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4630400" cy="8229600"/>
  <p:notesSz cx="8229600" cy="146304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Instrument Sans Medium" panose="020B0604020202020204" charset="0"/>
      <p:regular r:id="rId24"/>
    </p:embeddedFont>
    <p:embeddedFont>
      <p:font typeface="Instrument Sans Semi Bold" panose="020B0604020202020204" charset="0"/>
      <p:regular r:id="rId2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0" d="100"/>
          <a:sy n="60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980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A44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34189"/>
            <a:ext cx="7556421" cy="2480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Além da Repetição</a:t>
            </a:r>
            <a:endParaRPr lang="en-US" sz="7800" dirty="0"/>
          </a:p>
        </p:txBody>
      </p:sp>
      <p:sp>
        <p:nvSpPr>
          <p:cNvPr id="4" name="Text 1"/>
          <p:cNvSpPr/>
          <p:nvPr/>
        </p:nvSpPr>
        <p:spPr>
          <a:xfrm>
            <a:off x="793790" y="3912632"/>
            <a:ext cx="7556421" cy="2567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 que RPA + IA podem fazer que você ainda nem imaginou</a:t>
            </a:r>
            <a:endParaRPr lang="en-US" sz="5350" dirty="0"/>
          </a:p>
        </p:txBody>
      </p:sp>
      <p:sp>
        <p:nvSpPr>
          <p:cNvPr id="5" name="Text 2"/>
          <p:cNvSpPr/>
          <p:nvPr/>
        </p:nvSpPr>
        <p:spPr>
          <a:xfrm>
            <a:off x="793790" y="6777752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Evento RPA &amp; IA SP | IIMA - 2025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0417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Case Informov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1921907"/>
            <a:ext cx="992267" cy="146101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84415" y="21202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Desafio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1984415" y="2549485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Processamento manual de Notas Fiscais de Serviço com alto volume e diversos formatos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382923"/>
            <a:ext cx="992267" cy="146101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984415" y="35812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Solução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1984415" y="4010501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IA extrai campos direto do PDF sem necessidade de plataformas caras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4843939"/>
            <a:ext cx="992267" cy="119074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984415" y="50422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Integração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1984415" y="5471517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RPA integra os dados extraídos diretamente no DATASUL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6034683"/>
            <a:ext cx="992267" cy="119074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984415" y="623304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Resultados</a:t>
            </a:r>
            <a:endParaRPr lang="en-US" sz="1950" dirty="0"/>
          </a:p>
        </p:txBody>
      </p:sp>
      <p:sp>
        <p:nvSpPr>
          <p:cNvPr id="15" name="Text 8"/>
          <p:cNvSpPr/>
          <p:nvPr/>
        </p:nvSpPr>
        <p:spPr>
          <a:xfrm>
            <a:off x="1984415" y="6662261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100% automatizado | Custo por nota: apenas centavos | ROI imediato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08647"/>
            <a:ext cx="60265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Custo por Token: IA Viável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624739"/>
            <a:ext cx="4182189" cy="783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50"/>
              </a:lnSpc>
              <a:buNone/>
            </a:pPr>
            <a:r>
              <a:rPr lang="en-US" sz="61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90%</a:t>
            </a:r>
            <a:endParaRPr lang="en-US" sz="6150" dirty="0"/>
          </a:p>
        </p:txBody>
      </p:sp>
      <p:sp>
        <p:nvSpPr>
          <p:cNvPr id="4" name="Text 2"/>
          <p:cNvSpPr/>
          <p:nvPr/>
        </p:nvSpPr>
        <p:spPr>
          <a:xfrm>
            <a:off x="1644372" y="46566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Redução de custo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5085874"/>
            <a:ext cx="41821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Os preços de processamento com GenAI caíram mais de 90% desde 2022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5223986" y="3624739"/>
            <a:ext cx="4182308" cy="783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50"/>
              </a:lnSpc>
              <a:buNone/>
            </a:pPr>
            <a:r>
              <a:rPr lang="en-US" sz="61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R$0,0048</a:t>
            </a:r>
            <a:endParaRPr lang="en-US" sz="6150" dirty="0"/>
          </a:p>
        </p:txBody>
      </p:sp>
      <p:sp>
        <p:nvSpPr>
          <p:cNvPr id="7" name="Text 5"/>
          <p:cNvSpPr/>
          <p:nvPr/>
        </p:nvSpPr>
        <p:spPr>
          <a:xfrm>
            <a:off x="6074688" y="46566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Custo médio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223986" y="5085874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Valor aproximado para processar um NFe completo com IA generativa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9654302" y="3624739"/>
            <a:ext cx="4182308" cy="783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50"/>
              </a:lnSpc>
              <a:buNone/>
            </a:pPr>
            <a:r>
              <a:rPr lang="en-US" sz="61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100%</a:t>
            </a:r>
            <a:endParaRPr lang="en-US" sz="6150" dirty="0"/>
          </a:p>
        </p:txBody>
      </p:sp>
      <p:sp>
        <p:nvSpPr>
          <p:cNvPr id="10" name="Text 8"/>
          <p:cNvSpPr/>
          <p:nvPr/>
        </p:nvSpPr>
        <p:spPr>
          <a:xfrm>
            <a:off x="10505003" y="46566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Pagamento por uso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654302" y="5085874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Sem necessidade de grandes investimentos iniciais em infraestrutura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26" y="2050018"/>
            <a:ext cx="4990148" cy="412944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2831068"/>
            <a:ext cx="7556421" cy="2567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Como você extrairia os dados chaves dessa Cotação em Excel?</a:t>
            </a:r>
            <a:endParaRPr lang="en-US" sz="53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3843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Simplificando o Caos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854523"/>
            <a:ext cx="353615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Desafios antes intransponíveis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367319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📊</a:t>
            </a: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Planilhas complexas com múltiplas abas e fórmulas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4377690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📄</a:t>
            </a: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PDFs mal formatados ou com layouts variáveis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5082183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📝</a:t>
            </a: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Documentos com dados não estruturados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786676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🧾</a:t>
            </a: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Faturas e notas com padrões inconsistentes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4821674" y="28545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Solução RPA + IA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821674" y="3363039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🎯</a:t>
            </a: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IA entende contexto via prompt simples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4821674" y="4067532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🤖</a:t>
            </a: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RPA envia, recebe e atua sobre os dados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821674" y="4772025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🔄</a:t>
            </a: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Processos antes impossíveis, agora viáveis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4821674" y="5476518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⚡</a:t>
            </a: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Implementação rápida e sem código complexo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914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Agentic AI na Prática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16881"/>
            <a:ext cx="27651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Quem orquestra quem?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2254091" y="28592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Agente IA decide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288506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Analisa contexto e determina próximos passos baseado em objetivos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324695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864" y="3114377"/>
            <a:ext cx="296942" cy="3711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5284" y="28592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RPA executa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895284" y="3288506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Implementa as ações nos sistemas corporativos com segurança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324695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3738" y="3502878"/>
            <a:ext cx="296942" cy="37111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5284" y="52906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Governança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895284" y="5719882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Mantém logs detalhados e rastreabilidade completa</a:t>
            </a:r>
            <a:endParaRPr lang="en-US" sz="15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324695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5237" y="5728752"/>
            <a:ext cx="296942" cy="37111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254091" y="52906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Segurança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793790" y="5719882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Controle de acessos e permissões conforme políticas</a:t>
            </a:r>
            <a:endParaRPr lang="en-US" sz="15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324695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9363" y="5340251"/>
            <a:ext cx="296942" cy="371118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93790" y="711291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 RPA fornece a estrutura e governança necessárias para que a IA possa tomar decisões de forma segura e auditável.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94767"/>
            <a:ext cx="7262098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Futuro: IA + RPA = Hiperautomação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793790" y="1820823"/>
            <a:ext cx="7556421" cy="1074777"/>
          </a:xfrm>
          <a:prstGeom prst="roundRect">
            <a:avLst>
              <a:gd name="adj" fmla="val 10209"/>
            </a:avLst>
          </a:prstGeom>
          <a:noFill/>
          <a:ln w="2286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30" y="1820823"/>
            <a:ext cx="91440" cy="107477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63823" y="2022277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Processos híbridos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1063823" y="2408396"/>
            <a:ext cx="708493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Combinação fluida de automação rígida e flexível, adaptando-se conforme necessário</a:t>
            </a:r>
            <a:endParaRPr lang="en-US" sz="1400" dirty="0"/>
          </a:p>
        </p:txBody>
      </p:sp>
      <p:sp>
        <p:nvSpPr>
          <p:cNvPr id="8" name="Shape 4"/>
          <p:cNvSpPr/>
          <p:nvPr/>
        </p:nvSpPr>
        <p:spPr>
          <a:xfrm>
            <a:off x="793790" y="3074194"/>
            <a:ext cx="7556421" cy="1360527"/>
          </a:xfrm>
          <a:prstGeom prst="roundRect">
            <a:avLst>
              <a:gd name="adj" fmla="val 8065"/>
            </a:avLst>
          </a:prstGeom>
          <a:noFill/>
          <a:ln w="2286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930" y="3074194"/>
            <a:ext cx="91440" cy="136052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63823" y="3275648"/>
            <a:ext cx="3055144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Regras em linguagem natural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1063823" y="3661767"/>
            <a:ext cx="708493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Democratização da criação de regras, permitindo que especialistas de negócio contribuam diretamente</a:t>
            </a:r>
            <a:endParaRPr lang="en-US" sz="1400" dirty="0"/>
          </a:p>
        </p:txBody>
      </p:sp>
      <p:sp>
        <p:nvSpPr>
          <p:cNvPr id="12" name="Shape 7"/>
          <p:cNvSpPr/>
          <p:nvPr/>
        </p:nvSpPr>
        <p:spPr>
          <a:xfrm>
            <a:off x="793790" y="4613315"/>
            <a:ext cx="7556421" cy="1360527"/>
          </a:xfrm>
          <a:prstGeom prst="roundRect">
            <a:avLst>
              <a:gd name="adj" fmla="val 8065"/>
            </a:avLst>
          </a:prstGeom>
          <a:noFill/>
          <a:ln w="2286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930" y="4613315"/>
            <a:ext cx="91440" cy="136052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63823" y="4814768"/>
            <a:ext cx="3277076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Colaboração humano-máquina</a:t>
            </a:r>
            <a:endParaRPr lang="en-US" sz="1750" dirty="0"/>
          </a:p>
        </p:txBody>
      </p:sp>
      <p:sp>
        <p:nvSpPr>
          <p:cNvPr id="15" name="Text 9"/>
          <p:cNvSpPr/>
          <p:nvPr/>
        </p:nvSpPr>
        <p:spPr>
          <a:xfrm>
            <a:off x="1063823" y="5200888"/>
            <a:ext cx="708493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Humanos participam onde seu julgamento é mais valioso, deixando tarefas repetitivas para automação</a:t>
            </a:r>
            <a:endParaRPr lang="en-US" sz="1400" dirty="0"/>
          </a:p>
        </p:txBody>
      </p:sp>
      <p:sp>
        <p:nvSpPr>
          <p:cNvPr id="16" name="Shape 10"/>
          <p:cNvSpPr/>
          <p:nvPr/>
        </p:nvSpPr>
        <p:spPr>
          <a:xfrm>
            <a:off x="793790" y="6152436"/>
            <a:ext cx="7556421" cy="1082397"/>
          </a:xfrm>
          <a:prstGeom prst="roundRect">
            <a:avLst>
              <a:gd name="adj" fmla="val 10138"/>
            </a:avLst>
          </a:prstGeom>
          <a:noFill/>
          <a:ln w="2286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930" y="6152436"/>
            <a:ext cx="91440" cy="1082397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063823" y="6353889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Divisão estratégica</a:t>
            </a:r>
            <a:endParaRPr lang="en-US" sz="1750" dirty="0"/>
          </a:p>
        </p:txBody>
      </p:sp>
      <p:sp>
        <p:nvSpPr>
          <p:cNvPr id="19" name="Text 12"/>
          <p:cNvSpPr/>
          <p:nvPr/>
        </p:nvSpPr>
        <p:spPr>
          <a:xfrm>
            <a:off x="1063823" y="6740009"/>
            <a:ext cx="7084933" cy="293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💡</a:t>
            </a: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IA pensa | </a:t>
            </a:r>
            <a:r>
              <a:rPr lang="en-US" sz="140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🤖</a:t>
            </a: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RPA executa | </a:t>
            </a:r>
            <a:r>
              <a:rPr lang="en-US" sz="140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👤</a:t>
            </a: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Humanos lideram e definem objetivos</a:t>
            </a:r>
            <a:endParaRPr lang="en-US" sz="1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91208"/>
            <a:ext cx="7556421" cy="6047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500"/>
              </a:lnSpc>
              <a:buNone/>
            </a:pPr>
            <a:r>
              <a:rPr lang="en-US" sz="76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"Os robôs fazem, os agentes pensam e as pessoas lideram."</a:t>
            </a:r>
            <a:endParaRPr lang="en-US" sz="7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44366"/>
            <a:ext cx="3721298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Conclusão</a:t>
            </a:r>
            <a:endParaRPr lang="en-US" sz="2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332786"/>
            <a:ext cx="372070" cy="37207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1890832"/>
            <a:ext cx="346126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Estratégia, não modismo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6280190" y="2352199"/>
            <a:ext cx="7556421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 combinação RPA + IA é uma abordagem estratégica para transformação digital, não apenas uma tendência passageira</a:t>
            </a:r>
            <a:endParaRPr lang="en-US" sz="11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200519"/>
            <a:ext cx="372070" cy="37207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80190" y="3758565"/>
            <a:ext cx="332922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Casos reais comprovam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6280190" y="4219932"/>
            <a:ext cx="75564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Empresas brasileiras já estão colhendo resultados significativos com implementações bem-sucedidas</a:t>
            </a:r>
            <a:endParaRPr lang="en-US" sz="11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4830128"/>
            <a:ext cx="372070" cy="37207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80190" y="5388173"/>
            <a:ext cx="403074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Custo-benefício excepcional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6280190" y="5849541"/>
            <a:ext cx="75564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Com a queda nos preços da IA, o ROI nunca foi tão atrativo e acessível</a:t>
            </a:r>
            <a:endParaRPr lang="en-US" sz="1150" dirty="0"/>
          </a:p>
        </p:txBody>
      </p:sp>
      <p:sp>
        <p:nvSpPr>
          <p:cNvPr id="13" name="Text 7"/>
          <p:cNvSpPr/>
          <p:nvPr/>
        </p:nvSpPr>
        <p:spPr>
          <a:xfrm>
            <a:off x="6280190" y="6310908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Próximos passos</a:t>
            </a:r>
            <a:endParaRPr lang="en-US" sz="1450" dirty="0"/>
          </a:p>
        </p:txBody>
      </p:sp>
      <p:sp>
        <p:nvSpPr>
          <p:cNvPr id="14" name="Text 8"/>
          <p:cNvSpPr/>
          <p:nvPr/>
        </p:nvSpPr>
        <p:spPr>
          <a:xfrm>
            <a:off x="6280190" y="6766679"/>
            <a:ext cx="75564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Comece pequeno, pense grande</a:t>
            </a:r>
            <a:endParaRPr lang="en-US" sz="1150" dirty="0"/>
          </a:p>
        </p:txBody>
      </p:sp>
      <p:sp>
        <p:nvSpPr>
          <p:cNvPr id="15" name="Text 9"/>
          <p:cNvSpPr/>
          <p:nvPr/>
        </p:nvSpPr>
        <p:spPr>
          <a:xfrm>
            <a:off x="6280190" y="7056834"/>
            <a:ext cx="75564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Identifique processos com maior potencial</a:t>
            </a:r>
            <a:endParaRPr lang="en-US" sz="1150" dirty="0"/>
          </a:p>
        </p:txBody>
      </p:sp>
      <p:sp>
        <p:nvSpPr>
          <p:cNvPr id="16" name="Text 10"/>
          <p:cNvSpPr/>
          <p:nvPr/>
        </p:nvSpPr>
        <p:spPr>
          <a:xfrm>
            <a:off x="6280190" y="7346990"/>
            <a:ext cx="75564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Experimente com tecnologias já disponíveis</a:t>
            </a:r>
            <a:endParaRPr lang="en-US" sz="11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579477"/>
            <a:ext cx="4867394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Sobre o Apresentador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280190" y="1451372"/>
            <a:ext cx="7556421" cy="1508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Fernando Baldin</a:t>
            </a:r>
            <a:r>
              <a:rPr lang="en-US" sz="18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Formado em Relações Públicas com MBA em Administração, ITIL Master, HDI KCS Instructor, atuando a mais de 24 anos na área de TI sendo 10 destes em Automação e IA. Autor do Livro Revolução Invisível e Co-autor do Livro Colaborativo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280190" y="3242905"/>
            <a:ext cx="5391150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Conecte-se no LinkedIn!</a:t>
            </a:r>
            <a:endParaRPr lang="en-US" sz="3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4114800"/>
            <a:ext cx="3535323" cy="353532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4" name="Text 1"/>
          <p:cNvSpPr/>
          <p:nvPr/>
        </p:nvSpPr>
        <p:spPr>
          <a:xfrm>
            <a:off x="793790" y="584716"/>
            <a:ext cx="3870722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Conheça a Plataforma</a:t>
            </a:r>
            <a:endParaRPr lang="en-US" sz="29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273135"/>
            <a:ext cx="11477982" cy="211824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93790" y="3558778"/>
            <a:ext cx="13042821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 AutomationEdge é uma plataforma líder de Hiperautomação que unifica RPA, IA, ML, Integração de Negócios e ORCA (Orquestrador de Robôs e Agentes) em uma única suíte. Ela permite que as empresas automatizem processos complexos de ponta a ponta, otimizando operações e impulsionando a eficiência.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827151"/>
            <a:ext cx="6446996" cy="60960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046" y="4619149"/>
            <a:ext cx="446484" cy="446484"/>
          </a:xfrm>
          <a:prstGeom prst="rect">
            <a:avLst/>
          </a:prstGeom>
        </p:spPr>
      </p:pic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7991" y="4730710"/>
            <a:ext cx="178594" cy="223242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957858" y="5214461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RPA Avançado</a:t>
            </a:r>
            <a:endParaRPr lang="en-US" sz="1450" dirty="0"/>
          </a:p>
        </p:txBody>
      </p:sp>
      <p:sp>
        <p:nvSpPr>
          <p:cNvPr id="11" name="Text 4"/>
          <p:cNvSpPr/>
          <p:nvPr/>
        </p:nvSpPr>
        <p:spPr>
          <a:xfrm>
            <a:off x="957858" y="5536287"/>
            <a:ext cx="611886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Automatize tarefas repetitivas e baseadas em regras com robôs poderosos.</a:t>
            </a:r>
            <a:endParaRPr lang="en-US" sz="1150" dirty="0"/>
          </a:p>
        </p:txBody>
      </p:sp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614" y="4827151"/>
            <a:ext cx="6446996" cy="60960"/>
          </a:xfrm>
          <a:prstGeom prst="rect">
            <a:avLst/>
          </a:prstGeom>
        </p:spPr>
      </p:pic>
      <p:pic>
        <p:nvPicPr>
          <p:cNvPr id="13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870" y="4619149"/>
            <a:ext cx="446484" cy="446484"/>
          </a:xfrm>
          <a:prstGeom prst="rect">
            <a:avLst/>
          </a:prstGeom>
        </p:spPr>
      </p:pic>
      <p:pic>
        <p:nvPicPr>
          <p:cNvPr id="14" name="Image 7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3815" y="4730710"/>
            <a:ext cx="178594" cy="223242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7553682" y="5214461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Inteligência Artificial</a:t>
            </a:r>
            <a:endParaRPr lang="en-US" sz="1450" dirty="0"/>
          </a:p>
        </p:txBody>
      </p:sp>
      <p:sp>
        <p:nvSpPr>
          <p:cNvPr id="16" name="Text 6"/>
          <p:cNvSpPr/>
          <p:nvPr/>
        </p:nvSpPr>
        <p:spPr>
          <a:xfrm>
            <a:off x="7553682" y="5536287"/>
            <a:ext cx="611886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Incorpore IA e Machine Learning para processar dados não estruturados e tomar decisões.</a:t>
            </a:r>
            <a:endParaRPr lang="en-US" sz="1150" dirty="0"/>
          </a:p>
        </p:txBody>
      </p:sp>
      <p:pic>
        <p:nvPicPr>
          <p:cNvPr id="17" name="Image 8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6533436"/>
            <a:ext cx="6446996" cy="60960"/>
          </a:xfrm>
          <a:prstGeom prst="rect">
            <a:avLst/>
          </a:prstGeom>
        </p:spPr>
      </p:pic>
      <p:pic>
        <p:nvPicPr>
          <p:cNvPr id="18" name="Image 9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046" y="6325433"/>
            <a:ext cx="446484" cy="446484"/>
          </a:xfrm>
          <a:prstGeom prst="rect">
            <a:avLst/>
          </a:prstGeom>
        </p:spPr>
      </p:pic>
      <p:pic>
        <p:nvPicPr>
          <p:cNvPr id="19" name="Image 10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7991" y="6436995"/>
            <a:ext cx="178594" cy="223242"/>
          </a:xfrm>
          <a:prstGeom prst="rect">
            <a:avLst/>
          </a:prstGeom>
        </p:spPr>
      </p:pic>
      <p:sp>
        <p:nvSpPr>
          <p:cNvPr id="20" name="Text 7"/>
          <p:cNvSpPr/>
          <p:nvPr/>
        </p:nvSpPr>
        <p:spPr>
          <a:xfrm>
            <a:off x="957858" y="6920746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Integração Flexível</a:t>
            </a:r>
            <a:endParaRPr lang="en-US" sz="1450" dirty="0"/>
          </a:p>
        </p:txBody>
      </p:sp>
      <p:sp>
        <p:nvSpPr>
          <p:cNvPr id="21" name="Text 8"/>
          <p:cNvSpPr/>
          <p:nvPr/>
        </p:nvSpPr>
        <p:spPr>
          <a:xfrm>
            <a:off x="957858" y="7242572"/>
            <a:ext cx="611886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Conecte-se facilmente a sistemas legados e aplicações modernas.</a:t>
            </a:r>
            <a:endParaRPr lang="en-US" sz="1150" dirty="0"/>
          </a:p>
        </p:txBody>
      </p:sp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614" y="6533436"/>
            <a:ext cx="6446996" cy="60960"/>
          </a:xfrm>
          <a:prstGeom prst="rect">
            <a:avLst/>
          </a:prstGeom>
        </p:spPr>
      </p:pic>
      <p:pic>
        <p:nvPicPr>
          <p:cNvPr id="23" name="Image 1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870" y="6325433"/>
            <a:ext cx="446484" cy="44648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3815" y="6436995"/>
            <a:ext cx="178594" cy="223242"/>
          </a:xfrm>
          <a:prstGeom prst="rect">
            <a:avLst/>
          </a:prstGeom>
        </p:spPr>
      </p:pic>
      <p:sp>
        <p:nvSpPr>
          <p:cNvPr id="25" name="Text 9"/>
          <p:cNvSpPr/>
          <p:nvPr/>
        </p:nvSpPr>
        <p:spPr>
          <a:xfrm>
            <a:off x="7553682" y="6920746"/>
            <a:ext cx="2033111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Análise e Orquestração</a:t>
            </a:r>
            <a:endParaRPr lang="en-US" sz="1450" dirty="0"/>
          </a:p>
        </p:txBody>
      </p:sp>
      <p:sp>
        <p:nvSpPr>
          <p:cNvPr id="26" name="Text 10"/>
          <p:cNvSpPr/>
          <p:nvPr/>
        </p:nvSpPr>
        <p:spPr>
          <a:xfrm>
            <a:off x="7553682" y="7242572"/>
            <a:ext cx="611886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Monitore, gerencie e otimize seus processos automatizados de forma centralizada.</a:t>
            </a:r>
            <a:endParaRPr lang="en-US" sz="11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2821" y="455652"/>
            <a:ext cx="4418290" cy="464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RPA vs IA? Não.   RPA + IA!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662821" y="1189315"/>
            <a:ext cx="2154317" cy="269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RPA = Executa ações</a:t>
            </a:r>
            <a:endParaRPr lang="en-US" sz="16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21" y="1579602"/>
            <a:ext cx="6521053" cy="652105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62821" y="8221742"/>
            <a:ext cx="6521053" cy="172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Automatiza tarefas repetitivas seguindo regras predefinidas e fluxos estruturados.</a:t>
            </a:r>
            <a:endParaRPr lang="en-US" sz="800" dirty="0"/>
          </a:p>
        </p:txBody>
      </p:sp>
      <p:sp>
        <p:nvSpPr>
          <p:cNvPr id="6" name="Text 3"/>
          <p:cNvSpPr/>
          <p:nvPr/>
        </p:nvSpPr>
        <p:spPr>
          <a:xfrm>
            <a:off x="7454146" y="1189315"/>
            <a:ext cx="2154317" cy="269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IA = Toma decisões</a:t>
            </a:r>
            <a:endParaRPr lang="en-US" sz="16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146" y="1579602"/>
            <a:ext cx="6521053" cy="652105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54146" y="8221742"/>
            <a:ext cx="6521053" cy="172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Analisa dados, identifica padrões e toma decisões baseadas em contexto e aprendizado.</a:t>
            </a:r>
            <a:endParaRPr lang="en-US" sz="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4419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Diferenças Práticas</a:t>
            </a:r>
            <a:endParaRPr lang="en-US" sz="2300" dirty="0"/>
          </a:p>
        </p:txBody>
      </p:sp>
      <p:sp>
        <p:nvSpPr>
          <p:cNvPr id="4" name="Shape 1"/>
          <p:cNvSpPr/>
          <p:nvPr/>
        </p:nvSpPr>
        <p:spPr>
          <a:xfrm>
            <a:off x="793790" y="1739503"/>
            <a:ext cx="7556421" cy="5345906"/>
          </a:xfrm>
          <a:prstGeom prst="roundRect">
            <a:avLst>
              <a:gd name="adj" fmla="val 155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801410" y="1747123"/>
            <a:ext cx="75411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1000006" y="1873806"/>
            <a:ext cx="211359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Característica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3517940" y="1873806"/>
            <a:ext cx="21090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RPA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031349" y="1873806"/>
            <a:ext cx="211288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IA (ML / GenAI)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801410" y="2318028"/>
            <a:ext cx="75411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1000006" y="2444710"/>
            <a:ext cx="211359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Base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3517940" y="2444710"/>
            <a:ext cx="21090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Regras fixas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6031349" y="2444710"/>
            <a:ext cx="211288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Dados e inferência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801410" y="2888933"/>
            <a:ext cx="7541181" cy="8884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1"/>
          <p:cNvSpPr/>
          <p:nvPr/>
        </p:nvSpPr>
        <p:spPr>
          <a:xfrm>
            <a:off x="1000006" y="3015615"/>
            <a:ext cx="211359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Tipo de tarefa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3517940" y="3015615"/>
            <a:ext cx="21090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Repetitiva e estruturada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6031349" y="3015615"/>
            <a:ext cx="211288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Variável e desestruturada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801410" y="3777377"/>
            <a:ext cx="7541181" cy="120598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Text 15"/>
          <p:cNvSpPr/>
          <p:nvPr/>
        </p:nvSpPr>
        <p:spPr>
          <a:xfrm>
            <a:off x="1000006" y="3904059"/>
            <a:ext cx="211359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Exemplo</a:t>
            </a:r>
            <a:endParaRPr lang="en-US" sz="1550" dirty="0"/>
          </a:p>
        </p:txBody>
      </p:sp>
      <p:sp>
        <p:nvSpPr>
          <p:cNvPr id="19" name="Text 16"/>
          <p:cNvSpPr/>
          <p:nvPr/>
        </p:nvSpPr>
        <p:spPr>
          <a:xfrm>
            <a:off x="3517940" y="3904059"/>
            <a:ext cx="21090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Preencher formulários, interagir sistemas</a:t>
            </a:r>
            <a:endParaRPr lang="en-US" sz="1550" dirty="0"/>
          </a:p>
        </p:txBody>
      </p:sp>
      <p:sp>
        <p:nvSpPr>
          <p:cNvPr id="20" name="Text 17"/>
          <p:cNvSpPr/>
          <p:nvPr/>
        </p:nvSpPr>
        <p:spPr>
          <a:xfrm>
            <a:off x="6031349" y="3904059"/>
            <a:ext cx="211288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Entender textos, prever padrões</a:t>
            </a:r>
            <a:endParaRPr lang="en-US" sz="1550" dirty="0"/>
          </a:p>
        </p:txBody>
      </p:sp>
      <p:sp>
        <p:nvSpPr>
          <p:cNvPr id="21" name="Shape 18"/>
          <p:cNvSpPr/>
          <p:nvPr/>
        </p:nvSpPr>
        <p:spPr>
          <a:xfrm>
            <a:off x="801410" y="4983361"/>
            <a:ext cx="7541181" cy="8884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Text 19"/>
          <p:cNvSpPr/>
          <p:nvPr/>
        </p:nvSpPr>
        <p:spPr>
          <a:xfrm>
            <a:off x="1000006" y="5110043"/>
            <a:ext cx="211359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Limite</a:t>
            </a:r>
            <a:endParaRPr lang="en-US" sz="1550" dirty="0"/>
          </a:p>
        </p:txBody>
      </p:sp>
      <p:sp>
        <p:nvSpPr>
          <p:cNvPr id="23" name="Text 20"/>
          <p:cNvSpPr/>
          <p:nvPr/>
        </p:nvSpPr>
        <p:spPr>
          <a:xfrm>
            <a:off x="3517940" y="5110043"/>
            <a:ext cx="21090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Não lida bem com exceções</a:t>
            </a:r>
            <a:endParaRPr lang="en-US" sz="1550" dirty="0"/>
          </a:p>
        </p:txBody>
      </p:sp>
      <p:sp>
        <p:nvSpPr>
          <p:cNvPr id="24" name="Text 21"/>
          <p:cNvSpPr/>
          <p:nvPr/>
        </p:nvSpPr>
        <p:spPr>
          <a:xfrm>
            <a:off x="6031349" y="5110043"/>
            <a:ext cx="211288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Pode tomar decisões contextualizadas</a:t>
            </a:r>
            <a:endParaRPr lang="en-US" sz="1550" dirty="0"/>
          </a:p>
        </p:txBody>
      </p:sp>
      <p:sp>
        <p:nvSpPr>
          <p:cNvPr id="25" name="Shape 22"/>
          <p:cNvSpPr/>
          <p:nvPr/>
        </p:nvSpPr>
        <p:spPr>
          <a:xfrm>
            <a:off x="801410" y="5871805"/>
            <a:ext cx="7541181" cy="120598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6" name="Text 23"/>
          <p:cNvSpPr/>
          <p:nvPr/>
        </p:nvSpPr>
        <p:spPr>
          <a:xfrm>
            <a:off x="1000006" y="5998488"/>
            <a:ext cx="211359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Aplicabilidade</a:t>
            </a:r>
            <a:endParaRPr lang="en-US" sz="1550" dirty="0"/>
          </a:p>
        </p:txBody>
      </p:sp>
      <p:sp>
        <p:nvSpPr>
          <p:cNvPr id="27" name="Text 24"/>
          <p:cNvSpPr/>
          <p:nvPr/>
        </p:nvSpPr>
        <p:spPr>
          <a:xfrm>
            <a:off x="3517940" y="5998488"/>
            <a:ext cx="21090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Segurança no Resultado, sem risco de Alucinação</a:t>
            </a:r>
            <a:endParaRPr lang="en-US" sz="1550" dirty="0"/>
          </a:p>
        </p:txBody>
      </p:sp>
      <p:sp>
        <p:nvSpPr>
          <p:cNvPr id="28" name="Text 25"/>
          <p:cNvSpPr/>
          <p:nvPr/>
        </p:nvSpPr>
        <p:spPr>
          <a:xfrm>
            <a:off x="6031349" y="5998488"/>
            <a:ext cx="211288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Entender o contexto e aplicar regras contextuais.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09537"/>
            <a:ext cx="728626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 Formas de Combinar RPA + IA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026450"/>
            <a:ext cx="4215289" cy="3193494"/>
          </a:xfrm>
          <a:prstGeom prst="roundRect">
            <a:avLst>
              <a:gd name="adj" fmla="val 2610"/>
            </a:avLst>
          </a:prstGeom>
          <a:noFill/>
          <a:ln w="2286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16650" y="3049310"/>
            <a:ext cx="4169569" cy="595313"/>
          </a:xfrm>
          <a:prstGeom prst="roundRect">
            <a:avLst>
              <a:gd name="adj" fmla="val 9395"/>
            </a:avLst>
          </a:prstGeom>
          <a:solidFill>
            <a:srgbClr val="E2E3E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2752606" y="315706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015008" y="38429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RPA Tradicional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15008" y="4272201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Regras fixas e predeterminadas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015008" y="4659154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Processos determinísticos sem variações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1015008" y="5363647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Indicado para tarefas altamente padronizadas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5207437" y="3026450"/>
            <a:ext cx="4215408" cy="3193494"/>
          </a:xfrm>
          <a:prstGeom prst="roundRect">
            <a:avLst>
              <a:gd name="adj" fmla="val 2610"/>
            </a:avLst>
          </a:prstGeom>
          <a:noFill/>
          <a:ln w="2286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9"/>
          <p:cNvSpPr/>
          <p:nvPr/>
        </p:nvSpPr>
        <p:spPr>
          <a:xfrm>
            <a:off x="5230297" y="3049310"/>
            <a:ext cx="4169688" cy="595313"/>
          </a:xfrm>
          <a:prstGeom prst="roundRect">
            <a:avLst>
              <a:gd name="adj" fmla="val 9395"/>
            </a:avLst>
          </a:prstGeom>
          <a:solidFill>
            <a:srgbClr val="E2E3E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7166253" y="315706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5428655" y="38429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Workflow  com IA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5428655" y="4272201"/>
            <a:ext cx="377297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RPA com Visão Computacional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5428655" y="4659154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Processamento de Linguagem Natural (NLP)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5428655" y="5363647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Classificações e decisões baseadas em dados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9621203" y="3026450"/>
            <a:ext cx="4215289" cy="3193494"/>
          </a:xfrm>
          <a:prstGeom prst="roundRect">
            <a:avLst>
              <a:gd name="adj" fmla="val 2610"/>
            </a:avLst>
          </a:prstGeom>
          <a:noFill/>
          <a:ln w="2286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8" name="Shape 16"/>
          <p:cNvSpPr/>
          <p:nvPr/>
        </p:nvSpPr>
        <p:spPr>
          <a:xfrm>
            <a:off x="9644063" y="3049310"/>
            <a:ext cx="4169569" cy="595313"/>
          </a:xfrm>
          <a:prstGeom prst="roundRect">
            <a:avLst>
              <a:gd name="adj" fmla="val 9395"/>
            </a:avLst>
          </a:prstGeom>
          <a:solidFill>
            <a:srgbClr val="E2E3E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Text 17"/>
          <p:cNvSpPr/>
          <p:nvPr/>
        </p:nvSpPr>
        <p:spPr>
          <a:xfrm>
            <a:off x="11580019" y="315706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2300" dirty="0"/>
          </a:p>
        </p:txBody>
      </p:sp>
      <p:sp>
        <p:nvSpPr>
          <p:cNvPr id="20" name="Text 18"/>
          <p:cNvSpPr/>
          <p:nvPr/>
        </p:nvSpPr>
        <p:spPr>
          <a:xfrm>
            <a:off x="9842421" y="3842980"/>
            <a:ext cx="36144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Agente Autônomo (Agentic AI)</a:t>
            </a:r>
            <a:endParaRPr lang="en-US" sz="1950" dirty="0"/>
          </a:p>
        </p:txBody>
      </p:sp>
      <p:sp>
        <p:nvSpPr>
          <p:cNvPr id="21" name="Text 19"/>
          <p:cNvSpPr/>
          <p:nvPr/>
        </p:nvSpPr>
        <p:spPr>
          <a:xfrm>
            <a:off x="9842421" y="4272201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IA decide os passos de forma dinâmica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9842421" y="4976693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RPA executa as ações determinadas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9842421" y="5363647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Proporciona fluidez, adaptação e inteligência ao processo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1232654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GenAI como Processador Inteligente de Documentos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854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Antes vs. Agora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594015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📄</a:t>
            </a: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5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Antes:</a:t>
            </a: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OCR + regras + scripts complexos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090148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🤖</a:t>
            </a: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5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Agora:</a:t>
            </a: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Prompt + texto do documento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1091446" y="3630930"/>
            <a:ext cx="733436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📝</a:t>
            </a: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550" i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"Extraia os campos da nota fiscal e devolva em JSON."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93790" y="3630930"/>
            <a:ext cx="22860" cy="317540"/>
          </a:xfrm>
          <a:prstGeom prst="rect">
            <a:avLst/>
          </a:prstGeom>
          <a:solidFill>
            <a:srgbClr val="50546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6"/>
          <p:cNvSpPr/>
          <p:nvPr/>
        </p:nvSpPr>
        <p:spPr>
          <a:xfrm>
            <a:off x="793790" y="4171712"/>
            <a:ext cx="3716774" cy="1032272"/>
          </a:xfrm>
          <a:prstGeom prst="roundRect">
            <a:avLst>
              <a:gd name="adj" fmla="val 8075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999768" y="4377690"/>
            <a:ext cx="285142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Entende qualquer layout</a:t>
            </a:r>
            <a:endParaRPr lang="en-US" sz="1950" dirty="0"/>
          </a:p>
        </p:txBody>
      </p:sp>
      <p:sp>
        <p:nvSpPr>
          <p:cNvPr id="10" name="Shape 8"/>
          <p:cNvSpPr/>
          <p:nvPr/>
        </p:nvSpPr>
        <p:spPr>
          <a:xfrm>
            <a:off x="4708922" y="4171712"/>
            <a:ext cx="3716893" cy="1032272"/>
          </a:xfrm>
          <a:prstGeom prst="roundRect">
            <a:avLst>
              <a:gd name="adj" fmla="val 8075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4914900" y="4377690"/>
            <a:ext cx="3304937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Sem programar regras específicas</a:t>
            </a:r>
            <a:endParaRPr lang="en-US" sz="1950" dirty="0"/>
          </a:p>
        </p:txBody>
      </p:sp>
      <p:sp>
        <p:nvSpPr>
          <p:cNvPr id="12" name="Shape 10"/>
          <p:cNvSpPr/>
          <p:nvPr/>
        </p:nvSpPr>
        <p:spPr>
          <a:xfrm>
            <a:off x="793790" y="5402342"/>
            <a:ext cx="7632025" cy="722114"/>
          </a:xfrm>
          <a:prstGeom prst="roundRect">
            <a:avLst>
              <a:gd name="adj" fmla="val 11544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11"/>
          <p:cNvSpPr/>
          <p:nvPr/>
        </p:nvSpPr>
        <p:spPr>
          <a:xfrm>
            <a:off x="999768" y="5608320"/>
            <a:ext cx="26304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Rápido, flexível, barato</a:t>
            </a:r>
            <a:endParaRPr lang="en-US" sz="1950" dirty="0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10013"/>
            <a:ext cx="678120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GenAI como Motor de Regras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927747"/>
            <a:ext cx="41904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Adeus if/else, olá linguagem natural!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3535561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Antes (Regex de CNPJ):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793790" y="4076343"/>
            <a:ext cx="7556421" cy="615196"/>
          </a:xfrm>
          <a:prstGeom prst="roundRect">
            <a:avLst>
              <a:gd name="adj" fmla="val 13550"/>
            </a:avLst>
          </a:prstGeom>
          <a:solidFill>
            <a:srgbClr val="F2F2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783908" y="4076343"/>
            <a:ext cx="7576185" cy="615196"/>
          </a:xfrm>
          <a:prstGeom prst="roundRect">
            <a:avLst>
              <a:gd name="adj" fmla="val 4839"/>
            </a:avLst>
          </a:prstGeom>
          <a:solidFill>
            <a:srgbClr val="F2F2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982266" y="4225171"/>
            <a:ext cx="717946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highlight>
                  <a:srgbClr val="F2F2F2"/>
                </a:highlight>
                <a:latin typeface="Consolas Medium" pitchFamily="34" charset="0"/>
                <a:ea typeface="Consolas Medium" pitchFamily="34" charset="-122"/>
                <a:cs typeface="Consolas Medium" pitchFamily="34" charset="-120"/>
              </a:rPr>
              <a:t>\b\d{2}\.\d{3}\.\d{3}\/\d{4}-\d{2}\b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4914781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Agora (Prompt):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091446" y="5678805"/>
            <a:ext cx="72587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"Liste todos os CNPJs válidos encontrados no texto abaixo."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93790" y="5455563"/>
            <a:ext cx="22860" cy="764024"/>
          </a:xfrm>
          <a:prstGeom prst="rect">
            <a:avLst/>
          </a:prstGeom>
          <a:solidFill>
            <a:srgbClr val="505468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839867"/>
            <a:ext cx="2356485" cy="9534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42003" y="814983"/>
            <a:ext cx="653415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Caso de Cadastro de Alunos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463046"/>
            <a:ext cx="4926568" cy="4926568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6212086" y="2463046"/>
            <a:ext cx="3716774" cy="2399705"/>
          </a:xfrm>
          <a:prstGeom prst="roundRect">
            <a:avLst>
              <a:gd name="adj" fmla="val 3474"/>
            </a:avLst>
          </a:prstGeom>
          <a:noFill/>
          <a:ln w="2286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2"/>
          <p:cNvSpPr/>
          <p:nvPr/>
        </p:nvSpPr>
        <p:spPr>
          <a:xfrm>
            <a:off x="6433304" y="268426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Desafio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6433304" y="3192780"/>
            <a:ext cx="327433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🎓</a:t>
            </a: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Validação de documentos acadêmicos com regras complexas e em constante mudança</a:t>
            </a:r>
            <a:endParaRPr lang="en-US" sz="1550" dirty="0"/>
          </a:p>
        </p:txBody>
      </p:sp>
      <p:sp>
        <p:nvSpPr>
          <p:cNvPr id="8" name="Shape 4"/>
          <p:cNvSpPr/>
          <p:nvPr/>
        </p:nvSpPr>
        <p:spPr>
          <a:xfrm>
            <a:off x="10127218" y="2463046"/>
            <a:ext cx="3716893" cy="2399705"/>
          </a:xfrm>
          <a:prstGeom prst="roundRect">
            <a:avLst>
              <a:gd name="adj" fmla="val 3474"/>
            </a:avLst>
          </a:prstGeom>
          <a:noFill/>
          <a:ln w="2286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5"/>
          <p:cNvSpPr/>
          <p:nvPr/>
        </p:nvSpPr>
        <p:spPr>
          <a:xfrm>
            <a:off x="10348436" y="268426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Solução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10348436" y="3192780"/>
            <a:ext cx="327445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🧠</a:t>
            </a: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Regras aplicadas via GenAI em linguagem natural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10348436" y="4006453"/>
            <a:ext cx="327445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🤖</a:t>
            </a: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RPA orquestra o processo completo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6212086" y="5061109"/>
            <a:ext cx="7632025" cy="2042398"/>
          </a:xfrm>
          <a:prstGeom prst="roundRect">
            <a:avLst>
              <a:gd name="adj" fmla="val 4081"/>
            </a:avLst>
          </a:prstGeom>
          <a:noFill/>
          <a:ln w="2286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9"/>
          <p:cNvSpPr/>
          <p:nvPr/>
        </p:nvSpPr>
        <p:spPr>
          <a:xfrm>
            <a:off x="6433304" y="52823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Resultados</a:t>
            </a:r>
            <a:endParaRPr lang="en-US" sz="1950" dirty="0"/>
          </a:p>
        </p:txBody>
      </p:sp>
      <p:sp>
        <p:nvSpPr>
          <p:cNvPr id="14" name="Text 10"/>
          <p:cNvSpPr/>
          <p:nvPr/>
        </p:nvSpPr>
        <p:spPr>
          <a:xfrm>
            <a:off x="6433304" y="5790843"/>
            <a:ext cx="71895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Redução significativa de tempo de processamento</a:t>
            </a:r>
            <a:endParaRPr lang="en-US" sz="1550" dirty="0"/>
          </a:p>
        </p:txBody>
      </p:sp>
      <p:sp>
        <p:nvSpPr>
          <p:cNvPr id="15" name="Text 11"/>
          <p:cNvSpPr/>
          <p:nvPr/>
        </p:nvSpPr>
        <p:spPr>
          <a:xfrm>
            <a:off x="6433304" y="6177796"/>
            <a:ext cx="71895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Atualização ágil de regras sem programação</a:t>
            </a:r>
            <a:endParaRPr lang="en-US" sz="1550" dirty="0"/>
          </a:p>
        </p:txBody>
      </p:sp>
      <p:sp>
        <p:nvSpPr>
          <p:cNvPr id="16" name="Text 12"/>
          <p:cNvSpPr/>
          <p:nvPr/>
        </p:nvSpPr>
        <p:spPr>
          <a:xfrm>
            <a:off x="6433304" y="6564749"/>
            <a:ext cx="71895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Maior acurácia e rastreabilidade total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947</Words>
  <Application>Microsoft Office PowerPoint</Application>
  <PresentationFormat>Personalizar</PresentationFormat>
  <Paragraphs>160</Paragraphs>
  <Slides>17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4" baseType="lpstr">
      <vt:lpstr>Instrument Sans Semi Bold</vt:lpstr>
      <vt:lpstr>Calibri</vt:lpstr>
      <vt:lpstr>Instrument Sans Medium</vt:lpstr>
      <vt:lpstr>Arial</vt:lpstr>
      <vt:lpstr>Aptos</vt:lpstr>
      <vt:lpstr>Consolas Medium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LENOVO</dc:creator>
  <cp:lastModifiedBy>LENOVO</cp:lastModifiedBy>
  <cp:revision>2</cp:revision>
  <dcterms:created xsi:type="dcterms:W3CDTF">2025-07-16T03:25:00Z</dcterms:created>
  <dcterms:modified xsi:type="dcterms:W3CDTF">2025-07-16T11:56:47Z</dcterms:modified>
</cp:coreProperties>
</file>