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y="5143500" cx="9144000"/>
  <p:notesSz cx="6858000" cy="9144000"/>
  <p:embeddedFontLst>
    <p:embeddedFont>
      <p:font typeface="Plus Jakarta Sans"/>
      <p:regular r:id="rId41"/>
      <p:bold r:id="rId42"/>
      <p:italic r:id="rId43"/>
      <p:boldItalic r:id="rId44"/>
    </p:embeddedFont>
    <p:embeddedFont>
      <p:font typeface="Plus Jakarta Sans Light"/>
      <p:regular r:id="rId45"/>
      <p:bold r:id="rId46"/>
      <p:italic r:id="rId47"/>
      <p:boldItalic r:id="rId48"/>
    </p:embeddedFont>
    <p:embeddedFont>
      <p:font typeface="Plus Jakarta Sans Medium"/>
      <p:regular r:id="rId49"/>
      <p:bold r:id="rId50"/>
      <p:italic r:id="rId51"/>
      <p:boldItalic r:id="rId52"/>
    </p:embeddedFont>
    <p:embeddedFont>
      <p:font typeface="Plus Jakarta Sans ExtraLight"/>
      <p:regular r:id="rId53"/>
      <p:bold r:id="rId54"/>
      <p:italic r:id="rId55"/>
      <p:boldItalic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57" roundtripDataSignature="AMtx7mhyJgRdicg8bLT4194iuRO0l+pc+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3D0880B-5FCB-432D-9E6E-32D390DA82E4}">
  <a:tblStyle styleId="{23D0880B-5FCB-432D-9E6E-32D390DA82E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DFD"/>
          </a:solidFill>
        </a:fill>
      </a:tcStyle>
    </a:wholeTbl>
    <a:band1H>
      <a:tcTxStyle b="off" i="off"/>
      <a:tcStyle>
        <a:fill>
          <a:solidFill>
            <a:srgbClr val="CDD8FB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DD8FB"/>
          </a:solidFill>
        </a:fill>
      </a:tcStyle>
    </a:band1V>
    <a:band2V>
      <a:tcTxStyle b="off" i="off"/>
    </a:band2V>
    <a:lastCol>
      <a:tcTxStyle b="on" i="off">
        <a:font>
          <a:latin typeface="Arial"/>
          <a:ea typeface="Arial"/>
          <a:cs typeface="Arial"/>
        </a:font>
        <a:srgbClr val="FFFFFF"/>
      </a:tcTxStyle>
      <a:tcStyle>
        <a:fill>
          <a:solidFill>
            <a:srgbClr val="4285F4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fill>
          <a:solidFill>
            <a:srgbClr val="4285F4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top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4285F4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bottom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4285F4"/>
          </a:solidFill>
        </a:fill>
      </a:tcStyle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font" Target="fonts/PlusJakartaSans-bold.fntdata"/><Relationship Id="rId41" Type="http://schemas.openxmlformats.org/officeDocument/2006/relationships/font" Target="fonts/PlusJakartaSans-regular.fntdata"/><Relationship Id="rId44" Type="http://schemas.openxmlformats.org/officeDocument/2006/relationships/font" Target="fonts/PlusJakartaSans-boldItalic.fntdata"/><Relationship Id="rId43" Type="http://schemas.openxmlformats.org/officeDocument/2006/relationships/font" Target="fonts/PlusJakartaSans-italic.fntdata"/><Relationship Id="rId46" Type="http://schemas.openxmlformats.org/officeDocument/2006/relationships/font" Target="fonts/PlusJakartaSansLight-bold.fntdata"/><Relationship Id="rId45" Type="http://schemas.openxmlformats.org/officeDocument/2006/relationships/font" Target="fonts/PlusJakartaSansLight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PlusJakartaSansLight-boldItalic.fntdata"/><Relationship Id="rId47" Type="http://schemas.openxmlformats.org/officeDocument/2006/relationships/font" Target="fonts/PlusJakartaSansLight-italic.fntdata"/><Relationship Id="rId49" Type="http://schemas.openxmlformats.org/officeDocument/2006/relationships/font" Target="fonts/PlusJakartaSansMedium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PlusJakartaSansMedium-italic.fntdata"/><Relationship Id="rId50" Type="http://schemas.openxmlformats.org/officeDocument/2006/relationships/font" Target="fonts/PlusJakartaSansMedium-bold.fntdata"/><Relationship Id="rId53" Type="http://schemas.openxmlformats.org/officeDocument/2006/relationships/font" Target="fonts/PlusJakartaSansExtraLight-regular.fntdata"/><Relationship Id="rId52" Type="http://schemas.openxmlformats.org/officeDocument/2006/relationships/font" Target="fonts/PlusJakartaSansMedium-boldItalic.fntdata"/><Relationship Id="rId11" Type="http://schemas.openxmlformats.org/officeDocument/2006/relationships/slide" Target="slides/slide5.xml"/><Relationship Id="rId55" Type="http://schemas.openxmlformats.org/officeDocument/2006/relationships/font" Target="fonts/PlusJakartaSansExtraLight-italic.fntdata"/><Relationship Id="rId10" Type="http://schemas.openxmlformats.org/officeDocument/2006/relationships/slide" Target="slides/slide4.xml"/><Relationship Id="rId54" Type="http://schemas.openxmlformats.org/officeDocument/2006/relationships/font" Target="fonts/PlusJakartaSansExtraLight-bold.fntdata"/><Relationship Id="rId13" Type="http://schemas.openxmlformats.org/officeDocument/2006/relationships/slide" Target="slides/slide7.xml"/><Relationship Id="rId57" Type="http://customschemas.google.com/relationships/presentationmetadata" Target="metadata"/><Relationship Id="rId12" Type="http://schemas.openxmlformats.org/officeDocument/2006/relationships/slide" Target="slides/slide6.xml"/><Relationship Id="rId56" Type="http://schemas.openxmlformats.org/officeDocument/2006/relationships/font" Target="fonts/PlusJakartaSansExtraLight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" name="Google Shape;5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Bom dia e breve apresentação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Ninguém quer contratar um plano de saúde tão mal recomendado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Assim, todos perdem…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OFF topic &gt; Falar de forma pausada: Todos perdem…cliente, prestador, operadora, paciente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Mas e se essa história pudesse ter um final diferente?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Nosso cliente, que é uma das maiores operadoras de saúde do Brasil, quis justamente encontrar resposta para essa pergunta e nós embarcamos nessa jornada para trazer a solução certa para o seu negócio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</a:rPr>
              <a:t>Esse foi o cenário que nos deparamos quando iniciamos o projeto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E estes foram os principais problemas encontrados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</a:rPr>
              <a:t>OFF topic &gt; Jogar o problema para as atividades manuais que eram executadas para trazer a solução da automatização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>
                <a:solidFill>
                  <a:schemeClr val="dk1"/>
                </a:solidFill>
              </a:rPr>
              <a:t>Criamos uma solução integrada envolvendo agentes de IA para trazer um atendimento rápido e eficaz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" name="Google Shape;6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Antes de começar a falar de Agentes de IA, eu queria contar uma história para vocês. Essa história não é minha, mas até que poderia ser, só que hoje nós vamos falar do João.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0" name="Google Shape;37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4" name="Google Shape;41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5" name="Google Shape;455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7" name="Google Shape;46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6" name="Google Shape;486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1" name="Google Shape;49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Esse é o João e essa é sua família. 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1" name="Google Shape;551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0" name="Google Shape;590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7" name="Google Shape;607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30" name="Google Shape;630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2" name="Google Shape;642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Como todo pai o João se preocupa com a saúde da sua família e por isso contratou um plano de saúde privado para os seus filhos.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" name="Google Shape;8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Mas, um dia precisando de uma autorização para um procedimento que o seu filho precisava realizar de maneira urgente, ele enfrenta um pesadelo com longas esperas, respostas imprecisas e acaba abrindo uma NIP (ANS).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Ou seja, o NIP na prática é um jeito de mediar o conflito de forma mais rápida, simples do que simplesmente emitir um processo para a operadora de saúde e a ANS fica responsável por fazer intermediação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E por que isso é importante? Existe um ranking da ANS que classifica as operadoras de saúde com base no NIP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E basicamente essa é a jornada do usuário até ele sentir a necessidade de abrir um NIP e no fim das contas…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" name="Google Shape;11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" name="Google Shape;12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9" name="Google Shape;49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CUSTOM_1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p3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" name="Google Shape;16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3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3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3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3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" name="Google Shape;25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4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4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4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4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4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4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Relationship Id="rId5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Relationship Id="rId4" Type="http://schemas.openxmlformats.org/officeDocument/2006/relationships/image" Target="../media/image33.png"/><Relationship Id="rId5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Relationship Id="rId4" Type="http://schemas.openxmlformats.org/officeDocument/2006/relationships/image" Target="../media/image37.png"/><Relationship Id="rId5" Type="http://schemas.openxmlformats.org/officeDocument/2006/relationships/image" Target="../media/image40.png"/><Relationship Id="rId6" Type="http://schemas.openxmlformats.org/officeDocument/2006/relationships/image" Target="../media/image3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Relationship Id="rId4" Type="http://schemas.openxmlformats.org/officeDocument/2006/relationships/image" Target="../media/image37.png"/><Relationship Id="rId5" Type="http://schemas.openxmlformats.org/officeDocument/2006/relationships/image" Target="../media/image40.png"/><Relationship Id="rId6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png"/><Relationship Id="rId4" Type="http://schemas.openxmlformats.org/officeDocument/2006/relationships/image" Target="../media/image47.png"/><Relationship Id="rId9" Type="http://schemas.openxmlformats.org/officeDocument/2006/relationships/image" Target="../media/image49.png"/><Relationship Id="rId5" Type="http://schemas.openxmlformats.org/officeDocument/2006/relationships/image" Target="../media/image44.png"/><Relationship Id="rId6" Type="http://schemas.openxmlformats.org/officeDocument/2006/relationships/image" Target="../media/image46.png"/><Relationship Id="rId7" Type="http://schemas.openxmlformats.org/officeDocument/2006/relationships/image" Target="../media/image39.png"/><Relationship Id="rId8" Type="http://schemas.openxmlformats.org/officeDocument/2006/relationships/image" Target="../media/image5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48.png"/></Relationships>
</file>

<file path=ppt/slides/_rels/slide23.xml.rels><?xml version="1.0" encoding="UTF-8" standalone="yes"?><Relationships xmlns="http://schemas.openxmlformats.org/package/2006/relationships"><Relationship Id="rId1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png"/><Relationship Id="rId4" Type="http://schemas.openxmlformats.org/officeDocument/2006/relationships/image" Target="../media/image47.png"/><Relationship Id="rId9" Type="http://schemas.openxmlformats.org/officeDocument/2006/relationships/image" Target="../media/image53.png"/><Relationship Id="rId5" Type="http://schemas.openxmlformats.org/officeDocument/2006/relationships/image" Target="../media/image44.png"/><Relationship Id="rId6" Type="http://schemas.openxmlformats.org/officeDocument/2006/relationships/image" Target="../media/image46.png"/><Relationship Id="rId7" Type="http://schemas.openxmlformats.org/officeDocument/2006/relationships/image" Target="../media/image58.png"/><Relationship Id="rId8" Type="http://schemas.openxmlformats.org/officeDocument/2006/relationships/image" Target="../media/image3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png"/><Relationship Id="rId4" Type="http://schemas.openxmlformats.org/officeDocument/2006/relationships/image" Target="../media/image6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5.png"/><Relationship Id="rId4" Type="http://schemas.openxmlformats.org/officeDocument/2006/relationships/image" Target="../media/image47.png"/><Relationship Id="rId9" Type="http://schemas.openxmlformats.org/officeDocument/2006/relationships/image" Target="../media/image62.png"/><Relationship Id="rId5" Type="http://schemas.openxmlformats.org/officeDocument/2006/relationships/image" Target="../media/image44.png"/><Relationship Id="rId6" Type="http://schemas.openxmlformats.org/officeDocument/2006/relationships/image" Target="../media/image39.png"/><Relationship Id="rId7" Type="http://schemas.openxmlformats.org/officeDocument/2006/relationships/image" Target="../media/image53.png"/><Relationship Id="rId8" Type="http://schemas.openxmlformats.org/officeDocument/2006/relationships/image" Target="../media/image4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1.png"/><Relationship Id="rId4" Type="http://schemas.openxmlformats.org/officeDocument/2006/relationships/image" Target="../media/image65.png"/><Relationship Id="rId5" Type="http://schemas.openxmlformats.org/officeDocument/2006/relationships/image" Target="../media/image4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9.png"/><Relationship Id="rId4" Type="http://schemas.openxmlformats.org/officeDocument/2006/relationships/image" Target="../media/image64.png"/><Relationship Id="rId5" Type="http://schemas.openxmlformats.org/officeDocument/2006/relationships/image" Target="../media/image7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8.png"/></Relationships>
</file>

<file path=ppt/slides/_rels/slide29.xml.rels><?xml version="1.0" encoding="UTF-8" standalone="yes"?><Relationships xmlns="http://schemas.openxmlformats.org/package/2006/relationships"><Relationship Id="rId11" Type="http://schemas.openxmlformats.org/officeDocument/2006/relationships/image" Target="../media/image74.png"/><Relationship Id="rId10" Type="http://schemas.openxmlformats.org/officeDocument/2006/relationships/image" Target="../media/image47.png"/><Relationship Id="rId13" Type="http://schemas.openxmlformats.org/officeDocument/2006/relationships/image" Target="../media/image77.png"/><Relationship Id="rId1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Relationship Id="rId4" Type="http://schemas.openxmlformats.org/officeDocument/2006/relationships/image" Target="../media/image73.png"/><Relationship Id="rId9" Type="http://schemas.openxmlformats.org/officeDocument/2006/relationships/image" Target="../media/image83.png"/><Relationship Id="rId15" Type="http://schemas.openxmlformats.org/officeDocument/2006/relationships/image" Target="../media/image79.png"/><Relationship Id="rId14" Type="http://schemas.openxmlformats.org/officeDocument/2006/relationships/image" Target="../media/image89.png"/><Relationship Id="rId5" Type="http://schemas.openxmlformats.org/officeDocument/2006/relationships/image" Target="../media/image66.png"/><Relationship Id="rId6" Type="http://schemas.openxmlformats.org/officeDocument/2006/relationships/image" Target="../media/image39.png"/><Relationship Id="rId7" Type="http://schemas.openxmlformats.org/officeDocument/2006/relationships/image" Target="../media/image71.png"/><Relationship Id="rId8" Type="http://schemas.openxmlformats.org/officeDocument/2006/relationships/image" Target="../media/image70.png"/></Relationships>
</file>

<file path=ppt/slides/_rels/slide3.xml.rels><?xml version="1.0" encoding="UTF-8" standalone="yes"?><Relationships xmlns="http://schemas.openxmlformats.org/package/2006/relationships"><Relationship Id="rId10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7.jpg"/><Relationship Id="rId7" Type="http://schemas.openxmlformats.org/officeDocument/2006/relationships/image" Target="../media/image5.jpg"/><Relationship Id="rId8" Type="http://schemas.openxmlformats.org/officeDocument/2006/relationships/image" Target="../media/image6.jpg"/></Relationships>
</file>

<file path=ppt/slides/_rels/slide30.xml.rels><?xml version="1.0" encoding="UTF-8" standalone="yes"?><Relationships xmlns="http://schemas.openxmlformats.org/package/2006/relationships"><Relationship Id="rId11" Type="http://schemas.openxmlformats.org/officeDocument/2006/relationships/image" Target="../media/image47.png"/><Relationship Id="rId10" Type="http://schemas.openxmlformats.org/officeDocument/2006/relationships/image" Target="../media/image82.png"/><Relationship Id="rId1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Relationship Id="rId4" Type="http://schemas.openxmlformats.org/officeDocument/2006/relationships/image" Target="../media/image85.png"/><Relationship Id="rId9" Type="http://schemas.openxmlformats.org/officeDocument/2006/relationships/image" Target="../media/image44.png"/><Relationship Id="rId5" Type="http://schemas.openxmlformats.org/officeDocument/2006/relationships/image" Target="../media/image79.png"/><Relationship Id="rId6" Type="http://schemas.openxmlformats.org/officeDocument/2006/relationships/image" Target="../media/image39.png"/><Relationship Id="rId7" Type="http://schemas.openxmlformats.org/officeDocument/2006/relationships/image" Target="../media/image53.png"/><Relationship Id="rId8" Type="http://schemas.openxmlformats.org/officeDocument/2006/relationships/image" Target="../media/image7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2.png"/><Relationship Id="rId4" Type="http://schemas.openxmlformats.org/officeDocument/2006/relationships/image" Target="../media/image9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5.png"/><Relationship Id="rId4" Type="http://schemas.openxmlformats.org/officeDocument/2006/relationships/image" Target="../media/image81.png"/><Relationship Id="rId5" Type="http://schemas.openxmlformats.org/officeDocument/2006/relationships/image" Target="../media/image88.png"/><Relationship Id="rId6" Type="http://schemas.openxmlformats.org/officeDocument/2006/relationships/image" Target="../media/image90.png"/><Relationship Id="rId7" Type="http://schemas.openxmlformats.org/officeDocument/2006/relationships/image" Target="../media/image8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1.png"/><Relationship Id="rId4" Type="http://schemas.openxmlformats.org/officeDocument/2006/relationships/image" Target="../media/image9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"/>
          <p:cNvSpPr/>
          <p:nvPr/>
        </p:nvSpPr>
        <p:spPr>
          <a:xfrm>
            <a:off x="7104525" y="4634525"/>
            <a:ext cx="1883100" cy="3885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29803"/>
              </a:srgbClr>
            </a:outerShdw>
          </a:effectLst>
        </p:spPr>
        <p:txBody>
          <a:bodyPr anchorCtr="0" anchor="ctr" bIns="91425" lIns="378000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pt-BR" sz="900" u="none" cap="none" strike="noStrike">
                <a:solidFill>
                  <a:srgbClr val="001D35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Marca/empresa fictícia</a:t>
            </a:r>
            <a:endParaRPr b="1" i="0" sz="900" u="none" cap="none" strike="noStrike">
              <a:solidFill>
                <a:srgbClr val="001D35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141" name="Google Shape;14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81760" y="4701226"/>
            <a:ext cx="254973" cy="254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6F6FF">
              <a:alpha val="6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1"/>
          <p:cNvSpPr txBox="1"/>
          <p:nvPr/>
        </p:nvSpPr>
        <p:spPr>
          <a:xfrm>
            <a:off x="0" y="1899338"/>
            <a:ext cx="9144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pt-BR" sz="6000" u="none" cap="none" strike="noStrike">
                <a:solidFill>
                  <a:schemeClr val="dk1"/>
                </a:solidFill>
                <a:latin typeface="Plus Jakarta Sans ExtraLight"/>
                <a:ea typeface="Plus Jakarta Sans ExtraLight"/>
                <a:cs typeface="Plus Jakarta Sans ExtraLight"/>
                <a:sym typeface="Plus Jakarta Sans ExtraLight"/>
              </a:rPr>
              <a:t>TODOS PERDEM</a:t>
            </a:r>
            <a:endParaRPr b="0" i="0" sz="6000" u="none" cap="none" strike="noStrike">
              <a:solidFill>
                <a:schemeClr val="dk1"/>
              </a:solidFill>
              <a:latin typeface="Plus Jakarta Sans ExtraLight"/>
              <a:ea typeface="Plus Jakarta Sans ExtraLight"/>
              <a:cs typeface="Plus Jakarta Sans ExtraLight"/>
              <a:sym typeface="Plus Jakarta Sans ExtraLight"/>
            </a:endParaRPr>
          </a:p>
        </p:txBody>
      </p:sp>
      <p:sp>
        <p:nvSpPr>
          <p:cNvPr id="148" name="Google Shape;148;p11"/>
          <p:cNvSpPr txBox="1"/>
          <p:nvPr/>
        </p:nvSpPr>
        <p:spPr>
          <a:xfrm>
            <a:off x="1797425" y="2836600"/>
            <a:ext cx="112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3580F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Cliente.</a:t>
            </a:r>
            <a:endParaRPr b="1" i="0" sz="1800" u="none" cap="none" strike="noStrike">
              <a:solidFill>
                <a:srgbClr val="3580F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49" name="Google Shape;149;p11"/>
          <p:cNvSpPr txBox="1"/>
          <p:nvPr/>
        </p:nvSpPr>
        <p:spPr>
          <a:xfrm>
            <a:off x="4484658" y="2836600"/>
            <a:ext cx="1530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3580F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Operadora.</a:t>
            </a:r>
            <a:endParaRPr b="1" i="0" sz="1800" u="none" cap="none" strike="noStrike">
              <a:solidFill>
                <a:srgbClr val="3580F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50" name="Google Shape;150;p11"/>
          <p:cNvSpPr txBox="1"/>
          <p:nvPr/>
        </p:nvSpPr>
        <p:spPr>
          <a:xfrm>
            <a:off x="2998242" y="2836600"/>
            <a:ext cx="1414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3580F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Prestador.</a:t>
            </a:r>
            <a:endParaRPr b="1" i="0" sz="1800" u="none" cap="none" strike="noStrike">
              <a:solidFill>
                <a:srgbClr val="3580F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51" name="Google Shape;151;p11"/>
          <p:cNvSpPr txBox="1"/>
          <p:nvPr/>
        </p:nvSpPr>
        <p:spPr>
          <a:xfrm>
            <a:off x="6087475" y="2836600"/>
            <a:ext cx="1259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3580F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Paciente.</a:t>
            </a:r>
            <a:endParaRPr b="1" i="0" sz="1800" u="none" cap="none" strike="noStrike">
              <a:solidFill>
                <a:srgbClr val="3580F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F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"/>
          <p:cNvSpPr txBox="1"/>
          <p:nvPr/>
        </p:nvSpPr>
        <p:spPr>
          <a:xfrm>
            <a:off x="2415000" y="653325"/>
            <a:ext cx="43140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pt-BR" sz="2600" u="none" cap="none" strike="noStrike">
                <a:solidFill>
                  <a:srgbClr val="16182D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E se essa história tivesse </a:t>
            </a:r>
            <a:r>
              <a:rPr b="1" i="0" lang="pt-BR" sz="2600" u="none" cap="none" strike="noStrike">
                <a:solidFill>
                  <a:srgbClr val="16182D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um final diferente?</a:t>
            </a:r>
            <a:endParaRPr b="1" i="0" sz="2600" u="none" cap="none" strike="noStrike">
              <a:solidFill>
                <a:srgbClr val="16182D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157" name="Google Shape;157;p12" title="Frame 135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2036" y="1998325"/>
            <a:ext cx="4419927" cy="205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2" title="Frame 10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62036" y="1998325"/>
            <a:ext cx="4419927" cy="205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"/>
          <p:cNvSpPr txBox="1"/>
          <p:nvPr>
            <p:ph type="ctrTitle"/>
          </p:nvPr>
        </p:nvSpPr>
        <p:spPr>
          <a:xfrm>
            <a:off x="591025" y="1725900"/>
            <a:ext cx="2870100" cy="169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5200"/>
              <a:buNone/>
            </a:pPr>
            <a:r>
              <a:rPr lang="pt-BR" sz="22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Nosso cliente </a:t>
            </a:r>
            <a:br>
              <a:rPr lang="pt-BR" sz="22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</a:br>
            <a:r>
              <a:rPr lang="pt-BR" sz="22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quis justamente </a:t>
            </a:r>
            <a:r>
              <a:rPr lang="pt-BR" sz="2200">
                <a:solidFill>
                  <a:srgbClr val="3580FF"/>
                </a:solidFill>
                <a:highlight>
                  <a:schemeClr val="lt1"/>
                </a:highlight>
                <a:latin typeface="Plus Jakarta Sans"/>
                <a:ea typeface="Plus Jakarta Sans"/>
                <a:cs typeface="Plus Jakarta Sans"/>
                <a:sym typeface="Plus Jakarta Sans"/>
              </a:rPr>
              <a:t>encontrar resposta</a:t>
            </a:r>
            <a:r>
              <a:rPr lang="pt-BR" sz="22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para essa pergunta.</a:t>
            </a:r>
            <a:endParaRPr sz="22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64" name="Google Shape;164;p13"/>
          <p:cNvSpPr txBox="1"/>
          <p:nvPr>
            <p:ph type="ctrTitle"/>
          </p:nvPr>
        </p:nvSpPr>
        <p:spPr>
          <a:xfrm>
            <a:off x="5202575" y="1725900"/>
            <a:ext cx="3111600" cy="169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5200"/>
              <a:buNone/>
            </a:pPr>
            <a:r>
              <a:rPr lang="pt-BR" sz="22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Nós embarcamos nessa jornada para trazer a </a:t>
            </a:r>
            <a:r>
              <a:rPr lang="pt-BR" sz="2200">
                <a:solidFill>
                  <a:srgbClr val="3580FF"/>
                </a:solidFill>
                <a:highlight>
                  <a:schemeClr val="lt1"/>
                </a:highlight>
                <a:latin typeface="Plus Jakarta Sans"/>
                <a:ea typeface="Plus Jakarta Sans"/>
                <a:cs typeface="Plus Jakarta Sans"/>
                <a:sym typeface="Plus Jakarta Sans"/>
              </a:rPr>
              <a:t>solução certa para o seu negócio</a:t>
            </a:r>
            <a:r>
              <a:rPr lang="pt-BR" sz="22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</a:t>
            </a:r>
            <a:endParaRPr sz="22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165" name="Google Shape;165;p13" title="fgfgfg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79470" y="1218750"/>
            <a:ext cx="1641299" cy="22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F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0" name="Google Shape;170;p14"/>
          <p:cNvCxnSpPr>
            <a:stCxn id="171" idx="1"/>
          </p:cNvCxnSpPr>
          <p:nvPr/>
        </p:nvCxnSpPr>
        <p:spPr>
          <a:xfrm rot="10800000">
            <a:off x="568225" y="3276550"/>
            <a:ext cx="0" cy="480300"/>
          </a:xfrm>
          <a:prstGeom prst="straightConnector1">
            <a:avLst/>
          </a:prstGeom>
          <a:noFill/>
          <a:ln cap="flat" cmpd="sng" w="9525">
            <a:solidFill>
              <a:srgbClr val="747491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172" name="Google Shape;172;p14"/>
          <p:cNvCxnSpPr/>
          <p:nvPr/>
        </p:nvCxnSpPr>
        <p:spPr>
          <a:xfrm>
            <a:off x="1221838" y="2410725"/>
            <a:ext cx="6677700" cy="14400"/>
          </a:xfrm>
          <a:prstGeom prst="straightConnector1">
            <a:avLst/>
          </a:prstGeom>
          <a:noFill/>
          <a:ln cap="flat" cmpd="sng" w="9525">
            <a:solidFill>
              <a:srgbClr val="B9B9C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3" name="Google Shape;173;p14"/>
          <p:cNvSpPr/>
          <p:nvPr/>
        </p:nvSpPr>
        <p:spPr>
          <a:xfrm rot="2700000">
            <a:off x="585595" y="2098471"/>
            <a:ext cx="626214" cy="624517"/>
          </a:xfrm>
          <a:prstGeom prst="roundRect">
            <a:avLst>
              <a:gd fmla="val 50000" name="adj"/>
            </a:avLst>
          </a:prstGeom>
          <a:solidFill>
            <a:srgbClr val="B9B9C9"/>
          </a:solidFill>
          <a:ln cap="flat" cmpd="sng" w="9525">
            <a:solidFill>
              <a:srgbClr val="B9B9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74" name="Google Shape;174;p14"/>
          <p:cNvSpPr/>
          <p:nvPr/>
        </p:nvSpPr>
        <p:spPr>
          <a:xfrm>
            <a:off x="4684625" y="4268575"/>
            <a:ext cx="1350300" cy="332700"/>
          </a:xfrm>
          <a:prstGeom prst="roundRect">
            <a:avLst>
              <a:gd fmla="val 50000" name="adj"/>
            </a:avLst>
          </a:prstGeom>
          <a:solidFill>
            <a:srgbClr val="B9B9C9"/>
          </a:solidFill>
          <a:ln cap="flat" cmpd="sng" w="9525">
            <a:solidFill>
              <a:srgbClr val="B9B9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1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Fale Conosco</a:t>
            </a:r>
            <a:endParaRPr b="0" i="0" sz="11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75" name="Google Shape;175;p14"/>
          <p:cNvSpPr/>
          <p:nvPr/>
        </p:nvSpPr>
        <p:spPr>
          <a:xfrm>
            <a:off x="3256050" y="4268575"/>
            <a:ext cx="1350300" cy="332700"/>
          </a:xfrm>
          <a:prstGeom prst="roundRect">
            <a:avLst>
              <a:gd fmla="val 50000" name="adj"/>
            </a:avLst>
          </a:prstGeom>
          <a:solidFill>
            <a:srgbClr val="B9B9C9"/>
          </a:solidFill>
          <a:ln cap="flat" cmpd="sng" w="9525">
            <a:solidFill>
              <a:srgbClr val="B9B9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1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Chats</a:t>
            </a:r>
            <a:endParaRPr b="0" i="0" sz="11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76" name="Google Shape;176;p14"/>
          <p:cNvSpPr/>
          <p:nvPr/>
        </p:nvSpPr>
        <p:spPr>
          <a:xfrm>
            <a:off x="1827475" y="4268575"/>
            <a:ext cx="1350300" cy="332700"/>
          </a:xfrm>
          <a:prstGeom prst="roundRect">
            <a:avLst>
              <a:gd fmla="val 50000" name="adj"/>
            </a:avLst>
          </a:prstGeom>
          <a:solidFill>
            <a:srgbClr val="B9B9C9"/>
          </a:solidFill>
          <a:ln cap="flat" cmpd="sng" w="9525">
            <a:solidFill>
              <a:srgbClr val="B9B9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1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Redes Sociais</a:t>
            </a:r>
            <a:endParaRPr b="0" i="0" sz="11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77" name="Google Shape;177;p14"/>
          <p:cNvSpPr/>
          <p:nvPr/>
        </p:nvSpPr>
        <p:spPr>
          <a:xfrm>
            <a:off x="398900" y="4268575"/>
            <a:ext cx="1350300" cy="332700"/>
          </a:xfrm>
          <a:prstGeom prst="roundRect">
            <a:avLst>
              <a:gd fmla="val 50000" name="adj"/>
            </a:avLst>
          </a:prstGeom>
          <a:solidFill>
            <a:srgbClr val="B9B9C9"/>
          </a:solidFill>
          <a:ln cap="flat" cmpd="sng" w="9525">
            <a:solidFill>
              <a:srgbClr val="B9B9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1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Ligações</a:t>
            </a:r>
            <a:endParaRPr b="0" i="0" sz="11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78" name="Google Shape;178;p14"/>
          <p:cNvSpPr/>
          <p:nvPr/>
        </p:nvSpPr>
        <p:spPr>
          <a:xfrm>
            <a:off x="3133121" y="1590738"/>
            <a:ext cx="1350300" cy="1418700"/>
          </a:xfrm>
          <a:prstGeom prst="roundRect">
            <a:avLst>
              <a:gd fmla="val 9842" name="adj"/>
            </a:avLst>
          </a:prstGeom>
          <a:solidFill>
            <a:schemeClr val="lt1"/>
          </a:solidFill>
          <a:ln cap="flat" cmpd="sng" w="9525">
            <a:solidFill>
              <a:srgbClr val="B9B9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pt-BR" sz="1300" u="none" cap="none" strike="noStrike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Repassar demanda para responsável  </a:t>
            </a:r>
            <a:endParaRPr b="0" i="0" sz="1300" u="none" cap="none" strike="noStrik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79" name="Google Shape;179;p14"/>
          <p:cNvSpPr/>
          <p:nvPr/>
        </p:nvSpPr>
        <p:spPr>
          <a:xfrm>
            <a:off x="3265421" y="2804125"/>
            <a:ext cx="1085700" cy="441000"/>
          </a:xfrm>
          <a:prstGeom prst="roundRect">
            <a:avLst>
              <a:gd fmla="val 21310" name="adj"/>
            </a:avLst>
          </a:prstGeom>
          <a:solidFill>
            <a:srgbClr val="358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SAC</a:t>
            </a:r>
            <a:endParaRPr b="0" i="0" sz="12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80" name="Google Shape;180;p14"/>
          <p:cNvSpPr/>
          <p:nvPr/>
        </p:nvSpPr>
        <p:spPr>
          <a:xfrm>
            <a:off x="4660555" y="1590738"/>
            <a:ext cx="1350300" cy="1418700"/>
          </a:xfrm>
          <a:prstGeom prst="roundRect">
            <a:avLst>
              <a:gd fmla="val 9842" name="adj"/>
            </a:avLst>
          </a:prstGeom>
          <a:solidFill>
            <a:schemeClr val="lt1"/>
          </a:solidFill>
          <a:ln cap="flat" cmpd="sng" w="9525">
            <a:solidFill>
              <a:srgbClr val="B9B9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pt-BR" sz="1300" u="none" cap="none" strike="noStrike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Analisar demanda</a:t>
            </a:r>
            <a:endParaRPr b="0" i="0" sz="1300" u="none" cap="none" strike="noStrik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81" name="Google Shape;181;p14"/>
          <p:cNvSpPr/>
          <p:nvPr/>
        </p:nvSpPr>
        <p:spPr>
          <a:xfrm>
            <a:off x="4792855" y="2804125"/>
            <a:ext cx="1085700" cy="441000"/>
          </a:xfrm>
          <a:prstGeom prst="roundRect">
            <a:avLst>
              <a:gd fmla="val 21310" name="adj"/>
            </a:avLst>
          </a:prstGeom>
          <a:solidFill>
            <a:srgbClr val="358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Área de negócio </a:t>
            </a:r>
            <a:endParaRPr b="0" i="0" sz="12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82" name="Google Shape;182;p14"/>
          <p:cNvSpPr/>
          <p:nvPr/>
        </p:nvSpPr>
        <p:spPr>
          <a:xfrm>
            <a:off x="6187988" y="1590738"/>
            <a:ext cx="1350300" cy="1418700"/>
          </a:xfrm>
          <a:prstGeom prst="roundRect">
            <a:avLst>
              <a:gd fmla="val 9842" name="adj"/>
            </a:avLst>
          </a:prstGeom>
          <a:solidFill>
            <a:schemeClr val="lt1"/>
          </a:solidFill>
          <a:ln cap="flat" cmpd="sng" w="9525">
            <a:solidFill>
              <a:srgbClr val="B9B9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pt-BR" sz="1300" u="none" cap="none" strike="noStrike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Solucionar demanda </a:t>
            </a:r>
            <a:endParaRPr b="0" i="0" sz="1300" u="none" cap="none" strike="noStrik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83" name="Google Shape;183;p14"/>
          <p:cNvSpPr/>
          <p:nvPr/>
        </p:nvSpPr>
        <p:spPr>
          <a:xfrm>
            <a:off x="6320288" y="2804125"/>
            <a:ext cx="1085700" cy="441000"/>
          </a:xfrm>
          <a:prstGeom prst="roundRect">
            <a:avLst>
              <a:gd fmla="val 21310" name="adj"/>
            </a:avLst>
          </a:prstGeom>
          <a:solidFill>
            <a:srgbClr val="358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Área de negócio </a:t>
            </a:r>
            <a:endParaRPr b="0" i="0" sz="12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84" name="Google Shape;184;p14"/>
          <p:cNvSpPr/>
          <p:nvPr/>
        </p:nvSpPr>
        <p:spPr>
          <a:xfrm rot="2700000">
            <a:off x="7888970" y="2098471"/>
            <a:ext cx="626214" cy="624517"/>
          </a:xfrm>
          <a:prstGeom prst="roundRect">
            <a:avLst>
              <a:gd fmla="val 50000" name="adj"/>
            </a:avLst>
          </a:prstGeom>
          <a:solidFill>
            <a:srgbClr val="E63458"/>
          </a:solidFill>
          <a:ln cap="flat" cmpd="sng" w="9525">
            <a:solidFill>
              <a:srgbClr val="8B0D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85" name="Google Shape;185;p14"/>
          <p:cNvSpPr/>
          <p:nvPr/>
        </p:nvSpPr>
        <p:spPr>
          <a:xfrm>
            <a:off x="1605688" y="1590738"/>
            <a:ext cx="1350300" cy="1418700"/>
          </a:xfrm>
          <a:prstGeom prst="roundRect">
            <a:avLst>
              <a:gd fmla="val 9842" name="adj"/>
            </a:avLst>
          </a:prstGeom>
          <a:solidFill>
            <a:schemeClr val="lt1"/>
          </a:solidFill>
          <a:ln cap="flat" cmpd="sng" w="9525">
            <a:solidFill>
              <a:srgbClr val="B9B9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pt-BR" sz="1300" u="none" cap="none" strike="noStrike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Receber demanda do cliente </a:t>
            </a:r>
            <a:endParaRPr b="0" i="0" sz="1300" u="none" cap="none" strike="noStrik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86" name="Google Shape;186;p14"/>
          <p:cNvSpPr/>
          <p:nvPr/>
        </p:nvSpPr>
        <p:spPr>
          <a:xfrm>
            <a:off x="1737988" y="2804125"/>
            <a:ext cx="1085700" cy="441000"/>
          </a:xfrm>
          <a:prstGeom prst="roundRect">
            <a:avLst>
              <a:gd fmla="val 21310" name="adj"/>
            </a:avLst>
          </a:prstGeom>
          <a:solidFill>
            <a:srgbClr val="358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SAC</a:t>
            </a:r>
            <a:endParaRPr b="0" i="0" sz="12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87" name="Google Shape;187;p14"/>
          <p:cNvSpPr txBox="1"/>
          <p:nvPr/>
        </p:nvSpPr>
        <p:spPr>
          <a:xfrm>
            <a:off x="904450" y="391225"/>
            <a:ext cx="731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pt-BR" sz="4200" u="none" cap="none" strike="noStrike">
                <a:solidFill>
                  <a:srgbClr val="001D35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Como era antes…</a:t>
            </a:r>
            <a:endParaRPr b="0" i="0" sz="4200" u="none" cap="none" strike="noStrike">
              <a:solidFill>
                <a:srgbClr val="001D35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188" name="Google Shape;18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200" y="2190225"/>
            <a:ext cx="441000" cy="44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69363" y="1699025"/>
            <a:ext cx="332700" cy="33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96788" y="1699025"/>
            <a:ext cx="332700" cy="33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4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2" name="Google Shape;192;p14"/>
          <p:cNvCxnSpPr/>
          <p:nvPr/>
        </p:nvCxnSpPr>
        <p:spPr>
          <a:xfrm rot="10800000">
            <a:off x="8545525" y="3276550"/>
            <a:ext cx="0" cy="480300"/>
          </a:xfrm>
          <a:prstGeom prst="straightConnector1">
            <a:avLst/>
          </a:prstGeom>
          <a:noFill/>
          <a:ln cap="flat" cmpd="sng" w="9525">
            <a:solidFill>
              <a:srgbClr val="74749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171" name="Google Shape;171;p14"/>
          <p:cNvSpPr/>
          <p:nvPr/>
        </p:nvSpPr>
        <p:spPr>
          <a:xfrm>
            <a:off x="568225" y="3590500"/>
            <a:ext cx="7977300" cy="332700"/>
          </a:xfrm>
          <a:prstGeom prst="roundRect">
            <a:avLst>
              <a:gd fmla="val 29050" name="adj"/>
            </a:avLst>
          </a:prstGeom>
          <a:solidFill>
            <a:schemeClr val="lt1"/>
          </a:solidFill>
          <a:ln cap="flat" cmpd="sng" w="9525">
            <a:solidFill>
              <a:srgbClr val="B9B9C9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1100" u="none" cap="none" strike="noStrike">
                <a:solidFill>
                  <a:srgbClr val="74749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7 dias</a:t>
            </a:r>
            <a:endParaRPr b="1" i="0" sz="1100" u="none" cap="none" strike="noStrike">
              <a:solidFill>
                <a:srgbClr val="74749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193" name="Google Shape;193;p14"/>
          <p:cNvPicPr preferRelativeResize="0"/>
          <p:nvPr/>
        </p:nvPicPr>
        <p:blipFill rotWithShape="1">
          <a:blip r:embed="rId5">
            <a:alphaModFix amt="52999"/>
          </a:blip>
          <a:srcRect b="0" l="0" r="0" t="0"/>
          <a:stretch/>
        </p:blipFill>
        <p:spPr>
          <a:xfrm>
            <a:off x="4012914" y="3664376"/>
            <a:ext cx="184937" cy="184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F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15"/>
          <p:cNvGrpSpPr/>
          <p:nvPr/>
        </p:nvGrpSpPr>
        <p:grpSpPr>
          <a:xfrm>
            <a:off x="621850" y="1383050"/>
            <a:ext cx="3040825" cy="2377375"/>
            <a:chOff x="621850" y="1383050"/>
            <a:chExt cx="3040825" cy="2377375"/>
          </a:xfrm>
        </p:grpSpPr>
        <p:sp>
          <p:nvSpPr>
            <p:cNvPr id="199" name="Google Shape;199;p15"/>
            <p:cNvSpPr txBox="1"/>
            <p:nvPr/>
          </p:nvSpPr>
          <p:spPr>
            <a:xfrm>
              <a:off x="662675" y="1383050"/>
              <a:ext cx="3000000" cy="10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b="1" i="0" lang="pt-BR" sz="5800" u="none" cap="none" strike="noStrike">
                  <a:solidFill>
                    <a:srgbClr val="3580FF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TOP 5</a:t>
              </a:r>
              <a:endParaRPr b="1" i="0" sz="5800" u="none" cap="none" strike="noStrike">
                <a:solidFill>
                  <a:srgbClr val="3580FF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00" name="Google Shape;200;p15"/>
            <p:cNvSpPr txBox="1"/>
            <p:nvPr/>
          </p:nvSpPr>
          <p:spPr>
            <a:xfrm>
              <a:off x="621850" y="2190525"/>
              <a:ext cx="3000000" cy="156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0" i="0" lang="pt-BR" sz="3000" u="none" cap="none" strike="noStrike">
                  <a:solidFill>
                    <a:srgbClr val="000000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Categorias de Problemas que Geram NIP</a:t>
              </a:r>
              <a:endParaRPr b="0" i="0" sz="3000" u="none" cap="none" strike="noStrike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grpSp>
        <p:nvGrpSpPr>
          <p:cNvPr id="201" name="Google Shape;201;p15"/>
          <p:cNvGrpSpPr/>
          <p:nvPr/>
        </p:nvGrpSpPr>
        <p:grpSpPr>
          <a:xfrm>
            <a:off x="3903000" y="136100"/>
            <a:ext cx="4654450" cy="888350"/>
            <a:chOff x="3903000" y="136100"/>
            <a:chExt cx="4654450" cy="888350"/>
          </a:xfrm>
        </p:grpSpPr>
        <p:sp>
          <p:nvSpPr>
            <p:cNvPr id="202" name="Google Shape;202;p15"/>
            <p:cNvSpPr/>
            <p:nvPr/>
          </p:nvSpPr>
          <p:spPr>
            <a:xfrm>
              <a:off x="4109350" y="235450"/>
              <a:ext cx="4448100" cy="789000"/>
            </a:xfrm>
            <a:prstGeom prst="roundRect">
              <a:avLst>
                <a:gd fmla="val 9842" name="adj"/>
              </a:avLst>
            </a:prstGeom>
            <a:solidFill>
              <a:schemeClr val="lt1"/>
            </a:solidFill>
            <a:ln cap="flat" cmpd="sng" w="9525">
              <a:solidFill>
                <a:srgbClr val="B9B9C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270000" spcFirstLastPara="1" rIns="91425" wrap="square" tIns="90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400" u="none" cap="none" strike="noStrike">
                  <a:solidFill>
                    <a:srgbClr val="000000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Negativa de Cobertura Assistencial</a:t>
              </a:r>
              <a:endParaRPr b="1" i="0" sz="1400" u="none" cap="none" strike="noStrike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pt-BR" sz="1200" u="none" cap="none" strike="noStrike">
                  <a:solidFill>
                    <a:srgbClr val="000000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Recusa de exames, cirurgias, terapias, medicamentos</a:t>
              </a:r>
              <a:endParaRPr b="0" i="0" sz="1200" u="none" cap="none" strike="noStrike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3903000" y="451000"/>
              <a:ext cx="391500" cy="391500"/>
            </a:xfrm>
            <a:prstGeom prst="ellipse">
              <a:avLst/>
            </a:prstGeom>
            <a:solidFill>
              <a:schemeClr val="lt1"/>
            </a:solidFill>
            <a:ln cap="flat" cmpd="sng" w="19050">
              <a:solidFill>
                <a:srgbClr val="358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pt-BR" sz="2000" u="none" cap="none" strike="noStrike">
                  <a:solidFill>
                    <a:srgbClr val="3580FF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1</a:t>
              </a:r>
              <a:endParaRPr b="0" i="0" sz="2000" u="none" cap="none" strike="noStrike">
                <a:solidFill>
                  <a:srgbClr val="3580FF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7640400" y="136100"/>
              <a:ext cx="755100" cy="1959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 cap="flat" cmpd="sng" w="9525">
              <a:solidFill>
                <a:srgbClr val="358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0" spcFirstLastPara="1" rIns="0" wrap="square" tIns="90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rgbClr val="3580FF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30%-35%</a:t>
              </a:r>
              <a:endParaRPr b="1" i="0" sz="900" u="none" cap="none" strike="noStrike">
                <a:solidFill>
                  <a:srgbClr val="3580FF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grpSp>
        <p:nvGrpSpPr>
          <p:cNvPr id="205" name="Google Shape;205;p15"/>
          <p:cNvGrpSpPr/>
          <p:nvPr/>
        </p:nvGrpSpPr>
        <p:grpSpPr>
          <a:xfrm>
            <a:off x="3903000" y="1156400"/>
            <a:ext cx="4654450" cy="851972"/>
            <a:chOff x="3903000" y="1156400"/>
            <a:chExt cx="4654450" cy="851972"/>
          </a:xfrm>
        </p:grpSpPr>
        <p:sp>
          <p:nvSpPr>
            <p:cNvPr id="206" name="Google Shape;206;p15"/>
            <p:cNvSpPr/>
            <p:nvPr/>
          </p:nvSpPr>
          <p:spPr>
            <a:xfrm>
              <a:off x="4109350" y="1219372"/>
              <a:ext cx="4448100" cy="789000"/>
            </a:xfrm>
            <a:prstGeom prst="roundRect">
              <a:avLst>
                <a:gd fmla="val 9842" name="adj"/>
              </a:avLst>
            </a:prstGeom>
            <a:solidFill>
              <a:schemeClr val="lt1"/>
            </a:solidFill>
            <a:ln cap="flat" cmpd="sng" w="9525">
              <a:solidFill>
                <a:srgbClr val="B9B9C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270000" spcFirstLastPara="1" rIns="91425" wrap="square" tIns="90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400" u="none" cap="none" strike="noStrike">
                  <a:solidFill>
                    <a:srgbClr val="000000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Problemas com Atendimento e SAC</a:t>
              </a:r>
              <a:endParaRPr b="1" i="0" sz="1400" u="none" cap="none" strike="noStrike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pt-BR" sz="1200" u="none" cap="none" strike="noStrike">
                  <a:solidFill>
                    <a:srgbClr val="000000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Dificuldade para falar com a operadora</a:t>
              </a:r>
              <a:endParaRPr b="0" i="0" sz="1200" u="none" cap="none" strike="noStrike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07" name="Google Shape;207;p15"/>
            <p:cNvSpPr/>
            <p:nvPr/>
          </p:nvSpPr>
          <p:spPr>
            <a:xfrm>
              <a:off x="3903000" y="1403271"/>
              <a:ext cx="391500" cy="391500"/>
            </a:xfrm>
            <a:prstGeom prst="ellipse">
              <a:avLst/>
            </a:prstGeom>
            <a:solidFill>
              <a:schemeClr val="lt1"/>
            </a:solidFill>
            <a:ln cap="flat" cmpd="sng" w="19050">
              <a:solidFill>
                <a:srgbClr val="358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pt-BR" sz="2000" u="none" cap="none" strike="noStrike">
                  <a:solidFill>
                    <a:srgbClr val="3580FF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2</a:t>
              </a:r>
              <a:endParaRPr b="0" i="0" sz="2000" u="none" cap="none" strike="noStrike">
                <a:solidFill>
                  <a:srgbClr val="3580FF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08" name="Google Shape;208;p15"/>
            <p:cNvSpPr/>
            <p:nvPr/>
          </p:nvSpPr>
          <p:spPr>
            <a:xfrm>
              <a:off x="7640400" y="1156400"/>
              <a:ext cx="755100" cy="1959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 cap="flat" cmpd="sng" w="9525">
              <a:solidFill>
                <a:srgbClr val="358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0" spcFirstLastPara="1" rIns="0" wrap="square" tIns="90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rgbClr val="3580FF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15%-20%</a:t>
              </a:r>
              <a:endParaRPr b="1" i="0" sz="900" u="none" cap="none" strike="noStrike">
                <a:solidFill>
                  <a:srgbClr val="3580FF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grpSp>
        <p:nvGrpSpPr>
          <p:cNvPr id="209" name="Google Shape;209;p15"/>
          <p:cNvGrpSpPr/>
          <p:nvPr/>
        </p:nvGrpSpPr>
        <p:grpSpPr>
          <a:xfrm>
            <a:off x="3903000" y="2085825"/>
            <a:ext cx="4654450" cy="876775"/>
            <a:chOff x="3903000" y="2085825"/>
            <a:chExt cx="4654450" cy="876775"/>
          </a:xfrm>
        </p:grpSpPr>
        <p:sp>
          <p:nvSpPr>
            <p:cNvPr id="210" name="Google Shape;210;p15"/>
            <p:cNvSpPr/>
            <p:nvPr/>
          </p:nvSpPr>
          <p:spPr>
            <a:xfrm>
              <a:off x="4109350" y="2173600"/>
              <a:ext cx="4448100" cy="789000"/>
            </a:xfrm>
            <a:prstGeom prst="roundRect">
              <a:avLst>
                <a:gd fmla="val 9842" name="adj"/>
              </a:avLst>
            </a:prstGeom>
            <a:solidFill>
              <a:schemeClr val="lt1"/>
            </a:solidFill>
            <a:ln cap="flat" cmpd="sng" w="9525">
              <a:solidFill>
                <a:srgbClr val="B9B9C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270000" spcFirstLastPara="1" rIns="91425" wrap="square" tIns="90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400" u="none" cap="none" strike="noStrike">
                  <a:solidFill>
                    <a:srgbClr val="000000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Demora na Autorização de Procedimentos</a:t>
              </a:r>
              <a:endParaRPr b="1" i="0" sz="1400" u="none" cap="none" strike="noStrike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pt-BR" sz="1200" u="none" cap="none" strike="noStrike">
                  <a:solidFill>
                    <a:srgbClr val="000000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Atraso na liberação de exames, internações ou cirurgias</a:t>
              </a:r>
              <a:endParaRPr b="0" i="0" sz="1200" u="none" cap="none" strike="noStrike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3903000" y="2388745"/>
              <a:ext cx="391500" cy="391500"/>
            </a:xfrm>
            <a:prstGeom prst="ellipse">
              <a:avLst/>
            </a:prstGeom>
            <a:solidFill>
              <a:schemeClr val="lt1"/>
            </a:solidFill>
            <a:ln cap="flat" cmpd="sng" w="19050">
              <a:solidFill>
                <a:srgbClr val="358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pt-BR" sz="2000" u="none" cap="none" strike="noStrike">
                  <a:solidFill>
                    <a:srgbClr val="3580FF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3</a:t>
              </a:r>
              <a:endParaRPr b="0" i="0" sz="2000" u="none" cap="none" strike="noStrike">
                <a:solidFill>
                  <a:srgbClr val="3580FF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7966975" y="2085825"/>
              <a:ext cx="428400" cy="1959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 cap="flat" cmpd="sng" w="9525">
              <a:solidFill>
                <a:srgbClr val="358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0" spcFirstLastPara="1" rIns="0" wrap="square" tIns="90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rgbClr val="3580FF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15%</a:t>
              </a:r>
              <a:endParaRPr b="1" i="0" sz="900" u="none" cap="none" strike="noStrike">
                <a:solidFill>
                  <a:srgbClr val="3580FF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grpSp>
        <p:nvGrpSpPr>
          <p:cNvPr id="213" name="Google Shape;213;p15"/>
          <p:cNvGrpSpPr/>
          <p:nvPr/>
        </p:nvGrpSpPr>
        <p:grpSpPr>
          <a:xfrm>
            <a:off x="3903000" y="4035550"/>
            <a:ext cx="4654450" cy="901125"/>
            <a:chOff x="3903000" y="4035550"/>
            <a:chExt cx="4654450" cy="901125"/>
          </a:xfrm>
        </p:grpSpPr>
        <p:sp>
          <p:nvSpPr>
            <p:cNvPr id="214" name="Google Shape;214;p15"/>
            <p:cNvSpPr/>
            <p:nvPr/>
          </p:nvSpPr>
          <p:spPr>
            <a:xfrm>
              <a:off x="4109350" y="4147675"/>
              <a:ext cx="4448100" cy="789000"/>
            </a:xfrm>
            <a:prstGeom prst="roundRect">
              <a:avLst>
                <a:gd fmla="val 9842" name="adj"/>
              </a:avLst>
            </a:prstGeom>
            <a:solidFill>
              <a:schemeClr val="lt1"/>
            </a:solidFill>
            <a:ln cap="flat" cmpd="sng" w="9525">
              <a:solidFill>
                <a:srgbClr val="B9B9C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270000" spcFirstLastPara="1" rIns="91425" wrap="square" tIns="90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400" u="none" cap="none" strike="noStrike">
                  <a:solidFill>
                    <a:srgbClr val="000000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Dificuldades com Reembolso e Cobrança</a:t>
              </a:r>
              <a:endParaRPr b="1" i="0" sz="1400" u="none" cap="none" strike="noStrike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pt-BR" sz="1200" u="none" cap="none" strike="noStrike">
                  <a:solidFill>
                    <a:srgbClr val="000000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Demora no pagamento de reembolso</a:t>
              </a:r>
              <a:endParaRPr b="0" i="0" sz="1200" u="none" cap="none" strike="noStrike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15" name="Google Shape;215;p15"/>
            <p:cNvSpPr/>
            <p:nvPr/>
          </p:nvSpPr>
          <p:spPr>
            <a:xfrm>
              <a:off x="3903000" y="4346425"/>
              <a:ext cx="391500" cy="391500"/>
            </a:xfrm>
            <a:prstGeom prst="ellipse">
              <a:avLst/>
            </a:prstGeom>
            <a:solidFill>
              <a:schemeClr val="lt1"/>
            </a:solidFill>
            <a:ln cap="flat" cmpd="sng" w="19050">
              <a:solidFill>
                <a:srgbClr val="358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pt-BR" sz="2000" u="none" cap="none" strike="noStrike">
                  <a:solidFill>
                    <a:srgbClr val="3580FF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5</a:t>
              </a:r>
              <a:endParaRPr b="0" i="0" sz="2000" u="none" cap="none" strike="noStrike">
                <a:solidFill>
                  <a:srgbClr val="3580FF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16" name="Google Shape;216;p15"/>
            <p:cNvSpPr/>
            <p:nvPr/>
          </p:nvSpPr>
          <p:spPr>
            <a:xfrm>
              <a:off x="7967100" y="4035550"/>
              <a:ext cx="428400" cy="1959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 cap="flat" cmpd="sng" w="9525">
              <a:solidFill>
                <a:srgbClr val="358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0" spcFirstLastPara="1" rIns="0" wrap="square" tIns="90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rgbClr val="3580FF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10%</a:t>
              </a:r>
              <a:endParaRPr b="1" i="0" sz="900" u="none" cap="none" strike="noStrike">
                <a:solidFill>
                  <a:srgbClr val="3580FF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grpSp>
        <p:nvGrpSpPr>
          <p:cNvPr id="217" name="Google Shape;217;p15"/>
          <p:cNvGrpSpPr/>
          <p:nvPr/>
        </p:nvGrpSpPr>
        <p:grpSpPr>
          <a:xfrm>
            <a:off x="3903000" y="3060688"/>
            <a:ext cx="4654450" cy="888948"/>
            <a:chOff x="3903000" y="3060688"/>
            <a:chExt cx="4654450" cy="888948"/>
          </a:xfrm>
        </p:grpSpPr>
        <p:sp>
          <p:nvSpPr>
            <p:cNvPr id="218" name="Google Shape;218;p15"/>
            <p:cNvSpPr/>
            <p:nvPr/>
          </p:nvSpPr>
          <p:spPr>
            <a:xfrm>
              <a:off x="4109350" y="3160636"/>
              <a:ext cx="4448100" cy="789000"/>
            </a:xfrm>
            <a:prstGeom prst="roundRect">
              <a:avLst>
                <a:gd fmla="val 9842" name="adj"/>
              </a:avLst>
            </a:prstGeom>
            <a:solidFill>
              <a:schemeClr val="lt1"/>
            </a:solidFill>
            <a:ln cap="flat" cmpd="sng" w="9525">
              <a:solidFill>
                <a:srgbClr val="B9B9C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270000" spcFirstLastPara="1" rIns="91425" wrap="square" tIns="90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400" u="none" cap="none" strike="noStrike">
                  <a:solidFill>
                    <a:srgbClr val="000000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Problemas com Rede Credenciada</a:t>
              </a:r>
              <a:endParaRPr b="1" i="0" sz="1400" u="none" cap="none" strike="noStrike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pt-BR" sz="1200" u="none" cap="none" strike="noStrike">
                  <a:solidFill>
                    <a:srgbClr val="000000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Falta de médicos ou hospitais na região</a:t>
              </a:r>
              <a:endParaRPr b="0" i="0" sz="1200" u="none" cap="none" strike="noStrike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19" name="Google Shape;219;p15"/>
            <p:cNvSpPr/>
            <p:nvPr/>
          </p:nvSpPr>
          <p:spPr>
            <a:xfrm>
              <a:off x="3903000" y="3359386"/>
              <a:ext cx="391500" cy="391500"/>
            </a:xfrm>
            <a:prstGeom prst="ellipse">
              <a:avLst/>
            </a:prstGeom>
            <a:solidFill>
              <a:schemeClr val="lt1"/>
            </a:solidFill>
            <a:ln cap="flat" cmpd="sng" w="19050">
              <a:solidFill>
                <a:srgbClr val="358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pt-BR" sz="2000" u="none" cap="none" strike="noStrike">
                  <a:solidFill>
                    <a:srgbClr val="3580FF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4</a:t>
              </a:r>
              <a:endParaRPr b="0" i="0" sz="2000" u="none" cap="none" strike="noStrike">
                <a:solidFill>
                  <a:srgbClr val="3580FF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7640400" y="3060688"/>
              <a:ext cx="755100" cy="1959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 cap="flat" cmpd="sng" w="9525">
              <a:solidFill>
                <a:srgbClr val="358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0" spcFirstLastPara="1" rIns="0" wrap="square" tIns="90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rgbClr val="3580FF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10%-12%</a:t>
              </a:r>
              <a:endParaRPr b="1" i="0" sz="900" u="none" cap="none" strike="noStrike">
                <a:solidFill>
                  <a:srgbClr val="3580FF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F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"/>
          <p:cNvSpPr txBox="1"/>
          <p:nvPr/>
        </p:nvSpPr>
        <p:spPr>
          <a:xfrm>
            <a:off x="915750" y="356425"/>
            <a:ext cx="73125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pt-BR" sz="4200" u="none" cap="none" strike="noStrike">
                <a:solidFill>
                  <a:srgbClr val="16182D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“Quando o cliente reclama, </a:t>
            </a:r>
            <a:r>
              <a:rPr b="1" i="0" lang="pt-BR" sz="4200" u="none" cap="none" strike="noStrike">
                <a:solidFill>
                  <a:srgbClr val="16182D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seu processo já falhou</a:t>
            </a:r>
            <a:r>
              <a:rPr b="0" i="0" lang="pt-BR" sz="4200" u="none" cap="none" strike="noStrike">
                <a:solidFill>
                  <a:srgbClr val="16182D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"</a:t>
            </a:r>
            <a:endParaRPr b="0" i="0" sz="4200" u="none" cap="none" strike="noStrike">
              <a:solidFill>
                <a:srgbClr val="16182D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226" name="Google Shape;226;p16" title="Frame 11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2291" y="2035700"/>
            <a:ext cx="4659425" cy="31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6"/>
          <p:cNvSpPr/>
          <p:nvPr/>
        </p:nvSpPr>
        <p:spPr>
          <a:xfrm>
            <a:off x="1141700" y="2057925"/>
            <a:ext cx="2393400" cy="560100"/>
          </a:xfrm>
          <a:prstGeom prst="roundRect">
            <a:avLst>
              <a:gd fmla="val 16667" name="adj"/>
            </a:avLst>
          </a:prstGeom>
          <a:solidFill>
            <a:srgbClr val="E63458">
              <a:alpha val="50588"/>
            </a:srgbClr>
          </a:solidFill>
          <a:ln cap="flat" cmpd="sng" w="9525">
            <a:solidFill>
              <a:srgbClr val="E6345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8B0D2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Processos manuais</a:t>
            </a:r>
            <a:endParaRPr b="0" i="0" sz="1800" u="none" cap="none" strike="noStrike">
              <a:solidFill>
                <a:srgbClr val="8B0D26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28" name="Google Shape;228;p16"/>
          <p:cNvSpPr/>
          <p:nvPr/>
        </p:nvSpPr>
        <p:spPr>
          <a:xfrm>
            <a:off x="5573825" y="2618013"/>
            <a:ext cx="3155700" cy="560100"/>
          </a:xfrm>
          <a:prstGeom prst="roundRect">
            <a:avLst>
              <a:gd fmla="val 16667" name="adj"/>
            </a:avLst>
          </a:prstGeom>
          <a:solidFill>
            <a:srgbClr val="E63458">
              <a:alpha val="50588"/>
            </a:srgbClr>
          </a:solidFill>
          <a:ln cap="flat" cmpd="sng" w="9525">
            <a:solidFill>
              <a:srgbClr val="E6345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8B0D2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Soluções Incompletas</a:t>
            </a:r>
            <a:endParaRPr b="0" i="0" sz="1800" u="none" cap="none" strike="noStrike">
              <a:solidFill>
                <a:srgbClr val="8B0D26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29" name="Google Shape;229;p16"/>
          <p:cNvSpPr/>
          <p:nvPr/>
        </p:nvSpPr>
        <p:spPr>
          <a:xfrm>
            <a:off x="379400" y="3760700"/>
            <a:ext cx="3155700" cy="560100"/>
          </a:xfrm>
          <a:prstGeom prst="roundRect">
            <a:avLst>
              <a:gd fmla="val 16667" name="adj"/>
            </a:avLst>
          </a:prstGeom>
          <a:solidFill>
            <a:srgbClr val="E63458">
              <a:alpha val="50588"/>
            </a:srgbClr>
          </a:solidFill>
          <a:ln cap="flat" cmpd="sng" w="9525">
            <a:solidFill>
              <a:srgbClr val="E6345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8B0D2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Encaminhamento Errado</a:t>
            </a:r>
            <a:endParaRPr b="0" i="0" sz="1800" u="none" cap="none" strike="noStrike">
              <a:solidFill>
                <a:srgbClr val="8B0D26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30" name="Google Shape;230;p16"/>
          <p:cNvSpPr/>
          <p:nvPr/>
        </p:nvSpPr>
        <p:spPr>
          <a:xfrm>
            <a:off x="5739425" y="4320800"/>
            <a:ext cx="2824500" cy="560100"/>
          </a:xfrm>
          <a:prstGeom prst="roundRect">
            <a:avLst>
              <a:gd fmla="val 16667" name="adj"/>
            </a:avLst>
          </a:prstGeom>
          <a:solidFill>
            <a:srgbClr val="E63458">
              <a:alpha val="50588"/>
            </a:srgbClr>
          </a:solidFill>
          <a:ln cap="flat" cmpd="sng" w="9525">
            <a:solidFill>
              <a:srgbClr val="E6345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8B0D2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Falta de Informação</a:t>
            </a:r>
            <a:endParaRPr b="0" i="0" sz="1800" u="none" cap="none" strike="noStrike">
              <a:solidFill>
                <a:srgbClr val="8B0D26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17" title="Frame 134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300" y="565650"/>
            <a:ext cx="3597051" cy="134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7" title="Frame 133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40700" y="3357675"/>
            <a:ext cx="3726851" cy="122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8"/>
          <p:cNvSpPr txBox="1"/>
          <p:nvPr>
            <p:ph type="ctrTitle"/>
          </p:nvPr>
        </p:nvSpPr>
        <p:spPr>
          <a:xfrm>
            <a:off x="1095900" y="1971250"/>
            <a:ext cx="73542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pt-BR" sz="51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Nossa                   solução</a:t>
            </a:r>
            <a:endParaRPr b="1" sz="51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242" name="Google Shape;242;p18" title="criatividade-conceito-de-negocios-maos-segurar-uma-lampada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89538" y="1273575"/>
            <a:ext cx="2364925" cy="236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F6F6FF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9"/>
          <p:cNvSpPr/>
          <p:nvPr/>
        </p:nvSpPr>
        <p:spPr>
          <a:xfrm rot="2700000">
            <a:off x="620540" y="899903"/>
            <a:ext cx="422143" cy="421294"/>
          </a:xfrm>
          <a:prstGeom prst="roundRect">
            <a:avLst>
              <a:gd fmla="val 50000" name="adj"/>
            </a:avLst>
          </a:prstGeom>
          <a:solidFill>
            <a:srgbClr val="B9B9C9"/>
          </a:solidFill>
          <a:ln cap="flat" cmpd="sng" w="9525">
            <a:solidFill>
              <a:srgbClr val="B9B9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48" name="Google Shape;248;p19"/>
          <p:cNvSpPr/>
          <p:nvPr/>
        </p:nvSpPr>
        <p:spPr>
          <a:xfrm>
            <a:off x="1379551" y="858099"/>
            <a:ext cx="3253200" cy="504900"/>
          </a:xfrm>
          <a:prstGeom prst="roundRect">
            <a:avLst>
              <a:gd fmla="val 9842" name="adj"/>
            </a:avLst>
          </a:prstGeom>
          <a:solidFill>
            <a:schemeClr val="lt1"/>
          </a:solidFill>
          <a:ln cap="flat" cmpd="sng" w="9525">
            <a:solidFill>
              <a:srgbClr val="B9B9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pt-BR" sz="1300" u="none" cap="none" strike="noStrike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Receber demanda do cliente </a:t>
            </a:r>
            <a:endParaRPr b="0" i="0" sz="1300" u="none" cap="none" strike="noStrik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49" name="Google Shape;249;p19"/>
          <p:cNvSpPr/>
          <p:nvPr/>
        </p:nvSpPr>
        <p:spPr>
          <a:xfrm>
            <a:off x="2463300" y="670500"/>
            <a:ext cx="1085700" cy="268500"/>
          </a:xfrm>
          <a:prstGeom prst="roundRect">
            <a:avLst>
              <a:gd fmla="val 21310" name="adj"/>
            </a:avLst>
          </a:prstGeom>
          <a:solidFill>
            <a:srgbClr val="358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SAC</a:t>
            </a:r>
            <a:endParaRPr b="0" i="0" sz="12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250" name="Google Shape;25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2976" y="961895"/>
            <a:ext cx="297477" cy="29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9"/>
          <p:cNvSpPr/>
          <p:nvPr/>
        </p:nvSpPr>
        <p:spPr>
          <a:xfrm>
            <a:off x="5068276" y="857999"/>
            <a:ext cx="3253200" cy="504900"/>
          </a:xfrm>
          <a:prstGeom prst="roundRect">
            <a:avLst>
              <a:gd fmla="val 9842" name="adj"/>
            </a:avLst>
          </a:prstGeom>
          <a:solidFill>
            <a:schemeClr val="lt1"/>
          </a:solidFill>
          <a:ln cap="flat" cmpd="sng" w="9525">
            <a:solidFill>
              <a:srgbClr val="B9B9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pt-BR" sz="1300" u="none" cap="none" strike="noStrike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Repassar demanda para responsável</a:t>
            </a:r>
            <a:endParaRPr b="0" i="0" sz="1300" u="none" cap="none" strike="noStrik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52" name="Google Shape;252;p19"/>
          <p:cNvSpPr/>
          <p:nvPr/>
        </p:nvSpPr>
        <p:spPr>
          <a:xfrm>
            <a:off x="6049725" y="670500"/>
            <a:ext cx="1290300" cy="268500"/>
          </a:xfrm>
          <a:prstGeom prst="roundRect">
            <a:avLst>
              <a:gd fmla="val 2131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Orquestrador</a:t>
            </a:r>
            <a:endParaRPr b="0" i="0" sz="12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cxnSp>
        <p:nvCxnSpPr>
          <p:cNvPr id="253" name="Google Shape;253;p19"/>
          <p:cNvCxnSpPr>
            <a:stCxn id="248" idx="3"/>
            <a:endCxn id="251" idx="1"/>
          </p:cNvCxnSpPr>
          <p:nvPr/>
        </p:nvCxnSpPr>
        <p:spPr>
          <a:xfrm>
            <a:off x="4632751" y="1110549"/>
            <a:ext cx="435600" cy="0"/>
          </a:xfrm>
          <a:prstGeom prst="straightConnector1">
            <a:avLst/>
          </a:prstGeom>
          <a:noFill/>
          <a:ln cap="flat" cmpd="sng" w="9525">
            <a:solidFill>
              <a:srgbClr val="74749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4" name="Google Shape;254;p19"/>
          <p:cNvSpPr/>
          <p:nvPr/>
        </p:nvSpPr>
        <p:spPr>
          <a:xfrm>
            <a:off x="5068276" y="2461924"/>
            <a:ext cx="3253200" cy="504900"/>
          </a:xfrm>
          <a:prstGeom prst="roundRect">
            <a:avLst>
              <a:gd fmla="val 9842" name="adj"/>
            </a:avLst>
          </a:prstGeom>
          <a:solidFill>
            <a:schemeClr val="lt1"/>
          </a:solidFill>
          <a:ln cap="flat" cmpd="sng" w="9525">
            <a:solidFill>
              <a:srgbClr val="B9B9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pt-BR" sz="1300" u="none" cap="none" strike="noStrike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Analisar demanda</a:t>
            </a:r>
            <a:endParaRPr b="0" i="0" sz="1300" u="none" cap="none" strike="noStrik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55" name="Google Shape;255;p19"/>
          <p:cNvSpPr/>
          <p:nvPr/>
        </p:nvSpPr>
        <p:spPr>
          <a:xfrm>
            <a:off x="5786475" y="2281800"/>
            <a:ext cx="1816800" cy="268500"/>
          </a:xfrm>
          <a:prstGeom prst="roundRect">
            <a:avLst>
              <a:gd fmla="val 2131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Atendente/ Co Piloto</a:t>
            </a:r>
            <a:endParaRPr b="0" i="0" sz="12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256" name="Google Shape;256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23325" y="261850"/>
            <a:ext cx="343100" cy="343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7" name="Google Shape;257;p19"/>
          <p:cNvCxnSpPr>
            <a:stCxn id="251" idx="2"/>
          </p:cNvCxnSpPr>
          <p:nvPr/>
        </p:nvCxnSpPr>
        <p:spPr>
          <a:xfrm>
            <a:off x="6694876" y="1362899"/>
            <a:ext cx="0" cy="918900"/>
          </a:xfrm>
          <a:prstGeom prst="straightConnector1">
            <a:avLst/>
          </a:prstGeom>
          <a:noFill/>
          <a:ln cap="flat" cmpd="sng" w="9525">
            <a:solidFill>
              <a:srgbClr val="74749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8" name="Google Shape;258;p19"/>
          <p:cNvSpPr/>
          <p:nvPr/>
        </p:nvSpPr>
        <p:spPr>
          <a:xfrm>
            <a:off x="1379551" y="2455336"/>
            <a:ext cx="3253200" cy="504900"/>
          </a:xfrm>
          <a:prstGeom prst="roundRect">
            <a:avLst>
              <a:gd fmla="val 9842" name="adj"/>
            </a:avLst>
          </a:prstGeom>
          <a:solidFill>
            <a:schemeClr val="lt1"/>
          </a:solidFill>
          <a:ln cap="flat" cmpd="sng" w="9525">
            <a:solidFill>
              <a:srgbClr val="B9B9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pt-BR" sz="1300" u="none" cap="none" strike="noStrike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Solucionar demanda</a:t>
            </a:r>
            <a:endParaRPr b="0" i="0" sz="1300" u="none" cap="none" strike="noStrik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59" name="Google Shape;259;p19"/>
          <p:cNvSpPr/>
          <p:nvPr/>
        </p:nvSpPr>
        <p:spPr>
          <a:xfrm>
            <a:off x="2097750" y="2275213"/>
            <a:ext cx="1816800" cy="268500"/>
          </a:xfrm>
          <a:prstGeom prst="roundRect">
            <a:avLst>
              <a:gd fmla="val 2131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Atendente/ Co Piloto</a:t>
            </a:r>
            <a:endParaRPr b="0" i="0" sz="12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260" name="Google Shape;260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04726" y="1937887"/>
            <a:ext cx="268500" cy="268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1" name="Google Shape;261;p19"/>
          <p:cNvCxnSpPr>
            <a:stCxn id="254" idx="1"/>
            <a:endCxn id="258" idx="3"/>
          </p:cNvCxnSpPr>
          <p:nvPr/>
        </p:nvCxnSpPr>
        <p:spPr>
          <a:xfrm rot="10800000">
            <a:off x="4632676" y="2707774"/>
            <a:ext cx="435600" cy="6600"/>
          </a:xfrm>
          <a:prstGeom prst="straightConnector1">
            <a:avLst/>
          </a:prstGeom>
          <a:noFill/>
          <a:ln cap="flat" cmpd="sng" w="9525">
            <a:solidFill>
              <a:srgbClr val="74749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2" name="Google Shape;262;p19"/>
          <p:cNvSpPr/>
          <p:nvPr/>
        </p:nvSpPr>
        <p:spPr>
          <a:xfrm>
            <a:off x="3165601" y="3974711"/>
            <a:ext cx="3253200" cy="504900"/>
          </a:xfrm>
          <a:prstGeom prst="roundRect">
            <a:avLst>
              <a:gd fmla="val 9842" name="adj"/>
            </a:avLst>
          </a:prstGeom>
          <a:solidFill>
            <a:schemeClr val="lt1"/>
          </a:solidFill>
          <a:ln cap="flat" cmpd="sng" w="9525">
            <a:solidFill>
              <a:srgbClr val="B9B9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pt-BR" sz="1300" u="none" cap="none" strike="noStrike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Auditar solução demanda</a:t>
            </a:r>
            <a:endParaRPr b="0" i="0" sz="1300" u="none" cap="none" strike="noStrik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63" name="Google Shape;263;p19"/>
          <p:cNvSpPr/>
          <p:nvPr/>
        </p:nvSpPr>
        <p:spPr>
          <a:xfrm>
            <a:off x="4306200" y="3794600"/>
            <a:ext cx="972000" cy="268500"/>
          </a:xfrm>
          <a:prstGeom prst="roundRect">
            <a:avLst>
              <a:gd fmla="val 2131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Auditor</a:t>
            </a:r>
            <a:endParaRPr b="0" i="0" sz="12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cxnSp>
        <p:nvCxnSpPr>
          <p:cNvPr id="264" name="Google Shape;264;p19"/>
          <p:cNvCxnSpPr>
            <a:stCxn id="258" idx="2"/>
            <a:endCxn id="262" idx="1"/>
          </p:cNvCxnSpPr>
          <p:nvPr/>
        </p:nvCxnSpPr>
        <p:spPr>
          <a:xfrm flipH="1" rot="-5400000">
            <a:off x="2452351" y="3514036"/>
            <a:ext cx="1266900" cy="159300"/>
          </a:xfrm>
          <a:prstGeom prst="bentConnector2">
            <a:avLst/>
          </a:prstGeom>
          <a:noFill/>
          <a:ln cap="flat" cmpd="sng" w="9525">
            <a:solidFill>
              <a:srgbClr val="74749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5" name="Google Shape;265;p19"/>
          <p:cNvCxnSpPr>
            <a:endCxn id="248" idx="1"/>
          </p:cNvCxnSpPr>
          <p:nvPr/>
        </p:nvCxnSpPr>
        <p:spPr>
          <a:xfrm>
            <a:off x="1062751" y="1110549"/>
            <a:ext cx="316800" cy="0"/>
          </a:xfrm>
          <a:prstGeom prst="straightConnector1">
            <a:avLst/>
          </a:prstGeom>
          <a:noFill/>
          <a:ln cap="flat" cmpd="sng" w="9525">
            <a:solidFill>
              <a:srgbClr val="74749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66" name="Google Shape;266;p19"/>
          <p:cNvCxnSpPr/>
          <p:nvPr/>
        </p:nvCxnSpPr>
        <p:spPr>
          <a:xfrm>
            <a:off x="6418800" y="4227150"/>
            <a:ext cx="316800" cy="0"/>
          </a:xfrm>
          <a:prstGeom prst="straightConnector1">
            <a:avLst/>
          </a:prstGeom>
          <a:noFill/>
          <a:ln cap="flat" cmpd="sng" w="9525">
            <a:solidFill>
              <a:srgbClr val="747491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67" name="Google Shape;267;p19"/>
          <p:cNvSpPr/>
          <p:nvPr/>
        </p:nvSpPr>
        <p:spPr>
          <a:xfrm rot="2700000">
            <a:off x="6687463" y="4018624"/>
            <a:ext cx="418324" cy="417052"/>
          </a:xfrm>
          <a:prstGeom prst="roundRect">
            <a:avLst>
              <a:gd fmla="val 50000" name="adj"/>
            </a:avLst>
          </a:prstGeom>
          <a:solidFill>
            <a:srgbClr val="E63458"/>
          </a:solidFill>
          <a:ln cap="flat" cmpd="sng" w="9525">
            <a:solidFill>
              <a:srgbClr val="8B0D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268" name="Google Shape;268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56913" y="1016850"/>
            <a:ext cx="187200" cy="1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6601263" y="1606862"/>
            <a:ext cx="187200" cy="1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800000">
            <a:off x="4756900" y="2614175"/>
            <a:ext cx="187200" cy="1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2912538" y="3413650"/>
            <a:ext cx="187200" cy="1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20650" y="3335700"/>
            <a:ext cx="343100" cy="3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39075" y="1937884"/>
            <a:ext cx="268500" cy="2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93451" y="1945950"/>
            <a:ext cx="268500" cy="2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7800" y="1945947"/>
            <a:ext cx="268500" cy="26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"/>
          <p:cNvSpPr txBox="1"/>
          <p:nvPr/>
        </p:nvSpPr>
        <p:spPr>
          <a:xfrm>
            <a:off x="422400" y="1380450"/>
            <a:ext cx="8299200" cy="23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4200" u="none" cap="none" strike="noStrike">
                <a:solidFill>
                  <a:schemeClr val="lt1"/>
                </a:solidFill>
                <a:highlight>
                  <a:srgbClr val="002056"/>
                </a:highlight>
                <a:latin typeface="Plus Jakarta Sans"/>
                <a:ea typeface="Plus Jakarta Sans"/>
                <a:cs typeface="Plus Jakarta Sans"/>
                <a:sym typeface="Plus Jakarta Sans"/>
              </a:rPr>
              <a:t>Antes de começar a falar de Agentes de IA, eu queria contar uma história para vocês</a:t>
            </a:r>
            <a:endParaRPr b="1" i="0" sz="4200" u="none" cap="none" strike="noStrike">
              <a:solidFill>
                <a:schemeClr val="lt1"/>
              </a:solidFill>
              <a:highlight>
                <a:srgbClr val="002056"/>
              </a:highlight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F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"/>
          <p:cNvSpPr/>
          <p:nvPr/>
        </p:nvSpPr>
        <p:spPr>
          <a:xfrm rot="2700000">
            <a:off x="620540" y="1661903"/>
            <a:ext cx="422143" cy="421294"/>
          </a:xfrm>
          <a:prstGeom prst="roundRect">
            <a:avLst>
              <a:gd fmla="val 50000" name="adj"/>
            </a:avLst>
          </a:prstGeom>
          <a:solidFill>
            <a:srgbClr val="B9B9C9"/>
          </a:solidFill>
          <a:ln cap="flat" cmpd="sng" w="9525">
            <a:solidFill>
              <a:srgbClr val="B9B9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81" name="Google Shape;281;p20"/>
          <p:cNvSpPr/>
          <p:nvPr/>
        </p:nvSpPr>
        <p:spPr>
          <a:xfrm>
            <a:off x="1379551" y="1620099"/>
            <a:ext cx="3253200" cy="504900"/>
          </a:xfrm>
          <a:prstGeom prst="roundRect">
            <a:avLst>
              <a:gd fmla="val 9842" name="adj"/>
            </a:avLst>
          </a:prstGeom>
          <a:solidFill>
            <a:schemeClr val="lt1"/>
          </a:solidFill>
          <a:ln cap="flat" cmpd="sng" w="9525">
            <a:solidFill>
              <a:srgbClr val="B9B9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pt-BR" sz="1300" u="none" cap="none" strike="noStrike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Receber demanda do cliente </a:t>
            </a:r>
            <a:endParaRPr b="0" i="0" sz="1300" u="none" cap="none" strike="noStrik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82" name="Google Shape;282;p20"/>
          <p:cNvSpPr/>
          <p:nvPr/>
        </p:nvSpPr>
        <p:spPr>
          <a:xfrm>
            <a:off x="2463300" y="1432500"/>
            <a:ext cx="1085700" cy="268500"/>
          </a:xfrm>
          <a:prstGeom prst="roundRect">
            <a:avLst>
              <a:gd fmla="val 21310" name="adj"/>
            </a:avLst>
          </a:prstGeom>
          <a:solidFill>
            <a:srgbClr val="358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SAC</a:t>
            </a:r>
            <a:endParaRPr b="0" i="0" sz="12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283" name="Google Shape;28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2976" y="1723895"/>
            <a:ext cx="297477" cy="29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0"/>
          <p:cNvSpPr/>
          <p:nvPr/>
        </p:nvSpPr>
        <p:spPr>
          <a:xfrm>
            <a:off x="5068276" y="1619999"/>
            <a:ext cx="3253200" cy="504900"/>
          </a:xfrm>
          <a:prstGeom prst="roundRect">
            <a:avLst>
              <a:gd fmla="val 9842" name="adj"/>
            </a:avLst>
          </a:prstGeom>
          <a:solidFill>
            <a:schemeClr val="lt1"/>
          </a:solidFill>
          <a:ln cap="flat" cmpd="sng" w="9525">
            <a:solidFill>
              <a:srgbClr val="B9B9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pt-BR" sz="1300" u="none" cap="none" strike="noStrike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Repassar demanda para responsável</a:t>
            </a:r>
            <a:endParaRPr b="0" i="0" sz="1300" u="none" cap="none" strike="noStrik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85" name="Google Shape;285;p20"/>
          <p:cNvSpPr/>
          <p:nvPr/>
        </p:nvSpPr>
        <p:spPr>
          <a:xfrm>
            <a:off x="6049725" y="1432500"/>
            <a:ext cx="1290300" cy="268500"/>
          </a:xfrm>
          <a:prstGeom prst="roundRect">
            <a:avLst>
              <a:gd fmla="val 2131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Orquestrador</a:t>
            </a:r>
            <a:endParaRPr b="0" i="0" sz="12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cxnSp>
        <p:nvCxnSpPr>
          <p:cNvPr id="286" name="Google Shape;286;p20"/>
          <p:cNvCxnSpPr>
            <a:stCxn id="281" idx="3"/>
            <a:endCxn id="284" idx="1"/>
          </p:cNvCxnSpPr>
          <p:nvPr/>
        </p:nvCxnSpPr>
        <p:spPr>
          <a:xfrm>
            <a:off x="4632751" y="1872549"/>
            <a:ext cx="435600" cy="0"/>
          </a:xfrm>
          <a:prstGeom prst="straightConnector1">
            <a:avLst/>
          </a:prstGeom>
          <a:noFill/>
          <a:ln cap="flat" cmpd="sng" w="9525">
            <a:solidFill>
              <a:srgbClr val="74749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7" name="Google Shape;287;p20"/>
          <p:cNvSpPr/>
          <p:nvPr/>
        </p:nvSpPr>
        <p:spPr>
          <a:xfrm>
            <a:off x="5068276" y="3071524"/>
            <a:ext cx="3253200" cy="504900"/>
          </a:xfrm>
          <a:prstGeom prst="roundRect">
            <a:avLst>
              <a:gd fmla="val 9842" name="adj"/>
            </a:avLst>
          </a:prstGeom>
          <a:solidFill>
            <a:schemeClr val="lt1"/>
          </a:solidFill>
          <a:ln cap="flat" cmpd="sng" w="9525">
            <a:solidFill>
              <a:srgbClr val="B9B9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pt-BR" sz="1300" u="none" cap="none" strike="noStrike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Analisar demanda</a:t>
            </a:r>
            <a:endParaRPr b="0" i="0" sz="1300" u="none" cap="none" strike="noStrik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288" name="Google Shape;28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23325" y="1023850"/>
            <a:ext cx="343100" cy="343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9" name="Google Shape;289;p20"/>
          <p:cNvCxnSpPr>
            <a:stCxn id="284" idx="2"/>
            <a:endCxn id="290" idx="0"/>
          </p:cNvCxnSpPr>
          <p:nvPr/>
        </p:nvCxnSpPr>
        <p:spPr>
          <a:xfrm>
            <a:off x="6694876" y="2124899"/>
            <a:ext cx="0" cy="766500"/>
          </a:xfrm>
          <a:prstGeom prst="straightConnector1">
            <a:avLst/>
          </a:prstGeom>
          <a:noFill/>
          <a:ln cap="flat" cmpd="sng" w="9525">
            <a:solidFill>
              <a:srgbClr val="74749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1" name="Google Shape;291;p20"/>
          <p:cNvSpPr/>
          <p:nvPr/>
        </p:nvSpPr>
        <p:spPr>
          <a:xfrm>
            <a:off x="1379551" y="3064936"/>
            <a:ext cx="3253200" cy="504900"/>
          </a:xfrm>
          <a:prstGeom prst="roundRect">
            <a:avLst>
              <a:gd fmla="val 9842" name="adj"/>
            </a:avLst>
          </a:prstGeom>
          <a:solidFill>
            <a:schemeClr val="lt1"/>
          </a:solidFill>
          <a:ln cap="flat" cmpd="sng" w="9525">
            <a:solidFill>
              <a:srgbClr val="B9B9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pt-BR" sz="1300" u="none" cap="none" strike="noStrike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Solucionar demanda</a:t>
            </a:r>
            <a:endParaRPr b="0" i="0" sz="1300" u="none" cap="none" strike="noStrik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2097750" y="2884813"/>
            <a:ext cx="1816800" cy="268500"/>
          </a:xfrm>
          <a:prstGeom prst="roundRect">
            <a:avLst>
              <a:gd fmla="val 2131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Atendente/ Co Piloto</a:t>
            </a:r>
            <a:endParaRPr b="0" i="0" sz="12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293" name="Google Shape;293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04726" y="2547487"/>
            <a:ext cx="268500" cy="268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4" name="Google Shape;294;p20"/>
          <p:cNvCxnSpPr>
            <a:stCxn id="287" idx="1"/>
            <a:endCxn id="291" idx="3"/>
          </p:cNvCxnSpPr>
          <p:nvPr/>
        </p:nvCxnSpPr>
        <p:spPr>
          <a:xfrm rot="10800000">
            <a:off x="4632676" y="3317374"/>
            <a:ext cx="435600" cy="6600"/>
          </a:xfrm>
          <a:prstGeom prst="straightConnector1">
            <a:avLst/>
          </a:prstGeom>
          <a:noFill/>
          <a:ln cap="flat" cmpd="sng" w="9525">
            <a:solidFill>
              <a:srgbClr val="74749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5" name="Google Shape;295;p20"/>
          <p:cNvSpPr/>
          <p:nvPr/>
        </p:nvSpPr>
        <p:spPr>
          <a:xfrm>
            <a:off x="3165601" y="4279511"/>
            <a:ext cx="3253200" cy="504900"/>
          </a:xfrm>
          <a:prstGeom prst="roundRect">
            <a:avLst>
              <a:gd fmla="val 9842" name="adj"/>
            </a:avLst>
          </a:prstGeom>
          <a:solidFill>
            <a:schemeClr val="lt1"/>
          </a:solidFill>
          <a:ln cap="flat" cmpd="sng" w="9525">
            <a:solidFill>
              <a:srgbClr val="B9B9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pt-BR" sz="1300" u="none" cap="none" strike="noStrike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Auditar solução demanda</a:t>
            </a:r>
            <a:endParaRPr b="0" i="0" sz="1300" u="none" cap="none" strike="noStrik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4306200" y="4099400"/>
            <a:ext cx="972000" cy="268500"/>
          </a:xfrm>
          <a:prstGeom prst="roundRect">
            <a:avLst>
              <a:gd fmla="val 2131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Auditor</a:t>
            </a:r>
            <a:endParaRPr b="0" i="0" sz="12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cxnSp>
        <p:nvCxnSpPr>
          <p:cNvPr id="297" name="Google Shape;297;p20"/>
          <p:cNvCxnSpPr>
            <a:stCxn id="291" idx="2"/>
            <a:endCxn id="295" idx="1"/>
          </p:cNvCxnSpPr>
          <p:nvPr/>
        </p:nvCxnSpPr>
        <p:spPr>
          <a:xfrm flipH="1" rot="-5400000">
            <a:off x="2604751" y="3971236"/>
            <a:ext cx="962100" cy="159300"/>
          </a:xfrm>
          <a:prstGeom prst="bentConnector2">
            <a:avLst/>
          </a:prstGeom>
          <a:noFill/>
          <a:ln cap="flat" cmpd="sng" w="9525">
            <a:solidFill>
              <a:srgbClr val="74749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8" name="Google Shape;298;p20"/>
          <p:cNvCxnSpPr>
            <a:endCxn id="281" idx="1"/>
          </p:cNvCxnSpPr>
          <p:nvPr/>
        </p:nvCxnSpPr>
        <p:spPr>
          <a:xfrm>
            <a:off x="1062751" y="1872549"/>
            <a:ext cx="316800" cy="0"/>
          </a:xfrm>
          <a:prstGeom prst="straightConnector1">
            <a:avLst/>
          </a:prstGeom>
          <a:noFill/>
          <a:ln cap="flat" cmpd="sng" w="9525">
            <a:solidFill>
              <a:srgbClr val="74749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99" name="Google Shape;299;p20"/>
          <p:cNvCxnSpPr/>
          <p:nvPr/>
        </p:nvCxnSpPr>
        <p:spPr>
          <a:xfrm>
            <a:off x="6418800" y="4531950"/>
            <a:ext cx="316800" cy="0"/>
          </a:xfrm>
          <a:prstGeom prst="straightConnector1">
            <a:avLst/>
          </a:prstGeom>
          <a:noFill/>
          <a:ln cap="flat" cmpd="sng" w="9525">
            <a:solidFill>
              <a:srgbClr val="747491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300" name="Google Shape;300;p20"/>
          <p:cNvSpPr/>
          <p:nvPr/>
        </p:nvSpPr>
        <p:spPr>
          <a:xfrm rot="2700000">
            <a:off x="6687463" y="4323424"/>
            <a:ext cx="418324" cy="417052"/>
          </a:xfrm>
          <a:prstGeom prst="roundRect">
            <a:avLst>
              <a:gd fmla="val 50000" name="adj"/>
            </a:avLst>
          </a:prstGeom>
          <a:solidFill>
            <a:srgbClr val="E63458"/>
          </a:solidFill>
          <a:ln cap="flat" cmpd="sng" w="9525">
            <a:solidFill>
              <a:srgbClr val="8B0D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301" name="Google Shape;301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56913" y="1778850"/>
            <a:ext cx="187200" cy="1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6601263" y="2292662"/>
            <a:ext cx="187200" cy="1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800000">
            <a:off x="4756900" y="3223775"/>
            <a:ext cx="187200" cy="1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2912538" y="4023250"/>
            <a:ext cx="187200" cy="1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20650" y="3640500"/>
            <a:ext cx="343100" cy="3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39075" y="2547484"/>
            <a:ext cx="268500" cy="2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93451" y="2555550"/>
            <a:ext cx="268500" cy="2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7800" y="2555547"/>
            <a:ext cx="268500" cy="268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0"/>
          <p:cNvSpPr txBox="1"/>
          <p:nvPr/>
        </p:nvSpPr>
        <p:spPr>
          <a:xfrm>
            <a:off x="1278000" y="281200"/>
            <a:ext cx="6588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pt-BR" sz="32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3 novos </a:t>
            </a:r>
            <a:r>
              <a:rPr b="1" i="0" lang="pt-BR" sz="32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Colaboradores Virtuais</a:t>
            </a:r>
            <a:endParaRPr b="1" i="0" sz="3200" u="none" cap="none" strike="noStrike">
              <a:solidFill>
                <a:srgbClr val="002056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90" name="Google Shape;290;p20"/>
          <p:cNvSpPr/>
          <p:nvPr/>
        </p:nvSpPr>
        <p:spPr>
          <a:xfrm>
            <a:off x="5786475" y="2891400"/>
            <a:ext cx="1816800" cy="268500"/>
          </a:xfrm>
          <a:prstGeom prst="roundRect">
            <a:avLst>
              <a:gd fmla="val 2131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Atendente/ Co Piloto</a:t>
            </a:r>
            <a:endParaRPr b="0" i="0" sz="12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F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1"/>
          <p:cNvSpPr txBox="1"/>
          <p:nvPr>
            <p:ph idx="1" type="subTitle"/>
          </p:nvPr>
        </p:nvSpPr>
        <p:spPr>
          <a:xfrm>
            <a:off x="516400" y="3754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73374"/>
              <a:buNone/>
            </a:pPr>
            <a:r>
              <a:rPr b="1" lang="pt-BR" sz="1900">
                <a:solidFill>
                  <a:srgbClr val="3580F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Plataforma e Funcionamento 1</a:t>
            </a:r>
            <a:endParaRPr b="1" sz="1900">
              <a:solidFill>
                <a:srgbClr val="3580F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12"/>
              <a:buFont typeface="Arial"/>
              <a:buNone/>
            </a:pPr>
            <a:r>
              <a:rPr lang="pt-BR" sz="3282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Resumo inteligente das demandas</a:t>
            </a:r>
            <a:endParaRPr sz="3282">
              <a:solidFill>
                <a:schemeClr val="dk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315" name="Google Shape;315;p21"/>
          <p:cNvSpPr/>
          <p:nvPr/>
        </p:nvSpPr>
        <p:spPr>
          <a:xfrm>
            <a:off x="508950" y="1459450"/>
            <a:ext cx="8213100" cy="3189600"/>
          </a:xfrm>
          <a:prstGeom prst="roundRect">
            <a:avLst>
              <a:gd fmla="val 1818" name="adj"/>
            </a:avLst>
          </a:prstGeom>
          <a:solidFill>
            <a:schemeClr val="lt1"/>
          </a:solidFill>
          <a:ln cap="flat" cmpd="sng" w="9525">
            <a:solidFill>
              <a:srgbClr val="3580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21"/>
          <p:cNvSpPr/>
          <p:nvPr/>
        </p:nvSpPr>
        <p:spPr>
          <a:xfrm>
            <a:off x="2689488" y="1980550"/>
            <a:ext cx="1782000" cy="2472000"/>
          </a:xfrm>
          <a:prstGeom prst="roundRect">
            <a:avLst>
              <a:gd fmla="val 1818" name="adj"/>
            </a:avLst>
          </a:prstGeom>
          <a:solidFill>
            <a:schemeClr val="lt1"/>
          </a:solidFill>
          <a:ln cap="flat" cmpd="sng" w="9525">
            <a:solidFill>
              <a:srgbClr val="4285F4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7" name="Google Shape;317;p21"/>
          <p:cNvCxnSpPr>
            <a:stCxn id="318" idx="0"/>
            <a:endCxn id="319" idx="2"/>
          </p:cNvCxnSpPr>
          <p:nvPr/>
        </p:nvCxnSpPr>
        <p:spPr>
          <a:xfrm rot="-5400000">
            <a:off x="3028875" y="3254915"/>
            <a:ext cx="517200" cy="583500"/>
          </a:xfrm>
          <a:prstGeom prst="bentConnector3">
            <a:avLst>
              <a:gd fmla="val 50009" name="adj1"/>
            </a:avLst>
          </a:prstGeom>
          <a:noFill/>
          <a:ln cap="flat" cmpd="sng" w="9525">
            <a:solidFill>
              <a:srgbClr val="59A7FF"/>
            </a:solidFill>
            <a:prstDash val="lgDash"/>
            <a:round/>
            <a:headEnd len="sm" w="sm" type="none"/>
            <a:tailEnd len="sm" w="sm" type="none"/>
          </a:ln>
        </p:spPr>
      </p:cxnSp>
      <p:grpSp>
        <p:nvGrpSpPr>
          <p:cNvPr id="320" name="Google Shape;320;p21"/>
          <p:cNvGrpSpPr/>
          <p:nvPr/>
        </p:nvGrpSpPr>
        <p:grpSpPr>
          <a:xfrm>
            <a:off x="2963175" y="2040925"/>
            <a:ext cx="1234500" cy="543212"/>
            <a:chOff x="4043025" y="2653238"/>
            <a:chExt cx="1234500" cy="543212"/>
          </a:xfrm>
        </p:grpSpPr>
        <p:sp>
          <p:nvSpPr>
            <p:cNvPr id="321" name="Google Shape;321;p21"/>
            <p:cNvSpPr txBox="1"/>
            <p:nvPr/>
          </p:nvSpPr>
          <p:spPr>
            <a:xfrm>
              <a:off x="4043025" y="3027250"/>
              <a:ext cx="12345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0" i="0" lang="pt-BR" sz="1100" u="none" cap="none" strike="noStrike">
                  <a:solidFill>
                    <a:srgbClr val="002056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Processamento</a:t>
              </a:r>
              <a:endParaRPr b="0" i="0" sz="11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pic>
          <p:nvPicPr>
            <p:cNvPr id="322" name="Google Shape;322;p2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480263" y="2653238"/>
              <a:ext cx="360000" cy="3600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23" name="Google Shape;323;p21"/>
          <p:cNvCxnSpPr/>
          <p:nvPr/>
        </p:nvCxnSpPr>
        <p:spPr>
          <a:xfrm>
            <a:off x="1656875" y="2500775"/>
            <a:ext cx="978300" cy="5100"/>
          </a:xfrm>
          <a:prstGeom prst="straightConnector1">
            <a:avLst/>
          </a:prstGeom>
          <a:noFill/>
          <a:ln cap="flat" cmpd="sng" w="9525">
            <a:solidFill>
              <a:srgbClr val="59A7FF"/>
            </a:solidFill>
            <a:prstDash val="lgDash"/>
            <a:round/>
            <a:headEnd len="sm" w="sm" type="none"/>
            <a:tailEnd len="sm" w="sm" type="none"/>
          </a:ln>
        </p:spPr>
      </p:cxnSp>
      <p:grpSp>
        <p:nvGrpSpPr>
          <p:cNvPr id="324" name="Google Shape;324;p21"/>
          <p:cNvGrpSpPr/>
          <p:nvPr/>
        </p:nvGrpSpPr>
        <p:grpSpPr>
          <a:xfrm>
            <a:off x="3220300" y="2730738"/>
            <a:ext cx="717600" cy="557238"/>
            <a:chOff x="1839675" y="2902950"/>
            <a:chExt cx="717600" cy="557238"/>
          </a:xfrm>
        </p:grpSpPr>
        <p:sp>
          <p:nvSpPr>
            <p:cNvPr id="319" name="Google Shape;319;p21"/>
            <p:cNvSpPr txBox="1"/>
            <p:nvPr/>
          </p:nvSpPr>
          <p:spPr>
            <a:xfrm>
              <a:off x="1839675" y="3290988"/>
              <a:ext cx="7176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0" i="0" lang="pt-BR" sz="1100" u="none" cap="none" strike="noStrike">
                  <a:solidFill>
                    <a:srgbClr val="002056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Ai Agent</a:t>
              </a:r>
              <a:endParaRPr b="0" i="0" sz="11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pic>
          <p:nvPicPr>
            <p:cNvPr id="325" name="Google Shape;325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018475" y="2902950"/>
              <a:ext cx="360000" cy="3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6" name="Google Shape;326;p21"/>
          <p:cNvGrpSpPr/>
          <p:nvPr/>
        </p:nvGrpSpPr>
        <p:grpSpPr>
          <a:xfrm>
            <a:off x="2636925" y="3805265"/>
            <a:ext cx="717600" cy="600004"/>
            <a:chOff x="2879813" y="2977807"/>
            <a:chExt cx="717600" cy="633718"/>
          </a:xfrm>
        </p:grpSpPr>
        <p:sp>
          <p:nvSpPr>
            <p:cNvPr id="327" name="Google Shape;327;p21"/>
            <p:cNvSpPr txBox="1"/>
            <p:nvPr/>
          </p:nvSpPr>
          <p:spPr>
            <a:xfrm>
              <a:off x="2879813" y="3319025"/>
              <a:ext cx="7176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0" i="0" lang="pt-BR" sz="900" u="none" cap="none" strike="noStrike">
                  <a:solidFill>
                    <a:srgbClr val="002056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Base de Dados</a:t>
              </a:r>
              <a:endParaRPr b="0" i="0" sz="9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pic>
          <p:nvPicPr>
            <p:cNvPr id="318" name="Google Shape;318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058613" y="2977807"/>
              <a:ext cx="360000" cy="3600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28" name="Google Shape;328;p21"/>
          <p:cNvCxnSpPr/>
          <p:nvPr/>
        </p:nvCxnSpPr>
        <p:spPr>
          <a:xfrm>
            <a:off x="4525800" y="2499319"/>
            <a:ext cx="2478900" cy="9900"/>
          </a:xfrm>
          <a:prstGeom prst="straightConnector1">
            <a:avLst/>
          </a:prstGeom>
          <a:noFill/>
          <a:ln cap="flat" cmpd="sng" w="9525">
            <a:solidFill>
              <a:srgbClr val="59A7FF"/>
            </a:solidFill>
            <a:prstDash val="lgDash"/>
            <a:round/>
            <a:headEnd len="sm" w="sm" type="none"/>
            <a:tailEnd len="sm" w="sm" type="none"/>
          </a:ln>
        </p:spPr>
      </p:cxnSp>
      <p:grpSp>
        <p:nvGrpSpPr>
          <p:cNvPr id="329" name="Google Shape;329;p21"/>
          <p:cNvGrpSpPr/>
          <p:nvPr/>
        </p:nvGrpSpPr>
        <p:grpSpPr>
          <a:xfrm>
            <a:off x="4887425" y="2370825"/>
            <a:ext cx="1234459" cy="862475"/>
            <a:chOff x="5212350" y="2902950"/>
            <a:chExt cx="1075500" cy="862475"/>
          </a:xfrm>
        </p:grpSpPr>
        <p:sp>
          <p:nvSpPr>
            <p:cNvPr id="330" name="Google Shape;330;p21"/>
            <p:cNvSpPr txBox="1"/>
            <p:nvPr/>
          </p:nvSpPr>
          <p:spPr>
            <a:xfrm>
              <a:off x="5212350" y="3319025"/>
              <a:ext cx="10755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pt-BR" sz="1100" u="none" cap="none" strike="noStrike">
                  <a:solidFill>
                    <a:srgbClr val="002056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Solução de encaminhamento </a:t>
              </a:r>
              <a:endParaRPr b="0" i="0" sz="11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pic>
          <p:nvPicPr>
            <p:cNvPr id="331" name="Google Shape;331;p2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548562" y="2902950"/>
              <a:ext cx="360000" cy="360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2" name="Google Shape;332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28700" y="2414725"/>
            <a:ext cx="187200" cy="1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64388" y="2409725"/>
            <a:ext cx="187200" cy="1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91038" y="2431400"/>
            <a:ext cx="187200" cy="18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5" name="Google Shape;335;p21"/>
          <p:cNvCxnSpPr>
            <a:stCxn id="319" idx="2"/>
            <a:endCxn id="336" idx="0"/>
          </p:cNvCxnSpPr>
          <p:nvPr/>
        </p:nvCxnSpPr>
        <p:spPr>
          <a:xfrm flipH="1" rot="-5400000">
            <a:off x="3586450" y="3280626"/>
            <a:ext cx="586800" cy="601500"/>
          </a:xfrm>
          <a:prstGeom prst="bentConnector3">
            <a:avLst>
              <a:gd fmla="val 50004" name="adj1"/>
            </a:avLst>
          </a:prstGeom>
          <a:noFill/>
          <a:ln cap="flat" cmpd="sng" w="9525">
            <a:solidFill>
              <a:srgbClr val="59A7FF"/>
            </a:solidFill>
            <a:prstDash val="lgDash"/>
            <a:round/>
            <a:headEnd len="sm" w="sm" type="none"/>
            <a:tailEnd len="sm" w="sm" type="none"/>
          </a:ln>
        </p:spPr>
      </p:cxnSp>
      <p:pic>
        <p:nvPicPr>
          <p:cNvPr id="336" name="Google Shape;336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964621" y="3874826"/>
            <a:ext cx="432000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1"/>
          <p:cNvSpPr txBox="1"/>
          <p:nvPr/>
        </p:nvSpPr>
        <p:spPr>
          <a:xfrm>
            <a:off x="3820275" y="4058804"/>
            <a:ext cx="703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0" i="0" lang="pt-BR" sz="9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LLM</a:t>
            </a:r>
            <a:endParaRPr b="0" i="0" sz="900" u="none" cap="none" strike="noStrike">
              <a:solidFill>
                <a:srgbClr val="002056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338" name="Google Shape;338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5400000">
            <a:off x="4087037" y="3570975"/>
            <a:ext cx="187200" cy="1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5400000">
            <a:off x="2902113" y="3570975"/>
            <a:ext cx="187200" cy="18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0" name="Google Shape;340;p21"/>
          <p:cNvCxnSpPr>
            <a:stCxn id="325" idx="0"/>
            <a:endCxn id="321" idx="2"/>
          </p:cNvCxnSpPr>
          <p:nvPr/>
        </p:nvCxnSpPr>
        <p:spPr>
          <a:xfrm rot="-5400000">
            <a:off x="3506350" y="2656788"/>
            <a:ext cx="146700" cy="1200"/>
          </a:xfrm>
          <a:prstGeom prst="bentConnector3">
            <a:avLst>
              <a:gd fmla="val 49966" name="adj1"/>
            </a:avLst>
          </a:prstGeom>
          <a:noFill/>
          <a:ln cap="flat" cmpd="sng" w="9525">
            <a:solidFill>
              <a:srgbClr val="59A7FF"/>
            </a:solidFill>
            <a:prstDash val="lgDash"/>
            <a:round/>
            <a:headEnd len="sm" w="sm" type="none"/>
            <a:tailEnd len="sm" w="sm" type="none"/>
          </a:ln>
        </p:spPr>
      </p:cxnSp>
      <p:pic>
        <p:nvPicPr>
          <p:cNvPr id="341" name="Google Shape;341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3494575" y="3434587"/>
            <a:ext cx="187200" cy="18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2" name="Google Shape;342;p21"/>
          <p:cNvGrpSpPr/>
          <p:nvPr/>
        </p:nvGrpSpPr>
        <p:grpSpPr>
          <a:xfrm>
            <a:off x="1139800" y="2276150"/>
            <a:ext cx="717600" cy="1293575"/>
            <a:chOff x="2879813" y="2902950"/>
            <a:chExt cx="717600" cy="1293575"/>
          </a:xfrm>
        </p:grpSpPr>
        <p:sp>
          <p:nvSpPr>
            <p:cNvPr id="343" name="Google Shape;343;p21"/>
            <p:cNvSpPr txBox="1"/>
            <p:nvPr/>
          </p:nvSpPr>
          <p:spPr>
            <a:xfrm>
              <a:off x="2879813" y="3319025"/>
              <a:ext cx="717600" cy="87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0" i="0" lang="pt-BR" sz="1100" u="none" cap="none" strike="noStrike">
                  <a:solidFill>
                    <a:srgbClr val="002056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Lote ou unidade de SAC</a:t>
              </a:r>
              <a:endParaRPr b="0" i="0" sz="11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0" i="0" lang="pt-BR" sz="800" u="none" cap="none" strike="noStrike">
                  <a:solidFill>
                    <a:srgbClr val="002056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(via webhook do Sistema Interno)</a:t>
              </a:r>
              <a:endParaRPr b="0" i="0" sz="800" u="none" cap="none" strike="noStrike">
                <a:solidFill>
                  <a:srgbClr val="FF0000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pic>
          <p:nvPicPr>
            <p:cNvPr id="344" name="Google Shape;344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058613" y="2902950"/>
              <a:ext cx="360000" cy="3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5" name="Google Shape;345;p21"/>
          <p:cNvGrpSpPr/>
          <p:nvPr/>
        </p:nvGrpSpPr>
        <p:grpSpPr>
          <a:xfrm>
            <a:off x="5895776" y="3725433"/>
            <a:ext cx="1018749" cy="727767"/>
            <a:chOff x="2550719" y="3079851"/>
            <a:chExt cx="1177200" cy="844767"/>
          </a:xfrm>
        </p:grpSpPr>
        <p:sp>
          <p:nvSpPr>
            <p:cNvPr id="346" name="Google Shape;346;p21"/>
            <p:cNvSpPr txBox="1"/>
            <p:nvPr/>
          </p:nvSpPr>
          <p:spPr>
            <a:xfrm>
              <a:off x="2550719" y="3495918"/>
              <a:ext cx="1177200" cy="42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0" i="0" lang="pt-BR" sz="900" u="none" cap="none" strike="noStrike">
                  <a:solidFill>
                    <a:srgbClr val="002056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Base  Sistemas Interno atualizada</a:t>
              </a:r>
              <a:endParaRPr b="0" i="0" sz="9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0" i="0" lang="pt-BR" sz="600" u="none" cap="none" strike="noStrike">
                  <a:solidFill>
                    <a:srgbClr val="002056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(via webhook)</a:t>
              </a:r>
              <a:endParaRPr b="0" i="0" sz="600" u="none" cap="none" strike="noStrike">
                <a:solidFill>
                  <a:srgbClr val="FF0000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pic>
          <p:nvPicPr>
            <p:cNvPr id="347" name="Google Shape;347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970561" y="3079851"/>
              <a:ext cx="360000" cy="3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8" name="Google Shape;348;p21"/>
          <p:cNvSpPr txBox="1"/>
          <p:nvPr/>
        </p:nvSpPr>
        <p:spPr>
          <a:xfrm>
            <a:off x="7193275" y="4138491"/>
            <a:ext cx="894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0" i="0" lang="pt-BR" sz="9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Plataforma Atualizada</a:t>
            </a:r>
            <a:endParaRPr b="0" i="0" sz="900" u="none" cap="none" strike="noStrike">
              <a:solidFill>
                <a:srgbClr val="002056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2056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349" name="Google Shape;349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408251" y="3704481"/>
            <a:ext cx="432000" cy="4320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0" name="Google Shape;350;p21"/>
          <p:cNvCxnSpPr/>
          <p:nvPr/>
        </p:nvCxnSpPr>
        <p:spPr>
          <a:xfrm flipH="1" rot="10800000">
            <a:off x="6454250" y="3177940"/>
            <a:ext cx="583500" cy="517200"/>
          </a:xfrm>
          <a:prstGeom prst="bentConnector3">
            <a:avLst>
              <a:gd fmla="val 0" name="adj1"/>
            </a:avLst>
          </a:prstGeom>
          <a:noFill/>
          <a:ln cap="flat" cmpd="sng" w="9525">
            <a:solidFill>
              <a:srgbClr val="59A7FF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351" name="Google Shape;351;p21"/>
          <p:cNvCxnSpPr/>
          <p:nvPr/>
        </p:nvCxnSpPr>
        <p:spPr>
          <a:xfrm flipH="1" rot="-5400000">
            <a:off x="6694275" y="2819550"/>
            <a:ext cx="1270500" cy="619500"/>
          </a:xfrm>
          <a:prstGeom prst="bentConnector3">
            <a:avLst>
              <a:gd fmla="val 73780" name="adj1"/>
            </a:avLst>
          </a:prstGeom>
          <a:noFill/>
          <a:ln cap="flat" cmpd="sng" w="9525">
            <a:solidFill>
              <a:srgbClr val="59A7FF"/>
            </a:solidFill>
            <a:prstDash val="lgDash"/>
            <a:round/>
            <a:headEnd len="sm" w="sm" type="none"/>
            <a:tailEnd len="sm" w="sm" type="none"/>
          </a:ln>
        </p:spPr>
      </p:cxnSp>
      <p:pic>
        <p:nvPicPr>
          <p:cNvPr id="352" name="Google Shape;352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6914697" y="3324462"/>
            <a:ext cx="187200" cy="1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6343500" y="3393102"/>
            <a:ext cx="187200" cy="1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7562700" y="3393102"/>
            <a:ext cx="187200" cy="18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1"/>
          <p:cNvSpPr/>
          <p:nvPr/>
        </p:nvSpPr>
        <p:spPr>
          <a:xfrm>
            <a:off x="619200" y="1537600"/>
            <a:ext cx="7992600" cy="327600"/>
          </a:xfrm>
          <a:prstGeom prst="roundRect">
            <a:avLst>
              <a:gd fmla="val 6846" name="adj"/>
            </a:avLst>
          </a:prstGeom>
          <a:solidFill>
            <a:srgbClr val="358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Agente Orquestrador - Distribuição de demanda</a:t>
            </a:r>
            <a:endParaRPr b="0" i="0" sz="12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46600" y="822463"/>
            <a:ext cx="4924452" cy="3498573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2"/>
          <p:cNvSpPr txBox="1"/>
          <p:nvPr/>
        </p:nvSpPr>
        <p:spPr>
          <a:xfrm>
            <a:off x="644125" y="2030150"/>
            <a:ext cx="1971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Orquestrador:</a:t>
            </a:r>
            <a:r>
              <a:rPr b="0" i="0" lang="pt-BR" sz="1200" u="none" cap="none" strike="noStrike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Analisa as demandas e </a:t>
            </a:r>
            <a:r>
              <a:rPr b="1" i="0" lang="pt-BR" sz="1200" u="none" cap="none" strike="noStrike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encaminhar para área responsável</a:t>
            </a:r>
            <a:r>
              <a:rPr b="0" i="0" lang="pt-BR" sz="1200" u="none" cap="none" strike="noStrike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</a:t>
            </a:r>
            <a:endParaRPr b="0" i="0" sz="1200" u="none" cap="none" strike="noStrike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362" name="Google Shape;362;p22"/>
          <p:cNvPicPr preferRelativeResize="0"/>
          <p:nvPr/>
        </p:nvPicPr>
        <p:blipFill rotWithShape="1">
          <a:blip r:embed="rId4">
            <a:alphaModFix/>
          </a:blip>
          <a:srcRect b="0" l="0" r="0" t="5775"/>
          <a:stretch/>
        </p:blipFill>
        <p:spPr>
          <a:xfrm>
            <a:off x="3463425" y="948025"/>
            <a:ext cx="4690800" cy="15909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2"/>
          <p:cNvSpPr/>
          <p:nvPr/>
        </p:nvSpPr>
        <p:spPr>
          <a:xfrm>
            <a:off x="3463425" y="2200175"/>
            <a:ext cx="1152000" cy="1452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63467" y="1693651"/>
            <a:ext cx="169326" cy="164559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22"/>
          <p:cNvSpPr/>
          <p:nvPr/>
        </p:nvSpPr>
        <p:spPr>
          <a:xfrm>
            <a:off x="4891325" y="1743575"/>
            <a:ext cx="2972100" cy="475500"/>
          </a:xfrm>
          <a:prstGeom prst="roundRect">
            <a:avLst>
              <a:gd fmla="val 1691" name="adj"/>
            </a:avLst>
          </a:prstGeom>
          <a:noFill/>
          <a:ln cap="flat" cmpd="sng" w="19050">
            <a:solidFill>
              <a:srgbClr val="358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22"/>
          <p:cNvSpPr/>
          <p:nvPr/>
        </p:nvSpPr>
        <p:spPr>
          <a:xfrm>
            <a:off x="7376200" y="2038225"/>
            <a:ext cx="303300" cy="8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22"/>
          <p:cNvSpPr txBox="1"/>
          <p:nvPr/>
        </p:nvSpPr>
        <p:spPr>
          <a:xfrm>
            <a:off x="644125" y="763725"/>
            <a:ext cx="23538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pt-BR" sz="2600" u="none" cap="none" strike="noStrike">
                <a:solidFill>
                  <a:srgbClr val="3580F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Portal do </a:t>
            </a:r>
            <a:endParaRPr b="1" i="0" sz="2600" u="none" cap="none" strike="noStrike">
              <a:solidFill>
                <a:srgbClr val="3580F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pt-BR" sz="2600" u="none" cap="none" strike="noStrike">
                <a:solidFill>
                  <a:srgbClr val="3580F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Atendente </a:t>
            </a:r>
            <a:endParaRPr b="0" i="0" sz="3700" u="none" cap="none" strike="noStrike">
              <a:solidFill>
                <a:srgbClr val="3580FF"/>
              </a:solidFill>
              <a:latin typeface="Plus Jakarta Sans Light"/>
              <a:ea typeface="Plus Jakarta Sans Light"/>
              <a:cs typeface="Plus Jakarta Sans Light"/>
              <a:sym typeface="Plus Jakarta Sans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F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3"/>
          <p:cNvSpPr txBox="1"/>
          <p:nvPr>
            <p:ph idx="1" type="subTitle"/>
          </p:nvPr>
        </p:nvSpPr>
        <p:spPr>
          <a:xfrm>
            <a:off x="516400" y="3754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73374"/>
              <a:buNone/>
            </a:pPr>
            <a:r>
              <a:rPr b="1" lang="pt-BR" sz="1900">
                <a:solidFill>
                  <a:srgbClr val="3580F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Plataforma e Funcionamento 2</a:t>
            </a:r>
            <a:endParaRPr b="1" sz="1900">
              <a:solidFill>
                <a:srgbClr val="3580F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12"/>
              <a:buFont typeface="Arial"/>
              <a:buNone/>
            </a:pPr>
            <a:r>
              <a:rPr lang="pt-BR" sz="3282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Passo a passo guiado pelo Co-Pilot.</a:t>
            </a:r>
            <a:endParaRPr sz="3282">
              <a:solidFill>
                <a:schemeClr val="dk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373" name="Google Shape;373;p23"/>
          <p:cNvSpPr/>
          <p:nvPr/>
        </p:nvSpPr>
        <p:spPr>
          <a:xfrm>
            <a:off x="575100" y="1459450"/>
            <a:ext cx="8154300" cy="3189600"/>
          </a:xfrm>
          <a:prstGeom prst="roundRect">
            <a:avLst>
              <a:gd fmla="val 1818" name="adj"/>
            </a:avLst>
          </a:prstGeom>
          <a:solidFill>
            <a:schemeClr val="lt1"/>
          </a:solidFill>
          <a:ln cap="flat" cmpd="sng" w="9525">
            <a:solidFill>
              <a:srgbClr val="3580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>
            <a:off x="3375288" y="1980550"/>
            <a:ext cx="1782000" cy="2472000"/>
          </a:xfrm>
          <a:prstGeom prst="roundRect">
            <a:avLst>
              <a:gd fmla="val 1818" name="adj"/>
            </a:avLst>
          </a:prstGeom>
          <a:solidFill>
            <a:schemeClr val="lt1"/>
          </a:solidFill>
          <a:ln cap="flat" cmpd="sng" w="9525">
            <a:solidFill>
              <a:srgbClr val="4285F4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5" name="Google Shape;375;p23"/>
          <p:cNvCxnSpPr>
            <a:stCxn id="376" idx="0"/>
            <a:endCxn id="377" idx="2"/>
          </p:cNvCxnSpPr>
          <p:nvPr/>
        </p:nvCxnSpPr>
        <p:spPr>
          <a:xfrm rot="-5400000">
            <a:off x="3714675" y="3254915"/>
            <a:ext cx="517200" cy="583500"/>
          </a:xfrm>
          <a:prstGeom prst="bentConnector3">
            <a:avLst>
              <a:gd fmla="val 50009" name="adj1"/>
            </a:avLst>
          </a:prstGeom>
          <a:noFill/>
          <a:ln cap="flat" cmpd="sng" w="9525">
            <a:solidFill>
              <a:srgbClr val="59A7FF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378" name="Google Shape;378;p23"/>
          <p:cNvSpPr txBox="1"/>
          <p:nvPr/>
        </p:nvSpPr>
        <p:spPr>
          <a:xfrm>
            <a:off x="3573750" y="1207981"/>
            <a:ext cx="123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grpSp>
        <p:nvGrpSpPr>
          <p:cNvPr id="379" name="Google Shape;379;p23"/>
          <p:cNvGrpSpPr/>
          <p:nvPr/>
        </p:nvGrpSpPr>
        <p:grpSpPr>
          <a:xfrm>
            <a:off x="3648975" y="2040925"/>
            <a:ext cx="1234500" cy="543212"/>
            <a:chOff x="4043025" y="2653238"/>
            <a:chExt cx="1234500" cy="543212"/>
          </a:xfrm>
        </p:grpSpPr>
        <p:sp>
          <p:nvSpPr>
            <p:cNvPr id="380" name="Google Shape;380;p23"/>
            <p:cNvSpPr txBox="1"/>
            <p:nvPr/>
          </p:nvSpPr>
          <p:spPr>
            <a:xfrm>
              <a:off x="4043025" y="3027250"/>
              <a:ext cx="12345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0" i="0" lang="pt-BR" sz="1100" u="none" cap="none" strike="noStrike">
                  <a:solidFill>
                    <a:srgbClr val="002056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Processamento</a:t>
              </a:r>
              <a:endParaRPr b="0" i="0" sz="11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pic>
          <p:nvPicPr>
            <p:cNvPr id="381" name="Google Shape;381;p2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480263" y="2653238"/>
              <a:ext cx="360000" cy="3600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82" name="Google Shape;382;p23"/>
          <p:cNvCxnSpPr>
            <a:stCxn id="383" idx="3"/>
          </p:cNvCxnSpPr>
          <p:nvPr/>
        </p:nvCxnSpPr>
        <p:spPr>
          <a:xfrm flipH="1" rot="10800000">
            <a:off x="1875180" y="2499731"/>
            <a:ext cx="1483800" cy="3600"/>
          </a:xfrm>
          <a:prstGeom prst="straightConnector1">
            <a:avLst/>
          </a:prstGeom>
          <a:noFill/>
          <a:ln cap="flat" cmpd="sng" w="9525">
            <a:solidFill>
              <a:srgbClr val="59A7FF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384" name="Google Shape;384;p23"/>
          <p:cNvSpPr txBox="1"/>
          <p:nvPr/>
        </p:nvSpPr>
        <p:spPr>
          <a:xfrm>
            <a:off x="1152000" y="2797079"/>
            <a:ext cx="8946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0" i="0" lang="pt-BR" sz="11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Atendente Assume demanda</a:t>
            </a:r>
            <a:endParaRPr b="0" i="0" sz="1100" u="none" cap="none" strike="noStrike">
              <a:solidFill>
                <a:srgbClr val="002056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2056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grpSp>
        <p:nvGrpSpPr>
          <p:cNvPr id="385" name="Google Shape;385;p23"/>
          <p:cNvGrpSpPr/>
          <p:nvPr/>
        </p:nvGrpSpPr>
        <p:grpSpPr>
          <a:xfrm>
            <a:off x="3906100" y="2730738"/>
            <a:ext cx="717600" cy="557238"/>
            <a:chOff x="1839675" y="2902950"/>
            <a:chExt cx="717600" cy="557238"/>
          </a:xfrm>
        </p:grpSpPr>
        <p:sp>
          <p:nvSpPr>
            <p:cNvPr id="377" name="Google Shape;377;p23"/>
            <p:cNvSpPr txBox="1"/>
            <p:nvPr/>
          </p:nvSpPr>
          <p:spPr>
            <a:xfrm>
              <a:off x="1839675" y="3290988"/>
              <a:ext cx="7176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0" i="0" lang="pt-BR" sz="1100" u="none" cap="none" strike="noStrike">
                  <a:solidFill>
                    <a:srgbClr val="002056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Ai Agent</a:t>
              </a:r>
              <a:endParaRPr b="0" i="0" sz="11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pic>
          <p:nvPicPr>
            <p:cNvPr id="386" name="Google Shape;386;p2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018475" y="2902950"/>
              <a:ext cx="360000" cy="3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7" name="Google Shape;387;p23"/>
          <p:cNvGrpSpPr/>
          <p:nvPr/>
        </p:nvGrpSpPr>
        <p:grpSpPr>
          <a:xfrm>
            <a:off x="3322725" y="3805265"/>
            <a:ext cx="717600" cy="600004"/>
            <a:chOff x="2879813" y="2977807"/>
            <a:chExt cx="717600" cy="633718"/>
          </a:xfrm>
        </p:grpSpPr>
        <p:sp>
          <p:nvSpPr>
            <p:cNvPr id="388" name="Google Shape;388;p23"/>
            <p:cNvSpPr txBox="1"/>
            <p:nvPr/>
          </p:nvSpPr>
          <p:spPr>
            <a:xfrm>
              <a:off x="2879813" y="3319025"/>
              <a:ext cx="7176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0" i="0" lang="pt-BR" sz="900" u="none" cap="none" strike="noStrike">
                  <a:solidFill>
                    <a:srgbClr val="002056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Base de Dados</a:t>
              </a:r>
              <a:endParaRPr b="0" i="0" sz="9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pic>
          <p:nvPicPr>
            <p:cNvPr id="376" name="Google Shape;376;p2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058613" y="2977807"/>
              <a:ext cx="360000" cy="3600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89" name="Google Shape;389;p23"/>
          <p:cNvCxnSpPr>
            <a:endCxn id="390" idx="1"/>
          </p:cNvCxnSpPr>
          <p:nvPr/>
        </p:nvCxnSpPr>
        <p:spPr>
          <a:xfrm>
            <a:off x="5211600" y="2499319"/>
            <a:ext cx="2338800" cy="18300"/>
          </a:xfrm>
          <a:prstGeom prst="straightConnector1">
            <a:avLst/>
          </a:prstGeom>
          <a:noFill/>
          <a:ln cap="flat" cmpd="sng" w="9525">
            <a:solidFill>
              <a:srgbClr val="59A7FF"/>
            </a:solidFill>
            <a:prstDash val="lgDash"/>
            <a:round/>
            <a:headEnd len="sm" w="sm" type="none"/>
            <a:tailEnd len="sm" w="sm" type="none"/>
          </a:ln>
        </p:spPr>
      </p:cxnSp>
      <p:grpSp>
        <p:nvGrpSpPr>
          <p:cNvPr id="391" name="Google Shape;391;p23"/>
          <p:cNvGrpSpPr/>
          <p:nvPr/>
        </p:nvGrpSpPr>
        <p:grpSpPr>
          <a:xfrm>
            <a:off x="6026000" y="2370825"/>
            <a:ext cx="717600" cy="862475"/>
            <a:chOff x="5436150" y="2902950"/>
            <a:chExt cx="717600" cy="862475"/>
          </a:xfrm>
        </p:grpSpPr>
        <p:sp>
          <p:nvSpPr>
            <p:cNvPr id="392" name="Google Shape;392;p23"/>
            <p:cNvSpPr txBox="1"/>
            <p:nvPr/>
          </p:nvSpPr>
          <p:spPr>
            <a:xfrm>
              <a:off x="5436150" y="3319025"/>
              <a:ext cx="7176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pt-BR" sz="1100" u="none" cap="none" strike="noStrike">
                  <a:solidFill>
                    <a:srgbClr val="002056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Solução Sugerida </a:t>
              </a:r>
              <a:endParaRPr b="0" i="0" sz="11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0" i="0" lang="pt-BR" sz="700" u="none" cap="none" strike="noStrike">
                  <a:solidFill>
                    <a:srgbClr val="002056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(c/ Fonte)</a:t>
              </a:r>
              <a:endParaRPr b="0" i="0" sz="7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pic>
          <p:nvPicPr>
            <p:cNvPr id="393" name="Google Shape;393;p2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614950" y="2902950"/>
              <a:ext cx="360000" cy="3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4" name="Google Shape;394;p23"/>
          <p:cNvGrpSpPr/>
          <p:nvPr/>
        </p:nvGrpSpPr>
        <p:grpSpPr>
          <a:xfrm>
            <a:off x="7192650" y="2430019"/>
            <a:ext cx="1075500" cy="712719"/>
            <a:chOff x="7344300" y="3087756"/>
            <a:chExt cx="1075500" cy="712719"/>
          </a:xfrm>
        </p:grpSpPr>
        <p:pic>
          <p:nvPicPr>
            <p:cNvPr id="390" name="Google Shape;390;p23"/>
            <p:cNvPicPr preferRelativeResize="0"/>
            <p:nvPr/>
          </p:nvPicPr>
          <p:blipFill rotWithShape="1">
            <a:blip r:embed="rId7">
              <a:alphaModFix/>
            </a:blip>
            <a:srcRect b="0" l="0" r="0" t="51332"/>
            <a:stretch/>
          </p:blipFill>
          <p:spPr>
            <a:xfrm>
              <a:off x="7702050" y="3087756"/>
              <a:ext cx="360000" cy="175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5" name="Google Shape;395;p23"/>
            <p:cNvSpPr txBox="1"/>
            <p:nvPr/>
          </p:nvSpPr>
          <p:spPr>
            <a:xfrm>
              <a:off x="7344300" y="3461775"/>
              <a:ext cx="1075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0" i="0" lang="pt-BR" sz="1100" u="none" cap="none" strike="noStrike">
                  <a:solidFill>
                    <a:srgbClr val="002056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Atendente Orientado</a:t>
              </a:r>
              <a:endParaRPr b="0" i="0" sz="11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pic>
        <p:nvPicPr>
          <p:cNvPr id="396" name="Google Shape;396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678788" y="2431400"/>
            <a:ext cx="187200" cy="1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929238" y="2431400"/>
            <a:ext cx="187200" cy="18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8" name="Google Shape;398;p23"/>
          <p:cNvCxnSpPr>
            <a:stCxn id="377" idx="2"/>
            <a:endCxn id="399" idx="0"/>
          </p:cNvCxnSpPr>
          <p:nvPr/>
        </p:nvCxnSpPr>
        <p:spPr>
          <a:xfrm flipH="1" rot="-5400000">
            <a:off x="4272250" y="3280626"/>
            <a:ext cx="586800" cy="601500"/>
          </a:xfrm>
          <a:prstGeom prst="bentConnector3">
            <a:avLst>
              <a:gd fmla="val 50004" name="adj1"/>
            </a:avLst>
          </a:prstGeom>
          <a:noFill/>
          <a:ln cap="flat" cmpd="sng" w="9525">
            <a:solidFill>
              <a:srgbClr val="59A7FF"/>
            </a:solidFill>
            <a:prstDash val="lgDash"/>
            <a:round/>
            <a:headEnd len="sm" w="sm" type="none"/>
            <a:tailEnd len="sm" w="sm" type="none"/>
          </a:ln>
        </p:spPr>
      </p:cxnSp>
      <p:pic>
        <p:nvPicPr>
          <p:cNvPr id="399" name="Google Shape;399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50421" y="3874826"/>
            <a:ext cx="432000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23"/>
          <p:cNvSpPr txBox="1"/>
          <p:nvPr/>
        </p:nvSpPr>
        <p:spPr>
          <a:xfrm>
            <a:off x="4506075" y="4058804"/>
            <a:ext cx="703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0" i="0" lang="pt-BR" sz="9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LLM</a:t>
            </a:r>
            <a:endParaRPr b="0" i="0" sz="900" u="none" cap="none" strike="noStrike">
              <a:solidFill>
                <a:srgbClr val="002056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401" name="Google Shape;401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5400000">
            <a:off x="4772837" y="3570975"/>
            <a:ext cx="187200" cy="1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5400000">
            <a:off x="3587913" y="3570975"/>
            <a:ext cx="187200" cy="1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291680" y="2211574"/>
            <a:ext cx="583500" cy="5835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3" name="Google Shape;403;p23"/>
          <p:cNvCxnSpPr>
            <a:stCxn id="386" idx="0"/>
            <a:endCxn id="380" idx="2"/>
          </p:cNvCxnSpPr>
          <p:nvPr/>
        </p:nvCxnSpPr>
        <p:spPr>
          <a:xfrm rot="-5400000">
            <a:off x="4192150" y="2656788"/>
            <a:ext cx="146700" cy="1200"/>
          </a:xfrm>
          <a:prstGeom prst="bentConnector3">
            <a:avLst>
              <a:gd fmla="val 49966" name="adj1"/>
            </a:avLst>
          </a:prstGeom>
          <a:noFill/>
          <a:ln cap="flat" cmpd="sng" w="9525">
            <a:solidFill>
              <a:srgbClr val="59A7FF"/>
            </a:solidFill>
            <a:prstDash val="lgDash"/>
            <a:round/>
            <a:headEnd len="sm" w="sm" type="none"/>
            <a:tailEnd len="sm" w="sm" type="none"/>
          </a:ln>
        </p:spPr>
      </p:cxnSp>
      <p:pic>
        <p:nvPicPr>
          <p:cNvPr id="404" name="Google Shape;404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400000">
            <a:off x="4180375" y="3434587"/>
            <a:ext cx="187200" cy="1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51013" y="2407925"/>
            <a:ext cx="187200" cy="18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6" name="Google Shape;406;p23"/>
          <p:cNvGrpSpPr/>
          <p:nvPr/>
        </p:nvGrpSpPr>
        <p:grpSpPr>
          <a:xfrm>
            <a:off x="2076844" y="3217133"/>
            <a:ext cx="750042" cy="1004832"/>
            <a:chOff x="2715561" y="3079851"/>
            <a:chExt cx="866700" cy="1166375"/>
          </a:xfrm>
        </p:grpSpPr>
        <p:sp>
          <p:nvSpPr>
            <p:cNvPr id="407" name="Google Shape;407;p23"/>
            <p:cNvSpPr txBox="1"/>
            <p:nvPr/>
          </p:nvSpPr>
          <p:spPr>
            <a:xfrm>
              <a:off x="2715561" y="3495926"/>
              <a:ext cx="866700" cy="75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0" i="0" lang="pt-BR" sz="900" u="none" cap="none" strike="noStrike">
                  <a:solidFill>
                    <a:srgbClr val="002056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Base  Sistema Interno atualizada</a:t>
              </a:r>
              <a:endParaRPr b="0" i="0" sz="9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0" i="0" lang="pt-BR" sz="600" u="none" cap="none" strike="noStrike">
                  <a:solidFill>
                    <a:srgbClr val="002056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(via webhook)</a:t>
              </a:r>
              <a:endParaRPr b="0" i="0" sz="600" u="none" cap="none" strike="noStrike">
                <a:solidFill>
                  <a:srgbClr val="FF0000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pic>
          <p:nvPicPr>
            <p:cNvPr id="408" name="Google Shape;408;p2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970561" y="3079851"/>
              <a:ext cx="360000" cy="3600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09" name="Google Shape;409;p23"/>
          <p:cNvCxnSpPr/>
          <p:nvPr/>
        </p:nvCxnSpPr>
        <p:spPr>
          <a:xfrm flipH="1" rot="5400000">
            <a:off x="2121025" y="2845440"/>
            <a:ext cx="672000" cy="108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59A7FF"/>
            </a:solidFill>
            <a:prstDash val="lgDash"/>
            <a:round/>
            <a:headEnd len="sm" w="sm" type="none"/>
            <a:tailEnd len="sm" w="sm" type="none"/>
          </a:ln>
        </p:spPr>
      </p:cxnSp>
      <p:pic>
        <p:nvPicPr>
          <p:cNvPr id="410" name="Google Shape;410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400000">
            <a:off x="2351675" y="2884802"/>
            <a:ext cx="187200" cy="18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23"/>
          <p:cNvSpPr/>
          <p:nvPr/>
        </p:nvSpPr>
        <p:spPr>
          <a:xfrm>
            <a:off x="655950" y="1529413"/>
            <a:ext cx="7992600" cy="327600"/>
          </a:xfrm>
          <a:prstGeom prst="roundRect">
            <a:avLst>
              <a:gd fmla="val 6846" name="adj"/>
            </a:avLst>
          </a:prstGeom>
          <a:solidFill>
            <a:srgbClr val="358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Agente Co-Piloto</a:t>
            </a:r>
            <a:endParaRPr b="0" i="0" sz="12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46600" y="822463"/>
            <a:ext cx="4924452" cy="3498573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24"/>
          <p:cNvSpPr txBox="1"/>
          <p:nvPr/>
        </p:nvSpPr>
        <p:spPr>
          <a:xfrm>
            <a:off x="644125" y="2030150"/>
            <a:ext cx="2155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Co piloto: </a:t>
            </a:r>
            <a:r>
              <a:rPr b="0" i="0" lang="pt-BR" sz="1200" u="none" cap="none" strike="noStrike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O Agente traz um</a:t>
            </a:r>
            <a:r>
              <a:rPr b="1" i="0" lang="pt-BR" sz="1200" u="none" cap="none" strike="noStrike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resumo </a:t>
            </a:r>
            <a:r>
              <a:rPr b="0" i="0" lang="pt-BR" sz="1200" u="none" cap="none" strike="noStrike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e</a:t>
            </a:r>
            <a:r>
              <a:rPr b="1" i="0" lang="pt-BR" sz="1200" u="none" cap="none" strike="noStrike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</a:t>
            </a:r>
            <a:r>
              <a:rPr b="0" i="0" lang="pt-BR" sz="1200" u="none" cap="none" strike="noStrike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indica quais são</a:t>
            </a:r>
            <a:r>
              <a:rPr b="1" i="0" lang="pt-BR" sz="1200" u="none" cap="none" strike="noStrike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</a:t>
            </a:r>
            <a:r>
              <a:rPr b="0" i="0" lang="pt-BR" sz="1200" u="none" cap="none" strike="noStrike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os </a:t>
            </a:r>
            <a:r>
              <a:rPr b="1" i="0" lang="pt-BR" sz="1200" u="none" cap="none" strike="noStrike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pontos a solucionar.</a:t>
            </a:r>
            <a:endParaRPr b="0" i="0" sz="1200" u="none" cap="none" strike="noStrike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418" name="Google Shape;418;p24"/>
          <p:cNvPicPr preferRelativeResize="0"/>
          <p:nvPr/>
        </p:nvPicPr>
        <p:blipFill rotWithShape="1">
          <a:blip r:embed="rId4">
            <a:alphaModFix/>
          </a:blip>
          <a:srcRect b="3390" l="0" r="0" t="0"/>
          <a:stretch/>
        </p:blipFill>
        <p:spPr>
          <a:xfrm>
            <a:off x="3993675" y="1331300"/>
            <a:ext cx="3630300" cy="19299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4"/>
          <p:cNvSpPr/>
          <p:nvPr/>
        </p:nvSpPr>
        <p:spPr>
          <a:xfrm>
            <a:off x="4232100" y="1996550"/>
            <a:ext cx="3250200" cy="904500"/>
          </a:xfrm>
          <a:prstGeom prst="roundRect">
            <a:avLst>
              <a:gd fmla="val 1691" name="adj"/>
            </a:avLst>
          </a:prstGeom>
          <a:noFill/>
          <a:ln cap="flat" cmpd="sng" w="19050">
            <a:solidFill>
              <a:srgbClr val="358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24"/>
          <p:cNvSpPr txBox="1"/>
          <p:nvPr/>
        </p:nvSpPr>
        <p:spPr>
          <a:xfrm>
            <a:off x="644125" y="839925"/>
            <a:ext cx="23538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pt-BR" sz="2600" u="none" cap="none" strike="noStrike">
                <a:solidFill>
                  <a:srgbClr val="3580F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Portal do </a:t>
            </a:r>
            <a:endParaRPr b="1" i="0" sz="2600" u="none" cap="none" strike="noStrike">
              <a:solidFill>
                <a:srgbClr val="3580F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pt-BR" sz="2600" u="none" cap="none" strike="noStrike">
                <a:solidFill>
                  <a:srgbClr val="3580F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Atendente </a:t>
            </a:r>
            <a:endParaRPr b="0" i="0" sz="3700" u="none" cap="none" strike="noStrike">
              <a:solidFill>
                <a:srgbClr val="3580FF"/>
              </a:solidFill>
              <a:latin typeface="Plus Jakarta Sans Light"/>
              <a:ea typeface="Plus Jakarta Sans Light"/>
              <a:cs typeface="Plus Jakarta Sans Light"/>
              <a:sym typeface="Plus Jakarta Sans Ligh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F"/>
        </a:solid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5"/>
          <p:cNvSpPr txBox="1"/>
          <p:nvPr>
            <p:ph idx="1" type="subTitle"/>
          </p:nvPr>
        </p:nvSpPr>
        <p:spPr>
          <a:xfrm>
            <a:off x="516400" y="3754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210526"/>
              <a:buNone/>
            </a:pPr>
            <a:r>
              <a:rPr b="1" lang="pt-BR" sz="1900">
                <a:solidFill>
                  <a:srgbClr val="3580F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Plataforma e Funcionamento 3</a:t>
            </a:r>
            <a:endParaRPr b="1" sz="1900">
              <a:solidFill>
                <a:srgbClr val="3580F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12"/>
              <a:buFont typeface="Arial"/>
              <a:buNone/>
            </a:pPr>
            <a:r>
              <a:rPr lang="pt-BR" sz="3282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Auditoria e feedback imediato após resposta do atendente</a:t>
            </a:r>
            <a:endParaRPr sz="3282">
              <a:solidFill>
                <a:schemeClr val="dk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426" name="Google Shape;426;p25"/>
          <p:cNvSpPr/>
          <p:nvPr/>
        </p:nvSpPr>
        <p:spPr>
          <a:xfrm>
            <a:off x="575100" y="1459450"/>
            <a:ext cx="8154300" cy="3189600"/>
          </a:xfrm>
          <a:prstGeom prst="roundRect">
            <a:avLst>
              <a:gd fmla="val 1818" name="adj"/>
            </a:avLst>
          </a:prstGeom>
          <a:solidFill>
            <a:schemeClr val="lt1"/>
          </a:solidFill>
          <a:ln cap="flat" cmpd="sng" w="9525">
            <a:solidFill>
              <a:srgbClr val="3580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25"/>
          <p:cNvSpPr txBox="1"/>
          <p:nvPr/>
        </p:nvSpPr>
        <p:spPr>
          <a:xfrm>
            <a:off x="3573750" y="1207981"/>
            <a:ext cx="123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428" name="Google Shape;428;p25"/>
          <p:cNvSpPr/>
          <p:nvPr/>
        </p:nvSpPr>
        <p:spPr>
          <a:xfrm>
            <a:off x="655950" y="1529413"/>
            <a:ext cx="7992600" cy="327600"/>
          </a:xfrm>
          <a:prstGeom prst="roundRect">
            <a:avLst>
              <a:gd fmla="val 6846" name="adj"/>
            </a:avLst>
          </a:prstGeom>
          <a:solidFill>
            <a:srgbClr val="358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Agente Auditor</a:t>
            </a:r>
            <a:endParaRPr b="0" i="0" sz="12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cxnSp>
        <p:nvCxnSpPr>
          <p:cNvPr id="429" name="Google Shape;429;p25"/>
          <p:cNvCxnSpPr/>
          <p:nvPr/>
        </p:nvCxnSpPr>
        <p:spPr>
          <a:xfrm rot="10800000">
            <a:off x="3790775" y="3021238"/>
            <a:ext cx="0" cy="448200"/>
          </a:xfrm>
          <a:prstGeom prst="straightConnector1">
            <a:avLst/>
          </a:prstGeom>
          <a:noFill/>
          <a:ln cap="flat" cmpd="sng" w="9525">
            <a:solidFill>
              <a:srgbClr val="59A7FF"/>
            </a:solidFill>
            <a:prstDash val="lgDash"/>
            <a:round/>
            <a:headEnd len="sm" w="sm" type="none"/>
            <a:tailEnd len="sm" w="sm" type="none"/>
          </a:ln>
        </p:spPr>
      </p:cxnSp>
      <p:grpSp>
        <p:nvGrpSpPr>
          <p:cNvPr id="430" name="Google Shape;430;p25"/>
          <p:cNvGrpSpPr/>
          <p:nvPr/>
        </p:nvGrpSpPr>
        <p:grpSpPr>
          <a:xfrm>
            <a:off x="4826000" y="2341213"/>
            <a:ext cx="1234500" cy="622250"/>
            <a:chOff x="3990000" y="2401275"/>
            <a:chExt cx="1234500" cy="622250"/>
          </a:xfrm>
        </p:grpSpPr>
        <p:sp>
          <p:nvSpPr>
            <p:cNvPr id="431" name="Google Shape;431;p25"/>
            <p:cNvSpPr txBox="1"/>
            <p:nvPr/>
          </p:nvSpPr>
          <p:spPr>
            <a:xfrm>
              <a:off x="3990000" y="2854325"/>
              <a:ext cx="12345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0" i="0" lang="pt-BR" sz="1100" u="none" cap="none" strike="noStrike">
                  <a:solidFill>
                    <a:srgbClr val="002056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Processamento</a:t>
              </a:r>
              <a:endParaRPr b="0" i="0" sz="11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pic>
          <p:nvPicPr>
            <p:cNvPr id="432" name="Google Shape;432;p2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427250" y="2401275"/>
              <a:ext cx="360000" cy="3600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33" name="Google Shape;433;p25"/>
          <p:cNvCxnSpPr/>
          <p:nvPr/>
        </p:nvCxnSpPr>
        <p:spPr>
          <a:xfrm flipH="1" rot="10800000">
            <a:off x="2376025" y="2550774"/>
            <a:ext cx="2850600" cy="11100"/>
          </a:xfrm>
          <a:prstGeom prst="straightConnector1">
            <a:avLst/>
          </a:prstGeom>
          <a:noFill/>
          <a:ln cap="flat" cmpd="sng" w="9525">
            <a:solidFill>
              <a:srgbClr val="59A7FF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434" name="Google Shape;434;p25"/>
          <p:cNvSpPr txBox="1"/>
          <p:nvPr/>
        </p:nvSpPr>
        <p:spPr>
          <a:xfrm>
            <a:off x="1804450" y="2767704"/>
            <a:ext cx="894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0" i="0" lang="pt-BR" sz="11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Atendente </a:t>
            </a:r>
            <a:endParaRPr b="0" i="0" sz="1100" u="none" cap="none" strike="noStrike">
              <a:solidFill>
                <a:srgbClr val="002056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0" i="0" lang="pt-BR" sz="8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(Envio solução)</a:t>
            </a:r>
            <a:endParaRPr b="0" i="0" sz="800" u="none" cap="none" strike="noStrike">
              <a:solidFill>
                <a:srgbClr val="002056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grpSp>
        <p:nvGrpSpPr>
          <p:cNvPr id="435" name="Google Shape;435;p25"/>
          <p:cNvGrpSpPr/>
          <p:nvPr/>
        </p:nvGrpSpPr>
        <p:grpSpPr>
          <a:xfrm>
            <a:off x="3431975" y="2359725"/>
            <a:ext cx="717600" cy="585275"/>
            <a:chOff x="1839675" y="2902950"/>
            <a:chExt cx="717600" cy="585275"/>
          </a:xfrm>
        </p:grpSpPr>
        <p:sp>
          <p:nvSpPr>
            <p:cNvPr id="436" name="Google Shape;436;p25"/>
            <p:cNvSpPr txBox="1"/>
            <p:nvPr/>
          </p:nvSpPr>
          <p:spPr>
            <a:xfrm>
              <a:off x="1839675" y="3319025"/>
              <a:ext cx="7176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0" i="0" lang="pt-BR" sz="1100" u="none" cap="none" strike="noStrike">
                  <a:solidFill>
                    <a:srgbClr val="002056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Ai Agent</a:t>
              </a:r>
              <a:endParaRPr b="0" i="0" sz="11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pic>
          <p:nvPicPr>
            <p:cNvPr id="437" name="Google Shape;437;p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018475" y="2902950"/>
              <a:ext cx="360000" cy="3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8" name="Google Shape;438;p25"/>
          <p:cNvGrpSpPr/>
          <p:nvPr/>
        </p:nvGrpSpPr>
        <p:grpSpPr>
          <a:xfrm>
            <a:off x="3431975" y="3393238"/>
            <a:ext cx="717600" cy="585275"/>
            <a:chOff x="2879813" y="2902950"/>
            <a:chExt cx="717600" cy="585275"/>
          </a:xfrm>
        </p:grpSpPr>
        <p:sp>
          <p:nvSpPr>
            <p:cNvPr id="439" name="Google Shape;439;p25"/>
            <p:cNvSpPr txBox="1"/>
            <p:nvPr/>
          </p:nvSpPr>
          <p:spPr>
            <a:xfrm>
              <a:off x="2879813" y="3319025"/>
              <a:ext cx="7176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0" i="0" lang="pt-BR" sz="1100" u="none" cap="none" strike="noStrike">
                  <a:solidFill>
                    <a:srgbClr val="002056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Datalake</a:t>
              </a:r>
              <a:endParaRPr b="0" i="0" sz="11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pic>
          <p:nvPicPr>
            <p:cNvPr id="440" name="Google Shape;440;p2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058613" y="2902950"/>
              <a:ext cx="360000" cy="3600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41" name="Google Shape;441;p25"/>
          <p:cNvCxnSpPr>
            <a:stCxn id="432" idx="3"/>
          </p:cNvCxnSpPr>
          <p:nvPr/>
        </p:nvCxnSpPr>
        <p:spPr>
          <a:xfrm flipH="1" rot="10800000">
            <a:off x="5623250" y="2520913"/>
            <a:ext cx="993900" cy="300"/>
          </a:xfrm>
          <a:prstGeom prst="straightConnector1">
            <a:avLst/>
          </a:prstGeom>
          <a:noFill/>
          <a:ln cap="flat" cmpd="sng" w="9525">
            <a:solidFill>
              <a:srgbClr val="59A7FF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442" name="Google Shape;442;p25"/>
          <p:cNvSpPr txBox="1"/>
          <p:nvPr/>
        </p:nvSpPr>
        <p:spPr>
          <a:xfrm>
            <a:off x="6264050" y="2777388"/>
            <a:ext cx="1075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0" i="0" lang="pt-BR" sz="11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Feedback Pronto!</a:t>
            </a:r>
            <a:endParaRPr b="0" i="0" sz="1100" u="none" cap="none" strike="noStrike">
              <a:solidFill>
                <a:srgbClr val="002056"/>
              </a:solidFill>
              <a:highlight>
                <a:srgbClr val="FFFF00"/>
              </a:highlight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443" name="Google Shape;443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88788" y="2476475"/>
            <a:ext cx="187200" cy="1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3697163" y="3113625"/>
            <a:ext cx="187200" cy="1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98138" y="2462725"/>
            <a:ext cx="187200" cy="1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40438" y="2462725"/>
            <a:ext cx="187200" cy="18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7" name="Google Shape;447;p25"/>
          <p:cNvCxnSpPr>
            <a:stCxn id="431" idx="2"/>
            <a:endCxn id="448" idx="2"/>
          </p:cNvCxnSpPr>
          <p:nvPr/>
        </p:nvCxnSpPr>
        <p:spPr>
          <a:xfrm>
            <a:off x="5443250" y="2963463"/>
            <a:ext cx="0" cy="692400"/>
          </a:xfrm>
          <a:prstGeom prst="straightConnector1">
            <a:avLst/>
          </a:prstGeom>
          <a:noFill/>
          <a:ln cap="flat" cmpd="sng" w="9525">
            <a:solidFill>
              <a:srgbClr val="59A7FF"/>
            </a:solidFill>
            <a:prstDash val="lgDash"/>
            <a:round/>
            <a:headEnd len="sm" w="sm" type="none"/>
            <a:tailEnd len="sm" w="sm" type="none"/>
          </a:ln>
        </p:spPr>
      </p:cxnSp>
      <p:pic>
        <p:nvPicPr>
          <p:cNvPr id="449" name="Google Shape;449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35696" y="3317901"/>
            <a:ext cx="432000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25"/>
          <p:cNvSpPr txBox="1"/>
          <p:nvPr/>
        </p:nvSpPr>
        <p:spPr>
          <a:xfrm>
            <a:off x="5091350" y="3501879"/>
            <a:ext cx="7038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0" i="0" lang="pt-BR" sz="10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LLM</a:t>
            </a:r>
            <a:endParaRPr b="0" i="0" sz="1000" u="none" cap="none" strike="noStrike">
              <a:solidFill>
                <a:srgbClr val="002056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450" name="Google Shape;450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5358550" y="3123759"/>
            <a:ext cx="186275" cy="18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35600" y="2270101"/>
            <a:ext cx="507900" cy="50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2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617150" y="2380225"/>
            <a:ext cx="369300" cy="36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6"/>
          <p:cNvSpPr txBox="1"/>
          <p:nvPr/>
        </p:nvSpPr>
        <p:spPr>
          <a:xfrm>
            <a:off x="644125" y="611325"/>
            <a:ext cx="23538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pt-BR" sz="2600" u="none" cap="none" strike="noStrike">
                <a:solidFill>
                  <a:srgbClr val="3580F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Portal do </a:t>
            </a:r>
            <a:endParaRPr b="1" i="0" sz="2600" u="none" cap="none" strike="noStrike">
              <a:solidFill>
                <a:srgbClr val="3580F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pt-BR" sz="2600" u="none" cap="none" strike="noStrike">
                <a:solidFill>
                  <a:srgbClr val="3580F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Atendente </a:t>
            </a:r>
            <a:endParaRPr b="0" i="0" sz="3700" u="none" cap="none" strike="noStrike">
              <a:solidFill>
                <a:srgbClr val="3580FF"/>
              </a:solidFill>
              <a:latin typeface="Plus Jakarta Sans Light"/>
              <a:ea typeface="Plus Jakarta Sans Light"/>
              <a:cs typeface="Plus Jakarta Sans Light"/>
              <a:sym typeface="Plus Jakarta Sans Light"/>
            </a:endParaRPr>
          </a:p>
        </p:txBody>
      </p:sp>
      <p:pic>
        <p:nvPicPr>
          <p:cNvPr id="458" name="Google Shape;45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46600" y="822463"/>
            <a:ext cx="4924452" cy="3498573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26"/>
          <p:cNvSpPr txBox="1"/>
          <p:nvPr/>
        </p:nvSpPr>
        <p:spPr>
          <a:xfrm>
            <a:off x="644125" y="2030150"/>
            <a:ext cx="2500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Agente Auditor - </a:t>
            </a:r>
            <a:r>
              <a:rPr b="0" i="0" lang="pt-BR" sz="1200" u="none" cap="none" strike="noStrike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analisa os passos seguidos pelo atendente e </a:t>
            </a:r>
            <a:r>
              <a:rPr b="1" i="0" lang="pt-BR" sz="1200" u="none" cap="none" strike="noStrike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avalia o nível de resposta</a:t>
            </a:r>
            <a:endParaRPr b="1" i="0" sz="1200" u="none" cap="none" strike="noStrike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460" name="Google Shape;46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7975" y="1083025"/>
            <a:ext cx="4601700" cy="242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38183" y="1193007"/>
            <a:ext cx="154874" cy="152737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26"/>
          <p:cNvSpPr/>
          <p:nvPr/>
        </p:nvSpPr>
        <p:spPr>
          <a:xfrm>
            <a:off x="3580550" y="3031350"/>
            <a:ext cx="4323300" cy="475500"/>
          </a:xfrm>
          <a:prstGeom prst="roundRect">
            <a:avLst>
              <a:gd fmla="val 1691" name="adj"/>
            </a:avLst>
          </a:prstGeom>
          <a:noFill/>
          <a:ln cap="flat" cmpd="sng" w="19050">
            <a:solidFill>
              <a:srgbClr val="358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26"/>
          <p:cNvSpPr/>
          <p:nvPr/>
        </p:nvSpPr>
        <p:spPr>
          <a:xfrm>
            <a:off x="5013075" y="1121775"/>
            <a:ext cx="625200" cy="132900"/>
          </a:xfrm>
          <a:prstGeom prst="roundRect">
            <a:avLst>
              <a:gd fmla="val 1691" name="adj"/>
            </a:avLst>
          </a:prstGeom>
          <a:noFill/>
          <a:ln cap="flat" cmpd="sng" w="19050">
            <a:solidFill>
              <a:srgbClr val="358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26"/>
          <p:cNvSpPr txBox="1"/>
          <p:nvPr/>
        </p:nvSpPr>
        <p:spPr>
          <a:xfrm>
            <a:off x="644125" y="611325"/>
            <a:ext cx="23538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pt-BR" sz="2600" u="none" cap="none" strike="noStrike">
                <a:solidFill>
                  <a:srgbClr val="3580F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Portal do </a:t>
            </a:r>
            <a:endParaRPr b="1" i="0" sz="2600" u="none" cap="none" strike="noStrike">
              <a:solidFill>
                <a:srgbClr val="3580F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pt-BR" sz="2600" u="none" cap="none" strike="noStrike">
                <a:solidFill>
                  <a:srgbClr val="3580F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Atendente </a:t>
            </a:r>
            <a:endParaRPr b="0" i="0" sz="3700" u="none" cap="none" strike="noStrike">
              <a:solidFill>
                <a:srgbClr val="3580FF"/>
              </a:solidFill>
              <a:latin typeface="Plus Jakarta Sans Light"/>
              <a:ea typeface="Plus Jakarta Sans Light"/>
              <a:cs typeface="Plus Jakarta Sans Light"/>
              <a:sym typeface="Plus Jakarta Sans Ligh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F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9" name="Google Shape;469;p27"/>
          <p:cNvGrpSpPr/>
          <p:nvPr/>
        </p:nvGrpSpPr>
        <p:grpSpPr>
          <a:xfrm>
            <a:off x="404813" y="542550"/>
            <a:ext cx="2685612" cy="4058400"/>
            <a:chOff x="404813" y="542550"/>
            <a:chExt cx="2685612" cy="4058400"/>
          </a:xfrm>
        </p:grpSpPr>
        <p:sp>
          <p:nvSpPr>
            <p:cNvPr id="470" name="Google Shape;470;p27"/>
            <p:cNvSpPr/>
            <p:nvPr/>
          </p:nvSpPr>
          <p:spPr>
            <a:xfrm>
              <a:off x="404813" y="542550"/>
              <a:ext cx="2685600" cy="4058400"/>
            </a:xfrm>
            <a:prstGeom prst="roundRect">
              <a:avLst>
                <a:gd fmla="val 3864" name="adj"/>
              </a:avLst>
            </a:prstGeom>
            <a:solidFill>
              <a:srgbClr val="E634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7"/>
            <p:cNvSpPr/>
            <p:nvPr/>
          </p:nvSpPr>
          <p:spPr>
            <a:xfrm>
              <a:off x="2347629" y="694950"/>
              <a:ext cx="590400" cy="157200"/>
            </a:xfrm>
            <a:prstGeom prst="roundRect">
              <a:avLst>
                <a:gd fmla="val 50000" name="adj"/>
              </a:avLst>
            </a:prstGeom>
            <a:solidFill>
              <a:srgbClr val="8B0D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7"/>
            <p:cNvSpPr txBox="1"/>
            <p:nvPr/>
          </p:nvSpPr>
          <p:spPr>
            <a:xfrm>
              <a:off x="577475" y="694950"/>
              <a:ext cx="2469900" cy="178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0"/>
                <a:buFont typeface="Arial"/>
                <a:buNone/>
              </a:pPr>
              <a:r>
                <a:rPr b="1" i="0" lang="pt-BR" sz="5000" u="none" cap="none" strike="noStrike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5000</a:t>
              </a:r>
              <a:endParaRPr b="1" i="0" sz="50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pt-BR" sz="1800" u="none" cap="none" strike="noStrike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SACs,</a:t>
              </a:r>
              <a:r>
                <a:rPr b="0" i="0" lang="pt-BR" sz="1800" u="none" cap="none" strike="noStrike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 direcionados errados para Área de negócio, </a:t>
              </a:r>
              <a:r>
                <a:rPr b="1" i="0" lang="pt-BR" sz="1800" u="none" cap="none" strike="noStrike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reduzidos</a:t>
              </a:r>
              <a:endParaRPr b="1" i="0" sz="18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pic>
          <p:nvPicPr>
            <p:cNvPr id="473" name="Google Shape;473;p27" title="Group 92.png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4825" y="3163920"/>
              <a:ext cx="2685600" cy="1280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4" name="Google Shape;474;p27"/>
          <p:cNvGrpSpPr/>
          <p:nvPr/>
        </p:nvGrpSpPr>
        <p:grpSpPr>
          <a:xfrm>
            <a:off x="3229195" y="542550"/>
            <a:ext cx="2685605" cy="4058400"/>
            <a:chOff x="3229195" y="542550"/>
            <a:chExt cx="2685605" cy="4058400"/>
          </a:xfrm>
        </p:grpSpPr>
        <p:sp>
          <p:nvSpPr>
            <p:cNvPr id="475" name="Google Shape;475;p27"/>
            <p:cNvSpPr/>
            <p:nvPr/>
          </p:nvSpPr>
          <p:spPr>
            <a:xfrm>
              <a:off x="3229195" y="542550"/>
              <a:ext cx="2685600" cy="4058400"/>
            </a:xfrm>
            <a:prstGeom prst="roundRect">
              <a:avLst>
                <a:gd fmla="val 3864" name="adj"/>
              </a:avLst>
            </a:prstGeom>
            <a:solidFill>
              <a:srgbClr val="FFD6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5172004" y="694950"/>
              <a:ext cx="590400" cy="157200"/>
            </a:xfrm>
            <a:prstGeom prst="roundRect">
              <a:avLst>
                <a:gd fmla="val 50000" name="adj"/>
              </a:avLst>
            </a:prstGeom>
            <a:solidFill>
              <a:srgbClr val="BE9E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7" name="Google Shape;477;p27" title="Group 93.png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29200" y="2797232"/>
              <a:ext cx="2685600" cy="16475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8" name="Google Shape;478;p27"/>
            <p:cNvSpPr txBox="1"/>
            <p:nvPr/>
          </p:nvSpPr>
          <p:spPr>
            <a:xfrm>
              <a:off x="3401850" y="694950"/>
              <a:ext cx="2340300" cy="178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0"/>
                <a:buFont typeface="Arial"/>
                <a:buNone/>
              </a:pPr>
              <a:r>
                <a:rPr b="1" i="0" lang="pt-BR" sz="5000" u="none" cap="none" strike="noStrike">
                  <a:solidFill>
                    <a:srgbClr val="6B5626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63%</a:t>
              </a:r>
              <a:endParaRPr b="1" i="0" sz="5000" u="none" cap="none" strike="noStrike">
                <a:solidFill>
                  <a:srgbClr val="6B5626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pt-BR" sz="1800" u="none" cap="none" strike="noStrike">
                  <a:solidFill>
                    <a:srgbClr val="6B5626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de redução em número de NIPs </a:t>
              </a:r>
              <a:r>
                <a:rPr b="0" i="0" lang="pt-BR" sz="1800" u="none" cap="none" strike="noStrike">
                  <a:solidFill>
                    <a:srgbClr val="6B5626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precedidas de SAC</a:t>
              </a:r>
              <a:endParaRPr b="0" i="0" sz="1800" u="none" cap="none" strike="noStrike">
                <a:solidFill>
                  <a:srgbClr val="6B5626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grpSp>
        <p:nvGrpSpPr>
          <p:cNvPr id="479" name="Google Shape;479;p27"/>
          <p:cNvGrpSpPr/>
          <p:nvPr/>
        </p:nvGrpSpPr>
        <p:grpSpPr>
          <a:xfrm>
            <a:off x="6053575" y="542550"/>
            <a:ext cx="2685603" cy="4058400"/>
            <a:chOff x="6053575" y="542550"/>
            <a:chExt cx="2685603" cy="4058400"/>
          </a:xfrm>
        </p:grpSpPr>
        <p:sp>
          <p:nvSpPr>
            <p:cNvPr id="480" name="Google Shape;480;p27"/>
            <p:cNvSpPr/>
            <p:nvPr/>
          </p:nvSpPr>
          <p:spPr>
            <a:xfrm>
              <a:off x="6053578" y="542550"/>
              <a:ext cx="2685600" cy="4058400"/>
            </a:xfrm>
            <a:prstGeom prst="roundRect">
              <a:avLst>
                <a:gd fmla="val 3864" name="adj"/>
              </a:avLst>
            </a:prstGeom>
            <a:solidFill>
              <a:srgbClr val="358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7996379" y="694950"/>
              <a:ext cx="590400" cy="157200"/>
            </a:xfrm>
            <a:prstGeom prst="roundRect">
              <a:avLst>
                <a:gd fmla="val 50000" name="adj"/>
              </a:avLst>
            </a:prstGeom>
            <a:solidFill>
              <a:srgbClr val="2560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7"/>
            <p:cNvSpPr txBox="1"/>
            <p:nvPr/>
          </p:nvSpPr>
          <p:spPr>
            <a:xfrm>
              <a:off x="6205975" y="694950"/>
              <a:ext cx="2340300" cy="150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0"/>
                <a:buFont typeface="Arial"/>
                <a:buNone/>
              </a:pPr>
              <a:r>
                <a:rPr b="1" i="0" lang="pt-BR" sz="5000" u="none" cap="none" strike="noStrike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1000</a:t>
              </a:r>
              <a:endParaRPr b="1" i="0" sz="50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pt-BR" sz="1800" u="none" cap="none" strike="noStrike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SACs</a:t>
              </a:r>
              <a:r>
                <a:rPr b="0" i="0" lang="pt-BR" sz="1800" u="none" cap="none" strike="noStrike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 reincidentes por ano </a:t>
              </a:r>
              <a:r>
                <a:rPr b="1" i="0" lang="pt-BR" sz="1800" u="none" cap="none" strike="noStrike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reduzidos</a:t>
              </a:r>
              <a:endParaRPr b="1" i="0" sz="18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pic>
          <p:nvPicPr>
            <p:cNvPr id="483" name="Google Shape;483;p27" title="Group 94.png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053575" y="2797232"/>
              <a:ext cx="2685600" cy="1647512"/>
            </a:xfrm>
            <a:prstGeom prst="rect">
              <a:avLst/>
            </a:prstGeom>
            <a:solidFill>
              <a:srgbClr val="3580FF"/>
            </a:solidFill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8"/>
          <p:cNvSpPr txBox="1"/>
          <p:nvPr>
            <p:ph type="ctrTitle"/>
          </p:nvPr>
        </p:nvSpPr>
        <p:spPr>
          <a:xfrm>
            <a:off x="1562850" y="929375"/>
            <a:ext cx="60183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pt-BR" sz="3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Os Agentes de IA abrem um universo de </a:t>
            </a:r>
            <a:r>
              <a:rPr b="1" lang="pt-BR" sz="3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possibilidades</a:t>
            </a:r>
            <a:endParaRPr b="1" sz="3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F"/>
        </a:soli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9"/>
          <p:cNvSpPr/>
          <p:nvPr/>
        </p:nvSpPr>
        <p:spPr>
          <a:xfrm>
            <a:off x="388550" y="3085050"/>
            <a:ext cx="3873900" cy="1080900"/>
          </a:xfrm>
          <a:prstGeom prst="roundRect">
            <a:avLst>
              <a:gd fmla="val 1818" name="adj"/>
            </a:avLst>
          </a:prstGeom>
          <a:solidFill>
            <a:srgbClr val="F6F6FF">
              <a:alpha val="60000"/>
            </a:srgbClr>
          </a:solidFill>
          <a:ln cap="flat" cmpd="sng" w="9525">
            <a:solidFill>
              <a:srgbClr val="7474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4" name="Google Shape;494;p29" title="fundoexpo.png"/>
          <p:cNvPicPr preferRelativeResize="0"/>
          <p:nvPr/>
        </p:nvPicPr>
        <p:blipFill rotWithShape="1">
          <a:blip r:embed="rId3">
            <a:alphaModFix/>
          </a:blip>
          <a:srcRect b="82042" l="0" r="0" t="0"/>
          <a:stretch/>
        </p:blipFill>
        <p:spPr>
          <a:xfrm>
            <a:off x="0" y="0"/>
            <a:ext cx="9143923" cy="923651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29"/>
          <p:cNvSpPr txBox="1"/>
          <p:nvPr/>
        </p:nvSpPr>
        <p:spPr>
          <a:xfrm>
            <a:off x="352725" y="154013"/>
            <a:ext cx="1575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pt-BR" sz="28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Fintech</a:t>
            </a:r>
            <a:endParaRPr b="0" i="0" sz="28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496" name="Google Shape;496;p29"/>
          <p:cNvSpPr txBox="1"/>
          <p:nvPr/>
        </p:nvSpPr>
        <p:spPr>
          <a:xfrm>
            <a:off x="2412125" y="396338"/>
            <a:ext cx="2144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Atendimento ao cliente</a:t>
            </a:r>
            <a:endParaRPr b="0" i="0" sz="12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497" name="Google Shape;497;p29"/>
          <p:cNvSpPr/>
          <p:nvPr/>
        </p:nvSpPr>
        <p:spPr>
          <a:xfrm>
            <a:off x="2427300" y="159275"/>
            <a:ext cx="1002600" cy="233400"/>
          </a:xfrm>
          <a:prstGeom prst="roundRect">
            <a:avLst>
              <a:gd fmla="val 50000" name="adj"/>
            </a:avLst>
          </a:prstGeom>
          <a:solidFill>
            <a:srgbClr val="358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0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Processo</a:t>
            </a:r>
            <a:endParaRPr b="0" i="0" sz="10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498" name="Google Shape;498;p29"/>
          <p:cNvSpPr/>
          <p:nvPr/>
        </p:nvSpPr>
        <p:spPr>
          <a:xfrm>
            <a:off x="5236750" y="143075"/>
            <a:ext cx="693900" cy="233400"/>
          </a:xfrm>
          <a:prstGeom prst="roundRect">
            <a:avLst>
              <a:gd fmla="val 50000" name="adj"/>
            </a:avLst>
          </a:prstGeom>
          <a:solidFill>
            <a:srgbClr val="358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0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O que?</a:t>
            </a:r>
            <a:endParaRPr b="0" i="0" sz="10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499" name="Google Shape;499;p29"/>
          <p:cNvSpPr txBox="1"/>
          <p:nvPr/>
        </p:nvSpPr>
        <p:spPr>
          <a:xfrm>
            <a:off x="5221575" y="376463"/>
            <a:ext cx="3376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Sistema de agentes de IA  para atendimento ao cliente via whatsapp</a:t>
            </a:r>
            <a:endParaRPr b="0" i="0" sz="12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00" name="Google Shape;500;p29"/>
          <p:cNvSpPr txBox="1"/>
          <p:nvPr/>
        </p:nvSpPr>
        <p:spPr>
          <a:xfrm>
            <a:off x="1750000" y="1083450"/>
            <a:ext cx="5553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pt-BR" sz="2200" u="none" cap="none" strike="noStrike">
                <a:solidFill>
                  <a:srgbClr val="002056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rPr>
              <a:t>Agente Conversacional - </a:t>
            </a:r>
            <a:r>
              <a:rPr b="0" i="0" lang="pt-BR" sz="22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Whatsapp</a:t>
            </a:r>
            <a:endParaRPr b="0" i="0" sz="2200" u="none" cap="none" strike="noStrike">
              <a:solidFill>
                <a:srgbClr val="002056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01" name="Google Shape;501;p29"/>
          <p:cNvSpPr txBox="1"/>
          <p:nvPr/>
        </p:nvSpPr>
        <p:spPr>
          <a:xfrm>
            <a:off x="328850" y="2297269"/>
            <a:ext cx="9471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pt-BR" sz="9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Fontes de mensageria</a:t>
            </a:r>
            <a:endParaRPr b="0" i="0" sz="900" u="none" cap="none" strike="noStrike">
              <a:solidFill>
                <a:srgbClr val="002056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502" name="Google Shape;502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3557" y="1822676"/>
            <a:ext cx="457540" cy="457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35229" y="1774819"/>
            <a:ext cx="553248" cy="553251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29"/>
          <p:cNvSpPr txBox="1"/>
          <p:nvPr/>
        </p:nvSpPr>
        <p:spPr>
          <a:xfrm>
            <a:off x="1723971" y="2323587"/>
            <a:ext cx="8151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pt-BR" sz="9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Unificação de Webhooks</a:t>
            </a:r>
            <a:endParaRPr b="0" i="0" sz="900" u="none" cap="none" strike="noStrike">
              <a:solidFill>
                <a:srgbClr val="002056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cxnSp>
        <p:nvCxnSpPr>
          <p:cNvPr id="505" name="Google Shape;505;p29"/>
          <p:cNvCxnSpPr>
            <a:stCxn id="502" idx="3"/>
            <a:endCxn id="503" idx="1"/>
          </p:cNvCxnSpPr>
          <p:nvPr/>
        </p:nvCxnSpPr>
        <p:spPr>
          <a:xfrm>
            <a:off x="1031097" y="2051444"/>
            <a:ext cx="804000" cy="600"/>
          </a:xfrm>
          <a:prstGeom prst="bentConnector3">
            <a:avLst>
              <a:gd fmla="val 50001" name="adj1"/>
            </a:avLst>
          </a:prstGeom>
          <a:noFill/>
          <a:ln cap="flat" cmpd="sng" w="9525">
            <a:solidFill>
              <a:srgbClr val="59A7FF"/>
            </a:solidFill>
            <a:prstDash val="lgDash"/>
            <a:round/>
            <a:headEnd len="sm" w="sm" type="none"/>
            <a:tailEnd len="sm" w="sm" type="none"/>
          </a:ln>
        </p:spPr>
      </p:cxnSp>
      <p:pic>
        <p:nvPicPr>
          <p:cNvPr id="506" name="Google Shape;506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51831" y="1922474"/>
            <a:ext cx="220508" cy="220509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29"/>
          <p:cNvSpPr/>
          <p:nvPr/>
        </p:nvSpPr>
        <p:spPr>
          <a:xfrm>
            <a:off x="3675876" y="1688875"/>
            <a:ext cx="1562700" cy="725100"/>
          </a:xfrm>
          <a:prstGeom prst="roundRect">
            <a:avLst>
              <a:gd fmla="val 11716" name="adj"/>
            </a:avLst>
          </a:prstGeom>
          <a:noFill/>
          <a:ln cap="flat" cmpd="sng" w="9525">
            <a:solidFill>
              <a:srgbClr val="2196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8" name="Google Shape;508;p29"/>
          <p:cNvGrpSpPr/>
          <p:nvPr/>
        </p:nvGrpSpPr>
        <p:grpSpPr>
          <a:xfrm>
            <a:off x="3729825" y="1753836"/>
            <a:ext cx="1454165" cy="546224"/>
            <a:chOff x="5083625" y="2869573"/>
            <a:chExt cx="1646100" cy="618250"/>
          </a:xfrm>
        </p:grpSpPr>
        <p:pic>
          <p:nvPicPr>
            <p:cNvPr id="509" name="Google Shape;509;p2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269167" y="2869573"/>
              <a:ext cx="249600" cy="249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2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610967" y="2869573"/>
              <a:ext cx="249600" cy="249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1" name="Google Shape;511;p2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952767" y="2869573"/>
              <a:ext cx="249600" cy="249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2" name="Google Shape;512;p2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294567" y="2869573"/>
              <a:ext cx="249600" cy="249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3" name="Google Shape;513;p29"/>
            <p:cNvSpPr txBox="1"/>
            <p:nvPr/>
          </p:nvSpPr>
          <p:spPr>
            <a:xfrm>
              <a:off x="5083625" y="3174323"/>
              <a:ext cx="1646100" cy="3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pt-BR" sz="900" u="none" cap="none" strike="noStrike">
                  <a:solidFill>
                    <a:srgbClr val="002056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Fila de mensageria RabbitMQ ou AWS SQS</a:t>
              </a:r>
              <a:endParaRPr b="0" i="0" sz="9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cxnSp>
        <p:nvCxnSpPr>
          <p:cNvPr id="514" name="Google Shape;514;p29"/>
          <p:cNvCxnSpPr>
            <a:stCxn id="503" idx="3"/>
            <a:endCxn id="507" idx="1"/>
          </p:cNvCxnSpPr>
          <p:nvPr/>
        </p:nvCxnSpPr>
        <p:spPr>
          <a:xfrm>
            <a:off x="2388477" y="2051445"/>
            <a:ext cx="1287300" cy="0"/>
          </a:xfrm>
          <a:prstGeom prst="straightConnector1">
            <a:avLst/>
          </a:prstGeom>
          <a:noFill/>
          <a:ln cap="flat" cmpd="sng" w="9525">
            <a:solidFill>
              <a:srgbClr val="59A7FF"/>
            </a:solidFill>
            <a:prstDash val="lgDash"/>
            <a:round/>
            <a:headEnd len="sm" w="sm" type="none"/>
            <a:tailEnd len="sm" w="sm" type="none"/>
          </a:ln>
        </p:spPr>
      </p:cxnSp>
      <p:pic>
        <p:nvPicPr>
          <p:cNvPr id="515" name="Google Shape;515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29513" y="1934138"/>
            <a:ext cx="680960" cy="2346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6" name="Google Shape;516;p29"/>
          <p:cNvCxnSpPr>
            <a:stCxn id="507" idx="3"/>
            <a:endCxn id="515" idx="1"/>
          </p:cNvCxnSpPr>
          <p:nvPr/>
        </p:nvCxnSpPr>
        <p:spPr>
          <a:xfrm>
            <a:off x="5238576" y="2051425"/>
            <a:ext cx="1990800" cy="0"/>
          </a:xfrm>
          <a:prstGeom prst="straightConnector1">
            <a:avLst/>
          </a:prstGeom>
          <a:noFill/>
          <a:ln cap="flat" cmpd="sng" w="9525">
            <a:solidFill>
              <a:srgbClr val="59A7FF"/>
            </a:solidFill>
            <a:prstDash val="lgDash"/>
            <a:round/>
            <a:headEnd len="sm" w="sm" type="none"/>
            <a:tailEnd len="sm" w="sm" type="none"/>
          </a:ln>
        </p:spPr>
      </p:cxnSp>
      <p:pic>
        <p:nvPicPr>
          <p:cNvPr id="517" name="Google Shape;517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51360" y="1941189"/>
            <a:ext cx="220508" cy="220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39547" y="1941189"/>
            <a:ext cx="220508" cy="2205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9" name="Google Shape;519;p29"/>
          <p:cNvCxnSpPr>
            <a:stCxn id="515" idx="2"/>
            <a:endCxn id="507" idx="2"/>
          </p:cNvCxnSpPr>
          <p:nvPr/>
        </p:nvCxnSpPr>
        <p:spPr>
          <a:xfrm rot="5400000">
            <a:off x="5891043" y="734900"/>
            <a:ext cx="245100" cy="3112800"/>
          </a:xfrm>
          <a:prstGeom prst="bentConnector3">
            <a:avLst>
              <a:gd fmla="val 197205" name="adj1"/>
            </a:avLst>
          </a:prstGeom>
          <a:noFill/>
          <a:ln cap="flat" cmpd="sng" w="9525">
            <a:solidFill>
              <a:srgbClr val="59A7FF"/>
            </a:solidFill>
            <a:prstDash val="lgDash"/>
            <a:round/>
            <a:headEnd len="sm" w="sm" type="none"/>
            <a:tailEnd len="sm" w="sm" type="none"/>
          </a:ln>
        </p:spPr>
      </p:cxnSp>
      <p:pic>
        <p:nvPicPr>
          <p:cNvPr id="520" name="Google Shape;520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800000">
            <a:off x="5693218" y="2545629"/>
            <a:ext cx="220508" cy="220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06482" y="2233653"/>
            <a:ext cx="353556" cy="353557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29"/>
          <p:cNvSpPr txBox="1"/>
          <p:nvPr/>
        </p:nvSpPr>
        <p:spPr>
          <a:xfrm>
            <a:off x="7638500" y="2271138"/>
            <a:ext cx="1430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pt-BR" sz="10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Processamento das mensagens via Agentes desenvolvido com CrewAI e servido via FastAPI</a:t>
            </a:r>
            <a:endParaRPr b="0" i="0" sz="1000" u="none" cap="none" strike="noStrike">
              <a:solidFill>
                <a:srgbClr val="002056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523" name="Google Shape;523;p2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113088" y="2769436"/>
            <a:ext cx="541725" cy="4761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4" name="Google Shape;524;p29"/>
          <p:cNvCxnSpPr>
            <a:stCxn id="523" idx="0"/>
            <a:endCxn id="521" idx="2"/>
          </p:cNvCxnSpPr>
          <p:nvPr/>
        </p:nvCxnSpPr>
        <p:spPr>
          <a:xfrm rot="-5400000">
            <a:off x="6342551" y="2628736"/>
            <a:ext cx="182100" cy="99300"/>
          </a:xfrm>
          <a:prstGeom prst="bentConnector3">
            <a:avLst>
              <a:gd fmla="val 50034" name="adj1"/>
            </a:avLst>
          </a:prstGeom>
          <a:noFill/>
          <a:ln cap="flat" cmpd="sng" w="9525">
            <a:solidFill>
              <a:srgbClr val="59A7FF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525" name="Google Shape;525;p29"/>
          <p:cNvSpPr txBox="1"/>
          <p:nvPr/>
        </p:nvSpPr>
        <p:spPr>
          <a:xfrm>
            <a:off x="5910400" y="3312225"/>
            <a:ext cx="9471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pt-BR" sz="9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Armazenamento de logs</a:t>
            </a:r>
            <a:endParaRPr b="0" i="0" sz="900" u="none" cap="none" strike="noStrike">
              <a:solidFill>
                <a:srgbClr val="002056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526" name="Google Shape;526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80827" y="3190442"/>
            <a:ext cx="541728" cy="186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2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015974" y="2849201"/>
            <a:ext cx="441225" cy="441202"/>
          </a:xfrm>
          <a:prstGeom prst="rect">
            <a:avLst/>
          </a:prstGeom>
          <a:noFill/>
          <a:ln>
            <a:noFill/>
          </a:ln>
          <a:effectLst>
            <a:outerShdw rotWithShape="0" algn="bl" dist="28575">
              <a:srgbClr val="073763"/>
            </a:outerShdw>
          </a:effectLst>
        </p:spPr>
      </p:pic>
      <p:pic>
        <p:nvPicPr>
          <p:cNvPr id="528" name="Google Shape;528;p2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311863" y="3213460"/>
            <a:ext cx="858291" cy="158415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29"/>
          <p:cNvSpPr txBox="1"/>
          <p:nvPr/>
        </p:nvSpPr>
        <p:spPr>
          <a:xfrm>
            <a:off x="2031565" y="3126698"/>
            <a:ext cx="2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+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29"/>
          <p:cNvSpPr/>
          <p:nvPr/>
        </p:nvSpPr>
        <p:spPr>
          <a:xfrm>
            <a:off x="459685" y="3515664"/>
            <a:ext cx="1209000" cy="562200"/>
          </a:xfrm>
          <a:prstGeom prst="roundRect">
            <a:avLst>
              <a:gd fmla="val 1818" name="adj"/>
            </a:avLst>
          </a:prstGeom>
          <a:solidFill>
            <a:srgbClr val="F6F6FF">
              <a:alpha val="60000"/>
            </a:srgbClr>
          </a:solidFill>
          <a:ln cap="flat" cmpd="sng" w="9525">
            <a:solidFill>
              <a:srgbClr val="7474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1" name="Google Shape;531;p2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92288" y="3569914"/>
            <a:ext cx="275519" cy="275519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29"/>
          <p:cNvSpPr txBox="1"/>
          <p:nvPr/>
        </p:nvSpPr>
        <p:spPr>
          <a:xfrm>
            <a:off x="509054" y="3890181"/>
            <a:ext cx="12420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pt-BR" sz="8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Guardrails e segurança</a:t>
            </a:r>
            <a:endParaRPr b="0" i="0" sz="800" u="none" cap="none" strike="noStrike">
              <a:solidFill>
                <a:srgbClr val="002056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33" name="Google Shape;533;p29"/>
          <p:cNvSpPr/>
          <p:nvPr/>
        </p:nvSpPr>
        <p:spPr>
          <a:xfrm>
            <a:off x="1721009" y="3515664"/>
            <a:ext cx="1209000" cy="562200"/>
          </a:xfrm>
          <a:prstGeom prst="roundRect">
            <a:avLst>
              <a:gd fmla="val 1818" name="adj"/>
            </a:avLst>
          </a:prstGeom>
          <a:solidFill>
            <a:srgbClr val="F6F6FF">
              <a:alpha val="60000"/>
            </a:srgbClr>
          </a:solidFill>
          <a:ln cap="flat" cmpd="sng" w="9525">
            <a:solidFill>
              <a:srgbClr val="7474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29"/>
          <p:cNvSpPr/>
          <p:nvPr/>
        </p:nvSpPr>
        <p:spPr>
          <a:xfrm>
            <a:off x="2982334" y="3515664"/>
            <a:ext cx="1209000" cy="562200"/>
          </a:xfrm>
          <a:prstGeom prst="roundRect">
            <a:avLst>
              <a:gd fmla="val 1818" name="adj"/>
            </a:avLst>
          </a:prstGeom>
          <a:solidFill>
            <a:srgbClr val="F6F6FF">
              <a:alpha val="60000"/>
            </a:srgbClr>
          </a:solidFill>
          <a:ln cap="flat" cmpd="sng" w="9525">
            <a:solidFill>
              <a:srgbClr val="7474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p2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984062" y="3576502"/>
            <a:ext cx="682882" cy="229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2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279405" y="3578669"/>
            <a:ext cx="614830" cy="214579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29"/>
          <p:cNvSpPr txBox="1"/>
          <p:nvPr/>
        </p:nvSpPr>
        <p:spPr>
          <a:xfrm>
            <a:off x="1937539" y="3880563"/>
            <a:ext cx="8583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pt-BR" sz="8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Banco Vetorial</a:t>
            </a:r>
            <a:endParaRPr b="0" i="0" sz="800" u="none" cap="none" strike="noStrike">
              <a:solidFill>
                <a:srgbClr val="002056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38" name="Google Shape;538;p29"/>
          <p:cNvSpPr txBox="1"/>
          <p:nvPr/>
        </p:nvSpPr>
        <p:spPr>
          <a:xfrm>
            <a:off x="3157678" y="3864400"/>
            <a:ext cx="8583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pt-BR" sz="8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Provedor LLM</a:t>
            </a:r>
            <a:endParaRPr b="0" i="0" sz="800" u="none" cap="none" strike="noStrike">
              <a:solidFill>
                <a:srgbClr val="002056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39" name="Google Shape;539;p29"/>
          <p:cNvSpPr txBox="1"/>
          <p:nvPr/>
        </p:nvSpPr>
        <p:spPr>
          <a:xfrm>
            <a:off x="878054" y="2888615"/>
            <a:ext cx="32724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pt-BR" sz="9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Visão geral das tecnologias envolvidas com o AI Agent</a:t>
            </a:r>
            <a:endParaRPr b="1" i="0" sz="900" u="none" cap="none" strike="noStrike">
              <a:solidFill>
                <a:srgbClr val="002056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40" name="Google Shape;540;p29"/>
          <p:cNvSpPr/>
          <p:nvPr/>
        </p:nvSpPr>
        <p:spPr>
          <a:xfrm>
            <a:off x="388500" y="4335538"/>
            <a:ext cx="8467500" cy="636000"/>
          </a:xfrm>
          <a:prstGeom prst="roundRect">
            <a:avLst>
              <a:gd fmla="val 21278" name="adj"/>
            </a:avLst>
          </a:prstGeom>
          <a:solidFill>
            <a:srgbClr val="F6F6FF">
              <a:alpha val="60000"/>
            </a:srgbClr>
          </a:solidFill>
          <a:ln cap="flat" cmpd="sng" w="9525">
            <a:solidFill>
              <a:srgbClr val="59A7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29"/>
          <p:cNvSpPr/>
          <p:nvPr/>
        </p:nvSpPr>
        <p:spPr>
          <a:xfrm>
            <a:off x="505175" y="4510588"/>
            <a:ext cx="1052400" cy="285900"/>
          </a:xfrm>
          <a:prstGeom prst="roundRect">
            <a:avLst>
              <a:gd fmla="val 16667" name="adj"/>
            </a:avLst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29"/>
          <p:cNvSpPr txBox="1"/>
          <p:nvPr/>
        </p:nvSpPr>
        <p:spPr>
          <a:xfrm>
            <a:off x="723487" y="4515088"/>
            <a:ext cx="1052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2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Ganhos :</a:t>
            </a:r>
            <a:endParaRPr b="0" i="0" sz="12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543" name="Google Shape;543;p2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73615" y="4548219"/>
            <a:ext cx="210637" cy="210637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29"/>
          <p:cNvSpPr txBox="1"/>
          <p:nvPr/>
        </p:nvSpPr>
        <p:spPr>
          <a:xfrm>
            <a:off x="1669550" y="4361038"/>
            <a:ext cx="3050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001D35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Redução do TMA </a:t>
            </a:r>
            <a:endParaRPr b="1" i="0" sz="1300" u="none" cap="none" strike="noStrike">
              <a:solidFill>
                <a:srgbClr val="001D35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pt-BR" sz="1300" u="none" cap="none" strike="noStrike">
                <a:solidFill>
                  <a:srgbClr val="001D35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(atual em 6min ) e melhoria do NPS</a:t>
            </a:r>
            <a:endParaRPr b="0" i="0" sz="1300" u="none" cap="none" strike="noStrike">
              <a:solidFill>
                <a:srgbClr val="001D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29"/>
          <p:cNvSpPr txBox="1"/>
          <p:nvPr/>
        </p:nvSpPr>
        <p:spPr>
          <a:xfrm>
            <a:off x="4857486" y="4471138"/>
            <a:ext cx="17589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001D35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ROI de 221%</a:t>
            </a:r>
            <a:endParaRPr b="0" i="0" sz="1300" u="none" cap="none" strike="noStrike">
              <a:solidFill>
                <a:srgbClr val="001D35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46" name="Google Shape;546;p29"/>
          <p:cNvSpPr txBox="1"/>
          <p:nvPr/>
        </p:nvSpPr>
        <p:spPr>
          <a:xfrm>
            <a:off x="6535657" y="4361038"/>
            <a:ext cx="2320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pt-BR" sz="1300" u="none" cap="none" strike="noStrike">
                <a:solidFill>
                  <a:srgbClr val="001D35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Automação de</a:t>
            </a:r>
            <a:r>
              <a:rPr b="1" i="0" lang="pt-BR" sz="1300" u="none" cap="none" strike="noStrike">
                <a:solidFill>
                  <a:srgbClr val="001D35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50% </a:t>
            </a:r>
            <a:r>
              <a:rPr b="0" i="0" lang="pt-BR" sz="1300" u="none" cap="none" strike="noStrike">
                <a:solidFill>
                  <a:srgbClr val="001D35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da demanda de call center </a:t>
            </a:r>
            <a:endParaRPr b="0" i="0" sz="1300" u="none" cap="none" strike="noStrike">
              <a:solidFill>
                <a:srgbClr val="001D35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cxnSp>
        <p:nvCxnSpPr>
          <p:cNvPr id="547" name="Google Shape;547;p29"/>
          <p:cNvCxnSpPr/>
          <p:nvPr/>
        </p:nvCxnSpPr>
        <p:spPr>
          <a:xfrm>
            <a:off x="4622250" y="4472038"/>
            <a:ext cx="0" cy="363000"/>
          </a:xfrm>
          <a:prstGeom prst="straightConnector1">
            <a:avLst/>
          </a:prstGeom>
          <a:noFill/>
          <a:ln cap="flat" cmpd="sng" w="9525">
            <a:solidFill>
              <a:srgbClr val="59A7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8" name="Google Shape;548;p29"/>
          <p:cNvCxnSpPr/>
          <p:nvPr/>
        </p:nvCxnSpPr>
        <p:spPr>
          <a:xfrm>
            <a:off x="6233975" y="4472038"/>
            <a:ext cx="0" cy="363000"/>
          </a:xfrm>
          <a:prstGeom prst="straightConnector1">
            <a:avLst/>
          </a:prstGeom>
          <a:noFill/>
          <a:ln cap="flat" cmpd="sng" w="9525">
            <a:solidFill>
              <a:srgbClr val="59A7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3" title="familia-feliz-em-casa (1)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99775" y="1385475"/>
            <a:ext cx="508374" cy="762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3" title="pai-e-mae-com-filho-sentados-no-sofa-em-casa (1).jp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68987" y="2617075"/>
            <a:ext cx="630999" cy="94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3" title="familia-alegre-em-casa.jpg"/>
          <p:cNvPicPr preferRelativeResize="0"/>
          <p:nvPr/>
        </p:nvPicPr>
        <p:blipFill rotWithShape="1">
          <a:blip r:embed="rId6">
            <a:alphaModFix/>
          </a:blip>
          <a:srcRect b="0" l="0" r="6742" t="0"/>
          <a:stretch/>
        </p:blipFill>
        <p:spPr>
          <a:xfrm>
            <a:off x="4271613" y="2000525"/>
            <a:ext cx="600774" cy="966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" title="familia-feliz-em-casa.jpg"/>
          <p:cNvPicPr preferRelativeResize="0"/>
          <p:nvPr/>
        </p:nvPicPr>
        <p:blipFill rotWithShape="1">
          <a:blip r:embed="rId7">
            <a:alphaModFix/>
          </a:blip>
          <a:srcRect b="2210" l="0" r="0" t="0"/>
          <a:stretch/>
        </p:blipFill>
        <p:spPr>
          <a:xfrm>
            <a:off x="5275400" y="1359950"/>
            <a:ext cx="618174" cy="90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" title="pai-e-mae-com-o-filho-em-casa.jp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290649" y="766400"/>
            <a:ext cx="471850" cy="70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" title="familia-feliz-em-casa (2).jpg"/>
          <p:cNvPicPr preferRelativeResize="0"/>
          <p:nvPr/>
        </p:nvPicPr>
        <p:blipFill rotWithShape="1">
          <a:blip r:embed="rId9">
            <a:alphaModFix/>
          </a:blip>
          <a:srcRect b="4041" l="28304" r="31097" t="2631"/>
          <a:stretch/>
        </p:blipFill>
        <p:spPr>
          <a:xfrm>
            <a:off x="3217866" y="2571750"/>
            <a:ext cx="647511" cy="99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3" title="pai-e-mae-com-filho-sentados-no-sofa-em-casa.jpg"/>
          <p:cNvPicPr preferRelativeResize="0"/>
          <p:nvPr/>
        </p:nvPicPr>
        <p:blipFill rotWithShape="1">
          <a:blip r:embed="rId10">
            <a:alphaModFix/>
          </a:blip>
          <a:srcRect b="0" l="19024" r="38734" t="0"/>
          <a:stretch/>
        </p:blipFill>
        <p:spPr>
          <a:xfrm>
            <a:off x="4299175" y="3485125"/>
            <a:ext cx="516849" cy="815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F"/>
        </a:solidFill>
      </p:bgPr>
    </p:bg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0"/>
          <p:cNvSpPr/>
          <p:nvPr/>
        </p:nvSpPr>
        <p:spPr>
          <a:xfrm>
            <a:off x="6825450" y="1835475"/>
            <a:ext cx="2424600" cy="2746200"/>
          </a:xfrm>
          <a:prstGeom prst="roundRect">
            <a:avLst>
              <a:gd fmla="val 3766" name="adj"/>
            </a:avLst>
          </a:prstGeom>
          <a:solidFill>
            <a:srgbClr val="F6F6FF">
              <a:alpha val="60000"/>
            </a:srgbClr>
          </a:solidFill>
          <a:ln cap="flat" cmpd="sng" w="9525">
            <a:solidFill>
              <a:srgbClr val="59A7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4" name="Google Shape;554;p30"/>
          <p:cNvCxnSpPr/>
          <p:nvPr/>
        </p:nvCxnSpPr>
        <p:spPr>
          <a:xfrm>
            <a:off x="3542462" y="2622413"/>
            <a:ext cx="1135800" cy="600"/>
          </a:xfrm>
          <a:prstGeom prst="bentConnector3">
            <a:avLst>
              <a:gd fmla="val 49997" name="adj1"/>
            </a:avLst>
          </a:prstGeom>
          <a:noFill/>
          <a:ln cap="flat" cmpd="sng" w="9525">
            <a:solidFill>
              <a:srgbClr val="59A7FF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555" name="Google Shape;555;p30"/>
          <p:cNvSpPr/>
          <p:nvPr/>
        </p:nvSpPr>
        <p:spPr>
          <a:xfrm>
            <a:off x="3885200" y="2442725"/>
            <a:ext cx="360000" cy="360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30"/>
          <p:cNvSpPr/>
          <p:nvPr/>
        </p:nvSpPr>
        <p:spPr>
          <a:xfrm>
            <a:off x="2291750" y="2139775"/>
            <a:ext cx="1228800" cy="900300"/>
          </a:xfrm>
          <a:prstGeom prst="roundRect">
            <a:avLst>
              <a:gd fmla="val 11716" name="adj"/>
            </a:avLst>
          </a:prstGeom>
          <a:noFill/>
          <a:ln cap="flat" cmpd="sng" w="9525">
            <a:solidFill>
              <a:srgbClr val="2196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000" u="none" cap="none" strike="noStrike">
                <a:solidFill>
                  <a:srgbClr val="FFFFF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         RPA</a:t>
            </a:r>
            <a:endParaRPr b="0" i="0" sz="1000" u="none" cap="none" strike="noStrike">
              <a:solidFill>
                <a:srgbClr val="FFFFF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57" name="Google Shape;557;p30"/>
          <p:cNvSpPr/>
          <p:nvPr/>
        </p:nvSpPr>
        <p:spPr>
          <a:xfrm>
            <a:off x="7024825" y="2010731"/>
            <a:ext cx="1052400" cy="285900"/>
          </a:xfrm>
          <a:prstGeom prst="roundRect">
            <a:avLst>
              <a:gd fmla="val 16667" name="adj"/>
            </a:avLst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8" name="Google Shape;558;p30" title="fundoexpo.png"/>
          <p:cNvPicPr preferRelativeResize="0"/>
          <p:nvPr/>
        </p:nvPicPr>
        <p:blipFill rotWithShape="1">
          <a:blip r:embed="rId3">
            <a:alphaModFix/>
          </a:blip>
          <a:srcRect b="77274" l="0" r="0" t="0"/>
          <a:stretch/>
        </p:blipFill>
        <p:spPr>
          <a:xfrm>
            <a:off x="0" y="0"/>
            <a:ext cx="9143923" cy="1168925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30"/>
          <p:cNvSpPr txBox="1"/>
          <p:nvPr/>
        </p:nvSpPr>
        <p:spPr>
          <a:xfrm>
            <a:off x="351800" y="208638"/>
            <a:ext cx="1575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pt-BR" sz="22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Consumer Goods</a:t>
            </a:r>
            <a:endParaRPr b="0" i="0" sz="22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60" name="Google Shape;560;p30"/>
          <p:cNvSpPr txBox="1"/>
          <p:nvPr/>
        </p:nvSpPr>
        <p:spPr>
          <a:xfrm>
            <a:off x="2427300" y="439500"/>
            <a:ext cx="2330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2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Agendamento de Entregas e Lançamento de Notas Fiscais</a:t>
            </a:r>
            <a:endParaRPr b="0" i="0" sz="12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61" name="Google Shape;561;p30"/>
          <p:cNvSpPr/>
          <p:nvPr/>
        </p:nvSpPr>
        <p:spPr>
          <a:xfrm>
            <a:off x="2427300" y="153600"/>
            <a:ext cx="1054500" cy="285900"/>
          </a:xfrm>
          <a:prstGeom prst="roundRect">
            <a:avLst>
              <a:gd fmla="val 50000" name="adj"/>
            </a:avLst>
          </a:prstGeom>
          <a:solidFill>
            <a:srgbClr val="358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0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Processo</a:t>
            </a:r>
            <a:endParaRPr b="0" i="0" sz="10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62" name="Google Shape;562;p30"/>
          <p:cNvSpPr/>
          <p:nvPr/>
        </p:nvSpPr>
        <p:spPr>
          <a:xfrm>
            <a:off x="5236750" y="133725"/>
            <a:ext cx="777600" cy="285900"/>
          </a:xfrm>
          <a:prstGeom prst="roundRect">
            <a:avLst>
              <a:gd fmla="val 50000" name="adj"/>
            </a:avLst>
          </a:prstGeom>
          <a:solidFill>
            <a:srgbClr val="358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0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O que?</a:t>
            </a:r>
            <a:endParaRPr b="0" i="0" sz="10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63" name="Google Shape;563;p30"/>
          <p:cNvSpPr txBox="1"/>
          <p:nvPr/>
        </p:nvSpPr>
        <p:spPr>
          <a:xfrm>
            <a:off x="5236750" y="419625"/>
            <a:ext cx="3614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Automatização do processo de entregas</a:t>
            </a:r>
            <a:endParaRPr b="0" i="0" sz="12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564" name="Google Shape;564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0900" y="2329900"/>
            <a:ext cx="554175" cy="554175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30"/>
          <p:cNvSpPr txBox="1"/>
          <p:nvPr/>
        </p:nvSpPr>
        <p:spPr>
          <a:xfrm>
            <a:off x="1750000" y="1388250"/>
            <a:ext cx="5553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pt-BR" sz="2200" u="none" cap="none" strike="noStrike">
                <a:solidFill>
                  <a:srgbClr val="002056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rPr>
              <a:t>RPA + IA</a:t>
            </a:r>
            <a:endParaRPr b="0" i="0" sz="2200" u="none" cap="none" strike="noStrike">
              <a:solidFill>
                <a:srgbClr val="002056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66" name="Google Shape;566;p30"/>
          <p:cNvSpPr/>
          <p:nvPr/>
        </p:nvSpPr>
        <p:spPr>
          <a:xfrm>
            <a:off x="6570575" y="3779450"/>
            <a:ext cx="2526000" cy="671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468000" spcFirstLastPara="1" rIns="91425" wrap="square" tIns="91425">
            <a:noAutofit/>
          </a:bodyPr>
          <a:lstStyle/>
          <a:p>
            <a:pPr indent="457200" lvl="0" marL="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101A49"/>
              </a:solidFill>
              <a:latin typeface="Plus Jakarta Sans Medium"/>
              <a:ea typeface="Plus Jakarta Sans Medium"/>
              <a:cs typeface="Plus Jakarta Sans Medium"/>
              <a:sym typeface="Plus Jakarta Sa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300" u="none" cap="none" strike="noStrike">
                <a:solidFill>
                  <a:srgbClr val="101A49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rPr>
              <a:t>Automação de </a:t>
            </a:r>
            <a:r>
              <a:rPr b="1" i="0" lang="pt-BR" sz="1700" u="none" cap="none" strike="noStrike">
                <a:solidFill>
                  <a:srgbClr val="101A49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20%</a:t>
            </a:r>
            <a:r>
              <a:rPr b="0" i="0" lang="pt-BR" sz="1300" u="none" cap="none" strike="noStrike">
                <a:solidFill>
                  <a:srgbClr val="101A49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rPr>
              <a:t> da  carga de trabalho da área</a:t>
            </a:r>
            <a:endParaRPr b="0" i="0" sz="1300" u="none" cap="none" strike="noStrike">
              <a:solidFill>
                <a:srgbClr val="101A49"/>
              </a:solidFill>
              <a:latin typeface="Plus Jakarta Sans Medium"/>
              <a:ea typeface="Plus Jakarta Sans Medium"/>
              <a:cs typeface="Plus Jakarta Sans Medium"/>
              <a:sym typeface="Plus Jakarta Sa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101A49"/>
              </a:solidFill>
              <a:latin typeface="Plus Jakarta Sans Medium"/>
              <a:ea typeface="Plus Jakarta Sans Medium"/>
              <a:cs typeface="Plus Jakarta Sans Medium"/>
              <a:sym typeface="Plus Jakarta Sans Medium"/>
            </a:endParaRPr>
          </a:p>
          <a:p>
            <a:pPr indent="457200" lvl="0" marL="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101A49"/>
              </a:solidFill>
              <a:latin typeface="Plus Jakarta Sans Medium"/>
              <a:ea typeface="Plus Jakarta Sans Medium"/>
              <a:cs typeface="Plus Jakarta Sans Medium"/>
              <a:sym typeface="Plus Jakarta Sans Medium"/>
            </a:endParaRPr>
          </a:p>
        </p:txBody>
      </p:sp>
      <p:sp>
        <p:nvSpPr>
          <p:cNvPr id="567" name="Google Shape;567;p30"/>
          <p:cNvSpPr/>
          <p:nvPr/>
        </p:nvSpPr>
        <p:spPr>
          <a:xfrm>
            <a:off x="6570575" y="2995914"/>
            <a:ext cx="2271000" cy="504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468000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300" u="none" cap="none" strike="noStrike">
                <a:solidFill>
                  <a:srgbClr val="101A49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rPr>
              <a:t>Automação de </a:t>
            </a:r>
            <a:r>
              <a:rPr b="1" i="0" lang="pt-BR" sz="1600" u="none" cap="none" strike="noStrike">
                <a:solidFill>
                  <a:srgbClr val="101A49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50% </a:t>
            </a:r>
            <a:r>
              <a:rPr b="0" i="0" lang="pt-BR" sz="1300" u="none" cap="none" strike="noStrike">
                <a:solidFill>
                  <a:srgbClr val="101A49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rPr>
              <a:t>da demanda de call center</a:t>
            </a:r>
            <a:endParaRPr b="0" i="0" sz="1300" u="none" cap="none" strike="noStrike">
              <a:solidFill>
                <a:srgbClr val="101A49"/>
              </a:solidFill>
              <a:latin typeface="Plus Jakarta Sans Medium"/>
              <a:ea typeface="Plus Jakarta Sans Medium"/>
              <a:cs typeface="Plus Jakarta Sans Medium"/>
              <a:sym typeface="Plus Jakarta Sans Medium"/>
            </a:endParaRPr>
          </a:p>
        </p:txBody>
      </p:sp>
      <p:sp>
        <p:nvSpPr>
          <p:cNvPr id="568" name="Google Shape;568;p30"/>
          <p:cNvSpPr/>
          <p:nvPr/>
        </p:nvSpPr>
        <p:spPr>
          <a:xfrm>
            <a:off x="6570575" y="2364778"/>
            <a:ext cx="2193000" cy="504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468000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1500" u="none" cap="none" strike="noStrike">
                <a:solidFill>
                  <a:srgbClr val="101A49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110%</a:t>
            </a:r>
            <a:r>
              <a:rPr b="0" i="0" lang="pt-BR" sz="1500" u="none" cap="none" strike="noStrike">
                <a:solidFill>
                  <a:srgbClr val="101A49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rPr>
              <a:t> de ROI </a:t>
            </a:r>
            <a:endParaRPr b="0" i="0" sz="1500" u="none" cap="none" strike="noStrike">
              <a:solidFill>
                <a:srgbClr val="101A49"/>
              </a:solidFill>
              <a:latin typeface="Plus Jakarta Sans Medium"/>
              <a:ea typeface="Plus Jakarta Sans Medium"/>
              <a:cs typeface="Plus Jakarta Sans Medium"/>
              <a:sym typeface="Plus Jakarta Sans Medium"/>
            </a:endParaRPr>
          </a:p>
        </p:txBody>
      </p:sp>
      <p:sp>
        <p:nvSpPr>
          <p:cNvPr id="569" name="Google Shape;569;p30"/>
          <p:cNvSpPr txBox="1"/>
          <p:nvPr/>
        </p:nvSpPr>
        <p:spPr>
          <a:xfrm>
            <a:off x="7243137" y="2015231"/>
            <a:ext cx="1052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2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Ganhos :</a:t>
            </a:r>
            <a:endParaRPr b="0" i="0" sz="12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570" name="Google Shape;570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93265" y="2048362"/>
            <a:ext cx="210637" cy="2106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1" name="Google Shape;571;p30"/>
          <p:cNvCxnSpPr/>
          <p:nvPr/>
        </p:nvCxnSpPr>
        <p:spPr>
          <a:xfrm>
            <a:off x="1180137" y="2606688"/>
            <a:ext cx="1135800" cy="600"/>
          </a:xfrm>
          <a:prstGeom prst="bentConnector3">
            <a:avLst>
              <a:gd fmla="val 49997" name="adj1"/>
            </a:avLst>
          </a:prstGeom>
          <a:noFill/>
          <a:ln cap="flat" cmpd="sng" w="9525">
            <a:solidFill>
              <a:srgbClr val="59A7FF"/>
            </a:solidFill>
            <a:prstDash val="lgDash"/>
            <a:round/>
            <a:headEnd len="sm" w="sm" type="none"/>
            <a:tailEnd len="sm" w="sm" type="none"/>
          </a:ln>
        </p:spPr>
      </p:cxnSp>
      <p:pic>
        <p:nvPicPr>
          <p:cNvPr id="572" name="Google Shape;572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23192" y="2481880"/>
            <a:ext cx="249600" cy="2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30"/>
          <p:cNvSpPr txBox="1"/>
          <p:nvPr/>
        </p:nvSpPr>
        <p:spPr>
          <a:xfrm>
            <a:off x="2105175" y="3100586"/>
            <a:ext cx="164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0" i="0" lang="pt-BR" sz="10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Agendar entrega de pedido nas plataforma do Cliente</a:t>
            </a:r>
            <a:endParaRPr b="0" i="0" sz="1000" u="none" cap="none" strike="noStrike">
              <a:solidFill>
                <a:srgbClr val="002056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74" name="Google Shape;574;p30"/>
          <p:cNvSpPr txBox="1"/>
          <p:nvPr/>
        </p:nvSpPr>
        <p:spPr>
          <a:xfrm>
            <a:off x="100773" y="3100586"/>
            <a:ext cx="143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pt-BR" sz="10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Cliente solicita o pedido </a:t>
            </a:r>
            <a:endParaRPr b="0" i="0" sz="1000" u="none" cap="none" strike="noStrike">
              <a:solidFill>
                <a:srgbClr val="002056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75" name="Google Shape;575;p30"/>
          <p:cNvSpPr txBox="1"/>
          <p:nvPr/>
        </p:nvSpPr>
        <p:spPr>
          <a:xfrm>
            <a:off x="2490200" y="2139300"/>
            <a:ext cx="777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pt-BR" sz="1100" u="none" cap="none" strike="noStrike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RPA</a:t>
            </a:r>
            <a:endParaRPr b="1" i="0" sz="1100" u="none" cap="none" strike="noStrike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576" name="Google Shape;576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85167" y="2497930"/>
            <a:ext cx="249600" cy="2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49196" y="2010713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85200" y="2426675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726138" y="3970946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2812713" y="4395409"/>
            <a:ext cx="186275" cy="18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400000">
            <a:off x="2813000" y="3720208"/>
            <a:ext cx="186275" cy="186275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30"/>
          <p:cNvSpPr/>
          <p:nvPr/>
        </p:nvSpPr>
        <p:spPr>
          <a:xfrm>
            <a:off x="4938925" y="2139775"/>
            <a:ext cx="1228800" cy="900300"/>
          </a:xfrm>
          <a:prstGeom prst="roundRect">
            <a:avLst>
              <a:gd fmla="val 11716" name="adj"/>
            </a:avLst>
          </a:prstGeom>
          <a:noFill/>
          <a:ln cap="flat" cmpd="sng" w="9525">
            <a:solidFill>
              <a:srgbClr val="2196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000" u="none" cap="none" strike="noStrike">
                <a:solidFill>
                  <a:srgbClr val="FFFFF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         RPA</a:t>
            </a:r>
            <a:endParaRPr b="0" i="0" sz="1000" u="none" cap="none" strike="noStrike">
              <a:solidFill>
                <a:srgbClr val="FFFFF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83" name="Google Shape;583;p30"/>
          <p:cNvSpPr txBox="1"/>
          <p:nvPr/>
        </p:nvSpPr>
        <p:spPr>
          <a:xfrm>
            <a:off x="4730276" y="3100586"/>
            <a:ext cx="164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0" i="0" lang="pt-BR" sz="10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Lança nota fiscal no sistema e  faz conciliação da dados dos clientes</a:t>
            </a:r>
            <a:endParaRPr b="0" i="0" sz="1000" u="none" cap="none" strike="noStrike">
              <a:solidFill>
                <a:srgbClr val="002056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84" name="Google Shape;584;p30"/>
          <p:cNvSpPr txBox="1"/>
          <p:nvPr/>
        </p:nvSpPr>
        <p:spPr>
          <a:xfrm>
            <a:off x="5023675" y="2139300"/>
            <a:ext cx="1052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pt-BR" sz="1100" u="none" cap="none" strike="noStrike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RPA + IA</a:t>
            </a:r>
            <a:endParaRPr b="1" i="0" sz="1100" u="none" cap="none" strike="noStrike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585" name="Google Shape;585;p30" title="416353843_77605be4-b898-4e0c-9901-2d54dbb56a53.jpg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233675" y="2432849"/>
            <a:ext cx="585001" cy="58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3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315163" y="3763436"/>
            <a:ext cx="469400" cy="469375"/>
          </a:xfrm>
          <a:prstGeom prst="rect">
            <a:avLst/>
          </a:prstGeom>
          <a:noFill/>
          <a:ln>
            <a:noFill/>
          </a:ln>
          <a:effectLst>
            <a:outerShdw rotWithShape="0" algn="bl" dist="28575">
              <a:srgbClr val="073763"/>
            </a:outerShdw>
          </a:effectLst>
        </p:spPr>
      </p:pic>
      <p:pic>
        <p:nvPicPr>
          <p:cNvPr id="587" name="Google Shape;587;p30" title="calendario-com-lista-de-verificacao-programa-de-datas-icone-3d.png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401939" y="2329901"/>
            <a:ext cx="1054500" cy="790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31"/>
          <p:cNvSpPr txBox="1"/>
          <p:nvPr/>
        </p:nvSpPr>
        <p:spPr>
          <a:xfrm>
            <a:off x="2679900" y="571625"/>
            <a:ext cx="37842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4000" u="none" cap="none" strike="noStrike">
                <a:solidFill>
                  <a:schemeClr val="lt1"/>
                </a:solidFill>
                <a:latin typeface="Plus Jakarta Sans ExtraLight"/>
                <a:ea typeface="Plus Jakarta Sans ExtraLight"/>
                <a:cs typeface="Plus Jakarta Sans ExtraLight"/>
                <a:sym typeface="Plus Jakarta Sans ExtraLight"/>
              </a:rPr>
              <a:t>Aprendizados</a:t>
            </a:r>
            <a:endParaRPr b="0" i="0" sz="4000" u="none" cap="none" strike="noStrike">
              <a:solidFill>
                <a:schemeClr val="lt1"/>
              </a:solidFill>
              <a:latin typeface="Plus Jakarta Sans ExtraLight"/>
              <a:ea typeface="Plus Jakarta Sans ExtraLight"/>
              <a:cs typeface="Plus Jakarta Sans ExtraLight"/>
              <a:sym typeface="Plus Jakarta Sans ExtraLight"/>
            </a:endParaRPr>
          </a:p>
        </p:txBody>
      </p:sp>
      <p:grpSp>
        <p:nvGrpSpPr>
          <p:cNvPr id="593" name="Google Shape;593;p31"/>
          <p:cNvGrpSpPr/>
          <p:nvPr/>
        </p:nvGrpSpPr>
        <p:grpSpPr>
          <a:xfrm>
            <a:off x="1161500" y="1579700"/>
            <a:ext cx="3310800" cy="1283700"/>
            <a:chOff x="1161500" y="1579700"/>
            <a:chExt cx="3310800" cy="1283700"/>
          </a:xfrm>
        </p:grpSpPr>
        <p:sp>
          <p:nvSpPr>
            <p:cNvPr id="594" name="Google Shape;594;p31"/>
            <p:cNvSpPr/>
            <p:nvPr/>
          </p:nvSpPr>
          <p:spPr>
            <a:xfrm>
              <a:off x="1161500" y="1579700"/>
              <a:ext cx="3310800" cy="1283700"/>
            </a:xfrm>
            <a:prstGeom prst="roundRect">
              <a:avLst>
                <a:gd fmla="val 5878" name="adj"/>
              </a:avLst>
            </a:prstGeom>
            <a:solidFill>
              <a:srgbClr val="F6F6FF">
                <a:alpha val="7843"/>
              </a:srgbClr>
            </a:solidFill>
            <a:ln cap="flat" cmpd="sng" w="9525">
              <a:solidFill>
                <a:srgbClr val="74749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0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t-BR" sz="1400" u="none" cap="none" strike="noStrike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Passe mais tempo no problema </a:t>
              </a:r>
              <a:br>
                <a:rPr b="0" i="0" lang="pt-BR" sz="1400" u="none" cap="none" strike="noStrike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</a:br>
              <a:r>
                <a:rPr b="0" i="0" lang="pt-BR" sz="1400" u="none" cap="none" strike="noStrike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do que na solução</a:t>
              </a:r>
              <a:endParaRPr b="0" i="0" sz="10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95" name="Google Shape;595;p31"/>
            <p:cNvSpPr/>
            <p:nvPr/>
          </p:nvSpPr>
          <p:spPr>
            <a:xfrm>
              <a:off x="4115900" y="1655900"/>
              <a:ext cx="280200" cy="280200"/>
            </a:xfrm>
            <a:prstGeom prst="roundRect">
              <a:avLst>
                <a:gd fmla="val 50000" name="adj"/>
              </a:avLst>
            </a:prstGeom>
            <a:noFill/>
            <a:ln cap="flat" cmpd="sng" w="9525">
              <a:solidFill>
                <a:srgbClr val="74749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pt-BR" sz="900" u="none" cap="none" strike="noStrike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1</a:t>
              </a:r>
              <a:endParaRPr b="0" i="0" sz="5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grpSp>
        <p:nvGrpSpPr>
          <p:cNvPr id="596" name="Google Shape;596;p31"/>
          <p:cNvGrpSpPr/>
          <p:nvPr/>
        </p:nvGrpSpPr>
        <p:grpSpPr>
          <a:xfrm>
            <a:off x="4671705" y="1579700"/>
            <a:ext cx="3310800" cy="1283700"/>
            <a:chOff x="4671705" y="1579700"/>
            <a:chExt cx="3310800" cy="1283700"/>
          </a:xfrm>
        </p:grpSpPr>
        <p:sp>
          <p:nvSpPr>
            <p:cNvPr id="597" name="Google Shape;597;p31"/>
            <p:cNvSpPr/>
            <p:nvPr/>
          </p:nvSpPr>
          <p:spPr>
            <a:xfrm>
              <a:off x="4671705" y="1579700"/>
              <a:ext cx="3310800" cy="1283700"/>
            </a:xfrm>
            <a:prstGeom prst="roundRect">
              <a:avLst>
                <a:gd fmla="val 6418" name="adj"/>
              </a:avLst>
            </a:prstGeom>
            <a:solidFill>
              <a:srgbClr val="F6F6FF">
                <a:alpha val="7843"/>
              </a:srgbClr>
            </a:solidFill>
            <a:ln cap="flat" cmpd="sng" w="9525">
              <a:solidFill>
                <a:srgbClr val="74749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0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t-BR" sz="1400" u="none" cap="none" strike="noStrike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O futuro do trabalho será com equipes híbridas (pessoas e agentes) </a:t>
              </a:r>
              <a:endParaRPr b="0" i="0" sz="10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98" name="Google Shape;598;p31"/>
            <p:cNvSpPr/>
            <p:nvPr/>
          </p:nvSpPr>
          <p:spPr>
            <a:xfrm>
              <a:off x="7626100" y="1655900"/>
              <a:ext cx="280200" cy="280200"/>
            </a:xfrm>
            <a:prstGeom prst="roundRect">
              <a:avLst>
                <a:gd fmla="val 50000" name="adj"/>
              </a:avLst>
            </a:prstGeom>
            <a:noFill/>
            <a:ln cap="flat" cmpd="sng" w="9525">
              <a:solidFill>
                <a:srgbClr val="74749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pt-BR" sz="900" u="none" cap="none" strike="noStrike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2</a:t>
              </a:r>
              <a:endParaRPr b="0" i="0" sz="5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grpSp>
        <p:nvGrpSpPr>
          <p:cNvPr id="599" name="Google Shape;599;p31"/>
          <p:cNvGrpSpPr/>
          <p:nvPr/>
        </p:nvGrpSpPr>
        <p:grpSpPr>
          <a:xfrm>
            <a:off x="1161450" y="2989185"/>
            <a:ext cx="3310800" cy="1283700"/>
            <a:chOff x="1161450" y="2989185"/>
            <a:chExt cx="3310800" cy="1283700"/>
          </a:xfrm>
        </p:grpSpPr>
        <p:sp>
          <p:nvSpPr>
            <p:cNvPr id="600" name="Google Shape;600;p31"/>
            <p:cNvSpPr/>
            <p:nvPr/>
          </p:nvSpPr>
          <p:spPr>
            <a:xfrm>
              <a:off x="1161450" y="2989185"/>
              <a:ext cx="3310800" cy="1283700"/>
            </a:xfrm>
            <a:prstGeom prst="roundRect">
              <a:avLst>
                <a:gd fmla="val 7249" name="adj"/>
              </a:avLst>
            </a:prstGeom>
            <a:solidFill>
              <a:srgbClr val="F6F6FF">
                <a:alpha val="7843"/>
              </a:srgbClr>
            </a:solidFill>
            <a:ln cap="flat" cmpd="sng" w="9525">
              <a:solidFill>
                <a:srgbClr val="74749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0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t-BR" sz="1400" u="none" cap="none" strike="noStrike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O melhor motivador para </a:t>
              </a:r>
              <a:br>
                <a:rPr b="0" i="0" lang="pt-BR" sz="1400" u="none" cap="none" strike="noStrike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</a:br>
              <a:r>
                <a:rPr b="0" i="0" lang="pt-BR" sz="1400" u="none" cap="none" strike="noStrike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a mudança é o progresso</a:t>
              </a:r>
              <a:endParaRPr b="0" i="0" sz="14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601" name="Google Shape;601;p31"/>
            <p:cNvSpPr/>
            <p:nvPr/>
          </p:nvSpPr>
          <p:spPr>
            <a:xfrm>
              <a:off x="4115900" y="3065375"/>
              <a:ext cx="280200" cy="280200"/>
            </a:xfrm>
            <a:prstGeom prst="roundRect">
              <a:avLst>
                <a:gd fmla="val 50000" name="adj"/>
              </a:avLst>
            </a:prstGeom>
            <a:noFill/>
            <a:ln cap="flat" cmpd="sng" w="9525">
              <a:solidFill>
                <a:srgbClr val="74749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pt-BR" sz="900" u="none" cap="none" strike="noStrike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3</a:t>
              </a:r>
              <a:endParaRPr b="0" i="0" sz="5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grpSp>
        <p:nvGrpSpPr>
          <p:cNvPr id="602" name="Google Shape;602;p31"/>
          <p:cNvGrpSpPr/>
          <p:nvPr/>
        </p:nvGrpSpPr>
        <p:grpSpPr>
          <a:xfrm>
            <a:off x="4671738" y="2989175"/>
            <a:ext cx="3310800" cy="1283700"/>
            <a:chOff x="4671738" y="2989175"/>
            <a:chExt cx="3310800" cy="1283700"/>
          </a:xfrm>
        </p:grpSpPr>
        <p:sp>
          <p:nvSpPr>
            <p:cNvPr id="603" name="Google Shape;603;p31"/>
            <p:cNvSpPr/>
            <p:nvPr/>
          </p:nvSpPr>
          <p:spPr>
            <a:xfrm>
              <a:off x="4671738" y="2989175"/>
              <a:ext cx="3310800" cy="1283700"/>
            </a:xfrm>
            <a:prstGeom prst="roundRect">
              <a:avLst>
                <a:gd fmla="val 6418" name="adj"/>
              </a:avLst>
            </a:prstGeom>
            <a:solidFill>
              <a:srgbClr val="F6F6FF">
                <a:alpha val="7843"/>
              </a:srgbClr>
            </a:solidFill>
            <a:ln cap="flat" cmpd="sng" w="9525">
              <a:solidFill>
                <a:srgbClr val="74749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0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t-BR" sz="1400" u="none" cap="none" strike="noStrike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Impacto em indicadores estratégicos</a:t>
              </a:r>
              <a:endParaRPr b="0" i="0" sz="10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7626100" y="3065375"/>
              <a:ext cx="280200" cy="280200"/>
            </a:xfrm>
            <a:prstGeom prst="roundRect">
              <a:avLst>
                <a:gd fmla="val 50000" name="adj"/>
              </a:avLst>
            </a:prstGeom>
            <a:noFill/>
            <a:ln cap="flat" cmpd="sng" w="9525">
              <a:solidFill>
                <a:srgbClr val="74749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pt-BR" sz="900" u="none" cap="none" strike="noStrike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4</a:t>
              </a:r>
              <a:endParaRPr b="0" i="0" sz="5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5125" y="623725"/>
            <a:ext cx="4991099" cy="1362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0" name="Google Shape;610;p32"/>
          <p:cNvGrpSpPr/>
          <p:nvPr/>
        </p:nvGrpSpPr>
        <p:grpSpPr>
          <a:xfrm>
            <a:off x="4441844" y="2413432"/>
            <a:ext cx="695121" cy="710348"/>
            <a:chOff x="786650" y="2866245"/>
            <a:chExt cx="916200" cy="936269"/>
          </a:xfrm>
        </p:grpSpPr>
        <p:sp>
          <p:nvSpPr>
            <p:cNvPr id="611" name="Google Shape;611;p32"/>
            <p:cNvSpPr/>
            <p:nvPr/>
          </p:nvSpPr>
          <p:spPr>
            <a:xfrm>
              <a:off x="786650" y="2866245"/>
              <a:ext cx="916200" cy="916200"/>
            </a:xfrm>
            <a:prstGeom prst="arc">
              <a:avLst>
                <a:gd fmla="val 5395095" name="adj1"/>
                <a:gd fmla="val 16206083" name="adj2"/>
              </a:avLst>
            </a:prstGeom>
            <a:noFill/>
            <a:ln cap="flat" cmpd="sng" w="9525">
              <a:solidFill>
                <a:srgbClr val="75A5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32"/>
            <p:cNvSpPr/>
            <p:nvPr/>
          </p:nvSpPr>
          <p:spPr>
            <a:xfrm>
              <a:off x="1222335" y="3757514"/>
              <a:ext cx="45000" cy="45000"/>
            </a:xfrm>
            <a:prstGeom prst="ellipse">
              <a:avLst/>
            </a:prstGeom>
            <a:solidFill>
              <a:srgbClr val="75A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3" name="Google Shape;613;p32"/>
          <p:cNvSpPr txBox="1"/>
          <p:nvPr/>
        </p:nvSpPr>
        <p:spPr>
          <a:xfrm>
            <a:off x="4791350" y="3046125"/>
            <a:ext cx="15213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100" u="none" cap="none" strike="noStrike">
                <a:solidFill>
                  <a:schemeClr val="lt1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rPr>
              <a:t>Impactados por nossas soluções</a:t>
            </a:r>
            <a:endParaRPr b="0" i="0" sz="11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614" name="Google Shape;614;p32"/>
          <p:cNvSpPr txBox="1"/>
          <p:nvPr/>
        </p:nvSpPr>
        <p:spPr>
          <a:xfrm>
            <a:off x="1474376" y="2545063"/>
            <a:ext cx="15213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pt-BR" sz="11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milhões </a:t>
            </a:r>
            <a:endParaRPr b="1" i="0" sz="11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pt-BR" sz="11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em saving</a:t>
            </a:r>
            <a:endParaRPr b="1" i="0" sz="1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grpSp>
        <p:nvGrpSpPr>
          <p:cNvPr id="615" name="Google Shape;615;p32"/>
          <p:cNvGrpSpPr/>
          <p:nvPr/>
        </p:nvGrpSpPr>
        <p:grpSpPr>
          <a:xfrm>
            <a:off x="2586019" y="2413432"/>
            <a:ext cx="695121" cy="710348"/>
            <a:chOff x="786650" y="2866245"/>
            <a:chExt cx="916200" cy="936269"/>
          </a:xfrm>
        </p:grpSpPr>
        <p:sp>
          <p:nvSpPr>
            <p:cNvPr id="616" name="Google Shape;616;p32"/>
            <p:cNvSpPr/>
            <p:nvPr/>
          </p:nvSpPr>
          <p:spPr>
            <a:xfrm>
              <a:off x="786650" y="2866245"/>
              <a:ext cx="916200" cy="916200"/>
            </a:xfrm>
            <a:prstGeom prst="arc">
              <a:avLst>
                <a:gd fmla="val 5395095" name="adj1"/>
                <a:gd fmla="val 16206083" name="adj2"/>
              </a:avLst>
            </a:prstGeom>
            <a:noFill/>
            <a:ln cap="flat" cmpd="sng" w="9525">
              <a:solidFill>
                <a:srgbClr val="75A5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32"/>
            <p:cNvSpPr/>
            <p:nvPr/>
          </p:nvSpPr>
          <p:spPr>
            <a:xfrm>
              <a:off x="1222335" y="3757514"/>
              <a:ext cx="45000" cy="45000"/>
            </a:xfrm>
            <a:prstGeom prst="ellipse">
              <a:avLst/>
            </a:prstGeom>
            <a:solidFill>
              <a:srgbClr val="75A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8" name="Google Shape;618;p32"/>
          <p:cNvSpPr txBox="1"/>
          <p:nvPr/>
        </p:nvSpPr>
        <p:spPr>
          <a:xfrm>
            <a:off x="3011725" y="3046125"/>
            <a:ext cx="16638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100" u="none" cap="none" strike="noStrike">
                <a:solidFill>
                  <a:schemeClr val="lt1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rPr>
              <a:t>atuando em </a:t>
            </a:r>
            <a:br>
              <a:rPr b="0" i="0" lang="pt-BR" sz="1100" u="none" cap="none" strike="noStrike">
                <a:solidFill>
                  <a:schemeClr val="lt1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rPr>
            </a:br>
            <a:r>
              <a:rPr b="0" i="0" lang="pt-BR" sz="1100" u="none" cap="none" strike="noStrike">
                <a:solidFill>
                  <a:schemeClr val="lt1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rPr>
              <a:t>projetos de eficiência operacional </a:t>
            </a:r>
            <a:endParaRPr b="0" i="0" sz="11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619" name="Google Shape;619;p32"/>
          <p:cNvSpPr txBox="1"/>
          <p:nvPr/>
        </p:nvSpPr>
        <p:spPr>
          <a:xfrm>
            <a:off x="4588025" y="2533850"/>
            <a:ext cx="17409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pt-BR" sz="26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+ 12 </a:t>
            </a:r>
            <a:r>
              <a:rPr b="1" i="0" lang="pt-BR" sz="19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países</a:t>
            </a:r>
            <a:endParaRPr b="1" i="0" sz="2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grpSp>
        <p:nvGrpSpPr>
          <p:cNvPr id="620" name="Google Shape;620;p32"/>
          <p:cNvGrpSpPr/>
          <p:nvPr/>
        </p:nvGrpSpPr>
        <p:grpSpPr>
          <a:xfrm>
            <a:off x="643269" y="2393894"/>
            <a:ext cx="695121" cy="710348"/>
            <a:chOff x="786650" y="2866245"/>
            <a:chExt cx="916200" cy="936269"/>
          </a:xfrm>
        </p:grpSpPr>
        <p:sp>
          <p:nvSpPr>
            <p:cNvPr id="621" name="Google Shape;621;p32"/>
            <p:cNvSpPr/>
            <p:nvPr/>
          </p:nvSpPr>
          <p:spPr>
            <a:xfrm>
              <a:off x="786650" y="2866245"/>
              <a:ext cx="916200" cy="916200"/>
            </a:xfrm>
            <a:prstGeom prst="arc">
              <a:avLst>
                <a:gd fmla="val 5395095" name="adj1"/>
                <a:gd fmla="val 16206083" name="adj2"/>
              </a:avLst>
            </a:prstGeom>
            <a:noFill/>
            <a:ln cap="flat" cmpd="sng" w="9525">
              <a:solidFill>
                <a:srgbClr val="75A5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1222335" y="3757514"/>
              <a:ext cx="45000" cy="45000"/>
            </a:xfrm>
            <a:prstGeom prst="ellipse">
              <a:avLst/>
            </a:prstGeom>
            <a:solidFill>
              <a:srgbClr val="75A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3" name="Google Shape;623;p32"/>
          <p:cNvSpPr txBox="1"/>
          <p:nvPr/>
        </p:nvSpPr>
        <p:spPr>
          <a:xfrm>
            <a:off x="1107675" y="3046125"/>
            <a:ext cx="1284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100" u="none" cap="none" strike="noStrike">
                <a:solidFill>
                  <a:schemeClr val="lt1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rPr>
              <a:t>Gerados para os nossos clientes</a:t>
            </a:r>
            <a:endParaRPr b="0" i="0" sz="11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624" name="Google Shape;624;p32"/>
          <p:cNvSpPr txBox="1"/>
          <p:nvPr/>
        </p:nvSpPr>
        <p:spPr>
          <a:xfrm>
            <a:off x="2677825" y="2533850"/>
            <a:ext cx="16638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pt-BR" sz="26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+10 </a:t>
            </a:r>
            <a:r>
              <a:rPr b="1" i="0" lang="pt-BR" sz="19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anos</a:t>
            </a:r>
            <a:endParaRPr b="1" i="0" sz="1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625" name="Google Shape;625;p32"/>
          <p:cNvSpPr txBox="1"/>
          <p:nvPr/>
        </p:nvSpPr>
        <p:spPr>
          <a:xfrm>
            <a:off x="831823" y="2514313"/>
            <a:ext cx="7614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pt-BR" sz="26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150</a:t>
            </a:r>
            <a:endParaRPr b="1" i="0" sz="1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626" name="Google Shape;626;p32"/>
          <p:cNvSpPr txBox="1"/>
          <p:nvPr/>
        </p:nvSpPr>
        <p:spPr>
          <a:xfrm>
            <a:off x="724725" y="3844300"/>
            <a:ext cx="58146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500" u="none" cap="none" strike="noStrike">
                <a:solidFill>
                  <a:srgbClr val="ECECEC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Oferecemos soluções personalizadas em  </a:t>
            </a:r>
            <a:br>
              <a:rPr b="0" i="0" lang="pt-BR" sz="1500" u="none" cap="none" strike="noStrike">
                <a:solidFill>
                  <a:srgbClr val="ECECEC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</a:br>
            <a:r>
              <a:rPr b="1" i="0" lang="pt-BR" sz="1500" u="none" cap="none" strike="noStrike">
                <a:solidFill>
                  <a:srgbClr val="ECECEC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RPA</a:t>
            </a:r>
            <a:r>
              <a:rPr b="0" i="0" lang="pt-BR" sz="1500" u="none" cap="none" strike="noStrike">
                <a:solidFill>
                  <a:srgbClr val="ECECEC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, </a:t>
            </a:r>
            <a:r>
              <a:rPr b="1" i="0" lang="pt-BR" sz="1500" u="none" cap="none" strike="noStrike">
                <a:solidFill>
                  <a:srgbClr val="ECECEC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BPA</a:t>
            </a:r>
            <a:r>
              <a:rPr b="0" i="0" lang="pt-BR" sz="1500" u="none" cap="none" strike="noStrike">
                <a:solidFill>
                  <a:srgbClr val="ECECEC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, </a:t>
            </a:r>
            <a:r>
              <a:rPr b="1" i="0" lang="pt-BR" sz="1500" u="none" cap="none" strike="noStrike">
                <a:solidFill>
                  <a:srgbClr val="ECECEC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Gen AI </a:t>
            </a:r>
            <a:r>
              <a:rPr b="0" i="0" lang="pt-BR" sz="1500" u="none" cap="none" strike="noStrike">
                <a:solidFill>
                  <a:srgbClr val="ECECEC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e </a:t>
            </a:r>
            <a:r>
              <a:rPr b="1" i="0" lang="pt-BR" sz="1500" u="none" cap="none" strike="noStrike">
                <a:solidFill>
                  <a:srgbClr val="ECECEC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Outsourcing</a:t>
            </a:r>
            <a:r>
              <a:rPr b="0" i="0" lang="pt-BR" sz="1500" u="none" cap="none" strike="noStrike">
                <a:solidFill>
                  <a:srgbClr val="ECECEC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.</a:t>
            </a:r>
            <a:endParaRPr b="1" i="0" sz="1200" u="none" cap="none" strike="noStrike">
              <a:solidFill>
                <a:srgbClr val="ECECEC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cxnSp>
        <p:nvCxnSpPr>
          <p:cNvPr id="627" name="Google Shape;627;p32"/>
          <p:cNvCxnSpPr/>
          <p:nvPr/>
        </p:nvCxnSpPr>
        <p:spPr>
          <a:xfrm rot="10800000">
            <a:off x="643275" y="3842800"/>
            <a:ext cx="0" cy="534000"/>
          </a:xfrm>
          <a:prstGeom prst="straightConnector1">
            <a:avLst/>
          </a:prstGeom>
          <a:noFill/>
          <a:ln cap="flat" cmpd="sng" w="9525">
            <a:solidFill>
              <a:srgbClr val="3580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33"/>
          <p:cNvSpPr txBox="1"/>
          <p:nvPr/>
        </p:nvSpPr>
        <p:spPr>
          <a:xfrm>
            <a:off x="4339038" y="869650"/>
            <a:ext cx="25779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iro"/>
              <a:buNone/>
            </a:pPr>
            <a:r>
              <a:rPr b="1" i="0" lang="pt-BR" sz="2700" u="none" cap="none" strike="noStrike">
                <a:solidFill>
                  <a:srgbClr val="FFFFF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Lucas Barros</a:t>
            </a:r>
            <a:br>
              <a:rPr b="1" i="0" lang="pt-BR" sz="2000" u="none" cap="none" strike="noStrike">
                <a:solidFill>
                  <a:srgbClr val="FFFFF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</a:br>
            <a:r>
              <a:rPr b="0" i="0" lang="pt-BR" sz="1200" u="none" cap="none" strike="noStrike">
                <a:solidFill>
                  <a:srgbClr val="FFFFFF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rPr>
              <a:t>CEO | Profectum</a:t>
            </a:r>
            <a:endParaRPr b="0" i="0" sz="400" u="none" cap="none" strike="noStrike">
              <a:solidFill>
                <a:srgbClr val="FFFFFF"/>
              </a:solidFill>
              <a:latin typeface="Plus Jakarta Sans Light"/>
              <a:ea typeface="Plus Jakarta Sans Light"/>
              <a:cs typeface="Plus Jakarta Sans Light"/>
              <a:sym typeface="Plus Jakarta Sans Light"/>
            </a:endParaRPr>
          </a:p>
        </p:txBody>
      </p:sp>
      <p:pic>
        <p:nvPicPr>
          <p:cNvPr id="633" name="Google Shape;633;p33" title="Design sem nome (9).png"/>
          <p:cNvPicPr preferRelativeResize="0"/>
          <p:nvPr/>
        </p:nvPicPr>
        <p:blipFill rotWithShape="1">
          <a:blip r:embed="rId4">
            <a:alphaModFix/>
          </a:blip>
          <a:srcRect b="10119" l="0" r="0" t="10128"/>
          <a:stretch/>
        </p:blipFill>
        <p:spPr>
          <a:xfrm>
            <a:off x="4491452" y="3055744"/>
            <a:ext cx="1435649" cy="1431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nkedin - ícones de mídia social grátis" id="634" name="Google Shape;634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92339" y="3055748"/>
            <a:ext cx="214392" cy="21439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33"/>
          <p:cNvSpPr txBox="1"/>
          <p:nvPr/>
        </p:nvSpPr>
        <p:spPr>
          <a:xfrm>
            <a:off x="4834674" y="1711188"/>
            <a:ext cx="210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iro"/>
              <a:buNone/>
            </a:pPr>
            <a:r>
              <a:rPr b="0" i="0" lang="pt-BR" sz="1200" u="none" cap="none" strike="noStrike">
                <a:solidFill>
                  <a:srgbClr val="FFFFFF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rPr>
              <a:t>www.profectum.com.br</a:t>
            </a:r>
            <a:endParaRPr b="0" i="0" sz="1400" u="none" cap="none" strike="noStrike">
              <a:solidFill>
                <a:srgbClr val="FFFFFF"/>
              </a:solidFill>
              <a:latin typeface="Plus Jakarta Sans Light"/>
              <a:ea typeface="Plus Jakarta Sans Light"/>
              <a:cs typeface="Plus Jakarta Sans Light"/>
              <a:sym typeface="Plus Jakarta Sans Light"/>
            </a:endParaRPr>
          </a:p>
        </p:txBody>
      </p:sp>
      <p:sp>
        <p:nvSpPr>
          <p:cNvPr id="636" name="Google Shape;636;p33"/>
          <p:cNvSpPr txBox="1"/>
          <p:nvPr/>
        </p:nvSpPr>
        <p:spPr>
          <a:xfrm>
            <a:off x="4834674" y="21638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rgbClr val="FFFFFF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rPr>
              <a:t>lucasbarros@profectum.com.br</a:t>
            </a:r>
            <a:endParaRPr b="0" i="0" sz="1200" u="none" cap="none" strike="noStrike">
              <a:solidFill>
                <a:srgbClr val="FFFFFF"/>
              </a:solidFill>
              <a:latin typeface="Plus Jakarta Sans Light"/>
              <a:ea typeface="Plus Jakarta Sans Light"/>
              <a:cs typeface="Plus Jakarta Sans Light"/>
              <a:sym typeface="Plus Jakarta Sans Light"/>
            </a:endParaRPr>
          </a:p>
        </p:txBody>
      </p:sp>
      <p:pic>
        <p:nvPicPr>
          <p:cNvPr id="637" name="Google Shape;637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42700" y="2166652"/>
            <a:ext cx="363574" cy="363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42688" y="1714050"/>
            <a:ext cx="363575" cy="363575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33"/>
          <p:cNvSpPr/>
          <p:nvPr/>
        </p:nvSpPr>
        <p:spPr>
          <a:xfrm>
            <a:off x="4458575" y="1729939"/>
            <a:ext cx="331800" cy="3318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91781" y="2032863"/>
            <a:ext cx="1360439" cy="925375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34"/>
          <p:cNvSpPr txBox="1"/>
          <p:nvPr/>
        </p:nvSpPr>
        <p:spPr>
          <a:xfrm>
            <a:off x="3234757" y="4527955"/>
            <a:ext cx="26745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Cairo"/>
              <a:buNone/>
            </a:pPr>
            <a:r>
              <a:rPr b="0" i="0" lang="pt-BR" sz="12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www.</a:t>
            </a:r>
            <a:r>
              <a:rPr b="1" i="0" lang="pt-BR" sz="12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profectum.</a:t>
            </a:r>
            <a:r>
              <a:rPr b="0" i="0" lang="pt-BR" sz="1200" u="none" cap="none" strike="noStrik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com.br</a:t>
            </a:r>
            <a:endParaRPr b="0" i="0" sz="1200" u="none" cap="none" strike="noStrike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>
            <a:off x="3425850" y="191400"/>
            <a:ext cx="2292300" cy="4728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29803"/>
              </a:srgbClr>
            </a:outerShdw>
          </a:effectLst>
        </p:spPr>
        <p:txBody>
          <a:bodyPr anchorCtr="0" anchor="ctr" bIns="91425" lIns="450000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100" u="none" cap="none" strike="noStrike">
                <a:solidFill>
                  <a:srgbClr val="001D35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Marca/empresa fictícia</a:t>
            </a:r>
            <a:endParaRPr b="0" i="0" sz="1100" u="none" cap="none" strike="noStrike">
              <a:solidFill>
                <a:srgbClr val="001D35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82" name="Google Shape;8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19875" y="272600"/>
            <a:ext cx="310400" cy="31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F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5" title="Frame 9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25022" y="1079150"/>
            <a:ext cx="4184776" cy="406435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5"/>
          <p:cNvSpPr/>
          <p:nvPr/>
        </p:nvSpPr>
        <p:spPr>
          <a:xfrm>
            <a:off x="911397" y="1482825"/>
            <a:ext cx="3660600" cy="560100"/>
          </a:xfrm>
          <a:prstGeom prst="roundRect">
            <a:avLst>
              <a:gd fmla="val 16667" name="adj"/>
            </a:avLst>
          </a:prstGeom>
          <a:solidFill>
            <a:srgbClr val="E63458">
              <a:alpha val="50588"/>
            </a:srgbClr>
          </a:solidFill>
          <a:ln cap="flat" cmpd="sng" w="9525">
            <a:solidFill>
              <a:srgbClr val="E6345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8B0D2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Enfrenta longas esperas</a:t>
            </a:r>
            <a:endParaRPr b="0" i="0" sz="1800" u="none" cap="none" strike="noStrike">
              <a:solidFill>
                <a:srgbClr val="8B0D26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89" name="Google Shape;89;p5"/>
          <p:cNvSpPr/>
          <p:nvPr/>
        </p:nvSpPr>
        <p:spPr>
          <a:xfrm>
            <a:off x="911386" y="2291700"/>
            <a:ext cx="3660600" cy="560100"/>
          </a:xfrm>
          <a:prstGeom prst="roundRect">
            <a:avLst>
              <a:gd fmla="val 16667" name="adj"/>
            </a:avLst>
          </a:prstGeom>
          <a:solidFill>
            <a:srgbClr val="E63458">
              <a:alpha val="50588"/>
            </a:srgbClr>
          </a:solidFill>
          <a:ln cap="flat" cmpd="sng" w="9525">
            <a:solidFill>
              <a:srgbClr val="E6345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8B0D2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Respostas Imprecisas</a:t>
            </a:r>
            <a:endParaRPr b="0" i="0" sz="1800" u="none" cap="none" strike="noStrike">
              <a:solidFill>
                <a:srgbClr val="8B0D26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90" name="Google Shape;90;p5"/>
          <p:cNvSpPr/>
          <p:nvPr/>
        </p:nvSpPr>
        <p:spPr>
          <a:xfrm>
            <a:off x="911380" y="3100575"/>
            <a:ext cx="3660600" cy="560100"/>
          </a:xfrm>
          <a:prstGeom prst="roundRect">
            <a:avLst>
              <a:gd fmla="val 16667" name="adj"/>
            </a:avLst>
          </a:prstGeom>
          <a:solidFill>
            <a:srgbClr val="E63458">
              <a:alpha val="50588"/>
            </a:srgbClr>
          </a:solidFill>
          <a:ln cap="flat" cmpd="sng" w="9525">
            <a:solidFill>
              <a:srgbClr val="E6345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8B0D2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Acaba abrindo uma NIP</a:t>
            </a:r>
            <a:endParaRPr b="0" i="0" sz="1800" u="none" cap="none" strike="noStrike">
              <a:solidFill>
                <a:srgbClr val="8B0D26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6F6FF">
              <a:alpha val="6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6"/>
          <p:cNvSpPr/>
          <p:nvPr/>
        </p:nvSpPr>
        <p:spPr>
          <a:xfrm>
            <a:off x="1546350" y="915000"/>
            <a:ext cx="6051300" cy="3313500"/>
          </a:xfrm>
          <a:prstGeom prst="roundRect">
            <a:avLst>
              <a:gd fmla="val 4339" name="adj"/>
            </a:avLst>
          </a:prstGeom>
          <a:solidFill>
            <a:schemeClr val="lt1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700000" dist="47625">
              <a:srgbClr val="000000">
                <a:alpha val="18823"/>
              </a:srgbClr>
            </a:outerShdw>
          </a:effectLst>
        </p:spPr>
        <p:txBody>
          <a:bodyPr anchorCtr="0" anchor="t" bIns="234000" lIns="954000" spcFirstLastPara="1" rIns="234000" wrap="square" tIns="2340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pt-BR" sz="2600" u="none" cap="none" strike="noStrike">
                <a:solidFill>
                  <a:srgbClr val="2196F3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O que é o NIP?</a:t>
            </a:r>
            <a:endParaRPr b="1" i="0" sz="2600" u="none" cap="none" strike="noStrike">
              <a:solidFill>
                <a:srgbClr val="2196F3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rgbClr val="001D35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NIP (Notificação de Intermediação Preliminar) é</a:t>
            </a:r>
            <a:br>
              <a:rPr b="0" i="0" lang="pt-BR" sz="1500" u="none" cap="none" strike="noStrike">
                <a:solidFill>
                  <a:srgbClr val="001D35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</a:br>
            <a:r>
              <a:rPr b="0" i="0" lang="pt-BR" sz="1500" u="none" cap="none" strike="noStrike">
                <a:solidFill>
                  <a:srgbClr val="001D35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um instrumento da Agência Nacional de Saúde Suplementar (ANS) para </a:t>
            </a:r>
            <a:r>
              <a:rPr b="1" i="0" lang="pt-BR" sz="1800" u="none" cap="none" strike="noStrike">
                <a:solidFill>
                  <a:srgbClr val="001D35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mediar conflitos </a:t>
            </a:r>
            <a:br>
              <a:rPr b="1" i="0" lang="pt-BR" sz="1800" u="none" cap="none" strike="noStrike">
                <a:solidFill>
                  <a:srgbClr val="001D35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</a:br>
            <a:r>
              <a:rPr b="1" i="0" lang="pt-BR" sz="1800" u="none" cap="none" strike="noStrike">
                <a:solidFill>
                  <a:srgbClr val="001D35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entre beneficiários de planos de saúde </a:t>
            </a:r>
            <a:br>
              <a:rPr b="1" i="0" lang="pt-BR" sz="1800" u="none" cap="none" strike="noStrike">
                <a:solidFill>
                  <a:srgbClr val="001D35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</a:br>
            <a:r>
              <a:rPr b="1" i="0" lang="pt-BR" sz="1800" u="none" cap="none" strike="noStrike">
                <a:solidFill>
                  <a:srgbClr val="001D35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e as operadoras</a:t>
            </a:r>
            <a:r>
              <a:rPr b="0" i="0" lang="pt-BR" sz="1800" u="none" cap="none" strike="noStrike">
                <a:solidFill>
                  <a:srgbClr val="001D35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, </a:t>
            </a:r>
            <a:r>
              <a:rPr b="0" i="0" lang="pt-BR" sz="1500" u="none" cap="none" strike="noStrike">
                <a:solidFill>
                  <a:srgbClr val="001D35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buscando uma solução amigável antes de processos administrativos ou judiciais.</a:t>
            </a:r>
            <a:endParaRPr b="0" i="0" sz="1500" u="none" cap="none" strike="noStrike">
              <a:solidFill>
                <a:srgbClr val="001D35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97" name="Google Shape;97;p6"/>
          <p:cNvSpPr/>
          <p:nvPr/>
        </p:nvSpPr>
        <p:spPr>
          <a:xfrm>
            <a:off x="1708950" y="1048050"/>
            <a:ext cx="642000" cy="642000"/>
          </a:xfrm>
          <a:prstGeom prst="roundRect">
            <a:avLst>
              <a:gd fmla="val 14945" name="adj"/>
            </a:avLst>
          </a:prstGeom>
          <a:solidFill>
            <a:schemeClr val="lt1"/>
          </a:solidFill>
          <a:ln cap="flat" cmpd="sng" w="9525">
            <a:solidFill>
              <a:srgbClr val="2196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31163" y="1170263"/>
            <a:ext cx="397574" cy="39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"/>
          <p:cNvPicPr preferRelativeResize="0"/>
          <p:nvPr/>
        </p:nvPicPr>
        <p:blipFill rotWithShape="1">
          <a:blip r:embed="rId5">
            <a:alphaModFix amt="14000"/>
          </a:blip>
          <a:srcRect b="0" l="0" r="0" t="0"/>
          <a:stretch/>
        </p:blipFill>
        <p:spPr>
          <a:xfrm>
            <a:off x="7061950" y="1170275"/>
            <a:ext cx="273149" cy="273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F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7"/>
          <p:cNvGrpSpPr/>
          <p:nvPr/>
        </p:nvGrpSpPr>
        <p:grpSpPr>
          <a:xfrm>
            <a:off x="218150" y="241325"/>
            <a:ext cx="5079525" cy="3153600"/>
            <a:chOff x="218150" y="241325"/>
            <a:chExt cx="5079525" cy="3153600"/>
          </a:xfrm>
        </p:grpSpPr>
        <p:sp>
          <p:nvSpPr>
            <p:cNvPr id="105" name="Google Shape;105;p7"/>
            <p:cNvSpPr/>
            <p:nvPr/>
          </p:nvSpPr>
          <p:spPr>
            <a:xfrm>
              <a:off x="2144075" y="241325"/>
              <a:ext cx="3153600" cy="3153600"/>
            </a:xfrm>
            <a:prstGeom prst="ellipse">
              <a:avLst/>
            </a:prstGeom>
            <a:solidFill>
              <a:srgbClr val="FFAB40">
                <a:alpha val="23921"/>
              </a:srgbClr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7"/>
            <p:cNvSpPr txBox="1"/>
            <p:nvPr/>
          </p:nvSpPr>
          <p:spPr>
            <a:xfrm>
              <a:off x="218150" y="411050"/>
              <a:ext cx="1890900" cy="130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1" i="0" lang="pt-BR" sz="2200" u="none" cap="none" strike="noStrike">
                  <a:solidFill>
                    <a:srgbClr val="F4891E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Operadores de Planos de Saúde</a:t>
              </a:r>
              <a:endParaRPr b="1" i="0" sz="2200" u="none" cap="none" strike="noStrike">
                <a:solidFill>
                  <a:srgbClr val="F4891E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cxnSp>
          <p:nvCxnSpPr>
            <p:cNvPr id="107" name="Google Shape;107;p7"/>
            <p:cNvCxnSpPr/>
            <p:nvPr/>
          </p:nvCxnSpPr>
          <p:spPr>
            <a:xfrm>
              <a:off x="368975" y="1771075"/>
              <a:ext cx="1785900" cy="0"/>
            </a:xfrm>
            <a:prstGeom prst="straightConnector1">
              <a:avLst/>
            </a:prstGeom>
            <a:noFill/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08" name="Google Shape;108;p7"/>
          <p:cNvGrpSpPr/>
          <p:nvPr/>
        </p:nvGrpSpPr>
        <p:grpSpPr>
          <a:xfrm>
            <a:off x="3846315" y="241325"/>
            <a:ext cx="5044510" cy="3153600"/>
            <a:chOff x="3846315" y="241325"/>
            <a:chExt cx="5044510" cy="3153600"/>
          </a:xfrm>
        </p:grpSpPr>
        <p:sp>
          <p:nvSpPr>
            <p:cNvPr id="109" name="Google Shape;109;p7"/>
            <p:cNvSpPr/>
            <p:nvPr/>
          </p:nvSpPr>
          <p:spPr>
            <a:xfrm>
              <a:off x="3846315" y="241325"/>
              <a:ext cx="3153600" cy="3153600"/>
            </a:xfrm>
            <a:prstGeom prst="ellipse">
              <a:avLst/>
            </a:prstGeom>
            <a:solidFill>
              <a:srgbClr val="59A7FF">
                <a:alpha val="24705"/>
              </a:srgbClr>
            </a:solidFill>
            <a:ln cap="flat" cmpd="sng" w="9525">
              <a:solidFill>
                <a:srgbClr val="4285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7"/>
            <p:cNvSpPr txBox="1"/>
            <p:nvPr/>
          </p:nvSpPr>
          <p:spPr>
            <a:xfrm>
              <a:off x="6999925" y="411050"/>
              <a:ext cx="18909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1" i="0" lang="pt-BR" sz="2200" u="none" cap="none" strike="noStrike">
                  <a:solidFill>
                    <a:srgbClr val="3580FF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Consumidor</a:t>
              </a:r>
              <a:endParaRPr b="1" i="0" sz="2200" u="none" cap="none" strike="noStrike">
                <a:solidFill>
                  <a:srgbClr val="3580FF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cxnSp>
          <p:nvCxnSpPr>
            <p:cNvPr id="111" name="Google Shape;111;p7"/>
            <p:cNvCxnSpPr/>
            <p:nvPr/>
          </p:nvCxnSpPr>
          <p:spPr>
            <a:xfrm>
              <a:off x="6742275" y="964150"/>
              <a:ext cx="2054100" cy="0"/>
            </a:xfrm>
            <a:prstGeom prst="straightConnector1">
              <a:avLst/>
            </a:prstGeom>
            <a:noFill/>
            <a:ln cap="flat" cmpd="sng" w="9525">
              <a:solidFill>
                <a:srgbClr val="2196F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12" name="Google Shape;112;p7"/>
          <p:cNvGrpSpPr/>
          <p:nvPr/>
        </p:nvGrpSpPr>
        <p:grpSpPr>
          <a:xfrm>
            <a:off x="3009124" y="1748587"/>
            <a:ext cx="4945951" cy="3153600"/>
            <a:chOff x="3009124" y="1748587"/>
            <a:chExt cx="4945951" cy="3153600"/>
          </a:xfrm>
        </p:grpSpPr>
        <p:sp>
          <p:nvSpPr>
            <p:cNvPr id="113" name="Google Shape;113;p7"/>
            <p:cNvSpPr/>
            <p:nvPr/>
          </p:nvSpPr>
          <p:spPr>
            <a:xfrm>
              <a:off x="3009124" y="1748587"/>
              <a:ext cx="3153600" cy="3153600"/>
            </a:xfrm>
            <a:prstGeom prst="ellipse">
              <a:avLst/>
            </a:prstGeom>
            <a:solidFill>
              <a:srgbClr val="E63458">
                <a:alpha val="23921"/>
              </a:srgbClr>
            </a:solidFill>
            <a:ln cap="flat" cmpd="sng" w="9525">
              <a:solidFill>
                <a:srgbClr val="8B0D2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7"/>
            <p:cNvSpPr txBox="1"/>
            <p:nvPr/>
          </p:nvSpPr>
          <p:spPr>
            <a:xfrm>
              <a:off x="6305375" y="3829950"/>
              <a:ext cx="16497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1" i="0" lang="pt-BR" sz="2600" u="none" cap="none" strike="noStrike">
                  <a:solidFill>
                    <a:srgbClr val="E63458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ANS</a:t>
              </a:r>
              <a:endParaRPr b="1" i="0" sz="2600" u="none" cap="none" strike="noStrike">
                <a:solidFill>
                  <a:srgbClr val="E63458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cxnSp>
          <p:nvCxnSpPr>
            <p:cNvPr id="115" name="Google Shape;115;p7"/>
            <p:cNvCxnSpPr/>
            <p:nvPr/>
          </p:nvCxnSpPr>
          <p:spPr>
            <a:xfrm>
              <a:off x="5709000" y="4427550"/>
              <a:ext cx="1481100" cy="0"/>
            </a:xfrm>
            <a:prstGeom prst="straightConnector1">
              <a:avLst/>
            </a:prstGeom>
            <a:noFill/>
            <a:ln cap="flat" cmpd="sng" w="9525">
              <a:solidFill>
                <a:srgbClr val="8B0D26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16" name="Google Shape;116;p7"/>
          <p:cNvSpPr txBox="1"/>
          <p:nvPr/>
        </p:nvSpPr>
        <p:spPr>
          <a:xfrm>
            <a:off x="3965975" y="1970325"/>
            <a:ext cx="1239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pt-BR" sz="3800" u="none" cap="none" strike="noStrike">
                <a:solidFill>
                  <a:srgbClr val="001D35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NIP</a:t>
            </a:r>
            <a:endParaRPr b="1" i="0" sz="3800" u="none" cap="none" strike="noStrike">
              <a:solidFill>
                <a:srgbClr val="001D3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F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" name="Google Shape;121;p8"/>
          <p:cNvGraphicFramePr/>
          <p:nvPr/>
        </p:nvGraphicFramePr>
        <p:xfrm>
          <a:off x="-51" y="133291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{23D0880B-5FCB-432D-9E6E-32D390DA82E4}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658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solidFill>
                            <a:schemeClr val="lt1"/>
                          </a:solidFill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OPERADORA</a:t>
                      </a:r>
                      <a:endParaRPr sz="1200" u="none" cap="none" strike="noStrike">
                        <a:solidFill>
                          <a:schemeClr val="lt1"/>
                        </a:solidFill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80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solidFill>
                            <a:schemeClr val="lt1"/>
                          </a:solidFill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MÉDIA DE BENEFICIÁRIOS</a:t>
                      </a:r>
                      <a:endParaRPr sz="1200" u="none" cap="none" strike="noStrike">
                        <a:solidFill>
                          <a:schemeClr val="lt1"/>
                        </a:solidFill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560C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solidFill>
                            <a:schemeClr val="lt1"/>
                          </a:solidFill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TOTAL DE DEMANDAS NIP</a:t>
                      </a:r>
                      <a:endParaRPr sz="1200" u="none" cap="none" strike="noStrike">
                        <a:solidFill>
                          <a:schemeClr val="lt1"/>
                        </a:solidFill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80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solidFill>
                            <a:schemeClr val="lt1"/>
                          </a:solidFill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POSIÇÃO POR PORTE </a:t>
                      </a:r>
                      <a:r>
                        <a:rPr b="0" lang="pt-BR" sz="1200" u="none" cap="none" strike="noStrike">
                          <a:solidFill>
                            <a:schemeClr val="lt1"/>
                          </a:solidFill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(RANKING PELA MÉDIA)</a:t>
                      </a:r>
                      <a:endParaRPr b="0" sz="1200" u="none" cap="none" strike="noStrike">
                        <a:solidFill>
                          <a:schemeClr val="lt1"/>
                        </a:solidFill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560C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solidFill>
                            <a:schemeClr val="lt1"/>
                          </a:solidFill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POSIÇÃO GERAL </a:t>
                      </a:r>
                      <a:br>
                        <a:rPr lang="pt-BR" sz="1200" u="none" cap="none" strike="noStrike">
                          <a:solidFill>
                            <a:schemeClr val="lt1"/>
                          </a:solidFill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</a:br>
                      <a:r>
                        <a:rPr b="0" lang="pt-BR" sz="1200" u="none" cap="none" strike="noStrike">
                          <a:solidFill>
                            <a:schemeClr val="lt1"/>
                          </a:solidFill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(RANKING PELA MÉDIA)</a:t>
                      </a:r>
                      <a:endParaRPr b="0" sz="1200" u="none" cap="none" strike="noStrike">
                        <a:solidFill>
                          <a:schemeClr val="lt1"/>
                        </a:solidFill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80FF"/>
                    </a:solidFill>
                  </a:tcPr>
                </a:tc>
              </a:tr>
              <a:tr h="480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Empresa de Saúde 1</a:t>
                      </a:r>
                      <a:endParaRPr sz="1000" u="none" cap="none" strike="noStrike"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8.241.694,0</a:t>
                      </a:r>
                      <a:endParaRPr sz="1000" u="none" cap="none" strike="noStrike"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69</a:t>
                      </a:r>
                      <a:endParaRPr sz="1000" u="none" cap="none" strike="noStrike"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41</a:t>
                      </a:r>
                      <a:endParaRPr sz="1000" u="none" cap="none" strike="noStrike"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46</a:t>
                      </a:r>
                      <a:endParaRPr sz="1000" u="none" cap="none" strike="noStrike"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80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dk1"/>
                          </a:solidFill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Empresa de Saúde 2</a:t>
                      </a:r>
                      <a:endParaRPr b="1" sz="1000" u="none" cap="none" strike="noStrike"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8.080.048,0</a:t>
                      </a:r>
                      <a:endParaRPr sz="1000" u="none" cap="none" strike="noStrike"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1.456</a:t>
                      </a:r>
                      <a:endParaRPr sz="1000" u="none" cap="none" strike="noStrike"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6</a:t>
                      </a:r>
                      <a:endParaRPr sz="1000" u="none" cap="none" strike="noStrike"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6</a:t>
                      </a:r>
                      <a:endParaRPr sz="1000" u="none" cap="none" strike="noStrike"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80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dk1"/>
                          </a:solidFill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Empresa de Saúde 3</a:t>
                      </a:r>
                      <a:endParaRPr b="1" sz="1000" u="none" cap="none" strike="noStrike"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5.948.258,0</a:t>
                      </a:r>
                      <a:endParaRPr sz="1000" u="none" cap="none" strike="noStrike"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2.261</a:t>
                      </a:r>
                      <a:endParaRPr sz="1000" u="none" cap="none" strike="noStrike"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2</a:t>
                      </a:r>
                      <a:endParaRPr sz="1000" u="none" cap="none" strike="noStrike"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2</a:t>
                      </a:r>
                      <a:endParaRPr sz="1000" u="none" cap="none" strike="noStrike"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80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dk1"/>
                          </a:solidFill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Empresa de Saúde 4</a:t>
                      </a:r>
                      <a:endParaRPr b="1" sz="1000" u="none" cap="none" strike="noStrike"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5.282.134,0</a:t>
                      </a:r>
                      <a:endParaRPr sz="1000" u="none" cap="none" strike="noStrike"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1.675</a:t>
                      </a:r>
                      <a:endParaRPr sz="1000" u="none" cap="none" strike="noStrike"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5</a:t>
                      </a:r>
                      <a:endParaRPr sz="1000" u="none" cap="none" strike="noStrike"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5</a:t>
                      </a:r>
                      <a:endParaRPr sz="1000" u="none" cap="none" strike="noStrike"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80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dk1"/>
                          </a:solidFill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Empresa de Saúde 5</a:t>
                      </a:r>
                      <a:endParaRPr b="1" sz="1000" u="none" cap="none" strike="noStrike"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4.459.542,0</a:t>
                      </a:r>
                      <a:endParaRPr sz="1000" u="none" cap="none" strike="noStrike"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1.876</a:t>
                      </a:r>
                      <a:endParaRPr sz="1000" u="none" cap="none" strike="noStrike"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3</a:t>
                      </a:r>
                      <a:endParaRPr sz="1000" u="none" cap="none" strike="noStrike"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3</a:t>
                      </a:r>
                      <a:endParaRPr sz="1000" u="none" cap="none" strike="noStrike"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80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dk1"/>
                          </a:solidFill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Empresa de Saúde 6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3.087.909,0</a:t>
                      </a:r>
                      <a:endParaRPr sz="1000" u="none" cap="none" strike="noStrike"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2.421</a:t>
                      </a:r>
                      <a:endParaRPr sz="1000" u="none" cap="none" strike="noStrike"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1</a:t>
                      </a:r>
                      <a:endParaRPr sz="1000" u="none" cap="none" strike="noStrike"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1</a:t>
                      </a:r>
                      <a:endParaRPr sz="1000" u="none" cap="none" strike="noStrike">
                        <a:latin typeface="Plus Jakarta Sans"/>
                        <a:ea typeface="Plus Jakarta Sans"/>
                        <a:cs typeface="Plus Jakarta Sans"/>
                        <a:sym typeface="Plus Jakarta Sans"/>
                      </a:endParaRPr>
                    </a:p>
                  </a:txBody>
                  <a:tcPr marT="36000" marB="36000" marR="0" marL="36000" anchor="ctr">
                    <a:lnL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207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205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122" name="Google Shape;122;p8"/>
          <p:cNvSpPr txBox="1"/>
          <p:nvPr/>
        </p:nvSpPr>
        <p:spPr>
          <a:xfrm>
            <a:off x="658750" y="266400"/>
            <a:ext cx="78264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pt-BR" sz="23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Ranking ANS</a:t>
            </a:r>
            <a:br>
              <a:rPr b="0" i="0" lang="pt-BR" sz="20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</a:br>
            <a:r>
              <a:rPr b="0" i="0" lang="pt-BR" sz="1600" u="none" cap="none" strike="noStrike">
                <a:solidFill>
                  <a:srgbClr val="00205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Índice de Desempenho de Saúde Suplementar</a:t>
            </a:r>
            <a:endParaRPr b="0" i="0" sz="1600" u="none" cap="none" strike="noStrike">
              <a:solidFill>
                <a:srgbClr val="002056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F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7" name="Google Shape;127;p9"/>
          <p:cNvCxnSpPr/>
          <p:nvPr/>
        </p:nvCxnSpPr>
        <p:spPr>
          <a:xfrm>
            <a:off x="1365200" y="2274300"/>
            <a:ext cx="6090900" cy="0"/>
          </a:xfrm>
          <a:prstGeom prst="straightConnector1">
            <a:avLst/>
          </a:prstGeom>
          <a:noFill/>
          <a:ln cap="flat" cmpd="sng" w="9525">
            <a:solidFill>
              <a:srgbClr val="747491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28" name="Google Shape;128;p9"/>
          <p:cNvSpPr txBox="1"/>
          <p:nvPr/>
        </p:nvSpPr>
        <p:spPr>
          <a:xfrm>
            <a:off x="883563" y="2919725"/>
            <a:ext cx="11676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70B02C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Adere ao plano</a:t>
            </a:r>
            <a:endParaRPr b="1" i="0" sz="1800" u="none" cap="none" strike="noStrike">
              <a:solidFill>
                <a:srgbClr val="70B02C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129" name="Google Shape;12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22445" y="1770300"/>
            <a:ext cx="1008000" cy="10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36841" y="1770300"/>
            <a:ext cx="1008000" cy="10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51237" y="1770300"/>
            <a:ext cx="1008000" cy="10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9"/>
          <p:cNvSpPr txBox="1"/>
          <p:nvPr/>
        </p:nvSpPr>
        <p:spPr>
          <a:xfrm>
            <a:off x="2842638" y="2919725"/>
            <a:ext cx="11676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F4B21E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Usa o plano</a:t>
            </a:r>
            <a:endParaRPr b="1" i="0" sz="1800" u="none" cap="none" strike="noStrike">
              <a:solidFill>
                <a:srgbClr val="F4B21E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33" name="Google Shape;133;p9"/>
          <p:cNvSpPr txBox="1"/>
          <p:nvPr/>
        </p:nvSpPr>
        <p:spPr>
          <a:xfrm>
            <a:off x="4635638" y="2919725"/>
            <a:ext cx="16104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F4891E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Abre  reclamação no SAC</a:t>
            </a:r>
            <a:endParaRPr b="1" i="0" sz="1800" u="none" cap="none" strike="noStrike">
              <a:solidFill>
                <a:srgbClr val="F4891E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34" name="Google Shape;134;p9"/>
          <p:cNvSpPr txBox="1"/>
          <p:nvPr/>
        </p:nvSpPr>
        <p:spPr>
          <a:xfrm>
            <a:off x="6650038" y="2919725"/>
            <a:ext cx="16104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F4491E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Sac não resolvido. Abre um NIP</a:t>
            </a:r>
            <a:endParaRPr b="1" i="0" sz="1800" u="none" cap="none" strike="noStrike">
              <a:solidFill>
                <a:srgbClr val="F4491E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135" name="Google Shape;135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63375" y="1806475"/>
            <a:ext cx="1008000" cy="10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