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grandir" panose="020B0604020202020204" charset="0"/>
      <p:regular r:id="rId21"/>
    </p:embeddedFont>
    <p:embeddedFont>
      <p:font typeface="Agrandir Bold" panose="020B0604020202020204" charset="0"/>
      <p:regular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Knockout Featherweight" panose="020B0604020202020204" charset="0"/>
      <p:regular r:id="rId25"/>
    </p:embeddedFont>
    <p:embeddedFont>
      <p:font typeface="Knockout Featherweight Bold" panose="020B0604020202020204" charset="0"/>
      <p:regular r:id="rId26"/>
    </p:embeddedFont>
    <p:embeddedFont>
      <p:font typeface="Staatliches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7.sv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21" Type="http://schemas.openxmlformats.org/officeDocument/2006/relationships/image" Target="../media/image75.svg"/><Relationship Id="rId7" Type="http://schemas.openxmlformats.org/officeDocument/2006/relationships/image" Target="../media/image60.svg"/><Relationship Id="rId12" Type="http://schemas.openxmlformats.org/officeDocument/2006/relationships/image" Target="../media/image56.png"/><Relationship Id="rId17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69.png"/><Relationship Id="rId15" Type="http://schemas.openxmlformats.org/officeDocument/2006/relationships/image" Target="../media/image70.png"/><Relationship Id="rId23" Type="http://schemas.openxmlformats.org/officeDocument/2006/relationships/image" Target="../media/image77.svg"/><Relationship Id="rId10" Type="http://schemas.openxmlformats.org/officeDocument/2006/relationships/image" Target="../media/image63.png"/><Relationship Id="rId19" Type="http://schemas.openxmlformats.org/officeDocument/2006/relationships/image" Target="../media/image73.svg"/><Relationship Id="rId4" Type="http://schemas.openxmlformats.org/officeDocument/2006/relationships/image" Target="../media/image68.jpeg"/><Relationship Id="rId9" Type="http://schemas.openxmlformats.org/officeDocument/2006/relationships/image" Target="../media/image62.svg"/><Relationship Id="rId14" Type="http://schemas.openxmlformats.org/officeDocument/2006/relationships/image" Target="../media/image58.png"/><Relationship Id="rId22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3" Type="http://schemas.openxmlformats.org/officeDocument/2006/relationships/image" Target="../media/image2.svg"/><Relationship Id="rId21" Type="http://schemas.openxmlformats.org/officeDocument/2006/relationships/image" Target="../media/image96.png"/><Relationship Id="rId7" Type="http://schemas.openxmlformats.org/officeDocument/2006/relationships/image" Target="../media/image83.sv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91.sv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sv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19" Type="http://schemas.openxmlformats.org/officeDocument/2006/relationships/image" Target="../media/image94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.sv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56364" y="-3142574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5074000" y="-61723"/>
            <a:ext cx="12746936" cy="10348723"/>
          </a:xfrm>
          <a:custGeom>
            <a:avLst/>
            <a:gdLst/>
            <a:ahLst/>
            <a:cxnLst/>
            <a:rect l="l" t="t" r="r" b="b"/>
            <a:pathLst>
              <a:path w="12746936" h="10348723">
                <a:moveTo>
                  <a:pt x="0" y="0"/>
                </a:moveTo>
                <a:lnTo>
                  <a:pt x="12746936" y="0"/>
                </a:lnTo>
                <a:lnTo>
                  <a:pt x="12746936" y="10348723"/>
                </a:lnTo>
                <a:lnTo>
                  <a:pt x="0" y="10348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" r="-443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462221" y="4151133"/>
            <a:ext cx="8496803" cy="295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3"/>
              </a:lnSpc>
            </a:pPr>
            <a:r>
              <a:rPr lang="en-US" sz="8794" spc="-483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 NOVA ERA DA CONSULTORIA COM INTELIGÊNCIA ARTIFICIAL</a:t>
            </a:r>
          </a:p>
        </p:txBody>
      </p:sp>
      <p:sp>
        <p:nvSpPr>
          <p:cNvPr id="5" name="Freeform 5"/>
          <p:cNvSpPr/>
          <p:nvPr/>
        </p:nvSpPr>
        <p:spPr>
          <a:xfrm>
            <a:off x="12557287" y="2683329"/>
            <a:ext cx="980230" cy="967977"/>
          </a:xfrm>
          <a:custGeom>
            <a:avLst/>
            <a:gdLst/>
            <a:ahLst/>
            <a:cxnLst/>
            <a:rect l="l" t="t" r="r" b="b"/>
            <a:pathLst>
              <a:path w="980230" h="967977">
                <a:moveTo>
                  <a:pt x="0" y="0"/>
                </a:moveTo>
                <a:lnTo>
                  <a:pt x="980230" y="0"/>
                </a:lnTo>
                <a:lnTo>
                  <a:pt x="980230" y="967977"/>
                </a:lnTo>
                <a:lnTo>
                  <a:pt x="0" y="96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31744"/>
            <a:ext cx="10659920" cy="201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47"/>
              </a:lnSpc>
            </a:pPr>
            <a:r>
              <a:rPr lang="en-US" sz="16800" spc="-924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SOLUÇÃO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5568524"/>
            <a:ext cx="5089239" cy="3689776"/>
            <a:chOff x="0" y="0"/>
            <a:chExt cx="1340376" cy="9717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0376" cy="971793"/>
            </a:xfrm>
            <a:custGeom>
              <a:avLst/>
              <a:gdLst/>
              <a:ahLst/>
              <a:cxnLst/>
              <a:rect l="l" t="t" r="r" b="b"/>
              <a:pathLst>
                <a:path w="1340376" h="971793">
                  <a:moveTo>
                    <a:pt x="41073" y="0"/>
                  </a:moveTo>
                  <a:lnTo>
                    <a:pt x="1299302" y="0"/>
                  </a:lnTo>
                  <a:cubicBezTo>
                    <a:pt x="1321987" y="0"/>
                    <a:pt x="1340376" y="18389"/>
                    <a:pt x="1340376" y="41073"/>
                  </a:cubicBezTo>
                  <a:lnTo>
                    <a:pt x="1340376" y="930720"/>
                  </a:lnTo>
                  <a:cubicBezTo>
                    <a:pt x="1340376" y="953404"/>
                    <a:pt x="1321987" y="971793"/>
                    <a:pt x="1299302" y="971793"/>
                  </a:cubicBezTo>
                  <a:lnTo>
                    <a:pt x="41073" y="971793"/>
                  </a:lnTo>
                  <a:cubicBezTo>
                    <a:pt x="30180" y="971793"/>
                    <a:pt x="19733" y="967466"/>
                    <a:pt x="12030" y="959763"/>
                  </a:cubicBezTo>
                  <a:cubicBezTo>
                    <a:pt x="4327" y="952060"/>
                    <a:pt x="0" y="941613"/>
                    <a:pt x="0" y="930720"/>
                  </a:cubicBezTo>
                  <a:lnTo>
                    <a:pt x="0" y="41073"/>
                  </a:lnTo>
                  <a:cubicBezTo>
                    <a:pt x="0" y="18389"/>
                    <a:pt x="18389" y="0"/>
                    <a:pt x="41073" y="0"/>
                  </a:cubicBezTo>
                  <a:close/>
                </a:path>
              </a:pathLst>
            </a:custGeom>
            <a:solidFill>
              <a:srgbClr val="342D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40376" cy="101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99380" y="5568524"/>
            <a:ext cx="5089239" cy="3689776"/>
            <a:chOff x="0" y="0"/>
            <a:chExt cx="1340376" cy="9717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0376" cy="971793"/>
            </a:xfrm>
            <a:custGeom>
              <a:avLst/>
              <a:gdLst/>
              <a:ahLst/>
              <a:cxnLst/>
              <a:rect l="l" t="t" r="r" b="b"/>
              <a:pathLst>
                <a:path w="1340376" h="971793">
                  <a:moveTo>
                    <a:pt x="41073" y="0"/>
                  </a:moveTo>
                  <a:lnTo>
                    <a:pt x="1299302" y="0"/>
                  </a:lnTo>
                  <a:cubicBezTo>
                    <a:pt x="1321987" y="0"/>
                    <a:pt x="1340376" y="18389"/>
                    <a:pt x="1340376" y="41073"/>
                  </a:cubicBezTo>
                  <a:lnTo>
                    <a:pt x="1340376" y="930720"/>
                  </a:lnTo>
                  <a:cubicBezTo>
                    <a:pt x="1340376" y="953404"/>
                    <a:pt x="1321987" y="971793"/>
                    <a:pt x="1299302" y="971793"/>
                  </a:cubicBezTo>
                  <a:lnTo>
                    <a:pt x="41073" y="971793"/>
                  </a:lnTo>
                  <a:cubicBezTo>
                    <a:pt x="30180" y="971793"/>
                    <a:pt x="19733" y="967466"/>
                    <a:pt x="12030" y="959763"/>
                  </a:cubicBezTo>
                  <a:cubicBezTo>
                    <a:pt x="4327" y="952060"/>
                    <a:pt x="0" y="941613"/>
                    <a:pt x="0" y="930720"/>
                  </a:cubicBezTo>
                  <a:lnTo>
                    <a:pt x="0" y="41073"/>
                  </a:lnTo>
                  <a:cubicBezTo>
                    <a:pt x="0" y="18389"/>
                    <a:pt x="18389" y="0"/>
                    <a:pt x="41073" y="0"/>
                  </a:cubicBezTo>
                  <a:close/>
                </a:path>
              </a:pathLst>
            </a:custGeom>
            <a:solidFill>
              <a:srgbClr val="96B7C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0376" cy="101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70061" y="5568524"/>
            <a:ext cx="5089239" cy="3689776"/>
            <a:chOff x="0" y="0"/>
            <a:chExt cx="1340376" cy="9717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376" cy="971793"/>
            </a:xfrm>
            <a:custGeom>
              <a:avLst/>
              <a:gdLst/>
              <a:ahLst/>
              <a:cxnLst/>
              <a:rect l="l" t="t" r="r" b="b"/>
              <a:pathLst>
                <a:path w="1340376" h="971793">
                  <a:moveTo>
                    <a:pt x="41073" y="0"/>
                  </a:moveTo>
                  <a:lnTo>
                    <a:pt x="1299302" y="0"/>
                  </a:lnTo>
                  <a:cubicBezTo>
                    <a:pt x="1321987" y="0"/>
                    <a:pt x="1340376" y="18389"/>
                    <a:pt x="1340376" y="41073"/>
                  </a:cubicBezTo>
                  <a:lnTo>
                    <a:pt x="1340376" y="930720"/>
                  </a:lnTo>
                  <a:cubicBezTo>
                    <a:pt x="1340376" y="953404"/>
                    <a:pt x="1321987" y="971793"/>
                    <a:pt x="1299302" y="971793"/>
                  </a:cubicBezTo>
                  <a:lnTo>
                    <a:pt x="41073" y="971793"/>
                  </a:lnTo>
                  <a:cubicBezTo>
                    <a:pt x="30180" y="971793"/>
                    <a:pt x="19733" y="967466"/>
                    <a:pt x="12030" y="959763"/>
                  </a:cubicBezTo>
                  <a:cubicBezTo>
                    <a:pt x="4327" y="952060"/>
                    <a:pt x="0" y="941613"/>
                    <a:pt x="0" y="930720"/>
                  </a:cubicBezTo>
                  <a:lnTo>
                    <a:pt x="0" y="41073"/>
                  </a:lnTo>
                  <a:cubicBezTo>
                    <a:pt x="0" y="18389"/>
                    <a:pt x="18389" y="0"/>
                    <a:pt x="41073" y="0"/>
                  </a:cubicBezTo>
                  <a:close/>
                </a:path>
              </a:pathLst>
            </a:custGeom>
            <a:solidFill>
              <a:srgbClr val="342D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340376" cy="101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2649" y="6757546"/>
            <a:ext cx="4241857" cy="153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9"/>
              </a:lnSpc>
            </a:pPr>
            <a:r>
              <a:rPr lang="en-US" sz="1799">
                <a:solidFill>
                  <a:srgbClr val="F5F7F8"/>
                </a:solidFill>
                <a:latin typeface="Agrandir"/>
                <a:ea typeface="Agrandir"/>
                <a:cs typeface="Agrandir"/>
                <a:sym typeface="Agrandir"/>
              </a:rPr>
              <a:t>Squads que combinam especialistas extremamente competentes com agentes de IA para gerarem código, testes, prototipos e documentações com um time enxuto, deixando a Squad muito mais barata.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45936" y="6056760"/>
            <a:ext cx="3255282" cy="3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2099" b="1">
                <a:solidFill>
                  <a:srgbClr val="F5F7F8"/>
                </a:solidFill>
                <a:latin typeface="Agrandir Bold"/>
                <a:ea typeface="Agrandir Bold"/>
                <a:cs typeface="Agrandir Bold"/>
                <a:sym typeface="Agrandir Bold"/>
              </a:rPr>
              <a:t>SQUAD HÍBRIDAS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23072" y="7005196"/>
            <a:ext cx="4241857" cy="128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9"/>
              </a:lnSpc>
            </a:pPr>
            <a:r>
              <a:rPr lang="en-US" sz="1799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A Lyfiti sempre coloca parte da sua margem na mesa de negociação como prova do nosso comprometimento em buscar o resultado de negócio esperado.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16359" y="6056760"/>
            <a:ext cx="3255282" cy="3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2099" b="1">
                <a:solidFill>
                  <a:srgbClr val="342D47"/>
                </a:solidFill>
                <a:latin typeface="Agrandir Bold"/>
                <a:ea typeface="Agrandir Bold"/>
                <a:cs typeface="Agrandir Bold"/>
                <a:sym typeface="Agrandir Bold"/>
              </a:rPr>
              <a:t>SKIN IN THE GAME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93495" y="6757546"/>
            <a:ext cx="4241857" cy="2032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9"/>
              </a:lnSpc>
            </a:pPr>
            <a:r>
              <a:rPr lang="en-US" sz="1799">
                <a:solidFill>
                  <a:srgbClr val="F5F7F8"/>
                </a:solidFill>
                <a:latin typeface="Agrandir"/>
                <a:ea typeface="Agrandir"/>
                <a:cs typeface="Agrandir"/>
                <a:sym typeface="Agrandir"/>
              </a:rPr>
              <a:t>70% do tempo que antes era gasto com a manualidade do desenvolvimento de software, agora é automatizado por agentes de IA, como traduzir a especificação técnica e de negócio em código, gerar documentações, aplicar teste cases entre outros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87039" y="6056760"/>
            <a:ext cx="3255282" cy="3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2099" b="1">
                <a:solidFill>
                  <a:srgbClr val="F5F7F8"/>
                </a:solidFill>
                <a:latin typeface="Agrandir Bold"/>
                <a:ea typeface="Agrandir Bold"/>
                <a:cs typeface="Agrandir Bold"/>
                <a:sym typeface="Agrandir Bold"/>
              </a:rPr>
              <a:t>AUTOMAÇÃO COM IA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054560" y="1028700"/>
            <a:ext cx="7204740" cy="4268534"/>
            <a:chOff x="0" y="0"/>
            <a:chExt cx="9606320" cy="569137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t="20376" b="20376"/>
            <a:stretch>
              <a:fillRect/>
            </a:stretch>
          </p:blipFill>
          <p:spPr>
            <a:xfrm>
              <a:off x="0" y="0"/>
              <a:ext cx="9606320" cy="5691378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>
            <a:off x="-2810329" y="-2528245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6350" y="1276412"/>
            <a:ext cx="8115300" cy="202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6"/>
              </a:lnSpc>
            </a:pPr>
            <a:r>
              <a:rPr lang="en-US" sz="8868" spc="-487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ALTA PERFORMANCE E PREÇO BAIXO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027558" y="4458074"/>
            <a:ext cx="5985939" cy="2232421"/>
            <a:chOff x="0" y="0"/>
            <a:chExt cx="1576544" cy="5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6544" cy="587963"/>
            </a:xfrm>
            <a:custGeom>
              <a:avLst/>
              <a:gdLst/>
              <a:ahLst/>
              <a:cxnLst/>
              <a:rect l="l" t="t" r="r" b="b"/>
              <a:pathLst>
                <a:path w="1576544" h="587963">
                  <a:moveTo>
                    <a:pt x="34920" y="0"/>
                  </a:moveTo>
                  <a:lnTo>
                    <a:pt x="1541623" y="0"/>
                  </a:lnTo>
                  <a:cubicBezTo>
                    <a:pt x="1560909" y="0"/>
                    <a:pt x="1576544" y="15634"/>
                    <a:pt x="1576544" y="34920"/>
                  </a:cubicBezTo>
                  <a:lnTo>
                    <a:pt x="1576544" y="553042"/>
                  </a:lnTo>
                  <a:cubicBezTo>
                    <a:pt x="1576544" y="562304"/>
                    <a:pt x="1572864" y="571186"/>
                    <a:pt x="1566316" y="577735"/>
                  </a:cubicBezTo>
                  <a:cubicBezTo>
                    <a:pt x="1559767" y="584284"/>
                    <a:pt x="1550885" y="587963"/>
                    <a:pt x="1541623" y="587963"/>
                  </a:cubicBezTo>
                  <a:lnTo>
                    <a:pt x="34920" y="587963"/>
                  </a:lnTo>
                  <a:cubicBezTo>
                    <a:pt x="25659" y="587963"/>
                    <a:pt x="16777" y="584284"/>
                    <a:pt x="10228" y="577735"/>
                  </a:cubicBezTo>
                  <a:cubicBezTo>
                    <a:pt x="3679" y="571186"/>
                    <a:pt x="0" y="562304"/>
                    <a:pt x="0" y="553042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solidFill>
              <a:srgbClr val="342D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576544" cy="635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810329" y="-2528245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274080" y="4657200"/>
            <a:ext cx="8786443" cy="1834170"/>
            <a:chOff x="0" y="0"/>
            <a:chExt cx="11715257" cy="24455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15257" cy="2445560"/>
            </a:xfrm>
            <a:custGeom>
              <a:avLst/>
              <a:gdLst/>
              <a:ahLst/>
              <a:cxnLst/>
              <a:rect l="l" t="t" r="r" b="b"/>
              <a:pathLst>
                <a:path w="11715257" h="2445560">
                  <a:moveTo>
                    <a:pt x="0" y="0"/>
                  </a:moveTo>
                  <a:lnTo>
                    <a:pt x="11715257" y="0"/>
                  </a:lnTo>
                  <a:lnTo>
                    <a:pt x="11715257" y="2445560"/>
                  </a:lnTo>
                  <a:lnTo>
                    <a:pt x="0" y="2445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56479" y="884818"/>
              <a:ext cx="1531267" cy="56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2"/>
                </a:lnSpc>
              </a:pPr>
              <a:r>
                <a:rPr lang="en-US" sz="1237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Planejamento e Requisitos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773248" y="931555"/>
              <a:ext cx="1531267" cy="56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2"/>
                </a:lnSpc>
              </a:pPr>
              <a:r>
                <a:rPr lang="en-US" sz="1237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Design e Arquitetura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91915" y="993822"/>
              <a:ext cx="1479529" cy="438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"/>
                </a:lnSpc>
              </a:pPr>
              <a:r>
                <a:rPr lang="en-US" sz="95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Desenvolvimento e Codificação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146807" y="931555"/>
              <a:ext cx="1859265" cy="546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Testes e Qualidade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39472" y="939947"/>
              <a:ext cx="1859265" cy="546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Implantação e Manutenção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339611" y="4240017"/>
            <a:ext cx="5342784" cy="2197847"/>
            <a:chOff x="0" y="0"/>
            <a:chExt cx="7123713" cy="293046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748965"/>
              <a:ext cx="7123713" cy="2181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9253" lvl="1" indent="-244627" algn="just">
                <a:lnSpc>
                  <a:spcPts val="2492"/>
                </a:lnSpc>
                <a:buFont typeface="Arial"/>
                <a:buChar char="•"/>
              </a:pPr>
              <a:r>
                <a:rPr lang="en-US" sz="2266">
                  <a:solidFill>
                    <a:srgbClr val="F5F7F8"/>
                  </a:solidFill>
                  <a:latin typeface="Agrandir"/>
                  <a:ea typeface="Agrandir"/>
                  <a:cs typeface="Agrandir"/>
                  <a:sym typeface="Agrandir"/>
                </a:rPr>
                <a:t>Desenvolvimento e Testes consomem até 70% de tempo e custo</a:t>
              </a:r>
            </a:p>
            <a:p>
              <a:pPr marL="489253" lvl="1" indent="-244627" algn="just">
                <a:lnSpc>
                  <a:spcPts val="2492"/>
                </a:lnSpc>
                <a:buFont typeface="Arial"/>
                <a:buChar char="•"/>
              </a:pPr>
              <a:r>
                <a:rPr lang="en-US" sz="2266">
                  <a:solidFill>
                    <a:srgbClr val="F5F7F8"/>
                  </a:solidFill>
                  <a:latin typeface="Agrandir"/>
                  <a:ea typeface="Agrandir"/>
                  <a:cs typeface="Agrandir"/>
                  <a:sym typeface="Agrandir"/>
                </a:rPr>
                <a:t>Planejamento e Requisitos podem demorar até 3 meses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8419" y="-57150"/>
              <a:ext cx="5466874" cy="581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4080" y="7472123"/>
            <a:ext cx="8786443" cy="2212958"/>
            <a:chOff x="0" y="0"/>
            <a:chExt cx="11715257" cy="2950611"/>
          </a:xfrm>
        </p:grpSpPr>
        <p:sp>
          <p:nvSpPr>
            <p:cNvPr id="18" name="Freeform 18"/>
            <p:cNvSpPr/>
            <p:nvPr/>
          </p:nvSpPr>
          <p:spPr>
            <a:xfrm>
              <a:off x="0" y="505051"/>
              <a:ext cx="11715257" cy="2445560"/>
            </a:xfrm>
            <a:custGeom>
              <a:avLst/>
              <a:gdLst/>
              <a:ahLst/>
              <a:cxnLst/>
              <a:rect l="l" t="t" r="r" b="b"/>
              <a:pathLst>
                <a:path w="11715257" h="2445560">
                  <a:moveTo>
                    <a:pt x="0" y="0"/>
                  </a:moveTo>
                  <a:lnTo>
                    <a:pt x="11715257" y="0"/>
                  </a:lnTo>
                  <a:lnTo>
                    <a:pt x="11715257" y="2445560"/>
                  </a:lnTo>
                  <a:lnTo>
                    <a:pt x="0" y="2445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831679" y="31134"/>
              <a:ext cx="1239602" cy="1224107"/>
            </a:xfrm>
            <a:custGeom>
              <a:avLst/>
              <a:gdLst/>
              <a:ahLst/>
              <a:cxnLst/>
              <a:rect l="l" t="t" r="r" b="b"/>
              <a:pathLst>
                <a:path w="1239602" h="1224107">
                  <a:moveTo>
                    <a:pt x="0" y="0"/>
                  </a:moveTo>
                  <a:lnTo>
                    <a:pt x="1239602" y="0"/>
                  </a:lnTo>
                  <a:lnTo>
                    <a:pt x="1239602" y="1224106"/>
                  </a:lnTo>
                  <a:lnTo>
                    <a:pt x="0" y="1224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56479" y="1389869"/>
              <a:ext cx="1531267" cy="56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2"/>
                </a:lnSpc>
              </a:pPr>
              <a:r>
                <a:rPr lang="en-US" sz="1237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Planejamento e Requisitos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773248" y="1436606"/>
              <a:ext cx="1531267" cy="561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2"/>
                </a:lnSpc>
              </a:pPr>
              <a:r>
                <a:rPr lang="en-US" sz="1237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Design e Arquitetura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091915" y="1498873"/>
              <a:ext cx="1479529" cy="438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5"/>
                </a:lnSpc>
              </a:pPr>
              <a:r>
                <a:rPr lang="en-US" sz="95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Desenvolvimento e Codificação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146807" y="1436606"/>
              <a:ext cx="1859265" cy="546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1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Testes e Qualidade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539472" y="1444998"/>
              <a:ext cx="1859265" cy="546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Implantação e Manutenção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8325820" y="0"/>
              <a:ext cx="1239602" cy="1224107"/>
            </a:xfrm>
            <a:custGeom>
              <a:avLst/>
              <a:gdLst/>
              <a:ahLst/>
              <a:cxnLst/>
              <a:rect l="l" t="t" r="r" b="b"/>
              <a:pathLst>
                <a:path w="1239602" h="1224107">
                  <a:moveTo>
                    <a:pt x="0" y="0"/>
                  </a:moveTo>
                  <a:lnTo>
                    <a:pt x="1239601" y="0"/>
                  </a:lnTo>
                  <a:lnTo>
                    <a:pt x="1239601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67945" y="239941"/>
              <a:ext cx="1239602" cy="1224107"/>
            </a:xfrm>
            <a:custGeom>
              <a:avLst/>
              <a:gdLst/>
              <a:ahLst/>
              <a:cxnLst/>
              <a:rect l="l" t="t" r="r" b="b"/>
              <a:pathLst>
                <a:path w="1239602" h="1224107">
                  <a:moveTo>
                    <a:pt x="0" y="0"/>
                  </a:moveTo>
                  <a:lnTo>
                    <a:pt x="1239601" y="0"/>
                  </a:lnTo>
                  <a:lnTo>
                    <a:pt x="1239601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74080" y="3911906"/>
            <a:ext cx="2535920" cy="59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82"/>
              </a:lnSpc>
            </a:pPr>
            <a:r>
              <a:rPr lang="en-US" sz="355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Tradicional</a:t>
            </a:r>
            <a:endParaRPr lang="en-US" sz="355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74080" y="7100317"/>
            <a:ext cx="1741494" cy="59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82"/>
              </a:lnSpc>
            </a:pPr>
            <a:r>
              <a:rPr lang="en-US" sz="355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LYFITI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1027981" y="7472123"/>
            <a:ext cx="5985939" cy="2232421"/>
            <a:chOff x="0" y="0"/>
            <a:chExt cx="1576544" cy="58796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76544" cy="587963"/>
            </a:xfrm>
            <a:custGeom>
              <a:avLst/>
              <a:gdLst/>
              <a:ahLst/>
              <a:cxnLst/>
              <a:rect l="l" t="t" r="r" b="b"/>
              <a:pathLst>
                <a:path w="1576544" h="587963">
                  <a:moveTo>
                    <a:pt x="34920" y="0"/>
                  </a:moveTo>
                  <a:lnTo>
                    <a:pt x="1541623" y="0"/>
                  </a:lnTo>
                  <a:cubicBezTo>
                    <a:pt x="1560909" y="0"/>
                    <a:pt x="1576544" y="15634"/>
                    <a:pt x="1576544" y="34920"/>
                  </a:cubicBezTo>
                  <a:lnTo>
                    <a:pt x="1576544" y="553042"/>
                  </a:lnTo>
                  <a:cubicBezTo>
                    <a:pt x="1576544" y="562304"/>
                    <a:pt x="1572864" y="571186"/>
                    <a:pt x="1566316" y="577735"/>
                  </a:cubicBezTo>
                  <a:cubicBezTo>
                    <a:pt x="1559767" y="584284"/>
                    <a:pt x="1550885" y="587963"/>
                    <a:pt x="1541623" y="587963"/>
                  </a:cubicBezTo>
                  <a:lnTo>
                    <a:pt x="34920" y="587963"/>
                  </a:lnTo>
                  <a:cubicBezTo>
                    <a:pt x="25659" y="587963"/>
                    <a:pt x="16777" y="584284"/>
                    <a:pt x="10228" y="577735"/>
                  </a:cubicBezTo>
                  <a:cubicBezTo>
                    <a:pt x="3679" y="571186"/>
                    <a:pt x="0" y="562304"/>
                    <a:pt x="0" y="553042"/>
                  </a:cubicBezTo>
                  <a:lnTo>
                    <a:pt x="0" y="34920"/>
                  </a:lnTo>
                  <a:cubicBezTo>
                    <a:pt x="0" y="25659"/>
                    <a:pt x="3679" y="16777"/>
                    <a:pt x="10228" y="10228"/>
                  </a:cubicBezTo>
                  <a:cubicBezTo>
                    <a:pt x="16777" y="3679"/>
                    <a:pt x="25659" y="0"/>
                    <a:pt x="34920" y="0"/>
                  </a:cubicBezTo>
                  <a:close/>
                </a:path>
              </a:pathLst>
            </a:custGeom>
            <a:solidFill>
              <a:srgbClr val="342D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576544" cy="635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222170" y="7583281"/>
            <a:ext cx="5460225" cy="19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1379" lvl="1" indent="-245690" algn="l">
              <a:lnSpc>
                <a:spcPts val="2503"/>
              </a:lnSpc>
              <a:buFont typeface="Arial"/>
              <a:buChar char="•"/>
            </a:pPr>
            <a:r>
              <a:rPr lang="en-US" sz="2275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Método HAC aplica IA no Discovery, Desenvolvimento e testes</a:t>
            </a:r>
          </a:p>
          <a:p>
            <a:pPr marL="491379" lvl="1" indent="-245690" algn="l">
              <a:lnSpc>
                <a:spcPts val="2503"/>
              </a:lnSpc>
              <a:buFont typeface="Arial"/>
              <a:buChar char="•"/>
            </a:pPr>
            <a:r>
              <a:rPr lang="en-US" sz="2275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Redução de custo nas etapas: até 70%</a:t>
            </a:r>
          </a:p>
          <a:p>
            <a:pPr marL="491379" lvl="1" indent="-245690" algn="l">
              <a:lnSpc>
                <a:spcPts val="2503"/>
              </a:lnSpc>
              <a:buFont typeface="Arial"/>
              <a:buChar char="•"/>
            </a:pPr>
            <a:r>
              <a:rPr lang="en-US" sz="2275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Redução de tempo nas etapas: até 98%.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0329" y="-2528245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174011" y="6376802"/>
            <a:ext cx="3496824" cy="3496824"/>
          </a:xfrm>
          <a:custGeom>
            <a:avLst/>
            <a:gdLst/>
            <a:ahLst/>
            <a:cxnLst/>
            <a:rect l="l" t="t" r="r" b="b"/>
            <a:pathLst>
              <a:path w="3496824" h="3496824">
                <a:moveTo>
                  <a:pt x="0" y="0"/>
                </a:moveTo>
                <a:lnTo>
                  <a:pt x="3496824" y="0"/>
                </a:lnTo>
                <a:lnTo>
                  <a:pt x="3496824" y="3496824"/>
                </a:lnTo>
                <a:lnTo>
                  <a:pt x="0" y="3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2724250" y="3590187"/>
            <a:ext cx="4567451" cy="1872215"/>
            <a:chOff x="0" y="0"/>
            <a:chExt cx="1202950" cy="4930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950" cy="493094"/>
            </a:xfrm>
            <a:custGeom>
              <a:avLst/>
              <a:gdLst/>
              <a:ahLst/>
              <a:cxnLst/>
              <a:rect l="l" t="t" r="r" b="b"/>
              <a:pathLst>
                <a:path w="1202950" h="493094">
                  <a:moveTo>
                    <a:pt x="28815" y="0"/>
                  </a:moveTo>
                  <a:lnTo>
                    <a:pt x="1174135" y="0"/>
                  </a:lnTo>
                  <a:cubicBezTo>
                    <a:pt x="1181777" y="0"/>
                    <a:pt x="1189106" y="3036"/>
                    <a:pt x="1194510" y="8440"/>
                  </a:cubicBezTo>
                  <a:cubicBezTo>
                    <a:pt x="1199914" y="13844"/>
                    <a:pt x="1202950" y="21173"/>
                    <a:pt x="1202950" y="28815"/>
                  </a:cubicBezTo>
                  <a:lnTo>
                    <a:pt x="1202950" y="464278"/>
                  </a:lnTo>
                  <a:cubicBezTo>
                    <a:pt x="1202950" y="471921"/>
                    <a:pt x="1199914" y="479250"/>
                    <a:pt x="1194510" y="484654"/>
                  </a:cubicBezTo>
                  <a:cubicBezTo>
                    <a:pt x="1189106" y="490058"/>
                    <a:pt x="1181777" y="493094"/>
                    <a:pt x="1174135" y="493094"/>
                  </a:cubicBezTo>
                  <a:lnTo>
                    <a:pt x="28815" y="493094"/>
                  </a:lnTo>
                  <a:cubicBezTo>
                    <a:pt x="21173" y="493094"/>
                    <a:pt x="13844" y="490058"/>
                    <a:pt x="8440" y="484654"/>
                  </a:cubicBezTo>
                  <a:cubicBezTo>
                    <a:pt x="3036" y="479250"/>
                    <a:pt x="0" y="471921"/>
                    <a:pt x="0" y="464278"/>
                  </a:cubicBezTo>
                  <a:lnTo>
                    <a:pt x="0" y="28815"/>
                  </a:lnTo>
                  <a:cubicBezTo>
                    <a:pt x="0" y="21173"/>
                    <a:pt x="3036" y="13844"/>
                    <a:pt x="8440" y="8440"/>
                  </a:cubicBezTo>
                  <a:cubicBezTo>
                    <a:pt x="13844" y="3036"/>
                    <a:pt x="21173" y="0"/>
                    <a:pt x="288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1202950" cy="597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48000" y="3619402"/>
            <a:ext cx="4567451" cy="2427722"/>
            <a:chOff x="0" y="0"/>
            <a:chExt cx="1202950" cy="639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950" cy="639400"/>
            </a:xfrm>
            <a:custGeom>
              <a:avLst/>
              <a:gdLst/>
              <a:ahLst/>
              <a:cxnLst/>
              <a:rect l="l" t="t" r="r" b="b"/>
              <a:pathLst>
                <a:path w="1202950" h="639400">
                  <a:moveTo>
                    <a:pt x="28815" y="0"/>
                  </a:moveTo>
                  <a:lnTo>
                    <a:pt x="1174135" y="0"/>
                  </a:lnTo>
                  <a:cubicBezTo>
                    <a:pt x="1181777" y="0"/>
                    <a:pt x="1189106" y="3036"/>
                    <a:pt x="1194510" y="8440"/>
                  </a:cubicBezTo>
                  <a:cubicBezTo>
                    <a:pt x="1199914" y="13844"/>
                    <a:pt x="1202950" y="21173"/>
                    <a:pt x="1202950" y="28815"/>
                  </a:cubicBezTo>
                  <a:lnTo>
                    <a:pt x="1202950" y="610585"/>
                  </a:lnTo>
                  <a:cubicBezTo>
                    <a:pt x="1202950" y="618227"/>
                    <a:pt x="1199914" y="625556"/>
                    <a:pt x="1194510" y="630960"/>
                  </a:cubicBezTo>
                  <a:cubicBezTo>
                    <a:pt x="1189106" y="636364"/>
                    <a:pt x="1181777" y="639400"/>
                    <a:pt x="1174135" y="639400"/>
                  </a:cubicBezTo>
                  <a:lnTo>
                    <a:pt x="28815" y="639400"/>
                  </a:lnTo>
                  <a:cubicBezTo>
                    <a:pt x="21173" y="639400"/>
                    <a:pt x="13844" y="636364"/>
                    <a:pt x="8440" y="630960"/>
                  </a:cubicBezTo>
                  <a:cubicBezTo>
                    <a:pt x="3036" y="625556"/>
                    <a:pt x="0" y="618227"/>
                    <a:pt x="0" y="610585"/>
                  </a:cubicBezTo>
                  <a:lnTo>
                    <a:pt x="0" y="28815"/>
                  </a:lnTo>
                  <a:cubicBezTo>
                    <a:pt x="0" y="21173"/>
                    <a:pt x="3036" y="13844"/>
                    <a:pt x="8440" y="8440"/>
                  </a:cubicBezTo>
                  <a:cubicBezTo>
                    <a:pt x="13844" y="3036"/>
                    <a:pt x="21173" y="0"/>
                    <a:pt x="288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1202950" cy="744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630157" y="6266198"/>
            <a:ext cx="3631146" cy="3631146"/>
          </a:xfrm>
          <a:custGeom>
            <a:avLst/>
            <a:gdLst/>
            <a:ahLst/>
            <a:cxnLst/>
            <a:rect l="l" t="t" r="r" b="b"/>
            <a:pathLst>
              <a:path w="3631146" h="3631146">
                <a:moveTo>
                  <a:pt x="0" y="0"/>
                </a:moveTo>
                <a:lnTo>
                  <a:pt x="3631146" y="0"/>
                </a:lnTo>
                <a:lnTo>
                  <a:pt x="3631146" y="3631146"/>
                </a:lnTo>
                <a:lnTo>
                  <a:pt x="0" y="3631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0699676" y="6583299"/>
            <a:ext cx="1529450" cy="856492"/>
          </a:xfrm>
          <a:custGeom>
            <a:avLst/>
            <a:gdLst/>
            <a:ahLst/>
            <a:cxnLst/>
            <a:rect l="l" t="t" r="r" b="b"/>
            <a:pathLst>
              <a:path w="1529450" h="856492">
                <a:moveTo>
                  <a:pt x="0" y="0"/>
                </a:moveTo>
                <a:lnTo>
                  <a:pt x="1529451" y="0"/>
                </a:lnTo>
                <a:lnTo>
                  <a:pt x="1529451" y="856492"/>
                </a:lnTo>
                <a:lnTo>
                  <a:pt x="0" y="856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3426965" y="3014533"/>
            <a:ext cx="1281129" cy="906399"/>
          </a:xfrm>
          <a:custGeom>
            <a:avLst/>
            <a:gdLst/>
            <a:ahLst/>
            <a:cxnLst/>
            <a:rect l="l" t="t" r="r" b="b"/>
            <a:pathLst>
              <a:path w="1281129" h="906399">
                <a:moveTo>
                  <a:pt x="0" y="0"/>
                </a:moveTo>
                <a:lnTo>
                  <a:pt x="1281128" y="0"/>
                </a:lnTo>
                <a:lnTo>
                  <a:pt x="1281128" y="906399"/>
                </a:lnTo>
                <a:lnTo>
                  <a:pt x="0" y="906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4239643" y="3920932"/>
            <a:ext cx="1281129" cy="906399"/>
          </a:xfrm>
          <a:custGeom>
            <a:avLst/>
            <a:gdLst/>
            <a:ahLst/>
            <a:cxnLst/>
            <a:rect l="l" t="t" r="r" b="b"/>
            <a:pathLst>
              <a:path w="1281129" h="906399">
                <a:moveTo>
                  <a:pt x="0" y="0"/>
                </a:moveTo>
                <a:lnTo>
                  <a:pt x="1281129" y="0"/>
                </a:lnTo>
                <a:lnTo>
                  <a:pt x="1281129" y="906399"/>
                </a:lnTo>
                <a:lnTo>
                  <a:pt x="0" y="906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1148593" y="3994473"/>
            <a:ext cx="3166265" cy="17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4"/>
              </a:lnSpc>
            </a:pPr>
            <a:r>
              <a:rPr lang="en-US" sz="126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Estamos construíndo um sistema ERP utilizando uma arquitetura Onion, separada nas camadas de Mensageria, View e Persistencia. Preciso que construa uma API em C# utilizando os padrões pré-determinados no projeto que receba como parametro “abc” e retorne “nja”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239643" y="4827331"/>
            <a:ext cx="1281129" cy="906399"/>
          </a:xfrm>
          <a:custGeom>
            <a:avLst/>
            <a:gdLst/>
            <a:ahLst/>
            <a:cxnLst/>
            <a:rect l="l" t="t" r="r" b="b"/>
            <a:pathLst>
              <a:path w="1281129" h="906399">
                <a:moveTo>
                  <a:pt x="0" y="0"/>
                </a:moveTo>
                <a:lnTo>
                  <a:pt x="1281129" y="0"/>
                </a:lnTo>
                <a:lnTo>
                  <a:pt x="1281129" y="906398"/>
                </a:lnTo>
                <a:lnTo>
                  <a:pt x="0" y="90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1938772" y="6047123"/>
            <a:ext cx="328306" cy="896397"/>
          </a:xfrm>
          <a:custGeom>
            <a:avLst/>
            <a:gdLst/>
            <a:ahLst/>
            <a:cxnLst/>
            <a:rect l="l" t="t" r="r" b="b"/>
            <a:pathLst>
              <a:path w="328306" h="896397">
                <a:moveTo>
                  <a:pt x="0" y="0"/>
                </a:moveTo>
                <a:lnTo>
                  <a:pt x="328306" y="0"/>
                </a:lnTo>
                <a:lnTo>
                  <a:pt x="328306" y="896398"/>
                </a:lnTo>
                <a:lnTo>
                  <a:pt x="0" y="89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 rot="-2147975" flipH="1">
            <a:off x="11570676" y="7437275"/>
            <a:ext cx="445549" cy="1216517"/>
          </a:xfrm>
          <a:custGeom>
            <a:avLst/>
            <a:gdLst/>
            <a:ahLst/>
            <a:cxnLst/>
            <a:rect l="l" t="t" r="r" b="b"/>
            <a:pathLst>
              <a:path w="445549" h="1216517">
                <a:moveTo>
                  <a:pt x="445550" y="0"/>
                </a:moveTo>
                <a:lnTo>
                  <a:pt x="0" y="0"/>
                </a:lnTo>
                <a:lnTo>
                  <a:pt x="0" y="1216518"/>
                </a:lnTo>
                <a:lnTo>
                  <a:pt x="445550" y="1216518"/>
                </a:lnTo>
                <a:lnTo>
                  <a:pt x="4455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flipH="1">
            <a:off x="2831189" y="5554986"/>
            <a:ext cx="445549" cy="1216517"/>
          </a:xfrm>
          <a:custGeom>
            <a:avLst/>
            <a:gdLst/>
            <a:ahLst/>
            <a:cxnLst/>
            <a:rect l="l" t="t" r="r" b="b"/>
            <a:pathLst>
              <a:path w="445549" h="1216517">
                <a:moveTo>
                  <a:pt x="445550" y="0"/>
                </a:moveTo>
                <a:lnTo>
                  <a:pt x="0" y="0"/>
                </a:lnTo>
                <a:lnTo>
                  <a:pt x="0" y="1216518"/>
                </a:lnTo>
                <a:lnTo>
                  <a:pt x="445550" y="1216518"/>
                </a:lnTo>
                <a:lnTo>
                  <a:pt x="4455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401122" y="6583299"/>
            <a:ext cx="420216" cy="428246"/>
          </a:xfrm>
          <a:custGeom>
            <a:avLst/>
            <a:gdLst/>
            <a:ahLst/>
            <a:cxnLst/>
            <a:rect l="l" t="t" r="r" b="b"/>
            <a:pathLst>
              <a:path w="420216" h="428246">
                <a:moveTo>
                  <a:pt x="0" y="0"/>
                </a:moveTo>
                <a:lnTo>
                  <a:pt x="420216" y="0"/>
                </a:lnTo>
                <a:lnTo>
                  <a:pt x="420216" y="428246"/>
                </a:lnTo>
                <a:lnTo>
                  <a:pt x="0" y="4282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5401122" y="7771616"/>
            <a:ext cx="420216" cy="428246"/>
          </a:xfrm>
          <a:custGeom>
            <a:avLst/>
            <a:gdLst/>
            <a:ahLst/>
            <a:cxnLst/>
            <a:rect l="l" t="t" r="r" b="b"/>
            <a:pathLst>
              <a:path w="420216" h="428246">
                <a:moveTo>
                  <a:pt x="0" y="0"/>
                </a:moveTo>
                <a:lnTo>
                  <a:pt x="420216" y="0"/>
                </a:lnTo>
                <a:lnTo>
                  <a:pt x="420216" y="428247"/>
                </a:lnTo>
                <a:lnTo>
                  <a:pt x="0" y="428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5401122" y="8959934"/>
            <a:ext cx="420216" cy="428246"/>
          </a:xfrm>
          <a:custGeom>
            <a:avLst/>
            <a:gdLst/>
            <a:ahLst/>
            <a:cxnLst/>
            <a:rect l="l" t="t" r="r" b="b"/>
            <a:pathLst>
              <a:path w="420216" h="428246">
                <a:moveTo>
                  <a:pt x="0" y="0"/>
                </a:moveTo>
                <a:lnTo>
                  <a:pt x="420216" y="0"/>
                </a:lnTo>
                <a:lnTo>
                  <a:pt x="420216" y="428246"/>
                </a:lnTo>
                <a:lnTo>
                  <a:pt x="0" y="4282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4652774" y="6583299"/>
            <a:ext cx="454867" cy="454867"/>
          </a:xfrm>
          <a:custGeom>
            <a:avLst/>
            <a:gdLst/>
            <a:ahLst/>
            <a:cxnLst/>
            <a:rect l="l" t="t" r="r" b="b"/>
            <a:pathLst>
              <a:path w="454867" h="454867">
                <a:moveTo>
                  <a:pt x="0" y="0"/>
                </a:moveTo>
                <a:lnTo>
                  <a:pt x="454867" y="0"/>
                </a:lnTo>
                <a:lnTo>
                  <a:pt x="454867" y="454867"/>
                </a:lnTo>
                <a:lnTo>
                  <a:pt x="0" y="45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23"/>
          <p:cNvSpPr txBox="1"/>
          <p:nvPr/>
        </p:nvSpPr>
        <p:spPr>
          <a:xfrm>
            <a:off x="3922423" y="2287117"/>
            <a:ext cx="240217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Errado</a:t>
            </a:r>
            <a:endParaRPr lang="en-US" sz="51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858533" y="2287117"/>
            <a:ext cx="181808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Certo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65763" y="4062299"/>
            <a:ext cx="4284426" cy="89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1"/>
              </a:lnSpc>
            </a:pPr>
            <a:r>
              <a:rPr lang="en-US" sz="171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Construa um sistema ERP capaz de gerenciar todo o processo de uma empresa de varejo.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02752" y="3261720"/>
            <a:ext cx="1109597" cy="341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88"/>
              </a:lnSpc>
            </a:pPr>
            <a:r>
              <a:rPr lang="en-US" sz="1992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Prompt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36577" y="3268399"/>
            <a:ext cx="1093580" cy="341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88"/>
              </a:lnSpc>
            </a:pPr>
            <a:r>
              <a:rPr lang="en-US" sz="1992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Prompt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80208" y="2958579"/>
            <a:ext cx="1624694" cy="442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Contexto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99403" y="3863828"/>
            <a:ext cx="1281129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Pedido</a:t>
            </a:r>
            <a:endParaRPr lang="en-US" sz="25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622897" y="4621711"/>
            <a:ext cx="1998270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Expectativa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15112" y="6376803"/>
            <a:ext cx="1381260" cy="310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72"/>
              </a:lnSpc>
            </a:pPr>
            <a:r>
              <a:rPr lang="en-US" sz="1837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Resultado</a:t>
            </a:r>
            <a:endParaRPr lang="en-US" sz="1837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967884" y="6414841"/>
            <a:ext cx="1323818" cy="72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"/>
              </a:lnSpc>
            </a:pPr>
            <a:r>
              <a:rPr lang="en-US" sz="13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Sem controle do que a IA executou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67884" y="7529977"/>
            <a:ext cx="1467838" cy="96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"/>
              </a:lnSpc>
            </a:pPr>
            <a:r>
              <a:rPr lang="en-US" sz="13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Sem escala porque tudo é feito no mesmo projeto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67884" y="8797464"/>
            <a:ext cx="1653007" cy="72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"/>
              </a:lnSpc>
            </a:pPr>
            <a:r>
              <a:rPr lang="en-US" sz="13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Monilito, manutenabilidade horrível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503703" y="6530637"/>
            <a:ext cx="1323818" cy="48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"/>
              </a:lnSpc>
            </a:pPr>
            <a:r>
              <a:rPr lang="en-US" sz="13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Maior controle do código</a:t>
            </a:r>
          </a:p>
        </p:txBody>
      </p:sp>
      <p:sp>
        <p:nvSpPr>
          <p:cNvPr id="36" name="Freeform 36"/>
          <p:cNvSpPr/>
          <p:nvPr/>
        </p:nvSpPr>
        <p:spPr>
          <a:xfrm>
            <a:off x="14652774" y="7744996"/>
            <a:ext cx="454867" cy="454867"/>
          </a:xfrm>
          <a:custGeom>
            <a:avLst/>
            <a:gdLst/>
            <a:ahLst/>
            <a:cxnLst/>
            <a:rect l="l" t="t" r="r" b="b"/>
            <a:pathLst>
              <a:path w="454867" h="454867">
                <a:moveTo>
                  <a:pt x="0" y="0"/>
                </a:moveTo>
                <a:lnTo>
                  <a:pt x="454867" y="0"/>
                </a:lnTo>
                <a:lnTo>
                  <a:pt x="454867" y="454867"/>
                </a:lnTo>
                <a:lnTo>
                  <a:pt x="0" y="45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TextBox 37"/>
          <p:cNvSpPr txBox="1"/>
          <p:nvPr/>
        </p:nvSpPr>
        <p:spPr>
          <a:xfrm>
            <a:off x="15250516" y="7473985"/>
            <a:ext cx="1998270" cy="96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"/>
              </a:lnSpc>
            </a:pPr>
            <a:r>
              <a:rPr lang="en-US" sz="13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Garante escala porque o trabalho de engenharia continua sendo executado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652774" y="8933313"/>
            <a:ext cx="454867" cy="454867"/>
          </a:xfrm>
          <a:custGeom>
            <a:avLst/>
            <a:gdLst/>
            <a:ahLst/>
            <a:cxnLst/>
            <a:rect l="l" t="t" r="r" b="b"/>
            <a:pathLst>
              <a:path w="454867" h="454867">
                <a:moveTo>
                  <a:pt x="0" y="0"/>
                </a:moveTo>
                <a:lnTo>
                  <a:pt x="454867" y="0"/>
                </a:lnTo>
                <a:lnTo>
                  <a:pt x="454867" y="454867"/>
                </a:lnTo>
                <a:lnTo>
                  <a:pt x="0" y="45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TextBox 39"/>
          <p:cNvSpPr txBox="1"/>
          <p:nvPr/>
        </p:nvSpPr>
        <p:spPr>
          <a:xfrm>
            <a:off x="15250516" y="8767884"/>
            <a:ext cx="2268526" cy="96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"/>
              </a:lnSpc>
            </a:pPr>
            <a:r>
              <a:rPr lang="en-US" sz="13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Projeto modular, respeitando as melhores práticas de arquitetura de sofrware.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847457" y="704697"/>
            <a:ext cx="659308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QUEBRANDO MITOS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0329" y="-2528245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724791" y="2765123"/>
            <a:ext cx="926226" cy="926226"/>
          </a:xfrm>
          <a:custGeom>
            <a:avLst/>
            <a:gdLst/>
            <a:ahLst/>
            <a:cxnLst/>
            <a:rect l="l" t="t" r="r" b="b"/>
            <a:pathLst>
              <a:path w="926226" h="926226">
                <a:moveTo>
                  <a:pt x="0" y="0"/>
                </a:moveTo>
                <a:lnTo>
                  <a:pt x="926227" y="0"/>
                </a:lnTo>
                <a:lnTo>
                  <a:pt x="926227" y="926227"/>
                </a:lnTo>
                <a:lnTo>
                  <a:pt x="0" y="926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284410" y="2765123"/>
            <a:ext cx="852784" cy="910851"/>
          </a:xfrm>
          <a:custGeom>
            <a:avLst/>
            <a:gdLst/>
            <a:ahLst/>
            <a:cxnLst/>
            <a:rect l="l" t="t" r="r" b="b"/>
            <a:pathLst>
              <a:path w="852784" h="910851">
                <a:moveTo>
                  <a:pt x="0" y="0"/>
                </a:moveTo>
                <a:lnTo>
                  <a:pt x="852784" y="0"/>
                </a:lnTo>
                <a:lnTo>
                  <a:pt x="852784" y="910852"/>
                </a:lnTo>
                <a:lnTo>
                  <a:pt x="0" y="91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1212934" y="2765123"/>
            <a:ext cx="926226" cy="926226"/>
          </a:xfrm>
          <a:custGeom>
            <a:avLst/>
            <a:gdLst/>
            <a:ahLst/>
            <a:cxnLst/>
            <a:rect l="l" t="t" r="r" b="b"/>
            <a:pathLst>
              <a:path w="926226" h="926226">
                <a:moveTo>
                  <a:pt x="0" y="0"/>
                </a:moveTo>
                <a:lnTo>
                  <a:pt x="926227" y="0"/>
                </a:lnTo>
                <a:lnTo>
                  <a:pt x="926227" y="926227"/>
                </a:lnTo>
                <a:lnTo>
                  <a:pt x="0" y="926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448925" y="4664553"/>
            <a:ext cx="2579813" cy="2579813"/>
          </a:xfrm>
          <a:custGeom>
            <a:avLst/>
            <a:gdLst/>
            <a:ahLst/>
            <a:cxnLst/>
            <a:rect l="l" t="t" r="r" b="b"/>
            <a:pathLst>
              <a:path w="2579813" h="2579813">
                <a:moveTo>
                  <a:pt x="0" y="0"/>
                </a:moveTo>
                <a:lnTo>
                  <a:pt x="2579813" y="0"/>
                </a:lnTo>
                <a:lnTo>
                  <a:pt x="2579813" y="2579814"/>
                </a:lnTo>
                <a:lnTo>
                  <a:pt x="0" y="25798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601932" y="6066443"/>
            <a:ext cx="646368" cy="646368"/>
          </a:xfrm>
          <a:custGeom>
            <a:avLst/>
            <a:gdLst/>
            <a:ahLst/>
            <a:cxnLst/>
            <a:rect l="l" t="t" r="r" b="b"/>
            <a:pathLst>
              <a:path w="646368" h="646368">
                <a:moveTo>
                  <a:pt x="0" y="0"/>
                </a:moveTo>
                <a:lnTo>
                  <a:pt x="646367" y="0"/>
                </a:lnTo>
                <a:lnTo>
                  <a:pt x="646367" y="646368"/>
                </a:lnTo>
                <a:lnTo>
                  <a:pt x="0" y="646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1494030" y="6066443"/>
            <a:ext cx="646368" cy="646368"/>
          </a:xfrm>
          <a:custGeom>
            <a:avLst/>
            <a:gdLst/>
            <a:ahLst/>
            <a:cxnLst/>
            <a:rect l="l" t="t" r="r" b="b"/>
            <a:pathLst>
              <a:path w="646368" h="646368">
                <a:moveTo>
                  <a:pt x="0" y="0"/>
                </a:moveTo>
                <a:lnTo>
                  <a:pt x="646368" y="0"/>
                </a:lnTo>
                <a:lnTo>
                  <a:pt x="646368" y="646368"/>
                </a:lnTo>
                <a:lnTo>
                  <a:pt x="0" y="646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2237454" y="6066443"/>
            <a:ext cx="646368" cy="646368"/>
          </a:xfrm>
          <a:custGeom>
            <a:avLst/>
            <a:gdLst/>
            <a:ahLst/>
            <a:cxnLst/>
            <a:rect l="l" t="t" r="r" b="b"/>
            <a:pathLst>
              <a:path w="646368" h="646368">
                <a:moveTo>
                  <a:pt x="0" y="0"/>
                </a:moveTo>
                <a:lnTo>
                  <a:pt x="646368" y="0"/>
                </a:lnTo>
                <a:lnTo>
                  <a:pt x="646368" y="646368"/>
                </a:lnTo>
                <a:lnTo>
                  <a:pt x="0" y="646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1473924" y="5006503"/>
            <a:ext cx="658190" cy="684723"/>
          </a:xfrm>
          <a:custGeom>
            <a:avLst/>
            <a:gdLst/>
            <a:ahLst/>
            <a:cxnLst/>
            <a:rect l="l" t="t" r="r" b="b"/>
            <a:pathLst>
              <a:path w="658190" h="684723">
                <a:moveTo>
                  <a:pt x="0" y="0"/>
                </a:moveTo>
                <a:lnTo>
                  <a:pt x="658189" y="0"/>
                </a:lnTo>
                <a:lnTo>
                  <a:pt x="658189" y="684722"/>
                </a:lnTo>
                <a:lnTo>
                  <a:pt x="0" y="6847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538320" y="6709381"/>
            <a:ext cx="773592" cy="2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FRONT END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94030" y="6709381"/>
            <a:ext cx="687902" cy="2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BACK END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81932" y="6692796"/>
            <a:ext cx="757411" cy="2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QA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80043" y="5653125"/>
            <a:ext cx="1045952" cy="267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sz="1546">
                <a:solidFill>
                  <a:srgbClr val="000000"/>
                </a:solidFill>
                <a:latin typeface="Knockout Featherweight"/>
                <a:ea typeface="Knockout Featherweight"/>
                <a:cs typeface="Knockout Featherweight"/>
                <a:sym typeface="Knockout Featherweight"/>
              </a:rPr>
              <a:t>Tech Lead AI Senior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01316" y="3152730"/>
            <a:ext cx="1663359" cy="713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89"/>
              </a:lnSpc>
            </a:pPr>
            <a:r>
              <a:rPr lang="en-US" sz="15899" b="1">
                <a:solidFill>
                  <a:srgbClr val="342D47"/>
                </a:solidFill>
                <a:latin typeface="Agrandir Bold"/>
                <a:ea typeface="Agrandir Bold"/>
                <a:cs typeface="Agrandir Bold"/>
                <a:sym typeface="Agrandir Bold"/>
              </a:rPr>
              <a:t>H</a:t>
            </a:r>
          </a:p>
          <a:p>
            <a:pPr algn="l">
              <a:lnSpc>
                <a:spcPts val="17489"/>
              </a:lnSpc>
            </a:pPr>
            <a:r>
              <a:rPr lang="en-US" sz="15899" b="1">
                <a:solidFill>
                  <a:srgbClr val="342D47"/>
                </a:solidFill>
                <a:latin typeface="Agrandir Bold"/>
                <a:ea typeface="Agrandir Bold"/>
                <a:cs typeface="Agrandir Bold"/>
                <a:sym typeface="Agrandir Bold"/>
              </a:rPr>
              <a:t>A</a:t>
            </a:r>
          </a:p>
          <a:p>
            <a:pPr algn="l">
              <a:lnSpc>
                <a:spcPts val="17489"/>
              </a:lnSpc>
            </a:pPr>
            <a:r>
              <a:rPr lang="en-US" sz="15899" b="1">
                <a:solidFill>
                  <a:srgbClr val="342D47"/>
                </a:solidFill>
                <a:latin typeface="Agrandir Bold"/>
                <a:ea typeface="Agrandir Bold"/>
                <a:cs typeface="Agrandir Bold"/>
                <a:sym typeface="Agrandir 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34469" y="3566302"/>
            <a:ext cx="2930723" cy="87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70"/>
              </a:lnSpc>
            </a:pPr>
            <a:r>
              <a:rPr lang="en-US" sz="5154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iper Ágil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17483" y="792029"/>
            <a:ext cx="9866927" cy="15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62"/>
              </a:lnSpc>
            </a:pPr>
            <a:r>
              <a:rPr lang="en-US" sz="13096" spc="-720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MODELO DE NEGÓCIO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14135" y="4390588"/>
            <a:ext cx="4133412" cy="71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424" lvl="1" indent="-219712" algn="l">
              <a:lnSpc>
                <a:spcPts val="2849"/>
              </a:lnSpc>
              <a:buFont typeface="Arial"/>
              <a:buChar char="•"/>
            </a:pPr>
            <a:r>
              <a:rPr lang="en-US" sz="2035" b="1">
                <a:solidFill>
                  <a:srgbClr val="342D4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Sprints de 5 dias</a:t>
            </a:r>
          </a:p>
          <a:p>
            <a:pPr marL="439424" lvl="1" indent="-219712" algn="l">
              <a:lnSpc>
                <a:spcPts val="2849"/>
              </a:lnSpc>
              <a:buFont typeface="Arial"/>
              <a:buChar char="•"/>
            </a:pPr>
            <a:r>
              <a:rPr lang="en-US" sz="2035" b="1">
                <a:solidFill>
                  <a:srgbClr val="342D4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Redução de até 70% do prazo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34469" y="5863459"/>
            <a:ext cx="2930723" cy="87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70"/>
              </a:lnSpc>
            </a:pPr>
            <a:r>
              <a:rPr lang="en-US" sz="5154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cessível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87275" y="6687745"/>
            <a:ext cx="4083432" cy="71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424" lvl="1" indent="-219712" algn="l">
              <a:lnSpc>
                <a:spcPts val="2849"/>
              </a:lnSpc>
              <a:buFont typeface="Arial"/>
              <a:buChar char="•"/>
            </a:pPr>
            <a:r>
              <a:rPr lang="en-US" sz="2035" b="1">
                <a:solidFill>
                  <a:srgbClr val="342D4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Redução de até 70% do valor</a:t>
            </a:r>
          </a:p>
          <a:p>
            <a:pPr marL="439424" lvl="1" indent="-219712" algn="l">
              <a:lnSpc>
                <a:spcPts val="2849"/>
              </a:lnSpc>
              <a:buFont typeface="Arial"/>
              <a:buChar char="•"/>
            </a:pPr>
            <a:r>
              <a:rPr lang="en-US" sz="2035" b="1">
                <a:solidFill>
                  <a:srgbClr val="342D4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Custo controlado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34469" y="7986178"/>
            <a:ext cx="4776601" cy="87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70"/>
              </a:lnSpc>
            </a:pPr>
            <a:r>
              <a:rPr lang="en-US" sz="5154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omprometido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87275" y="8694078"/>
            <a:ext cx="4083432" cy="108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424" lvl="1" indent="-219712" algn="l">
              <a:lnSpc>
                <a:spcPts val="2849"/>
              </a:lnSpc>
              <a:buFont typeface="Arial"/>
              <a:buChar char="•"/>
            </a:pPr>
            <a:r>
              <a:rPr lang="en-US" sz="2035" b="1">
                <a:solidFill>
                  <a:srgbClr val="342D4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Comprometemos 15% da nossa margem e atrelamos ela a meta de negócio</a:t>
            </a:r>
          </a:p>
        </p:txBody>
      </p:sp>
      <p:sp>
        <p:nvSpPr>
          <p:cNvPr id="23" name="TextBox 23"/>
          <p:cNvSpPr txBox="1"/>
          <p:nvPr/>
        </p:nvSpPr>
        <p:spPr>
          <a:xfrm rot="-5400000">
            <a:off x="8933184" y="5580658"/>
            <a:ext cx="2322404" cy="7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7"/>
              </a:lnSpc>
              <a:spcBef>
                <a:spcPct val="0"/>
              </a:spcBef>
            </a:pPr>
            <a:r>
              <a:rPr lang="en-US" sz="4133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SQUAD 2.0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70118" y="3618825"/>
            <a:ext cx="1406462" cy="72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1"/>
              </a:lnSpc>
              <a:spcBef>
                <a:spcPct val="0"/>
              </a:spcBef>
            </a:pPr>
            <a:r>
              <a:rPr lang="en-US" sz="2079">
                <a:solidFill>
                  <a:srgbClr val="000000"/>
                </a:solidFill>
                <a:latin typeface="Knockout Featherweight"/>
                <a:ea typeface="Knockout Featherweight"/>
                <a:cs typeface="Knockout Featherweight"/>
                <a:sym typeface="Knockout Featherweight"/>
              </a:rPr>
              <a:t>Arquiteto de Solução Software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24797" y="3634200"/>
            <a:ext cx="1285118" cy="72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1"/>
              </a:lnSpc>
              <a:spcBef>
                <a:spcPct val="0"/>
              </a:spcBef>
            </a:pPr>
            <a:r>
              <a:rPr lang="en-US" sz="2079">
                <a:solidFill>
                  <a:srgbClr val="000000"/>
                </a:solidFill>
                <a:latin typeface="Knockout Featherweight"/>
                <a:ea typeface="Knockout Featherweight"/>
                <a:cs typeface="Knockout Featherweight"/>
                <a:sym typeface="Knockout Featherweight"/>
              </a:rPr>
              <a:t>Product Design GenAI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62901" y="3750914"/>
            <a:ext cx="1850007" cy="36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2078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VMO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3250689" y="4664553"/>
            <a:ext cx="2579813" cy="2579813"/>
            <a:chOff x="0" y="0"/>
            <a:chExt cx="3439751" cy="3439751"/>
          </a:xfrm>
        </p:grpSpPr>
        <p:sp>
          <p:nvSpPr>
            <p:cNvPr id="28" name="Freeform 28"/>
            <p:cNvSpPr/>
            <p:nvPr/>
          </p:nvSpPr>
          <p:spPr>
            <a:xfrm>
              <a:off x="204009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3" y="0"/>
                  </a:lnTo>
                  <a:lnTo>
                    <a:pt x="861823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93473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4" y="0"/>
                  </a:lnTo>
                  <a:lnTo>
                    <a:pt x="861824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384706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3" y="0"/>
                  </a:lnTo>
                  <a:lnTo>
                    <a:pt x="861823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366665" y="455933"/>
              <a:ext cx="877586" cy="912963"/>
            </a:xfrm>
            <a:custGeom>
              <a:avLst/>
              <a:gdLst/>
              <a:ahLst/>
              <a:cxnLst/>
              <a:rect l="l" t="t" r="r" b="b"/>
              <a:pathLst>
                <a:path w="877586" h="912963">
                  <a:moveTo>
                    <a:pt x="0" y="0"/>
                  </a:moveTo>
                  <a:lnTo>
                    <a:pt x="877586" y="0"/>
                  </a:lnTo>
                  <a:lnTo>
                    <a:pt x="877586" y="912963"/>
                  </a:lnTo>
                  <a:lnTo>
                    <a:pt x="0" y="91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9193" y="2739137"/>
              <a:ext cx="1031456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FRONT END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93473" y="2739137"/>
              <a:ext cx="917203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BACK END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310677" y="2717024"/>
              <a:ext cx="1009882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QA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08157" y="1330796"/>
              <a:ext cx="1394602" cy="344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5"/>
                </a:lnSpc>
                <a:spcBef>
                  <a:spcPct val="0"/>
                </a:spcBef>
              </a:pPr>
              <a:r>
                <a:rPr lang="en-US" sz="1546">
                  <a:solidFill>
                    <a:srgbClr val="000000"/>
                  </a:solidFill>
                  <a:latin typeface="Knockout Featherweight"/>
                  <a:ea typeface="Knockout Featherweight"/>
                  <a:cs typeface="Knockout Featherweight"/>
                  <a:sym typeface="Knockout Featherweight"/>
                </a:rPr>
                <a:t>Tech Lead AI Senior</a:t>
              </a:r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3439751" cy="3439751"/>
            </a:xfrm>
            <a:custGeom>
              <a:avLst/>
              <a:gdLst/>
              <a:ahLst/>
              <a:cxnLst/>
              <a:rect l="l" t="t" r="r" b="b"/>
              <a:pathLst>
                <a:path w="3439751" h="3439751">
                  <a:moveTo>
                    <a:pt x="0" y="0"/>
                  </a:moveTo>
                  <a:lnTo>
                    <a:pt x="3439751" y="0"/>
                  </a:lnTo>
                  <a:lnTo>
                    <a:pt x="3439751" y="3439751"/>
                  </a:lnTo>
                  <a:lnTo>
                    <a:pt x="0" y="343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448925" y="7346384"/>
            <a:ext cx="2579813" cy="2579813"/>
            <a:chOff x="0" y="0"/>
            <a:chExt cx="3439751" cy="3439751"/>
          </a:xfrm>
        </p:grpSpPr>
        <p:sp>
          <p:nvSpPr>
            <p:cNvPr id="38" name="Freeform 38"/>
            <p:cNvSpPr/>
            <p:nvPr/>
          </p:nvSpPr>
          <p:spPr>
            <a:xfrm>
              <a:off x="204009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3" y="0"/>
                  </a:lnTo>
                  <a:lnTo>
                    <a:pt x="861823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393473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4" y="0"/>
                  </a:lnTo>
                  <a:lnTo>
                    <a:pt x="861824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384706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3" y="0"/>
                  </a:lnTo>
                  <a:lnTo>
                    <a:pt x="861823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366665" y="455933"/>
              <a:ext cx="877586" cy="912963"/>
            </a:xfrm>
            <a:custGeom>
              <a:avLst/>
              <a:gdLst/>
              <a:ahLst/>
              <a:cxnLst/>
              <a:rect l="l" t="t" r="r" b="b"/>
              <a:pathLst>
                <a:path w="877586" h="912963">
                  <a:moveTo>
                    <a:pt x="0" y="0"/>
                  </a:moveTo>
                  <a:lnTo>
                    <a:pt x="877586" y="0"/>
                  </a:lnTo>
                  <a:lnTo>
                    <a:pt x="877586" y="912963"/>
                  </a:lnTo>
                  <a:lnTo>
                    <a:pt x="0" y="91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19193" y="2739137"/>
              <a:ext cx="1031456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FRONT END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93473" y="2739137"/>
              <a:ext cx="917203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BACK END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310677" y="2717024"/>
              <a:ext cx="1009882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QA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108157" y="1330796"/>
              <a:ext cx="1394602" cy="344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5"/>
                </a:lnSpc>
                <a:spcBef>
                  <a:spcPct val="0"/>
                </a:spcBef>
              </a:pPr>
              <a:r>
                <a:rPr lang="en-US" sz="1546">
                  <a:solidFill>
                    <a:srgbClr val="000000"/>
                  </a:solidFill>
                  <a:latin typeface="Knockout Featherweight"/>
                  <a:ea typeface="Knockout Featherweight"/>
                  <a:cs typeface="Knockout Featherweight"/>
                  <a:sym typeface="Knockout Featherweight"/>
                </a:rPr>
                <a:t>Tech Lead AI Senior</a:t>
              </a:r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0"/>
              <a:ext cx="3439751" cy="3439751"/>
            </a:xfrm>
            <a:custGeom>
              <a:avLst/>
              <a:gdLst/>
              <a:ahLst/>
              <a:cxnLst/>
              <a:rect l="l" t="t" r="r" b="b"/>
              <a:pathLst>
                <a:path w="3439751" h="3439751">
                  <a:moveTo>
                    <a:pt x="0" y="0"/>
                  </a:moveTo>
                  <a:lnTo>
                    <a:pt x="3439751" y="0"/>
                  </a:lnTo>
                  <a:lnTo>
                    <a:pt x="3439751" y="3439751"/>
                  </a:lnTo>
                  <a:lnTo>
                    <a:pt x="0" y="343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250689" y="7358667"/>
            <a:ext cx="2579813" cy="2579813"/>
            <a:chOff x="0" y="0"/>
            <a:chExt cx="3439751" cy="3439751"/>
          </a:xfrm>
        </p:grpSpPr>
        <p:sp>
          <p:nvSpPr>
            <p:cNvPr id="48" name="Freeform 48"/>
            <p:cNvSpPr/>
            <p:nvPr/>
          </p:nvSpPr>
          <p:spPr>
            <a:xfrm>
              <a:off x="204009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3" y="0"/>
                  </a:lnTo>
                  <a:lnTo>
                    <a:pt x="861823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393473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4" y="0"/>
                  </a:lnTo>
                  <a:lnTo>
                    <a:pt x="861824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384706" y="1869186"/>
              <a:ext cx="861824" cy="861824"/>
            </a:xfrm>
            <a:custGeom>
              <a:avLst/>
              <a:gdLst/>
              <a:ahLst/>
              <a:cxnLst/>
              <a:rect l="l" t="t" r="r" b="b"/>
              <a:pathLst>
                <a:path w="861824" h="861824">
                  <a:moveTo>
                    <a:pt x="0" y="0"/>
                  </a:moveTo>
                  <a:lnTo>
                    <a:pt x="861823" y="0"/>
                  </a:lnTo>
                  <a:lnTo>
                    <a:pt x="861823" y="861824"/>
                  </a:lnTo>
                  <a:lnTo>
                    <a:pt x="0" y="8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1366665" y="455933"/>
              <a:ext cx="877586" cy="912963"/>
            </a:xfrm>
            <a:custGeom>
              <a:avLst/>
              <a:gdLst/>
              <a:ahLst/>
              <a:cxnLst/>
              <a:rect l="l" t="t" r="r" b="b"/>
              <a:pathLst>
                <a:path w="877586" h="912963">
                  <a:moveTo>
                    <a:pt x="0" y="0"/>
                  </a:moveTo>
                  <a:lnTo>
                    <a:pt x="877586" y="0"/>
                  </a:lnTo>
                  <a:lnTo>
                    <a:pt x="877586" y="912963"/>
                  </a:lnTo>
                  <a:lnTo>
                    <a:pt x="0" y="91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19193" y="2739137"/>
              <a:ext cx="1031456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FRONT END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393473" y="2739137"/>
              <a:ext cx="917203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BACK END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2310677" y="2717024"/>
              <a:ext cx="1009882" cy="34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4"/>
                </a:lnSpc>
                <a:spcBef>
                  <a:spcPct val="0"/>
                </a:spcBef>
              </a:pPr>
              <a:r>
                <a:rPr lang="en-US" sz="1545">
                  <a:solidFill>
                    <a:srgbClr val="000000"/>
                  </a:solidFill>
                  <a:latin typeface="Knockout Featherweight Bold"/>
                  <a:ea typeface="Knockout Featherweight Bold"/>
                  <a:cs typeface="Knockout Featherweight Bold"/>
                  <a:sym typeface="Knockout Featherweight Bold"/>
                </a:rPr>
                <a:t>QA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108157" y="1330796"/>
              <a:ext cx="1394602" cy="344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5"/>
                </a:lnSpc>
                <a:spcBef>
                  <a:spcPct val="0"/>
                </a:spcBef>
              </a:pPr>
              <a:r>
                <a:rPr lang="en-US" sz="1546">
                  <a:solidFill>
                    <a:srgbClr val="000000"/>
                  </a:solidFill>
                  <a:latin typeface="Knockout Featherweight"/>
                  <a:ea typeface="Knockout Featherweight"/>
                  <a:cs typeface="Knockout Featherweight"/>
                  <a:sym typeface="Knockout Featherweight"/>
                </a:rPr>
                <a:t>Tech Lead AI Senior</a:t>
              </a:r>
            </a:p>
          </p:txBody>
        </p:sp>
        <p:sp>
          <p:nvSpPr>
            <p:cNvPr id="56" name="Freeform 56"/>
            <p:cNvSpPr/>
            <p:nvPr/>
          </p:nvSpPr>
          <p:spPr>
            <a:xfrm>
              <a:off x="0" y="0"/>
              <a:ext cx="3439751" cy="3439751"/>
            </a:xfrm>
            <a:custGeom>
              <a:avLst/>
              <a:gdLst/>
              <a:ahLst/>
              <a:cxnLst/>
              <a:rect l="l" t="t" r="r" b="b"/>
              <a:pathLst>
                <a:path w="3439751" h="3439751">
                  <a:moveTo>
                    <a:pt x="0" y="0"/>
                  </a:moveTo>
                  <a:lnTo>
                    <a:pt x="3439751" y="0"/>
                  </a:lnTo>
                  <a:lnTo>
                    <a:pt x="3439751" y="3439751"/>
                  </a:lnTo>
                  <a:lnTo>
                    <a:pt x="0" y="343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7" name="TextBox 57"/>
          <p:cNvSpPr txBox="1"/>
          <p:nvPr/>
        </p:nvSpPr>
        <p:spPr>
          <a:xfrm rot="-5400000">
            <a:off x="8933184" y="8294034"/>
            <a:ext cx="2322404" cy="7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7"/>
              </a:lnSpc>
              <a:spcBef>
                <a:spcPct val="0"/>
              </a:spcBef>
            </a:pPr>
            <a:r>
              <a:rPr lang="en-US" sz="4133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SQUAD 2.0</a:t>
            </a:r>
          </a:p>
        </p:txBody>
      </p:sp>
      <p:sp>
        <p:nvSpPr>
          <p:cNvPr id="58" name="TextBox 58"/>
          <p:cNvSpPr txBox="1"/>
          <p:nvPr/>
        </p:nvSpPr>
        <p:spPr>
          <a:xfrm rot="5400000">
            <a:off x="15023840" y="5613694"/>
            <a:ext cx="2322404" cy="7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7"/>
              </a:lnSpc>
              <a:spcBef>
                <a:spcPct val="0"/>
              </a:spcBef>
            </a:pPr>
            <a:r>
              <a:rPr lang="en-US" sz="4133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SQUAD 2.0</a:t>
            </a:r>
          </a:p>
        </p:txBody>
      </p:sp>
      <p:sp>
        <p:nvSpPr>
          <p:cNvPr id="59" name="TextBox 59"/>
          <p:cNvSpPr txBox="1"/>
          <p:nvPr/>
        </p:nvSpPr>
        <p:spPr>
          <a:xfrm rot="5400000">
            <a:off x="15023840" y="8294034"/>
            <a:ext cx="2322404" cy="7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7"/>
              </a:lnSpc>
              <a:spcBef>
                <a:spcPct val="0"/>
              </a:spcBef>
            </a:pPr>
            <a:r>
              <a:rPr lang="en-US" sz="4133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SQUAD 2.0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72927"/>
            <a:ext cx="6448125" cy="337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16"/>
              </a:lnSpc>
            </a:pPr>
            <a:r>
              <a:rPr lang="en-US" sz="14786" spc="-813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MARKET VALIDATION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-3077795" y="-275456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47739" y="4813931"/>
            <a:ext cx="9326880" cy="4874849"/>
            <a:chOff x="0" y="0"/>
            <a:chExt cx="19050000" cy="9956800"/>
          </a:xfrm>
        </p:grpSpPr>
        <p:sp>
          <p:nvSpPr>
            <p:cNvPr id="5" name="Freeform 5"/>
            <p:cNvSpPr/>
            <p:nvPr/>
          </p:nvSpPr>
          <p:spPr>
            <a:xfrm>
              <a:off x="2501900" y="209042"/>
              <a:ext cx="14186915" cy="8502396"/>
            </a:xfrm>
            <a:custGeom>
              <a:avLst/>
              <a:gdLst/>
              <a:ahLst/>
              <a:cxnLst/>
              <a:rect l="l" t="t" r="r" b="b"/>
              <a:pathLst>
                <a:path w="14186915" h="8502396">
                  <a:moveTo>
                    <a:pt x="14186915" y="8502396"/>
                  </a:moveTo>
                  <a:lnTo>
                    <a:pt x="0" y="8502396"/>
                  </a:lnTo>
                  <a:lnTo>
                    <a:pt x="0" y="0"/>
                  </a:lnTo>
                  <a:lnTo>
                    <a:pt x="14186915" y="0"/>
                  </a:lnTo>
                  <a:lnTo>
                    <a:pt x="14186915" y="8502396"/>
                  </a:lnTo>
                  <a:close/>
                </a:path>
              </a:pathLst>
            </a:custGeom>
            <a:blipFill>
              <a:blip r:embed="rId6"/>
              <a:stretch>
                <a:fillRect l="-5979" r="-597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9956800"/>
            </a:xfrm>
            <a:custGeom>
              <a:avLst/>
              <a:gdLst/>
              <a:ahLst/>
              <a:cxnLst/>
              <a:rect l="l" t="t" r="r" b="b"/>
              <a:pathLst>
                <a:path w="19050000" h="9956800">
                  <a:moveTo>
                    <a:pt x="19050000" y="9956800"/>
                  </a:moveTo>
                  <a:lnTo>
                    <a:pt x="0" y="99568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9956800"/>
                  </a:lnTo>
                  <a:close/>
                </a:path>
              </a:pathLst>
            </a:custGeom>
            <a:blipFill>
              <a:blip r:embed="rId7"/>
              <a:stretch>
                <a:fillRect l="-15" r="-1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68871" y="583310"/>
            <a:ext cx="9305748" cy="1813367"/>
            <a:chOff x="0" y="0"/>
            <a:chExt cx="12407664" cy="2417823"/>
          </a:xfrm>
        </p:grpSpPr>
        <p:sp>
          <p:nvSpPr>
            <p:cNvPr id="8" name="TextBox 8"/>
            <p:cNvSpPr txBox="1"/>
            <p:nvPr/>
          </p:nvSpPr>
          <p:spPr>
            <a:xfrm>
              <a:off x="0" y="354467"/>
              <a:ext cx="3851860" cy="111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4"/>
                </a:lnSpc>
              </a:pPr>
              <a:r>
                <a:rPr lang="en-US" sz="5081">
                  <a:solidFill>
                    <a:srgbClr val="342D4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5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2468" y="1393568"/>
              <a:ext cx="3466924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Entregues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3851860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Projetos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405848" y="354467"/>
              <a:ext cx="3663061" cy="111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4"/>
                </a:lnSpc>
              </a:pPr>
              <a:r>
                <a:rPr lang="en-US" sz="5081">
                  <a:solidFill>
                    <a:srgbClr val="342D4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250K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463722" y="1393568"/>
              <a:ext cx="3547314" cy="1024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Geradas pelos agentes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613816" y="354467"/>
              <a:ext cx="3735837" cy="111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4"/>
                </a:lnSpc>
              </a:pPr>
              <a:r>
                <a:rPr lang="en-US" sz="5081">
                  <a:solidFill>
                    <a:srgbClr val="342D4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784248" y="1393568"/>
              <a:ext cx="3394972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Meses de trabalho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311449" y="-104775"/>
              <a:ext cx="3851860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Linhas de Código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555804" y="-104775"/>
              <a:ext cx="3851860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Tempo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8988" y="6921244"/>
            <a:ext cx="8156738" cy="180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5"/>
              </a:lnSpc>
            </a:pPr>
            <a:r>
              <a:rPr lang="en-US" sz="2541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Segundo estudos de grandes do mercado como McKinsey, GitHub, Stack Overflow, uma pessoa é capaz de gerar no máximo 12k de linhas de código por mês, com os agentes geramos mais de 83k por mês.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268871" y="2772568"/>
            <a:ext cx="9305748" cy="1441892"/>
            <a:chOff x="0" y="0"/>
            <a:chExt cx="12407664" cy="192252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354467"/>
              <a:ext cx="3851860" cy="111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4"/>
                </a:lnSpc>
              </a:pPr>
              <a:r>
                <a:rPr lang="en-US" sz="5081">
                  <a:solidFill>
                    <a:srgbClr val="342D4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15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2468" y="1393568"/>
              <a:ext cx="3466924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Usadas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3851860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Tecnologias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405848" y="354467"/>
              <a:ext cx="3663061" cy="111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4"/>
                </a:lnSpc>
              </a:pPr>
              <a:r>
                <a:rPr lang="en-US" sz="5081">
                  <a:solidFill>
                    <a:srgbClr val="342D4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98%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3722" y="1393568"/>
              <a:ext cx="3547314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Mais rápido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613816" y="354467"/>
              <a:ext cx="3735837" cy="111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4"/>
                </a:lnSpc>
              </a:pPr>
              <a:r>
                <a:rPr lang="en-US" sz="5081">
                  <a:solidFill>
                    <a:srgbClr val="342D47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70%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784248" y="1393568"/>
              <a:ext cx="3394972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Mais barato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311449" y="-104775"/>
              <a:ext cx="3851860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Velocidade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8555804" y="-104775"/>
              <a:ext cx="3851860" cy="528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342D47"/>
                  </a:solidFill>
                  <a:latin typeface="Agrandir"/>
                  <a:ea typeface="Agrandir"/>
                  <a:cs typeface="Agrandir"/>
                  <a:sym typeface="Agrandir"/>
                </a:rPr>
                <a:t>Custo</a:t>
              </a:r>
            </a:p>
          </p:txBody>
        </p:sp>
      </p:grpSp>
      <p:pic>
        <p:nvPicPr>
          <p:cNvPr id="28" name="28_05_2025_-19_06_02-Screen-Vídeo-sem-título">
            <a:hlinkClick r:id="" action="ppaction://media"/>
            <a:extLst>
              <a:ext uri="{FF2B5EF4-FFF2-40B4-BE49-F238E27FC236}">
                <a16:creationId xmlns:a16="http://schemas.microsoft.com/office/drawing/2014/main" id="{B177521A-C784-18DE-1B06-D494E6D19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>
            <a:off x="9472668" y="4916277"/>
            <a:ext cx="6945914" cy="4162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02086" y="4744816"/>
            <a:ext cx="6683828" cy="1111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9"/>
              </a:lnSpc>
            </a:pPr>
            <a:r>
              <a:rPr lang="en-US" sz="9383" spc="-516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CASES DE SUCESSO</a:t>
            </a:r>
          </a:p>
        </p:txBody>
      </p:sp>
      <p:sp>
        <p:nvSpPr>
          <p:cNvPr id="3" name="Freeform 3"/>
          <p:cNvSpPr/>
          <p:nvPr/>
        </p:nvSpPr>
        <p:spPr>
          <a:xfrm>
            <a:off x="-2195342" y="-1884252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2952" y="-2481270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53854" y="2679453"/>
            <a:ext cx="3283400" cy="6610872"/>
            <a:chOff x="0" y="0"/>
            <a:chExt cx="9461500" cy="19050000"/>
          </a:xfrm>
        </p:grpSpPr>
        <p:sp>
          <p:nvSpPr>
            <p:cNvPr id="4" name="Freeform 4"/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4"/>
              <a:stretch>
                <a:fillRect t="-2218" b="-221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>
            <a:off x="12990464" y="5373601"/>
            <a:ext cx="2579813" cy="2579813"/>
          </a:xfrm>
          <a:custGeom>
            <a:avLst/>
            <a:gdLst/>
            <a:ahLst/>
            <a:cxnLst/>
            <a:rect l="l" t="t" r="r" b="b"/>
            <a:pathLst>
              <a:path w="2579813" h="2579813">
                <a:moveTo>
                  <a:pt x="0" y="0"/>
                </a:moveTo>
                <a:lnTo>
                  <a:pt x="2579813" y="0"/>
                </a:lnTo>
                <a:lnTo>
                  <a:pt x="2579813" y="2579814"/>
                </a:lnTo>
                <a:lnTo>
                  <a:pt x="0" y="2579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3143470" y="6775491"/>
            <a:ext cx="646368" cy="646368"/>
          </a:xfrm>
          <a:custGeom>
            <a:avLst/>
            <a:gdLst/>
            <a:ahLst/>
            <a:cxnLst/>
            <a:rect l="l" t="t" r="r" b="b"/>
            <a:pathLst>
              <a:path w="646368" h="646368">
                <a:moveTo>
                  <a:pt x="0" y="0"/>
                </a:moveTo>
                <a:lnTo>
                  <a:pt x="646368" y="0"/>
                </a:lnTo>
                <a:lnTo>
                  <a:pt x="646368" y="646367"/>
                </a:lnTo>
                <a:lnTo>
                  <a:pt x="0" y="64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4035569" y="6775491"/>
            <a:ext cx="646368" cy="646368"/>
          </a:xfrm>
          <a:custGeom>
            <a:avLst/>
            <a:gdLst/>
            <a:ahLst/>
            <a:cxnLst/>
            <a:rect l="l" t="t" r="r" b="b"/>
            <a:pathLst>
              <a:path w="646368" h="646368">
                <a:moveTo>
                  <a:pt x="0" y="0"/>
                </a:moveTo>
                <a:lnTo>
                  <a:pt x="646368" y="0"/>
                </a:lnTo>
                <a:lnTo>
                  <a:pt x="646368" y="646367"/>
                </a:lnTo>
                <a:lnTo>
                  <a:pt x="0" y="64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4778993" y="6775491"/>
            <a:ext cx="646368" cy="646368"/>
          </a:xfrm>
          <a:custGeom>
            <a:avLst/>
            <a:gdLst/>
            <a:ahLst/>
            <a:cxnLst/>
            <a:rect l="l" t="t" r="r" b="b"/>
            <a:pathLst>
              <a:path w="646368" h="646368">
                <a:moveTo>
                  <a:pt x="0" y="0"/>
                </a:moveTo>
                <a:lnTo>
                  <a:pt x="646368" y="0"/>
                </a:lnTo>
                <a:lnTo>
                  <a:pt x="646368" y="646367"/>
                </a:lnTo>
                <a:lnTo>
                  <a:pt x="0" y="646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4015463" y="5715551"/>
            <a:ext cx="658190" cy="684723"/>
          </a:xfrm>
          <a:custGeom>
            <a:avLst/>
            <a:gdLst/>
            <a:ahLst/>
            <a:cxnLst/>
            <a:rect l="l" t="t" r="r" b="b"/>
            <a:pathLst>
              <a:path w="658190" h="684723">
                <a:moveTo>
                  <a:pt x="0" y="0"/>
                </a:moveTo>
                <a:lnTo>
                  <a:pt x="658189" y="0"/>
                </a:lnTo>
                <a:lnTo>
                  <a:pt x="658189" y="684722"/>
                </a:lnTo>
                <a:lnTo>
                  <a:pt x="0" y="684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4480953" y="3633431"/>
            <a:ext cx="852784" cy="910851"/>
          </a:xfrm>
          <a:custGeom>
            <a:avLst/>
            <a:gdLst/>
            <a:ahLst/>
            <a:cxnLst/>
            <a:rect l="l" t="t" r="r" b="b"/>
            <a:pathLst>
              <a:path w="852784" h="910851">
                <a:moveTo>
                  <a:pt x="0" y="0"/>
                </a:moveTo>
                <a:lnTo>
                  <a:pt x="852785" y="0"/>
                </a:lnTo>
                <a:lnTo>
                  <a:pt x="852785" y="910852"/>
                </a:lnTo>
                <a:lnTo>
                  <a:pt x="0" y="9108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3169681" y="3633431"/>
            <a:ext cx="926226" cy="926226"/>
          </a:xfrm>
          <a:custGeom>
            <a:avLst/>
            <a:gdLst/>
            <a:ahLst/>
            <a:cxnLst/>
            <a:rect l="l" t="t" r="r" b="b"/>
            <a:pathLst>
              <a:path w="926226" h="926226">
                <a:moveTo>
                  <a:pt x="0" y="0"/>
                </a:moveTo>
                <a:lnTo>
                  <a:pt x="926226" y="0"/>
                </a:lnTo>
                <a:lnTo>
                  <a:pt x="926226" y="926227"/>
                </a:lnTo>
                <a:lnTo>
                  <a:pt x="0" y="926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07241" y="7284886"/>
            <a:ext cx="5411420" cy="2828369"/>
            <a:chOff x="0" y="0"/>
            <a:chExt cx="19050000" cy="9956800"/>
          </a:xfrm>
        </p:grpSpPr>
        <p:sp>
          <p:nvSpPr>
            <p:cNvPr id="14" name="Freeform 14"/>
            <p:cNvSpPr/>
            <p:nvPr/>
          </p:nvSpPr>
          <p:spPr>
            <a:xfrm>
              <a:off x="2501900" y="209042"/>
              <a:ext cx="14186915" cy="8502396"/>
            </a:xfrm>
            <a:custGeom>
              <a:avLst/>
              <a:gdLst/>
              <a:ahLst/>
              <a:cxnLst/>
              <a:rect l="l" t="t" r="r" b="b"/>
              <a:pathLst>
                <a:path w="14186915" h="8502396">
                  <a:moveTo>
                    <a:pt x="14186915" y="8502396"/>
                  </a:moveTo>
                  <a:lnTo>
                    <a:pt x="0" y="8502396"/>
                  </a:lnTo>
                  <a:lnTo>
                    <a:pt x="0" y="0"/>
                  </a:lnTo>
                  <a:lnTo>
                    <a:pt x="14186915" y="0"/>
                  </a:lnTo>
                  <a:lnTo>
                    <a:pt x="14186915" y="8502396"/>
                  </a:lnTo>
                  <a:close/>
                </a:path>
              </a:pathLst>
            </a:custGeom>
            <a:blipFill>
              <a:blip r:embed="rId15"/>
              <a:stretch>
                <a:fillRect r="-921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9050000" cy="9956800"/>
            </a:xfrm>
            <a:custGeom>
              <a:avLst/>
              <a:gdLst/>
              <a:ahLst/>
              <a:cxnLst/>
              <a:rect l="l" t="t" r="r" b="b"/>
              <a:pathLst>
                <a:path w="19050000" h="9956800">
                  <a:moveTo>
                    <a:pt x="19050000" y="9956800"/>
                  </a:moveTo>
                  <a:lnTo>
                    <a:pt x="0" y="99568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9956800"/>
                  </a:lnTo>
                  <a:close/>
                </a:path>
              </a:pathLst>
            </a:custGeom>
            <a:blipFill>
              <a:blip r:embed="rId16"/>
              <a:stretch>
                <a:fillRect l="-15" r="-1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40664" y="3329258"/>
            <a:ext cx="932115" cy="932115"/>
          </a:xfrm>
          <a:custGeom>
            <a:avLst/>
            <a:gdLst/>
            <a:ahLst/>
            <a:cxnLst/>
            <a:rect l="l" t="t" r="r" b="b"/>
            <a:pathLst>
              <a:path w="932115" h="932115">
                <a:moveTo>
                  <a:pt x="0" y="0"/>
                </a:moveTo>
                <a:lnTo>
                  <a:pt x="932115" y="0"/>
                </a:lnTo>
                <a:lnTo>
                  <a:pt x="932115" y="932114"/>
                </a:lnTo>
                <a:lnTo>
                  <a:pt x="0" y="9321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 rot="5474392">
            <a:off x="279292" y="6143879"/>
            <a:ext cx="1389817" cy="648002"/>
          </a:xfrm>
          <a:custGeom>
            <a:avLst/>
            <a:gdLst/>
            <a:ahLst/>
            <a:cxnLst/>
            <a:rect l="l" t="t" r="r" b="b"/>
            <a:pathLst>
              <a:path w="1389817" h="648002">
                <a:moveTo>
                  <a:pt x="0" y="0"/>
                </a:moveTo>
                <a:lnTo>
                  <a:pt x="1389817" y="0"/>
                </a:lnTo>
                <a:lnTo>
                  <a:pt x="1389817" y="648002"/>
                </a:lnTo>
                <a:lnTo>
                  <a:pt x="0" y="6480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-5400000" flipV="1">
            <a:off x="114597" y="4270323"/>
            <a:ext cx="1389817" cy="648002"/>
          </a:xfrm>
          <a:custGeom>
            <a:avLst/>
            <a:gdLst/>
            <a:ahLst/>
            <a:cxnLst/>
            <a:rect l="l" t="t" r="r" b="b"/>
            <a:pathLst>
              <a:path w="1389817" h="648002">
                <a:moveTo>
                  <a:pt x="0" y="648002"/>
                </a:moveTo>
                <a:lnTo>
                  <a:pt x="1389817" y="648002"/>
                </a:lnTo>
                <a:lnTo>
                  <a:pt x="1389817" y="0"/>
                </a:lnTo>
                <a:lnTo>
                  <a:pt x="0" y="0"/>
                </a:lnTo>
                <a:lnTo>
                  <a:pt x="0" y="648002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2339657" y="5401493"/>
            <a:ext cx="647319" cy="583396"/>
          </a:xfrm>
          <a:custGeom>
            <a:avLst/>
            <a:gdLst/>
            <a:ahLst/>
            <a:cxnLst/>
            <a:rect l="l" t="t" r="r" b="b"/>
            <a:pathLst>
              <a:path w="647319" h="583396">
                <a:moveTo>
                  <a:pt x="0" y="0"/>
                </a:moveTo>
                <a:lnTo>
                  <a:pt x="647319" y="0"/>
                </a:lnTo>
                <a:lnTo>
                  <a:pt x="647319" y="583396"/>
                </a:lnTo>
                <a:lnTo>
                  <a:pt x="0" y="583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8020785" y="2861206"/>
            <a:ext cx="77003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7K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620580" y="5053231"/>
            <a:ext cx="1706586" cy="1878808"/>
            <a:chOff x="0" y="0"/>
            <a:chExt cx="449471" cy="49483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9471" cy="494830"/>
            </a:xfrm>
            <a:custGeom>
              <a:avLst/>
              <a:gdLst/>
              <a:ahLst/>
              <a:cxnLst/>
              <a:rect l="l" t="t" r="r" b="b"/>
              <a:pathLst>
                <a:path w="449471" h="494830">
                  <a:moveTo>
                    <a:pt x="77120" y="0"/>
                  </a:moveTo>
                  <a:lnTo>
                    <a:pt x="372351" y="0"/>
                  </a:lnTo>
                  <a:cubicBezTo>
                    <a:pt x="392804" y="0"/>
                    <a:pt x="412420" y="8125"/>
                    <a:pt x="426883" y="22588"/>
                  </a:cubicBezTo>
                  <a:cubicBezTo>
                    <a:pt x="441346" y="37051"/>
                    <a:pt x="449471" y="56667"/>
                    <a:pt x="449471" y="77120"/>
                  </a:cubicBezTo>
                  <a:lnTo>
                    <a:pt x="449471" y="417710"/>
                  </a:lnTo>
                  <a:cubicBezTo>
                    <a:pt x="449471" y="460302"/>
                    <a:pt x="414943" y="494830"/>
                    <a:pt x="372351" y="494830"/>
                  </a:cubicBezTo>
                  <a:lnTo>
                    <a:pt x="77120" y="494830"/>
                  </a:lnTo>
                  <a:cubicBezTo>
                    <a:pt x="56667" y="494830"/>
                    <a:pt x="37051" y="486705"/>
                    <a:pt x="22588" y="472242"/>
                  </a:cubicBezTo>
                  <a:cubicBezTo>
                    <a:pt x="8125" y="457779"/>
                    <a:pt x="0" y="438163"/>
                    <a:pt x="0" y="417710"/>
                  </a:cubicBezTo>
                  <a:lnTo>
                    <a:pt x="0" y="77120"/>
                  </a:lnTo>
                  <a:cubicBezTo>
                    <a:pt x="0" y="34528"/>
                    <a:pt x="34528" y="0"/>
                    <a:pt x="77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49471" cy="532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4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31848" y="7227314"/>
            <a:ext cx="1706586" cy="1878808"/>
            <a:chOff x="0" y="0"/>
            <a:chExt cx="449471" cy="4948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49471" cy="494830"/>
            </a:xfrm>
            <a:custGeom>
              <a:avLst/>
              <a:gdLst/>
              <a:ahLst/>
              <a:cxnLst/>
              <a:rect l="l" t="t" r="r" b="b"/>
              <a:pathLst>
                <a:path w="449471" h="494830">
                  <a:moveTo>
                    <a:pt x="77120" y="0"/>
                  </a:moveTo>
                  <a:lnTo>
                    <a:pt x="372351" y="0"/>
                  </a:lnTo>
                  <a:cubicBezTo>
                    <a:pt x="392804" y="0"/>
                    <a:pt x="412420" y="8125"/>
                    <a:pt x="426883" y="22588"/>
                  </a:cubicBezTo>
                  <a:cubicBezTo>
                    <a:pt x="441346" y="37051"/>
                    <a:pt x="449471" y="56667"/>
                    <a:pt x="449471" y="77120"/>
                  </a:cubicBezTo>
                  <a:lnTo>
                    <a:pt x="449471" y="417710"/>
                  </a:lnTo>
                  <a:cubicBezTo>
                    <a:pt x="449471" y="460302"/>
                    <a:pt x="414943" y="494830"/>
                    <a:pt x="372351" y="494830"/>
                  </a:cubicBezTo>
                  <a:lnTo>
                    <a:pt x="77120" y="494830"/>
                  </a:lnTo>
                  <a:cubicBezTo>
                    <a:pt x="56667" y="494830"/>
                    <a:pt x="37051" y="486705"/>
                    <a:pt x="22588" y="472242"/>
                  </a:cubicBezTo>
                  <a:cubicBezTo>
                    <a:pt x="8125" y="457779"/>
                    <a:pt x="0" y="438163"/>
                    <a:pt x="0" y="417710"/>
                  </a:cubicBezTo>
                  <a:lnTo>
                    <a:pt x="0" y="77120"/>
                  </a:lnTo>
                  <a:cubicBezTo>
                    <a:pt x="0" y="34528"/>
                    <a:pt x="34528" y="0"/>
                    <a:pt x="77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49471" cy="532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4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510304" y="3694126"/>
            <a:ext cx="1923864" cy="84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Linhas de código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640073" y="7227314"/>
            <a:ext cx="1706586" cy="1878808"/>
            <a:chOff x="0" y="0"/>
            <a:chExt cx="449471" cy="49483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49471" cy="494830"/>
            </a:xfrm>
            <a:custGeom>
              <a:avLst/>
              <a:gdLst/>
              <a:ahLst/>
              <a:cxnLst/>
              <a:rect l="l" t="t" r="r" b="b"/>
              <a:pathLst>
                <a:path w="449471" h="494830">
                  <a:moveTo>
                    <a:pt x="77120" y="0"/>
                  </a:moveTo>
                  <a:lnTo>
                    <a:pt x="372351" y="0"/>
                  </a:lnTo>
                  <a:cubicBezTo>
                    <a:pt x="392804" y="0"/>
                    <a:pt x="412420" y="8125"/>
                    <a:pt x="426883" y="22588"/>
                  </a:cubicBezTo>
                  <a:cubicBezTo>
                    <a:pt x="441346" y="37051"/>
                    <a:pt x="449471" y="56667"/>
                    <a:pt x="449471" y="77120"/>
                  </a:cubicBezTo>
                  <a:lnTo>
                    <a:pt x="449471" y="417710"/>
                  </a:lnTo>
                  <a:cubicBezTo>
                    <a:pt x="449471" y="460302"/>
                    <a:pt x="414943" y="494830"/>
                    <a:pt x="372351" y="494830"/>
                  </a:cubicBezTo>
                  <a:lnTo>
                    <a:pt x="77120" y="494830"/>
                  </a:lnTo>
                  <a:cubicBezTo>
                    <a:pt x="56667" y="494830"/>
                    <a:pt x="37051" y="486705"/>
                    <a:pt x="22588" y="472242"/>
                  </a:cubicBezTo>
                  <a:cubicBezTo>
                    <a:pt x="8125" y="457779"/>
                    <a:pt x="0" y="438163"/>
                    <a:pt x="0" y="417710"/>
                  </a:cubicBezTo>
                  <a:lnTo>
                    <a:pt x="0" y="77120"/>
                  </a:lnTo>
                  <a:cubicBezTo>
                    <a:pt x="0" y="34528"/>
                    <a:pt x="34528" y="0"/>
                    <a:pt x="77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449471" cy="532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4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799240" y="2863657"/>
            <a:ext cx="1706586" cy="1878808"/>
            <a:chOff x="0" y="0"/>
            <a:chExt cx="449471" cy="49483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49471" cy="494830"/>
            </a:xfrm>
            <a:custGeom>
              <a:avLst/>
              <a:gdLst/>
              <a:ahLst/>
              <a:cxnLst/>
              <a:rect l="l" t="t" r="r" b="b"/>
              <a:pathLst>
                <a:path w="449471" h="494830">
                  <a:moveTo>
                    <a:pt x="77120" y="0"/>
                  </a:moveTo>
                  <a:lnTo>
                    <a:pt x="372351" y="0"/>
                  </a:lnTo>
                  <a:cubicBezTo>
                    <a:pt x="392804" y="0"/>
                    <a:pt x="412420" y="8125"/>
                    <a:pt x="426883" y="22588"/>
                  </a:cubicBezTo>
                  <a:cubicBezTo>
                    <a:pt x="441346" y="37051"/>
                    <a:pt x="449471" y="56667"/>
                    <a:pt x="449471" y="77120"/>
                  </a:cubicBezTo>
                  <a:lnTo>
                    <a:pt x="449471" y="417710"/>
                  </a:lnTo>
                  <a:cubicBezTo>
                    <a:pt x="449471" y="460302"/>
                    <a:pt x="414943" y="494830"/>
                    <a:pt x="372351" y="494830"/>
                  </a:cubicBezTo>
                  <a:lnTo>
                    <a:pt x="77120" y="494830"/>
                  </a:lnTo>
                  <a:cubicBezTo>
                    <a:pt x="56667" y="494830"/>
                    <a:pt x="37051" y="486705"/>
                    <a:pt x="22588" y="472242"/>
                  </a:cubicBezTo>
                  <a:cubicBezTo>
                    <a:pt x="8125" y="457779"/>
                    <a:pt x="0" y="438163"/>
                    <a:pt x="0" y="417710"/>
                  </a:cubicBezTo>
                  <a:lnTo>
                    <a:pt x="0" y="77120"/>
                  </a:lnTo>
                  <a:cubicBezTo>
                    <a:pt x="0" y="34528"/>
                    <a:pt x="34528" y="0"/>
                    <a:pt x="77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49471" cy="532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4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31848" y="5014430"/>
            <a:ext cx="1706586" cy="1878808"/>
            <a:chOff x="0" y="0"/>
            <a:chExt cx="449471" cy="49483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49471" cy="494830"/>
            </a:xfrm>
            <a:custGeom>
              <a:avLst/>
              <a:gdLst/>
              <a:ahLst/>
              <a:cxnLst/>
              <a:rect l="l" t="t" r="r" b="b"/>
              <a:pathLst>
                <a:path w="449471" h="494830">
                  <a:moveTo>
                    <a:pt x="77120" y="0"/>
                  </a:moveTo>
                  <a:lnTo>
                    <a:pt x="372351" y="0"/>
                  </a:lnTo>
                  <a:cubicBezTo>
                    <a:pt x="392804" y="0"/>
                    <a:pt x="412420" y="8125"/>
                    <a:pt x="426883" y="22588"/>
                  </a:cubicBezTo>
                  <a:cubicBezTo>
                    <a:pt x="441346" y="37051"/>
                    <a:pt x="449471" y="56667"/>
                    <a:pt x="449471" y="77120"/>
                  </a:cubicBezTo>
                  <a:lnTo>
                    <a:pt x="449471" y="417710"/>
                  </a:lnTo>
                  <a:cubicBezTo>
                    <a:pt x="449471" y="460302"/>
                    <a:pt x="414943" y="494830"/>
                    <a:pt x="372351" y="494830"/>
                  </a:cubicBezTo>
                  <a:lnTo>
                    <a:pt x="77120" y="494830"/>
                  </a:lnTo>
                  <a:cubicBezTo>
                    <a:pt x="56667" y="494830"/>
                    <a:pt x="37051" y="486705"/>
                    <a:pt x="22588" y="472242"/>
                  </a:cubicBezTo>
                  <a:cubicBezTo>
                    <a:pt x="8125" y="457779"/>
                    <a:pt x="0" y="438163"/>
                    <a:pt x="0" y="417710"/>
                  </a:cubicBezTo>
                  <a:lnTo>
                    <a:pt x="0" y="77120"/>
                  </a:lnTo>
                  <a:cubicBezTo>
                    <a:pt x="0" y="34528"/>
                    <a:pt x="34528" y="0"/>
                    <a:pt x="77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49471" cy="532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4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620580" y="2876515"/>
            <a:ext cx="1706586" cy="1878808"/>
            <a:chOff x="0" y="0"/>
            <a:chExt cx="449471" cy="49483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9471" cy="494830"/>
            </a:xfrm>
            <a:custGeom>
              <a:avLst/>
              <a:gdLst/>
              <a:ahLst/>
              <a:cxnLst/>
              <a:rect l="l" t="t" r="r" b="b"/>
              <a:pathLst>
                <a:path w="449471" h="494830">
                  <a:moveTo>
                    <a:pt x="77120" y="0"/>
                  </a:moveTo>
                  <a:lnTo>
                    <a:pt x="372351" y="0"/>
                  </a:lnTo>
                  <a:cubicBezTo>
                    <a:pt x="392804" y="0"/>
                    <a:pt x="412420" y="8125"/>
                    <a:pt x="426883" y="22588"/>
                  </a:cubicBezTo>
                  <a:cubicBezTo>
                    <a:pt x="441346" y="37051"/>
                    <a:pt x="449471" y="56667"/>
                    <a:pt x="449471" y="77120"/>
                  </a:cubicBezTo>
                  <a:lnTo>
                    <a:pt x="449471" y="417710"/>
                  </a:lnTo>
                  <a:cubicBezTo>
                    <a:pt x="449471" y="460302"/>
                    <a:pt x="414943" y="494830"/>
                    <a:pt x="372351" y="494830"/>
                  </a:cubicBezTo>
                  <a:lnTo>
                    <a:pt x="77120" y="494830"/>
                  </a:lnTo>
                  <a:cubicBezTo>
                    <a:pt x="56667" y="494830"/>
                    <a:pt x="37051" y="486705"/>
                    <a:pt x="22588" y="472242"/>
                  </a:cubicBezTo>
                  <a:cubicBezTo>
                    <a:pt x="8125" y="457779"/>
                    <a:pt x="0" y="438163"/>
                    <a:pt x="0" y="417710"/>
                  </a:cubicBezTo>
                  <a:lnTo>
                    <a:pt x="0" y="77120"/>
                  </a:lnTo>
                  <a:cubicBezTo>
                    <a:pt x="0" y="34528"/>
                    <a:pt x="34528" y="0"/>
                    <a:pt x="771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49471" cy="532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4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469489" y="5286172"/>
            <a:ext cx="698717" cy="698717"/>
          </a:xfrm>
          <a:custGeom>
            <a:avLst/>
            <a:gdLst/>
            <a:ahLst/>
            <a:cxnLst/>
            <a:rect l="l" t="t" r="r" b="b"/>
            <a:pathLst>
              <a:path w="698717" h="698717">
                <a:moveTo>
                  <a:pt x="0" y="0"/>
                </a:moveTo>
                <a:lnTo>
                  <a:pt x="698718" y="0"/>
                </a:lnTo>
                <a:lnTo>
                  <a:pt x="698718" y="698717"/>
                </a:lnTo>
                <a:lnTo>
                  <a:pt x="0" y="6987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TextBox 41"/>
          <p:cNvSpPr txBox="1"/>
          <p:nvPr/>
        </p:nvSpPr>
        <p:spPr>
          <a:xfrm>
            <a:off x="5306839" y="704697"/>
            <a:ext cx="767432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Aplicativo IIMA Eventos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37481" y="5358790"/>
            <a:ext cx="13117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300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079858" y="7418429"/>
            <a:ext cx="773592" cy="2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FRONT END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035569" y="7418429"/>
            <a:ext cx="687902" cy="2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BACK END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723471" y="7401844"/>
            <a:ext cx="757411" cy="26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QA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21581" y="6362173"/>
            <a:ext cx="1045952" cy="267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sz="1546">
                <a:solidFill>
                  <a:srgbClr val="000000"/>
                </a:solidFill>
                <a:latin typeface="Knockout Featherweight"/>
                <a:ea typeface="Knockout Featherweight"/>
                <a:cs typeface="Knockout Featherweight"/>
                <a:sym typeface="Knockout Featherweight"/>
              </a:rPr>
              <a:t>Tech Lead AI Senior</a:t>
            </a:r>
          </a:p>
        </p:txBody>
      </p:sp>
      <p:sp>
        <p:nvSpPr>
          <p:cNvPr id="47" name="TextBox 47"/>
          <p:cNvSpPr txBox="1"/>
          <p:nvPr/>
        </p:nvSpPr>
        <p:spPr>
          <a:xfrm rot="-5400000">
            <a:off x="11474722" y="6289706"/>
            <a:ext cx="2322404" cy="7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7"/>
              </a:lnSpc>
              <a:spcBef>
                <a:spcPct val="0"/>
              </a:spcBef>
            </a:pPr>
            <a:r>
              <a:rPr lang="en-US" sz="4133">
                <a:solidFill>
                  <a:srgbClr val="000000"/>
                </a:solidFill>
                <a:latin typeface="Knockout Featherweight Bold"/>
                <a:ea typeface="Knockout Featherweight Bold"/>
                <a:cs typeface="Knockout Featherweight Bold"/>
                <a:sym typeface="Knockout Featherweight Bold"/>
              </a:rPr>
              <a:t>SQUAD 2.0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266661" y="4487133"/>
            <a:ext cx="1406462" cy="72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1"/>
              </a:lnSpc>
              <a:spcBef>
                <a:spcPct val="0"/>
              </a:spcBef>
            </a:pPr>
            <a:r>
              <a:rPr lang="en-US" sz="2079">
                <a:solidFill>
                  <a:srgbClr val="000000"/>
                </a:solidFill>
                <a:latin typeface="Knockout Featherweight"/>
                <a:ea typeface="Knockout Featherweight"/>
                <a:cs typeface="Knockout Featherweight"/>
                <a:sym typeface="Knockout Featherweight"/>
              </a:rPr>
              <a:t>Arquiteto de Solução Software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981544" y="4502508"/>
            <a:ext cx="1285118" cy="72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1"/>
              </a:lnSpc>
              <a:spcBef>
                <a:spcPct val="0"/>
              </a:spcBef>
            </a:pPr>
            <a:r>
              <a:rPr lang="en-US" sz="2079">
                <a:solidFill>
                  <a:srgbClr val="000000"/>
                </a:solidFill>
                <a:latin typeface="Knockout Featherweight"/>
                <a:ea typeface="Knockout Featherweight"/>
                <a:cs typeface="Knockout Featherweight"/>
                <a:sym typeface="Knockout Featherweight"/>
              </a:rPr>
              <a:t>Product Design GenAI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809073" y="6083457"/>
            <a:ext cx="1311771" cy="4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Prompts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859656" y="7532114"/>
            <a:ext cx="12895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200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075088" y="8382528"/>
            <a:ext cx="815717" cy="4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APIs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501115" y="3071579"/>
            <a:ext cx="36805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145945" y="3930435"/>
            <a:ext cx="1078390" cy="4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Meses</a:t>
            </a:r>
            <a:endParaRPr lang="en-US" sz="2456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0490027" y="5309996"/>
            <a:ext cx="3902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070116" y="6083457"/>
            <a:ext cx="1218001" cy="4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Pessoas</a:t>
            </a:r>
            <a:endParaRPr lang="en-US" sz="2456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457419" y="7483788"/>
            <a:ext cx="3902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991126" y="8305558"/>
            <a:ext cx="1375979" cy="4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Agentes</a:t>
            </a:r>
            <a:endParaRPr lang="en-US" sz="2456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2952" y="-2481270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342834" y="3344633"/>
            <a:ext cx="3178036" cy="6398729"/>
            <a:chOff x="0" y="0"/>
            <a:chExt cx="9461500" cy="19050000"/>
          </a:xfrm>
        </p:grpSpPr>
        <p:sp>
          <p:nvSpPr>
            <p:cNvPr id="4" name="Freeform 4"/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4"/>
              <a:stretch>
                <a:fillRect l="-3510" r="-351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>
            <a:off x="5866137" y="7501620"/>
            <a:ext cx="3741840" cy="2104785"/>
          </a:xfrm>
          <a:custGeom>
            <a:avLst/>
            <a:gdLst/>
            <a:ahLst/>
            <a:cxnLst/>
            <a:rect l="l" t="t" r="r" b="b"/>
            <a:pathLst>
              <a:path w="3741840" h="2104785">
                <a:moveTo>
                  <a:pt x="0" y="0"/>
                </a:moveTo>
                <a:lnTo>
                  <a:pt x="3741839" y="0"/>
                </a:lnTo>
                <a:lnTo>
                  <a:pt x="3741839" y="2104785"/>
                </a:lnTo>
                <a:lnTo>
                  <a:pt x="0" y="2104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947893" y="336431"/>
            <a:ext cx="1039221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Assistente Virtual de Agendamento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79923" y="4074903"/>
            <a:ext cx="5255959" cy="290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5"/>
              </a:lnSpc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Estamos integrando uma operação de call center a solução de agente de IA da Eleven Labs para gerar agendamentos, vendas e SAC.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7568" y="-2528245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873090" y="2910348"/>
            <a:ext cx="5679123" cy="5679123"/>
          </a:xfrm>
          <a:custGeom>
            <a:avLst/>
            <a:gdLst/>
            <a:ahLst/>
            <a:cxnLst/>
            <a:rect l="l" t="t" r="r" b="b"/>
            <a:pathLst>
              <a:path w="5679123" h="5679123">
                <a:moveTo>
                  <a:pt x="0" y="0"/>
                </a:moveTo>
                <a:lnTo>
                  <a:pt x="5679123" y="0"/>
                </a:lnTo>
                <a:lnTo>
                  <a:pt x="5679123" y="5679123"/>
                </a:lnTo>
                <a:lnTo>
                  <a:pt x="0" y="5679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104496" y="4141754"/>
            <a:ext cx="3216311" cy="3216311"/>
          </a:xfrm>
          <a:custGeom>
            <a:avLst/>
            <a:gdLst/>
            <a:ahLst/>
            <a:cxnLst/>
            <a:rect l="l" t="t" r="r" b="b"/>
            <a:pathLst>
              <a:path w="3216311" h="3216311">
                <a:moveTo>
                  <a:pt x="0" y="0"/>
                </a:moveTo>
                <a:lnTo>
                  <a:pt x="3216311" y="0"/>
                </a:lnTo>
                <a:lnTo>
                  <a:pt x="3216311" y="3216311"/>
                </a:lnTo>
                <a:lnTo>
                  <a:pt x="0" y="321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4664383" y="4701641"/>
            <a:ext cx="2096537" cy="2096537"/>
          </a:xfrm>
          <a:custGeom>
            <a:avLst/>
            <a:gdLst/>
            <a:ahLst/>
            <a:cxnLst/>
            <a:rect l="l" t="t" r="r" b="b"/>
            <a:pathLst>
              <a:path w="2096537" h="2096537">
                <a:moveTo>
                  <a:pt x="0" y="0"/>
                </a:moveTo>
                <a:lnTo>
                  <a:pt x="2096537" y="0"/>
                </a:lnTo>
                <a:lnTo>
                  <a:pt x="2096537" y="2096537"/>
                </a:lnTo>
                <a:lnTo>
                  <a:pt x="0" y="2096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852069" y="4889327"/>
            <a:ext cx="1721165" cy="1721165"/>
          </a:xfrm>
          <a:custGeom>
            <a:avLst/>
            <a:gdLst/>
            <a:ahLst/>
            <a:cxnLst/>
            <a:rect l="l" t="t" r="r" b="b"/>
            <a:pathLst>
              <a:path w="1721165" h="1721165">
                <a:moveTo>
                  <a:pt x="0" y="0"/>
                </a:moveTo>
                <a:lnTo>
                  <a:pt x="1721165" y="0"/>
                </a:lnTo>
                <a:lnTo>
                  <a:pt x="1721165" y="1721165"/>
                </a:lnTo>
                <a:lnTo>
                  <a:pt x="0" y="1721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4991710" y="5000234"/>
            <a:ext cx="1529609" cy="1411624"/>
          </a:xfrm>
          <a:custGeom>
            <a:avLst/>
            <a:gdLst/>
            <a:ahLst/>
            <a:cxnLst/>
            <a:rect l="l" t="t" r="r" b="b"/>
            <a:pathLst>
              <a:path w="1529609" h="1411624">
                <a:moveTo>
                  <a:pt x="0" y="0"/>
                </a:moveTo>
                <a:lnTo>
                  <a:pt x="1529609" y="0"/>
                </a:lnTo>
                <a:lnTo>
                  <a:pt x="1529609" y="1411624"/>
                </a:lnTo>
                <a:lnTo>
                  <a:pt x="0" y="1411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3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826689" y="3499856"/>
            <a:ext cx="1025380" cy="1025380"/>
          </a:xfrm>
          <a:custGeom>
            <a:avLst/>
            <a:gdLst/>
            <a:ahLst/>
            <a:cxnLst/>
            <a:rect l="l" t="t" r="r" b="b"/>
            <a:pathLst>
              <a:path w="1025380" h="1025380">
                <a:moveTo>
                  <a:pt x="0" y="0"/>
                </a:moveTo>
                <a:lnTo>
                  <a:pt x="1025380" y="0"/>
                </a:lnTo>
                <a:lnTo>
                  <a:pt x="1025380" y="1025380"/>
                </a:lnTo>
                <a:lnTo>
                  <a:pt x="0" y="102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4000203" y="3757991"/>
            <a:ext cx="644444" cy="509111"/>
          </a:xfrm>
          <a:custGeom>
            <a:avLst/>
            <a:gdLst/>
            <a:ahLst/>
            <a:cxnLst/>
            <a:rect l="l" t="t" r="r" b="b"/>
            <a:pathLst>
              <a:path w="644444" h="509111">
                <a:moveTo>
                  <a:pt x="0" y="0"/>
                </a:moveTo>
                <a:lnTo>
                  <a:pt x="644444" y="0"/>
                </a:lnTo>
                <a:lnTo>
                  <a:pt x="644444" y="509111"/>
                </a:lnTo>
                <a:lnTo>
                  <a:pt x="0" y="509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3124653" y="6076251"/>
            <a:ext cx="1025380" cy="1025380"/>
          </a:xfrm>
          <a:custGeom>
            <a:avLst/>
            <a:gdLst/>
            <a:ahLst/>
            <a:cxnLst/>
            <a:rect l="l" t="t" r="r" b="b"/>
            <a:pathLst>
              <a:path w="1025380" h="1025380">
                <a:moveTo>
                  <a:pt x="0" y="0"/>
                </a:moveTo>
                <a:lnTo>
                  <a:pt x="1025380" y="0"/>
                </a:lnTo>
                <a:lnTo>
                  <a:pt x="1025380" y="1025380"/>
                </a:lnTo>
                <a:lnTo>
                  <a:pt x="0" y="102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308261" y="6251873"/>
            <a:ext cx="658164" cy="656519"/>
          </a:xfrm>
          <a:custGeom>
            <a:avLst/>
            <a:gdLst/>
            <a:ahLst/>
            <a:cxnLst/>
            <a:rect l="l" t="t" r="r" b="b"/>
            <a:pathLst>
              <a:path w="658164" h="656519">
                <a:moveTo>
                  <a:pt x="0" y="0"/>
                </a:moveTo>
                <a:lnTo>
                  <a:pt x="658164" y="0"/>
                </a:lnTo>
                <a:lnTo>
                  <a:pt x="658164" y="656519"/>
                </a:lnTo>
                <a:lnTo>
                  <a:pt x="0" y="656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5199961" y="7383100"/>
            <a:ext cx="1025380" cy="1025380"/>
          </a:xfrm>
          <a:custGeom>
            <a:avLst/>
            <a:gdLst/>
            <a:ahLst/>
            <a:cxnLst/>
            <a:rect l="l" t="t" r="r" b="b"/>
            <a:pathLst>
              <a:path w="1025380" h="1025380">
                <a:moveTo>
                  <a:pt x="0" y="0"/>
                </a:moveTo>
                <a:lnTo>
                  <a:pt x="1025381" y="0"/>
                </a:lnTo>
                <a:lnTo>
                  <a:pt x="1025381" y="1025380"/>
                </a:lnTo>
                <a:lnTo>
                  <a:pt x="0" y="102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5378507" y="7561645"/>
            <a:ext cx="668290" cy="668290"/>
          </a:xfrm>
          <a:custGeom>
            <a:avLst/>
            <a:gdLst/>
            <a:ahLst/>
            <a:cxnLst/>
            <a:rect l="l" t="t" r="r" b="b"/>
            <a:pathLst>
              <a:path w="668290" h="668290">
                <a:moveTo>
                  <a:pt x="0" y="0"/>
                </a:moveTo>
                <a:lnTo>
                  <a:pt x="668289" y="0"/>
                </a:lnTo>
                <a:lnTo>
                  <a:pt x="668289" y="668289"/>
                </a:lnTo>
                <a:lnTo>
                  <a:pt x="0" y="668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7199070" y="6067443"/>
            <a:ext cx="1025380" cy="1025380"/>
          </a:xfrm>
          <a:custGeom>
            <a:avLst/>
            <a:gdLst/>
            <a:ahLst/>
            <a:cxnLst/>
            <a:rect l="l" t="t" r="r" b="b"/>
            <a:pathLst>
              <a:path w="1025380" h="1025380">
                <a:moveTo>
                  <a:pt x="0" y="0"/>
                </a:moveTo>
                <a:lnTo>
                  <a:pt x="1025380" y="0"/>
                </a:lnTo>
                <a:lnTo>
                  <a:pt x="1025380" y="1025380"/>
                </a:lnTo>
                <a:lnTo>
                  <a:pt x="0" y="102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398297" y="6370896"/>
            <a:ext cx="626927" cy="418474"/>
          </a:xfrm>
          <a:custGeom>
            <a:avLst/>
            <a:gdLst/>
            <a:ahLst/>
            <a:cxnLst/>
            <a:rect l="l" t="t" r="r" b="b"/>
            <a:pathLst>
              <a:path w="626927" h="418474">
                <a:moveTo>
                  <a:pt x="0" y="0"/>
                </a:moveTo>
                <a:lnTo>
                  <a:pt x="626927" y="0"/>
                </a:lnTo>
                <a:lnTo>
                  <a:pt x="626927" y="418474"/>
                </a:lnTo>
                <a:lnTo>
                  <a:pt x="0" y="418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6664786" y="3607581"/>
            <a:ext cx="1025380" cy="1025380"/>
          </a:xfrm>
          <a:custGeom>
            <a:avLst/>
            <a:gdLst/>
            <a:ahLst/>
            <a:cxnLst/>
            <a:rect l="l" t="t" r="r" b="b"/>
            <a:pathLst>
              <a:path w="1025380" h="1025380">
                <a:moveTo>
                  <a:pt x="0" y="0"/>
                </a:moveTo>
                <a:lnTo>
                  <a:pt x="1025380" y="0"/>
                </a:lnTo>
                <a:lnTo>
                  <a:pt x="1025380" y="1025380"/>
                </a:lnTo>
                <a:lnTo>
                  <a:pt x="0" y="102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6911294" y="3798618"/>
            <a:ext cx="532363" cy="532363"/>
          </a:xfrm>
          <a:custGeom>
            <a:avLst/>
            <a:gdLst/>
            <a:ahLst/>
            <a:cxnLst/>
            <a:rect l="l" t="t" r="r" b="b"/>
            <a:pathLst>
              <a:path w="532363" h="532363">
                <a:moveTo>
                  <a:pt x="0" y="0"/>
                </a:moveTo>
                <a:lnTo>
                  <a:pt x="532363" y="0"/>
                </a:lnTo>
                <a:lnTo>
                  <a:pt x="532363" y="532364"/>
                </a:lnTo>
                <a:lnTo>
                  <a:pt x="0" y="5323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399188" y="3294117"/>
            <a:ext cx="626927" cy="626927"/>
          </a:xfrm>
          <a:custGeom>
            <a:avLst/>
            <a:gdLst/>
            <a:ahLst/>
            <a:cxnLst/>
            <a:rect l="l" t="t" r="r" b="b"/>
            <a:pathLst>
              <a:path w="626927" h="626927">
                <a:moveTo>
                  <a:pt x="0" y="0"/>
                </a:moveTo>
                <a:lnTo>
                  <a:pt x="626927" y="0"/>
                </a:lnTo>
                <a:lnTo>
                  <a:pt x="626927" y="626927"/>
                </a:lnTo>
                <a:lnTo>
                  <a:pt x="0" y="6269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7544878" y="3050045"/>
            <a:ext cx="1245938" cy="83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342D47"/>
                </a:solidFill>
                <a:latin typeface="Canva Sans"/>
                <a:ea typeface="Canva Sans"/>
                <a:cs typeface="Canva Sans"/>
                <a:sym typeface="Canva Sans"/>
              </a:rPr>
              <a:t>Hiper Discovery</a:t>
            </a:r>
          </a:p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342D47"/>
                </a:solidFill>
                <a:latin typeface="Canva Sans"/>
                <a:ea typeface="Canva Sans"/>
                <a:cs typeface="Canva Sans"/>
                <a:sym typeface="Canva Sans"/>
              </a:rPr>
              <a:t>AI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91965" y="3050045"/>
            <a:ext cx="634725" cy="55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342D47"/>
                </a:solidFill>
                <a:latin typeface="Canva Sans"/>
                <a:ea typeface="Canva Sans"/>
                <a:cs typeface="Canva Sans"/>
                <a:sym typeface="Canva Sans"/>
              </a:rPr>
              <a:t>MVP HAC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93675" y="6282315"/>
            <a:ext cx="879415" cy="55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342D47"/>
                </a:solidFill>
                <a:latin typeface="Canva Sans"/>
                <a:ea typeface="Canva Sans"/>
                <a:cs typeface="Canva Sans"/>
                <a:sym typeface="Canva Sans"/>
              </a:rPr>
              <a:t>Produto HAC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92480" y="8551371"/>
            <a:ext cx="1281706" cy="55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342D47"/>
                </a:solidFill>
                <a:latin typeface="Canva Sans"/>
                <a:ea typeface="Canva Sans"/>
                <a:cs typeface="Canva Sans"/>
                <a:sym typeface="Canva Sans"/>
              </a:rPr>
              <a:t>Automação HAC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72100" y="6312674"/>
            <a:ext cx="1143734" cy="55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342D47"/>
                </a:solidFill>
                <a:latin typeface="Canva Sans"/>
                <a:ea typeface="Canva Sans"/>
                <a:cs typeface="Canva Sans"/>
                <a:sym typeface="Canva Sans"/>
              </a:rPr>
              <a:t>Bodyshop HAC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26842" y="3433181"/>
            <a:ext cx="6557153" cy="476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5"/>
              </a:lnSpc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Conseguimos entregar alguns pacotes de serviços Hiper Ágeis utilizando nosso modelo de SQUAD 2.0</a:t>
            </a:r>
          </a:p>
          <a:p>
            <a:pPr marL="731274" lvl="1" indent="-365637" algn="l">
              <a:lnSpc>
                <a:spcPts val="3725"/>
              </a:lnSpc>
              <a:buFont typeface="Arial"/>
              <a:buChar char="•"/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MVP Hiper Ágil</a:t>
            </a:r>
          </a:p>
          <a:p>
            <a:pPr marL="731274" lvl="1" indent="-365637" algn="l">
              <a:lnSpc>
                <a:spcPts val="3725"/>
              </a:lnSpc>
              <a:buFont typeface="Arial"/>
              <a:buChar char="•"/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Hiper Discovery</a:t>
            </a:r>
          </a:p>
          <a:p>
            <a:pPr marL="731274" lvl="1" indent="-365637" algn="l">
              <a:lnSpc>
                <a:spcPts val="3725"/>
              </a:lnSpc>
              <a:buFont typeface="Arial"/>
              <a:buChar char="•"/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Automação Hiper Ágil</a:t>
            </a:r>
          </a:p>
          <a:p>
            <a:pPr marL="731274" lvl="1" indent="-365637" algn="l">
              <a:lnSpc>
                <a:spcPts val="3725"/>
              </a:lnSpc>
              <a:buFont typeface="Arial"/>
              <a:buChar char="•"/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Bodyshop</a:t>
            </a:r>
          </a:p>
          <a:p>
            <a:pPr marL="731274" lvl="1" indent="-365637" algn="l">
              <a:lnSpc>
                <a:spcPts val="3725"/>
              </a:lnSpc>
              <a:buFont typeface="Arial"/>
              <a:buChar char="•"/>
            </a:pPr>
            <a:r>
              <a:rPr lang="en-US" sz="3387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Produto de Software Hiper Ágil.</a:t>
            </a:r>
          </a:p>
        </p:txBody>
      </p:sp>
      <p:sp>
        <p:nvSpPr>
          <p:cNvPr id="25" name="Freeform 25"/>
          <p:cNvSpPr/>
          <p:nvPr/>
        </p:nvSpPr>
        <p:spPr>
          <a:xfrm>
            <a:off x="7414760" y="583448"/>
            <a:ext cx="3258415" cy="1408843"/>
          </a:xfrm>
          <a:custGeom>
            <a:avLst/>
            <a:gdLst/>
            <a:ahLst/>
            <a:cxnLst/>
            <a:rect l="l" t="t" r="r" b="b"/>
            <a:pathLst>
              <a:path w="3258415" h="1408843">
                <a:moveTo>
                  <a:pt x="0" y="0"/>
                </a:moveTo>
                <a:lnTo>
                  <a:pt x="3258415" y="0"/>
                </a:lnTo>
                <a:lnTo>
                  <a:pt x="3258415" y="1408843"/>
                </a:lnTo>
                <a:lnTo>
                  <a:pt x="0" y="1408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6998" t="-61627" b="-598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9258" y="3565675"/>
            <a:ext cx="13629483" cy="376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89"/>
              </a:lnSpc>
            </a:pPr>
            <a:r>
              <a:rPr lang="en-US" sz="31499" spc="-1732">
                <a:solidFill>
                  <a:srgbClr val="794AD6"/>
                </a:solidFill>
                <a:latin typeface="Staatliches"/>
                <a:ea typeface="Staatliches"/>
                <a:cs typeface="Staatliches"/>
                <a:sym typeface="Staatliches"/>
              </a:rPr>
              <a:t>THANK YOU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83386" y="5663674"/>
            <a:ext cx="11521228" cy="166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8"/>
              </a:lnSpc>
            </a:pPr>
            <a:r>
              <a:rPr lang="en-US" sz="13893" spc="-764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SO MUCH!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4985" y="981075"/>
            <a:ext cx="359431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9"/>
              </a:lnSpc>
            </a:pPr>
            <a:r>
              <a:rPr lang="en-US" sz="2099" dirty="0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16- 07 - 2025</a:t>
            </a:r>
          </a:p>
        </p:txBody>
      </p:sp>
      <p:sp>
        <p:nvSpPr>
          <p:cNvPr id="5" name="Freeform 5"/>
          <p:cNvSpPr/>
          <p:nvPr/>
        </p:nvSpPr>
        <p:spPr>
          <a:xfrm>
            <a:off x="-3160092" y="-2733988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63837" y="7781719"/>
            <a:ext cx="1505160" cy="1476581"/>
          </a:xfrm>
          <a:custGeom>
            <a:avLst/>
            <a:gdLst/>
            <a:ahLst/>
            <a:cxnLst/>
            <a:rect l="l" t="t" r="r" b="b"/>
            <a:pathLst>
              <a:path w="1258596" h="1294121">
                <a:moveTo>
                  <a:pt x="0" y="0"/>
                </a:moveTo>
                <a:lnTo>
                  <a:pt x="1258596" y="0"/>
                </a:lnTo>
                <a:lnTo>
                  <a:pt x="1258596" y="1294121"/>
                </a:lnTo>
                <a:lnTo>
                  <a:pt x="0" y="1294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BB9993-268C-4DAA-9DE4-3171F07C3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7781719"/>
            <a:ext cx="1505160" cy="1476581"/>
          </a:xfrm>
          <a:prstGeom prst="rect">
            <a:avLst/>
          </a:prstGeom>
        </p:spPr>
      </p:pic>
      <p:pic>
        <p:nvPicPr>
          <p:cNvPr id="9" name="Picture 2" descr="Tudo sobre LinkedIn - História e Notícias - Canaltech">
            <a:extLst>
              <a:ext uri="{FF2B5EF4-FFF2-40B4-BE49-F238E27FC236}">
                <a16:creationId xmlns:a16="http://schemas.microsoft.com/office/drawing/2014/main" id="{3983723C-746B-49E5-AD71-66E8F4E2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36" y="7066406"/>
            <a:ext cx="598687" cy="5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importância de ter um site - Webdas | Sua Empresa na Internet">
            <a:extLst>
              <a:ext uri="{FF2B5EF4-FFF2-40B4-BE49-F238E27FC236}">
                <a16:creationId xmlns:a16="http://schemas.microsoft.com/office/drawing/2014/main" id="{050250DE-D7D0-49A6-BE34-3257ECDE7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873" y="7015407"/>
            <a:ext cx="699087" cy="7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67685" y="2427519"/>
            <a:ext cx="6096938" cy="7334663"/>
          </a:xfrm>
          <a:custGeom>
            <a:avLst/>
            <a:gdLst/>
            <a:ahLst/>
            <a:cxnLst/>
            <a:rect l="l" t="t" r="r" b="b"/>
            <a:pathLst>
              <a:path w="6096938" h="7334663">
                <a:moveTo>
                  <a:pt x="0" y="0"/>
                </a:moveTo>
                <a:lnTo>
                  <a:pt x="6096938" y="0"/>
                </a:lnTo>
                <a:lnTo>
                  <a:pt x="6096938" y="7334663"/>
                </a:lnTo>
                <a:lnTo>
                  <a:pt x="0" y="7334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739" y="575767"/>
            <a:ext cx="5435194" cy="417611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5763096">
            <a:off x="14900921" y="4421798"/>
            <a:ext cx="1477289" cy="1698034"/>
          </a:xfrm>
          <a:custGeom>
            <a:avLst/>
            <a:gdLst/>
            <a:ahLst/>
            <a:cxnLst/>
            <a:rect l="l" t="t" r="r" b="b"/>
            <a:pathLst>
              <a:path w="1477289" h="1698034">
                <a:moveTo>
                  <a:pt x="0" y="0"/>
                </a:moveTo>
                <a:lnTo>
                  <a:pt x="1477290" y="0"/>
                </a:lnTo>
                <a:lnTo>
                  <a:pt x="1477290" y="1698034"/>
                </a:lnTo>
                <a:lnTo>
                  <a:pt x="0" y="169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4717409" y="5498917"/>
            <a:ext cx="244435" cy="334842"/>
          </a:xfrm>
          <a:custGeom>
            <a:avLst/>
            <a:gdLst/>
            <a:ahLst/>
            <a:cxnLst/>
            <a:rect l="l" t="t" r="r" b="b"/>
            <a:pathLst>
              <a:path w="244435" h="334842">
                <a:moveTo>
                  <a:pt x="0" y="0"/>
                </a:moveTo>
                <a:lnTo>
                  <a:pt x="244435" y="0"/>
                </a:lnTo>
                <a:lnTo>
                  <a:pt x="244435" y="334842"/>
                </a:lnTo>
                <a:lnTo>
                  <a:pt x="0" y="334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3200992" y="-2488934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002" y="6832000"/>
            <a:ext cx="3536374" cy="27199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0980" y="6832000"/>
            <a:ext cx="3536374" cy="27199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7959" y="6832000"/>
            <a:ext cx="3536374" cy="271993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931311" y="2830756"/>
            <a:ext cx="1919911" cy="1794250"/>
            <a:chOff x="0" y="0"/>
            <a:chExt cx="2559881" cy="239233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559881" cy="2392334"/>
              <a:chOff x="0" y="0"/>
              <a:chExt cx="505656" cy="4725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05656" cy="472560"/>
              </a:xfrm>
              <a:custGeom>
                <a:avLst/>
                <a:gdLst/>
                <a:ahLst/>
                <a:cxnLst/>
                <a:rect l="l" t="t" r="r" b="b"/>
                <a:pathLst>
                  <a:path w="505656" h="472560">
                    <a:moveTo>
                      <a:pt x="68551" y="0"/>
                    </a:moveTo>
                    <a:lnTo>
                      <a:pt x="437104" y="0"/>
                    </a:lnTo>
                    <a:cubicBezTo>
                      <a:pt x="455285" y="0"/>
                      <a:pt x="472721" y="7222"/>
                      <a:pt x="485577" y="20078"/>
                    </a:cubicBezTo>
                    <a:cubicBezTo>
                      <a:pt x="498433" y="32934"/>
                      <a:pt x="505656" y="50370"/>
                      <a:pt x="505656" y="68551"/>
                    </a:cubicBezTo>
                    <a:lnTo>
                      <a:pt x="505656" y="404008"/>
                    </a:lnTo>
                    <a:cubicBezTo>
                      <a:pt x="505656" y="441868"/>
                      <a:pt x="474964" y="472560"/>
                      <a:pt x="437104" y="472560"/>
                    </a:cubicBezTo>
                    <a:lnTo>
                      <a:pt x="68551" y="472560"/>
                    </a:lnTo>
                    <a:cubicBezTo>
                      <a:pt x="50370" y="472560"/>
                      <a:pt x="32934" y="465337"/>
                      <a:pt x="20078" y="452482"/>
                    </a:cubicBezTo>
                    <a:cubicBezTo>
                      <a:pt x="7222" y="439626"/>
                      <a:pt x="0" y="422189"/>
                      <a:pt x="0" y="404008"/>
                    </a:cubicBezTo>
                    <a:lnTo>
                      <a:pt x="0" y="68551"/>
                    </a:lnTo>
                    <a:cubicBezTo>
                      <a:pt x="0" y="50370"/>
                      <a:pt x="7222" y="32934"/>
                      <a:pt x="20078" y="20078"/>
                    </a:cubicBezTo>
                    <a:cubicBezTo>
                      <a:pt x="32934" y="7222"/>
                      <a:pt x="50370" y="0"/>
                      <a:pt x="6855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04775"/>
                <a:ext cx="505656" cy="577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569303" y="2881"/>
              <a:ext cx="1473994" cy="1462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9"/>
                </a:lnSpc>
              </a:pPr>
              <a:r>
                <a:rPr lang="en-US" sz="6599" b="1" dirty="0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37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62849" y="1183210"/>
              <a:ext cx="1634183" cy="876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16"/>
                </a:lnSpc>
              </a:pPr>
              <a:r>
                <a:rPr lang="en-US" sz="3940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Anos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89026" y="2745988"/>
            <a:ext cx="1919911" cy="1879018"/>
            <a:chOff x="0" y="-113024"/>
            <a:chExt cx="2559881" cy="2505358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559881" cy="2392334"/>
              <a:chOff x="0" y="0"/>
              <a:chExt cx="505656" cy="4725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05656" cy="472560"/>
              </a:xfrm>
              <a:custGeom>
                <a:avLst/>
                <a:gdLst/>
                <a:ahLst/>
                <a:cxnLst/>
                <a:rect l="l" t="t" r="r" b="b"/>
                <a:pathLst>
                  <a:path w="505656" h="472560">
                    <a:moveTo>
                      <a:pt x="68551" y="0"/>
                    </a:moveTo>
                    <a:lnTo>
                      <a:pt x="437104" y="0"/>
                    </a:lnTo>
                    <a:cubicBezTo>
                      <a:pt x="455285" y="0"/>
                      <a:pt x="472721" y="7222"/>
                      <a:pt x="485577" y="20078"/>
                    </a:cubicBezTo>
                    <a:cubicBezTo>
                      <a:pt x="498433" y="32934"/>
                      <a:pt x="505656" y="50370"/>
                      <a:pt x="505656" y="68551"/>
                    </a:cubicBezTo>
                    <a:lnTo>
                      <a:pt x="505656" y="404008"/>
                    </a:lnTo>
                    <a:cubicBezTo>
                      <a:pt x="505656" y="441868"/>
                      <a:pt x="474964" y="472560"/>
                      <a:pt x="437104" y="472560"/>
                    </a:cubicBezTo>
                    <a:lnTo>
                      <a:pt x="68551" y="472560"/>
                    </a:lnTo>
                    <a:cubicBezTo>
                      <a:pt x="50370" y="472560"/>
                      <a:pt x="32934" y="465337"/>
                      <a:pt x="20078" y="452482"/>
                    </a:cubicBezTo>
                    <a:cubicBezTo>
                      <a:pt x="7222" y="439626"/>
                      <a:pt x="0" y="422189"/>
                      <a:pt x="0" y="404008"/>
                    </a:cubicBezTo>
                    <a:lnTo>
                      <a:pt x="0" y="68551"/>
                    </a:lnTo>
                    <a:cubicBezTo>
                      <a:pt x="0" y="50370"/>
                      <a:pt x="7222" y="32934"/>
                      <a:pt x="20078" y="20078"/>
                    </a:cubicBezTo>
                    <a:cubicBezTo>
                      <a:pt x="32934" y="7222"/>
                      <a:pt x="50370" y="0"/>
                      <a:pt x="6855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04775"/>
                <a:ext cx="505656" cy="577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20211" y="-113024"/>
              <a:ext cx="1393445" cy="14624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39"/>
                </a:lnSpc>
              </a:pPr>
              <a:r>
                <a:rPr lang="en-US" sz="6599" b="1" dirty="0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54339" y="1310006"/>
              <a:ext cx="2004548" cy="83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3"/>
                </a:lnSpc>
              </a:pPr>
              <a:r>
                <a:rPr lang="en-US" sz="1838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Experiência em TI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10040" y="4978727"/>
            <a:ext cx="1919911" cy="1794250"/>
            <a:chOff x="0" y="0"/>
            <a:chExt cx="2559881" cy="239233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559881" cy="2392334"/>
              <a:chOff x="0" y="0"/>
              <a:chExt cx="505656" cy="47256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05656" cy="472560"/>
              </a:xfrm>
              <a:custGeom>
                <a:avLst/>
                <a:gdLst/>
                <a:ahLst/>
                <a:cxnLst/>
                <a:rect l="l" t="t" r="r" b="b"/>
                <a:pathLst>
                  <a:path w="505656" h="472560">
                    <a:moveTo>
                      <a:pt x="68551" y="0"/>
                    </a:moveTo>
                    <a:lnTo>
                      <a:pt x="437104" y="0"/>
                    </a:lnTo>
                    <a:cubicBezTo>
                      <a:pt x="455285" y="0"/>
                      <a:pt x="472721" y="7222"/>
                      <a:pt x="485577" y="20078"/>
                    </a:cubicBezTo>
                    <a:cubicBezTo>
                      <a:pt x="498433" y="32934"/>
                      <a:pt x="505656" y="50370"/>
                      <a:pt x="505656" y="68551"/>
                    </a:cubicBezTo>
                    <a:lnTo>
                      <a:pt x="505656" y="404008"/>
                    </a:lnTo>
                    <a:cubicBezTo>
                      <a:pt x="505656" y="441868"/>
                      <a:pt x="474964" y="472560"/>
                      <a:pt x="437104" y="472560"/>
                    </a:cubicBezTo>
                    <a:lnTo>
                      <a:pt x="68551" y="472560"/>
                    </a:lnTo>
                    <a:cubicBezTo>
                      <a:pt x="50370" y="472560"/>
                      <a:pt x="32934" y="465337"/>
                      <a:pt x="20078" y="452482"/>
                    </a:cubicBezTo>
                    <a:cubicBezTo>
                      <a:pt x="7222" y="439626"/>
                      <a:pt x="0" y="422189"/>
                      <a:pt x="0" y="404008"/>
                    </a:cubicBezTo>
                    <a:lnTo>
                      <a:pt x="0" y="68551"/>
                    </a:lnTo>
                    <a:cubicBezTo>
                      <a:pt x="0" y="50370"/>
                      <a:pt x="7222" y="32934"/>
                      <a:pt x="20078" y="20078"/>
                    </a:cubicBezTo>
                    <a:cubicBezTo>
                      <a:pt x="32934" y="7222"/>
                      <a:pt x="50370" y="0"/>
                      <a:pt x="6855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04775"/>
                <a:ext cx="505656" cy="577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792652" y="63085"/>
              <a:ext cx="695325" cy="1462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9"/>
                </a:lnSpc>
              </a:pPr>
              <a:r>
                <a:rPr lang="en-US" sz="6599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23039" y="1537940"/>
              <a:ext cx="1166515" cy="51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1"/>
                </a:lnSpc>
              </a:pPr>
              <a:r>
                <a:rPr lang="en-US" sz="2351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Filhos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47112" y="2830756"/>
            <a:ext cx="1919911" cy="1794250"/>
            <a:chOff x="0" y="0"/>
            <a:chExt cx="2559881" cy="2392334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2559881" cy="2392334"/>
              <a:chOff x="0" y="0"/>
              <a:chExt cx="505656" cy="47256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05656" cy="472560"/>
              </a:xfrm>
              <a:custGeom>
                <a:avLst/>
                <a:gdLst/>
                <a:ahLst/>
                <a:cxnLst/>
                <a:rect l="l" t="t" r="r" b="b"/>
                <a:pathLst>
                  <a:path w="505656" h="472560">
                    <a:moveTo>
                      <a:pt x="68551" y="0"/>
                    </a:moveTo>
                    <a:lnTo>
                      <a:pt x="437104" y="0"/>
                    </a:lnTo>
                    <a:cubicBezTo>
                      <a:pt x="455285" y="0"/>
                      <a:pt x="472721" y="7222"/>
                      <a:pt x="485577" y="20078"/>
                    </a:cubicBezTo>
                    <a:cubicBezTo>
                      <a:pt x="498433" y="32934"/>
                      <a:pt x="505656" y="50370"/>
                      <a:pt x="505656" y="68551"/>
                    </a:cubicBezTo>
                    <a:lnTo>
                      <a:pt x="505656" y="404008"/>
                    </a:lnTo>
                    <a:cubicBezTo>
                      <a:pt x="505656" y="441868"/>
                      <a:pt x="474964" y="472560"/>
                      <a:pt x="437104" y="472560"/>
                    </a:cubicBezTo>
                    <a:lnTo>
                      <a:pt x="68551" y="472560"/>
                    </a:lnTo>
                    <a:cubicBezTo>
                      <a:pt x="50370" y="472560"/>
                      <a:pt x="32934" y="465337"/>
                      <a:pt x="20078" y="452482"/>
                    </a:cubicBezTo>
                    <a:cubicBezTo>
                      <a:pt x="7222" y="439626"/>
                      <a:pt x="0" y="422189"/>
                      <a:pt x="0" y="404008"/>
                    </a:cubicBezTo>
                    <a:lnTo>
                      <a:pt x="0" y="68551"/>
                    </a:lnTo>
                    <a:cubicBezTo>
                      <a:pt x="0" y="50370"/>
                      <a:pt x="7222" y="32934"/>
                      <a:pt x="20078" y="20078"/>
                    </a:cubicBezTo>
                    <a:cubicBezTo>
                      <a:pt x="32934" y="7222"/>
                      <a:pt x="50370" y="0"/>
                      <a:pt x="6855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04775"/>
                <a:ext cx="505656" cy="577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943788" y="-123825"/>
              <a:ext cx="672306" cy="1462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9"/>
                </a:lnSpc>
              </a:pPr>
              <a:r>
                <a:rPr lang="en-US" sz="6599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5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00994" y="1382939"/>
              <a:ext cx="1957893" cy="67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2"/>
                </a:lnSpc>
              </a:pPr>
              <a:r>
                <a:rPr lang="en-US" sz="1458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Transformações Digitais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667755" y="4978727"/>
            <a:ext cx="1919911" cy="1794250"/>
            <a:chOff x="0" y="0"/>
            <a:chExt cx="2559881" cy="239233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2559881" cy="2392334"/>
              <a:chOff x="0" y="0"/>
              <a:chExt cx="505656" cy="47256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505656" cy="472560"/>
              </a:xfrm>
              <a:custGeom>
                <a:avLst/>
                <a:gdLst/>
                <a:ahLst/>
                <a:cxnLst/>
                <a:rect l="l" t="t" r="r" b="b"/>
                <a:pathLst>
                  <a:path w="505656" h="472560">
                    <a:moveTo>
                      <a:pt x="68551" y="0"/>
                    </a:moveTo>
                    <a:lnTo>
                      <a:pt x="437104" y="0"/>
                    </a:lnTo>
                    <a:cubicBezTo>
                      <a:pt x="455285" y="0"/>
                      <a:pt x="472721" y="7222"/>
                      <a:pt x="485577" y="20078"/>
                    </a:cubicBezTo>
                    <a:cubicBezTo>
                      <a:pt x="498433" y="32934"/>
                      <a:pt x="505656" y="50370"/>
                      <a:pt x="505656" y="68551"/>
                    </a:cubicBezTo>
                    <a:lnTo>
                      <a:pt x="505656" y="404008"/>
                    </a:lnTo>
                    <a:cubicBezTo>
                      <a:pt x="505656" y="441868"/>
                      <a:pt x="474964" y="472560"/>
                      <a:pt x="437104" y="472560"/>
                    </a:cubicBezTo>
                    <a:lnTo>
                      <a:pt x="68551" y="472560"/>
                    </a:lnTo>
                    <a:cubicBezTo>
                      <a:pt x="50370" y="472560"/>
                      <a:pt x="32934" y="465337"/>
                      <a:pt x="20078" y="452482"/>
                    </a:cubicBezTo>
                    <a:cubicBezTo>
                      <a:pt x="7222" y="439626"/>
                      <a:pt x="0" y="422189"/>
                      <a:pt x="0" y="404008"/>
                    </a:cubicBezTo>
                    <a:lnTo>
                      <a:pt x="0" y="68551"/>
                    </a:lnTo>
                    <a:cubicBezTo>
                      <a:pt x="0" y="50370"/>
                      <a:pt x="7222" y="32934"/>
                      <a:pt x="20078" y="20078"/>
                    </a:cubicBezTo>
                    <a:cubicBezTo>
                      <a:pt x="32934" y="7222"/>
                      <a:pt x="50370" y="0"/>
                      <a:pt x="6855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104775"/>
                <a:ext cx="505656" cy="577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623986" y="-75097"/>
              <a:ext cx="1368623" cy="1462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39"/>
                </a:lnSpc>
              </a:pPr>
              <a:r>
                <a:rPr lang="en-US" sz="6599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10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652344" y="1281892"/>
              <a:ext cx="1311909" cy="843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4"/>
                </a:lnSpc>
              </a:pPr>
              <a:r>
                <a:rPr lang="en-US" sz="1853" b="1">
                  <a:solidFill>
                    <a:srgbClr val="342D4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Anos de casado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650656" y="648328"/>
            <a:ext cx="11521228" cy="1046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3"/>
              </a:lnSpc>
            </a:pPr>
            <a:r>
              <a:rPr lang="en-US" sz="8794" spc="-483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ANDERSON SILVA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A7C2D64E-ECD9-46EC-9593-CEDD1D805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59463" y="8075349"/>
            <a:ext cx="1505160" cy="1476581"/>
          </a:xfrm>
          <a:prstGeom prst="rect">
            <a:avLst/>
          </a:prstGeom>
        </p:spPr>
      </p:pic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FF593F90-77F3-4632-B9C2-E80416CF5B9D}"/>
              </a:ext>
            </a:extLst>
          </p:cNvPr>
          <p:cNvSpPr/>
          <p:nvPr/>
        </p:nvSpPr>
        <p:spPr>
          <a:xfrm>
            <a:off x="14839626" y="6518742"/>
            <a:ext cx="2714372" cy="7583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Tudo sobre LinkedIn - História e Notícias - Canaltech">
            <a:extLst>
              <a:ext uri="{FF2B5EF4-FFF2-40B4-BE49-F238E27FC236}">
                <a16:creationId xmlns:a16="http://schemas.microsoft.com/office/drawing/2014/main" id="{A3111035-D6BA-4BFE-BDA2-26EA7BAF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699" y="7360036"/>
            <a:ext cx="598687" cy="5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98120" y="-253008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3" y="0"/>
                </a:lnTo>
                <a:lnTo>
                  <a:pt x="5825903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694383" y="2376507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45677" y="4050207"/>
            <a:ext cx="10342962" cy="127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6"/>
              </a:lnSpc>
            </a:pPr>
            <a:r>
              <a:rPr lang="en-US" sz="10705" spc="-588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IA VS HUMANO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993492"/>
            <a:ext cx="8337591" cy="145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8"/>
              </a:lnSpc>
            </a:pPr>
            <a:r>
              <a:rPr lang="en-US" sz="419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Desenvolvedores vão perder seus empregos?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2952" y="-253008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037481" y="1824915"/>
            <a:ext cx="5965597" cy="1954561"/>
          </a:xfrm>
          <a:custGeom>
            <a:avLst/>
            <a:gdLst/>
            <a:ahLst/>
            <a:cxnLst/>
            <a:rect l="l" t="t" r="r" b="b"/>
            <a:pathLst>
              <a:path w="5965597" h="1954561">
                <a:moveTo>
                  <a:pt x="0" y="0"/>
                </a:moveTo>
                <a:lnTo>
                  <a:pt x="5965596" y="0"/>
                </a:lnTo>
                <a:lnTo>
                  <a:pt x="5965596" y="1954561"/>
                </a:lnTo>
                <a:lnTo>
                  <a:pt x="0" y="1954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31" t="-74535" b="-610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820175" y="2833057"/>
            <a:ext cx="8024255" cy="5958009"/>
          </a:xfrm>
          <a:custGeom>
            <a:avLst/>
            <a:gdLst/>
            <a:ahLst/>
            <a:cxnLst/>
            <a:rect l="l" t="t" r="r" b="b"/>
            <a:pathLst>
              <a:path w="8024255" h="5958009">
                <a:moveTo>
                  <a:pt x="0" y="0"/>
                </a:moveTo>
                <a:lnTo>
                  <a:pt x="8024255" y="0"/>
                </a:lnTo>
                <a:lnTo>
                  <a:pt x="8024255" y="5958009"/>
                </a:lnTo>
                <a:lnTo>
                  <a:pt x="0" y="5958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37225" y="8432836"/>
            <a:ext cx="1582949" cy="1650929"/>
          </a:xfrm>
          <a:custGeom>
            <a:avLst/>
            <a:gdLst/>
            <a:ahLst/>
            <a:cxnLst/>
            <a:rect l="l" t="t" r="r" b="b"/>
            <a:pathLst>
              <a:path w="1582949" h="1650929">
                <a:moveTo>
                  <a:pt x="0" y="0"/>
                </a:moveTo>
                <a:lnTo>
                  <a:pt x="1582950" y="0"/>
                </a:lnTo>
                <a:lnTo>
                  <a:pt x="1582950" y="1650928"/>
                </a:lnTo>
                <a:lnTo>
                  <a:pt x="0" y="165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1306233" y="4226743"/>
            <a:ext cx="5832302" cy="177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252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Dados do StackOverflow afirmam que o impacto da utilização da IA pela comunidade diminuiu consideravelmente os acessos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2952" y="-253008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369052" y="2504000"/>
            <a:ext cx="8774948" cy="5814749"/>
          </a:xfrm>
          <a:custGeom>
            <a:avLst/>
            <a:gdLst/>
            <a:ahLst/>
            <a:cxnLst/>
            <a:rect l="l" t="t" r="r" b="b"/>
            <a:pathLst>
              <a:path w="8774948" h="5814749">
                <a:moveTo>
                  <a:pt x="0" y="0"/>
                </a:moveTo>
                <a:lnTo>
                  <a:pt x="8774948" y="0"/>
                </a:lnTo>
                <a:lnTo>
                  <a:pt x="8774948" y="5814749"/>
                </a:lnTo>
                <a:lnTo>
                  <a:pt x="0" y="5814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113" t="-3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830855" y="6152963"/>
            <a:ext cx="7438016" cy="2742768"/>
          </a:xfrm>
          <a:custGeom>
            <a:avLst/>
            <a:gdLst/>
            <a:ahLst/>
            <a:cxnLst/>
            <a:rect l="l" t="t" r="r" b="b"/>
            <a:pathLst>
              <a:path w="7438016" h="2742768">
                <a:moveTo>
                  <a:pt x="0" y="0"/>
                </a:moveTo>
                <a:lnTo>
                  <a:pt x="7438017" y="0"/>
                </a:lnTo>
                <a:lnTo>
                  <a:pt x="7438017" y="2742769"/>
                </a:lnTo>
                <a:lnTo>
                  <a:pt x="0" y="2742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319017" y="8509985"/>
            <a:ext cx="1695341" cy="1610041"/>
          </a:xfrm>
          <a:custGeom>
            <a:avLst/>
            <a:gdLst/>
            <a:ahLst/>
            <a:cxnLst/>
            <a:rect l="l" t="t" r="r" b="b"/>
            <a:pathLst>
              <a:path w="1695341" h="1610041">
                <a:moveTo>
                  <a:pt x="0" y="0"/>
                </a:moveTo>
                <a:lnTo>
                  <a:pt x="1695341" y="0"/>
                </a:lnTo>
                <a:lnTo>
                  <a:pt x="1695341" y="1610040"/>
                </a:lnTo>
                <a:lnTo>
                  <a:pt x="0" y="1610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972519" y="1033955"/>
            <a:ext cx="10342962" cy="127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6"/>
              </a:lnSpc>
            </a:pPr>
            <a:r>
              <a:rPr lang="en-US" sz="10705" spc="-588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IA VS HUMANO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9195" y="2952730"/>
            <a:ext cx="6675672" cy="264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7"/>
              </a:lnSpc>
            </a:pPr>
            <a:r>
              <a:rPr lang="en-US" sz="376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Os desenvolvedores já entenderam o potencial que a IA trás para os seus trabalhos.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97879" y="966706"/>
            <a:ext cx="4184950" cy="177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16"/>
              </a:lnSpc>
            </a:pPr>
            <a:r>
              <a:rPr lang="en-US" sz="14786" spc="-813">
                <a:solidFill>
                  <a:srgbClr val="342D47"/>
                </a:solidFill>
                <a:latin typeface="Staatliches"/>
                <a:ea typeface="Staatliches"/>
                <a:cs typeface="Staatliches"/>
                <a:sym typeface="Staatliches"/>
              </a:rPr>
              <a:t>MUNDO</a:t>
            </a:r>
          </a:p>
        </p:txBody>
      </p:sp>
      <p:sp>
        <p:nvSpPr>
          <p:cNvPr id="3" name="Freeform 3"/>
          <p:cNvSpPr/>
          <p:nvPr/>
        </p:nvSpPr>
        <p:spPr>
          <a:xfrm>
            <a:off x="-2549043" y="-2338579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3"/>
                </a:lnTo>
                <a:lnTo>
                  <a:pt x="0" y="582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874918" y="5799475"/>
            <a:ext cx="1401942" cy="1455634"/>
          </a:xfrm>
          <a:custGeom>
            <a:avLst/>
            <a:gdLst/>
            <a:ahLst/>
            <a:cxnLst/>
            <a:rect l="l" t="t" r="r" b="b"/>
            <a:pathLst>
              <a:path w="1401942" h="1455634">
                <a:moveTo>
                  <a:pt x="0" y="0"/>
                </a:moveTo>
                <a:lnTo>
                  <a:pt x="1401943" y="0"/>
                </a:lnTo>
                <a:lnTo>
                  <a:pt x="1401943" y="1455634"/>
                </a:lnTo>
                <a:lnTo>
                  <a:pt x="0" y="1455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188" t="-11984" r="-63390" b="-85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3700626" y="5825473"/>
            <a:ext cx="1415689" cy="1429637"/>
          </a:xfrm>
          <a:custGeom>
            <a:avLst/>
            <a:gdLst/>
            <a:ahLst/>
            <a:cxnLst/>
            <a:rect l="l" t="t" r="r" b="b"/>
            <a:pathLst>
              <a:path w="1415689" h="1429637">
                <a:moveTo>
                  <a:pt x="0" y="0"/>
                </a:moveTo>
                <a:lnTo>
                  <a:pt x="1415689" y="0"/>
                </a:lnTo>
                <a:lnTo>
                  <a:pt x="1415689" y="1429636"/>
                </a:lnTo>
                <a:lnTo>
                  <a:pt x="0" y="1429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323" t="-20117" r="-85262" b="-205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5324340" y="5918436"/>
            <a:ext cx="1739591" cy="1217713"/>
          </a:xfrm>
          <a:custGeom>
            <a:avLst/>
            <a:gdLst/>
            <a:ahLst/>
            <a:cxnLst/>
            <a:rect l="l" t="t" r="r" b="b"/>
            <a:pathLst>
              <a:path w="1739591" h="1217713">
                <a:moveTo>
                  <a:pt x="0" y="0"/>
                </a:moveTo>
                <a:lnTo>
                  <a:pt x="1739591" y="0"/>
                </a:lnTo>
                <a:lnTo>
                  <a:pt x="1739591" y="1217713"/>
                </a:lnTo>
                <a:lnTo>
                  <a:pt x="0" y="1217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874918" y="7569434"/>
            <a:ext cx="1293647" cy="1293647"/>
          </a:xfrm>
          <a:custGeom>
            <a:avLst/>
            <a:gdLst/>
            <a:ahLst/>
            <a:cxnLst/>
            <a:rect l="l" t="t" r="r" b="b"/>
            <a:pathLst>
              <a:path w="1293647" h="1293647">
                <a:moveTo>
                  <a:pt x="0" y="0"/>
                </a:moveTo>
                <a:lnTo>
                  <a:pt x="1293647" y="0"/>
                </a:lnTo>
                <a:lnTo>
                  <a:pt x="1293647" y="1293647"/>
                </a:lnTo>
                <a:lnTo>
                  <a:pt x="0" y="1293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086299" y="4134837"/>
            <a:ext cx="1203091" cy="1203091"/>
          </a:xfrm>
          <a:custGeom>
            <a:avLst/>
            <a:gdLst/>
            <a:ahLst/>
            <a:cxnLst/>
            <a:rect l="l" t="t" r="r" b="b"/>
            <a:pathLst>
              <a:path w="1203091" h="1203091">
                <a:moveTo>
                  <a:pt x="0" y="0"/>
                </a:moveTo>
                <a:lnTo>
                  <a:pt x="1203090" y="0"/>
                </a:lnTo>
                <a:lnTo>
                  <a:pt x="1203090" y="1203091"/>
                </a:lnTo>
                <a:lnTo>
                  <a:pt x="0" y="1203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836831" y="4134837"/>
            <a:ext cx="1143279" cy="1143279"/>
          </a:xfrm>
          <a:custGeom>
            <a:avLst/>
            <a:gdLst/>
            <a:ahLst/>
            <a:cxnLst/>
            <a:rect l="l" t="t" r="r" b="b"/>
            <a:pathLst>
              <a:path w="1143279" h="1143279">
                <a:moveTo>
                  <a:pt x="0" y="0"/>
                </a:moveTo>
                <a:lnTo>
                  <a:pt x="1143278" y="0"/>
                </a:lnTo>
                <a:lnTo>
                  <a:pt x="1143278" y="1143279"/>
                </a:lnTo>
                <a:lnTo>
                  <a:pt x="0" y="11432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5381210" y="4315673"/>
            <a:ext cx="1625852" cy="1022254"/>
          </a:xfrm>
          <a:custGeom>
            <a:avLst/>
            <a:gdLst/>
            <a:ahLst/>
            <a:cxnLst/>
            <a:rect l="l" t="t" r="r" b="b"/>
            <a:pathLst>
              <a:path w="1625852" h="1022254">
                <a:moveTo>
                  <a:pt x="0" y="0"/>
                </a:moveTo>
                <a:lnTo>
                  <a:pt x="1625852" y="0"/>
                </a:lnTo>
                <a:lnTo>
                  <a:pt x="1625852" y="1022255"/>
                </a:lnTo>
                <a:lnTo>
                  <a:pt x="0" y="1022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448243">
            <a:off x="8893436" y="6185178"/>
            <a:ext cx="4203028" cy="1530369"/>
          </a:xfrm>
          <a:custGeom>
            <a:avLst/>
            <a:gdLst/>
            <a:ahLst/>
            <a:cxnLst/>
            <a:rect l="l" t="t" r="r" b="b"/>
            <a:pathLst>
              <a:path w="4203028" h="1530369">
                <a:moveTo>
                  <a:pt x="0" y="0"/>
                </a:moveTo>
                <a:lnTo>
                  <a:pt x="4203028" y="0"/>
                </a:lnTo>
                <a:lnTo>
                  <a:pt x="4203028" y="1530369"/>
                </a:lnTo>
                <a:lnTo>
                  <a:pt x="0" y="15303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8501" t="-431862" r="-520822" b="-1266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8983196" y="7706755"/>
            <a:ext cx="4194918" cy="1551545"/>
          </a:xfrm>
          <a:custGeom>
            <a:avLst/>
            <a:gdLst/>
            <a:ahLst/>
            <a:cxnLst/>
            <a:rect l="l" t="t" r="r" b="b"/>
            <a:pathLst>
              <a:path w="4194918" h="1551545">
                <a:moveTo>
                  <a:pt x="0" y="0"/>
                </a:moveTo>
                <a:lnTo>
                  <a:pt x="4194918" y="0"/>
                </a:lnTo>
                <a:lnTo>
                  <a:pt x="4194918" y="1551545"/>
                </a:lnTo>
                <a:lnTo>
                  <a:pt x="0" y="1551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9188" t="-405286" r="-493263" b="-11266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 rot="547349">
            <a:off x="13268301" y="6266760"/>
            <a:ext cx="3900812" cy="1448873"/>
          </a:xfrm>
          <a:custGeom>
            <a:avLst/>
            <a:gdLst/>
            <a:ahLst/>
            <a:cxnLst/>
            <a:rect l="l" t="t" r="r" b="b"/>
            <a:pathLst>
              <a:path w="3900812" h="1448873">
                <a:moveTo>
                  <a:pt x="0" y="0"/>
                </a:moveTo>
                <a:lnTo>
                  <a:pt x="3900812" y="0"/>
                </a:lnTo>
                <a:lnTo>
                  <a:pt x="3900812" y="1448873"/>
                </a:lnTo>
                <a:lnTo>
                  <a:pt x="0" y="14488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6010" t="-370874" r="-438688" b="-17084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560356">
            <a:off x="12929986" y="7631611"/>
            <a:ext cx="3724174" cy="1333346"/>
          </a:xfrm>
          <a:custGeom>
            <a:avLst/>
            <a:gdLst/>
            <a:ahLst/>
            <a:cxnLst/>
            <a:rect l="l" t="t" r="r" b="b"/>
            <a:pathLst>
              <a:path w="3724174" h="1333346">
                <a:moveTo>
                  <a:pt x="0" y="0"/>
                </a:moveTo>
                <a:lnTo>
                  <a:pt x="3724174" y="0"/>
                </a:lnTo>
                <a:lnTo>
                  <a:pt x="3724174" y="1333346"/>
                </a:lnTo>
                <a:lnTo>
                  <a:pt x="0" y="1333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06428" t="-387680" r="-371706" b="-876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8983196" y="3449224"/>
            <a:ext cx="8156738" cy="214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5"/>
              </a:lnSpc>
            </a:pPr>
            <a:r>
              <a:rPr lang="en-US" sz="2541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As grandes empresas de tecnologia do mundo já estão aliando o poder da IA na geração de código, e estão tendo resultados extraordinários de performance. Mas no Brasil estamos sendo pioneiros em aplicar IA na geração de código atrelado ao processo de geração de soluções tecnológicas.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2952" y="-253008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28700" y="3456486"/>
            <a:ext cx="9464188" cy="5123006"/>
          </a:xfrm>
          <a:custGeom>
            <a:avLst/>
            <a:gdLst/>
            <a:ahLst/>
            <a:cxnLst/>
            <a:rect l="l" t="t" r="r" b="b"/>
            <a:pathLst>
              <a:path w="9464188" h="5123006">
                <a:moveTo>
                  <a:pt x="0" y="0"/>
                </a:moveTo>
                <a:lnTo>
                  <a:pt x="9464188" y="0"/>
                </a:lnTo>
                <a:lnTo>
                  <a:pt x="9464188" y="5123006"/>
                </a:lnTo>
                <a:lnTo>
                  <a:pt x="0" y="5123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1" t="-9963" r="-17409" b="-138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972519" y="1033955"/>
            <a:ext cx="10342962" cy="127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6"/>
              </a:lnSpc>
            </a:pPr>
            <a:r>
              <a:rPr lang="en-US" sz="10705" spc="-588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 NOVA ERA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43689" y="4493723"/>
            <a:ext cx="5743585" cy="332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9836" lvl="1" indent="-289918" algn="l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Ainda faz sentido o modelo de Squad tradicional?</a:t>
            </a:r>
          </a:p>
          <a:p>
            <a:pPr marL="579836" lvl="1" indent="-289918" algn="l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Ainda faz sentido todos os ritos e processos?</a:t>
            </a:r>
          </a:p>
          <a:p>
            <a:pPr marL="579836" lvl="1" indent="-289918" algn="l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Ainda faz sentido ter custo elevado para desenvolver novas tecnologias?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2952" y="-253008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85616" y="8055025"/>
            <a:ext cx="1667965" cy="1618025"/>
          </a:xfrm>
          <a:custGeom>
            <a:avLst/>
            <a:gdLst/>
            <a:ahLst/>
            <a:cxnLst/>
            <a:rect l="l" t="t" r="r" b="b"/>
            <a:pathLst>
              <a:path w="1667965" h="1618025">
                <a:moveTo>
                  <a:pt x="0" y="0"/>
                </a:moveTo>
                <a:lnTo>
                  <a:pt x="1667965" y="0"/>
                </a:lnTo>
                <a:lnTo>
                  <a:pt x="1667965" y="1618025"/>
                </a:lnTo>
                <a:lnTo>
                  <a:pt x="0" y="1618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85616" y="3385391"/>
            <a:ext cx="7930347" cy="3885870"/>
          </a:xfrm>
          <a:custGeom>
            <a:avLst/>
            <a:gdLst/>
            <a:ahLst/>
            <a:cxnLst/>
            <a:rect l="l" t="t" r="r" b="b"/>
            <a:pathLst>
              <a:path w="7930347" h="3885870">
                <a:moveTo>
                  <a:pt x="0" y="0"/>
                </a:moveTo>
                <a:lnTo>
                  <a:pt x="7930347" y="0"/>
                </a:lnTo>
                <a:lnTo>
                  <a:pt x="7930347" y="3885870"/>
                </a:lnTo>
                <a:lnTo>
                  <a:pt x="0" y="3885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983668" y="2971347"/>
            <a:ext cx="8570832" cy="4713958"/>
          </a:xfrm>
          <a:custGeom>
            <a:avLst/>
            <a:gdLst/>
            <a:ahLst/>
            <a:cxnLst/>
            <a:rect l="l" t="t" r="r" b="b"/>
            <a:pathLst>
              <a:path w="8570832" h="4713958">
                <a:moveTo>
                  <a:pt x="0" y="0"/>
                </a:moveTo>
                <a:lnTo>
                  <a:pt x="8570832" y="0"/>
                </a:lnTo>
                <a:lnTo>
                  <a:pt x="8570832" y="4713957"/>
                </a:lnTo>
                <a:lnTo>
                  <a:pt x="0" y="471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026454" y="647690"/>
            <a:ext cx="7914428" cy="67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40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Work Trend Index Annual Report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1713" y="3629773"/>
            <a:ext cx="7118398" cy="3077787"/>
          </a:xfrm>
          <a:custGeom>
            <a:avLst/>
            <a:gdLst/>
            <a:ahLst/>
            <a:cxnLst/>
            <a:rect l="l" t="t" r="r" b="b"/>
            <a:pathLst>
              <a:path w="7118398" h="3077787">
                <a:moveTo>
                  <a:pt x="0" y="0"/>
                </a:moveTo>
                <a:lnTo>
                  <a:pt x="7118398" y="0"/>
                </a:lnTo>
                <a:lnTo>
                  <a:pt x="7118398" y="3077787"/>
                </a:lnTo>
                <a:lnTo>
                  <a:pt x="0" y="3077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998" t="-61627" b="-5983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912952" y="-2530083"/>
            <a:ext cx="5825903" cy="5825903"/>
          </a:xfrm>
          <a:custGeom>
            <a:avLst/>
            <a:gdLst/>
            <a:ahLst/>
            <a:cxnLst/>
            <a:rect l="l" t="t" r="r" b="b"/>
            <a:pathLst>
              <a:path w="5825903" h="5825903">
                <a:moveTo>
                  <a:pt x="0" y="0"/>
                </a:moveTo>
                <a:lnTo>
                  <a:pt x="5825904" y="0"/>
                </a:lnTo>
                <a:lnTo>
                  <a:pt x="5825904" y="5825904"/>
                </a:lnTo>
                <a:lnTo>
                  <a:pt x="0" y="5825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989852" y="3563098"/>
            <a:ext cx="8154148" cy="367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14"/>
              </a:lnSpc>
            </a:pPr>
            <a:r>
              <a:rPr lang="en-US" sz="3740">
                <a:solidFill>
                  <a:srgbClr val="342D47"/>
                </a:solidFill>
                <a:latin typeface="Agrandir"/>
                <a:ea typeface="Agrandir"/>
                <a:cs typeface="Agrandir"/>
                <a:sym typeface="Agrandir"/>
              </a:rPr>
              <a:t>Nascemos com a missão de transformar o processo de crescimento de pequenas, médias e grandes empresas em um processo mais leve e escalável através da tecnologia Hiper Ágil utilizando Squads Híbridas.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72519" y="1033955"/>
            <a:ext cx="10342962" cy="127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6"/>
              </a:lnSpc>
            </a:pPr>
            <a:r>
              <a:rPr lang="en-US" sz="10705" spc="-588">
                <a:solidFill>
                  <a:srgbClr val="000000"/>
                </a:solidFill>
                <a:latin typeface="Staatliches"/>
                <a:ea typeface="Staatliches"/>
                <a:cs typeface="Staatliches"/>
                <a:sym typeface="Staatliches"/>
              </a:rPr>
              <a:t>A NOVA ERA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783</Words>
  <Application>Microsoft Office PowerPoint</Application>
  <PresentationFormat>Personalizar</PresentationFormat>
  <Paragraphs>161</Paragraphs>
  <Slides>19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9" baseType="lpstr">
      <vt:lpstr>Agrandir Bold</vt:lpstr>
      <vt:lpstr>Knockout Featherweight Bold</vt:lpstr>
      <vt:lpstr>Arial</vt:lpstr>
      <vt:lpstr>Calibri</vt:lpstr>
      <vt:lpstr>Canva Sans Bold</vt:lpstr>
      <vt:lpstr>Agrandir</vt:lpstr>
      <vt:lpstr>Canva Sans</vt:lpstr>
      <vt:lpstr>Staatliches</vt:lpstr>
      <vt:lpstr>Knockout Featherweight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IIMA Eventos LYFITI</dc:title>
  <cp:lastModifiedBy>USER</cp:lastModifiedBy>
  <cp:revision>7</cp:revision>
  <dcterms:created xsi:type="dcterms:W3CDTF">2006-08-16T00:00:00Z</dcterms:created>
  <dcterms:modified xsi:type="dcterms:W3CDTF">2025-07-16T11:58:26Z</dcterms:modified>
  <dc:identifier>DAGsZpg_tvM</dc:identifier>
</cp:coreProperties>
</file>