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 (MS)" panose="020B0604020202020204" charset="0"/>
      <p:regular r:id="rId19"/>
    </p:embeddedFont>
    <p:embeddedFont>
      <p:font typeface="Calibri (MS) Bold" panose="020B0604020202020204" charset="0"/>
      <p:regular r:id="rId20"/>
    </p:embeddedFont>
    <p:embeddedFont>
      <p:font typeface="Calibri (MS) Bold Italics" panose="020B0604020202020204" charset="0"/>
      <p:regular r:id="rId21"/>
    </p:embeddedFont>
    <p:embeddedFont>
      <p:font typeface="Garet" panose="020B0604020202020204" charset="0"/>
      <p:regular r:id="rId22"/>
    </p:embeddedFont>
    <p:embeddedFont>
      <p:font typeface="Garet Bold" panose="020B0604020202020204" charset="0"/>
      <p:regular r:id="rId23"/>
    </p:embeddedFont>
    <p:embeddedFont>
      <p:font typeface="Montserrat Bold" panose="020B0604020202020204" charset="0"/>
      <p:regular r:id="rId24"/>
    </p:embeddedFont>
    <p:embeddedFont>
      <p:font typeface="Source Sans Pro" panose="020F0502020204030204" pitchFamily="34" charset="0"/>
      <p:regular r:id="rId25"/>
    </p:embeddedFont>
    <p:embeddedFont>
      <p:font typeface="Source Sans Pro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9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jose-antonio-vendas-ti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2.sv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9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92" b="-85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92146"/>
          </a:xfrm>
          <a:custGeom>
            <a:avLst/>
            <a:gdLst/>
            <a:ahLst/>
            <a:cxnLst/>
            <a:rect l="l" t="t" r="r" b="b"/>
            <a:pathLst>
              <a:path w="18288000" h="10292146">
                <a:moveTo>
                  <a:pt x="0" y="0"/>
                </a:moveTo>
                <a:lnTo>
                  <a:pt x="18288000" y="0"/>
                </a:lnTo>
                <a:lnTo>
                  <a:pt x="18288000" y="10292146"/>
                </a:lnTo>
                <a:lnTo>
                  <a:pt x="0" y="10292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6439491" y="8771866"/>
            <a:ext cx="819809" cy="819809"/>
          </a:xfrm>
          <a:custGeom>
            <a:avLst/>
            <a:gdLst/>
            <a:ahLst/>
            <a:cxnLst/>
            <a:rect l="l" t="t" r="r" b="b"/>
            <a:pathLst>
              <a:path w="819809" h="819809">
                <a:moveTo>
                  <a:pt x="0" y="0"/>
                </a:moveTo>
                <a:lnTo>
                  <a:pt x="819809" y="0"/>
                </a:lnTo>
                <a:lnTo>
                  <a:pt x="819809" y="819809"/>
                </a:lnTo>
                <a:lnTo>
                  <a:pt x="0" y="819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390650" y="3376133"/>
            <a:ext cx="13562901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5"/>
              </a:lnSpc>
            </a:pPr>
            <a:r>
              <a:rPr lang="en-US" sz="7199" b="1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JORNADA DO RPA: DO SONHO À LIBERDADE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0650" y="5684225"/>
            <a:ext cx="12689762" cy="1074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2"/>
              </a:lnSpc>
            </a:pPr>
            <a:r>
              <a:rPr lang="en-US" sz="3613" b="1">
                <a:solidFill>
                  <a:srgbClr val="1ACB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COMO NAVEGAR O CICLO DE VIDA DA AUTOMAÇÃO, DO PRIMEIRO ROI À MIGRAÇÃO ESTRATÉGICA.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613" r="-233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28700" y="2605264"/>
            <a:ext cx="7212908" cy="63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6"/>
              </a:lnSpc>
              <a:spcBef>
                <a:spcPct val="0"/>
              </a:spcBef>
            </a:pPr>
            <a:r>
              <a:rPr lang="en-US" sz="392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PERGUNTA DO CFO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3457" y="3447042"/>
            <a:ext cx="7867921" cy="96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0651" lvl="1" indent="-350325" algn="l">
              <a:lnSpc>
                <a:spcPts val="3569"/>
              </a:lnSpc>
              <a:buFont typeface="Arial"/>
              <a:buChar char="•"/>
            </a:pPr>
            <a:r>
              <a:rPr lang="en-US" sz="324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Estamos pagando TUDO ISSO por robôs? </a:t>
            </a:r>
          </a:p>
          <a:p>
            <a:pPr marL="700651" lvl="1" indent="-350325" algn="l">
              <a:lnSpc>
                <a:spcPts val="3569"/>
              </a:lnSpc>
              <a:buFont typeface="Arial"/>
              <a:buChar char="•"/>
            </a:pPr>
            <a:r>
              <a:rPr lang="en-US" sz="324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Qual o ROI disso mesmo?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424671"/>
            <a:ext cx="7212908" cy="63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6"/>
              </a:lnSpc>
              <a:spcBef>
                <a:spcPct val="0"/>
              </a:spcBef>
            </a:pPr>
            <a:r>
              <a:rPr lang="en-US" sz="392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CICLO VICIOSO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266449"/>
            <a:ext cx="7212908" cy="141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9"/>
              </a:lnSpc>
            </a:pPr>
            <a:r>
              <a:rPr lang="en-US" sz="324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Você precisa de mais licenças para gerar mais ROI, mas o custo das licenças atuais já consome grande parte do benefício.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389034" y="4943659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756406" y="3329848"/>
            <a:ext cx="7010035" cy="5157986"/>
            <a:chOff x="0" y="0"/>
            <a:chExt cx="1637362" cy="12047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37361" cy="1204771"/>
            </a:xfrm>
            <a:custGeom>
              <a:avLst/>
              <a:gdLst/>
              <a:ahLst/>
              <a:cxnLst/>
              <a:rect l="l" t="t" r="r" b="b"/>
              <a:pathLst>
                <a:path w="1637361" h="1204771">
                  <a:moveTo>
                    <a:pt x="56325" y="0"/>
                  </a:moveTo>
                  <a:lnTo>
                    <a:pt x="1581037" y="0"/>
                  </a:lnTo>
                  <a:cubicBezTo>
                    <a:pt x="1612144" y="0"/>
                    <a:pt x="1637361" y="25217"/>
                    <a:pt x="1637361" y="56325"/>
                  </a:cubicBezTo>
                  <a:lnTo>
                    <a:pt x="1637361" y="1148446"/>
                  </a:lnTo>
                  <a:cubicBezTo>
                    <a:pt x="1637361" y="1179554"/>
                    <a:pt x="1612144" y="1204771"/>
                    <a:pt x="1581037" y="1204771"/>
                  </a:cubicBezTo>
                  <a:lnTo>
                    <a:pt x="56325" y="1204771"/>
                  </a:lnTo>
                  <a:cubicBezTo>
                    <a:pt x="25217" y="1204771"/>
                    <a:pt x="0" y="1179554"/>
                    <a:pt x="0" y="1148446"/>
                  </a:cubicBezTo>
                  <a:lnTo>
                    <a:pt x="0" y="56325"/>
                  </a:lnTo>
                  <a:cubicBezTo>
                    <a:pt x="0" y="25217"/>
                    <a:pt x="25217" y="0"/>
                    <a:pt x="56325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637362" cy="1166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52182" y="3329848"/>
            <a:ext cx="7010035" cy="5157986"/>
            <a:chOff x="0" y="0"/>
            <a:chExt cx="1637362" cy="12047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37361" cy="1204771"/>
            </a:xfrm>
            <a:custGeom>
              <a:avLst/>
              <a:gdLst/>
              <a:ahLst/>
              <a:cxnLst/>
              <a:rect l="l" t="t" r="r" b="b"/>
              <a:pathLst>
                <a:path w="1637361" h="1204771">
                  <a:moveTo>
                    <a:pt x="56325" y="0"/>
                  </a:moveTo>
                  <a:lnTo>
                    <a:pt x="1581037" y="0"/>
                  </a:lnTo>
                  <a:cubicBezTo>
                    <a:pt x="1612144" y="0"/>
                    <a:pt x="1637361" y="25217"/>
                    <a:pt x="1637361" y="56325"/>
                  </a:cubicBezTo>
                  <a:lnTo>
                    <a:pt x="1637361" y="1148446"/>
                  </a:lnTo>
                  <a:cubicBezTo>
                    <a:pt x="1637361" y="1179554"/>
                    <a:pt x="1612144" y="1204771"/>
                    <a:pt x="1581037" y="1204771"/>
                  </a:cubicBezTo>
                  <a:lnTo>
                    <a:pt x="56325" y="1204771"/>
                  </a:lnTo>
                  <a:cubicBezTo>
                    <a:pt x="25217" y="1204771"/>
                    <a:pt x="0" y="1179554"/>
                    <a:pt x="0" y="1148446"/>
                  </a:cubicBezTo>
                  <a:lnTo>
                    <a:pt x="0" y="56325"/>
                  </a:lnTo>
                  <a:cubicBezTo>
                    <a:pt x="0" y="25217"/>
                    <a:pt x="25217" y="0"/>
                    <a:pt x="56325" y="0"/>
                  </a:cubicBezTo>
                  <a:close/>
                </a:path>
              </a:pathLst>
            </a:custGeom>
            <a:solidFill>
              <a:srgbClr val="1ACBEE"/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637362" cy="1166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20668" y="4500852"/>
            <a:ext cx="5738749" cy="634834"/>
            <a:chOff x="0" y="0"/>
            <a:chExt cx="1511440" cy="1671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1440" cy="167199"/>
            </a:xfrm>
            <a:custGeom>
              <a:avLst/>
              <a:gdLst/>
              <a:ahLst/>
              <a:cxnLst/>
              <a:rect l="l" t="t" r="r" b="b"/>
              <a:pathLst>
                <a:path w="1511440" h="167199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94350"/>
                  </a:lnTo>
                  <a:cubicBezTo>
                    <a:pt x="1511440" y="134583"/>
                    <a:pt x="1478824" y="167199"/>
                    <a:pt x="1438591" y="167199"/>
                  </a:cubicBezTo>
                  <a:lnTo>
                    <a:pt x="72849" y="167199"/>
                  </a:lnTo>
                  <a:cubicBezTo>
                    <a:pt x="32616" y="167199"/>
                    <a:pt x="0" y="134583"/>
                    <a:pt x="0" y="94350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6200"/>
              <a:ext cx="1511440" cy="9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56406" y="1561080"/>
            <a:ext cx="14605811" cy="104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9"/>
              </a:lnSpc>
            </a:pPr>
            <a:r>
              <a:rPr lang="en-US" sz="642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ENCRUZILHADA ESTRATÉGICA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7673" y="3785260"/>
            <a:ext cx="7010035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CONFORMISMO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87708" y="3785260"/>
            <a:ext cx="7010035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EVOLUÇÃO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92735" y="4586381"/>
            <a:ext cx="3813029" cy="49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  <a:spcBef>
                <a:spcPct val="0"/>
              </a:spcBef>
            </a:pPr>
            <a:r>
              <a:rPr lang="en-US" sz="30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Continuar pagando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384799" y="5316660"/>
            <a:ext cx="5738749" cy="1434814"/>
            <a:chOff x="0" y="0"/>
            <a:chExt cx="1511440" cy="37789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11440" cy="377894"/>
            </a:xfrm>
            <a:custGeom>
              <a:avLst/>
              <a:gdLst/>
              <a:ahLst/>
              <a:cxnLst/>
              <a:rect l="l" t="t" r="r" b="b"/>
              <a:pathLst>
                <a:path w="1511440" h="377894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305044"/>
                  </a:lnTo>
                  <a:cubicBezTo>
                    <a:pt x="1511440" y="345278"/>
                    <a:pt x="1478824" y="377894"/>
                    <a:pt x="1438591" y="377894"/>
                  </a:cubicBezTo>
                  <a:lnTo>
                    <a:pt x="72849" y="377894"/>
                  </a:lnTo>
                  <a:cubicBezTo>
                    <a:pt x="32616" y="377894"/>
                    <a:pt x="0" y="345278"/>
                    <a:pt x="0" y="305044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6200"/>
              <a:ext cx="1511440" cy="301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679251" y="5417721"/>
            <a:ext cx="5480166" cy="133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  <a:spcBef>
                <a:spcPct val="0"/>
              </a:spcBef>
            </a:pPr>
            <a:r>
              <a:rPr lang="en-US" sz="30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Limitar o crescimento da automação para controlar os custos.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384799" y="6933412"/>
            <a:ext cx="5738749" cy="1160379"/>
            <a:chOff x="0" y="0"/>
            <a:chExt cx="1511440" cy="3056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11440" cy="305614"/>
            </a:xfrm>
            <a:custGeom>
              <a:avLst/>
              <a:gdLst/>
              <a:ahLst/>
              <a:cxnLst/>
              <a:rect l="l" t="t" r="r" b="b"/>
              <a:pathLst>
                <a:path w="1511440" h="305614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232765"/>
                  </a:lnTo>
                  <a:cubicBezTo>
                    <a:pt x="1511440" y="272999"/>
                    <a:pt x="1478824" y="305614"/>
                    <a:pt x="1438591" y="305614"/>
                  </a:cubicBezTo>
                  <a:lnTo>
                    <a:pt x="72849" y="305614"/>
                  </a:lnTo>
                  <a:cubicBezTo>
                    <a:pt x="32616" y="305614"/>
                    <a:pt x="0" y="272999"/>
                    <a:pt x="0" y="232765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76200"/>
              <a:ext cx="1511440" cy="229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679251" y="7037225"/>
            <a:ext cx="5572380" cy="9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  <a:spcBef>
                <a:spcPct val="0"/>
              </a:spcBef>
            </a:pPr>
            <a:r>
              <a:rPr lang="en-US" sz="30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Otimizar o uso das licenças existentes (orquestração).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776281" y="4500852"/>
            <a:ext cx="5738749" cy="634834"/>
            <a:chOff x="0" y="0"/>
            <a:chExt cx="1511440" cy="16719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11440" cy="167199"/>
            </a:xfrm>
            <a:custGeom>
              <a:avLst/>
              <a:gdLst/>
              <a:ahLst/>
              <a:cxnLst/>
              <a:rect l="l" t="t" r="r" b="b"/>
              <a:pathLst>
                <a:path w="1511440" h="167199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94350"/>
                  </a:lnTo>
                  <a:cubicBezTo>
                    <a:pt x="1511440" y="134583"/>
                    <a:pt x="1478824" y="167199"/>
                    <a:pt x="1438591" y="167199"/>
                  </a:cubicBezTo>
                  <a:lnTo>
                    <a:pt x="72849" y="167199"/>
                  </a:lnTo>
                  <a:cubicBezTo>
                    <a:pt x="32616" y="167199"/>
                    <a:pt x="0" y="134583"/>
                    <a:pt x="0" y="94350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425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76200"/>
              <a:ext cx="1511440" cy="9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148347" y="4557806"/>
            <a:ext cx="4488330" cy="49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  <a:spcBef>
                <a:spcPct val="0"/>
              </a:spcBef>
            </a:pPr>
            <a:r>
              <a:rPr lang="en-US" sz="30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Questionar o status quo.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758346" y="5245214"/>
            <a:ext cx="5738749" cy="1434814"/>
            <a:chOff x="0" y="0"/>
            <a:chExt cx="1511440" cy="37789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11440" cy="377894"/>
            </a:xfrm>
            <a:custGeom>
              <a:avLst/>
              <a:gdLst/>
              <a:ahLst/>
              <a:cxnLst/>
              <a:rect l="l" t="t" r="r" b="b"/>
              <a:pathLst>
                <a:path w="1511440" h="377894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305044"/>
                  </a:lnTo>
                  <a:cubicBezTo>
                    <a:pt x="1511440" y="345278"/>
                    <a:pt x="1478824" y="377894"/>
                    <a:pt x="1438591" y="377894"/>
                  </a:cubicBezTo>
                  <a:lnTo>
                    <a:pt x="72849" y="377894"/>
                  </a:lnTo>
                  <a:cubicBezTo>
                    <a:pt x="32616" y="377894"/>
                    <a:pt x="0" y="345278"/>
                    <a:pt x="0" y="305044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425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76200"/>
              <a:ext cx="1511440" cy="301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034864" y="5486244"/>
            <a:ext cx="5480166" cy="9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  <a:spcBef>
                <a:spcPct val="0"/>
              </a:spcBef>
            </a:pPr>
            <a:r>
              <a:rPr lang="en-US" sz="30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que REALMENTE precisa da plataforma X? 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9776281" y="6854804"/>
            <a:ext cx="5738749" cy="1238987"/>
            <a:chOff x="0" y="0"/>
            <a:chExt cx="1511440" cy="32631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511440" cy="326318"/>
            </a:xfrm>
            <a:custGeom>
              <a:avLst/>
              <a:gdLst/>
              <a:ahLst/>
              <a:cxnLst/>
              <a:rect l="l" t="t" r="r" b="b"/>
              <a:pathLst>
                <a:path w="1511440" h="326318">
                  <a:moveTo>
                    <a:pt x="72849" y="0"/>
                  </a:moveTo>
                  <a:lnTo>
                    <a:pt x="1438591" y="0"/>
                  </a:lnTo>
                  <a:cubicBezTo>
                    <a:pt x="1457912" y="0"/>
                    <a:pt x="1476441" y="7675"/>
                    <a:pt x="1490103" y="21337"/>
                  </a:cubicBezTo>
                  <a:cubicBezTo>
                    <a:pt x="1503765" y="34999"/>
                    <a:pt x="1511440" y="53528"/>
                    <a:pt x="1511440" y="72849"/>
                  </a:cubicBezTo>
                  <a:lnTo>
                    <a:pt x="1511440" y="253468"/>
                  </a:lnTo>
                  <a:cubicBezTo>
                    <a:pt x="1511440" y="293702"/>
                    <a:pt x="1478824" y="326318"/>
                    <a:pt x="1438591" y="326318"/>
                  </a:cubicBezTo>
                  <a:lnTo>
                    <a:pt x="72849" y="326318"/>
                  </a:lnTo>
                  <a:cubicBezTo>
                    <a:pt x="32616" y="326318"/>
                    <a:pt x="0" y="293702"/>
                    <a:pt x="0" y="253468"/>
                  </a:cubicBezTo>
                  <a:lnTo>
                    <a:pt x="0" y="72849"/>
                  </a:lnTo>
                  <a:cubicBezTo>
                    <a:pt x="0" y="32616"/>
                    <a:pt x="32616" y="0"/>
                    <a:pt x="72849" y="0"/>
                  </a:cubicBezTo>
                  <a:close/>
                </a:path>
              </a:pathLst>
            </a:custGeom>
            <a:solidFill>
              <a:srgbClr val="1425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76200"/>
              <a:ext cx="1511440" cy="250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099584" y="7207471"/>
            <a:ext cx="5572380" cy="49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  <a:spcBef>
                <a:spcPct val="0"/>
              </a:spcBef>
            </a:pPr>
            <a:r>
              <a:rPr lang="en-US" sz="30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Buscar a liberdade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07288" y="1404483"/>
            <a:ext cx="15188564" cy="152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  <a:spcBef>
                <a:spcPct val="0"/>
              </a:spcBef>
            </a:pPr>
            <a:r>
              <a:rPr lang="en-US" sz="50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NÃO É </a:t>
            </a:r>
            <a:r>
              <a:rPr lang="en-US" sz="5017" b="1" i="1">
                <a:solidFill>
                  <a:srgbClr val="1ACBE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LOW-CODE VS. PRO-CODE</a:t>
            </a:r>
            <a:r>
              <a:rPr lang="en-US" sz="50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É SOBRE USAR A FERRAMENTA CERTA PARA O TRABALHO CERTO. 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8851230" y="1572749"/>
            <a:ext cx="5517098" cy="8610439"/>
            <a:chOff x="0" y="0"/>
            <a:chExt cx="577878" cy="9018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7878" cy="901884"/>
            </a:xfrm>
            <a:custGeom>
              <a:avLst/>
              <a:gdLst/>
              <a:ahLst/>
              <a:cxnLst/>
              <a:rect l="l" t="t" r="r" b="b"/>
              <a:pathLst>
                <a:path w="577878" h="901884">
                  <a:moveTo>
                    <a:pt x="192730" y="19070"/>
                  </a:moveTo>
                  <a:cubicBezTo>
                    <a:pt x="222261" y="7556"/>
                    <a:pt x="256038" y="0"/>
                    <a:pt x="289095" y="0"/>
                  </a:cubicBezTo>
                  <a:cubicBezTo>
                    <a:pt x="322153" y="0"/>
                    <a:pt x="353963" y="6476"/>
                    <a:pt x="383276" y="17990"/>
                  </a:cubicBezTo>
                  <a:cubicBezTo>
                    <a:pt x="383901" y="18350"/>
                    <a:pt x="384524" y="18350"/>
                    <a:pt x="385148" y="18710"/>
                  </a:cubicBezTo>
                  <a:cubicBezTo>
                    <a:pt x="495235" y="64765"/>
                    <a:pt x="576319" y="186379"/>
                    <a:pt x="577878" y="330481"/>
                  </a:cubicBezTo>
                  <a:lnTo>
                    <a:pt x="577878" y="901884"/>
                  </a:lnTo>
                  <a:lnTo>
                    <a:pt x="0" y="901884"/>
                  </a:lnTo>
                  <a:lnTo>
                    <a:pt x="0" y="330905"/>
                  </a:lnTo>
                  <a:cubicBezTo>
                    <a:pt x="1559" y="185660"/>
                    <a:pt x="81396" y="64045"/>
                    <a:pt x="192730" y="19070"/>
                  </a:cubicBezTo>
                  <a:close/>
                </a:path>
              </a:pathLst>
            </a:custGeom>
            <a:solidFill>
              <a:srgbClr val="1ACBEE">
                <a:alpha val="8588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7475"/>
              <a:ext cx="577878" cy="784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3935422" y="1588499"/>
            <a:ext cx="5517098" cy="8578939"/>
            <a:chOff x="0" y="0"/>
            <a:chExt cx="577878" cy="8985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7878" cy="898585"/>
            </a:xfrm>
            <a:custGeom>
              <a:avLst/>
              <a:gdLst/>
              <a:ahLst/>
              <a:cxnLst/>
              <a:rect l="l" t="t" r="r" b="b"/>
              <a:pathLst>
                <a:path w="577878" h="898585">
                  <a:moveTo>
                    <a:pt x="192730" y="19070"/>
                  </a:moveTo>
                  <a:cubicBezTo>
                    <a:pt x="222261" y="7556"/>
                    <a:pt x="256038" y="0"/>
                    <a:pt x="289095" y="0"/>
                  </a:cubicBezTo>
                  <a:cubicBezTo>
                    <a:pt x="322153" y="0"/>
                    <a:pt x="353963" y="6476"/>
                    <a:pt x="383276" y="17990"/>
                  </a:cubicBezTo>
                  <a:cubicBezTo>
                    <a:pt x="383901" y="18350"/>
                    <a:pt x="384524" y="18350"/>
                    <a:pt x="385148" y="18710"/>
                  </a:cubicBezTo>
                  <a:cubicBezTo>
                    <a:pt x="495235" y="64765"/>
                    <a:pt x="576319" y="186379"/>
                    <a:pt x="577878" y="330408"/>
                  </a:cubicBezTo>
                  <a:lnTo>
                    <a:pt x="577878" y="898585"/>
                  </a:lnTo>
                  <a:lnTo>
                    <a:pt x="0" y="898585"/>
                  </a:lnTo>
                  <a:lnTo>
                    <a:pt x="0" y="330829"/>
                  </a:lnTo>
                  <a:cubicBezTo>
                    <a:pt x="1559" y="185660"/>
                    <a:pt x="81396" y="64045"/>
                    <a:pt x="192730" y="19070"/>
                  </a:cubicBezTo>
                  <a:close/>
                </a:path>
              </a:pathLst>
            </a:custGeom>
            <a:solidFill>
              <a:srgbClr val="142547">
                <a:alpha val="8588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7475"/>
              <a:ext cx="577878" cy="781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3935422" y="1588499"/>
            <a:ext cx="5517098" cy="8578939"/>
            <a:chOff x="0" y="0"/>
            <a:chExt cx="577878" cy="8985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7878" cy="898585"/>
            </a:xfrm>
            <a:custGeom>
              <a:avLst/>
              <a:gdLst/>
              <a:ahLst/>
              <a:cxnLst/>
              <a:rect l="l" t="t" r="r" b="b"/>
              <a:pathLst>
                <a:path w="577878" h="898585">
                  <a:moveTo>
                    <a:pt x="192730" y="19070"/>
                  </a:moveTo>
                  <a:cubicBezTo>
                    <a:pt x="222261" y="7556"/>
                    <a:pt x="256038" y="0"/>
                    <a:pt x="289095" y="0"/>
                  </a:cubicBezTo>
                  <a:cubicBezTo>
                    <a:pt x="322153" y="0"/>
                    <a:pt x="353963" y="6476"/>
                    <a:pt x="383276" y="17990"/>
                  </a:cubicBezTo>
                  <a:cubicBezTo>
                    <a:pt x="383901" y="18350"/>
                    <a:pt x="384524" y="18350"/>
                    <a:pt x="385148" y="18710"/>
                  </a:cubicBezTo>
                  <a:cubicBezTo>
                    <a:pt x="495235" y="64765"/>
                    <a:pt x="576319" y="186379"/>
                    <a:pt x="577878" y="330408"/>
                  </a:cubicBezTo>
                  <a:lnTo>
                    <a:pt x="577878" y="898585"/>
                  </a:lnTo>
                  <a:lnTo>
                    <a:pt x="0" y="898585"/>
                  </a:lnTo>
                  <a:lnTo>
                    <a:pt x="0" y="330829"/>
                  </a:lnTo>
                  <a:cubicBezTo>
                    <a:pt x="1559" y="185660"/>
                    <a:pt x="81396" y="64045"/>
                    <a:pt x="192730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>
                  <a:alpha val="8078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7475"/>
              <a:ext cx="577878" cy="781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8851230" y="1572749"/>
            <a:ext cx="5517098" cy="8610439"/>
            <a:chOff x="0" y="0"/>
            <a:chExt cx="577878" cy="9018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7878" cy="901884"/>
            </a:xfrm>
            <a:custGeom>
              <a:avLst/>
              <a:gdLst/>
              <a:ahLst/>
              <a:cxnLst/>
              <a:rect l="l" t="t" r="r" b="b"/>
              <a:pathLst>
                <a:path w="577878" h="901884">
                  <a:moveTo>
                    <a:pt x="192730" y="19070"/>
                  </a:moveTo>
                  <a:cubicBezTo>
                    <a:pt x="222261" y="7556"/>
                    <a:pt x="256038" y="0"/>
                    <a:pt x="289095" y="0"/>
                  </a:cubicBezTo>
                  <a:cubicBezTo>
                    <a:pt x="322153" y="0"/>
                    <a:pt x="353963" y="6476"/>
                    <a:pt x="383276" y="17990"/>
                  </a:cubicBezTo>
                  <a:cubicBezTo>
                    <a:pt x="383901" y="18350"/>
                    <a:pt x="384524" y="18350"/>
                    <a:pt x="385148" y="18710"/>
                  </a:cubicBezTo>
                  <a:cubicBezTo>
                    <a:pt x="495235" y="64765"/>
                    <a:pt x="576319" y="186379"/>
                    <a:pt x="577878" y="330481"/>
                  </a:cubicBezTo>
                  <a:lnTo>
                    <a:pt x="577878" y="901884"/>
                  </a:lnTo>
                  <a:lnTo>
                    <a:pt x="0" y="901884"/>
                  </a:lnTo>
                  <a:lnTo>
                    <a:pt x="0" y="330905"/>
                  </a:lnTo>
                  <a:cubicBezTo>
                    <a:pt x="1559" y="185660"/>
                    <a:pt x="81396" y="64045"/>
                    <a:pt x="192730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>
                  <a:alpha val="8078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7475"/>
              <a:ext cx="577878" cy="784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93913" y="3354513"/>
            <a:ext cx="3195757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QUE MIGRAR? 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93913" y="4361212"/>
            <a:ext cx="4580177" cy="806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Automações estáveis e maduras: </a:t>
            </a:r>
            <a:r>
              <a:rPr lang="en-US" sz="271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Já não mudam mais.</a:t>
            </a:r>
          </a:p>
        </p:txBody>
      </p:sp>
      <p:sp>
        <p:nvSpPr>
          <p:cNvPr id="23" name="AutoShape 23"/>
          <p:cNvSpPr/>
          <p:nvPr/>
        </p:nvSpPr>
        <p:spPr>
          <a:xfrm>
            <a:off x="2593913" y="5391110"/>
            <a:ext cx="410005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2593913" y="5591135"/>
            <a:ext cx="4580177" cy="117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Processos de "backbone": </a:t>
            </a:r>
            <a:r>
              <a:rPr lang="en-US" sz="271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Críticos para a operação, que não podem falhar.</a:t>
            </a:r>
          </a:p>
        </p:txBody>
      </p:sp>
      <p:sp>
        <p:nvSpPr>
          <p:cNvPr id="25" name="AutoShape 25"/>
          <p:cNvSpPr/>
          <p:nvPr/>
        </p:nvSpPr>
        <p:spPr>
          <a:xfrm>
            <a:off x="2593913" y="6997250"/>
            <a:ext cx="410005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2593913" y="7197275"/>
            <a:ext cx="4710647" cy="117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2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Automações com lógica complexa: </a:t>
            </a:r>
            <a:r>
              <a:rPr lang="en-US" sz="272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Que são "gambiarras" na plataforma de RPA. 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68782" y="5189295"/>
            <a:ext cx="4350435" cy="133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sz="304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LIBERTAÇÃO: MIGRANDO PARA O CÓDIGO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14522" y="3335463"/>
            <a:ext cx="5391504" cy="105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VANTAGEM DO CÓDIGO (PYTHON, ETC.)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35990" y="4708906"/>
            <a:ext cx="8610439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2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Custo de Licença ZERO. </a:t>
            </a:r>
          </a:p>
        </p:txBody>
      </p:sp>
      <p:sp>
        <p:nvSpPr>
          <p:cNvPr id="30" name="AutoShape 30"/>
          <p:cNvSpPr/>
          <p:nvPr/>
        </p:nvSpPr>
        <p:spPr>
          <a:xfrm>
            <a:off x="11609779" y="5391110"/>
            <a:ext cx="410005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1" name="TextBox 31"/>
          <p:cNvSpPr txBox="1"/>
          <p:nvPr/>
        </p:nvSpPr>
        <p:spPr>
          <a:xfrm>
            <a:off x="7099398" y="5610185"/>
            <a:ext cx="8610439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2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Flexibilidade e Controle Total.</a:t>
            </a:r>
          </a:p>
        </p:txBody>
      </p:sp>
      <p:sp>
        <p:nvSpPr>
          <p:cNvPr id="32" name="AutoShape 32"/>
          <p:cNvSpPr/>
          <p:nvPr/>
        </p:nvSpPr>
        <p:spPr>
          <a:xfrm>
            <a:off x="11646372" y="6263854"/>
            <a:ext cx="410005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3" name="TextBox 33"/>
          <p:cNvSpPr txBox="1"/>
          <p:nvPr/>
        </p:nvSpPr>
        <p:spPr>
          <a:xfrm>
            <a:off x="7135990" y="6518015"/>
            <a:ext cx="8610439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2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Performance Superior. 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1646372" y="7168488"/>
            <a:ext cx="410005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5" name="TextBox 35"/>
          <p:cNvSpPr txBox="1"/>
          <p:nvPr/>
        </p:nvSpPr>
        <p:spPr>
          <a:xfrm>
            <a:off x="11646372" y="7358988"/>
            <a:ext cx="4059654" cy="80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2"/>
              </a:lnSpc>
              <a:spcBef>
                <a:spcPct val="0"/>
              </a:spcBef>
            </a:pPr>
            <a:r>
              <a:rPr lang="en-US" sz="272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Integração nativa com IA e outras APIs.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5750487" y="1754477"/>
            <a:ext cx="7151868" cy="6933918"/>
            <a:chOff x="0" y="0"/>
            <a:chExt cx="83834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1495"/>
              <a:ext cx="838348" cy="809809"/>
            </a:xfrm>
            <a:custGeom>
              <a:avLst/>
              <a:gdLst/>
              <a:ahLst/>
              <a:cxnLst/>
              <a:rect l="l" t="t" r="r" b="b"/>
              <a:pathLst>
                <a:path w="838348" h="809809">
                  <a:moveTo>
                    <a:pt x="427545" y="2563"/>
                  </a:moveTo>
                  <a:lnTo>
                    <a:pt x="829977" y="197647"/>
                  </a:lnTo>
                  <a:cubicBezTo>
                    <a:pt x="835097" y="200129"/>
                    <a:pt x="838348" y="205318"/>
                    <a:pt x="838348" y="211008"/>
                  </a:cubicBezTo>
                  <a:lnTo>
                    <a:pt x="838348" y="598802"/>
                  </a:lnTo>
                  <a:cubicBezTo>
                    <a:pt x="838348" y="604492"/>
                    <a:pt x="835097" y="609681"/>
                    <a:pt x="829977" y="612163"/>
                  </a:cubicBezTo>
                  <a:lnTo>
                    <a:pt x="427545" y="807247"/>
                  </a:lnTo>
                  <a:cubicBezTo>
                    <a:pt x="422259" y="809810"/>
                    <a:pt x="416090" y="809810"/>
                    <a:pt x="410803" y="807247"/>
                  </a:cubicBezTo>
                  <a:lnTo>
                    <a:pt x="8371" y="612163"/>
                  </a:lnTo>
                  <a:cubicBezTo>
                    <a:pt x="3251" y="609681"/>
                    <a:pt x="0" y="604492"/>
                    <a:pt x="0" y="598802"/>
                  </a:cubicBezTo>
                  <a:lnTo>
                    <a:pt x="0" y="211008"/>
                  </a:lnTo>
                  <a:cubicBezTo>
                    <a:pt x="0" y="205318"/>
                    <a:pt x="3251" y="200129"/>
                    <a:pt x="8371" y="197647"/>
                  </a:cubicBezTo>
                  <a:lnTo>
                    <a:pt x="410803" y="2563"/>
                  </a:lnTo>
                  <a:cubicBezTo>
                    <a:pt x="416090" y="0"/>
                    <a:pt x="422259" y="0"/>
                    <a:pt x="427545" y="2563"/>
                  </a:cubicBezTo>
                  <a:close/>
                </a:path>
              </a:pathLst>
            </a:custGeom>
            <a:solidFill>
              <a:srgbClr val="142547">
                <a:alpha val="85882"/>
              </a:srgbClr>
            </a:solidFill>
            <a:ln w="76200" cap="sq">
              <a:solidFill>
                <a:srgbClr val="FFFFFF">
                  <a:alpha val="8588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0175"/>
              <a:ext cx="838348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25163" y="1754477"/>
            <a:ext cx="6894068" cy="6933918"/>
            <a:chOff x="0" y="0"/>
            <a:chExt cx="808129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1608"/>
              <a:ext cx="808129" cy="809584"/>
            </a:xfrm>
            <a:custGeom>
              <a:avLst/>
              <a:gdLst/>
              <a:ahLst/>
              <a:cxnLst/>
              <a:rect l="l" t="t" r="r" b="b"/>
              <a:pathLst>
                <a:path w="808129" h="809584">
                  <a:moveTo>
                    <a:pt x="412686" y="2728"/>
                  </a:moveTo>
                  <a:lnTo>
                    <a:pt x="799507" y="197256"/>
                  </a:lnTo>
                  <a:cubicBezTo>
                    <a:pt x="804793" y="199914"/>
                    <a:pt x="808129" y="205326"/>
                    <a:pt x="808129" y="211243"/>
                  </a:cubicBezTo>
                  <a:lnTo>
                    <a:pt x="808129" y="598341"/>
                  </a:lnTo>
                  <a:cubicBezTo>
                    <a:pt x="808129" y="604258"/>
                    <a:pt x="804793" y="609670"/>
                    <a:pt x="799507" y="612328"/>
                  </a:cubicBezTo>
                  <a:lnTo>
                    <a:pt x="412686" y="806856"/>
                  </a:lnTo>
                  <a:cubicBezTo>
                    <a:pt x="407262" y="809584"/>
                    <a:pt x="400867" y="809584"/>
                    <a:pt x="395443" y="806856"/>
                  </a:cubicBezTo>
                  <a:lnTo>
                    <a:pt x="8622" y="612328"/>
                  </a:lnTo>
                  <a:cubicBezTo>
                    <a:pt x="3336" y="609670"/>
                    <a:pt x="0" y="604258"/>
                    <a:pt x="0" y="598341"/>
                  </a:cubicBezTo>
                  <a:lnTo>
                    <a:pt x="0" y="211243"/>
                  </a:lnTo>
                  <a:cubicBezTo>
                    <a:pt x="0" y="205326"/>
                    <a:pt x="3336" y="199914"/>
                    <a:pt x="8622" y="197256"/>
                  </a:cubicBezTo>
                  <a:lnTo>
                    <a:pt x="395443" y="2728"/>
                  </a:lnTo>
                  <a:cubicBezTo>
                    <a:pt x="400867" y="0"/>
                    <a:pt x="407262" y="0"/>
                    <a:pt x="412686" y="2728"/>
                  </a:cubicBezTo>
                  <a:close/>
                </a:path>
              </a:pathLst>
            </a:custGeom>
            <a:solidFill>
              <a:srgbClr val="1ACBEE">
                <a:alpha val="85882"/>
              </a:srgbClr>
            </a:solidFill>
            <a:ln w="66675" cap="sq">
              <a:solidFill>
                <a:srgbClr val="FFFFFF">
                  <a:alpha val="8588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0175"/>
              <a:ext cx="808129" cy="54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19719" y="2769664"/>
            <a:ext cx="2484631" cy="4907033"/>
            <a:chOff x="0" y="0"/>
            <a:chExt cx="728401" cy="1438559"/>
          </a:xfrm>
        </p:grpSpPr>
        <p:sp>
          <p:nvSpPr>
            <p:cNvPr id="15" name="Freeform 15"/>
            <p:cNvSpPr/>
            <p:nvPr/>
          </p:nvSpPr>
          <p:spPr>
            <a:xfrm>
              <a:off x="0" y="4937"/>
              <a:ext cx="728401" cy="1428685"/>
            </a:xfrm>
            <a:custGeom>
              <a:avLst/>
              <a:gdLst/>
              <a:ahLst/>
              <a:cxnLst/>
              <a:rect l="l" t="t" r="r" b="b"/>
              <a:pathLst>
                <a:path w="728401" h="1428685">
                  <a:moveTo>
                    <a:pt x="387585" y="8110"/>
                  </a:moveTo>
                  <a:lnTo>
                    <a:pt x="705017" y="185216"/>
                  </a:lnTo>
                  <a:cubicBezTo>
                    <a:pt x="719454" y="193271"/>
                    <a:pt x="728401" y="208508"/>
                    <a:pt x="728401" y="225040"/>
                  </a:cubicBezTo>
                  <a:lnTo>
                    <a:pt x="728401" y="1203645"/>
                  </a:lnTo>
                  <a:cubicBezTo>
                    <a:pt x="728401" y="1220177"/>
                    <a:pt x="719454" y="1235414"/>
                    <a:pt x="705017" y="1243469"/>
                  </a:cubicBezTo>
                  <a:lnTo>
                    <a:pt x="387585" y="1420575"/>
                  </a:lnTo>
                  <a:cubicBezTo>
                    <a:pt x="373050" y="1428685"/>
                    <a:pt x="355351" y="1428685"/>
                    <a:pt x="340817" y="1420575"/>
                  </a:cubicBezTo>
                  <a:lnTo>
                    <a:pt x="23384" y="1243469"/>
                  </a:lnTo>
                  <a:cubicBezTo>
                    <a:pt x="8947" y="1235414"/>
                    <a:pt x="0" y="1220177"/>
                    <a:pt x="0" y="1203645"/>
                  </a:cubicBezTo>
                  <a:lnTo>
                    <a:pt x="0" y="225040"/>
                  </a:lnTo>
                  <a:cubicBezTo>
                    <a:pt x="0" y="208508"/>
                    <a:pt x="8947" y="193271"/>
                    <a:pt x="23384" y="185216"/>
                  </a:cubicBezTo>
                  <a:lnTo>
                    <a:pt x="340817" y="8110"/>
                  </a:lnTo>
                  <a:cubicBezTo>
                    <a:pt x="355351" y="0"/>
                    <a:pt x="373050" y="0"/>
                    <a:pt x="387585" y="8110"/>
                  </a:cubicBezTo>
                  <a:close/>
                </a:path>
              </a:pathLst>
            </a:custGeom>
            <a:solidFill>
              <a:srgbClr val="1098A6"/>
            </a:solidFill>
            <a:ln w="666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30175"/>
              <a:ext cx="728401" cy="1168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660207" y="3337926"/>
            <a:ext cx="3218458" cy="86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8"/>
              </a:lnSpc>
              <a:spcBef>
                <a:spcPct val="0"/>
              </a:spcBef>
            </a:pPr>
            <a:r>
              <a:rPr lang="en-US" sz="270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Plataformas de RPA (Low-Code): 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5593" y="4415092"/>
            <a:ext cx="3917237" cy="26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Ideal para prototipagem rápida. </a:t>
            </a:r>
          </a:p>
          <a:p>
            <a:pPr algn="l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Empoderar utilizadores de negócio (automação cidadã). </a:t>
            </a:r>
          </a:p>
          <a:p>
            <a:pPr algn="l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Processos que mudam com frequência.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42526" y="3337926"/>
            <a:ext cx="3218458" cy="86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8"/>
              </a:lnSpc>
              <a:spcBef>
                <a:spcPct val="0"/>
              </a:spcBef>
            </a:pPr>
            <a:r>
              <a:rPr lang="en-US" sz="270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Soluções com Código (Python, etc.): 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04401" y="4415092"/>
            <a:ext cx="3917237" cy="26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Ideal para automações em escala, de missão crítica. </a:t>
            </a:r>
          </a:p>
          <a:p>
            <a:pPr algn="l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Processos estáveis e de alto volume. </a:t>
            </a:r>
          </a:p>
          <a:p>
            <a:pPr algn="l">
              <a:lnSpc>
                <a:spcPts val="2564"/>
              </a:lnSpc>
            </a:pPr>
            <a:endParaRPr lang="en-US" sz="2137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61472" lvl="1" indent="-230736" algn="l">
              <a:lnSpc>
                <a:spcPts val="2564"/>
              </a:lnSpc>
              <a:buFont typeface="Arial"/>
              <a:buChar char="•"/>
            </a:pPr>
            <a:r>
              <a:rPr lang="en-US" sz="213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Base para uma automação mais inteligente (IA). 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0747" y="4072232"/>
            <a:ext cx="4556855" cy="190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4"/>
              </a:lnSpc>
              <a:spcBef>
                <a:spcPct val="0"/>
              </a:spcBef>
            </a:pPr>
            <a:r>
              <a:rPr lang="en-US" sz="585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PRESENTE É HÍBRIDO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86817" y="4743171"/>
            <a:ext cx="4350435" cy="91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sz="304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EFICIÊNCIA</a:t>
            </a:r>
          </a:p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sz="304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CUSTO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2121834" y="4107951"/>
            <a:ext cx="2704883" cy="3843540"/>
            <a:chOff x="0" y="0"/>
            <a:chExt cx="812800" cy="115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54959"/>
            </a:xfrm>
            <a:custGeom>
              <a:avLst/>
              <a:gdLst/>
              <a:ahLst/>
              <a:cxnLst/>
              <a:rect l="l" t="t" r="r" b="b"/>
              <a:pathLst>
                <a:path w="812800" h="1154959">
                  <a:moveTo>
                    <a:pt x="85866" y="0"/>
                  </a:moveTo>
                  <a:lnTo>
                    <a:pt x="726934" y="0"/>
                  </a:lnTo>
                  <a:cubicBezTo>
                    <a:pt x="749707" y="0"/>
                    <a:pt x="771547" y="9047"/>
                    <a:pt x="787650" y="25150"/>
                  </a:cubicBezTo>
                  <a:cubicBezTo>
                    <a:pt x="803753" y="41253"/>
                    <a:pt x="812800" y="63093"/>
                    <a:pt x="812800" y="85866"/>
                  </a:cubicBezTo>
                  <a:lnTo>
                    <a:pt x="812800" y="1069093"/>
                  </a:lnTo>
                  <a:cubicBezTo>
                    <a:pt x="812800" y="1091866"/>
                    <a:pt x="803753" y="1113706"/>
                    <a:pt x="787650" y="1129809"/>
                  </a:cubicBezTo>
                  <a:cubicBezTo>
                    <a:pt x="771547" y="1145913"/>
                    <a:pt x="749707" y="1154959"/>
                    <a:pt x="726934" y="1154959"/>
                  </a:cubicBezTo>
                  <a:lnTo>
                    <a:pt x="85866" y="1154959"/>
                  </a:lnTo>
                  <a:cubicBezTo>
                    <a:pt x="63093" y="1154959"/>
                    <a:pt x="41253" y="1145913"/>
                    <a:pt x="25150" y="1129809"/>
                  </a:cubicBezTo>
                  <a:cubicBezTo>
                    <a:pt x="9047" y="1113706"/>
                    <a:pt x="0" y="1091866"/>
                    <a:pt x="0" y="1069093"/>
                  </a:cubicBezTo>
                  <a:lnTo>
                    <a:pt x="0" y="85866"/>
                  </a:lnTo>
                  <a:cubicBezTo>
                    <a:pt x="0" y="63093"/>
                    <a:pt x="9047" y="41253"/>
                    <a:pt x="25150" y="25150"/>
                  </a:cubicBezTo>
                  <a:cubicBezTo>
                    <a:pt x="41253" y="9047"/>
                    <a:pt x="63093" y="0"/>
                    <a:pt x="858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119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6509" y="3978968"/>
            <a:ext cx="2975533" cy="1542351"/>
            <a:chOff x="0" y="0"/>
            <a:chExt cx="698538" cy="3620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38" cy="358761"/>
            </a:xfrm>
            <a:custGeom>
              <a:avLst/>
              <a:gdLst/>
              <a:ahLst/>
              <a:cxnLst/>
              <a:rect l="l" t="t" r="r" b="b"/>
              <a:pathLst>
                <a:path w="698538" h="358761">
                  <a:moveTo>
                    <a:pt x="698538" y="30491"/>
                  </a:moveTo>
                  <a:lnTo>
                    <a:pt x="698538" y="217293"/>
                  </a:lnTo>
                  <a:cubicBezTo>
                    <a:pt x="698538" y="235481"/>
                    <a:pt x="686846" y="251609"/>
                    <a:pt x="669560" y="257266"/>
                  </a:cubicBezTo>
                  <a:lnTo>
                    <a:pt x="378247" y="352600"/>
                  </a:lnTo>
                  <a:cubicBezTo>
                    <a:pt x="359420" y="358761"/>
                    <a:pt x="339118" y="358761"/>
                    <a:pt x="320291" y="352600"/>
                  </a:cubicBezTo>
                  <a:lnTo>
                    <a:pt x="28978" y="257266"/>
                  </a:lnTo>
                  <a:cubicBezTo>
                    <a:pt x="11692" y="251609"/>
                    <a:pt x="0" y="235481"/>
                    <a:pt x="0" y="217293"/>
                  </a:cubicBezTo>
                  <a:lnTo>
                    <a:pt x="0" y="30491"/>
                  </a:lnTo>
                  <a:cubicBezTo>
                    <a:pt x="0" y="13651"/>
                    <a:pt x="13651" y="0"/>
                    <a:pt x="30491" y="0"/>
                  </a:cubicBezTo>
                  <a:lnTo>
                    <a:pt x="668047" y="0"/>
                  </a:lnTo>
                  <a:cubicBezTo>
                    <a:pt x="684887" y="0"/>
                    <a:pt x="698538" y="13651"/>
                    <a:pt x="698538" y="30491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98538" cy="28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634755" y="7623408"/>
            <a:ext cx="1679040" cy="656166"/>
            <a:chOff x="0" y="0"/>
            <a:chExt cx="491065" cy="1919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1065" cy="191907"/>
            </a:xfrm>
            <a:custGeom>
              <a:avLst/>
              <a:gdLst/>
              <a:ahLst/>
              <a:cxnLst/>
              <a:rect l="l" t="t" r="r" b="b"/>
              <a:pathLst>
                <a:path w="491065" h="191907">
                  <a:moveTo>
                    <a:pt x="92218" y="0"/>
                  </a:moveTo>
                  <a:lnTo>
                    <a:pt x="398846" y="0"/>
                  </a:lnTo>
                  <a:cubicBezTo>
                    <a:pt x="423304" y="0"/>
                    <a:pt x="446760" y="9716"/>
                    <a:pt x="464055" y="27010"/>
                  </a:cubicBezTo>
                  <a:cubicBezTo>
                    <a:pt x="481349" y="44304"/>
                    <a:pt x="491065" y="67761"/>
                    <a:pt x="491065" y="92218"/>
                  </a:cubicBezTo>
                  <a:lnTo>
                    <a:pt x="491065" y="99689"/>
                  </a:lnTo>
                  <a:cubicBezTo>
                    <a:pt x="491065" y="124147"/>
                    <a:pt x="481349" y="147603"/>
                    <a:pt x="464055" y="164897"/>
                  </a:cubicBezTo>
                  <a:cubicBezTo>
                    <a:pt x="446760" y="182191"/>
                    <a:pt x="423304" y="191907"/>
                    <a:pt x="398846" y="191907"/>
                  </a:cubicBezTo>
                  <a:lnTo>
                    <a:pt x="92218" y="191907"/>
                  </a:lnTo>
                  <a:cubicBezTo>
                    <a:pt x="67761" y="191907"/>
                    <a:pt x="44304" y="182191"/>
                    <a:pt x="27010" y="164897"/>
                  </a:cubicBezTo>
                  <a:cubicBezTo>
                    <a:pt x="9716" y="147603"/>
                    <a:pt x="0" y="124147"/>
                    <a:pt x="0" y="99689"/>
                  </a:cubicBezTo>
                  <a:lnTo>
                    <a:pt x="0" y="92218"/>
                  </a:lnTo>
                  <a:cubicBezTo>
                    <a:pt x="0" y="67761"/>
                    <a:pt x="9716" y="44304"/>
                    <a:pt x="27010" y="27010"/>
                  </a:cubicBezTo>
                  <a:cubicBezTo>
                    <a:pt x="44304" y="9716"/>
                    <a:pt x="67761" y="0"/>
                    <a:pt x="92218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91065" cy="23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892410" y="3055579"/>
            <a:ext cx="1163731" cy="1163731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Freeform 20"/>
          <p:cNvSpPr/>
          <p:nvPr/>
        </p:nvSpPr>
        <p:spPr>
          <a:xfrm>
            <a:off x="3214891" y="3378060"/>
            <a:ext cx="518769" cy="518769"/>
          </a:xfrm>
          <a:custGeom>
            <a:avLst/>
            <a:gdLst/>
            <a:ahLst/>
            <a:cxnLst/>
            <a:rect l="l" t="t" r="r" b="b"/>
            <a:pathLst>
              <a:path w="518769" h="518769">
                <a:moveTo>
                  <a:pt x="0" y="0"/>
                </a:moveTo>
                <a:lnTo>
                  <a:pt x="518769" y="0"/>
                </a:lnTo>
                <a:lnTo>
                  <a:pt x="518769" y="518769"/>
                </a:lnTo>
                <a:lnTo>
                  <a:pt x="0" y="518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>
            <a:off x="6011343" y="4107951"/>
            <a:ext cx="2704883" cy="3843540"/>
            <a:chOff x="0" y="0"/>
            <a:chExt cx="812800" cy="11549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1154959"/>
            </a:xfrm>
            <a:custGeom>
              <a:avLst/>
              <a:gdLst/>
              <a:ahLst/>
              <a:cxnLst/>
              <a:rect l="l" t="t" r="r" b="b"/>
              <a:pathLst>
                <a:path w="812800" h="1154959">
                  <a:moveTo>
                    <a:pt x="85866" y="0"/>
                  </a:moveTo>
                  <a:lnTo>
                    <a:pt x="726934" y="0"/>
                  </a:lnTo>
                  <a:cubicBezTo>
                    <a:pt x="749707" y="0"/>
                    <a:pt x="771547" y="9047"/>
                    <a:pt x="787650" y="25150"/>
                  </a:cubicBezTo>
                  <a:cubicBezTo>
                    <a:pt x="803753" y="41253"/>
                    <a:pt x="812800" y="63093"/>
                    <a:pt x="812800" y="85866"/>
                  </a:cubicBezTo>
                  <a:lnTo>
                    <a:pt x="812800" y="1069093"/>
                  </a:lnTo>
                  <a:cubicBezTo>
                    <a:pt x="812800" y="1091866"/>
                    <a:pt x="803753" y="1113706"/>
                    <a:pt x="787650" y="1129809"/>
                  </a:cubicBezTo>
                  <a:cubicBezTo>
                    <a:pt x="771547" y="1145913"/>
                    <a:pt x="749707" y="1154959"/>
                    <a:pt x="726934" y="1154959"/>
                  </a:cubicBezTo>
                  <a:lnTo>
                    <a:pt x="85866" y="1154959"/>
                  </a:lnTo>
                  <a:cubicBezTo>
                    <a:pt x="63093" y="1154959"/>
                    <a:pt x="41253" y="1145913"/>
                    <a:pt x="25150" y="1129809"/>
                  </a:cubicBezTo>
                  <a:cubicBezTo>
                    <a:pt x="9047" y="1113706"/>
                    <a:pt x="0" y="1091866"/>
                    <a:pt x="0" y="1069093"/>
                  </a:cubicBezTo>
                  <a:lnTo>
                    <a:pt x="0" y="85866"/>
                  </a:lnTo>
                  <a:cubicBezTo>
                    <a:pt x="0" y="63093"/>
                    <a:pt x="9047" y="41253"/>
                    <a:pt x="25150" y="25150"/>
                  </a:cubicBezTo>
                  <a:cubicBezTo>
                    <a:pt x="41253" y="9047"/>
                    <a:pt x="63093" y="0"/>
                    <a:pt x="858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42547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119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76018" y="3978968"/>
            <a:ext cx="2975533" cy="1542351"/>
            <a:chOff x="0" y="0"/>
            <a:chExt cx="698538" cy="3620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98538" cy="358761"/>
            </a:xfrm>
            <a:custGeom>
              <a:avLst/>
              <a:gdLst/>
              <a:ahLst/>
              <a:cxnLst/>
              <a:rect l="l" t="t" r="r" b="b"/>
              <a:pathLst>
                <a:path w="698538" h="358761">
                  <a:moveTo>
                    <a:pt x="698538" y="30491"/>
                  </a:moveTo>
                  <a:lnTo>
                    <a:pt x="698538" y="217293"/>
                  </a:lnTo>
                  <a:cubicBezTo>
                    <a:pt x="698538" y="235481"/>
                    <a:pt x="686846" y="251609"/>
                    <a:pt x="669560" y="257266"/>
                  </a:cubicBezTo>
                  <a:lnTo>
                    <a:pt x="378247" y="352600"/>
                  </a:lnTo>
                  <a:cubicBezTo>
                    <a:pt x="359420" y="358761"/>
                    <a:pt x="339118" y="358761"/>
                    <a:pt x="320291" y="352600"/>
                  </a:cubicBezTo>
                  <a:lnTo>
                    <a:pt x="28978" y="257266"/>
                  </a:lnTo>
                  <a:cubicBezTo>
                    <a:pt x="11692" y="251609"/>
                    <a:pt x="0" y="235481"/>
                    <a:pt x="0" y="217293"/>
                  </a:cubicBezTo>
                  <a:lnTo>
                    <a:pt x="0" y="30491"/>
                  </a:lnTo>
                  <a:cubicBezTo>
                    <a:pt x="0" y="13651"/>
                    <a:pt x="13651" y="0"/>
                    <a:pt x="30491" y="0"/>
                  </a:cubicBezTo>
                  <a:lnTo>
                    <a:pt x="668047" y="0"/>
                  </a:lnTo>
                  <a:cubicBezTo>
                    <a:pt x="684887" y="0"/>
                    <a:pt x="698538" y="13651"/>
                    <a:pt x="698538" y="30491"/>
                  </a:cubicBezTo>
                  <a:close/>
                </a:path>
              </a:pathLst>
            </a:custGeom>
            <a:solidFill>
              <a:srgbClr val="142547"/>
            </a:solidFill>
            <a:ln w="57150" cap="sq">
              <a:solidFill>
                <a:srgbClr val="1ACBEE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98538" cy="28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524265" y="7623408"/>
            <a:ext cx="1679040" cy="656166"/>
            <a:chOff x="0" y="0"/>
            <a:chExt cx="491065" cy="19190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91065" cy="191907"/>
            </a:xfrm>
            <a:custGeom>
              <a:avLst/>
              <a:gdLst/>
              <a:ahLst/>
              <a:cxnLst/>
              <a:rect l="l" t="t" r="r" b="b"/>
              <a:pathLst>
                <a:path w="491065" h="191907">
                  <a:moveTo>
                    <a:pt x="92218" y="0"/>
                  </a:moveTo>
                  <a:lnTo>
                    <a:pt x="398846" y="0"/>
                  </a:lnTo>
                  <a:cubicBezTo>
                    <a:pt x="423304" y="0"/>
                    <a:pt x="446760" y="9716"/>
                    <a:pt x="464055" y="27010"/>
                  </a:cubicBezTo>
                  <a:cubicBezTo>
                    <a:pt x="481349" y="44304"/>
                    <a:pt x="491065" y="67761"/>
                    <a:pt x="491065" y="92218"/>
                  </a:cubicBezTo>
                  <a:lnTo>
                    <a:pt x="491065" y="99689"/>
                  </a:lnTo>
                  <a:cubicBezTo>
                    <a:pt x="491065" y="124147"/>
                    <a:pt x="481349" y="147603"/>
                    <a:pt x="464055" y="164897"/>
                  </a:cubicBezTo>
                  <a:cubicBezTo>
                    <a:pt x="446760" y="182191"/>
                    <a:pt x="423304" y="191907"/>
                    <a:pt x="398846" y="191907"/>
                  </a:cubicBezTo>
                  <a:lnTo>
                    <a:pt x="92218" y="191907"/>
                  </a:lnTo>
                  <a:cubicBezTo>
                    <a:pt x="67761" y="191907"/>
                    <a:pt x="44304" y="182191"/>
                    <a:pt x="27010" y="164897"/>
                  </a:cubicBezTo>
                  <a:cubicBezTo>
                    <a:pt x="9716" y="147603"/>
                    <a:pt x="0" y="124147"/>
                    <a:pt x="0" y="99689"/>
                  </a:cubicBezTo>
                  <a:lnTo>
                    <a:pt x="0" y="92218"/>
                  </a:lnTo>
                  <a:cubicBezTo>
                    <a:pt x="0" y="67761"/>
                    <a:pt x="9716" y="44304"/>
                    <a:pt x="27010" y="27010"/>
                  </a:cubicBezTo>
                  <a:cubicBezTo>
                    <a:pt x="44304" y="9716"/>
                    <a:pt x="67761" y="0"/>
                    <a:pt x="92218" y="0"/>
                  </a:cubicBezTo>
                  <a:close/>
                </a:path>
              </a:pathLst>
            </a:custGeom>
            <a:solidFill>
              <a:srgbClr val="142547"/>
            </a:solidFill>
            <a:ln w="66675" cap="sq">
              <a:solidFill>
                <a:srgbClr val="1ACBEE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91065" cy="23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781919" y="3055579"/>
            <a:ext cx="1163731" cy="1163731"/>
            <a:chOff x="0" y="0"/>
            <a:chExt cx="495300" cy="4953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425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900852" y="4107951"/>
            <a:ext cx="2704883" cy="3843540"/>
            <a:chOff x="0" y="0"/>
            <a:chExt cx="812800" cy="11549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1154959"/>
            </a:xfrm>
            <a:custGeom>
              <a:avLst/>
              <a:gdLst/>
              <a:ahLst/>
              <a:cxnLst/>
              <a:rect l="l" t="t" r="r" b="b"/>
              <a:pathLst>
                <a:path w="812800" h="1154959">
                  <a:moveTo>
                    <a:pt x="85866" y="0"/>
                  </a:moveTo>
                  <a:lnTo>
                    <a:pt x="726934" y="0"/>
                  </a:lnTo>
                  <a:cubicBezTo>
                    <a:pt x="749707" y="0"/>
                    <a:pt x="771547" y="9047"/>
                    <a:pt x="787650" y="25150"/>
                  </a:cubicBezTo>
                  <a:cubicBezTo>
                    <a:pt x="803753" y="41253"/>
                    <a:pt x="812800" y="63093"/>
                    <a:pt x="812800" y="85866"/>
                  </a:cubicBezTo>
                  <a:lnTo>
                    <a:pt x="812800" y="1069093"/>
                  </a:lnTo>
                  <a:cubicBezTo>
                    <a:pt x="812800" y="1091866"/>
                    <a:pt x="803753" y="1113706"/>
                    <a:pt x="787650" y="1129809"/>
                  </a:cubicBezTo>
                  <a:cubicBezTo>
                    <a:pt x="771547" y="1145913"/>
                    <a:pt x="749707" y="1154959"/>
                    <a:pt x="726934" y="1154959"/>
                  </a:cubicBezTo>
                  <a:lnTo>
                    <a:pt x="85866" y="1154959"/>
                  </a:lnTo>
                  <a:cubicBezTo>
                    <a:pt x="63093" y="1154959"/>
                    <a:pt x="41253" y="1145913"/>
                    <a:pt x="25150" y="1129809"/>
                  </a:cubicBezTo>
                  <a:cubicBezTo>
                    <a:pt x="9047" y="1113706"/>
                    <a:pt x="0" y="1091866"/>
                    <a:pt x="0" y="1069093"/>
                  </a:cubicBezTo>
                  <a:lnTo>
                    <a:pt x="0" y="85866"/>
                  </a:lnTo>
                  <a:cubicBezTo>
                    <a:pt x="0" y="63093"/>
                    <a:pt x="9047" y="41253"/>
                    <a:pt x="25150" y="25150"/>
                  </a:cubicBezTo>
                  <a:cubicBezTo>
                    <a:pt x="41253" y="9047"/>
                    <a:pt x="63093" y="0"/>
                    <a:pt x="858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119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765528" y="3978968"/>
            <a:ext cx="2975533" cy="1542351"/>
            <a:chOff x="0" y="0"/>
            <a:chExt cx="698538" cy="3620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98538" cy="358761"/>
            </a:xfrm>
            <a:custGeom>
              <a:avLst/>
              <a:gdLst/>
              <a:ahLst/>
              <a:cxnLst/>
              <a:rect l="l" t="t" r="r" b="b"/>
              <a:pathLst>
                <a:path w="698538" h="358761">
                  <a:moveTo>
                    <a:pt x="698538" y="30491"/>
                  </a:moveTo>
                  <a:lnTo>
                    <a:pt x="698538" y="217293"/>
                  </a:lnTo>
                  <a:cubicBezTo>
                    <a:pt x="698538" y="235481"/>
                    <a:pt x="686846" y="251609"/>
                    <a:pt x="669560" y="257266"/>
                  </a:cubicBezTo>
                  <a:lnTo>
                    <a:pt x="378247" y="352600"/>
                  </a:lnTo>
                  <a:cubicBezTo>
                    <a:pt x="359420" y="358761"/>
                    <a:pt x="339118" y="358761"/>
                    <a:pt x="320291" y="352600"/>
                  </a:cubicBezTo>
                  <a:lnTo>
                    <a:pt x="28978" y="257266"/>
                  </a:lnTo>
                  <a:cubicBezTo>
                    <a:pt x="11692" y="251609"/>
                    <a:pt x="0" y="235481"/>
                    <a:pt x="0" y="217293"/>
                  </a:cubicBezTo>
                  <a:lnTo>
                    <a:pt x="0" y="30491"/>
                  </a:lnTo>
                  <a:cubicBezTo>
                    <a:pt x="0" y="13651"/>
                    <a:pt x="13651" y="0"/>
                    <a:pt x="30491" y="0"/>
                  </a:cubicBezTo>
                  <a:lnTo>
                    <a:pt x="668047" y="0"/>
                  </a:lnTo>
                  <a:cubicBezTo>
                    <a:pt x="684887" y="0"/>
                    <a:pt x="698538" y="13651"/>
                    <a:pt x="698538" y="30491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698538" cy="28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413774" y="7623408"/>
            <a:ext cx="1679040" cy="656166"/>
            <a:chOff x="0" y="0"/>
            <a:chExt cx="491065" cy="19190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91065" cy="191907"/>
            </a:xfrm>
            <a:custGeom>
              <a:avLst/>
              <a:gdLst/>
              <a:ahLst/>
              <a:cxnLst/>
              <a:rect l="l" t="t" r="r" b="b"/>
              <a:pathLst>
                <a:path w="491065" h="191907">
                  <a:moveTo>
                    <a:pt x="92218" y="0"/>
                  </a:moveTo>
                  <a:lnTo>
                    <a:pt x="398846" y="0"/>
                  </a:lnTo>
                  <a:cubicBezTo>
                    <a:pt x="423304" y="0"/>
                    <a:pt x="446760" y="9716"/>
                    <a:pt x="464055" y="27010"/>
                  </a:cubicBezTo>
                  <a:cubicBezTo>
                    <a:pt x="481349" y="44304"/>
                    <a:pt x="491065" y="67761"/>
                    <a:pt x="491065" y="92218"/>
                  </a:cubicBezTo>
                  <a:lnTo>
                    <a:pt x="491065" y="99689"/>
                  </a:lnTo>
                  <a:cubicBezTo>
                    <a:pt x="491065" y="124147"/>
                    <a:pt x="481349" y="147603"/>
                    <a:pt x="464055" y="164897"/>
                  </a:cubicBezTo>
                  <a:cubicBezTo>
                    <a:pt x="446760" y="182191"/>
                    <a:pt x="423304" y="191907"/>
                    <a:pt x="398846" y="191907"/>
                  </a:cubicBezTo>
                  <a:lnTo>
                    <a:pt x="92218" y="191907"/>
                  </a:lnTo>
                  <a:cubicBezTo>
                    <a:pt x="67761" y="191907"/>
                    <a:pt x="44304" y="182191"/>
                    <a:pt x="27010" y="164897"/>
                  </a:cubicBezTo>
                  <a:cubicBezTo>
                    <a:pt x="9716" y="147603"/>
                    <a:pt x="0" y="124147"/>
                    <a:pt x="0" y="99689"/>
                  </a:cubicBezTo>
                  <a:lnTo>
                    <a:pt x="0" y="92218"/>
                  </a:lnTo>
                  <a:cubicBezTo>
                    <a:pt x="0" y="67761"/>
                    <a:pt x="9716" y="44304"/>
                    <a:pt x="27010" y="27010"/>
                  </a:cubicBezTo>
                  <a:cubicBezTo>
                    <a:pt x="44304" y="9716"/>
                    <a:pt x="67761" y="0"/>
                    <a:pt x="92218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91065" cy="23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0671428" y="3055579"/>
            <a:ext cx="1163731" cy="1163731"/>
            <a:chOff x="0" y="0"/>
            <a:chExt cx="495300" cy="4953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790362" y="4107951"/>
            <a:ext cx="2704883" cy="3843540"/>
            <a:chOff x="0" y="0"/>
            <a:chExt cx="812800" cy="115495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1154959"/>
            </a:xfrm>
            <a:custGeom>
              <a:avLst/>
              <a:gdLst/>
              <a:ahLst/>
              <a:cxnLst/>
              <a:rect l="l" t="t" r="r" b="b"/>
              <a:pathLst>
                <a:path w="812800" h="1154959">
                  <a:moveTo>
                    <a:pt x="85866" y="0"/>
                  </a:moveTo>
                  <a:lnTo>
                    <a:pt x="726934" y="0"/>
                  </a:lnTo>
                  <a:cubicBezTo>
                    <a:pt x="749707" y="0"/>
                    <a:pt x="771547" y="9047"/>
                    <a:pt x="787650" y="25150"/>
                  </a:cubicBezTo>
                  <a:cubicBezTo>
                    <a:pt x="803753" y="41253"/>
                    <a:pt x="812800" y="63093"/>
                    <a:pt x="812800" y="85866"/>
                  </a:cubicBezTo>
                  <a:lnTo>
                    <a:pt x="812800" y="1069093"/>
                  </a:lnTo>
                  <a:cubicBezTo>
                    <a:pt x="812800" y="1091866"/>
                    <a:pt x="803753" y="1113706"/>
                    <a:pt x="787650" y="1129809"/>
                  </a:cubicBezTo>
                  <a:cubicBezTo>
                    <a:pt x="771547" y="1145913"/>
                    <a:pt x="749707" y="1154959"/>
                    <a:pt x="726934" y="1154959"/>
                  </a:cubicBezTo>
                  <a:lnTo>
                    <a:pt x="85866" y="1154959"/>
                  </a:lnTo>
                  <a:cubicBezTo>
                    <a:pt x="63093" y="1154959"/>
                    <a:pt x="41253" y="1145913"/>
                    <a:pt x="25150" y="1129809"/>
                  </a:cubicBezTo>
                  <a:cubicBezTo>
                    <a:pt x="9047" y="1113706"/>
                    <a:pt x="0" y="1091866"/>
                    <a:pt x="0" y="1069093"/>
                  </a:cubicBezTo>
                  <a:lnTo>
                    <a:pt x="0" y="85866"/>
                  </a:lnTo>
                  <a:cubicBezTo>
                    <a:pt x="0" y="63093"/>
                    <a:pt x="9047" y="41253"/>
                    <a:pt x="25150" y="25150"/>
                  </a:cubicBezTo>
                  <a:cubicBezTo>
                    <a:pt x="41253" y="9047"/>
                    <a:pt x="63093" y="0"/>
                    <a:pt x="858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142547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12800" cy="119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655037" y="3978968"/>
            <a:ext cx="2975533" cy="1542351"/>
            <a:chOff x="0" y="0"/>
            <a:chExt cx="698538" cy="36208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98538" cy="358761"/>
            </a:xfrm>
            <a:custGeom>
              <a:avLst/>
              <a:gdLst/>
              <a:ahLst/>
              <a:cxnLst/>
              <a:rect l="l" t="t" r="r" b="b"/>
              <a:pathLst>
                <a:path w="698538" h="358761">
                  <a:moveTo>
                    <a:pt x="698538" y="30491"/>
                  </a:moveTo>
                  <a:lnTo>
                    <a:pt x="698538" y="217293"/>
                  </a:lnTo>
                  <a:cubicBezTo>
                    <a:pt x="698538" y="235481"/>
                    <a:pt x="686846" y="251609"/>
                    <a:pt x="669560" y="257266"/>
                  </a:cubicBezTo>
                  <a:lnTo>
                    <a:pt x="378247" y="352600"/>
                  </a:lnTo>
                  <a:cubicBezTo>
                    <a:pt x="359420" y="358761"/>
                    <a:pt x="339118" y="358761"/>
                    <a:pt x="320291" y="352600"/>
                  </a:cubicBezTo>
                  <a:lnTo>
                    <a:pt x="28978" y="257266"/>
                  </a:lnTo>
                  <a:cubicBezTo>
                    <a:pt x="11692" y="251609"/>
                    <a:pt x="0" y="235481"/>
                    <a:pt x="0" y="217293"/>
                  </a:cubicBezTo>
                  <a:lnTo>
                    <a:pt x="0" y="30491"/>
                  </a:lnTo>
                  <a:cubicBezTo>
                    <a:pt x="0" y="13651"/>
                    <a:pt x="13651" y="0"/>
                    <a:pt x="30491" y="0"/>
                  </a:cubicBezTo>
                  <a:lnTo>
                    <a:pt x="668047" y="0"/>
                  </a:lnTo>
                  <a:cubicBezTo>
                    <a:pt x="684887" y="0"/>
                    <a:pt x="698538" y="13651"/>
                    <a:pt x="698538" y="30491"/>
                  </a:cubicBezTo>
                  <a:close/>
                </a:path>
              </a:pathLst>
            </a:custGeom>
            <a:solidFill>
              <a:srgbClr val="142547"/>
            </a:solidFill>
            <a:ln w="66675" cap="sq">
              <a:solidFill>
                <a:srgbClr val="1ACBEE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698538" cy="28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4303283" y="7623408"/>
            <a:ext cx="1679040" cy="656166"/>
            <a:chOff x="0" y="0"/>
            <a:chExt cx="491065" cy="191907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91065" cy="191907"/>
            </a:xfrm>
            <a:custGeom>
              <a:avLst/>
              <a:gdLst/>
              <a:ahLst/>
              <a:cxnLst/>
              <a:rect l="l" t="t" r="r" b="b"/>
              <a:pathLst>
                <a:path w="491065" h="191907">
                  <a:moveTo>
                    <a:pt x="92218" y="0"/>
                  </a:moveTo>
                  <a:lnTo>
                    <a:pt x="398846" y="0"/>
                  </a:lnTo>
                  <a:cubicBezTo>
                    <a:pt x="423304" y="0"/>
                    <a:pt x="446760" y="9716"/>
                    <a:pt x="464055" y="27010"/>
                  </a:cubicBezTo>
                  <a:cubicBezTo>
                    <a:pt x="481349" y="44304"/>
                    <a:pt x="491065" y="67761"/>
                    <a:pt x="491065" y="92218"/>
                  </a:cubicBezTo>
                  <a:lnTo>
                    <a:pt x="491065" y="99689"/>
                  </a:lnTo>
                  <a:cubicBezTo>
                    <a:pt x="491065" y="124147"/>
                    <a:pt x="481349" y="147603"/>
                    <a:pt x="464055" y="164897"/>
                  </a:cubicBezTo>
                  <a:cubicBezTo>
                    <a:pt x="446760" y="182191"/>
                    <a:pt x="423304" y="191907"/>
                    <a:pt x="398846" y="191907"/>
                  </a:cubicBezTo>
                  <a:lnTo>
                    <a:pt x="92218" y="191907"/>
                  </a:lnTo>
                  <a:cubicBezTo>
                    <a:pt x="67761" y="191907"/>
                    <a:pt x="44304" y="182191"/>
                    <a:pt x="27010" y="164897"/>
                  </a:cubicBezTo>
                  <a:cubicBezTo>
                    <a:pt x="9716" y="147603"/>
                    <a:pt x="0" y="124147"/>
                    <a:pt x="0" y="99689"/>
                  </a:cubicBezTo>
                  <a:lnTo>
                    <a:pt x="0" y="92218"/>
                  </a:lnTo>
                  <a:cubicBezTo>
                    <a:pt x="0" y="67761"/>
                    <a:pt x="9716" y="44304"/>
                    <a:pt x="27010" y="27010"/>
                  </a:cubicBezTo>
                  <a:cubicBezTo>
                    <a:pt x="44304" y="9716"/>
                    <a:pt x="67761" y="0"/>
                    <a:pt x="92218" y="0"/>
                  </a:cubicBezTo>
                  <a:close/>
                </a:path>
              </a:pathLst>
            </a:custGeom>
            <a:solidFill>
              <a:srgbClr val="142547"/>
            </a:solidFill>
            <a:ln w="66675" cap="sq">
              <a:solidFill>
                <a:srgbClr val="1ACBEE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91065" cy="23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14560937" y="3055579"/>
            <a:ext cx="1163731" cy="1163731"/>
            <a:chOff x="0" y="0"/>
            <a:chExt cx="495300" cy="4953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4254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7" name="Freeform 57"/>
          <p:cNvSpPr/>
          <p:nvPr/>
        </p:nvSpPr>
        <p:spPr>
          <a:xfrm>
            <a:off x="7027455" y="3307001"/>
            <a:ext cx="672660" cy="660889"/>
          </a:xfrm>
          <a:custGeom>
            <a:avLst/>
            <a:gdLst/>
            <a:ahLst/>
            <a:cxnLst/>
            <a:rect l="l" t="t" r="r" b="b"/>
            <a:pathLst>
              <a:path w="672660" h="660889">
                <a:moveTo>
                  <a:pt x="0" y="0"/>
                </a:moveTo>
                <a:lnTo>
                  <a:pt x="672660" y="0"/>
                </a:lnTo>
                <a:lnTo>
                  <a:pt x="672660" y="660888"/>
                </a:lnTo>
                <a:lnTo>
                  <a:pt x="0" y="660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8" name="Freeform 58"/>
          <p:cNvSpPr/>
          <p:nvPr/>
        </p:nvSpPr>
        <p:spPr>
          <a:xfrm>
            <a:off x="10977621" y="3368535"/>
            <a:ext cx="551345" cy="551345"/>
          </a:xfrm>
          <a:custGeom>
            <a:avLst/>
            <a:gdLst/>
            <a:ahLst/>
            <a:cxnLst/>
            <a:rect l="l" t="t" r="r" b="b"/>
            <a:pathLst>
              <a:path w="551345" h="551345">
                <a:moveTo>
                  <a:pt x="0" y="0"/>
                </a:moveTo>
                <a:lnTo>
                  <a:pt x="551345" y="0"/>
                </a:lnTo>
                <a:lnTo>
                  <a:pt x="551345" y="551345"/>
                </a:lnTo>
                <a:lnTo>
                  <a:pt x="0" y="551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9" name="Freeform 59"/>
          <p:cNvSpPr/>
          <p:nvPr/>
        </p:nvSpPr>
        <p:spPr>
          <a:xfrm>
            <a:off x="14854585" y="3347546"/>
            <a:ext cx="593323" cy="593323"/>
          </a:xfrm>
          <a:custGeom>
            <a:avLst/>
            <a:gdLst/>
            <a:ahLst/>
            <a:cxnLst/>
            <a:rect l="l" t="t" r="r" b="b"/>
            <a:pathLst>
              <a:path w="593323" h="593323">
                <a:moveTo>
                  <a:pt x="0" y="0"/>
                </a:moveTo>
                <a:lnTo>
                  <a:pt x="593322" y="0"/>
                </a:lnTo>
                <a:lnTo>
                  <a:pt x="593322" y="593323"/>
                </a:lnTo>
                <a:lnTo>
                  <a:pt x="0" y="593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0" name="TextBox 60"/>
          <p:cNvSpPr txBox="1"/>
          <p:nvPr/>
        </p:nvSpPr>
        <p:spPr>
          <a:xfrm>
            <a:off x="2328630" y="4372659"/>
            <a:ext cx="229129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Avalie o seu Portfólio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538532" y="5741753"/>
            <a:ext cx="1955917" cy="151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3"/>
              </a:lnSpc>
              <a:spcBef>
                <a:spcPct val="0"/>
              </a:spcBef>
            </a:pPr>
            <a:r>
              <a:rPr lang="en-US" sz="2702">
                <a:solidFill>
                  <a:srgbClr val="5C5D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Onde você está na jornada?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036733" y="7677902"/>
            <a:ext cx="875085" cy="48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2881" b="1" spc="12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01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218140" y="4380230"/>
            <a:ext cx="229129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Calcule o Custo Real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218140" y="5518898"/>
            <a:ext cx="2348550" cy="203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2700">
                <a:solidFill>
                  <a:srgbClr val="5C5D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Inclua a sustentação e o custo crescente das licenças. 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926242" y="7677902"/>
            <a:ext cx="875085" cy="48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2881" b="1" spc="12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02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107649" y="4372659"/>
            <a:ext cx="229129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Não Tenha Medo de Evoluir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065777" y="5518898"/>
            <a:ext cx="2375034" cy="203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0"/>
              </a:lnSpc>
              <a:spcBef>
                <a:spcPct val="0"/>
              </a:spcBef>
            </a:pPr>
            <a:r>
              <a:rPr lang="en-US" sz="2700">
                <a:solidFill>
                  <a:srgbClr val="5C5D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migração não é um fracasso, é um sinal de maturidade.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815752" y="7677902"/>
            <a:ext cx="875085" cy="48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2881" b="1" spc="12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03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3997158" y="4474790"/>
            <a:ext cx="229129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Objetivo Final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997158" y="5559419"/>
            <a:ext cx="2291290" cy="2021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99"/>
              </a:lnSpc>
              <a:spcBef>
                <a:spcPct val="0"/>
              </a:spcBef>
            </a:pPr>
            <a:r>
              <a:rPr lang="en-US" sz="2199">
                <a:solidFill>
                  <a:srgbClr val="5C5D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 estratégia de automação resiliente, escalável e com custo otimizado. 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705261" y="7677902"/>
            <a:ext cx="875085" cy="48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</a:pPr>
            <a:r>
              <a:rPr lang="en-US" sz="2881" b="1" spc="12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04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756406" y="1561080"/>
            <a:ext cx="14605811" cy="104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9"/>
              </a:lnSpc>
            </a:pPr>
            <a:r>
              <a:rPr lang="en-US" sz="642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SUA JORNADA, SUA ESCOLHA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742992" y="6137279"/>
            <a:ext cx="2802016" cy="1692979"/>
          </a:xfrm>
          <a:custGeom>
            <a:avLst/>
            <a:gdLst/>
            <a:ahLst/>
            <a:cxnLst/>
            <a:rect l="l" t="t" r="r" b="b"/>
            <a:pathLst>
              <a:path w="2802016" h="1692979">
                <a:moveTo>
                  <a:pt x="0" y="0"/>
                </a:moveTo>
                <a:lnTo>
                  <a:pt x="2802016" y="0"/>
                </a:lnTo>
                <a:lnTo>
                  <a:pt x="2802016" y="1692979"/>
                </a:lnTo>
                <a:lnTo>
                  <a:pt x="0" y="1692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3227104" y="2586490"/>
            <a:ext cx="16672277" cy="208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14"/>
              </a:lnSpc>
              <a:spcBef>
                <a:spcPct val="0"/>
              </a:spcBef>
            </a:pPr>
            <a:r>
              <a:rPr lang="en-US" sz="1209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Juntos, nós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70057" y="4137927"/>
            <a:ext cx="16041912" cy="1999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65"/>
              </a:lnSpc>
              <a:spcBef>
                <a:spcPct val="0"/>
              </a:spcBef>
            </a:pPr>
            <a:r>
              <a:rPr lang="en-US" sz="11637" b="1">
                <a:solidFill>
                  <a:srgbClr val="1ACB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conectamos!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4927028" y="2889135"/>
            <a:ext cx="11437325" cy="3266180"/>
            <a:chOff x="0" y="0"/>
            <a:chExt cx="3012299" cy="8602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2299" cy="860229"/>
            </a:xfrm>
            <a:custGeom>
              <a:avLst/>
              <a:gdLst/>
              <a:ahLst/>
              <a:cxnLst/>
              <a:rect l="l" t="t" r="r" b="b"/>
              <a:pathLst>
                <a:path w="3012299" h="860229">
                  <a:moveTo>
                    <a:pt x="67690" y="0"/>
                  </a:moveTo>
                  <a:lnTo>
                    <a:pt x="2944610" y="0"/>
                  </a:lnTo>
                  <a:cubicBezTo>
                    <a:pt x="2962562" y="0"/>
                    <a:pt x="2979779" y="7132"/>
                    <a:pt x="2992474" y="19826"/>
                  </a:cubicBezTo>
                  <a:cubicBezTo>
                    <a:pt x="3005168" y="32520"/>
                    <a:pt x="3012299" y="49737"/>
                    <a:pt x="3012299" y="67690"/>
                  </a:cubicBezTo>
                  <a:lnTo>
                    <a:pt x="3012299" y="792539"/>
                  </a:lnTo>
                  <a:cubicBezTo>
                    <a:pt x="3012299" y="810491"/>
                    <a:pt x="3005168" y="827708"/>
                    <a:pt x="2992474" y="840403"/>
                  </a:cubicBezTo>
                  <a:cubicBezTo>
                    <a:pt x="2979779" y="853097"/>
                    <a:pt x="2962562" y="860229"/>
                    <a:pt x="2944610" y="860229"/>
                  </a:cubicBezTo>
                  <a:lnTo>
                    <a:pt x="67690" y="860229"/>
                  </a:lnTo>
                  <a:cubicBezTo>
                    <a:pt x="49737" y="860229"/>
                    <a:pt x="32520" y="853097"/>
                    <a:pt x="19826" y="840403"/>
                  </a:cubicBezTo>
                  <a:cubicBezTo>
                    <a:pt x="7132" y="827708"/>
                    <a:pt x="0" y="810491"/>
                    <a:pt x="0" y="792539"/>
                  </a:cubicBezTo>
                  <a:lnTo>
                    <a:pt x="0" y="67690"/>
                  </a:lnTo>
                  <a:cubicBezTo>
                    <a:pt x="0" y="49737"/>
                    <a:pt x="7132" y="32520"/>
                    <a:pt x="19826" y="19826"/>
                  </a:cubicBezTo>
                  <a:cubicBezTo>
                    <a:pt x="32520" y="7132"/>
                    <a:pt x="49737" y="0"/>
                    <a:pt x="67690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012299" cy="917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23648" y="2188897"/>
            <a:ext cx="4486576" cy="448657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23648" y="2306124"/>
            <a:ext cx="4252122" cy="425212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23648" y="2379682"/>
            <a:ext cx="4105022" cy="410500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2500" b="-125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62599" y="3096834"/>
            <a:ext cx="6944851" cy="133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76"/>
              </a:lnSpc>
            </a:pPr>
            <a:r>
              <a:rPr lang="en-US" sz="698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MARTIN LUTHER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0224" y="4220856"/>
            <a:ext cx="4926799" cy="43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5"/>
              </a:lnSpc>
            </a:pPr>
            <a:r>
              <a:rPr lang="en-US" sz="225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CEO | Biti9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62599" y="4725104"/>
            <a:ext cx="9648990" cy="1087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5"/>
              </a:lnSpc>
            </a:pPr>
            <a:r>
              <a:rPr lang="en-US" sz="293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estratégia à realidade: desbloqueando o poder dos agentes de 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60482" y="7079163"/>
            <a:ext cx="10567035" cy="101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4"/>
              </a:lnSpc>
              <a:spcBef>
                <a:spcPct val="0"/>
              </a:spcBef>
            </a:pPr>
            <a:r>
              <a:rPr lang="en-US" sz="585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 AMANHÃ ÀS 15H | NÃO PERCA!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28700" y="3923935"/>
            <a:ext cx="6823135" cy="228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  <a:spcBef>
                <a:spcPct val="0"/>
              </a:spcBef>
            </a:pPr>
            <a:r>
              <a:rPr lang="en-US" sz="705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Perguntas?</a:t>
            </a:r>
          </a:p>
          <a:p>
            <a:pPr algn="l">
              <a:lnSpc>
                <a:spcPts val="8467"/>
              </a:lnSpc>
              <a:spcBef>
                <a:spcPct val="0"/>
              </a:spcBef>
            </a:pPr>
            <a:r>
              <a:rPr lang="en-US" sz="705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Vamos conversar!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81290" y="4075589"/>
            <a:ext cx="8068499" cy="1028435"/>
            <a:chOff x="0" y="0"/>
            <a:chExt cx="2125037" cy="2708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25037" cy="270863"/>
            </a:xfrm>
            <a:custGeom>
              <a:avLst/>
              <a:gdLst/>
              <a:ahLst/>
              <a:cxnLst/>
              <a:rect l="l" t="t" r="r" b="b"/>
              <a:pathLst>
                <a:path w="2125037" h="270863">
                  <a:moveTo>
                    <a:pt x="48936" y="0"/>
                  </a:moveTo>
                  <a:lnTo>
                    <a:pt x="2076101" y="0"/>
                  </a:lnTo>
                  <a:cubicBezTo>
                    <a:pt x="2089080" y="0"/>
                    <a:pt x="2101527" y="5156"/>
                    <a:pt x="2110704" y="14333"/>
                  </a:cubicBezTo>
                  <a:cubicBezTo>
                    <a:pt x="2119881" y="23510"/>
                    <a:pt x="2125037" y="35957"/>
                    <a:pt x="2125037" y="48936"/>
                  </a:cubicBezTo>
                  <a:lnTo>
                    <a:pt x="2125037" y="221928"/>
                  </a:lnTo>
                  <a:cubicBezTo>
                    <a:pt x="2125037" y="234906"/>
                    <a:pt x="2119881" y="247353"/>
                    <a:pt x="2110704" y="256530"/>
                  </a:cubicBezTo>
                  <a:cubicBezTo>
                    <a:pt x="2101527" y="265708"/>
                    <a:pt x="2089080" y="270863"/>
                    <a:pt x="2076101" y="270863"/>
                  </a:cubicBezTo>
                  <a:lnTo>
                    <a:pt x="48936" y="270863"/>
                  </a:lnTo>
                  <a:cubicBezTo>
                    <a:pt x="35957" y="270863"/>
                    <a:pt x="23510" y="265708"/>
                    <a:pt x="14333" y="256530"/>
                  </a:cubicBezTo>
                  <a:cubicBezTo>
                    <a:pt x="5156" y="247353"/>
                    <a:pt x="0" y="234906"/>
                    <a:pt x="0" y="221928"/>
                  </a:cubicBezTo>
                  <a:lnTo>
                    <a:pt x="0" y="48936"/>
                  </a:lnTo>
                  <a:cubicBezTo>
                    <a:pt x="0" y="35957"/>
                    <a:pt x="5156" y="23510"/>
                    <a:pt x="14333" y="14333"/>
                  </a:cubicBezTo>
                  <a:cubicBezTo>
                    <a:pt x="23510" y="5156"/>
                    <a:pt x="35957" y="0"/>
                    <a:pt x="48936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125037" cy="328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81290" y="5697941"/>
            <a:ext cx="8068499" cy="1028435"/>
            <a:chOff x="0" y="0"/>
            <a:chExt cx="2125037" cy="270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25037" cy="270863"/>
            </a:xfrm>
            <a:custGeom>
              <a:avLst/>
              <a:gdLst/>
              <a:ahLst/>
              <a:cxnLst/>
              <a:rect l="l" t="t" r="r" b="b"/>
              <a:pathLst>
                <a:path w="2125037" h="270863">
                  <a:moveTo>
                    <a:pt x="48936" y="0"/>
                  </a:moveTo>
                  <a:lnTo>
                    <a:pt x="2076101" y="0"/>
                  </a:lnTo>
                  <a:cubicBezTo>
                    <a:pt x="2089080" y="0"/>
                    <a:pt x="2101527" y="5156"/>
                    <a:pt x="2110704" y="14333"/>
                  </a:cubicBezTo>
                  <a:cubicBezTo>
                    <a:pt x="2119881" y="23510"/>
                    <a:pt x="2125037" y="35957"/>
                    <a:pt x="2125037" y="48936"/>
                  </a:cubicBezTo>
                  <a:lnTo>
                    <a:pt x="2125037" y="221928"/>
                  </a:lnTo>
                  <a:cubicBezTo>
                    <a:pt x="2125037" y="234906"/>
                    <a:pt x="2119881" y="247353"/>
                    <a:pt x="2110704" y="256530"/>
                  </a:cubicBezTo>
                  <a:cubicBezTo>
                    <a:pt x="2101527" y="265708"/>
                    <a:pt x="2089080" y="270863"/>
                    <a:pt x="2076101" y="270863"/>
                  </a:cubicBezTo>
                  <a:lnTo>
                    <a:pt x="48936" y="270863"/>
                  </a:lnTo>
                  <a:cubicBezTo>
                    <a:pt x="35957" y="270863"/>
                    <a:pt x="23510" y="265708"/>
                    <a:pt x="14333" y="256530"/>
                  </a:cubicBezTo>
                  <a:cubicBezTo>
                    <a:pt x="5156" y="247353"/>
                    <a:pt x="0" y="234906"/>
                    <a:pt x="0" y="221928"/>
                  </a:cubicBezTo>
                  <a:lnTo>
                    <a:pt x="0" y="48936"/>
                  </a:lnTo>
                  <a:cubicBezTo>
                    <a:pt x="0" y="35957"/>
                    <a:pt x="5156" y="23510"/>
                    <a:pt x="14333" y="14333"/>
                  </a:cubicBezTo>
                  <a:cubicBezTo>
                    <a:pt x="23510" y="5156"/>
                    <a:pt x="35957" y="0"/>
                    <a:pt x="48936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125037" cy="328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81290" y="7320292"/>
            <a:ext cx="8068499" cy="1028435"/>
            <a:chOff x="0" y="0"/>
            <a:chExt cx="2125037" cy="2708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25037" cy="270863"/>
            </a:xfrm>
            <a:custGeom>
              <a:avLst/>
              <a:gdLst/>
              <a:ahLst/>
              <a:cxnLst/>
              <a:rect l="l" t="t" r="r" b="b"/>
              <a:pathLst>
                <a:path w="2125037" h="270863">
                  <a:moveTo>
                    <a:pt x="48936" y="0"/>
                  </a:moveTo>
                  <a:lnTo>
                    <a:pt x="2076101" y="0"/>
                  </a:lnTo>
                  <a:cubicBezTo>
                    <a:pt x="2089080" y="0"/>
                    <a:pt x="2101527" y="5156"/>
                    <a:pt x="2110704" y="14333"/>
                  </a:cubicBezTo>
                  <a:cubicBezTo>
                    <a:pt x="2119881" y="23510"/>
                    <a:pt x="2125037" y="35957"/>
                    <a:pt x="2125037" y="48936"/>
                  </a:cubicBezTo>
                  <a:lnTo>
                    <a:pt x="2125037" y="221928"/>
                  </a:lnTo>
                  <a:cubicBezTo>
                    <a:pt x="2125037" y="234906"/>
                    <a:pt x="2119881" y="247353"/>
                    <a:pt x="2110704" y="256530"/>
                  </a:cubicBezTo>
                  <a:cubicBezTo>
                    <a:pt x="2101527" y="265708"/>
                    <a:pt x="2089080" y="270863"/>
                    <a:pt x="2076101" y="270863"/>
                  </a:cubicBezTo>
                  <a:lnTo>
                    <a:pt x="48936" y="270863"/>
                  </a:lnTo>
                  <a:cubicBezTo>
                    <a:pt x="35957" y="270863"/>
                    <a:pt x="23510" y="265708"/>
                    <a:pt x="14333" y="256530"/>
                  </a:cubicBezTo>
                  <a:cubicBezTo>
                    <a:pt x="5156" y="247353"/>
                    <a:pt x="0" y="234906"/>
                    <a:pt x="0" y="221928"/>
                  </a:cubicBezTo>
                  <a:lnTo>
                    <a:pt x="0" y="48936"/>
                  </a:lnTo>
                  <a:cubicBezTo>
                    <a:pt x="0" y="35957"/>
                    <a:pt x="5156" y="23510"/>
                    <a:pt x="14333" y="14333"/>
                  </a:cubicBezTo>
                  <a:cubicBezTo>
                    <a:pt x="23510" y="5156"/>
                    <a:pt x="35957" y="0"/>
                    <a:pt x="48936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125037" cy="328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36760" y="4144204"/>
            <a:ext cx="5338171" cy="706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5"/>
              </a:lnSpc>
              <a:spcBef>
                <a:spcPct val="0"/>
              </a:spcBef>
            </a:pPr>
            <a:r>
              <a:rPr lang="en-US" sz="3704" b="1" spc="118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+55 (11) 99913-7854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6760" y="5814935"/>
            <a:ext cx="5357558" cy="6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 b="1" spc="11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jose.martins@biti9.com.br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93883" y="7515191"/>
            <a:ext cx="7643312" cy="5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1"/>
              </a:lnSpc>
            </a:pPr>
            <a:r>
              <a:rPr lang="en-US" sz="2722" u="sng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www.linkedin.com/in/jose-antonio-vendas-ti/"/>
              </a:rPr>
              <a:t>https://www.linkedin.com/in/jose-antonio-vendas-ti/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12955270" y="-433413"/>
            <a:ext cx="1639273" cy="5949765"/>
            <a:chOff x="0" y="0"/>
            <a:chExt cx="2354580" cy="85459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53310" cy="8545981"/>
            </a:xfrm>
            <a:custGeom>
              <a:avLst/>
              <a:gdLst/>
              <a:ahLst/>
              <a:cxnLst/>
              <a:rect l="l" t="t" r="r" b="b"/>
              <a:pathLst>
                <a:path w="2353310" h="8545981">
                  <a:moveTo>
                    <a:pt x="784860" y="8478671"/>
                  </a:moveTo>
                  <a:cubicBezTo>
                    <a:pt x="905510" y="8519311"/>
                    <a:pt x="1042670" y="8545981"/>
                    <a:pt x="1177290" y="8545981"/>
                  </a:cubicBezTo>
                  <a:cubicBezTo>
                    <a:pt x="1311910" y="8545981"/>
                    <a:pt x="1441450" y="8523121"/>
                    <a:pt x="1560830" y="8482481"/>
                  </a:cubicBezTo>
                  <a:cubicBezTo>
                    <a:pt x="1563370" y="8481211"/>
                    <a:pt x="1565910" y="8481211"/>
                    <a:pt x="1568450" y="8479941"/>
                  </a:cubicBezTo>
                  <a:cubicBezTo>
                    <a:pt x="2016760" y="8317381"/>
                    <a:pt x="2346960" y="7888121"/>
                    <a:pt x="2353310" y="736900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363366"/>
                  </a:lnTo>
                  <a:cubicBezTo>
                    <a:pt x="6350" y="7890661"/>
                    <a:pt x="331470" y="8319921"/>
                    <a:pt x="784860" y="8478671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681290" y="1277270"/>
            <a:ext cx="2528399" cy="252839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81290" y="1343333"/>
            <a:ext cx="2396273" cy="2396273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81290" y="1384786"/>
            <a:ext cx="2313375" cy="2313366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42615" b="-7251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485914" y="1799420"/>
            <a:ext cx="4458317" cy="1021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4"/>
              </a:lnSpc>
            </a:pPr>
            <a:r>
              <a:rPr lang="en-US" sz="5288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José Martins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485914" y="2757811"/>
            <a:ext cx="3731218" cy="32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Executivo de vendas sênior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9534145" y="732725"/>
            <a:ext cx="2667807" cy="8821550"/>
            <a:chOff x="0" y="0"/>
            <a:chExt cx="2354580" cy="77858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7785812"/>
            </a:xfrm>
            <a:custGeom>
              <a:avLst/>
              <a:gdLst/>
              <a:ahLst/>
              <a:cxnLst/>
              <a:rect l="l" t="t" r="r" b="b"/>
              <a:pathLst>
                <a:path w="2353310" h="7785812">
                  <a:moveTo>
                    <a:pt x="784860" y="7718501"/>
                  </a:moveTo>
                  <a:cubicBezTo>
                    <a:pt x="905510" y="7759141"/>
                    <a:pt x="1042670" y="7785812"/>
                    <a:pt x="1177290" y="7785812"/>
                  </a:cubicBezTo>
                  <a:cubicBezTo>
                    <a:pt x="1311910" y="7785812"/>
                    <a:pt x="1441450" y="7762951"/>
                    <a:pt x="1560830" y="7722312"/>
                  </a:cubicBezTo>
                  <a:cubicBezTo>
                    <a:pt x="1563370" y="7721041"/>
                    <a:pt x="1565910" y="7721041"/>
                    <a:pt x="1568450" y="7719771"/>
                  </a:cubicBezTo>
                  <a:cubicBezTo>
                    <a:pt x="2016760" y="7557212"/>
                    <a:pt x="2346960" y="7127951"/>
                    <a:pt x="2353310" y="6611172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606120"/>
                  </a:lnTo>
                  <a:cubicBezTo>
                    <a:pt x="6350" y="7130491"/>
                    <a:pt x="331470" y="7559751"/>
                    <a:pt x="784860" y="7718501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09176" y="3086100"/>
            <a:ext cx="4114800" cy="41148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CBEE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09176" y="3193613"/>
            <a:ext cx="3899774" cy="389977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09176" y="3261076"/>
            <a:ext cx="3764863" cy="3764848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42615" b="-7251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573514" y="3949494"/>
            <a:ext cx="7255613" cy="164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50"/>
              </a:lnSpc>
            </a:pPr>
            <a:r>
              <a:rPr lang="en-US" sz="860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José Martins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73514" y="5489790"/>
            <a:ext cx="6072308" cy="52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9"/>
              </a:lnSpc>
            </a:pPr>
            <a:r>
              <a:rPr lang="en-US" sz="277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Executivo de vendas sênior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 flipV="1">
            <a:off x="1937742" y="5771790"/>
            <a:ext cx="17522129" cy="4268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781872" y="5470327"/>
            <a:ext cx="602927" cy="6029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69304" y="5470327"/>
            <a:ext cx="602927" cy="602927"/>
            <a:chOff x="0" y="0"/>
            <a:chExt cx="803903" cy="80390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03903" cy="803903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2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97608"/>
              <a:ext cx="803903" cy="437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300" b="1">
                  <a:solidFill>
                    <a:srgbClr val="311C6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042437" y="5470327"/>
            <a:ext cx="602927" cy="602927"/>
            <a:chOff x="0" y="0"/>
            <a:chExt cx="803903" cy="80390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03903" cy="803903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2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97608"/>
              <a:ext cx="803903" cy="437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4"/>
                </a:lnSpc>
              </a:pPr>
              <a:r>
                <a:rPr lang="en-US" sz="2300" b="1">
                  <a:solidFill>
                    <a:srgbClr val="311C6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1779160" y="1702466"/>
            <a:ext cx="9376889" cy="114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80"/>
              </a:lnSpc>
            </a:pPr>
            <a:r>
              <a:rPr lang="en-US" sz="720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ONDE TUDO COMEÇA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83335" y="6859128"/>
            <a:ext cx="3347764" cy="85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7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Processos manuais, repetitivos, erros humanos, equipas sobrecarregadas.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83335" y="6382626"/>
            <a:ext cx="3347764" cy="26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DOR INICIAL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81872" y="5625677"/>
            <a:ext cx="602927" cy="32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4"/>
              </a:lnSpc>
            </a:pPr>
            <a:r>
              <a:rPr lang="en-US" sz="2300" b="1">
                <a:solidFill>
                  <a:srgbClr val="311C6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69304" y="6859128"/>
            <a:ext cx="3820475" cy="57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7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Clique aqui, arraste ali, e os seus problemas desaparecerão!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69304" y="6382626"/>
            <a:ext cx="3347764" cy="26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PROMESSA DO RPA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88207" y="6844586"/>
            <a:ext cx="3347764" cy="85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7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Ganhos rápidos (quick wins) e a busca pelo processo "perfeito" para automatizar.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88207" y="6368083"/>
            <a:ext cx="3347764" cy="26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20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O FOCO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79160" y="3132238"/>
            <a:ext cx="12380289" cy="96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9"/>
              </a:lnSpc>
            </a:pPr>
            <a:r>
              <a:rPr lang="en-US" sz="269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Tudo começa com uma dor clara e uma promessa sedutora: automatizar tarefas repetitivas para liberar o potencial humano.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756406" y="3040314"/>
            <a:ext cx="7058700" cy="5271429"/>
            <a:chOff x="0" y="0"/>
            <a:chExt cx="1648728" cy="1231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8728" cy="1231269"/>
            </a:xfrm>
            <a:custGeom>
              <a:avLst/>
              <a:gdLst/>
              <a:ahLst/>
              <a:cxnLst/>
              <a:rect l="l" t="t" r="r" b="b"/>
              <a:pathLst>
                <a:path w="1648728" h="1231269">
                  <a:moveTo>
                    <a:pt x="55936" y="0"/>
                  </a:moveTo>
                  <a:lnTo>
                    <a:pt x="1592792" y="0"/>
                  </a:lnTo>
                  <a:cubicBezTo>
                    <a:pt x="1623685" y="0"/>
                    <a:pt x="1648728" y="25044"/>
                    <a:pt x="1648728" y="55936"/>
                  </a:cubicBezTo>
                  <a:lnTo>
                    <a:pt x="1648728" y="1175332"/>
                  </a:lnTo>
                  <a:cubicBezTo>
                    <a:pt x="1648728" y="1206225"/>
                    <a:pt x="1623685" y="1231269"/>
                    <a:pt x="1592792" y="1231269"/>
                  </a:cubicBezTo>
                  <a:lnTo>
                    <a:pt x="55936" y="1231269"/>
                  </a:lnTo>
                  <a:cubicBezTo>
                    <a:pt x="25044" y="1231269"/>
                    <a:pt x="0" y="1206225"/>
                    <a:pt x="0" y="1175332"/>
                  </a:cubicBezTo>
                  <a:lnTo>
                    <a:pt x="0" y="55936"/>
                  </a:lnTo>
                  <a:cubicBezTo>
                    <a:pt x="0" y="25044"/>
                    <a:pt x="25044" y="0"/>
                    <a:pt x="55936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1648728" cy="1193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21447" y="3489156"/>
            <a:ext cx="9010418" cy="476706"/>
            <a:chOff x="0" y="0"/>
            <a:chExt cx="12013891" cy="635608"/>
          </a:xfrm>
        </p:grpSpPr>
        <p:sp>
          <p:nvSpPr>
            <p:cNvPr id="7" name="TextBox 7"/>
            <p:cNvSpPr txBox="1"/>
            <p:nvPr/>
          </p:nvSpPr>
          <p:spPr>
            <a:xfrm>
              <a:off x="1037541" y="-40198"/>
              <a:ext cx="10976350" cy="63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9"/>
                </a:lnSpc>
              </a:pPr>
              <a:r>
                <a:rPr lang="en-US" sz="269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 CANDIDATO IDEAL: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608" cy="635608"/>
            </a:xfrm>
            <a:custGeom>
              <a:avLst/>
              <a:gdLst/>
              <a:ahLst/>
              <a:cxnLst/>
              <a:rect l="l" t="t" r="r" b="b"/>
              <a:pathLst>
                <a:path w="635608" h="635608">
                  <a:moveTo>
                    <a:pt x="0" y="0"/>
                  </a:moveTo>
                  <a:lnTo>
                    <a:pt x="635608" y="0"/>
                  </a:lnTo>
                  <a:lnTo>
                    <a:pt x="635608" y="635608"/>
                  </a:lnTo>
                  <a:lnTo>
                    <a:pt x="0" y="63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50309" y="4480753"/>
            <a:ext cx="8232262" cy="4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9"/>
              </a:lnSpc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Baseado em regras, repetitivo.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72153" y="4499262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6"/>
                </a:lnTo>
                <a:lnTo>
                  <a:pt x="0" y="4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3550309" y="5386219"/>
            <a:ext cx="8232262" cy="4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9"/>
              </a:lnSpc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Entradas digitais e estruturadas.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2772153" y="5437798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6"/>
                </a:lnTo>
                <a:lnTo>
                  <a:pt x="0" y="4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3550309" y="6324755"/>
            <a:ext cx="8232262" cy="4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9"/>
              </a:lnSpc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Estável (não muda toda semana).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2772153" y="6376334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6"/>
                </a:lnTo>
                <a:lnTo>
                  <a:pt x="0" y="4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3550309" y="7263291"/>
            <a:ext cx="8232262" cy="4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9"/>
              </a:lnSpc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Alto volume ou alto impacto.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72153" y="7314871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5"/>
                </a:lnTo>
                <a:lnTo>
                  <a:pt x="0" y="476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756406" y="1551555"/>
            <a:ext cx="15502894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0"/>
              </a:lnSpc>
            </a:pPr>
            <a:r>
              <a:rPr lang="en-US" sz="7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ESCOLHENDO A BATALHA CERTA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144000" y="3040314"/>
            <a:ext cx="7058700" cy="2777991"/>
            <a:chOff x="0" y="0"/>
            <a:chExt cx="1648728" cy="6488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48728" cy="648866"/>
            </a:xfrm>
            <a:custGeom>
              <a:avLst/>
              <a:gdLst/>
              <a:ahLst/>
              <a:cxnLst/>
              <a:rect l="l" t="t" r="r" b="b"/>
              <a:pathLst>
                <a:path w="1648728" h="648866">
                  <a:moveTo>
                    <a:pt x="55936" y="0"/>
                  </a:moveTo>
                  <a:lnTo>
                    <a:pt x="1592792" y="0"/>
                  </a:lnTo>
                  <a:cubicBezTo>
                    <a:pt x="1623685" y="0"/>
                    <a:pt x="1648728" y="25044"/>
                    <a:pt x="1648728" y="55936"/>
                  </a:cubicBezTo>
                  <a:lnTo>
                    <a:pt x="1648728" y="592930"/>
                  </a:lnTo>
                  <a:cubicBezTo>
                    <a:pt x="1648728" y="623823"/>
                    <a:pt x="1623685" y="648866"/>
                    <a:pt x="1592792" y="648866"/>
                  </a:cubicBezTo>
                  <a:lnTo>
                    <a:pt x="55936" y="648866"/>
                  </a:lnTo>
                  <a:cubicBezTo>
                    <a:pt x="25044" y="648866"/>
                    <a:pt x="0" y="623823"/>
                    <a:pt x="0" y="592930"/>
                  </a:cubicBezTo>
                  <a:lnTo>
                    <a:pt x="0" y="55936"/>
                  </a:lnTo>
                  <a:cubicBezTo>
                    <a:pt x="0" y="25044"/>
                    <a:pt x="25044" y="0"/>
                    <a:pt x="55936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1648728" cy="610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430765" y="3540563"/>
            <a:ext cx="4781493" cy="43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6"/>
              </a:lnSpc>
            </a:pPr>
            <a:r>
              <a:rPr lang="en-US" sz="27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ARMADILHA: </a:t>
            </a:r>
          </a:p>
        </p:txBody>
      </p:sp>
      <p:sp>
        <p:nvSpPr>
          <p:cNvPr id="23" name="Freeform 23"/>
          <p:cNvSpPr/>
          <p:nvPr/>
        </p:nvSpPr>
        <p:spPr>
          <a:xfrm>
            <a:off x="9612628" y="3379183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6"/>
                </a:lnTo>
                <a:lnTo>
                  <a:pt x="0" y="4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9612628" y="4171409"/>
            <a:ext cx="5824730" cy="115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Focar apenas na complexidade técnica e esquecer o impacto no negócio e nas pessoas.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144000" y="6046905"/>
            <a:ext cx="7058700" cy="2264838"/>
            <a:chOff x="0" y="0"/>
            <a:chExt cx="1648728" cy="5290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48728" cy="529007"/>
            </a:xfrm>
            <a:custGeom>
              <a:avLst/>
              <a:gdLst/>
              <a:ahLst/>
              <a:cxnLst/>
              <a:rect l="l" t="t" r="r" b="b"/>
              <a:pathLst>
                <a:path w="1648728" h="529007">
                  <a:moveTo>
                    <a:pt x="55936" y="0"/>
                  </a:moveTo>
                  <a:lnTo>
                    <a:pt x="1592792" y="0"/>
                  </a:lnTo>
                  <a:cubicBezTo>
                    <a:pt x="1623685" y="0"/>
                    <a:pt x="1648728" y="25044"/>
                    <a:pt x="1648728" y="55936"/>
                  </a:cubicBezTo>
                  <a:lnTo>
                    <a:pt x="1648728" y="473071"/>
                  </a:lnTo>
                  <a:cubicBezTo>
                    <a:pt x="1648728" y="503964"/>
                    <a:pt x="1623685" y="529007"/>
                    <a:pt x="1592792" y="529007"/>
                  </a:cubicBezTo>
                  <a:lnTo>
                    <a:pt x="55936" y="529007"/>
                  </a:lnTo>
                  <a:cubicBezTo>
                    <a:pt x="25044" y="529007"/>
                    <a:pt x="0" y="503964"/>
                    <a:pt x="0" y="473071"/>
                  </a:cubicBezTo>
                  <a:lnTo>
                    <a:pt x="0" y="55936"/>
                  </a:lnTo>
                  <a:cubicBezTo>
                    <a:pt x="0" y="25044"/>
                    <a:pt x="25044" y="0"/>
                    <a:pt x="55936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1648728" cy="490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430765" y="6564838"/>
            <a:ext cx="4781493" cy="43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6"/>
              </a:lnSpc>
            </a:pPr>
            <a:r>
              <a:rPr lang="en-US" sz="27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FERRAMENTA CHAVE:</a:t>
            </a:r>
          </a:p>
        </p:txBody>
      </p:sp>
      <p:sp>
        <p:nvSpPr>
          <p:cNvPr id="29" name="Freeform 29"/>
          <p:cNvSpPr/>
          <p:nvPr/>
        </p:nvSpPr>
        <p:spPr>
          <a:xfrm>
            <a:off x="9612628" y="6403458"/>
            <a:ext cx="476706" cy="476706"/>
          </a:xfrm>
          <a:custGeom>
            <a:avLst/>
            <a:gdLst/>
            <a:ahLst/>
            <a:cxnLst/>
            <a:rect l="l" t="t" r="r" b="b"/>
            <a:pathLst>
              <a:path w="476706" h="476706">
                <a:moveTo>
                  <a:pt x="0" y="0"/>
                </a:moveTo>
                <a:lnTo>
                  <a:pt x="476706" y="0"/>
                </a:lnTo>
                <a:lnTo>
                  <a:pt x="476706" y="476706"/>
                </a:lnTo>
                <a:lnTo>
                  <a:pt x="0" y="47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TextBox 30"/>
          <p:cNvSpPr txBox="1"/>
          <p:nvPr/>
        </p:nvSpPr>
        <p:spPr>
          <a:xfrm>
            <a:off x="9760985" y="7196536"/>
            <a:ext cx="5824730" cy="793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mapa de processos (Process Mapping). Não pule esta etapa! </a:t>
            </a:r>
          </a:p>
        </p:txBody>
      </p:sp>
      <p:sp>
        <p:nvSpPr>
          <p:cNvPr id="31" name="Freeform 31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3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33816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756406" y="1551555"/>
            <a:ext cx="15502894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0"/>
              </a:lnSpc>
            </a:pPr>
            <a:r>
              <a:rPr lang="en-US" sz="7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PROVANDO O VALOR: O ROI TEÓRICO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6406" y="3075216"/>
            <a:ext cx="4137571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FÓRMULA CLÁSSICA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56406" y="3890571"/>
            <a:ext cx="14211461" cy="1252929"/>
            <a:chOff x="0" y="0"/>
            <a:chExt cx="3319427" cy="2926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19427" cy="292652"/>
            </a:xfrm>
            <a:custGeom>
              <a:avLst/>
              <a:gdLst/>
              <a:ahLst/>
              <a:cxnLst/>
              <a:rect l="l" t="t" r="r" b="b"/>
              <a:pathLst>
                <a:path w="3319427" h="292652">
                  <a:moveTo>
                    <a:pt x="27783" y="0"/>
                  </a:moveTo>
                  <a:lnTo>
                    <a:pt x="3291644" y="0"/>
                  </a:lnTo>
                  <a:cubicBezTo>
                    <a:pt x="3306988" y="0"/>
                    <a:pt x="3319427" y="12439"/>
                    <a:pt x="3319427" y="27783"/>
                  </a:cubicBezTo>
                  <a:lnTo>
                    <a:pt x="3319427" y="264868"/>
                  </a:lnTo>
                  <a:cubicBezTo>
                    <a:pt x="3319427" y="280213"/>
                    <a:pt x="3306988" y="292652"/>
                    <a:pt x="3291644" y="292652"/>
                  </a:cubicBezTo>
                  <a:lnTo>
                    <a:pt x="27783" y="292652"/>
                  </a:lnTo>
                  <a:cubicBezTo>
                    <a:pt x="12439" y="292652"/>
                    <a:pt x="0" y="280213"/>
                    <a:pt x="0" y="264868"/>
                  </a:cubicBezTo>
                  <a:lnTo>
                    <a:pt x="0" y="27783"/>
                  </a:lnTo>
                  <a:cubicBezTo>
                    <a:pt x="0" y="12439"/>
                    <a:pt x="12439" y="0"/>
                    <a:pt x="27783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3319427" cy="254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39458" y="4236281"/>
            <a:ext cx="3371467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1ACB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INVESTIMENTO =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84992" y="4236281"/>
            <a:ext cx="3874906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CUSTO DA LICENÇA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79253" y="4236281"/>
            <a:ext cx="744824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33602" y="4236281"/>
            <a:ext cx="7420874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CUSTO DE DESENVOLVIMENTO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802630" y="6236019"/>
            <a:ext cx="14211461" cy="1997144"/>
            <a:chOff x="0" y="0"/>
            <a:chExt cx="3319427" cy="4664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19427" cy="466481"/>
            </a:xfrm>
            <a:custGeom>
              <a:avLst/>
              <a:gdLst/>
              <a:ahLst/>
              <a:cxnLst/>
              <a:rect l="l" t="t" r="r" b="b"/>
              <a:pathLst>
                <a:path w="3319427" h="466481">
                  <a:moveTo>
                    <a:pt x="27783" y="0"/>
                  </a:moveTo>
                  <a:lnTo>
                    <a:pt x="3291644" y="0"/>
                  </a:lnTo>
                  <a:cubicBezTo>
                    <a:pt x="3306988" y="0"/>
                    <a:pt x="3319427" y="12439"/>
                    <a:pt x="3319427" y="27783"/>
                  </a:cubicBezTo>
                  <a:lnTo>
                    <a:pt x="3319427" y="438698"/>
                  </a:lnTo>
                  <a:cubicBezTo>
                    <a:pt x="3319427" y="454042"/>
                    <a:pt x="3306988" y="466481"/>
                    <a:pt x="3291644" y="466481"/>
                  </a:cubicBezTo>
                  <a:lnTo>
                    <a:pt x="27783" y="466481"/>
                  </a:lnTo>
                  <a:cubicBezTo>
                    <a:pt x="12439" y="466481"/>
                    <a:pt x="0" y="454042"/>
                    <a:pt x="0" y="438698"/>
                  </a:cubicBezTo>
                  <a:lnTo>
                    <a:pt x="0" y="27783"/>
                  </a:lnTo>
                  <a:cubicBezTo>
                    <a:pt x="0" y="12439"/>
                    <a:pt x="12439" y="0"/>
                    <a:pt x="27783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3319427" cy="428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85682" y="6581729"/>
            <a:ext cx="3371467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1ACB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RETORNO =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610" y="6581729"/>
            <a:ext cx="4925564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HORAS ECONOMIZADAS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73187" y="6600779"/>
            <a:ext cx="744824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89436" y="6581729"/>
            <a:ext cx="7420874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CUSTO/HORA DO FUNCIONÁRIO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771588" y="5386435"/>
            <a:ext cx="744824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85682" y="7216953"/>
            <a:ext cx="7259917" cy="75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251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 VALOR ESTIMADO DA REDUÇÃO DE ERROS </a:t>
            </a:r>
          </a:p>
          <a:p>
            <a:pPr algn="l">
              <a:lnSpc>
                <a:spcPts val="2766"/>
              </a:lnSpc>
              <a:spcBef>
                <a:spcPct val="0"/>
              </a:spcBef>
            </a:pPr>
            <a:r>
              <a:rPr lang="en-US" sz="251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 VALOR ESTIMADO DOS GANHOS DE CONFORMIDADE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133816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578622" y="0"/>
            <a:ext cx="8709378" cy="10287000"/>
          </a:xfrm>
          <a:custGeom>
            <a:avLst/>
            <a:gdLst/>
            <a:ahLst/>
            <a:cxnLst/>
            <a:rect l="l" t="t" r="r" b="b"/>
            <a:pathLst>
              <a:path w="8709378" h="10287000">
                <a:moveTo>
                  <a:pt x="0" y="0"/>
                </a:moveTo>
                <a:lnTo>
                  <a:pt x="8709378" y="0"/>
                </a:lnTo>
                <a:lnTo>
                  <a:pt x="87093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415" r="-458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939750" y="-62596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1" y="0"/>
                </a:lnTo>
                <a:lnTo>
                  <a:pt x="3214251" y="2868720"/>
                </a:lnTo>
                <a:lnTo>
                  <a:pt x="0" y="286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688466" y="-168552"/>
            <a:ext cx="3141668" cy="1638967"/>
          </a:xfrm>
          <a:custGeom>
            <a:avLst/>
            <a:gdLst/>
            <a:ahLst/>
            <a:cxnLst/>
            <a:rect l="l" t="t" r="r" b="b"/>
            <a:pathLst>
              <a:path w="3141668" h="1638967">
                <a:moveTo>
                  <a:pt x="0" y="0"/>
                </a:moveTo>
                <a:lnTo>
                  <a:pt x="3141668" y="0"/>
                </a:lnTo>
                <a:lnTo>
                  <a:pt x="3141668" y="1638966"/>
                </a:lnTo>
                <a:lnTo>
                  <a:pt x="0" y="1638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820596" y="1740219"/>
            <a:ext cx="8323404" cy="204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26"/>
              </a:lnSpc>
            </a:pPr>
            <a:r>
              <a:rPr lang="en-US" sz="6751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PROVANDO O VALOR: O ROI TEÓRICO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596" y="4184919"/>
            <a:ext cx="4137571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GRANDE “E SE...”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596" y="5009657"/>
            <a:ext cx="7948144" cy="105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 aqui que vendemos o sonho. O cálculo é otimista, focado no melhor cenário.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0596" y="6655753"/>
            <a:ext cx="4137571" cy="57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RESULTADO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0596" y="7480490"/>
            <a:ext cx="7948144" cy="105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9"/>
              </a:lnSpc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</a:t>
            </a:r>
            <a:r>
              <a:rPr lang="en-US" sz="3517" b="1">
                <a:solidFill>
                  <a:srgbClr val="1ACB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"SIM"</a:t>
            </a: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da administração. O projeto é aprovado.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548548" y="6378306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756406" y="1561080"/>
            <a:ext cx="14605811" cy="104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9"/>
              </a:lnSpc>
            </a:pPr>
            <a:r>
              <a:rPr lang="en-US" sz="642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PROVA DOS NOVE: O ROI PÓS-ENTREGA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56406" y="4058770"/>
            <a:ext cx="3852168" cy="1633290"/>
            <a:chOff x="0" y="0"/>
            <a:chExt cx="899766" cy="381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9766" cy="381494"/>
            </a:xfrm>
            <a:custGeom>
              <a:avLst/>
              <a:gdLst/>
              <a:ahLst/>
              <a:cxnLst/>
              <a:rect l="l" t="t" r="r" b="b"/>
              <a:pathLst>
                <a:path w="899766" h="381494">
                  <a:moveTo>
                    <a:pt x="102498" y="0"/>
                  </a:moveTo>
                  <a:lnTo>
                    <a:pt x="797269" y="0"/>
                  </a:lnTo>
                  <a:cubicBezTo>
                    <a:pt x="853876" y="0"/>
                    <a:pt x="899766" y="45890"/>
                    <a:pt x="899766" y="102498"/>
                  </a:cubicBezTo>
                  <a:lnTo>
                    <a:pt x="899766" y="278996"/>
                  </a:lnTo>
                  <a:cubicBezTo>
                    <a:pt x="899766" y="335604"/>
                    <a:pt x="853876" y="381494"/>
                    <a:pt x="797269" y="381494"/>
                  </a:cubicBezTo>
                  <a:lnTo>
                    <a:pt x="102498" y="381494"/>
                  </a:lnTo>
                  <a:cubicBezTo>
                    <a:pt x="45890" y="381494"/>
                    <a:pt x="0" y="335604"/>
                    <a:pt x="0" y="278996"/>
                  </a:cubicBezTo>
                  <a:lnTo>
                    <a:pt x="0" y="102498"/>
                  </a:lnTo>
                  <a:cubicBezTo>
                    <a:pt x="0" y="45890"/>
                    <a:pt x="45890" y="0"/>
                    <a:pt x="102498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99766" cy="343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56406" y="3056181"/>
            <a:ext cx="9996834" cy="53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2"/>
              </a:lnSpc>
            </a:pPr>
            <a:r>
              <a:rPr lang="en-US" sz="341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HORA DA VERDADE | MEDINDO O SUCESSO REAL: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6406" y="6330235"/>
            <a:ext cx="5172670" cy="4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  <a:spcBef>
                <a:spcPct val="0"/>
              </a:spcBef>
            </a:pPr>
            <a:r>
              <a:rPr lang="en-US" sz="30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SURPRESA: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938870" y="4458108"/>
            <a:ext cx="3422054" cy="806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tempo de execução do robô foi o esperado?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482293" y="4058770"/>
            <a:ext cx="4092943" cy="1633290"/>
            <a:chOff x="0" y="0"/>
            <a:chExt cx="956005" cy="3814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6005" cy="381494"/>
            </a:xfrm>
            <a:custGeom>
              <a:avLst/>
              <a:gdLst/>
              <a:ahLst/>
              <a:cxnLst/>
              <a:rect l="l" t="t" r="r" b="b"/>
              <a:pathLst>
                <a:path w="956005" h="381494">
                  <a:moveTo>
                    <a:pt x="96468" y="0"/>
                  </a:moveTo>
                  <a:lnTo>
                    <a:pt x="859537" y="0"/>
                  </a:lnTo>
                  <a:cubicBezTo>
                    <a:pt x="885122" y="0"/>
                    <a:pt x="909659" y="10164"/>
                    <a:pt x="927750" y="28255"/>
                  </a:cubicBezTo>
                  <a:cubicBezTo>
                    <a:pt x="945841" y="46346"/>
                    <a:pt x="956005" y="70883"/>
                    <a:pt x="956005" y="96468"/>
                  </a:cubicBezTo>
                  <a:lnTo>
                    <a:pt x="956005" y="285026"/>
                  </a:lnTo>
                  <a:cubicBezTo>
                    <a:pt x="956005" y="338304"/>
                    <a:pt x="912815" y="381494"/>
                    <a:pt x="859537" y="381494"/>
                  </a:cubicBezTo>
                  <a:lnTo>
                    <a:pt x="96468" y="381494"/>
                  </a:lnTo>
                  <a:cubicBezTo>
                    <a:pt x="70883" y="381494"/>
                    <a:pt x="46346" y="371330"/>
                    <a:pt x="28255" y="353239"/>
                  </a:cubicBezTo>
                  <a:cubicBezTo>
                    <a:pt x="10164" y="335148"/>
                    <a:pt x="0" y="310611"/>
                    <a:pt x="0" y="285026"/>
                  </a:cubicBezTo>
                  <a:lnTo>
                    <a:pt x="0" y="96468"/>
                  </a:lnTo>
                  <a:cubicBezTo>
                    <a:pt x="0" y="43190"/>
                    <a:pt x="43190" y="0"/>
                    <a:pt x="96468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100"/>
              <a:ext cx="956005" cy="343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608574" y="4875415"/>
            <a:ext cx="873718" cy="0"/>
          </a:xfrm>
          <a:prstGeom prst="line">
            <a:avLst/>
          </a:prstGeom>
          <a:ln w="66675" cap="flat">
            <a:solidFill>
              <a:srgbClr val="1ACBE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6683806" y="4465271"/>
            <a:ext cx="3662830" cy="806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As exceções são maiores do que o previsto?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505590" y="4058770"/>
            <a:ext cx="4711674" cy="1633290"/>
            <a:chOff x="0" y="0"/>
            <a:chExt cx="1100524" cy="3814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0524" cy="381494"/>
            </a:xfrm>
            <a:custGeom>
              <a:avLst/>
              <a:gdLst/>
              <a:ahLst/>
              <a:cxnLst/>
              <a:rect l="l" t="t" r="r" b="b"/>
              <a:pathLst>
                <a:path w="1100524" h="381494">
                  <a:moveTo>
                    <a:pt x="83800" y="0"/>
                  </a:moveTo>
                  <a:lnTo>
                    <a:pt x="1016724" y="0"/>
                  </a:lnTo>
                  <a:cubicBezTo>
                    <a:pt x="1063006" y="0"/>
                    <a:pt x="1100524" y="37519"/>
                    <a:pt x="1100524" y="83800"/>
                  </a:cubicBezTo>
                  <a:lnTo>
                    <a:pt x="1100524" y="297694"/>
                  </a:lnTo>
                  <a:cubicBezTo>
                    <a:pt x="1100524" y="319919"/>
                    <a:pt x="1091695" y="341234"/>
                    <a:pt x="1075980" y="356950"/>
                  </a:cubicBezTo>
                  <a:cubicBezTo>
                    <a:pt x="1060264" y="372665"/>
                    <a:pt x="1038949" y="381494"/>
                    <a:pt x="1016724" y="381494"/>
                  </a:cubicBezTo>
                  <a:lnTo>
                    <a:pt x="83800" y="381494"/>
                  </a:lnTo>
                  <a:cubicBezTo>
                    <a:pt x="61575" y="381494"/>
                    <a:pt x="40260" y="372665"/>
                    <a:pt x="24544" y="356950"/>
                  </a:cubicBezTo>
                  <a:cubicBezTo>
                    <a:pt x="8829" y="341234"/>
                    <a:pt x="0" y="319919"/>
                    <a:pt x="0" y="297694"/>
                  </a:cubicBezTo>
                  <a:lnTo>
                    <a:pt x="0" y="83800"/>
                  </a:lnTo>
                  <a:cubicBezTo>
                    <a:pt x="0" y="61575"/>
                    <a:pt x="8829" y="40260"/>
                    <a:pt x="24544" y="24544"/>
                  </a:cubicBezTo>
                  <a:cubicBezTo>
                    <a:pt x="40260" y="8829"/>
                    <a:pt x="61575" y="0"/>
                    <a:pt x="83800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8100"/>
              <a:ext cx="1100524" cy="343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10575236" y="4875415"/>
            <a:ext cx="930354" cy="0"/>
          </a:xfrm>
          <a:prstGeom prst="line">
            <a:avLst/>
          </a:prstGeom>
          <a:ln w="66675" cap="flat">
            <a:solidFill>
              <a:srgbClr val="1ACBE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11753240" y="4279534"/>
            <a:ext cx="4236212" cy="117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As horas foram REALMENTE realocadas para tarefas de maior valor?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756406" y="7153907"/>
            <a:ext cx="14460858" cy="1421319"/>
            <a:chOff x="0" y="0"/>
            <a:chExt cx="3377680" cy="3319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77680" cy="331983"/>
            </a:xfrm>
            <a:custGeom>
              <a:avLst/>
              <a:gdLst/>
              <a:ahLst/>
              <a:cxnLst/>
              <a:rect l="l" t="t" r="r" b="b"/>
              <a:pathLst>
                <a:path w="3377680" h="331983">
                  <a:moveTo>
                    <a:pt x="27304" y="0"/>
                  </a:moveTo>
                  <a:lnTo>
                    <a:pt x="3350376" y="0"/>
                  </a:lnTo>
                  <a:cubicBezTo>
                    <a:pt x="3365455" y="0"/>
                    <a:pt x="3377680" y="12224"/>
                    <a:pt x="3377680" y="27304"/>
                  </a:cubicBezTo>
                  <a:lnTo>
                    <a:pt x="3377680" y="304679"/>
                  </a:lnTo>
                  <a:cubicBezTo>
                    <a:pt x="3377680" y="319759"/>
                    <a:pt x="3365455" y="331983"/>
                    <a:pt x="3350376" y="331983"/>
                  </a:cubicBezTo>
                  <a:lnTo>
                    <a:pt x="27304" y="331983"/>
                  </a:lnTo>
                  <a:cubicBezTo>
                    <a:pt x="12224" y="331983"/>
                    <a:pt x="0" y="319759"/>
                    <a:pt x="0" y="304679"/>
                  </a:cubicBezTo>
                  <a:lnTo>
                    <a:pt x="0" y="27304"/>
                  </a:lnTo>
                  <a:cubicBezTo>
                    <a:pt x="0" y="12224"/>
                    <a:pt x="12224" y="0"/>
                    <a:pt x="27304" y="0"/>
                  </a:cubicBezTo>
                  <a:close/>
                </a:path>
              </a:pathLst>
            </a:custGeom>
            <a:solidFill>
              <a:srgbClr val="142547"/>
            </a:solidFill>
            <a:ln w="66675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3377680" cy="293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06625" y="7368020"/>
            <a:ext cx="13882827" cy="964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5"/>
              </a:lnSpc>
              <a:spcBef>
                <a:spcPct val="0"/>
              </a:spcBef>
            </a:pPr>
            <a:r>
              <a:rPr lang="en-US" sz="319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Muitas vezes, o ROI financeiro demora mais, mas surgem ganhos inesperados: aumento da moral da equipa, melhoria na qualidade dos dados, etc.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504958" y="3763484"/>
            <a:ext cx="7523342" cy="1021138"/>
            <a:chOff x="0" y="0"/>
            <a:chExt cx="1913209" cy="2596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209" cy="259679"/>
            </a:xfrm>
            <a:custGeom>
              <a:avLst/>
              <a:gdLst/>
              <a:ahLst/>
              <a:cxnLst/>
              <a:rect l="l" t="t" r="r" b="b"/>
              <a:pathLst>
                <a:path w="1913209" h="259679">
                  <a:moveTo>
                    <a:pt x="25726" y="0"/>
                  </a:moveTo>
                  <a:lnTo>
                    <a:pt x="1887483" y="0"/>
                  </a:lnTo>
                  <a:cubicBezTo>
                    <a:pt x="1901691" y="0"/>
                    <a:pt x="1913209" y="11518"/>
                    <a:pt x="1913209" y="25726"/>
                  </a:cubicBezTo>
                  <a:lnTo>
                    <a:pt x="1913209" y="233952"/>
                  </a:lnTo>
                  <a:cubicBezTo>
                    <a:pt x="1913209" y="240775"/>
                    <a:pt x="1910499" y="247319"/>
                    <a:pt x="1905674" y="252143"/>
                  </a:cubicBezTo>
                  <a:cubicBezTo>
                    <a:pt x="1900850" y="256968"/>
                    <a:pt x="1894306" y="259679"/>
                    <a:pt x="1887483" y="259679"/>
                  </a:cubicBezTo>
                  <a:lnTo>
                    <a:pt x="25726" y="259679"/>
                  </a:lnTo>
                  <a:cubicBezTo>
                    <a:pt x="11518" y="259679"/>
                    <a:pt x="0" y="248160"/>
                    <a:pt x="0" y="233952"/>
                  </a:cubicBezTo>
                  <a:lnTo>
                    <a:pt x="0" y="25726"/>
                  </a:lnTo>
                  <a:cubicBezTo>
                    <a:pt x="0" y="11518"/>
                    <a:pt x="11518" y="0"/>
                    <a:pt x="25726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1913209" cy="18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57955" y="3873036"/>
            <a:ext cx="764478" cy="756833"/>
          </a:xfrm>
          <a:custGeom>
            <a:avLst/>
            <a:gdLst/>
            <a:ahLst/>
            <a:cxnLst/>
            <a:rect l="l" t="t" r="r" b="b"/>
            <a:pathLst>
              <a:path w="764478" h="756833">
                <a:moveTo>
                  <a:pt x="0" y="0"/>
                </a:moveTo>
                <a:lnTo>
                  <a:pt x="764478" y="0"/>
                </a:lnTo>
                <a:lnTo>
                  <a:pt x="764478" y="756833"/>
                </a:lnTo>
                <a:lnTo>
                  <a:pt x="0" y="7568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2004637" y="4004170"/>
            <a:ext cx="7523342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Sistemas mudam de interface. 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04958" y="5032272"/>
            <a:ext cx="7523342" cy="1021138"/>
            <a:chOff x="0" y="0"/>
            <a:chExt cx="1913209" cy="2596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209" cy="259679"/>
            </a:xfrm>
            <a:custGeom>
              <a:avLst/>
              <a:gdLst/>
              <a:ahLst/>
              <a:cxnLst/>
              <a:rect l="l" t="t" r="r" b="b"/>
              <a:pathLst>
                <a:path w="1913209" h="259679">
                  <a:moveTo>
                    <a:pt x="25726" y="0"/>
                  </a:moveTo>
                  <a:lnTo>
                    <a:pt x="1887483" y="0"/>
                  </a:lnTo>
                  <a:cubicBezTo>
                    <a:pt x="1901691" y="0"/>
                    <a:pt x="1913209" y="11518"/>
                    <a:pt x="1913209" y="25726"/>
                  </a:cubicBezTo>
                  <a:lnTo>
                    <a:pt x="1913209" y="233952"/>
                  </a:lnTo>
                  <a:cubicBezTo>
                    <a:pt x="1913209" y="240775"/>
                    <a:pt x="1910499" y="247319"/>
                    <a:pt x="1905674" y="252143"/>
                  </a:cubicBezTo>
                  <a:cubicBezTo>
                    <a:pt x="1900850" y="256968"/>
                    <a:pt x="1894306" y="259679"/>
                    <a:pt x="1887483" y="259679"/>
                  </a:cubicBezTo>
                  <a:lnTo>
                    <a:pt x="25726" y="259679"/>
                  </a:lnTo>
                  <a:cubicBezTo>
                    <a:pt x="11518" y="259679"/>
                    <a:pt x="0" y="248160"/>
                    <a:pt x="0" y="233952"/>
                  </a:cubicBezTo>
                  <a:lnTo>
                    <a:pt x="0" y="25726"/>
                  </a:lnTo>
                  <a:cubicBezTo>
                    <a:pt x="0" y="11518"/>
                    <a:pt x="11518" y="0"/>
                    <a:pt x="25726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6200"/>
              <a:ext cx="1913209" cy="18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64900" y="5272958"/>
            <a:ext cx="6582128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Senhas expiram. 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210675" y="3763484"/>
            <a:ext cx="8013500" cy="1021138"/>
            <a:chOff x="0" y="0"/>
            <a:chExt cx="2037858" cy="2596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37858" cy="259679"/>
            </a:xfrm>
            <a:custGeom>
              <a:avLst/>
              <a:gdLst/>
              <a:ahLst/>
              <a:cxnLst/>
              <a:rect l="l" t="t" r="r" b="b"/>
              <a:pathLst>
                <a:path w="2037858" h="259679">
                  <a:moveTo>
                    <a:pt x="24153" y="0"/>
                  </a:moveTo>
                  <a:lnTo>
                    <a:pt x="2013705" y="0"/>
                  </a:lnTo>
                  <a:cubicBezTo>
                    <a:pt x="2027044" y="0"/>
                    <a:pt x="2037858" y="10814"/>
                    <a:pt x="2037858" y="24153"/>
                  </a:cubicBezTo>
                  <a:lnTo>
                    <a:pt x="2037858" y="235526"/>
                  </a:lnTo>
                  <a:cubicBezTo>
                    <a:pt x="2037858" y="248865"/>
                    <a:pt x="2027044" y="259679"/>
                    <a:pt x="2013705" y="259679"/>
                  </a:cubicBezTo>
                  <a:lnTo>
                    <a:pt x="24153" y="259679"/>
                  </a:lnTo>
                  <a:cubicBezTo>
                    <a:pt x="10814" y="259679"/>
                    <a:pt x="0" y="248865"/>
                    <a:pt x="0" y="235526"/>
                  </a:cubicBezTo>
                  <a:lnTo>
                    <a:pt x="0" y="24153"/>
                  </a:lnTo>
                  <a:cubicBezTo>
                    <a:pt x="0" y="10814"/>
                    <a:pt x="10814" y="0"/>
                    <a:pt x="24153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6200"/>
              <a:ext cx="2037858" cy="18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10675" y="5032272"/>
            <a:ext cx="8013500" cy="1021138"/>
            <a:chOff x="0" y="0"/>
            <a:chExt cx="2037858" cy="2596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37858" cy="259679"/>
            </a:xfrm>
            <a:custGeom>
              <a:avLst/>
              <a:gdLst/>
              <a:ahLst/>
              <a:cxnLst/>
              <a:rect l="l" t="t" r="r" b="b"/>
              <a:pathLst>
                <a:path w="2037858" h="259679">
                  <a:moveTo>
                    <a:pt x="24153" y="0"/>
                  </a:moveTo>
                  <a:lnTo>
                    <a:pt x="2013705" y="0"/>
                  </a:lnTo>
                  <a:cubicBezTo>
                    <a:pt x="2027044" y="0"/>
                    <a:pt x="2037858" y="10814"/>
                    <a:pt x="2037858" y="24153"/>
                  </a:cubicBezTo>
                  <a:lnTo>
                    <a:pt x="2037858" y="235526"/>
                  </a:lnTo>
                  <a:cubicBezTo>
                    <a:pt x="2037858" y="248865"/>
                    <a:pt x="2027044" y="259679"/>
                    <a:pt x="2013705" y="259679"/>
                  </a:cubicBezTo>
                  <a:lnTo>
                    <a:pt x="24153" y="259679"/>
                  </a:lnTo>
                  <a:cubicBezTo>
                    <a:pt x="10814" y="259679"/>
                    <a:pt x="0" y="248865"/>
                    <a:pt x="0" y="235526"/>
                  </a:cubicBezTo>
                  <a:lnTo>
                    <a:pt x="0" y="24153"/>
                  </a:lnTo>
                  <a:cubicBezTo>
                    <a:pt x="0" y="10814"/>
                    <a:pt x="10814" y="0"/>
                    <a:pt x="24153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6200"/>
              <a:ext cx="2037858" cy="183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874014" y="5153528"/>
            <a:ext cx="779600" cy="778626"/>
          </a:xfrm>
          <a:custGeom>
            <a:avLst/>
            <a:gdLst/>
            <a:ahLst/>
            <a:cxnLst/>
            <a:rect l="l" t="t" r="r" b="b"/>
            <a:pathLst>
              <a:path w="779600" h="778626">
                <a:moveTo>
                  <a:pt x="0" y="0"/>
                </a:moveTo>
                <a:lnTo>
                  <a:pt x="779600" y="0"/>
                </a:lnTo>
                <a:lnTo>
                  <a:pt x="779600" y="778626"/>
                </a:lnTo>
                <a:lnTo>
                  <a:pt x="0" y="778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9699429" y="3919598"/>
            <a:ext cx="787608" cy="775793"/>
          </a:xfrm>
          <a:custGeom>
            <a:avLst/>
            <a:gdLst/>
            <a:ahLst/>
            <a:cxnLst/>
            <a:rect l="l" t="t" r="r" b="b"/>
            <a:pathLst>
              <a:path w="787608" h="775793">
                <a:moveTo>
                  <a:pt x="0" y="0"/>
                </a:moveTo>
                <a:lnTo>
                  <a:pt x="787607" y="0"/>
                </a:lnTo>
                <a:lnTo>
                  <a:pt x="787607" y="775793"/>
                </a:lnTo>
                <a:lnTo>
                  <a:pt x="0" y="775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9549428" y="5240350"/>
            <a:ext cx="1087610" cy="604983"/>
          </a:xfrm>
          <a:custGeom>
            <a:avLst/>
            <a:gdLst/>
            <a:ahLst/>
            <a:cxnLst/>
            <a:rect l="l" t="t" r="r" b="b"/>
            <a:pathLst>
              <a:path w="1087610" h="604983">
                <a:moveTo>
                  <a:pt x="0" y="0"/>
                </a:moveTo>
                <a:lnTo>
                  <a:pt x="1087609" y="0"/>
                </a:lnTo>
                <a:lnTo>
                  <a:pt x="1087609" y="604982"/>
                </a:lnTo>
                <a:lnTo>
                  <a:pt x="0" y="604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TextBox 26"/>
          <p:cNvSpPr txBox="1"/>
          <p:nvPr/>
        </p:nvSpPr>
        <p:spPr>
          <a:xfrm>
            <a:off x="1470472" y="1898239"/>
            <a:ext cx="15753703" cy="96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34"/>
              </a:lnSpc>
            </a:pPr>
            <a:r>
              <a:rPr lang="en-US" sz="58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DESAFIO SILENCIOSO: MANTER OS ROBÔS VIVOS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47407" y="3178684"/>
            <a:ext cx="7204940" cy="44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5"/>
              </a:lnSpc>
            </a:pPr>
            <a:r>
              <a:rPr lang="en-US" sz="281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REALIDADE DA OPERAÇÃO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48961" y="4004170"/>
            <a:ext cx="7523342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Regras de negócio são atualizadas. 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770387" y="5272958"/>
            <a:ext cx="6805545" cy="56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9"/>
              </a:lnSpc>
              <a:spcBef>
                <a:spcPct val="0"/>
              </a:spcBef>
            </a:pPr>
            <a:r>
              <a:rPr lang="en-US" sz="35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robô "quebra". 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504958" y="6256198"/>
            <a:ext cx="15719216" cy="855832"/>
            <a:chOff x="0" y="0"/>
            <a:chExt cx="3997446" cy="2176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997446" cy="217641"/>
            </a:xfrm>
            <a:custGeom>
              <a:avLst/>
              <a:gdLst/>
              <a:ahLst/>
              <a:cxnLst/>
              <a:rect l="l" t="t" r="r" b="b"/>
              <a:pathLst>
                <a:path w="3997446" h="217641">
                  <a:moveTo>
                    <a:pt x="12313" y="0"/>
                  </a:moveTo>
                  <a:lnTo>
                    <a:pt x="3985133" y="0"/>
                  </a:lnTo>
                  <a:cubicBezTo>
                    <a:pt x="3991933" y="0"/>
                    <a:pt x="3997446" y="5513"/>
                    <a:pt x="3997446" y="12313"/>
                  </a:cubicBezTo>
                  <a:lnTo>
                    <a:pt x="3997446" y="205328"/>
                  </a:lnTo>
                  <a:cubicBezTo>
                    <a:pt x="3997446" y="208593"/>
                    <a:pt x="3996149" y="211725"/>
                    <a:pt x="3993840" y="214034"/>
                  </a:cubicBezTo>
                  <a:cubicBezTo>
                    <a:pt x="3991530" y="216344"/>
                    <a:pt x="3988399" y="217641"/>
                    <a:pt x="3985133" y="217641"/>
                  </a:cubicBezTo>
                  <a:lnTo>
                    <a:pt x="12313" y="217641"/>
                  </a:lnTo>
                  <a:cubicBezTo>
                    <a:pt x="9047" y="217641"/>
                    <a:pt x="5915" y="216344"/>
                    <a:pt x="3606" y="214034"/>
                  </a:cubicBezTo>
                  <a:cubicBezTo>
                    <a:pt x="1297" y="211725"/>
                    <a:pt x="0" y="208593"/>
                    <a:pt x="0" y="205328"/>
                  </a:cubicBezTo>
                  <a:lnTo>
                    <a:pt x="0" y="12313"/>
                  </a:lnTo>
                  <a:cubicBezTo>
                    <a:pt x="0" y="9047"/>
                    <a:pt x="1297" y="5915"/>
                    <a:pt x="3606" y="3606"/>
                  </a:cubicBezTo>
                  <a:cubicBezTo>
                    <a:pt x="5915" y="1297"/>
                    <a:pt x="9047" y="0"/>
                    <a:pt x="12313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76200"/>
              <a:ext cx="3997446" cy="141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915695" y="6434410"/>
            <a:ext cx="11038305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69"/>
              </a:lnSpc>
              <a:spcBef>
                <a:spcPct val="0"/>
              </a:spcBef>
            </a:pP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Custo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Oculto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A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sustentação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não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estava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no ROI </a:t>
            </a:r>
            <a:r>
              <a:rPr lang="en-US" sz="3517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inicial</a:t>
            </a:r>
            <a:r>
              <a:rPr lang="en-US" sz="3517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 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460947" y="7312055"/>
            <a:ext cx="15719216" cy="1211638"/>
            <a:chOff x="0" y="0"/>
            <a:chExt cx="3997446" cy="30812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97446" cy="308123"/>
            </a:xfrm>
            <a:custGeom>
              <a:avLst/>
              <a:gdLst/>
              <a:ahLst/>
              <a:cxnLst/>
              <a:rect l="l" t="t" r="r" b="b"/>
              <a:pathLst>
                <a:path w="3997446" h="308123">
                  <a:moveTo>
                    <a:pt x="12313" y="0"/>
                  </a:moveTo>
                  <a:lnTo>
                    <a:pt x="3985133" y="0"/>
                  </a:lnTo>
                  <a:cubicBezTo>
                    <a:pt x="3991933" y="0"/>
                    <a:pt x="3997446" y="5513"/>
                    <a:pt x="3997446" y="12313"/>
                  </a:cubicBezTo>
                  <a:lnTo>
                    <a:pt x="3997446" y="295810"/>
                  </a:lnTo>
                  <a:cubicBezTo>
                    <a:pt x="3997446" y="299076"/>
                    <a:pt x="3996149" y="302208"/>
                    <a:pt x="3993840" y="304517"/>
                  </a:cubicBezTo>
                  <a:cubicBezTo>
                    <a:pt x="3991530" y="306826"/>
                    <a:pt x="3988399" y="308123"/>
                    <a:pt x="3985133" y="308123"/>
                  </a:cubicBezTo>
                  <a:lnTo>
                    <a:pt x="12313" y="308123"/>
                  </a:lnTo>
                  <a:cubicBezTo>
                    <a:pt x="9047" y="308123"/>
                    <a:pt x="5915" y="306826"/>
                    <a:pt x="3606" y="304517"/>
                  </a:cubicBezTo>
                  <a:cubicBezTo>
                    <a:pt x="1297" y="302208"/>
                    <a:pt x="0" y="299076"/>
                    <a:pt x="0" y="295810"/>
                  </a:cubicBezTo>
                  <a:lnTo>
                    <a:pt x="0" y="12313"/>
                  </a:lnTo>
                  <a:cubicBezTo>
                    <a:pt x="0" y="9047"/>
                    <a:pt x="1297" y="5915"/>
                    <a:pt x="3606" y="3606"/>
                  </a:cubicBezTo>
                  <a:cubicBezTo>
                    <a:pt x="5915" y="1297"/>
                    <a:pt x="9047" y="0"/>
                    <a:pt x="12313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1ACBEE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76200"/>
              <a:ext cx="3997446" cy="231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932090" y="7435880"/>
            <a:ext cx="14956837" cy="99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9"/>
              </a:lnSpc>
              <a:spcBef>
                <a:spcPct val="0"/>
              </a:spcBef>
            </a:pPr>
            <a:r>
              <a:rPr lang="en-US" sz="331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Nasce a necessidade de um CoE (Centro de Excelência): Governança, monitoramento, gestão de mudanças.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05" t="-10032" b="-1003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6217264" y="286612"/>
            <a:ext cx="1639617" cy="990657"/>
          </a:xfrm>
          <a:custGeom>
            <a:avLst/>
            <a:gdLst/>
            <a:ahLst/>
            <a:cxnLst/>
            <a:rect l="l" t="t" r="r" b="b"/>
            <a:pathLst>
              <a:path w="1639617" h="990657">
                <a:moveTo>
                  <a:pt x="0" y="0"/>
                </a:moveTo>
                <a:lnTo>
                  <a:pt x="1639617" y="0"/>
                </a:lnTo>
                <a:lnTo>
                  <a:pt x="1639617" y="990658"/>
                </a:lnTo>
                <a:lnTo>
                  <a:pt x="0" y="99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829453" y="-450856"/>
            <a:ext cx="3214252" cy="2868720"/>
          </a:xfrm>
          <a:custGeom>
            <a:avLst/>
            <a:gdLst/>
            <a:ahLst/>
            <a:cxnLst/>
            <a:rect l="l" t="t" r="r" b="b"/>
            <a:pathLst>
              <a:path w="3214252" h="2868720">
                <a:moveTo>
                  <a:pt x="0" y="0"/>
                </a:moveTo>
                <a:lnTo>
                  <a:pt x="3214252" y="0"/>
                </a:lnTo>
                <a:lnTo>
                  <a:pt x="3214252" y="2868719"/>
                </a:lnTo>
                <a:lnTo>
                  <a:pt x="0" y="2868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141110" y="8917290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455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460715" y="8926815"/>
            <a:ext cx="7315200" cy="1624584"/>
          </a:xfrm>
          <a:custGeom>
            <a:avLst/>
            <a:gdLst/>
            <a:ahLst/>
            <a:cxnLst/>
            <a:rect l="l" t="t" r="r" b="b"/>
            <a:pathLst>
              <a:path w="7315200" h="1624584">
                <a:moveTo>
                  <a:pt x="0" y="0"/>
                </a:moveTo>
                <a:lnTo>
                  <a:pt x="7315200" y="0"/>
                </a:lnTo>
                <a:lnTo>
                  <a:pt x="7315200" y="1624584"/>
                </a:lnTo>
                <a:lnTo>
                  <a:pt x="0" y="16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2018243" y="4497342"/>
            <a:ext cx="5688732" cy="2994322"/>
            <a:chOff x="0" y="0"/>
            <a:chExt cx="1290208" cy="6791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4569" cy="679114"/>
            </a:xfrm>
            <a:custGeom>
              <a:avLst/>
              <a:gdLst/>
              <a:ahLst/>
              <a:cxnLst/>
              <a:rect l="l" t="t" r="r" b="b"/>
              <a:pathLst>
                <a:path w="1284569" h="679114">
                  <a:moveTo>
                    <a:pt x="1058429" y="0"/>
                  </a:moveTo>
                  <a:lnTo>
                    <a:pt x="28579" y="0"/>
                  </a:lnTo>
                  <a:cubicBezTo>
                    <a:pt x="12795" y="0"/>
                    <a:pt x="0" y="12795"/>
                    <a:pt x="0" y="28579"/>
                  </a:cubicBezTo>
                  <a:lnTo>
                    <a:pt x="0" y="650535"/>
                  </a:lnTo>
                  <a:cubicBezTo>
                    <a:pt x="0" y="666319"/>
                    <a:pt x="12795" y="679114"/>
                    <a:pt x="28579" y="679114"/>
                  </a:cubicBezTo>
                  <a:lnTo>
                    <a:pt x="1058429" y="679114"/>
                  </a:lnTo>
                  <a:cubicBezTo>
                    <a:pt x="1076157" y="679114"/>
                    <a:pt x="1092581" y="669802"/>
                    <a:pt x="1101684" y="654591"/>
                  </a:cubicBezTo>
                  <a:lnTo>
                    <a:pt x="1275533" y="364081"/>
                  </a:lnTo>
                  <a:cubicBezTo>
                    <a:pt x="1284569" y="348980"/>
                    <a:pt x="1284569" y="330134"/>
                    <a:pt x="1275533" y="315034"/>
                  </a:cubicBezTo>
                  <a:lnTo>
                    <a:pt x="1101684" y="24524"/>
                  </a:lnTo>
                  <a:cubicBezTo>
                    <a:pt x="1092581" y="9312"/>
                    <a:pt x="1076157" y="0"/>
                    <a:pt x="1058429" y="0"/>
                  </a:cubicBezTo>
                  <a:close/>
                </a:path>
              </a:pathLst>
            </a:custGeom>
            <a:solidFill>
              <a:srgbClr val="00ACEA"/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1175908" cy="602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25291" y="4497342"/>
            <a:ext cx="6605972" cy="2994322"/>
            <a:chOff x="0" y="0"/>
            <a:chExt cx="1498239" cy="6791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3383" cy="679114"/>
            </a:xfrm>
            <a:custGeom>
              <a:avLst/>
              <a:gdLst/>
              <a:ahLst/>
              <a:cxnLst/>
              <a:rect l="l" t="t" r="r" b="b"/>
              <a:pathLst>
                <a:path w="1493383" h="679114">
                  <a:moveTo>
                    <a:pt x="1270428" y="0"/>
                  </a:moveTo>
                  <a:lnTo>
                    <a:pt x="24611" y="0"/>
                  </a:lnTo>
                  <a:cubicBezTo>
                    <a:pt x="18084" y="0"/>
                    <a:pt x="11824" y="2593"/>
                    <a:pt x="7208" y="7208"/>
                  </a:cubicBezTo>
                  <a:cubicBezTo>
                    <a:pt x="2593" y="11824"/>
                    <a:pt x="0" y="18084"/>
                    <a:pt x="0" y="24611"/>
                  </a:cubicBezTo>
                  <a:lnTo>
                    <a:pt x="0" y="654503"/>
                  </a:lnTo>
                  <a:cubicBezTo>
                    <a:pt x="0" y="668095"/>
                    <a:pt x="11019" y="679114"/>
                    <a:pt x="24611" y="679114"/>
                  </a:cubicBezTo>
                  <a:lnTo>
                    <a:pt x="1270428" y="679114"/>
                  </a:lnTo>
                  <a:cubicBezTo>
                    <a:pt x="1285694" y="679114"/>
                    <a:pt x="1299838" y="671095"/>
                    <a:pt x="1307677" y="657996"/>
                  </a:cubicBezTo>
                  <a:lnTo>
                    <a:pt x="1485601" y="360676"/>
                  </a:lnTo>
                  <a:cubicBezTo>
                    <a:pt x="1493383" y="347672"/>
                    <a:pt x="1493383" y="331442"/>
                    <a:pt x="1485601" y="318439"/>
                  </a:cubicBezTo>
                  <a:lnTo>
                    <a:pt x="1307677" y="21119"/>
                  </a:lnTo>
                  <a:cubicBezTo>
                    <a:pt x="1299838" y="8019"/>
                    <a:pt x="1285694" y="0"/>
                    <a:pt x="1270428" y="0"/>
                  </a:cubicBezTo>
                  <a:close/>
                </a:path>
              </a:pathLst>
            </a:custGeom>
            <a:solidFill>
              <a:srgbClr val="142547"/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6200"/>
              <a:ext cx="1383939" cy="602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98602" y="4497342"/>
            <a:ext cx="5377661" cy="2994322"/>
            <a:chOff x="0" y="0"/>
            <a:chExt cx="1219657" cy="6791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13692" cy="679114"/>
            </a:xfrm>
            <a:custGeom>
              <a:avLst/>
              <a:gdLst/>
              <a:ahLst/>
              <a:cxnLst/>
              <a:rect l="l" t="t" r="r" b="b"/>
              <a:pathLst>
                <a:path w="1213692" h="679114">
                  <a:moveTo>
                    <a:pt x="986225" y="0"/>
                  </a:moveTo>
                  <a:lnTo>
                    <a:pt x="30233" y="0"/>
                  </a:lnTo>
                  <a:cubicBezTo>
                    <a:pt x="13536" y="0"/>
                    <a:pt x="0" y="13536"/>
                    <a:pt x="0" y="30233"/>
                  </a:cubicBezTo>
                  <a:lnTo>
                    <a:pt x="0" y="648882"/>
                  </a:lnTo>
                  <a:cubicBezTo>
                    <a:pt x="0" y="665579"/>
                    <a:pt x="13536" y="679114"/>
                    <a:pt x="30233" y="679114"/>
                  </a:cubicBezTo>
                  <a:lnTo>
                    <a:pt x="986225" y="679114"/>
                  </a:lnTo>
                  <a:cubicBezTo>
                    <a:pt x="1004978" y="679114"/>
                    <a:pt x="1022352" y="669264"/>
                    <a:pt x="1031982" y="653172"/>
                  </a:cubicBezTo>
                  <a:lnTo>
                    <a:pt x="1204133" y="365499"/>
                  </a:lnTo>
                  <a:cubicBezTo>
                    <a:pt x="1213692" y="349525"/>
                    <a:pt x="1213692" y="329589"/>
                    <a:pt x="1204133" y="313615"/>
                  </a:cubicBezTo>
                  <a:lnTo>
                    <a:pt x="1031982" y="25942"/>
                  </a:lnTo>
                  <a:cubicBezTo>
                    <a:pt x="1022352" y="9851"/>
                    <a:pt x="1004978" y="0"/>
                    <a:pt x="986225" y="0"/>
                  </a:cubicBezTo>
                  <a:close/>
                </a:path>
              </a:pathLst>
            </a:custGeom>
            <a:solidFill>
              <a:srgbClr val="00ACEA"/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6200"/>
              <a:ext cx="1105357" cy="602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98602" y="3637266"/>
            <a:ext cx="5669265" cy="48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08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SUCESSO VIRA UM PROBLEMA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8721" y="5366335"/>
            <a:ext cx="3736569" cy="12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408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Você tem 5, 10, 50, 100 robôs.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84802" y="4815267"/>
            <a:ext cx="4247423" cy="234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408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fornecedor sabe que você é dependente da plataforma dele.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67867" y="4815267"/>
            <a:ext cx="4749612" cy="234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  <a:spcBef>
                <a:spcPct val="0"/>
              </a:spcBef>
            </a:pPr>
            <a:r>
              <a:rPr lang="en-US" sz="408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custo anual das licenças começa a aparecer (e assustar) no orçamento.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56406" y="1561080"/>
            <a:ext cx="14605811" cy="104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69"/>
              </a:lnSpc>
            </a:pPr>
            <a:r>
              <a:rPr lang="en-US" sz="6427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LUTA ANUAL: AS LICENÇAS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835</Words>
  <Application>Microsoft Office PowerPoint</Application>
  <PresentationFormat>Personalizar</PresentationFormat>
  <Paragraphs>129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8" baseType="lpstr">
      <vt:lpstr>Arial</vt:lpstr>
      <vt:lpstr>Calibri</vt:lpstr>
      <vt:lpstr>Source Sans Pro Bold</vt:lpstr>
      <vt:lpstr>Calibri (MS)</vt:lpstr>
      <vt:lpstr>Garet</vt:lpstr>
      <vt:lpstr>Calibri (MS) Bold Italics</vt:lpstr>
      <vt:lpstr>Calibri (MS) Bold</vt:lpstr>
      <vt:lpstr>Garet Bold</vt:lpstr>
      <vt:lpstr>Montserrat Bold</vt:lpstr>
      <vt:lpstr>Source Sans Pro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Jornada do RPA: Do Sonho à Liberdade</dc:title>
  <cp:lastModifiedBy>USER</cp:lastModifiedBy>
  <cp:revision>3</cp:revision>
  <dcterms:created xsi:type="dcterms:W3CDTF">2006-08-16T00:00:00Z</dcterms:created>
  <dcterms:modified xsi:type="dcterms:W3CDTF">2025-07-15T13:03:27Z</dcterms:modified>
  <dc:identifier>DAGs4IJvq3g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fe1ae4-c4fc-4b55-b1f9-7902909227dd_Enabled">
    <vt:lpwstr>true</vt:lpwstr>
  </property>
  <property fmtid="{D5CDD505-2E9C-101B-9397-08002B2CF9AE}" pid="3" name="MSIP_Label_11fe1ae4-c4fc-4b55-b1f9-7902909227dd_SetDate">
    <vt:lpwstr>2025-07-15T11:36:20Z</vt:lpwstr>
  </property>
  <property fmtid="{D5CDD505-2E9C-101B-9397-08002B2CF9AE}" pid="4" name="MSIP_Label_11fe1ae4-c4fc-4b55-b1f9-7902909227dd_Method">
    <vt:lpwstr>Privileged</vt:lpwstr>
  </property>
  <property fmtid="{D5CDD505-2E9C-101B-9397-08002B2CF9AE}" pid="5" name="MSIP_Label_11fe1ae4-c4fc-4b55-b1f9-7902909227dd_Name">
    <vt:lpwstr>11fe1ae4-c4fc-4b55-b1f9-7902909227dd</vt:lpwstr>
  </property>
  <property fmtid="{D5CDD505-2E9C-101B-9397-08002B2CF9AE}" pid="6" name="MSIP_Label_11fe1ae4-c4fc-4b55-b1f9-7902909227dd_SiteId">
    <vt:lpwstr>963ca415-7dad-4569-b6df-554fbb071304</vt:lpwstr>
  </property>
  <property fmtid="{D5CDD505-2E9C-101B-9397-08002B2CF9AE}" pid="7" name="MSIP_Label_11fe1ae4-c4fc-4b55-b1f9-7902909227dd_ActionId">
    <vt:lpwstr>4597ac72-879e-4034-a9df-e9f7b244336f</vt:lpwstr>
  </property>
  <property fmtid="{D5CDD505-2E9C-101B-9397-08002B2CF9AE}" pid="8" name="MSIP_Label_11fe1ae4-c4fc-4b55-b1f9-7902909227dd_ContentBits">
    <vt:lpwstr>0</vt:lpwstr>
  </property>
  <property fmtid="{D5CDD505-2E9C-101B-9397-08002B2CF9AE}" pid="9" name="MSIP_Label_11fe1ae4-c4fc-4b55-b1f9-7902909227dd_Tag">
    <vt:lpwstr>10, 0, 1, 1</vt:lpwstr>
  </property>
</Properties>
</file>