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2.xml><?xml version="1.0" encoding="utf-8"?>
<a:tblStyleLst xmlns:a="http://schemas.openxmlformats.org/drawingml/2006/main" xmlns:r="http://schemas.openxmlformats.org/officeDocument/2006/relationships" def="{E727E175-0C63-4B80-9975-3EB085C5DF39}">
  <a:tblStyle styleId="{E727E175-0C63-4B80-9975-3EB085C5DF3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123F964A-D0DF-4FD7-864A-14F08B2920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2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2.xml"/><Relationship Id="rId3" Type="http://schemas.openxmlformats.org/officeDocument/2006/relationships/presProps" Target="presProps2.xml"/><Relationship Id="rId4" Type="http://schemas.openxmlformats.org/officeDocument/2006/relationships/tableStyles" Target="tableStyles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pt-BR" sz="1300"/>
              <a:t>Detalhamento do conteúdo de cada módulo</a:t>
            </a:r>
            <a:endParaRPr b="1"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pt-BR" sz="1100"/>
              <a:t>1. Módulo A) Automation Analyst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t-BR" sz="1100"/>
              <a:t>Como identificar e preparar processos viáveis para automação.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Fundamentos de automação de processos de negócios.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Métodos para identificar processos candidatos ou não à automação.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Avaliação de impacto e ROI da automação.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Identificação de indicadores de desempenho relevantes.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Construção de um </a:t>
            </a:r>
            <a:r>
              <a:rPr i="1" lang="pt-BR" sz="1100"/>
              <a:t>Business Case</a:t>
            </a:r>
            <a:r>
              <a:rPr lang="pt-BR" sz="1100"/>
              <a:t> para automação.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Ferramentas e metodologias para análise de processos.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Estudo de casos de automações bem-sucedidas.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pt-BR" sz="1100"/>
              <a:t>2. Módulo B) Convívio com trabalhadores digitais e agentes inteligentes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t-BR" sz="1100"/>
              <a:t>Como integrar automações ao seu time para potencializar seus resultados.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Conceitos básicos sobre trabalhadores digitais e agentes inteligentes.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Impacto da automação no ambiente de trabalho.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Como monitorar e medir a performance dos robôs digitais.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Processos de manutenção e evolução das automações.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Modelos de governança para agentes inteligentes.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Práticas para facilitar a adoção da automação pelas equipes.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Gestão do impacto organizacional da automação.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pt-BR" sz="1100"/>
              <a:t>3. Módulo C) Citizen Developers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t-BR" sz="1100"/>
              <a:t>Habilitação da equipe para criação de automações simples.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Introdução ao conceito de </a:t>
            </a:r>
            <a:r>
              <a:rPr i="1" lang="pt-BR" sz="1100"/>
              <a:t>Citizen Developer</a:t>
            </a:r>
            <a:r>
              <a:rPr lang="pt-BR" sz="1100"/>
              <a:t> e seu papel na organização.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Ferramentas </a:t>
            </a:r>
            <a:r>
              <a:rPr i="1" lang="pt-BR" sz="1100"/>
              <a:t>low-code/no-code</a:t>
            </a:r>
            <a:r>
              <a:rPr lang="pt-BR" sz="1100"/>
              <a:t> para automação de processos na Natura.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Boas práticas para desenvolvimento de automações eficientes.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Segurança e governança na automação.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Criação de fluxos automatizados utilizando RPA.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Integração entre automações e sistemas existentes.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Testes e validação de automações.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i="1" lang="pt-BR" sz="1100"/>
              <a:t>Go-live</a:t>
            </a:r>
            <a:r>
              <a:rPr lang="pt-BR" sz="1100"/>
              <a:t> e operação de automações.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pt-BR" sz="1300"/>
              <a:t>Detalhamento do conteúdo de cada módulo</a:t>
            </a:r>
            <a:endParaRPr b="1"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pt-BR" sz="1100"/>
              <a:t>1. Módulo A) Automation Analyst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t-BR" sz="1100"/>
              <a:t>Como identificar e preparar processos viáveis para automação.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Fundamentos de automação de processos de negócios.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Métodos para identificar processos candidatos ou não à automação.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Avaliação de impacto e ROI da automação.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Identificação de indicadores de desempenho relevantes.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Construção de um </a:t>
            </a:r>
            <a:r>
              <a:rPr i="1" lang="pt-BR" sz="1100"/>
              <a:t>Business Case</a:t>
            </a:r>
            <a:r>
              <a:rPr lang="pt-BR" sz="1100"/>
              <a:t> para automação.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Ferramentas e metodologias para análise de processos.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Estudo de casos de automações bem-sucedidas.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pt-BR" sz="1100"/>
              <a:t>2. Módulo B) Convívio com trabalhadores digitais e agentes inteligentes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t-BR" sz="1100"/>
              <a:t>Como integrar automações ao seu time para potencializar seus resultados.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Conceitos básicos sobre trabalhadores digitais e agentes inteligentes.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Impacto da automação no ambiente de trabalho.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Como monitorar e medir a performance dos robôs digitais.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Processos de manutenção e evolução das automações.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Modelos de governança para agentes inteligentes.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Práticas para facilitar a adoção da automação pelas equipes.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Gestão do impacto organizacional da automação.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pt-BR" sz="1100"/>
              <a:t>3. Módulo C) Citizen Developers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t-BR" sz="1100"/>
              <a:t>Habilitação da equipe para criação de automações simples.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Introdução ao conceito de </a:t>
            </a:r>
            <a:r>
              <a:rPr i="1" lang="pt-BR" sz="1100"/>
              <a:t>Citizen Developer</a:t>
            </a:r>
            <a:r>
              <a:rPr lang="pt-BR" sz="1100"/>
              <a:t> e seu papel na organização.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Ferramentas </a:t>
            </a:r>
            <a:r>
              <a:rPr i="1" lang="pt-BR" sz="1100"/>
              <a:t>low-code/no-code</a:t>
            </a:r>
            <a:r>
              <a:rPr lang="pt-BR" sz="1100"/>
              <a:t> para automação de processos na Natura.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Boas práticas para desenvolvimento de automações eficientes.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Segurança e governança na automação.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Criação de fluxos automatizados utilizando RPA.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Integração entre automações e sistemas existentes.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Testes e validação de automações.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i="1" lang="pt-BR" sz="1100"/>
              <a:t>Go-live</a:t>
            </a:r>
            <a:r>
              <a:rPr lang="pt-BR" sz="1100"/>
              <a:t> e operação de automações.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pt-BR" sz="1300"/>
              <a:t>Detalhamento do conteúdo de cada módulo</a:t>
            </a:r>
            <a:endParaRPr b="1"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pt-BR" sz="1100"/>
              <a:t>1. Módulo A) Automation Analyst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t-BR" sz="1100"/>
              <a:t>Como identificar e preparar processos viáveis para automação.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Fundamentos de automação de processos de negócios.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Métodos para identificar processos candidatos ou não à automação.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Avaliação de impacto e ROI da automação.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Identificação de indicadores de desempenho relevantes.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Construção de um </a:t>
            </a:r>
            <a:r>
              <a:rPr i="1" lang="pt-BR" sz="1100"/>
              <a:t>Business Case</a:t>
            </a:r>
            <a:r>
              <a:rPr lang="pt-BR" sz="1100"/>
              <a:t> para automação.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Ferramentas e metodologias para análise de processos.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Estudo de casos de automações bem-sucedidas.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pt-BR" sz="1100"/>
              <a:t>2. Módulo B) Convívio com trabalhadores digitais e agentes inteligentes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t-BR" sz="1100"/>
              <a:t>Como integrar automações ao seu time para potencializar seus resultados.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Conceitos básicos sobre trabalhadores digitais e agentes inteligentes.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Impacto da automação no ambiente de trabalho.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Como monitorar e medir a performance dos robôs digitais.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Processos de manutenção e evolução das automações.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Modelos de governança para agentes inteligentes.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Práticas para facilitar a adoção da automação pelas equipes.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Gestão do impacto organizacional da automação.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pt-BR" sz="1100"/>
              <a:t>3. Módulo C) Citizen Developers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t-BR" sz="1100"/>
              <a:t>Habilitação da equipe para criação de automações simples.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Introdução ao conceito de </a:t>
            </a:r>
            <a:r>
              <a:rPr i="1" lang="pt-BR" sz="1100"/>
              <a:t>Citizen Developer</a:t>
            </a:r>
            <a:r>
              <a:rPr lang="pt-BR" sz="1100"/>
              <a:t> e seu papel na organização.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Ferramentas </a:t>
            </a:r>
            <a:r>
              <a:rPr i="1" lang="pt-BR" sz="1100"/>
              <a:t>low-code/no-code</a:t>
            </a:r>
            <a:r>
              <a:rPr lang="pt-BR" sz="1100"/>
              <a:t> para automação de processos na Natura.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Boas práticas para desenvolvimento de automações eficientes.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Segurança e governança na automação.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Criação de fluxos automatizados utilizando RPA.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Integração entre automações e sistemas existentes.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/>
              <a:t>Testes e validação de automações.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i="1" lang="pt-BR" sz="1100"/>
              <a:t>Go-live</a:t>
            </a:r>
            <a:r>
              <a:rPr lang="pt-BR" sz="1100"/>
              <a:t> e operação de automações.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" name="Google Shape;9;p12"/>
          <p:cNvSpPr txBox="1"/>
          <p:nvPr/>
        </p:nvSpPr>
        <p:spPr>
          <a:xfrm>
            <a:off x="5924550" y="4958080"/>
            <a:ext cx="3178175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Classificação: Pública | Usuário: carolina.abrantes@bridgeconsulting.com.br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5" Type="http://schemas.openxmlformats.org/officeDocument/2006/relationships/image" Target="../media/image45.png"/><Relationship Id="rId6" Type="http://schemas.openxmlformats.org/officeDocument/2006/relationships/image" Target="../media/image11.png"/><Relationship Id="rId7" Type="http://schemas.openxmlformats.org/officeDocument/2006/relationships/image" Target="../media/image3.png"/><Relationship Id="rId8" Type="http://schemas.openxmlformats.org/officeDocument/2006/relationships/image" Target="../media/image4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11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1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18.png"/><Relationship Id="rId13" Type="http://schemas.openxmlformats.org/officeDocument/2006/relationships/image" Target="../media/image32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31.png"/><Relationship Id="rId9" Type="http://schemas.openxmlformats.org/officeDocument/2006/relationships/image" Target="../media/image25.png"/><Relationship Id="rId15" Type="http://schemas.openxmlformats.org/officeDocument/2006/relationships/image" Target="../media/image30.png"/><Relationship Id="rId14" Type="http://schemas.openxmlformats.org/officeDocument/2006/relationships/image" Target="../media/image35.png"/><Relationship Id="rId17" Type="http://schemas.openxmlformats.org/officeDocument/2006/relationships/image" Target="../media/image33.png"/><Relationship Id="rId16" Type="http://schemas.openxmlformats.org/officeDocument/2006/relationships/image" Target="../media/image36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Relationship Id="rId18" Type="http://schemas.openxmlformats.org/officeDocument/2006/relationships/image" Target="../media/image40.png"/><Relationship Id="rId7" Type="http://schemas.openxmlformats.org/officeDocument/2006/relationships/image" Target="../media/image20.png"/><Relationship Id="rId8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36.png"/><Relationship Id="rId5" Type="http://schemas.openxmlformats.org/officeDocument/2006/relationships/image" Target="../media/image33.png"/><Relationship Id="rId6" Type="http://schemas.openxmlformats.org/officeDocument/2006/relationships/image" Target="../media/image40.png"/><Relationship Id="rId7" Type="http://schemas.openxmlformats.org/officeDocument/2006/relationships/image" Target="../media/image5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9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EF0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nda do mar&#10;&#10;O conteúdo gerado por IA pode estar incorreto." id="55" name="Google Shape;55;p1"/>
          <p:cNvPicPr preferRelativeResize="0"/>
          <p:nvPr/>
        </p:nvPicPr>
        <p:blipFill rotWithShape="1">
          <a:blip r:embed="rId3">
            <a:alphaModFix/>
          </a:blip>
          <a:srcRect b="0" l="11716" r="2976" t="0"/>
          <a:stretch/>
        </p:blipFill>
        <p:spPr>
          <a:xfrm>
            <a:off x="4726172" y="0"/>
            <a:ext cx="441782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426812" y="2571750"/>
            <a:ext cx="390702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Como</a:t>
            </a:r>
            <a:r>
              <a:rPr b="1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escalar o funil de automação </a:t>
            </a:r>
            <a:r>
              <a:rPr b="0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 capacitação estruturada e Governança Federada</a:t>
            </a:r>
            <a:endParaRPr/>
          </a:p>
        </p:txBody>
      </p:sp>
      <p:grpSp>
        <p:nvGrpSpPr>
          <p:cNvPr id="57" name="Google Shape;57;p1"/>
          <p:cNvGrpSpPr/>
          <p:nvPr/>
        </p:nvGrpSpPr>
        <p:grpSpPr>
          <a:xfrm>
            <a:off x="536355" y="1406474"/>
            <a:ext cx="3070704" cy="779992"/>
            <a:chOff x="466505" y="1010800"/>
            <a:chExt cx="3070704" cy="779992"/>
          </a:xfrm>
        </p:grpSpPr>
        <p:pic>
          <p:nvPicPr>
            <p:cNvPr id="58" name="Google Shape;58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24517" y="1073146"/>
              <a:ext cx="1012692" cy="626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59" name="Google Shape;59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6505" y="1152346"/>
              <a:ext cx="1549081" cy="47060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0" name="Google Shape;60;p1"/>
            <p:cNvCxnSpPr/>
            <p:nvPr/>
          </p:nvCxnSpPr>
          <p:spPr>
            <a:xfrm>
              <a:off x="2246679" y="1010800"/>
              <a:ext cx="0" cy="779992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"/>
          <p:cNvSpPr/>
          <p:nvPr/>
        </p:nvSpPr>
        <p:spPr>
          <a:xfrm>
            <a:off x="539557" y="1389766"/>
            <a:ext cx="2064000" cy="2200800"/>
          </a:xfrm>
          <a:prstGeom prst="snip1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3542723" y="1389766"/>
            <a:ext cx="2064000" cy="2200800"/>
          </a:xfrm>
          <a:prstGeom prst="snip1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6545889" y="1389766"/>
            <a:ext cx="2064000" cy="2200800"/>
          </a:xfrm>
          <a:prstGeom prst="snip1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1212888" y="3180744"/>
            <a:ext cx="717600" cy="717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 txBox="1"/>
          <p:nvPr/>
        </p:nvSpPr>
        <p:spPr>
          <a:xfrm>
            <a:off x="1322916" y="3411673"/>
            <a:ext cx="4974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8h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4216055" y="3180744"/>
            <a:ext cx="717600" cy="717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 txBox="1"/>
          <p:nvPr/>
        </p:nvSpPr>
        <p:spPr>
          <a:xfrm>
            <a:off x="4326082" y="3411673"/>
            <a:ext cx="4974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4h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9"/>
          <p:cNvSpPr/>
          <p:nvPr/>
        </p:nvSpPr>
        <p:spPr>
          <a:xfrm>
            <a:off x="7219220" y="3180744"/>
            <a:ext cx="717600" cy="717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9"/>
          <p:cNvSpPr txBox="1"/>
          <p:nvPr/>
        </p:nvSpPr>
        <p:spPr>
          <a:xfrm>
            <a:off x="7329248" y="3411673"/>
            <a:ext cx="4974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24h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9"/>
          <p:cNvSpPr txBox="1"/>
          <p:nvPr/>
        </p:nvSpPr>
        <p:spPr>
          <a:xfrm>
            <a:off x="840140" y="1601139"/>
            <a:ext cx="14649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pt-BR" sz="9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Módulo A</a:t>
            </a:r>
            <a:endParaRPr b="1" i="0" sz="9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Automation Analyst</a:t>
            </a:r>
            <a:endParaRPr b="0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7" name="Google Shape;317;p9"/>
          <p:cNvCxnSpPr/>
          <p:nvPr/>
        </p:nvCxnSpPr>
        <p:spPr>
          <a:xfrm>
            <a:off x="704185" y="2116679"/>
            <a:ext cx="1737000" cy="0"/>
          </a:xfrm>
          <a:prstGeom prst="straightConnector1">
            <a:avLst/>
          </a:prstGeom>
          <a:noFill/>
          <a:ln cap="flat" cmpd="sng" w="9525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8" name="Google Shape;318;p9"/>
          <p:cNvSpPr txBox="1"/>
          <p:nvPr/>
        </p:nvSpPr>
        <p:spPr>
          <a:xfrm>
            <a:off x="3657627" y="1601139"/>
            <a:ext cx="18342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pt-BR" sz="9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Módulo B</a:t>
            </a:r>
            <a:endParaRPr b="1" i="0" sz="9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Convívio com trabalhadores digitais e agentes inteligentes</a:t>
            </a:r>
            <a:endParaRPr b="0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9" name="Google Shape;319;p9"/>
          <p:cNvCxnSpPr/>
          <p:nvPr/>
        </p:nvCxnSpPr>
        <p:spPr>
          <a:xfrm>
            <a:off x="3706302" y="2116679"/>
            <a:ext cx="1737000" cy="0"/>
          </a:xfrm>
          <a:prstGeom prst="straightConnector1">
            <a:avLst/>
          </a:prstGeom>
          <a:noFill/>
          <a:ln cap="flat" cmpd="sng" w="9525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0" name="Google Shape;320;p9"/>
          <p:cNvSpPr txBox="1"/>
          <p:nvPr/>
        </p:nvSpPr>
        <p:spPr>
          <a:xfrm>
            <a:off x="6844375" y="1601139"/>
            <a:ext cx="14649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pt-BR" sz="9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Módulo C</a:t>
            </a:r>
            <a:endParaRPr b="1" i="0" sz="9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Citizen Developers</a:t>
            </a:r>
            <a:endParaRPr b="0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1" name="Google Shape;321;p9"/>
          <p:cNvCxnSpPr/>
          <p:nvPr/>
        </p:nvCxnSpPr>
        <p:spPr>
          <a:xfrm>
            <a:off x="6708420" y="2116679"/>
            <a:ext cx="1737000" cy="0"/>
          </a:xfrm>
          <a:prstGeom prst="straightConnector1">
            <a:avLst/>
          </a:prstGeom>
          <a:noFill/>
          <a:ln cap="flat" cmpd="sng" w="9525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2" name="Google Shape;322;p9"/>
          <p:cNvSpPr/>
          <p:nvPr/>
        </p:nvSpPr>
        <p:spPr>
          <a:xfrm>
            <a:off x="592091" y="2215924"/>
            <a:ext cx="1959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pt-BR" sz="8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Como identificar e preparar processos viáveis para automação.</a:t>
            </a:r>
            <a:endParaRPr b="0" i="0" sz="80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pt-BR" sz="7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Público-alvo: </a:t>
            </a:r>
            <a:r>
              <a:rPr b="0" i="0" lang="pt-BR" sz="7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Todos os funcionários da Natura que tenham potencial para identificar oportunidades de automações em suas áreas e processos.</a:t>
            </a:r>
            <a:endParaRPr b="0" i="0" sz="70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9"/>
          <p:cNvSpPr/>
          <p:nvPr/>
        </p:nvSpPr>
        <p:spPr>
          <a:xfrm>
            <a:off x="3595257" y="2215924"/>
            <a:ext cx="1959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pt-BR" sz="8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Como integrar automações ao seu time para potencializar seus resultados.</a:t>
            </a:r>
            <a:endParaRPr b="0" i="0" sz="80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pt-BR" sz="7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Público-alvo:</a:t>
            </a:r>
            <a:r>
              <a:rPr b="0" i="0" lang="pt-BR" sz="7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 Todos os funcionários da Natura que possam vir a conviver ou gerenciar uma automação em suas áreas e processos.</a:t>
            </a:r>
            <a:endParaRPr b="0" i="0" sz="70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6597375" y="2215924"/>
            <a:ext cx="1959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pt-BR" sz="8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Habilitação da equipe para criação de automações simples.</a:t>
            </a:r>
            <a:endParaRPr b="0" i="0" sz="80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pt-BR" sz="7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Público-alvo: </a:t>
            </a:r>
            <a:r>
              <a:rPr b="0" i="0" lang="pt-BR" sz="7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Todos os funcionários da Natura que tenham interesse em aprender como desenvolver automações simples para suas áreas usando tecnologia RPA.</a:t>
            </a:r>
            <a:endParaRPr b="0" i="0" sz="70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9"/>
          <p:cNvSpPr txBox="1"/>
          <p:nvPr/>
        </p:nvSpPr>
        <p:spPr>
          <a:xfrm>
            <a:off x="466563" y="521860"/>
            <a:ext cx="8028852" cy="640585"/>
          </a:xfrm>
          <a:prstGeom prst="rect">
            <a:avLst/>
          </a:prstGeom>
          <a:noFill/>
          <a:ln>
            <a:noFill/>
          </a:ln>
        </p:spPr>
        <p:txBody>
          <a:bodyPr anchorCtr="0" anchor="t" bIns="42875" lIns="42875" spcFirstLastPara="1" rIns="42875" wrap="square" tIns="4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pt-BR" sz="12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AION CAPACITA - Automação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Plano de treinamento e capacitação-lançamento em Março (conectar com comportamentos)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Três módulos compõem nosso programa alinhado ao Data4All</a:t>
            </a:r>
            <a:endParaRPr/>
          </a:p>
        </p:txBody>
      </p:sp>
      <p:sp>
        <p:nvSpPr>
          <p:cNvPr id="326" name="Google Shape;326;p9"/>
          <p:cNvSpPr txBox="1"/>
          <p:nvPr/>
        </p:nvSpPr>
        <p:spPr>
          <a:xfrm>
            <a:off x="5759506" y="1930239"/>
            <a:ext cx="63350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327" name="Google Shape;327;p9"/>
          <p:cNvSpPr txBox="1"/>
          <p:nvPr/>
        </p:nvSpPr>
        <p:spPr>
          <a:xfrm>
            <a:off x="2756340" y="1930239"/>
            <a:ext cx="63350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328" name="Google Shape;328;p9"/>
          <p:cNvSpPr txBox="1"/>
          <p:nvPr/>
        </p:nvSpPr>
        <p:spPr>
          <a:xfrm>
            <a:off x="447512" y="354512"/>
            <a:ext cx="2240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OPORTUNIDADES - AUTOMAÇÕES </a:t>
            </a:r>
            <a:endParaRPr/>
          </a:p>
        </p:txBody>
      </p:sp>
      <p:grpSp>
        <p:nvGrpSpPr>
          <p:cNvPr id="329" name="Google Shape;329;p9"/>
          <p:cNvGrpSpPr/>
          <p:nvPr/>
        </p:nvGrpSpPr>
        <p:grpSpPr>
          <a:xfrm>
            <a:off x="6825373" y="4371149"/>
            <a:ext cx="1885438" cy="478922"/>
            <a:chOff x="466505" y="1010800"/>
            <a:chExt cx="3070704" cy="779992"/>
          </a:xfrm>
        </p:grpSpPr>
        <p:pic>
          <p:nvPicPr>
            <p:cNvPr id="330" name="Google Shape;330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24517" y="1073146"/>
              <a:ext cx="1012692" cy="626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331" name="Google Shape;331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6505" y="1152346"/>
              <a:ext cx="1549081" cy="47060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2" name="Google Shape;332;p9"/>
            <p:cNvCxnSpPr/>
            <p:nvPr/>
          </p:nvCxnSpPr>
          <p:spPr>
            <a:xfrm>
              <a:off x="2246679" y="1010800"/>
              <a:ext cx="0" cy="779992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333" name="Google Shape;333;p9"/>
          <p:cNvPicPr preferRelativeResize="0"/>
          <p:nvPr/>
        </p:nvPicPr>
        <p:blipFill rotWithShape="1">
          <a:blip r:embed="rId5">
            <a:alphaModFix/>
          </a:blip>
          <a:srcRect b="22928" l="10032" r="9774" t="12952"/>
          <a:stretch/>
        </p:blipFill>
        <p:spPr>
          <a:xfrm>
            <a:off x="495815" y="4459823"/>
            <a:ext cx="1375987" cy="3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DFE4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O conteúdo gerado por IA pode estar incorreto." id="338" name="Google Shape;338;p11"/>
          <p:cNvPicPr preferRelativeResize="0"/>
          <p:nvPr/>
        </p:nvPicPr>
        <p:blipFill rotWithShape="1">
          <a:blip r:embed="rId3">
            <a:alphaModFix/>
          </a:blip>
          <a:srcRect b="0" l="0" r="48542" t="0"/>
          <a:stretch/>
        </p:blipFill>
        <p:spPr>
          <a:xfrm rot="5400000">
            <a:off x="3003550" y="-996950"/>
            <a:ext cx="31369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1"/>
          <p:cNvSpPr/>
          <p:nvPr/>
        </p:nvSpPr>
        <p:spPr>
          <a:xfrm>
            <a:off x="662567" y="2268220"/>
            <a:ext cx="3727629" cy="1356360"/>
          </a:xfrm>
          <a:prstGeom prst="roundRect">
            <a:avLst>
              <a:gd fmla="val 1434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2528" y="2456526"/>
            <a:ext cx="979751" cy="97975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1"/>
          <p:cNvSpPr/>
          <p:nvPr/>
        </p:nvSpPr>
        <p:spPr>
          <a:xfrm>
            <a:off x="4648200" y="2268220"/>
            <a:ext cx="3727629" cy="1356360"/>
          </a:xfrm>
          <a:prstGeom prst="roundRect">
            <a:avLst>
              <a:gd fmla="val 1434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12703" y="2456526"/>
            <a:ext cx="979751" cy="97975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1"/>
          <p:cNvSpPr txBox="1"/>
          <p:nvPr/>
        </p:nvSpPr>
        <p:spPr>
          <a:xfrm>
            <a:off x="6415738" y="2496937"/>
            <a:ext cx="2237685" cy="8078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Danilo Lopes</a:t>
            </a:r>
            <a:br>
              <a:rPr b="1" i="0" lang="pt-BR" sz="12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Gerente Sênior de Automação, Dados e Analytics na Natura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44" name="Google Shape;344;p11"/>
          <p:cNvGrpSpPr/>
          <p:nvPr/>
        </p:nvGrpSpPr>
        <p:grpSpPr>
          <a:xfrm>
            <a:off x="5083850" y="1214588"/>
            <a:ext cx="2663776" cy="676628"/>
            <a:chOff x="466505" y="1010800"/>
            <a:chExt cx="3070704" cy="779992"/>
          </a:xfrm>
        </p:grpSpPr>
        <p:pic>
          <p:nvPicPr>
            <p:cNvPr id="345" name="Google Shape;345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24517" y="1073146"/>
              <a:ext cx="1012692" cy="626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346" name="Google Shape;346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66505" y="1152346"/>
              <a:ext cx="1549081" cy="47060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7" name="Google Shape;347;p11"/>
            <p:cNvCxnSpPr/>
            <p:nvPr/>
          </p:nvCxnSpPr>
          <p:spPr>
            <a:xfrm>
              <a:off x="2246679" y="1010800"/>
              <a:ext cx="0" cy="779992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48" name="Google Shape;348;p11"/>
          <p:cNvSpPr txBox="1"/>
          <p:nvPr/>
        </p:nvSpPr>
        <p:spPr>
          <a:xfrm>
            <a:off x="899076" y="1252084"/>
            <a:ext cx="306205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Obrigado/a!</a:t>
            </a:r>
            <a:endParaRPr/>
          </a:p>
        </p:txBody>
      </p:sp>
      <p:sp>
        <p:nvSpPr>
          <p:cNvPr id="349" name="Google Shape;349;p11"/>
          <p:cNvSpPr/>
          <p:nvPr/>
        </p:nvSpPr>
        <p:spPr>
          <a:xfrm>
            <a:off x="4725336" y="2363247"/>
            <a:ext cx="830465" cy="83046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71472" y="2496937"/>
            <a:ext cx="509655" cy="50965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1"/>
          <p:cNvSpPr txBox="1"/>
          <p:nvPr/>
        </p:nvSpPr>
        <p:spPr>
          <a:xfrm>
            <a:off x="2430105" y="2634791"/>
            <a:ext cx="2237685" cy="6232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Carolina Abrantes</a:t>
            </a:r>
            <a:br>
              <a:rPr b="1" i="0" lang="pt-BR" sz="12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Sócia-Diretora da </a:t>
            </a:r>
            <a:br>
              <a:rPr b="0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Bridge &amp; Co.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739703" y="2363247"/>
            <a:ext cx="830465" cy="83046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91650" y="2530549"/>
            <a:ext cx="495859" cy="495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EF0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"/>
          <p:cNvSpPr/>
          <p:nvPr/>
        </p:nvSpPr>
        <p:spPr>
          <a:xfrm>
            <a:off x="6096991" y="0"/>
            <a:ext cx="3047100" cy="5143500"/>
          </a:xfrm>
          <a:prstGeom prst="roundRect">
            <a:avLst>
              <a:gd fmla="val 0" name="adj"/>
            </a:avLst>
          </a:prstGeom>
          <a:solidFill>
            <a:srgbClr val="FF6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m em preto e branco&#10;&#10;O conteúdo gerado por IA pode estar incorreto." id="374" name="Google Shape;37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3491" y="321"/>
            <a:ext cx="2336508" cy="51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"/>
          <p:cNvSpPr/>
          <p:nvPr/>
        </p:nvSpPr>
        <p:spPr>
          <a:xfrm>
            <a:off x="3287257" y="1039946"/>
            <a:ext cx="2620800" cy="28014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"/>
          <p:cNvSpPr txBox="1"/>
          <p:nvPr/>
        </p:nvSpPr>
        <p:spPr>
          <a:xfrm>
            <a:off x="3383579" y="1172396"/>
            <a:ext cx="2437200" cy="2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pt-BR" sz="12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Dezembro de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rgbClr val="0F2B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B38"/>
              </a:buClr>
              <a:buSzPts val="1100"/>
              <a:buFont typeface="Montserrat"/>
              <a:buChar char="●"/>
            </a:pPr>
            <a:r>
              <a:rPr b="0" i="1" lang="pt-BR" sz="9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Modelo Federado implementado (Primeira área seguindo o novo modelo - Finanças)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B38"/>
              </a:buClr>
              <a:buSzPts val="1100"/>
              <a:buFont typeface="Montserrat"/>
              <a:buChar char="●"/>
            </a:pPr>
            <a:r>
              <a:rPr b="0" i="1" lang="pt-BR" sz="9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Reestruturação da gerência </a:t>
            </a:r>
            <a:br>
              <a:rPr b="0" i="1" lang="pt-BR" sz="9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1" lang="pt-BR" sz="9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de RPA: 3 pessoas internas contratadas (Arquiteto, </a:t>
            </a:r>
            <a:br>
              <a:rPr b="0" i="1" lang="pt-BR" sz="9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1" lang="pt-BR" sz="9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Analista e coordenador)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B38"/>
              </a:buClr>
              <a:buSzPts val="1100"/>
              <a:buFont typeface="Montserrat"/>
              <a:buChar char="●"/>
            </a:pPr>
            <a:r>
              <a:rPr i="1" lang="pt-BR" sz="900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0" i="1" lang="pt-BR" sz="9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riação de novas parcerias (</a:t>
            </a:r>
            <a:r>
              <a:rPr i="1" lang="pt-BR" sz="900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Bridge)</a:t>
            </a:r>
            <a:r>
              <a:rPr b="0" i="1" lang="pt-BR" sz="9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B38"/>
              </a:buClr>
              <a:buSzPts val="1100"/>
              <a:buFont typeface="Montserrat"/>
              <a:buChar char="●"/>
            </a:pPr>
            <a:r>
              <a:rPr b="0" i="1" lang="pt-BR" sz="9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Definição técnica, escolha e implementação de nova plataforma - UIpath</a:t>
            </a:r>
            <a:endParaRPr b="0" i="1" sz="900" u="none" cap="none" strike="noStrike">
              <a:solidFill>
                <a:srgbClr val="0F2B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B38"/>
              </a:buClr>
              <a:buSzPts val="1100"/>
              <a:buFont typeface="Montserrat"/>
              <a:buChar char="●"/>
            </a:pPr>
            <a:r>
              <a:rPr b="0" i="1" lang="pt-BR" sz="9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24 processos desenvolvidos – </a:t>
            </a:r>
            <a:br>
              <a:rPr b="0" i="1" lang="pt-BR" sz="9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1" lang="pt-BR" sz="9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20K </a:t>
            </a:r>
            <a:r>
              <a:rPr b="0" i="1" lang="pt-BR" sz="9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horas salvas</a:t>
            </a:r>
            <a:endParaRPr b="0" i="1" sz="1200" u="none" cap="none" strike="noStrike">
              <a:solidFill>
                <a:srgbClr val="0F2B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1"/>
          <p:cNvSpPr/>
          <p:nvPr/>
        </p:nvSpPr>
        <p:spPr>
          <a:xfrm>
            <a:off x="490042" y="1039946"/>
            <a:ext cx="2620800" cy="28014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"/>
          <p:cNvSpPr txBox="1"/>
          <p:nvPr/>
        </p:nvSpPr>
        <p:spPr>
          <a:xfrm>
            <a:off x="447512" y="545769"/>
            <a:ext cx="82851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2875" lIns="42875" spcFirstLastPara="1" rIns="42875" wrap="square" tIns="4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Resumo de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"/>
          <p:cNvSpPr txBox="1"/>
          <p:nvPr/>
        </p:nvSpPr>
        <p:spPr>
          <a:xfrm>
            <a:off x="587281" y="1172396"/>
            <a:ext cx="2393100" cy="22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pt-BR" sz="12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Janeiro de 2024</a:t>
            </a:r>
            <a:endParaRPr b="1" i="1" sz="12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rgbClr val="0F2B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B38"/>
              </a:buClr>
              <a:buSzPts val="1100"/>
              <a:buFont typeface="Montserrat"/>
              <a:buChar char="●"/>
            </a:pPr>
            <a:r>
              <a:rPr b="0" i="1" lang="pt-BR" sz="10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Atuação em </a:t>
            </a:r>
            <a:br>
              <a:rPr b="0" i="1" lang="pt-BR" sz="10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1" lang="pt-BR" sz="10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modelo CoE</a:t>
            </a:r>
            <a:endParaRPr b="0" i="1" sz="1000" u="none" cap="none" strike="noStrike">
              <a:solidFill>
                <a:srgbClr val="0F2B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B38"/>
              </a:buClr>
              <a:buSzPts val="1100"/>
              <a:buFont typeface="Montserrat"/>
              <a:buChar char="●"/>
            </a:pPr>
            <a:r>
              <a:rPr b="0" i="1" lang="pt-BR" sz="10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Sem capacidade interna em RPA (Apenas um coordenador)</a:t>
            </a:r>
            <a:endParaRPr b="0" i="1" sz="1000" u="none" cap="none" strike="noStrike">
              <a:solidFill>
                <a:srgbClr val="0F2B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B38"/>
              </a:buClr>
              <a:buSzPts val="1100"/>
              <a:buFont typeface="Montserrat"/>
              <a:buChar char="●"/>
            </a:pPr>
            <a:r>
              <a:rPr b="0" i="1" lang="pt-BR" sz="10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Fábrica com apenas um fornecedor</a:t>
            </a:r>
            <a:endParaRPr b="0" i="1" sz="1000" u="none" cap="none" strike="noStrike">
              <a:solidFill>
                <a:srgbClr val="0F2B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B38"/>
              </a:buClr>
              <a:buSzPts val="1100"/>
              <a:buFont typeface="Montserrat"/>
              <a:buChar char="●"/>
            </a:pPr>
            <a:r>
              <a:rPr b="0" i="1" lang="pt-BR" sz="10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Diversas tecnologias como opção de desenvolvimento</a:t>
            </a:r>
            <a:endParaRPr b="0" i="1" sz="1000" u="none" cap="none" strike="noStrike">
              <a:solidFill>
                <a:srgbClr val="0F2B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B38"/>
              </a:buClr>
              <a:buSzPts val="1100"/>
              <a:buFont typeface="Montserrat"/>
              <a:buChar char="●"/>
            </a:pPr>
            <a:r>
              <a:rPr b="0" i="1" lang="pt-BR" sz="1000" u="none" cap="none" strike="noStrike">
                <a:solidFill>
                  <a:srgbClr val="0F2B38"/>
                </a:solidFill>
                <a:latin typeface="Montserrat"/>
                <a:ea typeface="Montserrat"/>
                <a:cs typeface="Montserrat"/>
                <a:sym typeface="Montserrat"/>
              </a:rPr>
              <a:t>Orçamento não priorizado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rgbClr val="0F2B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0" name="Google Shape;380;p1"/>
          <p:cNvPicPr preferRelativeResize="0"/>
          <p:nvPr/>
        </p:nvPicPr>
        <p:blipFill rotWithShape="1">
          <a:blip r:embed="rId4">
            <a:alphaModFix/>
          </a:blip>
          <a:srcRect b="22928" l="10032" r="9775" t="12952"/>
          <a:stretch/>
        </p:blipFill>
        <p:spPr>
          <a:xfrm>
            <a:off x="495815" y="4459823"/>
            <a:ext cx="1375987" cy="3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"/>
          <p:cNvSpPr txBox="1"/>
          <p:nvPr/>
        </p:nvSpPr>
        <p:spPr>
          <a:xfrm>
            <a:off x="447512" y="392706"/>
            <a:ext cx="2240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CONTEXTO</a:t>
            </a:r>
            <a:endParaRPr b="0" i="1" sz="8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1"/>
          <p:cNvSpPr txBox="1"/>
          <p:nvPr/>
        </p:nvSpPr>
        <p:spPr>
          <a:xfrm>
            <a:off x="7020170" y="2745370"/>
            <a:ext cx="1874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Ganhamos robustez para que possamos acelerar  e escalar em 2025, trazendo mais resultados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1"/>
          <p:cNvGrpSpPr/>
          <p:nvPr/>
        </p:nvGrpSpPr>
        <p:grpSpPr>
          <a:xfrm>
            <a:off x="3749660" y="4371140"/>
            <a:ext cx="1885412" cy="478920"/>
            <a:chOff x="466505" y="1010800"/>
            <a:chExt cx="3070704" cy="780000"/>
          </a:xfrm>
        </p:grpSpPr>
        <p:pic>
          <p:nvPicPr>
            <p:cNvPr id="384" name="Google Shape;384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524517" y="1073146"/>
              <a:ext cx="1012692" cy="626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385" name="Google Shape;385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66505" y="1152346"/>
              <a:ext cx="1549081" cy="47060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6" name="Google Shape;386;p1"/>
            <p:cNvCxnSpPr/>
            <p:nvPr/>
          </p:nvCxnSpPr>
          <p:spPr>
            <a:xfrm>
              <a:off x="2246679" y="1010800"/>
              <a:ext cx="0" cy="7800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descr="Forma&#10;&#10;O conteúdo gerado por IA pode estar incorreto." id="387" name="Google Shape;387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49950" y="3087130"/>
            <a:ext cx="332141" cy="332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EF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/>
          <p:nvPr/>
        </p:nvSpPr>
        <p:spPr>
          <a:xfrm>
            <a:off x="447512" y="354512"/>
            <a:ext cx="2240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OPORTUNIDADES - AUTOMAÇÕES </a:t>
            </a:r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492632" y="1201301"/>
            <a:ext cx="7643886" cy="2663217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7"/>
          <p:cNvSpPr/>
          <p:nvPr/>
        </p:nvSpPr>
        <p:spPr>
          <a:xfrm rot="-5400000">
            <a:off x="1576639" y="765135"/>
            <a:ext cx="2110275" cy="3855046"/>
          </a:xfrm>
          <a:prstGeom prst="rect">
            <a:avLst/>
          </a:prstGeom>
          <a:solidFill>
            <a:srgbClr val="F6C5AB">
              <a:alpha val="9803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1" sz="900" u="none" cap="none" strike="noStrike">
              <a:solidFill>
                <a:srgbClr val="0F2B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7"/>
          <p:cNvSpPr txBox="1"/>
          <p:nvPr/>
        </p:nvSpPr>
        <p:spPr>
          <a:xfrm>
            <a:off x="258107" y="1977594"/>
            <a:ext cx="1276500" cy="10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875" lIns="25725" spcFirstLastPara="1" rIns="25725" wrap="square" tIns="1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7"/>
          <p:cNvSpPr txBox="1"/>
          <p:nvPr/>
        </p:nvSpPr>
        <p:spPr>
          <a:xfrm>
            <a:off x="6506726" y="2937912"/>
            <a:ext cx="794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7"/>
          <p:cNvSpPr/>
          <p:nvPr/>
        </p:nvSpPr>
        <p:spPr>
          <a:xfrm rot="-5400000">
            <a:off x="5356392" y="1126410"/>
            <a:ext cx="2113469" cy="3135688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1" sz="900" u="none" cap="none" strike="noStrike">
              <a:solidFill>
                <a:srgbClr val="0F2B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7"/>
          <p:cNvSpPr txBox="1"/>
          <p:nvPr/>
        </p:nvSpPr>
        <p:spPr>
          <a:xfrm>
            <a:off x="7980971" y="2996138"/>
            <a:ext cx="639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7"/>
          <p:cNvSpPr txBox="1"/>
          <p:nvPr/>
        </p:nvSpPr>
        <p:spPr>
          <a:xfrm>
            <a:off x="5629760" y="1865557"/>
            <a:ext cx="1786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7"/>
          <p:cNvSpPr/>
          <p:nvPr/>
        </p:nvSpPr>
        <p:spPr>
          <a:xfrm rot="-5400000">
            <a:off x="6286528" y="-53739"/>
            <a:ext cx="253200" cy="313569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3000000" scaled="0"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"/>
          <p:cNvSpPr txBox="1"/>
          <p:nvPr/>
        </p:nvSpPr>
        <p:spPr>
          <a:xfrm>
            <a:off x="4194527" y="1876518"/>
            <a:ext cx="891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"/>
          <p:cNvSpPr txBox="1"/>
          <p:nvPr/>
        </p:nvSpPr>
        <p:spPr>
          <a:xfrm>
            <a:off x="4194527" y="2992946"/>
            <a:ext cx="891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"/>
          <p:cNvSpPr txBox="1"/>
          <p:nvPr/>
        </p:nvSpPr>
        <p:spPr>
          <a:xfrm>
            <a:off x="1256823" y="1862370"/>
            <a:ext cx="2488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"/>
          <p:cNvSpPr txBox="1"/>
          <p:nvPr/>
        </p:nvSpPr>
        <p:spPr>
          <a:xfrm>
            <a:off x="1266035" y="2324535"/>
            <a:ext cx="2010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</a:pPr>
            <a:r>
              <a:rPr b="1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 Novos processos - Hub</a:t>
            </a:r>
            <a:endParaRPr b="0" i="0" sz="800" u="none" cap="none" strike="noStrike">
              <a:solidFill>
                <a:schemeClr val="dk1"/>
              </a:solidFill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7"/>
          <p:cNvSpPr txBox="1"/>
          <p:nvPr/>
        </p:nvSpPr>
        <p:spPr>
          <a:xfrm>
            <a:off x="1271919" y="2585800"/>
            <a:ext cx="3910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</a:pPr>
            <a:r>
              <a:rPr b="1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 Evoluções de processos já em produção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7"/>
          <p:cNvSpPr txBox="1"/>
          <p:nvPr/>
        </p:nvSpPr>
        <p:spPr>
          <a:xfrm>
            <a:off x="1271924" y="1860443"/>
            <a:ext cx="2323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</a:pPr>
            <a:r>
              <a:rPr b="1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13 Novos processos - Spoke</a:t>
            </a:r>
            <a:endParaRPr b="0" i="0" sz="800" u="none" cap="none" strike="noStrike">
              <a:solidFill>
                <a:schemeClr val="dk1"/>
              </a:solidFill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txer:Tools icon.png - Viquipèdia, l'enciclopèdia lliure" id="99" name="Google Shape;9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633" y="2416144"/>
            <a:ext cx="448736" cy="406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791" y="1824280"/>
            <a:ext cx="406400" cy="40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8633" y="3005937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"/>
          <p:cNvSpPr/>
          <p:nvPr/>
        </p:nvSpPr>
        <p:spPr>
          <a:xfrm rot="-5400000">
            <a:off x="2505177" y="-416603"/>
            <a:ext cx="253200" cy="38550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"/>
          <p:cNvSpPr txBox="1"/>
          <p:nvPr/>
        </p:nvSpPr>
        <p:spPr>
          <a:xfrm>
            <a:off x="2020900" y="1356400"/>
            <a:ext cx="193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pt-BR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Evolução 2024</a:t>
            </a:r>
            <a:endParaRPr b="1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4757643" y="1759584"/>
            <a:ext cx="916500" cy="10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875" lIns="25725" spcFirstLastPara="1" rIns="25725" wrap="square" tIns="1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7"/>
          <p:cNvSpPr txBox="1"/>
          <p:nvPr/>
        </p:nvSpPr>
        <p:spPr>
          <a:xfrm>
            <a:off x="5674143" y="1360079"/>
            <a:ext cx="1386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pt-BR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Áreas atendidas</a:t>
            </a:r>
            <a:endParaRPr b="1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7"/>
          <p:cNvSpPr txBox="1"/>
          <p:nvPr/>
        </p:nvSpPr>
        <p:spPr>
          <a:xfrm>
            <a:off x="5024881" y="1896568"/>
            <a:ext cx="2740895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</a:pPr>
            <a:r>
              <a:rPr b="1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Finanças - CSC</a:t>
            </a:r>
            <a:endParaRPr b="1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</a:pPr>
            <a:r>
              <a:rPr b="1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Suprimentos</a:t>
            </a:r>
            <a:endParaRPr b="1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</a:pPr>
            <a:r>
              <a:rPr b="1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Operações &amp; Logística</a:t>
            </a:r>
            <a:endParaRPr b="1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</a:pPr>
            <a:r>
              <a:rPr b="1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Finanças</a:t>
            </a:r>
            <a:endParaRPr b="1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</a:pPr>
            <a:r>
              <a:rPr b="1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TAX</a:t>
            </a:r>
            <a:endParaRPr b="1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</a:pPr>
            <a:r>
              <a:rPr b="1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Varejo e Comercial</a:t>
            </a:r>
            <a:endParaRPr b="1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</a:pPr>
            <a:r>
              <a:rPr b="1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Relacionamento/Gerência de Eventos e Experiências Digitais</a:t>
            </a:r>
            <a:endParaRPr b="1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</a:pPr>
            <a:r>
              <a:rPr b="1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Operações &amp; Logística - Procurement</a:t>
            </a:r>
            <a:endParaRPr b="1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</a:pPr>
            <a:r>
              <a:rPr b="1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Logística e Multicanais</a:t>
            </a:r>
            <a:endParaRPr b="1" i="0" sz="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7"/>
          <p:cNvSpPr txBox="1"/>
          <p:nvPr/>
        </p:nvSpPr>
        <p:spPr>
          <a:xfrm>
            <a:off x="1283200" y="3125572"/>
            <a:ext cx="3405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●"/>
            </a:pPr>
            <a:r>
              <a:rPr b="1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 mil horas liberadas realizadas ano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7"/>
          <p:cNvPicPr preferRelativeResize="0"/>
          <p:nvPr/>
        </p:nvPicPr>
        <p:blipFill rotWithShape="1">
          <a:blip r:embed="rId6">
            <a:alphaModFix/>
          </a:blip>
          <a:srcRect b="22928" l="10032" r="9774" t="12952"/>
          <a:stretch/>
        </p:blipFill>
        <p:spPr>
          <a:xfrm>
            <a:off x="495815" y="4459823"/>
            <a:ext cx="1375987" cy="3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 txBox="1"/>
          <p:nvPr/>
        </p:nvSpPr>
        <p:spPr>
          <a:xfrm>
            <a:off x="466563" y="541978"/>
            <a:ext cx="7798360" cy="455919"/>
          </a:xfrm>
          <a:prstGeom prst="rect">
            <a:avLst/>
          </a:prstGeom>
          <a:noFill/>
          <a:ln>
            <a:noFill/>
          </a:ln>
        </p:spPr>
        <p:txBody>
          <a:bodyPr anchorCtr="0" anchor="t" bIns="42875" lIns="42875" spcFirstLastPara="1" rIns="42875" wrap="square" tIns="4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 ano de 2024 foi focado na estruturação do Core Team, mudança de modelo de trabalho, contratação de novos parceiros para fábrica e 20K horas entregues conforme abaixo:</a:t>
            </a:r>
            <a:endParaRPr/>
          </a:p>
        </p:txBody>
      </p:sp>
      <p:grpSp>
        <p:nvGrpSpPr>
          <p:cNvPr id="110" name="Google Shape;110;p7"/>
          <p:cNvGrpSpPr/>
          <p:nvPr/>
        </p:nvGrpSpPr>
        <p:grpSpPr>
          <a:xfrm>
            <a:off x="6825373" y="4371149"/>
            <a:ext cx="1885438" cy="478922"/>
            <a:chOff x="466505" y="1010800"/>
            <a:chExt cx="3070704" cy="779992"/>
          </a:xfrm>
        </p:grpSpPr>
        <p:pic>
          <p:nvPicPr>
            <p:cNvPr id="111" name="Google Shape;111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24517" y="1073146"/>
              <a:ext cx="1012692" cy="626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112" name="Google Shape;112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66505" y="1152346"/>
              <a:ext cx="1549081" cy="47060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3" name="Google Shape;113;p7"/>
            <p:cNvCxnSpPr/>
            <p:nvPr/>
          </p:nvCxnSpPr>
          <p:spPr>
            <a:xfrm>
              <a:off x="2246679" y="1010800"/>
              <a:ext cx="0" cy="779992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EF0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"/>
          <p:cNvSpPr/>
          <p:nvPr/>
        </p:nvSpPr>
        <p:spPr>
          <a:xfrm>
            <a:off x="447511" y="652251"/>
            <a:ext cx="8274000" cy="35424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0" name="Google Shape;390;p2"/>
          <p:cNvGraphicFramePr/>
          <p:nvPr/>
        </p:nvGraphicFramePr>
        <p:xfrm>
          <a:off x="659612" y="9881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{E727E175-0C63-4B80-9975-3EB085C5DF39}</a:tableStyleId>
              </a:tblPr>
              <a:tblGrid>
                <a:gridCol w="1716900"/>
                <a:gridCol w="3023925"/>
                <a:gridCol w="3145775"/>
              </a:tblGrid>
              <a:tr h="28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lang="pt-BR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ASPECTO</a:t>
                      </a:r>
                      <a:endParaRPr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lang="pt-BR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MODELO CENTRALIZADO (COE)</a:t>
                      </a:r>
                      <a:endParaRPr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lang="pt-BR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MODELO HUB &amp; SPOKE</a:t>
                      </a:r>
                      <a:endParaRPr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53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b="1" lang="pt-BR" sz="9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Capacidade Interna</a:t>
                      </a:r>
                      <a:endParaRPr b="1" sz="900" u="none" cap="none" strike="noStrike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DD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Limitada, sobrecarga no COE.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Distribuída, maior autonomia nos spokes.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6FC"/>
                    </a:solidFill>
                  </a:tcPr>
                </a:tc>
              </a:tr>
              <a:tr h="453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b="1" lang="pt-BR" sz="9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Dependência Externa</a:t>
                      </a:r>
                      <a:endParaRPr b="1" sz="900" u="none" cap="none" strike="noStrike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DD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Alta, devido à falta de recursos internos.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Reduzida, com mais execução interna.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6FC"/>
                    </a:solidFill>
                  </a:tcPr>
                </a:tc>
              </a:tr>
              <a:tr h="453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b="1" lang="pt-BR" sz="9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Velocidade de Entrega</a:t>
                      </a:r>
                      <a:endParaRPr b="1" sz="900" u="none" cap="none" strike="noStrike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DD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Lenta, processos centralizados.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Mais rápida, spokes atendem localmente.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6FC"/>
                    </a:solidFill>
                  </a:tcPr>
                </a:tc>
              </a:tr>
              <a:tr h="453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b="1" lang="pt-BR" sz="9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Flexibilidade</a:t>
                      </a:r>
                      <a:endParaRPr b="1" sz="900" u="none" cap="none" strike="noStrike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DD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Baixa, decisões uniformes e centralizadas.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Alta, adaptações específicas por área.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6FC"/>
                    </a:solidFill>
                  </a:tcPr>
                </a:tc>
              </a:tr>
              <a:tr h="453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b="1" lang="pt-BR" sz="9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Governança</a:t>
                      </a:r>
                      <a:endParaRPr b="1" sz="900" u="none" cap="none" strike="noStrike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DD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Forte controle, centralizado.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Governança balanceada entre HUB e Spokes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6FC"/>
                    </a:solidFill>
                  </a:tcPr>
                </a:tc>
              </a:tr>
              <a:tr h="453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b="1" lang="pt-BR" sz="9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 Operacional</a:t>
                      </a:r>
                      <a:endParaRPr b="1" sz="900" u="none" cap="none" strike="noStrike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DD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Potencialmente alto, por uso de terceiros.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defRPr sz="1400" u="none" cap="none" strike="noStrike"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Otimizado, maior uso de equipes locais.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5800" marB="65800" marR="65800" marL="65800">
                    <a:lnL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7F2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6FC"/>
                    </a:solidFill>
                  </a:tcPr>
                </a:tc>
              </a:tr>
            </a:tbl>
          </a:graphicData>
        </a:graphic>
      </p:graphicFrame>
      <p:sp>
        <p:nvSpPr>
          <p:cNvPr id="391" name="Google Shape;391;p2"/>
          <p:cNvSpPr txBox="1"/>
          <p:nvPr/>
        </p:nvSpPr>
        <p:spPr>
          <a:xfrm>
            <a:off x="595570" y="761352"/>
            <a:ext cx="23259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1" lang="pt-BR" sz="8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COMPARATIVO COE x HUB</a:t>
            </a:r>
            <a:endParaRPr b="1" i="1" sz="8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1" sz="8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2" name="Google Shape;392;p2"/>
          <p:cNvCxnSpPr/>
          <p:nvPr/>
        </p:nvCxnSpPr>
        <p:spPr>
          <a:xfrm>
            <a:off x="4412845" y="464786"/>
            <a:ext cx="0" cy="5853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393" name="Google Shape;393;p2"/>
          <p:cNvSpPr txBox="1"/>
          <p:nvPr/>
        </p:nvSpPr>
        <p:spPr>
          <a:xfrm>
            <a:off x="447512" y="392706"/>
            <a:ext cx="2240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MODELO DE TRABALHO HÍBRIDO</a:t>
            </a:r>
            <a:endParaRPr b="0" i="1" sz="8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4" name="Google Shape;394;p2"/>
          <p:cNvPicPr preferRelativeResize="0"/>
          <p:nvPr/>
        </p:nvPicPr>
        <p:blipFill rotWithShape="1">
          <a:blip r:embed="rId3">
            <a:alphaModFix/>
          </a:blip>
          <a:srcRect b="22928" l="10032" r="9775" t="12952"/>
          <a:stretch/>
        </p:blipFill>
        <p:spPr>
          <a:xfrm>
            <a:off x="495815" y="4459823"/>
            <a:ext cx="1375987" cy="301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5" name="Google Shape;395;p2"/>
          <p:cNvGrpSpPr/>
          <p:nvPr/>
        </p:nvGrpSpPr>
        <p:grpSpPr>
          <a:xfrm>
            <a:off x="6825369" y="4371140"/>
            <a:ext cx="1885412" cy="478920"/>
            <a:chOff x="466505" y="1010800"/>
            <a:chExt cx="3070704" cy="780000"/>
          </a:xfrm>
        </p:grpSpPr>
        <p:pic>
          <p:nvPicPr>
            <p:cNvPr id="396" name="Google Shape;396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24517" y="1073146"/>
              <a:ext cx="1012692" cy="626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397" name="Google Shape;397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6505" y="1152346"/>
              <a:ext cx="1549081" cy="47060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8" name="Google Shape;398;p2"/>
            <p:cNvCxnSpPr/>
            <p:nvPr/>
          </p:nvCxnSpPr>
          <p:spPr>
            <a:xfrm>
              <a:off x="2246679" y="1010800"/>
              <a:ext cx="0" cy="7800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EF0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"/>
          <p:cNvSpPr/>
          <p:nvPr/>
        </p:nvSpPr>
        <p:spPr>
          <a:xfrm>
            <a:off x="3293030" y="1192066"/>
            <a:ext cx="2620800" cy="28014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"/>
          <p:cNvSpPr/>
          <p:nvPr/>
        </p:nvSpPr>
        <p:spPr>
          <a:xfrm>
            <a:off x="6090245" y="1192066"/>
            <a:ext cx="2620800" cy="28014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"/>
          <p:cNvSpPr/>
          <p:nvPr/>
        </p:nvSpPr>
        <p:spPr>
          <a:xfrm>
            <a:off x="495815" y="1192066"/>
            <a:ext cx="2620800" cy="28014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"/>
          <p:cNvSpPr txBox="1"/>
          <p:nvPr/>
        </p:nvSpPr>
        <p:spPr>
          <a:xfrm>
            <a:off x="2368447" y="1780963"/>
            <a:ext cx="66444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875" lIns="25725" spcFirstLastPara="1" rIns="25725" wrap="square" tIns="1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3"/>
          <p:cNvSpPr txBox="1"/>
          <p:nvPr/>
        </p:nvSpPr>
        <p:spPr>
          <a:xfrm>
            <a:off x="474439" y="541866"/>
            <a:ext cx="49053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2875" lIns="42875" spcFirstLastPara="1" rIns="42875" wrap="square" tIns="4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Modelo híbrido que promove a escalabilidade e agilidade com governança e eficiência operacional </a:t>
            </a:r>
            <a:endParaRPr b="0" i="1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5" name="Google Shape;4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8548" y="1588987"/>
            <a:ext cx="383952" cy="383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8862" y="1409626"/>
            <a:ext cx="383952" cy="383952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"/>
          <p:cNvSpPr txBox="1"/>
          <p:nvPr/>
        </p:nvSpPr>
        <p:spPr>
          <a:xfrm>
            <a:off x="867101" y="2113575"/>
            <a:ext cx="20208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Hub - Capacidade interna TD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br>
              <a:rPr b="0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Atende as áreas que não possu</a:t>
            </a:r>
            <a:r>
              <a:rPr lang="pt-B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</a:t>
            </a:r>
            <a:r>
              <a:rPr b="0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time de desenvolvimento, budget e/ou têm interesse em identificar oportunidades elegíveis à automação.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8" name="Google Shape;40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65958" y="1579644"/>
            <a:ext cx="383952" cy="3839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9" name="Google Shape;409;p3"/>
          <p:cNvGrpSpPr/>
          <p:nvPr/>
        </p:nvGrpSpPr>
        <p:grpSpPr>
          <a:xfrm>
            <a:off x="937919" y="1623105"/>
            <a:ext cx="254502" cy="323087"/>
            <a:chOff x="307125" y="3691076"/>
            <a:chExt cx="404100" cy="513000"/>
          </a:xfrm>
        </p:grpSpPr>
        <p:sp>
          <p:nvSpPr>
            <p:cNvPr id="410" name="Google Shape;410;p3"/>
            <p:cNvSpPr/>
            <p:nvPr/>
          </p:nvSpPr>
          <p:spPr>
            <a:xfrm>
              <a:off x="307125" y="3742982"/>
              <a:ext cx="404100" cy="4041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"/>
            <p:cNvSpPr txBox="1"/>
            <p:nvPr/>
          </p:nvSpPr>
          <p:spPr>
            <a:xfrm>
              <a:off x="314925" y="3691076"/>
              <a:ext cx="3309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pt-BR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2" name="Google Shape;412;p3"/>
          <p:cNvSpPr txBox="1"/>
          <p:nvPr/>
        </p:nvSpPr>
        <p:spPr>
          <a:xfrm>
            <a:off x="3676835" y="2113575"/>
            <a:ext cx="20208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Hub - Fábrica externa</a:t>
            </a:r>
            <a:br>
              <a:rPr b="1" i="0" lang="pt-BR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Atende as áreas que </a:t>
            </a:r>
            <a:br>
              <a:rPr b="0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não possu</a:t>
            </a:r>
            <a:r>
              <a:rPr lang="pt-B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</a:t>
            </a:r>
            <a:r>
              <a:rPr b="0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time de desenvolvimento, em contrapartida possuem budget e/ou processos automatizados.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3" name="Google Shape;413;p3"/>
          <p:cNvGrpSpPr/>
          <p:nvPr/>
        </p:nvGrpSpPr>
        <p:grpSpPr>
          <a:xfrm>
            <a:off x="3747653" y="1623105"/>
            <a:ext cx="254502" cy="323087"/>
            <a:chOff x="307125" y="3691076"/>
            <a:chExt cx="404100" cy="513000"/>
          </a:xfrm>
        </p:grpSpPr>
        <p:sp>
          <p:nvSpPr>
            <p:cNvPr id="414" name="Google Shape;414;p3"/>
            <p:cNvSpPr/>
            <p:nvPr/>
          </p:nvSpPr>
          <p:spPr>
            <a:xfrm>
              <a:off x="307125" y="3742982"/>
              <a:ext cx="404100" cy="4041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"/>
            <p:cNvSpPr txBox="1"/>
            <p:nvPr/>
          </p:nvSpPr>
          <p:spPr>
            <a:xfrm>
              <a:off x="314925" y="3691076"/>
              <a:ext cx="3309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pt-BR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3"/>
          <p:cNvSpPr txBox="1"/>
          <p:nvPr/>
        </p:nvSpPr>
        <p:spPr>
          <a:xfrm>
            <a:off x="6400873" y="2113575"/>
            <a:ext cx="2067900" cy="14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Spoke - Negócio </a:t>
            </a:r>
            <a:br>
              <a:rPr b="1" i="0" lang="pt-BR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pt-BR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 TD Geografias</a:t>
            </a:r>
            <a:br>
              <a:rPr b="1" i="0" lang="pt-BR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pt-BR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Atende a áreas de negócio/funcional, possui um time de desenvolvimento alocado e trabalha seguindo os guidelines do Hub..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" name="Google Shape;417;p3"/>
          <p:cNvGrpSpPr/>
          <p:nvPr/>
        </p:nvGrpSpPr>
        <p:grpSpPr>
          <a:xfrm>
            <a:off x="6471691" y="1623105"/>
            <a:ext cx="254502" cy="323087"/>
            <a:chOff x="307125" y="3691076"/>
            <a:chExt cx="404100" cy="513000"/>
          </a:xfrm>
        </p:grpSpPr>
        <p:sp>
          <p:nvSpPr>
            <p:cNvPr id="418" name="Google Shape;418;p3"/>
            <p:cNvSpPr/>
            <p:nvPr/>
          </p:nvSpPr>
          <p:spPr>
            <a:xfrm>
              <a:off x="307125" y="3742982"/>
              <a:ext cx="404100" cy="4041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"/>
            <p:cNvSpPr txBox="1"/>
            <p:nvPr/>
          </p:nvSpPr>
          <p:spPr>
            <a:xfrm>
              <a:off x="314925" y="3691076"/>
              <a:ext cx="3309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pt-BR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0" name="Google Shape;42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73887" y="1588987"/>
            <a:ext cx="383952" cy="38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"/>
          <p:cNvPicPr preferRelativeResize="0"/>
          <p:nvPr/>
        </p:nvPicPr>
        <p:blipFill rotWithShape="1">
          <a:blip r:embed="rId7">
            <a:alphaModFix/>
          </a:blip>
          <a:srcRect b="22928" l="10032" r="9775" t="12952"/>
          <a:stretch/>
        </p:blipFill>
        <p:spPr>
          <a:xfrm>
            <a:off x="495815" y="4459823"/>
            <a:ext cx="1375987" cy="301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p3"/>
          <p:cNvGrpSpPr/>
          <p:nvPr/>
        </p:nvGrpSpPr>
        <p:grpSpPr>
          <a:xfrm>
            <a:off x="6825369" y="4371140"/>
            <a:ext cx="1885412" cy="478920"/>
            <a:chOff x="466505" y="1010800"/>
            <a:chExt cx="3070704" cy="780000"/>
          </a:xfrm>
        </p:grpSpPr>
        <p:pic>
          <p:nvPicPr>
            <p:cNvPr id="423" name="Google Shape;423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524517" y="1073146"/>
              <a:ext cx="1012692" cy="626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424" name="Google Shape;424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66505" y="1152346"/>
              <a:ext cx="1549081" cy="47060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5" name="Google Shape;425;p3"/>
            <p:cNvCxnSpPr/>
            <p:nvPr/>
          </p:nvCxnSpPr>
          <p:spPr>
            <a:xfrm>
              <a:off x="2246679" y="1010800"/>
              <a:ext cx="0" cy="7800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26" name="Google Shape;426;p3"/>
          <p:cNvSpPr txBox="1"/>
          <p:nvPr/>
        </p:nvSpPr>
        <p:spPr>
          <a:xfrm>
            <a:off x="447512" y="392706"/>
            <a:ext cx="2240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MODELO DE TRABALHO HÍBRIDO</a:t>
            </a:r>
            <a:endParaRPr b="0" i="1" sz="8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76E85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b="16710" l="16014" r="16013" t="0"/>
          <a:stretch/>
        </p:blipFill>
        <p:spPr>
          <a:xfrm>
            <a:off x="-1187988" y="715505"/>
            <a:ext cx="3613698" cy="4427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drão do plano de fundo&#10;&#10;O conteúdo gerado por IA pode estar incorreto." id="164" name="Google Shape;164;p5"/>
          <p:cNvPicPr preferRelativeResize="0"/>
          <p:nvPr/>
        </p:nvPicPr>
        <p:blipFill rotWithShape="1">
          <a:blip r:embed="rId4">
            <a:alphaModFix/>
          </a:blip>
          <a:srcRect b="0" l="57998" r="0" t="0"/>
          <a:stretch/>
        </p:blipFill>
        <p:spPr>
          <a:xfrm>
            <a:off x="-1202578" y="-113079"/>
            <a:ext cx="2435588" cy="531638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1873135" y="1248616"/>
            <a:ext cx="6971606" cy="2989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4330329" y="1484297"/>
            <a:ext cx="4353700" cy="2600117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6093406" y="2177342"/>
            <a:ext cx="603250" cy="592560"/>
          </a:xfrm>
          <a:prstGeom prst="roundRect">
            <a:avLst>
              <a:gd fmla="val 1452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2025171" y="1515341"/>
            <a:ext cx="2048159" cy="2600117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5384" y="2670157"/>
            <a:ext cx="197350" cy="199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5"/>
          <p:cNvCxnSpPr/>
          <p:nvPr/>
        </p:nvCxnSpPr>
        <p:spPr>
          <a:xfrm flipH="1">
            <a:off x="2937680" y="2025686"/>
            <a:ext cx="314090" cy="240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1" name="Google Shape;171;p5"/>
          <p:cNvCxnSpPr>
            <a:endCxn id="172" idx="0"/>
          </p:cNvCxnSpPr>
          <p:nvPr/>
        </p:nvCxnSpPr>
        <p:spPr>
          <a:xfrm>
            <a:off x="2758005" y="3071179"/>
            <a:ext cx="0" cy="330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73" name="Google Shape;17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18105" y="1865151"/>
            <a:ext cx="360591" cy="36526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"/>
          <p:cNvSpPr txBox="1"/>
          <p:nvPr/>
        </p:nvSpPr>
        <p:spPr>
          <a:xfrm>
            <a:off x="2960363" y="1685481"/>
            <a:ext cx="1077852" cy="154417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pt-BR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 b="1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29682" y="1775720"/>
            <a:ext cx="187518" cy="18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93661" y="3663319"/>
            <a:ext cx="292014" cy="29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51807" y="3094888"/>
            <a:ext cx="226248" cy="22918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"/>
          <p:cNvSpPr txBox="1"/>
          <p:nvPr/>
        </p:nvSpPr>
        <p:spPr>
          <a:xfrm>
            <a:off x="2440300" y="3401779"/>
            <a:ext cx="635409" cy="154417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pt-BR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Produção</a:t>
            </a:r>
            <a:endParaRPr b="1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60179" y="2670157"/>
            <a:ext cx="197350" cy="1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871" y="2835811"/>
            <a:ext cx="197350" cy="1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96049" y="1884049"/>
            <a:ext cx="292015" cy="29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76366" y="2534938"/>
            <a:ext cx="163277" cy="16539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 txBox="1"/>
          <p:nvPr/>
        </p:nvSpPr>
        <p:spPr>
          <a:xfrm>
            <a:off x="2212851" y="1681378"/>
            <a:ext cx="1077852" cy="154417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pt-BR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CoE Lead</a:t>
            </a:r>
            <a:endParaRPr b="1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3" name="Google Shape;183;p5"/>
          <p:cNvCxnSpPr>
            <a:stCxn id="184" idx="1"/>
            <a:endCxn id="176" idx="3"/>
          </p:cNvCxnSpPr>
          <p:nvPr/>
        </p:nvCxnSpPr>
        <p:spPr>
          <a:xfrm rot="10800000">
            <a:off x="2885585" y="3811336"/>
            <a:ext cx="389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5" name="Google Shape;185;p5"/>
          <p:cNvSpPr txBox="1"/>
          <p:nvPr/>
        </p:nvSpPr>
        <p:spPr>
          <a:xfrm>
            <a:off x="2924004" y="3404444"/>
            <a:ext cx="1114211" cy="292276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pt-BR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Time </a:t>
            </a:r>
            <a:br>
              <a:rPr b="1" i="0" lang="pt-BR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pt-BR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Sustentação</a:t>
            </a:r>
            <a:endParaRPr b="1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4985" y="3722246"/>
            <a:ext cx="175897" cy="17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6979" y="3722246"/>
            <a:ext cx="175897" cy="1781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5"/>
          <p:cNvCxnSpPr/>
          <p:nvPr/>
        </p:nvCxnSpPr>
        <p:spPr>
          <a:xfrm>
            <a:off x="2750995" y="2215110"/>
            <a:ext cx="7009" cy="24356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8" name="Google Shape;188;p5"/>
          <p:cNvSpPr/>
          <p:nvPr/>
        </p:nvSpPr>
        <p:spPr>
          <a:xfrm>
            <a:off x="2025171" y="1390179"/>
            <a:ext cx="2048159" cy="278169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BR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Modelo centralizado (CoE)</a:t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4330329" y="1377968"/>
            <a:ext cx="4353700" cy="278169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BR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Modelo Híbrido (Hub-Spoke)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" name="Google Shape;190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70805" y="2117631"/>
            <a:ext cx="187518" cy="1899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5"/>
          <p:cNvCxnSpPr/>
          <p:nvPr/>
        </p:nvCxnSpPr>
        <p:spPr>
          <a:xfrm>
            <a:off x="6315007" y="2830276"/>
            <a:ext cx="237595" cy="476579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92" name="Google Shape;192;p5"/>
          <p:cNvGrpSpPr/>
          <p:nvPr/>
        </p:nvGrpSpPr>
        <p:grpSpPr>
          <a:xfrm flipH="1">
            <a:off x="4295214" y="1682878"/>
            <a:ext cx="4170812" cy="2200790"/>
            <a:chOff x="2676338" y="1497456"/>
            <a:chExt cx="5743141" cy="2810224"/>
          </a:xfrm>
        </p:grpSpPr>
        <p:sp>
          <p:nvSpPr>
            <p:cNvPr id="193" name="Google Shape;193;p5"/>
            <p:cNvSpPr/>
            <p:nvPr/>
          </p:nvSpPr>
          <p:spPr>
            <a:xfrm>
              <a:off x="6495721" y="3679665"/>
              <a:ext cx="671100" cy="584700"/>
            </a:xfrm>
            <a:prstGeom prst="rect">
              <a:avLst/>
            </a:prstGeom>
            <a:solidFill>
              <a:srgbClr val="F2F2F2">
                <a:alpha val="51372"/>
              </a:srgbClr>
            </a:solidFill>
            <a:ln cap="flat" cmpd="sng" w="12700">
              <a:solidFill>
                <a:schemeClr val="accent6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rgbClr val="E87C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6861337" y="1984030"/>
              <a:ext cx="389399" cy="1453800"/>
            </a:xfrm>
            <a:prstGeom prst="rect">
              <a:avLst/>
            </a:prstGeom>
            <a:solidFill>
              <a:srgbClr val="F2F2F2">
                <a:alpha val="51372"/>
              </a:srgbClr>
            </a:solidFill>
            <a:ln cap="flat" cmpd="sng" w="12700">
              <a:solidFill>
                <a:schemeClr val="accent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748699" y="3697640"/>
              <a:ext cx="389399" cy="584700"/>
            </a:xfrm>
            <a:prstGeom prst="rect">
              <a:avLst/>
            </a:prstGeom>
            <a:solidFill>
              <a:srgbClr val="F2F2F2">
                <a:alpha val="51372"/>
              </a:srgbClr>
            </a:solidFill>
            <a:ln cap="flat" cmpd="sng" w="12700">
              <a:solidFill>
                <a:schemeClr val="accent4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3173540" y="2213587"/>
              <a:ext cx="882900" cy="852901"/>
            </a:xfrm>
            <a:prstGeom prst="rect">
              <a:avLst/>
            </a:prstGeom>
            <a:solidFill>
              <a:srgbClr val="F2F2F2">
                <a:alpha val="51372"/>
              </a:srgbClr>
            </a:solidFill>
            <a:ln cap="flat" cmpd="sng" w="12700">
              <a:solidFill>
                <a:schemeClr val="accent5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253345" y="2218768"/>
              <a:ext cx="882900" cy="691500"/>
            </a:xfrm>
            <a:prstGeom prst="rect">
              <a:avLst/>
            </a:prstGeom>
            <a:solidFill>
              <a:srgbClr val="F2F2F2">
                <a:alpha val="0"/>
              </a:srgbClr>
            </a:solidFill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 txBox="1"/>
            <p:nvPr/>
          </p:nvSpPr>
          <p:spPr>
            <a:xfrm>
              <a:off x="7223501" y="3589919"/>
              <a:ext cx="934818" cy="407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1425" lIns="51425" spcFirstLastPara="1" rIns="51425" wrap="square" tIns="5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pt-BR" sz="7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Capacidade Dev CoE (3°)</a:t>
              </a:r>
              <a:endParaRPr b="1" i="0" sz="7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99" name="Google Shape;199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796822" y="3841834"/>
              <a:ext cx="293152" cy="28329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0" name="Google Shape;200;p5"/>
            <p:cNvCxnSpPr/>
            <p:nvPr/>
          </p:nvCxnSpPr>
          <p:spPr>
            <a:xfrm flipH="1">
              <a:off x="5986584" y="2326014"/>
              <a:ext cx="880667" cy="181156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01" name="Google Shape;201;p5"/>
            <p:cNvSpPr txBox="1"/>
            <p:nvPr/>
          </p:nvSpPr>
          <p:spPr>
            <a:xfrm>
              <a:off x="4962306" y="1751136"/>
              <a:ext cx="1131519" cy="328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pt-BR" sz="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Core Team</a:t>
              </a:r>
              <a:endParaRPr b="1" i="0" sz="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2" name="Google Shape;202;p5"/>
            <p:cNvSpPr txBox="1"/>
            <p:nvPr/>
          </p:nvSpPr>
          <p:spPr>
            <a:xfrm>
              <a:off x="2676338" y="1651374"/>
              <a:ext cx="1877308" cy="535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1425" lIns="51425" spcFirstLastPara="1" rIns="51425" wrap="square" tIns="5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pt-BR" sz="700" u="none" cap="none" strike="noStrike">
                  <a:solidFill>
                    <a:schemeClr val="accent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Business com times de desenvolvimento e sustentação</a:t>
              </a:r>
              <a:endParaRPr b="1" i="0" sz="7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03" name="Google Shape;203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65307" y="2360262"/>
              <a:ext cx="235547" cy="22761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4" name="Google Shape;204;p5"/>
            <p:cNvCxnSpPr/>
            <p:nvPr/>
          </p:nvCxnSpPr>
          <p:spPr>
            <a:xfrm>
              <a:off x="4635644" y="2566918"/>
              <a:ext cx="36779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205" name="Google Shape;205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857878" y="3060908"/>
              <a:ext cx="314269" cy="303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241302" y="2342608"/>
              <a:ext cx="178329" cy="17232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7" name="Google Shape;207;p5"/>
            <p:cNvCxnSpPr/>
            <p:nvPr/>
          </p:nvCxnSpPr>
          <p:spPr>
            <a:xfrm flipH="1">
              <a:off x="5091950" y="2967720"/>
              <a:ext cx="351000" cy="6357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208" name="Google Shape;208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96618" y="2360253"/>
              <a:ext cx="235547" cy="227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80433" y="2716816"/>
              <a:ext cx="235547" cy="227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842474" y="3915703"/>
              <a:ext cx="405621" cy="3919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5"/>
            <p:cNvSpPr txBox="1"/>
            <p:nvPr/>
          </p:nvSpPr>
          <p:spPr>
            <a:xfrm>
              <a:off x="4586461" y="3578406"/>
              <a:ext cx="882900" cy="333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1425" lIns="51425" spcFirstLastPara="1" rIns="51425" wrap="square" tIns="51425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pt-BR" sz="7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Produção</a:t>
              </a:r>
              <a:endParaRPr b="1" i="0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12" name="Google Shape;212;p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226319" y="2227146"/>
              <a:ext cx="605034" cy="5846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620414" y="3751076"/>
              <a:ext cx="213270" cy="206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41729" y="3751076"/>
              <a:ext cx="213270" cy="206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41977" y="3921856"/>
              <a:ext cx="213270" cy="206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235453" y="2655482"/>
              <a:ext cx="190014" cy="1836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5"/>
            <p:cNvSpPr txBox="1"/>
            <p:nvPr/>
          </p:nvSpPr>
          <p:spPr>
            <a:xfrm>
              <a:off x="2799512" y="3488758"/>
              <a:ext cx="1547253" cy="400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1425" lIns="51425" spcFirstLastPara="1" rIns="51425" wrap="square" tIns="5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pt-BR" sz="7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Time </a:t>
              </a:r>
              <a:br>
                <a:rPr b="1" i="0" lang="pt-BR" sz="7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1" i="0" lang="pt-BR" sz="7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Sustentação</a:t>
              </a:r>
              <a:endParaRPr b="1" i="0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18" name="Google Shape;218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63141" y="3955989"/>
              <a:ext cx="190087" cy="183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81431" y="3955988"/>
              <a:ext cx="190087" cy="18369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0" name="Google Shape;220;p5"/>
            <p:cNvCxnSpPr/>
            <p:nvPr/>
          </p:nvCxnSpPr>
          <p:spPr>
            <a:xfrm>
              <a:off x="3843641" y="4047836"/>
              <a:ext cx="78323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221" name="Google Shape;221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90018" y="2381247"/>
              <a:ext cx="416034" cy="402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42604" y="3052137"/>
              <a:ext cx="408372" cy="394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5"/>
            <p:cNvSpPr txBox="1"/>
            <p:nvPr/>
          </p:nvSpPr>
          <p:spPr>
            <a:xfrm>
              <a:off x="6922479" y="2816942"/>
              <a:ext cx="1497000" cy="333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1425" lIns="51425" spcFirstLastPara="1" rIns="51425" wrap="square" tIns="51425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pt-BR" sz="7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Business</a:t>
              </a:r>
              <a:endParaRPr b="0" i="0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24" name="Google Shape;224;p5"/>
            <p:cNvPicPr preferRelativeResize="0"/>
            <p:nvPr/>
          </p:nvPicPr>
          <p:blipFill rotWithShape="1">
            <a:blip r:embed="rId15">
              <a:alphaModFix amt="0"/>
            </a:blip>
            <a:srcRect b="0" l="0" r="0" t="0"/>
            <a:stretch/>
          </p:blipFill>
          <p:spPr>
            <a:xfrm>
              <a:off x="7283893" y="1941961"/>
              <a:ext cx="190078" cy="183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5"/>
            <p:cNvSpPr txBox="1"/>
            <p:nvPr/>
          </p:nvSpPr>
          <p:spPr>
            <a:xfrm>
              <a:off x="6845713" y="2036934"/>
              <a:ext cx="389399" cy="275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1425" lIns="51425" spcFirstLastPara="1" rIns="51425" wrap="square" tIns="51425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pt-BR" sz="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BRM</a:t>
              </a:r>
              <a:endParaRPr b="1" i="0" sz="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26" name="Google Shape;226;p5"/>
            <p:cNvPicPr preferRelativeResize="0"/>
            <p:nvPr/>
          </p:nvPicPr>
          <p:blipFill rotWithShape="1">
            <a:blip r:embed="rId15">
              <a:alphaModFix amt="0"/>
            </a:blip>
            <a:srcRect b="0" l="0" r="0" t="0"/>
            <a:stretch/>
          </p:blipFill>
          <p:spPr>
            <a:xfrm>
              <a:off x="7283893" y="2427045"/>
              <a:ext cx="190078" cy="183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5"/>
            <p:cNvSpPr txBox="1"/>
            <p:nvPr/>
          </p:nvSpPr>
          <p:spPr>
            <a:xfrm>
              <a:off x="6844434" y="2460069"/>
              <a:ext cx="389399" cy="275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1425" lIns="51425" spcFirstLastPara="1" rIns="51425" wrap="square" tIns="51425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pt-BR" sz="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BRM</a:t>
              </a:r>
              <a:endParaRPr b="1" i="0" sz="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28" name="Google Shape;228;p5"/>
            <p:cNvPicPr preferRelativeResize="0"/>
            <p:nvPr/>
          </p:nvPicPr>
          <p:blipFill rotWithShape="1">
            <a:blip r:embed="rId15">
              <a:alphaModFix amt="0"/>
            </a:blip>
            <a:srcRect b="0" l="0" r="0" t="0"/>
            <a:stretch/>
          </p:blipFill>
          <p:spPr>
            <a:xfrm>
              <a:off x="7283893" y="2973498"/>
              <a:ext cx="190078" cy="183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5"/>
            <p:cNvSpPr txBox="1"/>
            <p:nvPr/>
          </p:nvSpPr>
          <p:spPr>
            <a:xfrm>
              <a:off x="6775118" y="2896418"/>
              <a:ext cx="530516" cy="275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1425" lIns="51425" spcFirstLastPara="1" rIns="51425" wrap="square" tIns="51425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pt-BR" sz="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BRM</a:t>
              </a:r>
              <a:endParaRPr b="1" i="0" sz="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30" name="Google Shape;230;p5"/>
            <p:cNvCxnSpPr>
              <a:stCxn id="194" idx="1"/>
            </p:cNvCxnSpPr>
            <p:nvPr/>
          </p:nvCxnSpPr>
          <p:spPr>
            <a:xfrm rot="10800000">
              <a:off x="5993437" y="2507230"/>
              <a:ext cx="867900" cy="2037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31" name="Google Shape;231;p5"/>
            <p:cNvCxnSpPr/>
            <p:nvPr/>
          </p:nvCxnSpPr>
          <p:spPr>
            <a:xfrm rot="10800000">
              <a:off x="5972448" y="2507170"/>
              <a:ext cx="897236" cy="674282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32" name="Google Shape;232;p5"/>
            <p:cNvSpPr txBox="1"/>
            <p:nvPr/>
          </p:nvSpPr>
          <p:spPr>
            <a:xfrm>
              <a:off x="5414498" y="3363385"/>
              <a:ext cx="852711" cy="383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pt-BR" sz="700" u="none" cap="none" strike="noStrike">
                  <a:solidFill>
                    <a:schemeClr val="accent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Fábrica</a:t>
              </a:r>
              <a:endParaRPr b="0" i="0" sz="700" u="none" cap="none" strike="noStrik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33" name="Google Shape;233;p5"/>
            <p:cNvCxnSpPr/>
            <p:nvPr/>
          </p:nvCxnSpPr>
          <p:spPr>
            <a:xfrm rot="2253600">
              <a:off x="5760522" y="3091200"/>
              <a:ext cx="244099" cy="288779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34" name="Google Shape;234;p5"/>
            <p:cNvCxnSpPr/>
            <p:nvPr/>
          </p:nvCxnSpPr>
          <p:spPr>
            <a:xfrm rot="-8548676">
              <a:off x="5868606" y="3073312"/>
              <a:ext cx="247756" cy="295808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35" name="Google Shape;235;p5"/>
            <p:cNvSpPr txBox="1"/>
            <p:nvPr/>
          </p:nvSpPr>
          <p:spPr>
            <a:xfrm>
              <a:off x="6685145" y="1497456"/>
              <a:ext cx="1465679" cy="362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1425" lIns="51425" spcFirstLastPara="1" rIns="51425" wrap="square" tIns="51425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pt-BR" sz="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Oportunidades</a:t>
              </a:r>
              <a:endParaRPr b="1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6" name="Google Shape;236;p5"/>
            <p:cNvSpPr txBox="1"/>
            <p:nvPr/>
          </p:nvSpPr>
          <p:spPr>
            <a:xfrm>
              <a:off x="6054528" y="3130688"/>
              <a:ext cx="693601" cy="338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1425" lIns="51425" spcFirstLastPara="1" rIns="51425" wrap="square" tIns="51425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pt-BR" sz="7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Interno</a:t>
              </a:r>
              <a:endParaRPr b="1" i="0" sz="7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7" name="Google Shape;237;p5"/>
            <p:cNvSpPr txBox="1"/>
            <p:nvPr/>
          </p:nvSpPr>
          <p:spPr>
            <a:xfrm>
              <a:off x="3250911" y="3087186"/>
              <a:ext cx="693601" cy="338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1425" lIns="51425" spcFirstLastPara="1" rIns="51425" wrap="square" tIns="51425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pt-BR" sz="700" u="none" cap="none" strike="noStrik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Federado</a:t>
              </a:r>
              <a:endParaRPr b="1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8" name="Google Shape;238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42604" y="2502181"/>
              <a:ext cx="408372" cy="394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5"/>
            <p:cNvSpPr txBox="1"/>
            <p:nvPr/>
          </p:nvSpPr>
          <p:spPr>
            <a:xfrm>
              <a:off x="6922479" y="2266985"/>
              <a:ext cx="1497000" cy="333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1425" lIns="51425" spcFirstLastPara="1" rIns="51425" wrap="square" tIns="51425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pt-BR" sz="7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Business</a:t>
              </a:r>
              <a:endParaRPr b="0" i="0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40" name="Google Shape;240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42604" y="1959389"/>
              <a:ext cx="408372" cy="394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5"/>
            <p:cNvSpPr txBox="1"/>
            <p:nvPr/>
          </p:nvSpPr>
          <p:spPr>
            <a:xfrm>
              <a:off x="6922479" y="1724197"/>
              <a:ext cx="1497000" cy="333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1425" lIns="51425" spcFirstLastPara="1" rIns="51425" wrap="square" tIns="51425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pt-BR" sz="7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Business</a:t>
              </a:r>
              <a:endParaRPr b="0" i="0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42" name="Google Shape;242;p5"/>
          <p:cNvGrpSpPr/>
          <p:nvPr/>
        </p:nvGrpSpPr>
        <p:grpSpPr>
          <a:xfrm>
            <a:off x="5337441" y="3738051"/>
            <a:ext cx="232695" cy="307766"/>
            <a:chOff x="475036" y="2100945"/>
            <a:chExt cx="424955" cy="562051"/>
          </a:xfrm>
        </p:grpSpPr>
        <p:sp>
          <p:nvSpPr>
            <p:cNvPr id="243" name="Google Shape;243;p5"/>
            <p:cNvSpPr/>
            <p:nvPr/>
          </p:nvSpPr>
          <p:spPr>
            <a:xfrm>
              <a:off x="495891" y="2190854"/>
              <a:ext cx="404100" cy="404101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"/>
            <p:cNvSpPr txBox="1"/>
            <p:nvPr/>
          </p:nvSpPr>
          <p:spPr>
            <a:xfrm>
              <a:off x="475036" y="2100945"/>
              <a:ext cx="330900" cy="562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pt-BR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5980387" y="3764122"/>
            <a:ext cx="223657" cy="307766"/>
            <a:chOff x="540427" y="3622904"/>
            <a:chExt cx="408448" cy="562049"/>
          </a:xfrm>
        </p:grpSpPr>
        <p:sp>
          <p:nvSpPr>
            <p:cNvPr id="246" name="Google Shape;246;p5"/>
            <p:cNvSpPr/>
            <p:nvPr/>
          </p:nvSpPr>
          <p:spPr>
            <a:xfrm>
              <a:off x="544775" y="3697534"/>
              <a:ext cx="404100" cy="404101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"/>
            <p:cNvSpPr txBox="1"/>
            <p:nvPr/>
          </p:nvSpPr>
          <p:spPr>
            <a:xfrm>
              <a:off x="540427" y="3622904"/>
              <a:ext cx="330899" cy="5620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pt-BR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b="1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5"/>
          <p:cNvGrpSpPr/>
          <p:nvPr/>
        </p:nvGrpSpPr>
        <p:grpSpPr>
          <a:xfrm>
            <a:off x="8177925" y="2410044"/>
            <a:ext cx="236995" cy="307766"/>
            <a:chOff x="1969376" y="4334833"/>
            <a:chExt cx="432806" cy="562049"/>
          </a:xfrm>
        </p:grpSpPr>
        <p:sp>
          <p:nvSpPr>
            <p:cNvPr id="249" name="Google Shape;249;p5"/>
            <p:cNvSpPr/>
            <p:nvPr/>
          </p:nvSpPr>
          <p:spPr>
            <a:xfrm>
              <a:off x="1998083" y="4409462"/>
              <a:ext cx="404099" cy="404103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"/>
            <p:cNvSpPr txBox="1"/>
            <p:nvPr/>
          </p:nvSpPr>
          <p:spPr>
            <a:xfrm>
              <a:off x="1969376" y="4334833"/>
              <a:ext cx="330901" cy="5620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pt-BR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5"/>
          <p:cNvSpPr/>
          <p:nvPr/>
        </p:nvSpPr>
        <p:spPr>
          <a:xfrm>
            <a:off x="4724791" y="3667552"/>
            <a:ext cx="368351" cy="165561"/>
          </a:xfrm>
          <a:prstGeom prst="roundRect">
            <a:avLst>
              <a:gd fmla="val 16667" name="adj"/>
            </a:avLst>
          </a:prstGeom>
          <a:solidFill>
            <a:srgbClr val="F2F2F2">
              <a:alpha val="51372"/>
            </a:srgbClr>
          </a:solidFill>
          <a:ln cap="flat" cmpd="sng" w="12700">
            <a:solidFill>
              <a:schemeClr val="accent6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68575" lIns="0" spcFirstLastPara="1" rIns="0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pt-BR" sz="5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360h/mês</a:t>
            </a:r>
            <a:endParaRPr b="0" i="0" sz="5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flipH="1">
            <a:off x="5215919" y="2261216"/>
            <a:ext cx="140428" cy="14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flipH="1">
            <a:off x="5215919" y="2600300"/>
            <a:ext cx="140428" cy="14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flipH="1">
            <a:off x="5221190" y="2960036"/>
            <a:ext cx="140428" cy="14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"/>
          <p:cNvPicPr preferRelativeResize="0"/>
          <p:nvPr/>
        </p:nvPicPr>
        <p:blipFill rotWithShape="1">
          <a:blip r:embed="rId16">
            <a:alphaModFix/>
          </a:blip>
          <a:srcRect b="22928" l="10032" r="9774" t="12952"/>
          <a:stretch/>
        </p:blipFill>
        <p:spPr>
          <a:xfrm>
            <a:off x="2025171" y="4459823"/>
            <a:ext cx="1375987" cy="3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5"/>
          <p:cNvSpPr txBox="1"/>
          <p:nvPr/>
        </p:nvSpPr>
        <p:spPr>
          <a:xfrm>
            <a:off x="2025170" y="541866"/>
            <a:ext cx="6819571" cy="640585"/>
          </a:xfrm>
          <a:prstGeom prst="rect">
            <a:avLst/>
          </a:prstGeom>
          <a:noFill/>
          <a:ln>
            <a:noFill/>
          </a:ln>
        </p:spPr>
        <p:txBody>
          <a:bodyPr anchorCtr="0" anchor="t" bIns="42875" lIns="42875" spcFirstLastPara="1" rIns="42875" wrap="square" tIns="4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 modelo atual pode ser aperfeiçoado visando as necessidades de negócio.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Vamos operar em modelo federado ex.: Finanças (time técnico próprio desenvolvendo capability interna.)</a:t>
            </a:r>
            <a:endParaRPr/>
          </a:p>
        </p:txBody>
      </p:sp>
      <p:sp>
        <p:nvSpPr>
          <p:cNvPr id="257" name="Google Shape;257;p5"/>
          <p:cNvSpPr txBox="1"/>
          <p:nvPr/>
        </p:nvSpPr>
        <p:spPr>
          <a:xfrm>
            <a:off x="2003241" y="361874"/>
            <a:ext cx="2240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MODELO DE TRABALHO HÍBRIDO</a:t>
            </a:r>
            <a:endParaRPr/>
          </a:p>
        </p:txBody>
      </p:sp>
      <p:grpSp>
        <p:nvGrpSpPr>
          <p:cNvPr id="258" name="Google Shape;258;p5"/>
          <p:cNvGrpSpPr/>
          <p:nvPr/>
        </p:nvGrpSpPr>
        <p:grpSpPr>
          <a:xfrm>
            <a:off x="6825373" y="4371149"/>
            <a:ext cx="1885438" cy="478922"/>
            <a:chOff x="466505" y="1010800"/>
            <a:chExt cx="3070704" cy="779992"/>
          </a:xfrm>
        </p:grpSpPr>
        <p:pic>
          <p:nvPicPr>
            <p:cNvPr id="259" name="Google Shape;259;p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2524517" y="1073146"/>
              <a:ext cx="1012692" cy="626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260" name="Google Shape;260;p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66505" y="1152346"/>
              <a:ext cx="1549081" cy="47060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1" name="Google Shape;261;p5"/>
            <p:cNvCxnSpPr/>
            <p:nvPr/>
          </p:nvCxnSpPr>
          <p:spPr>
            <a:xfrm>
              <a:off x="2246679" y="1010800"/>
              <a:ext cx="0" cy="779992"/>
            </a:xfrm>
            <a:prstGeom prst="straightConnector1">
              <a:avLst/>
            </a:prstGeom>
            <a:noFill/>
            <a:ln cap="flat" cmpd="sng" w="9525">
              <a:solidFill>
                <a:srgbClr val="DDECFF">
                  <a:alpha val="1098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76E85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O conteúdo gerado por IA pode estar incorreto." id="266" name="Google Shape;266;p6"/>
          <p:cNvPicPr preferRelativeResize="0"/>
          <p:nvPr/>
        </p:nvPicPr>
        <p:blipFill rotWithShape="1">
          <a:blip r:embed="rId3">
            <a:alphaModFix/>
          </a:blip>
          <a:srcRect b="65574" l="50105" r="0" t="0"/>
          <a:stretch/>
        </p:blipFill>
        <p:spPr>
          <a:xfrm rot="10800000">
            <a:off x="4669826" y="-1"/>
            <a:ext cx="4495362" cy="310153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6"/>
          <p:cNvSpPr/>
          <p:nvPr/>
        </p:nvSpPr>
        <p:spPr>
          <a:xfrm>
            <a:off x="559724" y="1068483"/>
            <a:ext cx="7669876" cy="32042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6"/>
          <p:cNvPicPr preferRelativeResize="0"/>
          <p:nvPr/>
        </p:nvPicPr>
        <p:blipFill rotWithShape="1">
          <a:blip r:embed="rId4">
            <a:alphaModFix/>
          </a:blip>
          <a:srcRect b="22928" l="10032" r="9774" t="12952"/>
          <a:stretch/>
        </p:blipFill>
        <p:spPr>
          <a:xfrm>
            <a:off x="495815" y="4459823"/>
            <a:ext cx="1375987" cy="3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6"/>
          <p:cNvSpPr txBox="1"/>
          <p:nvPr/>
        </p:nvSpPr>
        <p:spPr>
          <a:xfrm>
            <a:off x="495815" y="541866"/>
            <a:ext cx="7035216" cy="455919"/>
          </a:xfrm>
          <a:prstGeom prst="rect">
            <a:avLst/>
          </a:prstGeom>
          <a:noFill/>
          <a:ln>
            <a:noFill/>
          </a:ln>
        </p:spPr>
        <p:txBody>
          <a:bodyPr anchorCtr="0" anchor="t" bIns="42875" lIns="42875" spcFirstLastPara="1" rIns="42875" wrap="square" tIns="4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Um framework robusto garante simplificação, transformação e processos com eficiência e escalabilidade. Com artefatos definidos, papéis e responsabilidades e governança.</a:t>
            </a:r>
            <a:endParaRPr/>
          </a:p>
        </p:txBody>
      </p:sp>
      <p:sp>
        <p:nvSpPr>
          <p:cNvPr id="270" name="Google Shape;270;p6"/>
          <p:cNvSpPr txBox="1"/>
          <p:nvPr/>
        </p:nvSpPr>
        <p:spPr>
          <a:xfrm>
            <a:off x="470661" y="362194"/>
            <a:ext cx="2240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MODELO DE TRABALHO HÍBRIDO</a:t>
            </a:r>
            <a:endParaRPr/>
          </a:p>
        </p:txBody>
      </p:sp>
      <p:grpSp>
        <p:nvGrpSpPr>
          <p:cNvPr id="271" name="Google Shape;271;p6"/>
          <p:cNvGrpSpPr/>
          <p:nvPr/>
        </p:nvGrpSpPr>
        <p:grpSpPr>
          <a:xfrm>
            <a:off x="6825373" y="4371149"/>
            <a:ext cx="1885438" cy="478922"/>
            <a:chOff x="466505" y="1010800"/>
            <a:chExt cx="3070704" cy="779992"/>
          </a:xfrm>
        </p:grpSpPr>
        <p:pic>
          <p:nvPicPr>
            <p:cNvPr id="272" name="Google Shape;272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524517" y="1073146"/>
              <a:ext cx="1012692" cy="626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273" name="Google Shape;273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66505" y="1152346"/>
              <a:ext cx="1549081" cy="47060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4" name="Google Shape;274;p6"/>
            <p:cNvCxnSpPr/>
            <p:nvPr/>
          </p:nvCxnSpPr>
          <p:spPr>
            <a:xfrm>
              <a:off x="2246679" y="1010800"/>
              <a:ext cx="0" cy="779992"/>
            </a:xfrm>
            <a:prstGeom prst="straightConnector1">
              <a:avLst/>
            </a:prstGeom>
            <a:noFill/>
            <a:ln cap="flat" cmpd="sng" w="9525">
              <a:solidFill>
                <a:srgbClr val="DDECFF">
                  <a:alpha val="1098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descr="Uma imagem contendo Calendário&#10;&#10;O conteúdo gerado por IA pode estar incorreto." id="275" name="Google Shape;27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1426" y="1168539"/>
            <a:ext cx="7544987" cy="3004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EF0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"/>
          <p:cNvSpPr/>
          <p:nvPr/>
        </p:nvSpPr>
        <p:spPr>
          <a:xfrm>
            <a:off x="495815" y="1115618"/>
            <a:ext cx="7661818" cy="3181215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/>
          <p:nvPr/>
        </p:nvSpPr>
        <p:spPr>
          <a:xfrm>
            <a:off x="7586390" y="1687861"/>
            <a:ext cx="1142486" cy="2009775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8"/>
          <p:cNvPicPr preferRelativeResize="0"/>
          <p:nvPr/>
        </p:nvPicPr>
        <p:blipFill rotWithShape="1">
          <a:blip r:embed="rId3">
            <a:alphaModFix/>
          </a:blip>
          <a:srcRect b="0" l="-1" r="243" t="0"/>
          <a:stretch/>
        </p:blipFill>
        <p:spPr>
          <a:xfrm>
            <a:off x="588261" y="1176414"/>
            <a:ext cx="6769467" cy="307752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8"/>
          <p:cNvSpPr txBox="1"/>
          <p:nvPr/>
        </p:nvSpPr>
        <p:spPr>
          <a:xfrm>
            <a:off x="7681015" y="1715681"/>
            <a:ext cx="981192" cy="143115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pt-BR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  As variáveis consideradas foram:</a:t>
            </a:r>
            <a:endParaRPr b="0" i="1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1" lang="pt-BR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Aderência</a:t>
            </a:r>
            <a:r>
              <a:rPr b="0" i="1" lang="pt-BR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É um trabalho contínuo, Não exige conhecimento específico e a natureza da atividade é operacional</a:t>
            </a:r>
            <a:endParaRPr b="0" i="1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1" lang="pt-BR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Prioridade</a:t>
            </a:r>
            <a:r>
              <a:rPr b="0" i="1" lang="pt-BR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Criticidade da atividade, Similaridade com atividade de HC e risco para o negócio</a:t>
            </a:r>
            <a:endParaRPr b="0" i="1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1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"/>
          <p:cNvSpPr txBox="1"/>
          <p:nvPr/>
        </p:nvSpPr>
        <p:spPr>
          <a:xfrm>
            <a:off x="7681016" y="3148489"/>
            <a:ext cx="981191" cy="60015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** O tamanho do círculo indica quantidade de terceiros mapeados no estudo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1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8"/>
          <p:cNvSpPr txBox="1"/>
          <p:nvPr/>
        </p:nvSpPr>
        <p:spPr>
          <a:xfrm>
            <a:off x="447512" y="354512"/>
            <a:ext cx="2240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OPORTUNIDADES - AUTOMAÇÕES </a:t>
            </a:r>
            <a:endParaRPr/>
          </a:p>
        </p:txBody>
      </p:sp>
      <p:grpSp>
        <p:nvGrpSpPr>
          <p:cNvPr id="286" name="Google Shape;286;p8"/>
          <p:cNvGrpSpPr/>
          <p:nvPr/>
        </p:nvGrpSpPr>
        <p:grpSpPr>
          <a:xfrm>
            <a:off x="6825373" y="4371149"/>
            <a:ext cx="1885438" cy="478922"/>
            <a:chOff x="466505" y="1010800"/>
            <a:chExt cx="3070704" cy="779992"/>
          </a:xfrm>
        </p:grpSpPr>
        <p:pic>
          <p:nvPicPr>
            <p:cNvPr id="287" name="Google Shape;287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24517" y="1073146"/>
              <a:ext cx="1012692" cy="626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288" name="Google Shape;288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6505" y="1152346"/>
              <a:ext cx="1549081" cy="47060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9" name="Google Shape;289;p8"/>
            <p:cNvCxnSpPr/>
            <p:nvPr/>
          </p:nvCxnSpPr>
          <p:spPr>
            <a:xfrm>
              <a:off x="2246679" y="1010800"/>
              <a:ext cx="0" cy="779992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290" name="Google Shape;290;p8"/>
          <p:cNvPicPr preferRelativeResize="0"/>
          <p:nvPr/>
        </p:nvPicPr>
        <p:blipFill rotWithShape="1">
          <a:blip r:embed="rId6">
            <a:alphaModFix/>
          </a:blip>
          <a:srcRect b="22928" l="10032" r="9774" t="12952"/>
          <a:stretch/>
        </p:blipFill>
        <p:spPr>
          <a:xfrm>
            <a:off x="495815" y="4459823"/>
            <a:ext cx="1375987" cy="3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8"/>
          <p:cNvSpPr txBox="1"/>
          <p:nvPr/>
        </p:nvSpPr>
        <p:spPr>
          <a:xfrm>
            <a:off x="466563" y="541978"/>
            <a:ext cx="8328302" cy="640585"/>
          </a:xfrm>
          <a:prstGeom prst="rect">
            <a:avLst/>
          </a:prstGeom>
          <a:noFill/>
          <a:ln>
            <a:noFill/>
          </a:ln>
        </p:spPr>
        <p:txBody>
          <a:bodyPr anchorCtr="0" anchor="t" bIns="42875" lIns="42875" spcFirstLastPara="1" rIns="42875" wrap="square" tIns="42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análise de processos é essencial para determinar onde temos oportunidade de automação e eficiência. Consideramos como drivers: Manualidade da operação, nível de terceirização e baixa digitalização.</a:t>
            </a:r>
            <a:br>
              <a:rPr b="0" i="1" lang="pt-BR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1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mem surfando uma onda no mar&#10;&#10;O conteúdo gerado por IA pode estar incorreto." id="296" name="Google Shape;296;p10"/>
          <p:cNvPicPr preferRelativeResize="0"/>
          <p:nvPr/>
        </p:nvPicPr>
        <p:blipFill rotWithShape="1">
          <a:blip r:embed="rId3">
            <a:alphaModFix/>
          </a:blip>
          <a:srcRect b="0" l="23801" r="28417" t="0"/>
          <a:stretch/>
        </p:blipFill>
        <p:spPr>
          <a:xfrm>
            <a:off x="5457526" y="0"/>
            <a:ext cx="36864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"/>
          <p:cNvSpPr txBox="1"/>
          <p:nvPr/>
        </p:nvSpPr>
        <p:spPr>
          <a:xfrm>
            <a:off x="416230" y="963111"/>
            <a:ext cx="4077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AION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Reduzir </a:t>
            </a:r>
            <a:r>
              <a:rPr b="0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barreiras, capacitar, </a:t>
            </a:r>
            <a:r>
              <a:rPr b="1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mudar</a:t>
            </a:r>
            <a:r>
              <a:rPr b="0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forma de trabalho e </a:t>
            </a:r>
            <a:r>
              <a:rPr b="1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acelerar </a:t>
            </a:r>
            <a:br>
              <a:rPr b="0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produtividade</a:t>
            </a:r>
            <a:endParaRPr/>
          </a:p>
        </p:txBody>
      </p:sp>
      <p:grpSp>
        <p:nvGrpSpPr>
          <p:cNvPr id="298" name="Google Shape;298;p10"/>
          <p:cNvGrpSpPr/>
          <p:nvPr/>
        </p:nvGrpSpPr>
        <p:grpSpPr>
          <a:xfrm>
            <a:off x="2919064" y="4371149"/>
            <a:ext cx="1885438" cy="478922"/>
            <a:chOff x="466505" y="1010800"/>
            <a:chExt cx="3070704" cy="779992"/>
          </a:xfrm>
        </p:grpSpPr>
        <p:pic>
          <p:nvPicPr>
            <p:cNvPr id="299" name="Google Shape;299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24517" y="1073146"/>
              <a:ext cx="1012692" cy="626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300" name="Google Shape;300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6505" y="1152346"/>
              <a:ext cx="1549081" cy="47060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01" name="Google Shape;301;p10"/>
            <p:cNvCxnSpPr/>
            <p:nvPr/>
          </p:nvCxnSpPr>
          <p:spPr>
            <a:xfrm>
              <a:off x="2246679" y="1010800"/>
              <a:ext cx="0" cy="779992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302" name="Google Shape;302;p10"/>
          <p:cNvPicPr preferRelativeResize="0"/>
          <p:nvPr/>
        </p:nvPicPr>
        <p:blipFill rotWithShape="1">
          <a:blip r:embed="rId6">
            <a:alphaModFix/>
          </a:blip>
          <a:srcRect b="22928" l="10032" r="9774" t="12952"/>
          <a:stretch/>
        </p:blipFill>
        <p:spPr>
          <a:xfrm>
            <a:off x="495815" y="4459823"/>
            <a:ext cx="1375987" cy="3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Natura e Bridge">
      <a:dk1>
        <a:srgbClr val="000000"/>
      </a:dk1>
      <a:lt1>
        <a:srgbClr val="EFF1F4"/>
      </a:lt1>
      <a:dk2>
        <a:srgbClr val="54555E"/>
      </a:dk2>
      <a:lt2>
        <a:srgbClr val="FFFFFF"/>
      </a:lt2>
      <a:accent1>
        <a:srgbClr val="4285F4"/>
      </a:accent1>
      <a:accent2>
        <a:srgbClr val="E97132"/>
      </a:accent2>
      <a:accent3>
        <a:srgbClr val="78909C"/>
      </a:accent3>
      <a:accent4>
        <a:srgbClr val="0A4DFF"/>
      </a:accent4>
      <a:accent5>
        <a:srgbClr val="17BCCF"/>
      </a:accent5>
      <a:accent6>
        <a:srgbClr val="03185A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