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roxima Nova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B2QBfmhoYGHsgOWzaSqowlGog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31bcb88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31bcb88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 proposta de arquitetura apresentada vai muito além da tecnologia – ela é uma resposta estratégica às exigências do mercado atual. Ao integrar camadas bem definidas e modulares, criamos um ambiente preparado para evoluir rapidamente, sem lock-in com fornecedores ou estruturas engessadas.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Esse modelo promove ganhos significativos em eficiência operacional, personalização em escala e redução de custos. Além disso, prepara a organização para o futuro, onde a inteligência de dados e a automação ditarão as regras do relacionamento com o cliente.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Nos colocamos à disposição para aprofundar este modelo com um diagnóstico detalhado do cenário da TP Group, identificando oportunidades práticas de otimização e crescimento.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Vivemos um momento onde empresas enfrentam enormes desafios com atendimento omnichannel, principalmente pela fragmentação entre canais e complexidade das ferramentas. Durante nossa conversa, apresentamos uma arquitetura moderna que visa superar esses obstáculos.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Essa proposta é baseada em um modelo modular, com forte ênfase em automação inteligente e integração por APIs. A ideia é promover uma operação mais leve, flexível e que acelere a resposta ao cliente com qualidade.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Os principais objetivos dessa arquitetura são claros: melhorar a eficiência operacional, personalizar a experiência em escala e reduzir significativamente os custos operacionais, criando uma base tecnológica moderna e escalável.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Esta visão geral representa as cinco camadas fundamentais da arquitetura de atendimento omnichannel proposta. Na base, temos a conectividade, garantindo acesso confiável aos canais de voz e mensagem. Sobre ela, a automação inteligente permite autoatendimento e melhora a jornada do cliente.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 camada de CRM serve como o cérebro do relacionamento, suportando operações de marketing, vendas e suporte. Já o core do negócio integra sistemas internos essenciais, oferecendo contexto operacional aos demais sistemas via APIs. Por fim, a camada de CDP centraliza dados para permitir personalizações e análises avançadas.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Este empilhamento modular promove flexibilidade, escalabilidade e permite que cada componente evolua conforme as necessidades estratégicas do negócio.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 camada de conectividade e comunicação é o alicerce da arquitetura de atendimento omnichannel. Ela garante que as interações via voz, mensagens, redes sociais e outros canais possam fluir de forma confiável entre a empresa e seus clientes.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Plataformas como Twilio e Infobip fornecem APIs robustas que facilitam essa comunicação, enquanto operadoras como Vivo e Claro fornecem a infraestrutura básica. Apesar de fundamentais, esses elementos são altamente comoditizados – ou seja, não trazem diferenciação estratégica direta, mas são absolutamente indispensáveis.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É nessa base que se constrói toda a jornada de automação e experiência. A eficiência e a escalabilidade da operação dependem diretamente da solidez desta camada.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 segunda camada da arquitetura concentra-se na automação inteligente de interações. Aqui, tecnologias de IA ganham protagonismo para oferecer experiências personalizadas, com retenção de clientes e redução da necessidade de intervenção humana.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Plataformas como Kore.ai se destacam por sua robustez, oferecendo bots de voz e texto com compreensão contextual e integração fluida com APIs e sistemas de CRM. Isso permite atender grandes volumes mantendo alta qualidade de experiência.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Outros players como Twilio, Zendesk e Infobip oferecem automação, mas muitas vezes de forma limitada ou acoplada a outras camadas. A escolha de uma plataforma especializada pode ser o diferencial competitivo na jornada do cliente.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 camada de CRM representa o centro de comando do relacionamento com o cliente, onde todas as interações e dados são consolidados. Essa camada conecta processos de marketing, vendas, atendimento e suporte, promovendo uma visão 360º do cliente.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Plataformas como Salesforce e Zendesk são amplamente utilizadas por sua robustez, mas enfrentam desafios importantes: custos elevados, projetos longos de implementação e dependência de integrações para entregar uma jornada automatizada.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Apesar de alguns CRMs tentarem se expandir para automação e conectividade, continuam limitados frente a soluções nativas específicas. É fundamental entender o papel do CRM como parte de um ecossistema mais amplo e flexível.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O core do negócio é onde residem os sistemas críticos da empresa – ERPs, sistemas de contratos, perfis de clientes e dados transacionais. Esses ativos são a fonte de verdade da organização e precisam estar acessíveis às camadas superiores.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 proposta moderna é integrá-los por meio de APIs abertas, permitindo que bots e plataformas de CRM acessem informações em tempo real, sem replicação ou riscos de inconsistência. Isso traz agilidade e contextualização ao atendimento.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Além disso, essa arquitetura prevê uma camada leve de atendimento humano que só é acionada quando a automação não resolve o problema. Essa abordagem reduz custos e aumenta a resolutividade de forma eficiente.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 camada de Inteligência de Cliente, representada por CDPs (Customer Data Platforms), é fundamental para consolidar dados de múltiplos pontos de contato e gerar insights estratégicos. É aqui que a empresa ganha capacidade analítica robusta para decisões mais assertivas.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Ela permite unificar perfis e mapear o comportamento de cada cliente em todos os canais. Com isso, é possível executar campanhas e jornadas hiperpersonalizadas, aumentando significativamente a fidelização e conversão.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Além disso, ao integrar essa inteligência às demais camadas, é viável oferecer atendimento contextual em tempo real e ações preditivas orientadas por dados – o verdadeiro diferencial competitivo no omnichannel moderno.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Estamos diante de uma mudança de paradigma. O CEO da Microsoft, Satya Nadella, apontou que os sistemas SaaS monolíticos – como os CRMs tradicionais – estão perdendo espaço para uma nova geração baseada em agentes de IA.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Esses agentes assumem funções de CRUD e lógica de negócio de forma distribuída e inteligente, eliminando a necessidade de sistemas centralizados e pesados. Isso abre caminho para arquiteturas modulares, compostas por microserviços e APIs que se integram de forma fluida.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/>
              <a:t>O impacto? Redução drástica de custos com licenças, maior agilidade no time-to-market e liberdade para evoluir cada camada conforme a necessidade de negócio. Uma verdadeira revolução silenciosa em curso.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TITLE_AND_BODY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311700" y="1194734"/>
            <a:ext cx="8520600" cy="385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8832297" y="4863993"/>
            <a:ext cx="311411" cy="19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2"/>
          </p:nvPr>
        </p:nvSpPr>
        <p:spPr>
          <a:xfrm>
            <a:off x="311699" y="712926"/>
            <a:ext cx="8520599" cy="48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0" y="5056817"/>
            <a:ext cx="9144000" cy="9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2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ubTitle" idx="2"/>
          </p:nvPr>
        </p:nvSpPr>
        <p:spPr>
          <a:xfrm>
            <a:off x="387975" y="789025"/>
            <a:ext cx="8520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ubTitle" idx="3"/>
          </p:nvPr>
        </p:nvSpPr>
        <p:spPr>
          <a:xfrm>
            <a:off x="386975" y="864000"/>
            <a:ext cx="83682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832400" y="13048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ubTitle" idx="3"/>
          </p:nvPr>
        </p:nvSpPr>
        <p:spPr>
          <a:xfrm>
            <a:off x="386975" y="787800"/>
            <a:ext cx="83682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4"/>
          </p:nvPr>
        </p:nvSpPr>
        <p:spPr>
          <a:xfrm>
            <a:off x="4813725" y="3822525"/>
            <a:ext cx="39999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30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marL="914400" lvl="1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2pPr>
            <a:lvl3pPr marL="1371600" lvl="2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3pPr>
            <a:lvl4pPr marL="1828800" lvl="3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4pPr>
            <a:lvl5pPr marL="2286000" lvl="4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5pPr>
            <a:lvl6pPr marL="2743200" lvl="5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6pPr>
            <a:lvl7pPr marL="3200400" lvl="6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7pPr>
            <a:lvl8pPr marL="3657600" lvl="7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○"/>
              <a:defRPr sz="500"/>
            </a:lvl8pPr>
            <a:lvl9pPr marL="4114800" lvl="8" indent="-26035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Char char="■"/>
              <a:defRPr sz="5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sldNum" idx="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31bcb8812_0_0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3631bcb8812_0_0"/>
          <p:cNvSpPr txBox="1">
            <a:spLocks noGrp="1"/>
          </p:cNvSpPr>
          <p:nvPr>
            <p:ph type="body" idx="1"/>
          </p:nvPr>
        </p:nvSpPr>
        <p:spPr>
          <a:xfrm>
            <a:off x="311700" y="1194734"/>
            <a:ext cx="8520600" cy="38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3631bcb8812_0_0"/>
          <p:cNvSpPr txBox="1">
            <a:spLocks noGrp="1"/>
          </p:cNvSpPr>
          <p:nvPr>
            <p:ph type="sldNum" idx="12"/>
          </p:nvPr>
        </p:nvSpPr>
        <p:spPr>
          <a:xfrm>
            <a:off x="8832297" y="4863993"/>
            <a:ext cx="311400" cy="1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72" name="Google Shape;72;g3631bcb8812_0_0"/>
          <p:cNvSpPr txBox="1">
            <a:spLocks noGrp="1"/>
          </p:cNvSpPr>
          <p:nvPr>
            <p:ph type="subTitle" idx="2"/>
          </p:nvPr>
        </p:nvSpPr>
        <p:spPr>
          <a:xfrm>
            <a:off x="311699" y="712926"/>
            <a:ext cx="8520600" cy="48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631bcb8812_0_0"/>
          <p:cNvSpPr txBox="1">
            <a:spLocks noGrp="1"/>
          </p:cNvSpPr>
          <p:nvPr>
            <p:ph type="ctrTitle" idx="4294967295"/>
          </p:nvPr>
        </p:nvSpPr>
        <p:spPr>
          <a:xfrm>
            <a:off x="921043" y="970294"/>
            <a:ext cx="7608000" cy="21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-US" sz="3600" b="1">
                <a:solidFill>
                  <a:srgbClr val="304774"/>
                </a:solidFill>
              </a:rPr>
              <a:t>O Fim das Plataformas SaaS?</a:t>
            </a:r>
            <a:r>
              <a:rPr lang="en-US" sz="3600">
                <a:solidFill>
                  <a:srgbClr val="304774"/>
                </a:solidFill>
              </a:rPr>
              <a:t> </a:t>
            </a:r>
            <a:br>
              <a:rPr lang="en-US" sz="3600"/>
            </a:br>
            <a:r>
              <a:rPr lang="en-US" sz="2000"/>
              <a:t>Como IA, Dados e Agentes Estão Redefinindo o Futuro da Automação e do Atendimento</a:t>
            </a:r>
            <a:endParaRPr sz="2000" b="0"/>
          </a:p>
        </p:txBody>
      </p:sp>
      <p:sp>
        <p:nvSpPr>
          <p:cNvPr id="74" name="Google Shape;74;g3631bcb8812_0_0"/>
          <p:cNvSpPr txBox="1">
            <a:spLocks noGrp="1"/>
          </p:cNvSpPr>
          <p:nvPr>
            <p:ph type="subTitle" idx="2"/>
          </p:nvPr>
        </p:nvSpPr>
        <p:spPr>
          <a:xfrm>
            <a:off x="615142" y="4304947"/>
            <a:ext cx="43701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en-US"/>
              <a:t>Por: Tólis Vossos</a:t>
            </a:r>
            <a:endParaRPr/>
          </a:p>
        </p:txBody>
      </p:sp>
      <p:sp>
        <p:nvSpPr>
          <p:cNvPr id="75" name="Google Shape;75;g3631bcb8812_0_0"/>
          <p:cNvSpPr/>
          <p:nvPr/>
        </p:nvSpPr>
        <p:spPr>
          <a:xfrm>
            <a:off x="228600" y="1508670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3631bcb8812_0_0"/>
          <p:cNvPicPr preferRelativeResize="0"/>
          <p:nvPr/>
        </p:nvPicPr>
        <p:blipFill rotWithShape="1">
          <a:blip r:embed="rId3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3631bcb881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Conclusão e Considerações Finais</a:t>
            </a:r>
            <a:endParaRPr b="1">
              <a:solidFill>
                <a:srgbClr val="304774"/>
              </a:solidFill>
            </a:endParaRPr>
          </a:p>
        </p:txBody>
      </p:sp>
      <p:sp>
        <p:nvSpPr>
          <p:cNvPr id="250" name="Google Shape;250;p10"/>
          <p:cNvSpPr txBox="1">
            <a:spLocks noGrp="1"/>
          </p:cNvSpPr>
          <p:nvPr>
            <p:ph type="subTitle" idx="2"/>
          </p:nvPr>
        </p:nvSpPr>
        <p:spPr>
          <a:xfrm>
            <a:off x="311699" y="930139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Eficiência, Escalabilidade e Experiência no Centro da Estratégia</a:t>
            </a: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228600" y="1725883"/>
            <a:ext cx="86868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228600" y="1725883"/>
            <a:ext cx="26922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1422350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1422350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350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/>
          <p:nvPr/>
        </p:nvSpPr>
        <p:spPr>
          <a:xfrm>
            <a:off x="228600" y="2183083"/>
            <a:ext cx="269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Aprimoramento Contínuo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Arquitetura adaptável que responde rapidamente às mudanças do mercado.</a:t>
            </a:r>
            <a:endParaRPr/>
          </a:p>
        </p:txBody>
      </p:sp>
      <p:sp>
        <p:nvSpPr>
          <p:cNvPr id="260" name="Google Shape;260;p10"/>
          <p:cNvSpPr/>
          <p:nvPr/>
        </p:nvSpPr>
        <p:spPr>
          <a:xfrm>
            <a:off x="3225700" y="1725883"/>
            <a:ext cx="26925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4419451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419451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451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 txBox="1"/>
          <p:nvPr/>
        </p:nvSpPr>
        <p:spPr>
          <a:xfrm>
            <a:off x="3225700" y="2183083"/>
            <a:ext cx="2692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Foco em Resultado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Melhoria de NPS, redução de custos e retenção de clientes como metas centrais.</a:t>
            </a:r>
            <a:endParaRPr/>
          </a:p>
        </p:txBody>
      </p:sp>
      <p:sp>
        <p:nvSpPr>
          <p:cNvPr id="265" name="Google Shape;265;p10"/>
          <p:cNvSpPr/>
          <p:nvPr/>
        </p:nvSpPr>
        <p:spPr>
          <a:xfrm>
            <a:off x="6222950" y="1725883"/>
            <a:ext cx="26922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7416700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7416700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1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6700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/>
          <p:nvPr/>
        </p:nvSpPr>
        <p:spPr>
          <a:xfrm>
            <a:off x="6222950" y="2183083"/>
            <a:ext cx="269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Próximos Passos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Diagnóstico específico do cenário da TP Group para evolução da proposta.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6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Arquitetura de Atendimento Omnichannel</a:t>
            </a:r>
            <a:endParaRPr b="1">
              <a:solidFill>
                <a:srgbClr val="304774"/>
              </a:solidFill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subTitle" idx="2"/>
          </p:nvPr>
        </p:nvSpPr>
        <p:spPr>
          <a:xfrm>
            <a:off x="311699" y="930139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Visão Estratégica e Tecnológica – Ergondata</a:t>
            </a: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228600" y="1725883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228600" y="1725883"/>
            <a:ext cx="41910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228600" y="1725883"/>
            <a:ext cx="4191000" cy="1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0" tIns="0" rIns="0" bIns="190500" anchor="t" anchorCtr="0">
            <a:spAutoFit/>
          </a:bodyPr>
          <a:lstStyle/>
          <a:p>
            <a:pPr marL="22860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Desafio atual: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Fragmentação dos canais e baixa eficiência na gestão da experiência do cliente.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Proposta </a:t>
            </a:r>
            <a:r>
              <a:rPr lang="en-US" sz="1300" b="1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de arquitetura</a:t>
            </a:r>
            <a:r>
              <a:rPr lang="en-US" sz="1300" b="1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Modelo modular com foco em automação, APIs IA first e integração escalável.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Objetivos principais: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Redução de custos, aumento da retenção e personalização da jornada do cliente.</a:t>
            </a: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4724400" y="1725883"/>
            <a:ext cx="41910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4724400" y="1725883"/>
            <a:ext cx="4191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2" descr="tmpksc1eto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725883"/>
            <a:ext cx="4191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,,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Camadas Tecnológicas da Arquitetura Omnichanne</a:t>
            </a:r>
            <a:r>
              <a:rPr lang="en-US"/>
              <a:t>l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2"/>
          </p:nvPr>
        </p:nvSpPr>
        <p:spPr>
          <a:xfrm>
            <a:off x="311699" y="930139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Visão Geral das 5 Camadas Integradas</a:t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228600" y="1725883"/>
            <a:ext cx="8686800" cy="19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0" tIns="0" rIns="0" bIns="190500" anchor="t" anchorCtr="0">
            <a:spAutoFit/>
          </a:bodyPr>
          <a:lstStyle/>
          <a:p>
            <a:pPr marL="22860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Camada 1: Conectividade: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Infraestrutura de comunicação via APIs e telecom (ex: Twilio, Infobip).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Camada 2: Automação: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Bots inteligentes e orquestração de jornadas (ex: Kore.ai).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Camada 3: CRM: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Gestão de relacionamento com o cliente (ex: Salesforce, Zendesk).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Camada 4: Core do Negócio: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Sistemas legados com dados críticos e APIs internas.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Camada 5: CDP: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Plataformas de dados do cliente para ações preditivas e personalizadas.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311700" y="150475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Camada 1: Conectividade e Comunicação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ubTitle" idx="2"/>
          </p:nvPr>
        </p:nvSpPr>
        <p:spPr>
          <a:xfrm>
            <a:off x="311699" y="863401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Base da Arquitetura Omnichannel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228600" y="1659145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228600" y="1659145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228600" y="1659145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28600" y="1659145"/>
            <a:ext cx="41910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28600" y="1659145"/>
            <a:ext cx="4191000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0" tIns="0" rIns="0" bIns="190500" anchor="t" anchorCtr="0">
            <a:spAutoFit/>
          </a:bodyPr>
          <a:lstStyle/>
          <a:p>
            <a:pPr marL="22860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Infraestrutura de Telecom: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Plataformas como Twilio, Infobip, Vivo e Claro viabilizam os canais de voz e mensagens.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APIs de Comunicação: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Permitem a integração rápida e escalável com canais como WhatsApp, SMS, e-mail.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Comoditização: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Embora essenciais, não diferenciam estrategicamente – foco está na confiabilidade e escala.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4724400" y="1659145"/>
            <a:ext cx="41910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4724400" y="1659145"/>
            <a:ext cx="4191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659145"/>
            <a:ext cx="4191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4724400" y="4097545"/>
            <a:ext cx="4191000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Camada 2: Automação Inteligente de Interações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2"/>
          </p:nvPr>
        </p:nvSpPr>
        <p:spPr>
          <a:xfrm>
            <a:off x="311699" y="930139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Retenção, Autoatendimento e Qualidade na Jornada</a:t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228600" y="1725883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28600" y="1725883"/>
            <a:ext cx="41910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228600" y="1725883"/>
            <a:ext cx="4191000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0" tIns="0" rIns="0" bIns="190500" anchor="t" anchorCtr="0">
            <a:spAutoFit/>
          </a:bodyPr>
          <a:lstStyle/>
          <a:p>
            <a:pPr marL="22860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Bots de Voz e Texto: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Ferramentas de IA como Kore.ai permitem interações contextuais e em larga escala.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Orquestração de Jornada: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Automação personalizada com integração a CRMs e APIs de negócio (Kore.ai).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Fornecedores Diversos: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Twilio Autopilot, Zendesk, Infobip – com soluções integradas, porém limitadas frente a plataformas nativas.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4724400" y="1725883"/>
            <a:ext cx="41910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4724400" y="1725883"/>
            <a:ext cx="4191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725883"/>
            <a:ext cx="4191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4724400" y="3947070"/>
            <a:ext cx="4191000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4724400" y="3947070"/>
            <a:ext cx="41910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Hitesh Choudhary on Unsplash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4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Camada 3: Sistemas de CRM</a:t>
            </a:r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subTitle" idx="2"/>
          </p:nvPr>
        </p:nvSpPr>
        <p:spPr>
          <a:xfrm>
            <a:off x="311699" y="930139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Gestão do Relacionamento com o Cliente</a:t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228600" y="1725883"/>
            <a:ext cx="86868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228600" y="1725883"/>
            <a:ext cx="26922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1422350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422350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350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228600" y="2183083"/>
            <a:ext cx="2692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Funções Centrais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Marketing, vendas, suporte e atendimento em um único ambiente.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3225700" y="1725883"/>
            <a:ext cx="26925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4419451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4419451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451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 txBox="1"/>
          <p:nvPr/>
        </p:nvSpPr>
        <p:spPr>
          <a:xfrm>
            <a:off x="3225700" y="2183083"/>
            <a:ext cx="2692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Principais Plataformas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Salesforce, Zendesk, Zoho, Octadesk, Movidesk, Odoo.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6222950" y="1725883"/>
            <a:ext cx="26922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6700" y="150867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6222950" y="2183083"/>
            <a:ext cx="269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Limitações Estruturais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Altos custos, tempo de implementação e escopo limitado para automação nativa.</a:t>
            </a:r>
            <a:endParaRPr/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6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Camada 4: Core do Negócio</a:t>
            </a: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subTitle" idx="2"/>
          </p:nvPr>
        </p:nvSpPr>
        <p:spPr>
          <a:xfrm>
            <a:off x="311699" y="930139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Integração com Sistemas Legados e APIs Internas</a:t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228600" y="1725883"/>
            <a:ext cx="86868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228600" y="1725883"/>
            <a:ext cx="41910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228600" y="1725883"/>
            <a:ext cx="4191000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0" tIns="0" rIns="0" bIns="190500" anchor="t" anchorCtr="0">
            <a:spAutoFit/>
          </a:bodyPr>
          <a:lstStyle/>
          <a:p>
            <a:pPr marL="228600" marR="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Sistemas Críticos: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ERP, sistemas de contratos, perfis de cliente e dados transacionais.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Integração via APIs: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Conexão com as demais camadas para fornecer contexto operacional em tempo real.</a:t>
            </a:r>
            <a:endParaRPr/>
          </a:p>
          <a:p>
            <a:pPr marL="228600" marR="0" lvl="1" indent="-9144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Atendimento Humano (Camada Leve sobre Sistemas Core e Sistemas Legado):</a:t>
            </a: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 Escalonamento seletivo para humanos em casos não resolvidos pela automação.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4724400" y="1725883"/>
            <a:ext cx="4191000" cy="2590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4724400" y="1725883"/>
            <a:ext cx="4191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725883"/>
            <a:ext cx="4191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4724400" y="3947070"/>
            <a:ext cx="4190999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Photo by Paul Steuber on Unsplash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4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311550" y="217213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Camada 5: Inteligência de Cliente – CDP</a:t>
            </a:r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subTitle" idx="2"/>
          </p:nvPr>
        </p:nvSpPr>
        <p:spPr>
          <a:xfrm>
            <a:off x="311699" y="930139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Centralização de Dados e Ações Preditivas</a:t>
            </a: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8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228600" y="1725883"/>
            <a:ext cx="86868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228600" y="1725883"/>
            <a:ext cx="26922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8"/>
          <p:cNvSpPr/>
          <p:nvPr/>
        </p:nvSpPr>
        <p:spPr>
          <a:xfrm>
            <a:off x="1422350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1422350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350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228600" y="2183083"/>
            <a:ext cx="2692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Unificação de Dados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Integração de interações e perfis em uma visão única por cliente.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3225700" y="1725883"/>
            <a:ext cx="26925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"/>
          <p:cNvSpPr/>
          <p:nvPr/>
        </p:nvSpPr>
        <p:spPr>
          <a:xfrm>
            <a:off x="4419451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8"/>
          <p:cNvSpPr txBox="1"/>
          <p:nvPr/>
        </p:nvSpPr>
        <p:spPr>
          <a:xfrm>
            <a:off x="4419451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451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3225700" y="2183083"/>
            <a:ext cx="2692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Análise Avançada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Capacidade de prever comportamentos e preferências com base em IA.</a:t>
            </a: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222950" y="1725883"/>
            <a:ext cx="26922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7416700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7416700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6700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6222950" y="2183083"/>
            <a:ext cx="269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Personalização em Escala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Ativações de marketing e atendimento com alta segmentação e retorno.</a:t>
            </a:r>
            <a:endParaRPr/>
          </a:p>
        </p:txBody>
      </p:sp>
      <p:sp>
        <p:nvSpPr>
          <p:cNvPr id="214" name="Google Shape;214;p8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6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title"/>
          </p:nvPr>
        </p:nvSpPr>
        <p:spPr>
          <a:xfrm>
            <a:off x="311700" y="217213"/>
            <a:ext cx="8520600" cy="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04774"/>
                </a:solidFill>
              </a:rPr>
              <a:t>Tendência: O Fim dos CRMs SaaS Monolíticos</a:t>
            </a:r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2"/>
          </p:nvPr>
        </p:nvSpPr>
        <p:spPr>
          <a:xfrm>
            <a:off x="311699" y="930139"/>
            <a:ext cx="85206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A Visão de Satya Nadella e a Era dos Agentes de IA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228600" y="1725883"/>
            <a:ext cx="86868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228600" y="1725883"/>
            <a:ext cx="26922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1422350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1422350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350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228600" y="2183083"/>
            <a:ext cx="269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Desconstrução do SaaS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Satya Nadella prevê que operações CRUD migrarão para agentes inteligentes.</a:t>
            </a: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3225700" y="1725883"/>
            <a:ext cx="26925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4419451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4419451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451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3225700" y="2183083"/>
            <a:ext cx="2692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Modularização e APIs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Arquitetura orientada por microserviços com integração flexível.</a:t>
            </a:r>
            <a:endParaRPr/>
          </a:p>
        </p:txBody>
      </p:sp>
      <p:sp>
        <p:nvSpPr>
          <p:cNvPr id="237" name="Google Shape;237;p9"/>
          <p:cNvSpPr/>
          <p:nvPr/>
        </p:nvSpPr>
        <p:spPr>
          <a:xfrm>
            <a:off x="6222950" y="1725883"/>
            <a:ext cx="2692200" cy="1279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7416700" y="1725883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7416700" y="1725883"/>
            <a:ext cx="304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6700" y="1725883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9"/>
          <p:cNvSpPr txBox="1"/>
          <p:nvPr/>
        </p:nvSpPr>
        <p:spPr>
          <a:xfrm>
            <a:off x="6222950" y="2183083"/>
            <a:ext cx="26922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Redução de Custos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i="0" u="none" strike="noStrike" cap="none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Menor dependência de CRMs pesados e licenças caras.</a:t>
            </a:r>
            <a:endParaRPr/>
          </a:p>
        </p:txBody>
      </p:sp>
      <p:sp>
        <p:nvSpPr>
          <p:cNvPr id="242" name="Google Shape;242;p9"/>
          <p:cNvSpPr/>
          <p:nvPr/>
        </p:nvSpPr>
        <p:spPr>
          <a:xfrm>
            <a:off x="228600" y="1725882"/>
            <a:ext cx="8686800" cy="32004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9"/>
          <p:cNvPicPr preferRelativeResize="0"/>
          <p:nvPr/>
        </p:nvPicPr>
        <p:blipFill rotWithShape="1">
          <a:blip r:embed="rId6">
            <a:alphaModFix/>
          </a:blip>
          <a:srcRect t="33681" b="32814"/>
          <a:stretch/>
        </p:blipFill>
        <p:spPr>
          <a:xfrm>
            <a:off x="6789983" y="4206800"/>
            <a:ext cx="1499067" cy="5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7550" y="4305538"/>
            <a:ext cx="304800" cy="30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63D297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Application>Microsoft Office PowerPoint</Application>
  <PresentationFormat>Apresentação na tela (16:9)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Proxima Nova</vt:lpstr>
      <vt:lpstr>Arial</vt:lpstr>
      <vt:lpstr>Spearmint</vt:lpstr>
      <vt:lpstr>Apresentação do PowerPoint</vt:lpstr>
      <vt:lpstr>Arquitetura de Atendimento Omnichannel</vt:lpstr>
      <vt:lpstr>Camadas Tecnológicas da Arquitetura Omnichannel</vt:lpstr>
      <vt:lpstr>Camada 1: Conectividade e Comunicação</vt:lpstr>
      <vt:lpstr>Camada 2: Automação Inteligente de Interações</vt:lpstr>
      <vt:lpstr>Camada 3: Sistemas de CRM</vt:lpstr>
      <vt:lpstr>Camada 4: Core do Negócio</vt:lpstr>
      <vt:lpstr>Camada 5: Inteligência de Cliente – CDP</vt:lpstr>
      <vt:lpstr>Tendência: O Fim dos CRMs SaaS Monolíticos</vt:lpstr>
      <vt:lpstr>Conclusão e 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cliente</dc:creator>
  <cp:lastModifiedBy>gicelia azevedo</cp:lastModifiedBy>
  <cp:revision>1</cp:revision>
  <dcterms:modified xsi:type="dcterms:W3CDTF">2025-07-14T19:20:30Z</dcterms:modified>
</cp:coreProperties>
</file>