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Inter Light" panose="020B060402020202020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Medium" panose="02000000000000000000" pitchFamily="2" charset="0"/>
      <p:regular r:id="rId25"/>
      <p:bold r:id="rId26"/>
      <p:italic r:id="rId27"/>
      <p:boldItalic r:id="rId28"/>
    </p:embeddedFont>
    <p:embeddedFont>
      <p:font typeface="Roboto Thin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047CD1-7AEF-4CA5-AE1F-F2D9DB0C7CAF}">
  <a:tblStyle styleId="{CC047CD1-7AEF-4CA5-AE1F-F2D9DB0C7C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02c739729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02c739729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Abertura:</a:t>
            </a:r>
            <a:endParaRPr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Quero agradecer pela presença de todos, sou o Mauricio, sócio e fundador da EARQ.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Somos uma empresa especializada em tecnologias para automação de processos, mais especificamente em processos que utilizam documentos, ou seja, soluções de Intelligent Document Processing.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efc5de05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efc5de059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313964c6a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313964c6a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7838760b3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47838760b3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6efc5de05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6efc5de05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7838760b3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7838760b3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6efc5de059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6efc5de059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Mesmo com toda a evolução tecnológica das plataformas de RPAs, da automação agêntica, etc., os desafios para se automatizar processos com documentos ainda são muito parecidos.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313964c6a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313964c6a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Vou iniciar resumindo a evolução tecnológica do Recognition, ao longo do tempo, que faz dele hoje uma plataforma leve, interoperável e customizável, de IDP e muito completa.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Destravar a automação para RPAs</a:t>
            </a:r>
            <a:endParaRPr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Recognition nasceu como uma ferramenta de OCR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Essencialmente transformava documentos em dados prontos para robôs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Desde o início percebemos a necessidade de embarcar mais de um motor de OCR, para entregar o melhor de cada um, conforme o documento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Modelos eram construídos para atender 60-70% do volume e o restante ao longo dos meses seguintes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O Recognition já nasceu como uma opção “leve”, API simples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</a:rPr>
              <a:t>Processamento inteligente de documentos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Enquanto OCR atua na conversão de pixels das imagens, Visão Computacional analisa a imagem (estrutura, layout, qualidade visual).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Melhorou muito a capacidade de processamento de documentos de baixa qualidade, informações manuscritas, dados complexos (tabelas, matrizes, repetições).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</a:rPr>
              <a:t>Modelos treinados para processos específicos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Capacidade do Recognition de ser treinado, aprender com exemplos e repetições.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Com base nos seus padrões aprendidos, pode processar documentos nunca vistos (predição).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Retroalimentação “semi-automática” (Human in the Loop), a partir da sinalização de um dado em branco, inválido ou de baixa confiança.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</a:rPr>
              <a:t>Compreender contextos e informações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O maior avanço tecnológico foi a adoção efetiva de IA.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Para documentos estruturados (simples), a IA complementa os dados, reduz erros, corrige informações.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Para documentos não estruturados, é capaz de sintetizar informações, analisar contextos e entregar dados precisos.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t-BR">
                <a:solidFill>
                  <a:schemeClr val="dk1"/>
                </a:solidFill>
              </a:rPr>
              <a:t>Capaz de processar documentos altamente complexos através da Recuperação Aumentada (RAG)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313964c6a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6313964c6a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Mesmo com toda a evolução tecnológica das plataformas de RPAs, da automação agêntica, etc., os desafios para se automatizar processos com documentos ainda são muito parecidos.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313964c6a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6313964c6a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7838760b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7838760b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6efc5de05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6efc5de05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efc5de05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6efc5de05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RAG, ou Geração Aumentada de Recuperação (Retrieval-Augmented Generation), é uma técnica de inteligência artificial que combina modelos de linguagem grandes (LLMs) com sistemas de recuperação de informações. Essencialmente, o RAG permite que os LLMs acessem e incorporem informações de fontes externas, como bancos de dados ou documentos, para gerar respostas mais precisas, detalhadas e contextualmente relevantes.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efc5de05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efc5de059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RAG, ou Geração Aumentada de Recuperação (Retrieval-Augmented Generation), é uma técnica de inteligência artificial que combina modelos de linguagem grandes (LLMs) com sistemas de recuperação de informações. Essencialmente, o RAG permite que os LLMs acessem e incorporem informações de fontes externas, como bancos de dados ou documentos, para gerar respostas mais precisas, detalhadas e contextualmente relevantes.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34E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4E86"/>
              </a:solidFill>
              <a:highlight>
                <a:srgbClr val="334E86"/>
              </a:highligh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 - Limpo">
  <p:cSld name="9_Slide de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/>
          </a:blip>
          <a:srcRect t="27837" b="29044"/>
          <a:stretch/>
        </p:blipFill>
        <p:spPr>
          <a:xfrm>
            <a:off x="6196150" y="4748763"/>
            <a:ext cx="2845125" cy="2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 1">
  <p:cSld name="BLANK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5CD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2">
  <p:cSld name="TITLE_2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07A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4E86"/>
              </a:solidFill>
              <a:highlight>
                <a:srgbClr val="334E86"/>
              </a:highligh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1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464100" y="1759700"/>
            <a:ext cx="8520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None/>
              <a:defRPr sz="3000"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464100" y="2483800"/>
            <a:ext cx="85206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None/>
              <a:defRPr sz="2000">
                <a:solidFill>
                  <a:srgbClr val="0B539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" name="Google Shape;15;p4"/>
          <p:cNvGrpSpPr/>
          <p:nvPr/>
        </p:nvGrpSpPr>
        <p:grpSpPr>
          <a:xfrm>
            <a:off x="570645" y="1572256"/>
            <a:ext cx="745763" cy="45826"/>
            <a:chOff x="4580561" y="2589004"/>
            <a:chExt cx="1064464" cy="25200"/>
          </a:xfrm>
        </p:grpSpPr>
        <p:sp>
          <p:nvSpPr>
            <p:cNvPr id="16" name="Google Shape;1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4"/>
          <p:cNvSpPr txBox="1"/>
          <p:nvPr/>
        </p:nvSpPr>
        <p:spPr>
          <a:xfrm>
            <a:off x="0" y="4784400"/>
            <a:ext cx="91440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73763"/>
                </a:solidFill>
              </a:rPr>
              <a:t>recognition-ia.com</a:t>
            </a:r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ctrTitle"/>
          </p:nvPr>
        </p:nvSpPr>
        <p:spPr>
          <a:xfrm>
            <a:off x="311700" y="1759700"/>
            <a:ext cx="8520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None/>
              <a:defRPr sz="3000"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311700" y="2483800"/>
            <a:ext cx="85206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None/>
              <a:defRPr sz="2000">
                <a:solidFill>
                  <a:srgbClr val="0B539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2" name="Google Shape;22;p5"/>
          <p:cNvGrpSpPr/>
          <p:nvPr/>
        </p:nvGrpSpPr>
        <p:grpSpPr>
          <a:xfrm>
            <a:off x="4075845" y="1572256"/>
            <a:ext cx="745763" cy="45826"/>
            <a:chOff x="4580561" y="2589004"/>
            <a:chExt cx="1064464" cy="25200"/>
          </a:xfrm>
        </p:grpSpPr>
        <p:sp>
          <p:nvSpPr>
            <p:cNvPr id="23" name="Google Shape;23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5"/>
          <p:cNvSpPr txBox="1"/>
          <p:nvPr/>
        </p:nvSpPr>
        <p:spPr>
          <a:xfrm>
            <a:off x="0" y="4784400"/>
            <a:ext cx="91440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73763"/>
                </a:solidFill>
              </a:rPr>
              <a:t>recognition-ia.com</a:t>
            </a:r>
            <a:endParaRPr sz="1000">
              <a:solidFill>
                <a:srgbClr val="073763"/>
              </a:solidFill>
            </a:endParaRPr>
          </a:p>
        </p:txBody>
      </p:sp>
      <p:pic>
        <p:nvPicPr>
          <p:cNvPr id="26" name="Google Shape;26;p5" title="recognition-1128x191-verde-centralizad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69763" y="974300"/>
            <a:ext cx="2917376" cy="4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70341" y="521225"/>
            <a:ext cx="694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None/>
              <a:defRPr sz="2000"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70341" y="1228675"/>
            <a:ext cx="842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>
                <a:solidFill>
                  <a:srgbClr val="999999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>
                <a:solidFill>
                  <a:srgbClr val="999999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>
                <a:solidFill>
                  <a:srgbClr val="999999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>
                <a:solidFill>
                  <a:srgbClr val="999999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>
                <a:solidFill>
                  <a:srgbClr val="999999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/>
          <p:nvPr/>
        </p:nvSpPr>
        <p:spPr>
          <a:xfrm>
            <a:off x="0" y="4784400"/>
            <a:ext cx="91440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73763"/>
                </a:solidFill>
              </a:rPr>
              <a:t>recognition-ia.com</a:t>
            </a:r>
            <a:endParaRPr sz="1000">
              <a:solidFill>
                <a:srgbClr val="073763"/>
              </a:solidFill>
            </a:endParaRPr>
          </a:p>
        </p:txBody>
      </p:sp>
      <p:grpSp>
        <p:nvGrpSpPr>
          <p:cNvPr id="31" name="Google Shape;31;p6"/>
          <p:cNvGrpSpPr/>
          <p:nvPr/>
        </p:nvGrpSpPr>
        <p:grpSpPr>
          <a:xfrm>
            <a:off x="570645" y="452014"/>
            <a:ext cx="745763" cy="45826"/>
            <a:chOff x="4580561" y="2589004"/>
            <a:chExt cx="1064464" cy="25200"/>
          </a:xfrm>
        </p:grpSpPr>
        <p:sp>
          <p:nvSpPr>
            <p:cNvPr id="32" name="Google Shape;32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70341" y="521225"/>
            <a:ext cx="694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None/>
              <a:defRPr sz="2000"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6" name="Google Shape;36;p7"/>
          <p:cNvGrpSpPr/>
          <p:nvPr/>
        </p:nvGrpSpPr>
        <p:grpSpPr>
          <a:xfrm>
            <a:off x="570645" y="452014"/>
            <a:ext cx="745763" cy="45826"/>
            <a:chOff x="4580561" y="2589004"/>
            <a:chExt cx="1064464" cy="25200"/>
          </a:xfrm>
        </p:grpSpPr>
        <p:sp>
          <p:nvSpPr>
            <p:cNvPr id="37" name="Google Shape;37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7"/>
          <p:cNvSpPr txBox="1"/>
          <p:nvPr/>
        </p:nvSpPr>
        <p:spPr>
          <a:xfrm>
            <a:off x="0" y="4784400"/>
            <a:ext cx="91440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73763"/>
                </a:solidFill>
              </a:rPr>
              <a:t>recognition-ia.com</a:t>
            </a:r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erramento">
  <p:cSld name="TITLE_ONLY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2837277" y="1759700"/>
            <a:ext cx="54894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None/>
              <a:defRPr sz="2000"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2837325" y="2483800"/>
            <a:ext cx="54894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None/>
              <a:defRPr sz="1400">
                <a:solidFill>
                  <a:srgbClr val="0B539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8"/>
          <p:cNvGrpSpPr/>
          <p:nvPr/>
        </p:nvGrpSpPr>
        <p:grpSpPr>
          <a:xfrm>
            <a:off x="7581045" y="1572256"/>
            <a:ext cx="745763" cy="45826"/>
            <a:chOff x="4580561" y="2589004"/>
            <a:chExt cx="1064464" cy="25200"/>
          </a:xfrm>
        </p:grpSpPr>
        <p:sp>
          <p:nvSpPr>
            <p:cNvPr id="44" name="Google Shape;44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8"/>
          <p:cNvSpPr txBox="1"/>
          <p:nvPr/>
        </p:nvSpPr>
        <p:spPr>
          <a:xfrm>
            <a:off x="0" y="4784400"/>
            <a:ext cx="91440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73763"/>
                </a:solidFill>
              </a:rPr>
              <a:t>recognition-ia.com</a:t>
            </a:r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474625" y="561350"/>
            <a:ext cx="2760600" cy="233100"/>
          </a:xfrm>
          <a:prstGeom prst="roundRect">
            <a:avLst>
              <a:gd name="adj" fmla="val 16667"/>
            </a:avLst>
          </a:prstGeom>
          <a:solidFill>
            <a:srgbClr val="07376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518775" y="598175"/>
            <a:ext cx="2668200" cy="1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470350" y="1228675"/>
            <a:ext cx="35592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>
                <a:solidFill>
                  <a:srgbClr val="999999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>
                <a:solidFill>
                  <a:srgbClr val="999999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>
                <a:solidFill>
                  <a:srgbClr val="999999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>
                <a:solidFill>
                  <a:srgbClr val="999999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>
                <a:solidFill>
                  <a:srgbClr val="999999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2"/>
          </p:nvPr>
        </p:nvSpPr>
        <p:spPr>
          <a:xfrm>
            <a:off x="470350" y="2347975"/>
            <a:ext cx="35109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900"/>
              <a:buChar char="■"/>
              <a:defRPr sz="900">
                <a:solidFill>
                  <a:srgbClr val="666666"/>
                </a:solidFill>
              </a:defRPr>
            </a:lvl3pPr>
            <a:lvl4pPr marL="1828800" lvl="3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●"/>
              <a:defRPr sz="700">
                <a:solidFill>
                  <a:srgbClr val="999999"/>
                </a:solidFill>
              </a:defRPr>
            </a:lvl4pPr>
            <a:lvl5pPr marL="2286000" lvl="4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○"/>
              <a:defRPr sz="700">
                <a:solidFill>
                  <a:srgbClr val="999999"/>
                </a:solidFill>
              </a:defRPr>
            </a:lvl5pPr>
            <a:lvl6pPr marL="2743200" lvl="5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■"/>
              <a:defRPr sz="700">
                <a:solidFill>
                  <a:srgbClr val="999999"/>
                </a:solidFill>
              </a:defRPr>
            </a:lvl6pPr>
            <a:lvl7pPr marL="3200400" lvl="6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●"/>
              <a:defRPr sz="700">
                <a:solidFill>
                  <a:srgbClr val="999999"/>
                </a:solidFill>
              </a:defRPr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○"/>
              <a:defRPr sz="700">
                <a:solidFill>
                  <a:srgbClr val="999999"/>
                </a:solidFill>
              </a:defRPr>
            </a:lvl8pPr>
            <a:lvl9pPr marL="4114800" lvl="8" indent="-27305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Char char="■"/>
              <a:defRPr sz="7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/>
          <p:nvPr/>
        </p:nvSpPr>
        <p:spPr>
          <a:xfrm>
            <a:off x="0" y="4784400"/>
            <a:ext cx="91440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73763"/>
                </a:solidFill>
              </a:rPr>
              <a:t>recognition-ia.com</a:t>
            </a:r>
            <a:endParaRPr sz="1000">
              <a:solidFill>
                <a:srgbClr val="073763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None/>
              <a:defRPr sz="2200"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 sz="1200">
                <a:solidFill>
                  <a:srgbClr val="999999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 sz="1200">
                <a:solidFill>
                  <a:srgbClr val="999999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recognition-ia.com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think/insights/managing-unstructured-data#_edn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 title="ai-agent-recognition-transparen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7800" y="494900"/>
            <a:ext cx="4648602" cy="464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 title="EARQ-logo-branco-transparen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400" y="1209121"/>
            <a:ext cx="2317900" cy="6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 title="recognition-agentes-de-ia-para-documentos-cent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725" y="2466525"/>
            <a:ext cx="3893250" cy="77467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subTitle" idx="4294967295"/>
          </p:nvPr>
        </p:nvSpPr>
        <p:spPr>
          <a:xfrm>
            <a:off x="229725" y="3646600"/>
            <a:ext cx="2799900" cy="11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pt-BR" sz="1650" b="1">
                <a:solidFill>
                  <a:schemeClr val="lt1"/>
                </a:solidFill>
              </a:rPr>
              <a:t>Mauricio M. Neto</a:t>
            </a:r>
            <a:endParaRPr sz="165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pt-BR" sz="1300">
                <a:solidFill>
                  <a:schemeClr val="lt1"/>
                </a:solidFill>
              </a:rPr>
              <a:t>Sócio e cofundador da EARQ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 amt="10000"/>
          </a:blip>
          <a:srcRect r="40334"/>
          <a:stretch/>
        </p:blipFill>
        <p:spPr>
          <a:xfrm>
            <a:off x="2663254" y="-2675"/>
            <a:ext cx="650184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>
            <a:spLocks noGrp="1"/>
          </p:cNvSpPr>
          <p:nvPr>
            <p:ph type="body" idx="1"/>
          </p:nvPr>
        </p:nvSpPr>
        <p:spPr>
          <a:xfrm>
            <a:off x="470350" y="1533475"/>
            <a:ext cx="34110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API </a:t>
            </a:r>
            <a:r>
              <a:rPr lang="pt-BR" b="1"/>
              <a:t>de IDP</a:t>
            </a:r>
            <a:r>
              <a:rPr lang="pt-BR"/>
              <a:t> para operadoras de saúde.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220" name="Google Shape;220;p22"/>
          <p:cNvSpPr txBox="1">
            <a:spLocks noGrp="1"/>
          </p:cNvSpPr>
          <p:nvPr>
            <p:ph type="body" idx="2"/>
          </p:nvPr>
        </p:nvSpPr>
        <p:spPr>
          <a:xfrm>
            <a:off x="470350" y="2576575"/>
            <a:ext cx="5767800" cy="2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Objetivos: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Reembolso de despesas médicas (consultas, terapias, etc.).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Saúde e segurança do trabalho (ASO, Fichas Clínicas, Exames complementares, etc.).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Laudos médicos, atestados, pós-operatórios, etc.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Integração com software de SST.</a:t>
            </a:r>
            <a:endParaRPr/>
          </a:p>
        </p:txBody>
      </p:sp>
      <p:pic>
        <p:nvPicPr>
          <p:cNvPr id="221" name="Google Shape;221;p22" title="recognition-logo-transparen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/>
          <p:nvPr/>
        </p:nvSpPr>
        <p:spPr>
          <a:xfrm>
            <a:off x="557250" y="1222250"/>
            <a:ext cx="1043400" cy="225600"/>
          </a:xfrm>
          <a:prstGeom prst="roundRect">
            <a:avLst>
              <a:gd name="adj" fmla="val 16667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chemeClr val="lt1"/>
                </a:solidFill>
              </a:rPr>
              <a:t>caso de uso</a:t>
            </a:r>
            <a:endParaRPr sz="1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>
            <a:spLocks noGrp="1"/>
          </p:cNvSpPr>
          <p:nvPr>
            <p:ph type="title" idx="4294967295"/>
          </p:nvPr>
        </p:nvSpPr>
        <p:spPr>
          <a:xfrm>
            <a:off x="-150" y="78820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00">
                <a:solidFill>
                  <a:schemeClr val="lt1"/>
                </a:solidFill>
              </a:rPr>
              <a:t>Fluxo de Processamento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28" name="Google Shape;228;p23"/>
          <p:cNvSpPr txBox="1">
            <a:spLocks noGrp="1"/>
          </p:cNvSpPr>
          <p:nvPr>
            <p:ph type="title" idx="4294967295"/>
          </p:nvPr>
        </p:nvSpPr>
        <p:spPr>
          <a:xfrm>
            <a:off x="1536700" y="1300325"/>
            <a:ext cx="591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00">
                <a:solidFill>
                  <a:schemeClr val="lt1"/>
                </a:solidFill>
              </a:rPr>
              <a:t>API para classificar, extrair, validar e formatar dados de documentos, deixando-os prontos para qualquer processo de negócio.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29" name="Google Shape;229;p23"/>
          <p:cNvSpPr/>
          <p:nvPr/>
        </p:nvSpPr>
        <p:spPr>
          <a:xfrm>
            <a:off x="608700" y="2677675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608700" y="3405788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608700" y="4144850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608700" y="1955063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423575" y="2412225"/>
            <a:ext cx="7044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API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464725" y="3140963"/>
            <a:ext cx="7044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Cloud Storage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551700" y="3872113"/>
            <a:ext cx="525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Emails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464725" y="4601225"/>
            <a:ext cx="7044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FTP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37" name="Google Shape;2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711" y="4177398"/>
            <a:ext cx="363425" cy="3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592" y="3434875"/>
            <a:ext cx="363425" cy="3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700" y="2697896"/>
            <a:ext cx="363425" cy="3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700" y="1982038"/>
            <a:ext cx="363425" cy="35870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/>
          <p:nvPr/>
        </p:nvSpPr>
        <p:spPr>
          <a:xfrm>
            <a:off x="8000100" y="2677675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8000100" y="3405788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8000100" y="4144850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8000100" y="1955063"/>
            <a:ext cx="411600" cy="4116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5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7814975" y="2412225"/>
            <a:ext cx="7044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API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7856125" y="3140963"/>
            <a:ext cx="7044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RPA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7814975" y="3872125"/>
            <a:ext cx="8109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Banco de Dados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48" name="Google Shape;248;p23"/>
          <p:cNvSpPr txBox="1"/>
          <p:nvPr/>
        </p:nvSpPr>
        <p:spPr>
          <a:xfrm>
            <a:off x="7791350" y="4601225"/>
            <a:ext cx="867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Arquivos Estruturados</a:t>
            </a:r>
            <a:endParaRPr sz="8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49" name="Google Shape;24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7100" y="1982038"/>
            <a:ext cx="363425" cy="35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24188" y="2699914"/>
            <a:ext cx="363425" cy="35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24188" y="3430458"/>
            <a:ext cx="363425" cy="3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24188" y="4163900"/>
            <a:ext cx="363425" cy="3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3"/>
          <p:cNvSpPr/>
          <p:nvPr/>
        </p:nvSpPr>
        <p:spPr>
          <a:xfrm>
            <a:off x="1536700" y="2067975"/>
            <a:ext cx="5918700" cy="26562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cap="flat" cmpd="sng">
            <a:solidFill>
              <a:srgbClr val="101A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3"/>
          <p:cNvSpPr/>
          <p:nvPr/>
        </p:nvSpPr>
        <p:spPr>
          <a:xfrm>
            <a:off x="1774900" y="2491325"/>
            <a:ext cx="1158900" cy="64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/>
              <a:t>Classificação</a:t>
            </a:r>
            <a:endParaRPr sz="1100" b="1"/>
          </a:p>
        </p:txBody>
      </p:sp>
      <p:cxnSp>
        <p:nvCxnSpPr>
          <p:cNvPr id="255" name="Google Shape;255;p23"/>
          <p:cNvCxnSpPr>
            <a:stCxn id="254" idx="3"/>
            <a:endCxn id="256" idx="1"/>
          </p:cNvCxnSpPr>
          <p:nvPr/>
        </p:nvCxnSpPr>
        <p:spPr>
          <a:xfrm>
            <a:off x="2933800" y="2816225"/>
            <a:ext cx="24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6" name="Google Shape;256;p23"/>
          <p:cNvSpPr/>
          <p:nvPr/>
        </p:nvSpPr>
        <p:spPr>
          <a:xfrm>
            <a:off x="3179750" y="2491325"/>
            <a:ext cx="1158900" cy="64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/>
              <a:t>Indexação</a:t>
            </a:r>
            <a:endParaRPr sz="1100" b="1"/>
          </a:p>
        </p:txBody>
      </p:sp>
      <p:sp>
        <p:nvSpPr>
          <p:cNvPr id="257" name="Google Shape;257;p23"/>
          <p:cNvSpPr/>
          <p:nvPr/>
        </p:nvSpPr>
        <p:spPr>
          <a:xfrm>
            <a:off x="4653900" y="2491325"/>
            <a:ext cx="1158900" cy="64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/>
              <a:t>Validação</a:t>
            </a:r>
            <a:endParaRPr sz="1100" b="1"/>
          </a:p>
        </p:txBody>
      </p:sp>
      <p:sp>
        <p:nvSpPr>
          <p:cNvPr id="258" name="Google Shape;258;p23"/>
          <p:cNvSpPr/>
          <p:nvPr/>
        </p:nvSpPr>
        <p:spPr>
          <a:xfrm>
            <a:off x="6066900" y="2491325"/>
            <a:ext cx="1158900" cy="64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/>
              <a:t>Formatação</a:t>
            </a:r>
            <a:endParaRPr sz="1100" b="1"/>
          </a:p>
        </p:txBody>
      </p:sp>
      <p:cxnSp>
        <p:nvCxnSpPr>
          <p:cNvPr id="259" name="Google Shape;259;p23"/>
          <p:cNvCxnSpPr>
            <a:endCxn id="257" idx="1"/>
          </p:cNvCxnSpPr>
          <p:nvPr/>
        </p:nvCxnSpPr>
        <p:spPr>
          <a:xfrm rot="10800000" flipH="1">
            <a:off x="4351800" y="2816225"/>
            <a:ext cx="302100" cy="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0" name="Google Shape;260;p23"/>
          <p:cNvCxnSpPr>
            <a:stCxn id="257" idx="3"/>
            <a:endCxn id="258" idx="1"/>
          </p:cNvCxnSpPr>
          <p:nvPr/>
        </p:nvCxnSpPr>
        <p:spPr>
          <a:xfrm>
            <a:off x="5812800" y="2816225"/>
            <a:ext cx="254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p23"/>
          <p:cNvCxnSpPr>
            <a:stCxn id="240" idx="3"/>
            <a:endCxn id="253" idx="1"/>
          </p:cNvCxnSpPr>
          <p:nvPr/>
        </p:nvCxnSpPr>
        <p:spPr>
          <a:xfrm>
            <a:off x="999125" y="2161390"/>
            <a:ext cx="537600" cy="12348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p23"/>
          <p:cNvCxnSpPr>
            <a:stCxn id="239" idx="3"/>
            <a:endCxn id="253" idx="1"/>
          </p:cNvCxnSpPr>
          <p:nvPr/>
        </p:nvCxnSpPr>
        <p:spPr>
          <a:xfrm>
            <a:off x="999125" y="2879608"/>
            <a:ext cx="537600" cy="5166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63;p23"/>
          <p:cNvCxnSpPr>
            <a:stCxn id="238" idx="3"/>
            <a:endCxn id="253" idx="1"/>
          </p:cNvCxnSpPr>
          <p:nvPr/>
        </p:nvCxnSpPr>
        <p:spPr>
          <a:xfrm rot="10800000" flipH="1">
            <a:off x="997017" y="3396088"/>
            <a:ext cx="539700" cy="2205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64" name="Google Shape;264;p23"/>
          <p:cNvCxnSpPr>
            <a:stCxn id="237" idx="3"/>
            <a:endCxn id="253" idx="1"/>
          </p:cNvCxnSpPr>
          <p:nvPr/>
        </p:nvCxnSpPr>
        <p:spPr>
          <a:xfrm rot="10800000" flipH="1">
            <a:off x="999136" y="3396111"/>
            <a:ext cx="537600" cy="9630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65" name="Google Shape;265;p23"/>
          <p:cNvCxnSpPr>
            <a:stCxn id="253" idx="3"/>
            <a:endCxn id="249" idx="1"/>
          </p:cNvCxnSpPr>
          <p:nvPr/>
        </p:nvCxnSpPr>
        <p:spPr>
          <a:xfrm rot="10800000" flipH="1">
            <a:off x="7455400" y="2161275"/>
            <a:ext cx="571800" cy="1234800"/>
          </a:xfrm>
          <a:prstGeom prst="curvedConnector3">
            <a:avLst>
              <a:gd name="adj1" fmla="val 49991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66" name="Google Shape;266;p23"/>
          <p:cNvCxnSpPr>
            <a:stCxn id="253" idx="3"/>
            <a:endCxn id="250" idx="1"/>
          </p:cNvCxnSpPr>
          <p:nvPr/>
        </p:nvCxnSpPr>
        <p:spPr>
          <a:xfrm rot="10800000" flipH="1">
            <a:off x="7455400" y="2879475"/>
            <a:ext cx="568800" cy="5166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67" name="Google Shape;267;p23"/>
          <p:cNvCxnSpPr>
            <a:stCxn id="253" idx="3"/>
            <a:endCxn id="251" idx="1"/>
          </p:cNvCxnSpPr>
          <p:nvPr/>
        </p:nvCxnSpPr>
        <p:spPr>
          <a:xfrm>
            <a:off x="7455400" y="3396075"/>
            <a:ext cx="568800" cy="2160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68" name="Google Shape;268;p23"/>
          <p:cNvCxnSpPr>
            <a:stCxn id="253" idx="3"/>
            <a:endCxn id="252" idx="1"/>
          </p:cNvCxnSpPr>
          <p:nvPr/>
        </p:nvCxnSpPr>
        <p:spPr>
          <a:xfrm>
            <a:off x="7455400" y="3396075"/>
            <a:ext cx="568800" cy="9495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269" name="Google Shape;269;p23"/>
          <p:cNvSpPr/>
          <p:nvPr/>
        </p:nvSpPr>
        <p:spPr>
          <a:xfrm>
            <a:off x="1774900" y="3608725"/>
            <a:ext cx="2563800" cy="64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Modelos treinados + LLM</a:t>
            </a:r>
            <a:endParaRPr sz="1000"/>
          </a:p>
        </p:txBody>
      </p:sp>
      <p:cxnSp>
        <p:nvCxnSpPr>
          <p:cNvPr id="270" name="Google Shape;270;p23"/>
          <p:cNvCxnSpPr>
            <a:stCxn id="254" idx="2"/>
            <a:endCxn id="269" idx="0"/>
          </p:cNvCxnSpPr>
          <p:nvPr/>
        </p:nvCxnSpPr>
        <p:spPr>
          <a:xfrm rot="-5400000" flipH="1">
            <a:off x="2471800" y="3023675"/>
            <a:ext cx="467700" cy="702600"/>
          </a:xfrm>
          <a:prstGeom prst="bentConnector3">
            <a:avLst>
              <a:gd name="adj1" fmla="val 49989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23"/>
          <p:cNvCxnSpPr>
            <a:stCxn id="256" idx="2"/>
            <a:endCxn id="269" idx="0"/>
          </p:cNvCxnSpPr>
          <p:nvPr/>
        </p:nvCxnSpPr>
        <p:spPr>
          <a:xfrm rot="5400000">
            <a:off x="3174200" y="3023825"/>
            <a:ext cx="467700" cy="702300"/>
          </a:xfrm>
          <a:prstGeom prst="bentConnector3">
            <a:avLst>
              <a:gd name="adj1" fmla="val 49989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23"/>
          <p:cNvSpPr/>
          <p:nvPr/>
        </p:nvSpPr>
        <p:spPr>
          <a:xfrm>
            <a:off x="4653900" y="3608725"/>
            <a:ext cx="1158900" cy="64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Robôs + HITL</a:t>
            </a:r>
            <a:endParaRPr sz="1000"/>
          </a:p>
        </p:txBody>
      </p:sp>
      <p:cxnSp>
        <p:nvCxnSpPr>
          <p:cNvPr id="273" name="Google Shape;273;p23"/>
          <p:cNvCxnSpPr>
            <a:stCxn id="257" idx="2"/>
            <a:endCxn id="272" idx="0"/>
          </p:cNvCxnSpPr>
          <p:nvPr/>
        </p:nvCxnSpPr>
        <p:spPr>
          <a:xfrm rot="-5400000" flipH="1">
            <a:off x="4999800" y="3374675"/>
            <a:ext cx="467700" cy="600"/>
          </a:xfrm>
          <a:prstGeom prst="bentConnector3">
            <a:avLst>
              <a:gd name="adj1" fmla="val 49989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3"/>
          <p:cNvSpPr/>
          <p:nvPr/>
        </p:nvSpPr>
        <p:spPr>
          <a:xfrm>
            <a:off x="6066900" y="3608725"/>
            <a:ext cx="1158900" cy="649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Regras Personalizadas</a:t>
            </a:r>
            <a:endParaRPr sz="1000"/>
          </a:p>
        </p:txBody>
      </p:sp>
      <p:cxnSp>
        <p:nvCxnSpPr>
          <p:cNvPr id="275" name="Google Shape;275;p23"/>
          <p:cNvCxnSpPr>
            <a:stCxn id="258" idx="2"/>
            <a:endCxn id="274" idx="0"/>
          </p:cNvCxnSpPr>
          <p:nvPr/>
        </p:nvCxnSpPr>
        <p:spPr>
          <a:xfrm>
            <a:off x="6646350" y="3141125"/>
            <a:ext cx="0" cy="467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23"/>
          <p:cNvSpPr txBox="1"/>
          <p:nvPr/>
        </p:nvSpPr>
        <p:spPr>
          <a:xfrm>
            <a:off x="-50" y="4878525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i="1">
                <a:solidFill>
                  <a:srgbClr val="FFFFFF"/>
                </a:solidFill>
              </a:rPr>
              <a:t>HITL “human in the loop” é um serviço exclusivo da EARQ para tratamento manual de imperfeições na leitura dos dados, contratado opcionalmente</a:t>
            </a:r>
            <a:endParaRPr sz="900" i="1">
              <a:solidFill>
                <a:srgbClr val="FFFFFF"/>
              </a:solidFill>
            </a:endParaRPr>
          </a:p>
        </p:txBody>
      </p:sp>
      <p:pic>
        <p:nvPicPr>
          <p:cNvPr id="277" name="Google Shape;277;p23" title="recognition-logo-transparente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56975" y="117816"/>
            <a:ext cx="3230049" cy="745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/>
          <p:nvPr/>
        </p:nvSpPr>
        <p:spPr>
          <a:xfrm rot="-5400000">
            <a:off x="1678707" y="2805004"/>
            <a:ext cx="1566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700"/>
              <a:buFont typeface="Inter Light"/>
              <a:buNone/>
            </a:pPr>
            <a:r>
              <a:rPr lang="pt-BR" sz="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Volume  de processos</a:t>
            </a:r>
            <a:endParaRPr sz="800" b="0" i="0" u="none" strike="noStrike" cap="non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4572000" y="845875"/>
            <a:ext cx="4572000" cy="3852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24" title="recognition-logo-transparen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4"/>
          <p:cNvSpPr txBox="1">
            <a:spLocks noGrp="1"/>
          </p:cNvSpPr>
          <p:nvPr>
            <p:ph type="body" idx="1"/>
          </p:nvPr>
        </p:nvSpPr>
        <p:spPr>
          <a:xfrm>
            <a:off x="470350" y="1228675"/>
            <a:ext cx="35592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Como </a:t>
            </a:r>
            <a:r>
              <a:rPr lang="pt-BR"/>
              <a:t>posso começar a avaliação do </a:t>
            </a:r>
            <a:r>
              <a:rPr lang="pt-BR" b="1">
                <a:solidFill>
                  <a:srgbClr val="1C4587"/>
                </a:solidFill>
              </a:rPr>
              <a:t>Recognition?</a:t>
            </a:r>
            <a:endParaRPr/>
          </a:p>
        </p:txBody>
      </p:sp>
      <p:sp>
        <p:nvSpPr>
          <p:cNvPr id="286" name="Google Shape;286;p24"/>
          <p:cNvSpPr txBox="1">
            <a:spLocks noGrp="1"/>
          </p:cNvSpPr>
          <p:nvPr>
            <p:ph type="body" idx="2"/>
          </p:nvPr>
        </p:nvSpPr>
        <p:spPr>
          <a:xfrm>
            <a:off x="470350" y="2347975"/>
            <a:ext cx="36564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Comece pela versão </a:t>
            </a:r>
            <a:r>
              <a:rPr lang="pt-BR" b="1"/>
              <a:t>“community”</a:t>
            </a:r>
            <a:r>
              <a:rPr lang="pt-BR"/>
              <a:t> usando os </a:t>
            </a:r>
            <a:r>
              <a:rPr lang="pt-BR" b="1"/>
              <a:t>modelos prontos da galeria</a:t>
            </a:r>
            <a:r>
              <a:rPr lang="pt-BR"/>
              <a:t> ou personalize </a:t>
            </a:r>
            <a:r>
              <a:rPr lang="pt-BR" b="1"/>
              <a:t>seus modelos</a:t>
            </a:r>
            <a:r>
              <a:rPr lang="pt-BR"/>
              <a:t>.</a:t>
            </a:r>
            <a:endParaRPr/>
          </a:p>
        </p:txBody>
      </p:sp>
      <p:pic>
        <p:nvPicPr>
          <p:cNvPr id="287" name="Google Shape;287;p24"/>
          <p:cNvPicPr preferRelativeResize="0"/>
          <p:nvPr/>
        </p:nvPicPr>
        <p:blipFill rotWithShape="1">
          <a:blip r:embed="rId4">
            <a:alphaModFix/>
          </a:blip>
          <a:srcRect r="26492"/>
          <a:stretch/>
        </p:blipFill>
        <p:spPr>
          <a:xfrm>
            <a:off x="4260950" y="555050"/>
            <a:ext cx="4883051" cy="389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4"/>
          <p:cNvSpPr txBox="1"/>
          <p:nvPr/>
        </p:nvSpPr>
        <p:spPr>
          <a:xfrm>
            <a:off x="470350" y="37846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u="sng">
                <a:solidFill>
                  <a:srgbClr val="334E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https://recognition-ia.com</a:t>
            </a:r>
            <a:endParaRPr sz="1800" b="1">
              <a:solidFill>
                <a:srgbClr val="334E8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470350" y="673625"/>
            <a:ext cx="7050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b="1"/>
              <a:t>Assistente de IA </a:t>
            </a:r>
            <a:r>
              <a:rPr lang="pt-BR"/>
              <a:t>para criação de modelos</a:t>
            </a:r>
            <a:r>
              <a:rPr lang="pt-BR" b="1"/>
              <a:t> personalizados</a:t>
            </a:r>
            <a:endParaRPr b="1"/>
          </a:p>
        </p:txBody>
      </p:sp>
      <p:pic>
        <p:nvPicPr>
          <p:cNvPr id="294" name="Google Shape;2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650" y="1414775"/>
            <a:ext cx="7906026" cy="37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5"/>
          <p:cNvSpPr/>
          <p:nvPr/>
        </p:nvSpPr>
        <p:spPr>
          <a:xfrm>
            <a:off x="1145550" y="1338575"/>
            <a:ext cx="1663800" cy="457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</a:rPr>
              <a:t>Definir os campos de extração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4345950" y="1338475"/>
            <a:ext cx="1930500" cy="457500"/>
          </a:xfrm>
          <a:prstGeom prst="wedgeRoundRectCallout">
            <a:avLst>
              <a:gd name="adj1" fmla="val 40991"/>
              <a:gd name="adj2" fmla="val 69309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</a:rPr>
              <a:t>Testar com variações de documentos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97" name="Google Shape;297;p25"/>
          <p:cNvSpPr/>
          <p:nvPr/>
        </p:nvSpPr>
        <p:spPr>
          <a:xfrm>
            <a:off x="5107750" y="2266650"/>
            <a:ext cx="1930500" cy="457500"/>
          </a:xfrm>
          <a:prstGeom prst="wedgeRoundRectCallout">
            <a:avLst>
              <a:gd name="adj1" fmla="val 44732"/>
              <a:gd name="adj2" fmla="val -80749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</a:rPr>
              <a:t>Visualizar o resultado em Excel ou JSON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298" name="Google Shape;298;p25"/>
          <p:cNvSpPr/>
          <p:nvPr/>
        </p:nvSpPr>
        <p:spPr>
          <a:xfrm>
            <a:off x="6949350" y="1287475"/>
            <a:ext cx="1930500" cy="457500"/>
          </a:xfrm>
          <a:prstGeom prst="wedgeRoundRectCallout">
            <a:avLst>
              <a:gd name="adj1" fmla="val -12497"/>
              <a:gd name="adj2" fmla="val 80536"/>
              <a:gd name="adj3" fmla="val 0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</a:rPr>
              <a:t>Salvar como um “Modelo”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/>
          <p:cNvSpPr txBox="1">
            <a:spLocks noGrp="1"/>
          </p:cNvSpPr>
          <p:nvPr>
            <p:ph type="ctrTitle"/>
          </p:nvPr>
        </p:nvSpPr>
        <p:spPr>
          <a:xfrm>
            <a:off x="319674" y="2064500"/>
            <a:ext cx="80070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800"/>
              <a:t>Obrigado!</a:t>
            </a:r>
            <a:endParaRPr sz="1800"/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800"/>
              <a:t>Thanks!</a:t>
            </a:r>
            <a:endParaRPr sz="1800"/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800"/>
              <a:t>Gracias!</a:t>
            </a:r>
            <a:endParaRPr sz="1800"/>
          </a:p>
        </p:txBody>
      </p:sp>
      <p:sp>
        <p:nvSpPr>
          <p:cNvPr id="304" name="Google Shape;304;p26"/>
          <p:cNvSpPr txBox="1">
            <a:spLocks noGrp="1"/>
          </p:cNvSpPr>
          <p:nvPr>
            <p:ph type="subTitle" idx="1"/>
          </p:nvPr>
        </p:nvSpPr>
        <p:spPr>
          <a:xfrm>
            <a:off x="2837275" y="3416150"/>
            <a:ext cx="45420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pt-BR" sz="1350" b="1"/>
              <a:t>Mauricio M. Neto</a:t>
            </a:r>
            <a:endParaRPr sz="1350" b="1"/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pt-BR" sz="1000">
                <a:solidFill>
                  <a:srgbClr val="434343"/>
                </a:solidFill>
              </a:rPr>
              <a:t>Sócio-fundador</a:t>
            </a:r>
            <a:endParaRPr sz="1000">
              <a:solidFill>
                <a:srgbClr val="434343"/>
              </a:solidFill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pt-BR" sz="1000" b="1">
                <a:solidFill>
                  <a:srgbClr val="434343"/>
                </a:solidFill>
              </a:rPr>
              <a:t>mauricio@earqconsultoria.com</a:t>
            </a:r>
            <a:endParaRPr sz="1000" b="1">
              <a:solidFill>
                <a:srgbClr val="434343"/>
              </a:solidFill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pt-BR" sz="1000">
                <a:solidFill>
                  <a:srgbClr val="434343"/>
                </a:solidFill>
              </a:rPr>
              <a:t>+55 (19) 98973-0505</a:t>
            </a:r>
            <a:endParaRPr sz="1000">
              <a:solidFill>
                <a:srgbClr val="434343"/>
              </a:solidFill>
            </a:endParaRPr>
          </a:p>
        </p:txBody>
      </p:sp>
      <p:pic>
        <p:nvPicPr>
          <p:cNvPr id="305" name="Google Shape;3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450" y="3580601"/>
            <a:ext cx="919225" cy="9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6" title="recognition-1128x191-ver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25" y="1759700"/>
            <a:ext cx="3893249" cy="66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6" title="agentes_de_ia_para_documentos_lef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25" y="2840125"/>
            <a:ext cx="3805676" cy="6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 rot="-5400000">
            <a:off x="1678707" y="2805004"/>
            <a:ext cx="1566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700"/>
              <a:buFont typeface="Inter Light"/>
              <a:buNone/>
            </a:pPr>
            <a:r>
              <a:rPr lang="pt-BR" sz="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Volume  de processos</a:t>
            </a:r>
            <a:endParaRPr sz="800" b="0" i="0" u="none" strike="noStrike" cap="non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470350" y="1228675"/>
            <a:ext cx="35592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Recognition </a:t>
            </a:r>
            <a:r>
              <a:rPr lang="pt-BR"/>
              <a:t>é parte da estratégia de </a:t>
            </a:r>
            <a:r>
              <a:rPr lang="pt-BR" b="1">
                <a:solidFill>
                  <a:srgbClr val="1C4587"/>
                </a:solidFill>
              </a:rPr>
              <a:t>hiperautomação</a:t>
            </a: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2"/>
          </p:nvPr>
        </p:nvSpPr>
        <p:spPr>
          <a:xfrm>
            <a:off x="470350" y="2347975"/>
            <a:ext cx="36564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Intelligent Document Processing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CCCCCC"/>
                </a:solidFill>
              </a:rPr>
              <a:t>Robotic Process Automation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CCCCCC"/>
                </a:solidFill>
              </a:rPr>
              <a:t>Business Process Management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CCCCCC"/>
                </a:solidFill>
              </a:rPr>
              <a:t>Agentic Automation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" name="Google Shape;73;p14" title="recognition-logo-transparen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394" y="859027"/>
            <a:ext cx="4741006" cy="34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5"/>
          <p:cNvCxnSpPr/>
          <p:nvPr/>
        </p:nvCxnSpPr>
        <p:spPr>
          <a:xfrm>
            <a:off x="7498746" y="1945216"/>
            <a:ext cx="0" cy="359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15"/>
          <p:cNvSpPr/>
          <p:nvPr/>
        </p:nvSpPr>
        <p:spPr>
          <a:xfrm>
            <a:off x="7452546" y="1892791"/>
            <a:ext cx="92400" cy="92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15"/>
          <p:cNvGrpSpPr/>
          <p:nvPr/>
        </p:nvGrpSpPr>
        <p:grpSpPr>
          <a:xfrm>
            <a:off x="2925475" y="1892791"/>
            <a:ext cx="92400" cy="411825"/>
            <a:chOff x="845575" y="2563700"/>
            <a:chExt cx="92400" cy="411825"/>
          </a:xfrm>
        </p:grpSpPr>
        <p:cxnSp>
          <p:nvCxnSpPr>
            <p:cNvPr id="82" name="Google Shape;82;p15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3" name="Google Shape;83;p15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944275" y="1892791"/>
            <a:ext cx="92400" cy="411825"/>
            <a:chOff x="845575" y="2563700"/>
            <a:chExt cx="92400" cy="411825"/>
          </a:xfrm>
        </p:grpSpPr>
        <p:cxnSp>
          <p:nvCxnSpPr>
            <p:cNvPr id="85" name="Google Shape;85;p15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6" name="Google Shape;86;p15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5"/>
          <p:cNvSpPr/>
          <p:nvPr/>
        </p:nvSpPr>
        <p:spPr>
          <a:xfrm>
            <a:off x="0" y="2172200"/>
            <a:ext cx="2016900" cy="133500"/>
          </a:xfrm>
          <a:prstGeom prst="rect">
            <a:avLst/>
          </a:prstGeom>
          <a:solidFill>
            <a:srgbClr val="0942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470351" y="521225"/>
            <a:ext cx="812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b="1"/>
              <a:t>A Evolução tecnológica </a:t>
            </a:r>
            <a:r>
              <a:rPr lang="pt-BR"/>
              <a:t>do Recognition: Do OCR à IA</a:t>
            </a: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7498750" y="2172200"/>
            <a:ext cx="1640400" cy="133500"/>
          </a:xfrm>
          <a:prstGeom prst="rect">
            <a:avLst/>
          </a:prstGeom>
          <a:solidFill>
            <a:srgbClr val="0942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973050" y="2172200"/>
            <a:ext cx="2016900" cy="133500"/>
          </a:xfrm>
          <a:prstGeom prst="rect">
            <a:avLst/>
          </a:prstGeom>
          <a:solidFill>
            <a:srgbClr val="307A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2977000" y="2172200"/>
            <a:ext cx="2169000" cy="133500"/>
          </a:xfrm>
          <a:prstGeom prst="rect">
            <a:avLst/>
          </a:prstGeom>
          <a:solidFill>
            <a:srgbClr val="0942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" name="Google Shape;92;p15"/>
          <p:cNvCxnSpPr/>
          <p:nvPr/>
        </p:nvCxnSpPr>
        <p:spPr>
          <a:xfrm>
            <a:off x="5146366" y="1945216"/>
            <a:ext cx="0" cy="359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15"/>
          <p:cNvSpPr/>
          <p:nvPr/>
        </p:nvSpPr>
        <p:spPr>
          <a:xfrm>
            <a:off x="5100166" y="1892791"/>
            <a:ext cx="92400" cy="92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142375" y="1304425"/>
            <a:ext cx="18288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Destravar a automação para RPAs e sistemas</a:t>
            </a:r>
            <a:endParaRPr sz="1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39278" y="2073993"/>
            <a:ext cx="4974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2014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8421278" y="2073993"/>
            <a:ext cx="4974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2025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5145950" y="2172200"/>
            <a:ext cx="2352900" cy="133500"/>
          </a:xfrm>
          <a:prstGeom prst="rect">
            <a:avLst/>
          </a:prstGeom>
          <a:solidFill>
            <a:srgbClr val="307A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8" name="Google Shape;98;p15"/>
          <p:cNvGraphicFramePr/>
          <p:nvPr/>
        </p:nvGraphicFramePr>
        <p:xfrm>
          <a:off x="188925" y="2465475"/>
          <a:ext cx="2220175" cy="2697390"/>
        </p:xfrm>
        <a:graphic>
          <a:graphicData uri="http://schemas.openxmlformats.org/drawingml/2006/table">
            <a:tbl>
              <a:tblPr>
                <a:noFill/>
                <a:tableStyleId>{CC047CD1-7AEF-4CA5-AE1F-F2D9DB0C7CAF}</a:tableStyleId>
              </a:tblPr>
              <a:tblGrid>
                <a:gridCol w="222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>
                          <a:solidFill>
                            <a:srgbClr val="434343"/>
                          </a:solidFill>
                        </a:rPr>
                        <a:t>OCR</a:t>
                      </a:r>
                      <a:endParaRPr sz="1100" b="1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Transformar documentos em dados prontos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Múltiplos motores de OCRs embarcados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Modelos pré-construídos com manutenção contínua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Scripts auto corretores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API-based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9" name="Google Shape;99;p15"/>
          <p:cNvGraphicFramePr/>
          <p:nvPr/>
        </p:nvGraphicFramePr>
        <p:xfrm>
          <a:off x="2398725" y="2465475"/>
          <a:ext cx="2220175" cy="2042130"/>
        </p:xfrm>
        <a:graphic>
          <a:graphicData uri="http://schemas.openxmlformats.org/drawingml/2006/table">
            <a:tbl>
              <a:tblPr>
                <a:noFill/>
                <a:tableStyleId>{CC047CD1-7AEF-4CA5-AE1F-F2D9DB0C7CAF}</a:tableStyleId>
              </a:tblPr>
              <a:tblGrid>
                <a:gridCol w="222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>
                          <a:solidFill>
                            <a:srgbClr val="434343"/>
                          </a:solidFill>
                        </a:rPr>
                        <a:t>Visão computacional</a:t>
                      </a:r>
                      <a:endParaRPr sz="1100" b="1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Aumento das capacidades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Documentos de baixa qualidade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Informações manuscritas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Dados complexos (tabelas, matrizes, repetições, etc.)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" name="Google Shape;100;p15"/>
          <p:cNvGraphicFramePr/>
          <p:nvPr/>
        </p:nvGraphicFramePr>
        <p:xfrm>
          <a:off x="4608525" y="2465475"/>
          <a:ext cx="2220175" cy="1935390"/>
        </p:xfrm>
        <a:graphic>
          <a:graphicData uri="http://schemas.openxmlformats.org/drawingml/2006/table">
            <a:tbl>
              <a:tblPr>
                <a:noFill/>
                <a:tableStyleId>{CC047CD1-7AEF-4CA5-AE1F-F2D9DB0C7CAF}</a:tableStyleId>
              </a:tblPr>
              <a:tblGrid>
                <a:gridCol w="222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>
                          <a:solidFill>
                            <a:srgbClr val="434343"/>
                          </a:solidFill>
                        </a:rPr>
                        <a:t>Machine learning</a:t>
                      </a:r>
                      <a:endParaRPr sz="1100" b="1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Aprender com exemplos e repetições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Processar documentos nunca vistos (predição)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Retroalimentação (human-in-the-loop)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1" name="Google Shape;101;p15"/>
          <p:cNvGraphicFramePr/>
          <p:nvPr/>
        </p:nvGraphicFramePr>
        <p:xfrm>
          <a:off x="6818325" y="2465475"/>
          <a:ext cx="2220175" cy="2453520"/>
        </p:xfrm>
        <a:graphic>
          <a:graphicData uri="http://schemas.openxmlformats.org/drawingml/2006/table">
            <a:tbl>
              <a:tblPr>
                <a:noFill/>
                <a:tableStyleId>{CC047CD1-7AEF-4CA5-AE1F-F2D9DB0C7CAF}</a:tableStyleId>
              </a:tblPr>
              <a:tblGrid>
                <a:gridCol w="222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>
                          <a:solidFill>
                            <a:srgbClr val="434343"/>
                          </a:solidFill>
                        </a:rPr>
                        <a:t>Inteligência artificial</a:t>
                      </a:r>
                      <a:endParaRPr sz="1100" b="1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Grande evolução das capacidades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Sintetizar informações e analisar contextos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Documentos altamente complexos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solidFill>
                            <a:srgbClr val="434343"/>
                          </a:solidFill>
                        </a:rPr>
                        <a:t>Interagir com agentes para a automação autônoma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" name="Google Shape;102;p15"/>
          <p:cNvSpPr txBox="1"/>
          <p:nvPr/>
        </p:nvSpPr>
        <p:spPr>
          <a:xfrm>
            <a:off x="2047375" y="1304425"/>
            <a:ext cx="18288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Processamento inteligente de dados</a:t>
            </a:r>
            <a:endParaRPr sz="1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4257175" y="1304425"/>
            <a:ext cx="18288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Modelos treinados para processos específicos</a:t>
            </a:r>
            <a:endParaRPr sz="1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6619375" y="1304425"/>
            <a:ext cx="18288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Compreender, analisar e interagir com agentes</a:t>
            </a:r>
            <a:endParaRPr sz="1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4572000" y="1502300"/>
            <a:ext cx="4572300" cy="3032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6"/>
          <p:cNvSpPr/>
          <p:nvPr/>
        </p:nvSpPr>
        <p:spPr>
          <a:xfrm rot="-5400000">
            <a:off x="1678707" y="2805004"/>
            <a:ext cx="1566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700"/>
              <a:buFont typeface="Inter Light"/>
              <a:buNone/>
            </a:pPr>
            <a:r>
              <a:rPr lang="pt-BR" sz="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Volume  de processos</a:t>
            </a:r>
            <a:endParaRPr sz="800" b="0" i="0" u="none" strike="noStrike" cap="non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470350" y="1228675"/>
            <a:ext cx="35592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Desafios </a:t>
            </a:r>
            <a:r>
              <a:rPr lang="pt-BR"/>
              <a:t>para automatizar processos com </a:t>
            </a:r>
            <a:r>
              <a:rPr lang="pt-BR" b="1">
                <a:solidFill>
                  <a:srgbClr val="1C4587"/>
                </a:solidFill>
              </a:rPr>
              <a:t>documentos</a:t>
            </a:r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470350" y="2347975"/>
            <a:ext cx="36564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Processos </a:t>
            </a:r>
            <a:r>
              <a:rPr lang="pt-BR"/>
              <a:t>precisam de dados corretos para executar conforme foram </a:t>
            </a:r>
            <a:r>
              <a:rPr lang="pt-BR" b="1"/>
              <a:t>mapeados.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b="1"/>
              <a:t>Robôs </a:t>
            </a:r>
            <a:r>
              <a:rPr lang="pt-BR"/>
              <a:t>precisam de dados corretos para executar conforme foram </a:t>
            </a:r>
            <a:r>
              <a:rPr lang="pt-BR" b="1"/>
              <a:t>programados.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b="1"/>
              <a:t>Agentes</a:t>
            </a:r>
            <a:r>
              <a:rPr lang="pt-BR"/>
              <a:t> precisam dos dados corretos para executar conforme foram </a:t>
            </a:r>
            <a:r>
              <a:rPr lang="pt-BR" b="1"/>
              <a:t>ensinados.</a:t>
            </a:r>
            <a:endParaRPr b="1"/>
          </a:p>
        </p:txBody>
      </p:sp>
      <p:grpSp>
        <p:nvGrpSpPr>
          <p:cNvPr id="113" name="Google Shape;113;p16"/>
          <p:cNvGrpSpPr/>
          <p:nvPr/>
        </p:nvGrpSpPr>
        <p:grpSpPr>
          <a:xfrm>
            <a:off x="4406150" y="1171534"/>
            <a:ext cx="1536308" cy="1410900"/>
            <a:chOff x="4169750" y="1228684"/>
            <a:chExt cx="1536308" cy="1410900"/>
          </a:xfrm>
        </p:grpSpPr>
        <p:sp>
          <p:nvSpPr>
            <p:cNvPr id="114" name="Google Shape;114;p16"/>
            <p:cNvSpPr/>
            <p:nvPr/>
          </p:nvSpPr>
          <p:spPr>
            <a:xfrm>
              <a:off x="4169758" y="1228684"/>
              <a:ext cx="1536300" cy="1410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rgbClr val="434343"/>
                  </a:solidFill>
                </a:rPr>
                <a:t>Falta de padronização, baixa qualidade da imagem, manuscritos, etc.</a:t>
              </a:r>
              <a:endParaRPr sz="900">
                <a:solidFill>
                  <a:srgbClr val="434343"/>
                </a:solidFill>
              </a:endParaRPr>
            </a:p>
          </p:txBody>
        </p:sp>
        <p:sp>
          <p:nvSpPr>
            <p:cNvPr id="115" name="Google Shape;115;p16"/>
            <p:cNvSpPr txBox="1"/>
            <p:nvPr/>
          </p:nvSpPr>
          <p:spPr>
            <a:xfrm>
              <a:off x="4169750" y="1339625"/>
              <a:ext cx="15018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434343"/>
                  </a:solidFill>
                </a:rPr>
                <a:t>Documentos sem padronização</a:t>
              </a:r>
              <a:endParaRPr sz="1200" b="1">
                <a:solidFill>
                  <a:srgbClr val="434343"/>
                </a:solidFill>
              </a:endParaRPr>
            </a:p>
          </p:txBody>
        </p:sp>
      </p:grpSp>
      <p:grpSp>
        <p:nvGrpSpPr>
          <p:cNvPr id="116" name="Google Shape;116;p16"/>
          <p:cNvGrpSpPr/>
          <p:nvPr/>
        </p:nvGrpSpPr>
        <p:grpSpPr>
          <a:xfrm>
            <a:off x="4406150" y="2893684"/>
            <a:ext cx="1536308" cy="1410900"/>
            <a:chOff x="4169750" y="1228684"/>
            <a:chExt cx="1536308" cy="1410900"/>
          </a:xfrm>
        </p:grpSpPr>
        <p:sp>
          <p:nvSpPr>
            <p:cNvPr id="117" name="Google Shape;117;p16"/>
            <p:cNvSpPr/>
            <p:nvPr/>
          </p:nvSpPr>
          <p:spPr>
            <a:xfrm>
              <a:off x="4169758" y="1228684"/>
              <a:ext cx="1536300" cy="1410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rgbClr val="434343"/>
                  </a:solidFill>
                </a:rPr>
                <a:t>Dificuldade de se adaptar às mudanças reduzem a eficiência com o tempo.</a:t>
              </a:r>
              <a:endParaRPr sz="900">
                <a:solidFill>
                  <a:srgbClr val="434343"/>
                </a:solidFill>
              </a:endParaRPr>
            </a:p>
          </p:txBody>
        </p:sp>
        <p:sp>
          <p:nvSpPr>
            <p:cNvPr id="118" name="Google Shape;118;p16"/>
            <p:cNvSpPr txBox="1"/>
            <p:nvPr/>
          </p:nvSpPr>
          <p:spPr>
            <a:xfrm>
              <a:off x="4169750" y="1339625"/>
              <a:ext cx="15021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434343"/>
                  </a:solidFill>
                </a:rPr>
                <a:t>Adaptabilidade às mudanças</a:t>
              </a:r>
              <a:endParaRPr sz="1200" b="1">
                <a:solidFill>
                  <a:srgbClr val="434343"/>
                </a:solidFill>
              </a:endParaRPr>
            </a:p>
          </p:txBody>
        </p:sp>
      </p:grpSp>
      <p:grpSp>
        <p:nvGrpSpPr>
          <p:cNvPr id="119" name="Google Shape;119;p16"/>
          <p:cNvGrpSpPr/>
          <p:nvPr/>
        </p:nvGrpSpPr>
        <p:grpSpPr>
          <a:xfrm>
            <a:off x="6341525" y="2893684"/>
            <a:ext cx="1536308" cy="1410900"/>
            <a:chOff x="4169750" y="1228684"/>
            <a:chExt cx="1536308" cy="1410900"/>
          </a:xfrm>
        </p:grpSpPr>
        <p:sp>
          <p:nvSpPr>
            <p:cNvPr id="120" name="Google Shape;120;p16"/>
            <p:cNvSpPr/>
            <p:nvPr/>
          </p:nvSpPr>
          <p:spPr>
            <a:xfrm>
              <a:off x="4169758" y="1228684"/>
              <a:ext cx="1536300" cy="1410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rgbClr val="434343"/>
                  </a:solidFill>
                </a:rPr>
                <a:t>Uso exclusivo de prompts geram falsa confiança do dado (“falsos-positivos”).</a:t>
              </a:r>
              <a:endParaRPr sz="900">
                <a:solidFill>
                  <a:srgbClr val="434343"/>
                </a:solidFill>
              </a:endParaRPr>
            </a:p>
          </p:txBody>
        </p:sp>
        <p:sp>
          <p:nvSpPr>
            <p:cNvPr id="121" name="Google Shape;121;p16"/>
            <p:cNvSpPr txBox="1"/>
            <p:nvPr/>
          </p:nvSpPr>
          <p:spPr>
            <a:xfrm>
              <a:off x="4169750" y="1339625"/>
              <a:ext cx="15021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434343"/>
                  </a:solidFill>
                </a:rPr>
                <a:t>Dados incorretos ou em branco</a:t>
              </a:r>
              <a:endParaRPr sz="1200" b="1">
                <a:solidFill>
                  <a:srgbClr val="434343"/>
                </a:solidFill>
              </a:endParaRPr>
            </a:p>
          </p:txBody>
        </p:sp>
      </p:grpSp>
      <p:pic>
        <p:nvPicPr>
          <p:cNvPr id="122" name="Google Shape;122;p16" title="recognition-logo-transparen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6"/>
          <p:cNvGrpSpPr/>
          <p:nvPr/>
        </p:nvGrpSpPr>
        <p:grpSpPr>
          <a:xfrm>
            <a:off x="6319238" y="1171534"/>
            <a:ext cx="1580870" cy="1410900"/>
            <a:chOff x="4125188" y="1228684"/>
            <a:chExt cx="1580870" cy="1410900"/>
          </a:xfrm>
        </p:grpSpPr>
        <p:sp>
          <p:nvSpPr>
            <p:cNvPr id="124" name="Google Shape;124;p16"/>
            <p:cNvSpPr/>
            <p:nvPr/>
          </p:nvSpPr>
          <p:spPr>
            <a:xfrm>
              <a:off x="4169758" y="1228684"/>
              <a:ext cx="1536300" cy="1410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434343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rgbClr val="434343"/>
                  </a:solidFill>
                </a:rPr>
                <a:t>Falha na interpretação e estruturas complexas (matrizes, listas, etc.).</a:t>
              </a:r>
              <a:endParaRPr sz="900">
                <a:solidFill>
                  <a:srgbClr val="434343"/>
                </a:solidFill>
              </a:endParaRPr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4125188" y="1339625"/>
              <a:ext cx="15774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434343"/>
                  </a:solidFill>
                </a:rPr>
                <a:t>Informações complexas</a:t>
              </a:r>
              <a:endParaRPr sz="1200" b="1">
                <a:solidFill>
                  <a:srgbClr val="434343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470348" y="673625"/>
            <a:ext cx="5670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b="1"/>
              <a:t>Diferenciais </a:t>
            </a:r>
            <a:r>
              <a:rPr lang="pt-BR"/>
              <a:t>da automação de documentos com </a:t>
            </a:r>
            <a:r>
              <a:rPr lang="pt-BR" b="1"/>
              <a:t>Recognition</a:t>
            </a:r>
            <a:endParaRPr b="1"/>
          </a:p>
        </p:txBody>
      </p:sp>
      <p:sp>
        <p:nvSpPr>
          <p:cNvPr id="131" name="Google Shape;131;p17"/>
          <p:cNvSpPr/>
          <p:nvPr/>
        </p:nvSpPr>
        <p:spPr>
          <a:xfrm>
            <a:off x="505975" y="1868863"/>
            <a:ext cx="505500" cy="5052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610492" y="1574975"/>
            <a:ext cx="402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600" b="1">
                <a:solidFill>
                  <a:srgbClr val="334E86"/>
                </a:solidFill>
              </a:rPr>
              <a:t>5</a:t>
            </a:r>
            <a:endParaRPr sz="3400">
              <a:solidFill>
                <a:srgbClr val="434343"/>
              </a:solidFill>
            </a:endParaRPr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4294967295"/>
          </p:nvPr>
        </p:nvSpPr>
        <p:spPr>
          <a:xfrm>
            <a:off x="1011475" y="1874800"/>
            <a:ext cx="1822800" cy="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pt-BR" sz="5600" b="1">
                <a:solidFill>
                  <a:srgbClr val="073763"/>
                </a:solidFill>
              </a:rPr>
              <a:t>segundos</a:t>
            </a:r>
            <a:endParaRPr sz="5600" b="1">
              <a:solidFill>
                <a:srgbClr val="07376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pt-BR" sz="4000" b="1"/>
              <a:t>em média para processar um documento</a:t>
            </a:r>
            <a:endParaRPr sz="5400" b="1"/>
          </a:p>
        </p:txBody>
      </p:sp>
      <p:sp>
        <p:nvSpPr>
          <p:cNvPr id="134" name="Google Shape;134;p17"/>
          <p:cNvSpPr/>
          <p:nvPr/>
        </p:nvSpPr>
        <p:spPr>
          <a:xfrm>
            <a:off x="3477775" y="1868863"/>
            <a:ext cx="505500" cy="5052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3114775" y="1574975"/>
            <a:ext cx="869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600" b="1">
                <a:solidFill>
                  <a:srgbClr val="334E86"/>
                </a:solidFill>
              </a:rPr>
              <a:t>97</a:t>
            </a:r>
            <a:endParaRPr sz="3400">
              <a:solidFill>
                <a:srgbClr val="434343"/>
              </a:solidFill>
            </a:endParaRPr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4294967295"/>
          </p:nvPr>
        </p:nvSpPr>
        <p:spPr>
          <a:xfrm>
            <a:off x="3983275" y="1874800"/>
            <a:ext cx="1822800" cy="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pt-BR" sz="5600" b="1">
                <a:solidFill>
                  <a:srgbClr val="073763"/>
                </a:solidFill>
              </a:rPr>
              <a:t>%</a:t>
            </a:r>
            <a:endParaRPr sz="5400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4000" b="1"/>
              <a:t>ou mais, de assertividade nos dados extraídos</a:t>
            </a:r>
            <a:endParaRPr sz="4000" b="1"/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 amt="28000"/>
          </a:blip>
          <a:srcRect r="74648"/>
          <a:stretch/>
        </p:blipFill>
        <p:spPr>
          <a:xfrm>
            <a:off x="6251150" y="0"/>
            <a:ext cx="2892849" cy="51435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138" name="Google Shape;138;p17"/>
          <p:cNvSpPr/>
          <p:nvPr/>
        </p:nvSpPr>
        <p:spPr>
          <a:xfrm>
            <a:off x="6297175" y="1868863"/>
            <a:ext cx="505500" cy="505200"/>
          </a:xfrm>
          <a:prstGeom prst="ellipse">
            <a:avLst/>
          </a:prstGeom>
          <a:solidFill>
            <a:srgbClr val="E9F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5934175" y="1574975"/>
            <a:ext cx="869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600" b="1">
                <a:solidFill>
                  <a:srgbClr val="334E86"/>
                </a:solidFill>
              </a:rPr>
              <a:t>18</a:t>
            </a:r>
            <a:endParaRPr sz="3400">
              <a:solidFill>
                <a:srgbClr val="434343"/>
              </a:solidFill>
            </a:endParaRPr>
          </a:p>
        </p:txBody>
      </p:sp>
      <p:sp>
        <p:nvSpPr>
          <p:cNvPr id="140" name="Google Shape;140;p17"/>
          <p:cNvSpPr txBox="1">
            <a:spLocks noGrp="1"/>
          </p:cNvSpPr>
          <p:nvPr>
            <p:ph type="body" idx="4294967295"/>
          </p:nvPr>
        </p:nvSpPr>
        <p:spPr>
          <a:xfrm>
            <a:off x="6802675" y="1874800"/>
            <a:ext cx="1822800" cy="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pt-BR" sz="5600" b="1">
                <a:solidFill>
                  <a:srgbClr val="073763"/>
                </a:solidFill>
              </a:rPr>
              <a:t>MM</a:t>
            </a:r>
            <a:endParaRPr sz="5400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4000" b="1"/>
              <a:t>de páginas processadas no último ano</a:t>
            </a:r>
            <a:endParaRPr sz="4000" b="1"/>
          </a:p>
        </p:txBody>
      </p:sp>
      <p:grpSp>
        <p:nvGrpSpPr>
          <p:cNvPr id="141" name="Google Shape;141;p17"/>
          <p:cNvGrpSpPr/>
          <p:nvPr/>
        </p:nvGrpSpPr>
        <p:grpSpPr>
          <a:xfrm>
            <a:off x="519625" y="2893675"/>
            <a:ext cx="2407800" cy="1908000"/>
            <a:chOff x="519625" y="2817475"/>
            <a:chExt cx="2407800" cy="1908000"/>
          </a:xfrm>
        </p:grpSpPr>
        <p:sp>
          <p:nvSpPr>
            <p:cNvPr id="142" name="Google Shape;142;p17"/>
            <p:cNvSpPr/>
            <p:nvPr/>
          </p:nvSpPr>
          <p:spPr>
            <a:xfrm>
              <a:off x="519625" y="2817475"/>
              <a:ext cx="2407800" cy="1908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434343"/>
                  </a:solidFill>
                </a:rPr>
                <a:t>Componente leve, seguro e customizável.</a:t>
              </a: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434343"/>
                  </a:solidFill>
                </a:rPr>
                <a:t>Não requer um stack de produtos ou uma plataforma.</a:t>
              </a:r>
              <a:endParaRPr sz="1200" b="1">
                <a:solidFill>
                  <a:srgbClr val="434343"/>
                </a:solidFill>
              </a:endParaRPr>
            </a:p>
          </p:txBody>
        </p:sp>
        <p:sp>
          <p:nvSpPr>
            <p:cNvPr id="143" name="Google Shape;143;p17"/>
            <p:cNvSpPr txBox="1"/>
            <p:nvPr/>
          </p:nvSpPr>
          <p:spPr>
            <a:xfrm>
              <a:off x="1116000" y="2868426"/>
              <a:ext cx="17217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b="1">
                  <a:solidFill>
                    <a:srgbClr val="073763"/>
                  </a:solidFill>
                </a:rPr>
                <a:t>IDP em uma API</a:t>
              </a:r>
              <a:endParaRPr b="1">
                <a:solidFill>
                  <a:srgbClr val="334E86"/>
                </a:solidFill>
              </a:endParaRPr>
            </a:p>
          </p:txBody>
        </p:sp>
        <p:pic>
          <p:nvPicPr>
            <p:cNvPr id="144" name="Google Shape;144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0501" y="2868426"/>
              <a:ext cx="505500" cy="498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17"/>
          <p:cNvGrpSpPr/>
          <p:nvPr/>
        </p:nvGrpSpPr>
        <p:grpSpPr>
          <a:xfrm>
            <a:off x="3262825" y="2893675"/>
            <a:ext cx="2407800" cy="1908000"/>
            <a:chOff x="519625" y="2817475"/>
            <a:chExt cx="2407800" cy="1908000"/>
          </a:xfrm>
        </p:grpSpPr>
        <p:sp>
          <p:nvSpPr>
            <p:cNvPr id="146" name="Google Shape;146;p17"/>
            <p:cNvSpPr/>
            <p:nvPr/>
          </p:nvSpPr>
          <p:spPr>
            <a:xfrm>
              <a:off x="519625" y="2817475"/>
              <a:ext cx="2407800" cy="1908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434343"/>
                  </a:solidFill>
                </a:rPr>
                <a:t>Oferece independência de plataformas de automação.</a:t>
              </a: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434343"/>
                  </a:solidFill>
                </a:rPr>
                <a:t>Integra com RPA, BPM, agentes, no/low-code, etc.</a:t>
              </a:r>
              <a:endParaRPr sz="1200" b="1">
                <a:solidFill>
                  <a:srgbClr val="434343"/>
                </a:solidFill>
              </a:endParaRPr>
            </a:p>
          </p:txBody>
        </p:sp>
        <p:sp>
          <p:nvSpPr>
            <p:cNvPr id="147" name="Google Shape;147;p17"/>
            <p:cNvSpPr txBox="1"/>
            <p:nvPr/>
          </p:nvSpPr>
          <p:spPr>
            <a:xfrm>
              <a:off x="1116000" y="2868426"/>
              <a:ext cx="17217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b="1">
                  <a:solidFill>
                    <a:srgbClr val="073763"/>
                  </a:solidFill>
                </a:rPr>
                <a:t>Multi-plataformas</a:t>
              </a:r>
              <a:endParaRPr b="1">
                <a:solidFill>
                  <a:srgbClr val="334E86"/>
                </a:solidFill>
              </a:endParaRPr>
            </a:p>
          </p:txBody>
        </p:sp>
        <p:pic>
          <p:nvPicPr>
            <p:cNvPr id="148" name="Google Shape;148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0501" y="2868426"/>
              <a:ext cx="505500" cy="498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" name="Google Shape;149;p17"/>
          <p:cNvGrpSpPr/>
          <p:nvPr/>
        </p:nvGrpSpPr>
        <p:grpSpPr>
          <a:xfrm>
            <a:off x="6006025" y="2893675"/>
            <a:ext cx="2407800" cy="1908000"/>
            <a:chOff x="519625" y="2817475"/>
            <a:chExt cx="2407800" cy="1908000"/>
          </a:xfrm>
        </p:grpSpPr>
        <p:sp>
          <p:nvSpPr>
            <p:cNvPr id="150" name="Google Shape;150;p17"/>
            <p:cNvSpPr/>
            <p:nvPr/>
          </p:nvSpPr>
          <p:spPr>
            <a:xfrm>
              <a:off x="519625" y="2817475"/>
              <a:ext cx="2407800" cy="1908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42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434343"/>
                  </a:solidFill>
                </a:rPr>
                <a:t>Não há aquisição de licenças e os custos são em R$.</a:t>
              </a: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4343"/>
                </a:solidFill>
              </a:endParaRPr>
            </a:p>
            <a:p>
              <a:pPr marL="89999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434343"/>
                  </a:solidFill>
                </a:rPr>
                <a:t>Escalabilidade sob demanda do negócio (pague-pelo-uso).</a:t>
              </a:r>
              <a:endParaRPr sz="1200" b="1">
                <a:solidFill>
                  <a:srgbClr val="434343"/>
                </a:solidFill>
              </a:endParaRPr>
            </a:p>
          </p:txBody>
        </p:sp>
        <p:sp>
          <p:nvSpPr>
            <p:cNvPr id="151" name="Google Shape;151;p17"/>
            <p:cNvSpPr txBox="1"/>
            <p:nvPr/>
          </p:nvSpPr>
          <p:spPr>
            <a:xfrm>
              <a:off x="1116000" y="2868426"/>
              <a:ext cx="17217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b="1">
                  <a:solidFill>
                    <a:srgbClr val="073763"/>
                  </a:solidFill>
                </a:rPr>
                <a:t>Menor TCO</a:t>
              </a:r>
              <a:endParaRPr b="1">
                <a:solidFill>
                  <a:srgbClr val="334E86"/>
                </a:solidFill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0501" y="2868426"/>
              <a:ext cx="505500" cy="4980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>
            <a:spLocks noGrp="1"/>
          </p:cNvSpPr>
          <p:nvPr>
            <p:ph type="body" idx="1"/>
          </p:nvPr>
        </p:nvSpPr>
        <p:spPr>
          <a:xfrm>
            <a:off x="470350" y="1228675"/>
            <a:ext cx="35592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Oportunidades </a:t>
            </a:r>
            <a:r>
              <a:rPr lang="pt-BR"/>
              <a:t>para automatizar processos com </a:t>
            </a:r>
            <a:r>
              <a:rPr lang="pt-BR" b="1">
                <a:solidFill>
                  <a:srgbClr val="1C4587"/>
                </a:solidFill>
              </a:rPr>
              <a:t>documentos</a:t>
            </a:r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body" idx="2"/>
          </p:nvPr>
        </p:nvSpPr>
        <p:spPr>
          <a:xfrm>
            <a:off x="470350" y="2347975"/>
            <a:ext cx="3510900" cy="11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Estima-se que mais de 80% dos dados de negócios estão inseridos em documentos dos mais variados tipos, formatos e contextos.</a:t>
            </a:r>
            <a:endParaRPr/>
          </a:p>
        </p:txBody>
      </p:sp>
      <p:grpSp>
        <p:nvGrpSpPr>
          <p:cNvPr id="159" name="Google Shape;159;p18"/>
          <p:cNvGrpSpPr/>
          <p:nvPr/>
        </p:nvGrpSpPr>
        <p:grpSpPr>
          <a:xfrm>
            <a:off x="4006150" y="716175"/>
            <a:ext cx="2486808" cy="3981816"/>
            <a:chOff x="1118234" y="283725"/>
            <a:chExt cx="2090809" cy="4373700"/>
          </a:xfrm>
        </p:grpSpPr>
        <p:sp>
          <p:nvSpPr>
            <p:cNvPr id="160" name="Google Shape;160;p18"/>
            <p:cNvSpPr/>
            <p:nvPr/>
          </p:nvSpPr>
          <p:spPr>
            <a:xfrm>
              <a:off x="1178643" y="283725"/>
              <a:ext cx="2030400" cy="43737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1118234" y="341749"/>
              <a:ext cx="2048100" cy="19803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334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1233923" y="1057662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334E86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Para todos os documentos</a:t>
              </a:r>
              <a:endParaRPr sz="1200">
                <a:solidFill>
                  <a:srgbClr val="334E86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1233923" y="1428139"/>
              <a:ext cx="19149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334E86"/>
                  </a:solidFill>
                  <a:latin typeface="Roboto"/>
                  <a:ea typeface="Roboto"/>
                  <a:cs typeface="Roboto"/>
                  <a:sym typeface="Roboto"/>
                </a:rPr>
                <a:t>Documentos não estruturados, manuscritos e de qualquer formato</a:t>
              </a:r>
              <a:endParaRPr sz="1000">
                <a:solidFill>
                  <a:srgbClr val="334E8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164;p18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334E86"/>
                  </a:solidFill>
                  <a:latin typeface="Roboto"/>
                  <a:ea typeface="Roboto"/>
                  <a:cs typeface="Roboto"/>
                  <a:sym typeface="Roboto"/>
                </a:rPr>
                <a:t>Documentos</a:t>
              </a:r>
              <a:endParaRPr sz="2400">
                <a:solidFill>
                  <a:srgbClr val="334E86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65" name="Google Shape;165;p18"/>
            <p:cNvSpPr/>
            <p:nvPr/>
          </p:nvSpPr>
          <p:spPr>
            <a:xfrm rot="5400000">
              <a:off x="1938871" y="2283194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1118276" y="2724547"/>
              <a:ext cx="2030400" cy="193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NFS-e, CT-e, invoices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Boletos bancários e guias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Faturas de energia, telecom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Comprovantes de despesas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Recibos médicos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Documentos de ID pessoal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Documentos de RH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Roboto"/>
                <a:buChar char="●"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Contratos, atas, etc.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7" name="Google Shape;167;p18"/>
          <p:cNvSpPr/>
          <p:nvPr/>
        </p:nvSpPr>
        <p:spPr>
          <a:xfrm>
            <a:off x="6617625" y="716175"/>
            <a:ext cx="2415000" cy="3981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8"/>
          <p:cNvGrpSpPr/>
          <p:nvPr/>
        </p:nvGrpSpPr>
        <p:grpSpPr>
          <a:xfrm>
            <a:off x="6551475" y="769000"/>
            <a:ext cx="2436010" cy="1802865"/>
            <a:chOff x="1118223" y="341749"/>
            <a:chExt cx="2048100" cy="1980300"/>
          </a:xfrm>
        </p:grpSpPr>
        <p:sp>
          <p:nvSpPr>
            <p:cNvPr id="169" name="Google Shape;169;p18"/>
            <p:cNvSpPr/>
            <p:nvPr/>
          </p:nvSpPr>
          <p:spPr>
            <a:xfrm>
              <a:off x="1118223" y="341749"/>
              <a:ext cx="2048100" cy="19803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334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1233923" y="1057662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334E86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Para todos os processos</a:t>
              </a:r>
              <a:endParaRPr sz="1200">
                <a:solidFill>
                  <a:srgbClr val="334E86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1233933" y="1428139"/>
              <a:ext cx="19323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000">
                  <a:solidFill>
                    <a:srgbClr val="334E86"/>
                  </a:solidFill>
                  <a:latin typeface="Roboto"/>
                  <a:ea typeface="Roboto"/>
                  <a:cs typeface="Roboto"/>
                  <a:sym typeface="Roboto"/>
                </a:rPr>
                <a:t>Dados prontos e estruturados para automatizar processos</a:t>
              </a:r>
              <a:endParaRPr sz="1000">
                <a:solidFill>
                  <a:srgbClr val="334E86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334E8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1">
                  <a:solidFill>
                    <a:srgbClr val="334E86"/>
                  </a:solidFill>
                  <a:latin typeface="Roboto"/>
                  <a:ea typeface="Roboto"/>
                  <a:cs typeface="Roboto"/>
                  <a:sym typeface="Roboto"/>
                </a:rPr>
                <a:t>Processos</a:t>
              </a:r>
              <a:endParaRPr sz="2400">
                <a:solidFill>
                  <a:srgbClr val="334E86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sp>
        <p:nvSpPr>
          <p:cNvPr id="173" name="Google Shape;173;p18"/>
          <p:cNvSpPr/>
          <p:nvPr/>
        </p:nvSpPr>
        <p:spPr>
          <a:xfrm rot="5400000">
            <a:off x="7576025" y="2497665"/>
            <a:ext cx="354300" cy="330900"/>
          </a:xfrm>
          <a:prstGeom prst="rightArrow">
            <a:avLst>
              <a:gd name="adj1" fmla="val 34239"/>
              <a:gd name="adj2" fmla="val 5703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8"/>
          <p:cNvSpPr/>
          <p:nvPr/>
        </p:nvSpPr>
        <p:spPr>
          <a:xfrm>
            <a:off x="6566250" y="2938300"/>
            <a:ext cx="2415000" cy="17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pt-BR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Backoffice financeiro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pt-BR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Pagamento de fornecedores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pt-BR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Reembolso de despesas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pt-BR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Gestão de energia elétrica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pt-BR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Onboarding de clientes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pt-BR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Gestão de terceiros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pt-BR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Onboarding de funcionários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18"/>
          <p:cNvSpPr txBox="1">
            <a:spLocks noGrp="1"/>
          </p:cNvSpPr>
          <p:nvPr>
            <p:ph type="body" idx="2"/>
          </p:nvPr>
        </p:nvSpPr>
        <p:spPr>
          <a:xfrm>
            <a:off x="470350" y="3604675"/>
            <a:ext cx="3510900" cy="1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Fontes: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700" u="sng">
                <a:solidFill>
                  <a:schemeClr val="hlink"/>
                </a:solidFill>
                <a:hlinkClick r:id="rId3"/>
              </a:rPr>
              <a:t>https://www.ibm.com/think/insights/managing-unstructured-data#_edn1</a:t>
            </a:r>
            <a:endParaRPr sz="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700"/>
              <a:t>Timothy King, 80 Percent of Your Data Will Be Unstructured in Five Years, Data Management Solutions Review, March 28, 2019. Accessed November 24, 2020.</a:t>
            </a:r>
            <a:endParaRPr sz="700"/>
          </a:p>
        </p:txBody>
      </p:sp>
      <p:pic>
        <p:nvPicPr>
          <p:cNvPr id="176" name="Google Shape;176;p18" title="recognition-logo-transparen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 amt="10000"/>
          </a:blip>
          <a:srcRect r="40287"/>
          <a:stretch/>
        </p:blipFill>
        <p:spPr>
          <a:xfrm>
            <a:off x="2642049" y="0"/>
            <a:ext cx="65018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>
            <a:spLocks noGrp="1"/>
          </p:cNvSpPr>
          <p:nvPr>
            <p:ph type="body" idx="1"/>
          </p:nvPr>
        </p:nvSpPr>
        <p:spPr>
          <a:xfrm>
            <a:off x="470350" y="1533475"/>
            <a:ext cx="34110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Agente </a:t>
            </a:r>
            <a:r>
              <a:rPr lang="pt-BR" b="1"/>
              <a:t>de IA</a:t>
            </a:r>
            <a:r>
              <a:rPr lang="pt-BR"/>
              <a:t> para reembolso de despesas corporativas</a:t>
            </a:r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body" idx="2"/>
          </p:nvPr>
        </p:nvSpPr>
        <p:spPr>
          <a:xfrm>
            <a:off x="470350" y="2576575"/>
            <a:ext cx="5780700" cy="24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Funções do agente: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Facilitar a abertura de solicitações para os funcionários.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Garantir que a abertura seja feita corretamente para o DP.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b="1"/>
              <a:t>Pré-aprovar </a:t>
            </a:r>
            <a:r>
              <a:rPr lang="pt-BR"/>
              <a:t>as solicitações conforme a política da cia.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Intermediar a comunicação e esclarecer dúvidas do processo.</a:t>
            </a:r>
            <a:endParaRPr/>
          </a:p>
        </p:txBody>
      </p:sp>
      <p:pic>
        <p:nvPicPr>
          <p:cNvPr id="184" name="Google Shape;184;p19" title="recognition-logo-transparen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/>
          <p:nvPr/>
        </p:nvSpPr>
        <p:spPr>
          <a:xfrm>
            <a:off x="557250" y="1222250"/>
            <a:ext cx="1043400" cy="225600"/>
          </a:xfrm>
          <a:prstGeom prst="roundRect">
            <a:avLst>
              <a:gd name="adj" fmla="val 16667"/>
            </a:avLst>
          </a:prstGeom>
          <a:solidFill>
            <a:srgbClr val="005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chemeClr val="lt1"/>
                </a:solidFill>
              </a:rPr>
              <a:t>caso de uso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186" name="Google Shape;186;p19"/>
          <p:cNvSpPr/>
          <p:nvPr/>
        </p:nvSpPr>
        <p:spPr>
          <a:xfrm>
            <a:off x="7837475" y="3312075"/>
            <a:ext cx="1043400" cy="101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187" name="Google Shape;187;p19"/>
          <p:cNvSpPr/>
          <p:nvPr/>
        </p:nvSpPr>
        <p:spPr>
          <a:xfrm>
            <a:off x="3717975" y="3318375"/>
            <a:ext cx="5337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 amt="10000"/>
          </a:blip>
          <a:srcRect l="8849" t="16269" r="49795" b="13873"/>
          <a:stretch/>
        </p:blipFill>
        <p:spPr>
          <a:xfrm>
            <a:off x="2692853" y="0"/>
            <a:ext cx="64510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>
            <a:spLocks noGrp="1"/>
          </p:cNvSpPr>
          <p:nvPr>
            <p:ph type="body" idx="1"/>
          </p:nvPr>
        </p:nvSpPr>
        <p:spPr>
          <a:xfrm>
            <a:off x="470350" y="1533475"/>
            <a:ext cx="34110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Agente </a:t>
            </a:r>
            <a:r>
              <a:rPr lang="pt-BR" b="1"/>
              <a:t>de IA</a:t>
            </a:r>
            <a:r>
              <a:rPr lang="pt-BR"/>
              <a:t> para consultoria de regularidade ambiental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94" name="Google Shape;194;p20"/>
          <p:cNvSpPr txBox="1">
            <a:spLocks noGrp="1"/>
          </p:cNvSpPr>
          <p:nvPr>
            <p:ph type="body" idx="2"/>
          </p:nvPr>
        </p:nvSpPr>
        <p:spPr>
          <a:xfrm>
            <a:off x="470350" y="2576575"/>
            <a:ext cx="5780700" cy="2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Funções do agente: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Realizar tarefas de consultoria sobre regularidade ambiental.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b="1"/>
              <a:t>Emissão de PGRS</a:t>
            </a:r>
            <a:r>
              <a:rPr lang="pt-BR"/>
              <a:t>, licenças, certificados, cadastros, etc.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Combina: 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pt-BR"/>
              <a:t>LLM + RAG (Google)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pt-BR"/>
              <a:t>IDP (EARQ Recognition)</a:t>
            </a:r>
            <a:endParaRPr/>
          </a:p>
          <a:p>
            <a:pPr marL="914400" lvl="1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pt-BR"/>
              <a:t>RPA (Python)</a:t>
            </a:r>
            <a:endParaRPr/>
          </a:p>
        </p:txBody>
      </p:sp>
      <p:pic>
        <p:nvPicPr>
          <p:cNvPr id="195" name="Google Shape;195;p20" title="recognition-logo-transparen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/>
          <p:nvPr/>
        </p:nvSpPr>
        <p:spPr>
          <a:xfrm>
            <a:off x="557250" y="1222250"/>
            <a:ext cx="1043400" cy="225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434343"/>
                </a:solidFill>
              </a:rPr>
              <a:t>caso de uso</a:t>
            </a:r>
            <a:endParaRPr sz="1000"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 amt="10000"/>
          </a:blip>
          <a:srcRect r="40234"/>
          <a:stretch/>
        </p:blipFill>
        <p:spPr>
          <a:xfrm>
            <a:off x="2646729" y="-12700"/>
            <a:ext cx="65018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>
            <a:spLocks noGrp="1"/>
          </p:cNvSpPr>
          <p:nvPr>
            <p:ph type="body" idx="1"/>
          </p:nvPr>
        </p:nvSpPr>
        <p:spPr>
          <a:xfrm>
            <a:off x="470350" y="1533475"/>
            <a:ext cx="3411000" cy="10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b="1">
                <a:solidFill>
                  <a:srgbClr val="1C4587"/>
                </a:solidFill>
              </a:rPr>
              <a:t>API </a:t>
            </a:r>
            <a:r>
              <a:rPr lang="pt-BR" b="1"/>
              <a:t>de IDP</a:t>
            </a:r>
            <a:r>
              <a:rPr lang="pt-BR"/>
              <a:t> para processo de contas a pagar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203" name="Google Shape;203;p21"/>
          <p:cNvSpPr txBox="1">
            <a:spLocks noGrp="1"/>
          </p:cNvSpPr>
          <p:nvPr>
            <p:ph type="body" idx="2"/>
          </p:nvPr>
        </p:nvSpPr>
        <p:spPr>
          <a:xfrm>
            <a:off x="470350" y="2576575"/>
            <a:ext cx="5780700" cy="2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Objetivos:</a:t>
            </a:r>
            <a:endParaRPr/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pt-BR" b="1"/>
              <a:t>Reduzir em até 90%</a:t>
            </a:r>
            <a:r>
              <a:rPr lang="pt-BR"/>
              <a:t> as horas do backoffice do processo.</a:t>
            </a:r>
            <a:endParaRPr/>
          </a:p>
          <a:p>
            <a:pPr marL="457200" marR="193676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Destravar a automação para qualquer tipo de documento (NFS, boletos, faturas, invoices, etc.).</a:t>
            </a:r>
            <a:endParaRPr/>
          </a:p>
          <a:p>
            <a:pPr marL="457200" marR="103676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Garantir a escalabilidade do negócio, diminuir riscos com atrasos e multas e melhorar a performance.</a:t>
            </a:r>
            <a:endParaRPr/>
          </a:p>
        </p:txBody>
      </p:sp>
      <p:pic>
        <p:nvPicPr>
          <p:cNvPr id="204" name="Google Shape;204;p21" title="recognition-logo-transparen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50" y="439675"/>
            <a:ext cx="2135599" cy="4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/>
          <p:nvPr/>
        </p:nvSpPr>
        <p:spPr>
          <a:xfrm>
            <a:off x="557250" y="1222250"/>
            <a:ext cx="1043400" cy="225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chemeClr val="lt1"/>
                </a:solidFill>
              </a:rPr>
              <a:t>caso de uso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6774275" y="3992125"/>
            <a:ext cx="5337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7015275" y="4078075"/>
            <a:ext cx="9441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6959450" y="4146300"/>
            <a:ext cx="11283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7142875" y="4458165"/>
            <a:ext cx="5337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6825675" y="4539700"/>
            <a:ext cx="5337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211" name="Google Shape;211;p21"/>
          <p:cNvSpPr/>
          <p:nvPr/>
        </p:nvSpPr>
        <p:spPr>
          <a:xfrm>
            <a:off x="7040100" y="4612365"/>
            <a:ext cx="11283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8393075" y="4685025"/>
            <a:ext cx="5337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8822375" y="3992125"/>
            <a:ext cx="292200" cy="315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3F3F3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1410</Words>
  <Application>Microsoft Office PowerPoint</Application>
  <PresentationFormat>Apresentação na tela (16:9)</PresentationFormat>
  <Paragraphs>207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Roboto Medium</vt:lpstr>
      <vt:lpstr>Arial</vt:lpstr>
      <vt:lpstr>Roboto</vt:lpstr>
      <vt:lpstr>Inter Light</vt:lpstr>
      <vt:lpstr>Roboto Thin</vt:lpstr>
      <vt:lpstr>Simple Light</vt:lpstr>
      <vt:lpstr>Apresentação do PowerPoint</vt:lpstr>
      <vt:lpstr>Apresentação do PowerPoint</vt:lpstr>
      <vt:lpstr>A Evolução tecnológica do Recognition: Do OCR à IA</vt:lpstr>
      <vt:lpstr>Apresentação do PowerPoint</vt:lpstr>
      <vt:lpstr>Diferenciais da automação de documentos com Recognition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Fluxo de Processamento</vt:lpstr>
      <vt:lpstr>Apresentação do PowerPoint</vt:lpstr>
      <vt:lpstr>Assistente de IA para criação de modelos personalizados</vt:lpstr>
      <vt:lpstr>Obrigado! Thanks!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LENOVO</dc:creator>
  <cp:lastModifiedBy>LENOVO</cp:lastModifiedBy>
  <cp:revision>1</cp:revision>
  <dcterms:modified xsi:type="dcterms:W3CDTF">2025-07-15T12:31:46Z</dcterms:modified>
</cp:coreProperties>
</file>