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4" r:id="rId2"/>
  </p:sldMasterIdLst>
  <p:notesMasterIdLst>
    <p:notesMasterId r:id="rId41"/>
  </p:notesMasterIdLst>
  <p:sldIdLst>
    <p:sldId id="299" r:id="rId3"/>
    <p:sldId id="315" r:id="rId4"/>
    <p:sldId id="3386" r:id="rId5"/>
    <p:sldId id="386" r:id="rId6"/>
    <p:sldId id="334" r:id="rId7"/>
    <p:sldId id="3410" r:id="rId8"/>
    <p:sldId id="338" r:id="rId9"/>
    <p:sldId id="3389" r:id="rId10"/>
    <p:sldId id="3449" r:id="rId11"/>
    <p:sldId id="3406" r:id="rId12"/>
    <p:sldId id="3460" r:id="rId13"/>
    <p:sldId id="3461" r:id="rId14"/>
    <p:sldId id="3477" r:id="rId15"/>
    <p:sldId id="3465" r:id="rId16"/>
    <p:sldId id="3462" r:id="rId17"/>
    <p:sldId id="1188" r:id="rId18"/>
    <p:sldId id="3463" r:id="rId19"/>
    <p:sldId id="1182" r:id="rId20"/>
    <p:sldId id="3466" r:id="rId21"/>
    <p:sldId id="1186" r:id="rId22"/>
    <p:sldId id="3464" r:id="rId23"/>
    <p:sldId id="3435" r:id="rId24"/>
    <p:sldId id="3388" r:id="rId25"/>
    <p:sldId id="3475" r:id="rId26"/>
    <p:sldId id="3478" r:id="rId27"/>
    <p:sldId id="3480" r:id="rId28"/>
    <p:sldId id="3467" r:id="rId29"/>
    <p:sldId id="3479" r:id="rId30"/>
    <p:sldId id="3468" r:id="rId31"/>
    <p:sldId id="1194" r:id="rId32"/>
    <p:sldId id="3471" r:id="rId33"/>
    <p:sldId id="3472" r:id="rId34"/>
    <p:sldId id="3473" r:id="rId35"/>
    <p:sldId id="3481" r:id="rId36"/>
    <p:sldId id="3476" r:id="rId37"/>
    <p:sldId id="3474" r:id="rId38"/>
    <p:sldId id="276" r:id="rId39"/>
    <p:sldId id="431" r:id="rId40"/>
  </p:sldIdLst>
  <p:sldSz cx="12192000" cy="6858000"/>
  <p:notesSz cx="6858000" cy="9144000"/>
  <p:defaultTextStyle>
    <a:defPPr>
      <a:defRPr lang="en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36103" autoAdjust="0"/>
    <p:restoredTop sz="86381" autoAdjust="0"/>
  </p:normalViewPr>
  <p:slideViewPr>
    <p:cSldViewPr snapToGrid="0">
      <p:cViewPr varScale="1">
        <p:scale>
          <a:sx n="65" d="100"/>
          <a:sy n="65" d="100"/>
        </p:scale>
        <p:origin x="78" y="204"/>
      </p:cViewPr>
      <p:guideLst/>
    </p:cSldViewPr>
  </p:slideViewPr>
  <p:outlineViewPr>
    <p:cViewPr>
      <p:scale>
        <a:sx n="33" d="100"/>
        <a:sy n="33" d="100"/>
      </p:scale>
      <p:origin x="0" y="-480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41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0" Type="http://schemas.openxmlformats.org/officeDocument/2006/relationships/slide" Target="slides/slide18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4B0390-C86E-B547-A001-85D0C298ADE0}" type="datetimeFigureOut">
              <a:rPr lang="en-BR" smtClean="0"/>
              <a:t>07/12/2025</a:t>
            </a:fld>
            <a:endParaRPr lang="en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158F87-7618-644A-B501-5F731ABE4A40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84611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9E026-2CD0-4AD1-99E7-2C8C918F35FE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1415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9E026-2CD0-4AD1-99E7-2C8C918F35FE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0265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9E026-2CD0-4AD1-99E7-2C8C918F35FE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1679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9E026-2CD0-4AD1-99E7-2C8C918F35FE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4909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2361D-78A6-27CF-00DC-5CFECF3570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F55DFB-249E-5FB7-EDC6-4F3E321736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B89745-E5C7-6F04-001F-C629D03E5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B6D42-B692-EB49-B4CD-A6EB56CF8375}" type="datetimeFigureOut">
              <a:rPr lang="en-BR" smtClean="0"/>
              <a:t>07/12/2025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A75C2B-7FC8-CF49-F41C-BBF7D68C0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A7CADF-6BE1-0EC8-16DB-5BAFF9D2B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C8E22-6646-4148-997E-00C0CF3F9DAC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407924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D00A6-61E5-E6C1-ED99-D13A4BBCA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2890BF-F3EC-CEA5-9254-0D334FD715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DDB637-2905-6FDC-103B-20E36011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B6D42-B692-EB49-B4CD-A6EB56CF8375}" type="datetimeFigureOut">
              <a:rPr lang="en-BR" smtClean="0"/>
              <a:t>07/12/2025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98FE6E-D16A-3C35-7B87-B621643C2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730A30-C4E7-DA32-05A4-6645AA8A5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C8E22-6646-4148-997E-00C0CF3F9DAC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4168468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951E6-B45A-A8BD-E209-3E74C1332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C5DFD1-23D6-DBCB-4379-957DC50ED6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6C33FC-080D-29DE-7533-78B8014F4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B6D42-B692-EB49-B4CD-A6EB56CF8375}" type="datetimeFigureOut">
              <a:rPr lang="en-BR" smtClean="0"/>
              <a:t>07/12/2025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10715F-1223-C14C-C9C9-18E31DCDA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D1218-43E6-1406-7FDB-0C48840EB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C8E22-6646-4148-997E-00C0CF3F9DAC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965323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8EEAC-F22F-5153-4633-F21643DBB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759727-4ED8-6884-E260-A7B8E3D297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2B2EBF-628B-C410-228D-E613801BC9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5F22EB-F9F3-6908-1E98-D1F821B30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B6D42-B692-EB49-B4CD-A6EB56CF8375}" type="datetimeFigureOut">
              <a:rPr lang="en-BR" smtClean="0"/>
              <a:t>07/12/2025</a:t>
            </a:fld>
            <a:endParaRPr lang="en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629247-2C67-C9D5-3735-E62900C78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AAA0A3-E1CA-8E4F-789F-585D6296F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C8E22-6646-4148-997E-00C0CF3F9DAC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689280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FB03B-E7FE-AFA9-00A7-19FB48F23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2E5BB3-B9CF-1E65-6BBB-D181BA215A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5051BA-5A0E-67CA-0AB4-36B7E760A0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2547C3-C5B8-D1A5-26C6-05838C42B4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D34BD1-A7F3-C88E-3B3C-92F47D709C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9F33EC-7CBA-3054-22CC-5AE11FCF7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B6D42-B692-EB49-B4CD-A6EB56CF8375}" type="datetimeFigureOut">
              <a:rPr lang="en-BR" smtClean="0"/>
              <a:t>07/12/2025</a:t>
            </a:fld>
            <a:endParaRPr lang="en-B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DA8E7D-3420-0DE1-1897-277DCD5FD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241847-363B-3D4E-0443-06925E37B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C8E22-6646-4148-997E-00C0CF3F9DAC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573164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2BBF0-2F85-8953-3AE1-A884F19BB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D394F0-FE3D-1AE1-BF08-986CB7B92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B6D42-B692-EB49-B4CD-A6EB56CF8375}" type="datetimeFigureOut">
              <a:rPr lang="en-BR" smtClean="0"/>
              <a:t>07/12/2025</a:t>
            </a:fld>
            <a:endParaRPr lang="en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8C2D7F-DEF6-5547-0729-9A0100318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499A0B-91EE-FBBD-2B15-386D0B469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C8E22-6646-4148-997E-00C0CF3F9DAC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539891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6841A4-F3BF-C497-908C-AEAD588D3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B6D42-B692-EB49-B4CD-A6EB56CF8375}" type="datetimeFigureOut">
              <a:rPr lang="en-BR" smtClean="0"/>
              <a:t>07/12/2025</a:t>
            </a:fld>
            <a:endParaRPr lang="en-B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61C35B-3E18-04B4-BD5F-303B9F6F4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150F37-2B84-E581-DDF1-6C000ABB7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C8E22-6646-4148-997E-00C0CF3F9DAC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558379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8894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1;p1">
            <a:extLst>
              <a:ext uri="{FF2B5EF4-FFF2-40B4-BE49-F238E27FC236}">
                <a16:creationId xmlns:a16="http://schemas.microsoft.com/office/drawing/2014/main" id="{95B26BC6-72E6-6D4F-B303-2DA5FA8B747E}"/>
              </a:ext>
            </a:extLst>
          </p:cNvPr>
          <p:cNvSpPr/>
          <p:nvPr userDrawn="1"/>
        </p:nvSpPr>
        <p:spPr>
          <a:xfrm>
            <a:off x="-1273261" y="116271"/>
            <a:ext cx="3918637" cy="677761"/>
          </a:xfrm>
          <a:custGeom>
            <a:avLst/>
            <a:gdLst/>
            <a:ahLst/>
            <a:cxnLst/>
            <a:rect l="l" t="t" r="r" b="b"/>
            <a:pathLst>
              <a:path w="812800" h="168839" extrusionOk="0">
                <a:moveTo>
                  <a:pt x="84420" y="0"/>
                </a:moveTo>
                <a:lnTo>
                  <a:pt x="728380" y="0"/>
                </a:lnTo>
                <a:cubicBezTo>
                  <a:pt x="750770" y="0"/>
                  <a:pt x="772242" y="8894"/>
                  <a:pt x="788074" y="24726"/>
                </a:cubicBezTo>
                <a:cubicBezTo>
                  <a:pt x="803906" y="40558"/>
                  <a:pt x="812800" y="62030"/>
                  <a:pt x="812800" y="84420"/>
                </a:cubicBezTo>
                <a:lnTo>
                  <a:pt x="812800" y="84420"/>
                </a:lnTo>
                <a:cubicBezTo>
                  <a:pt x="812800" y="131043"/>
                  <a:pt x="775004" y="168839"/>
                  <a:pt x="728380" y="168839"/>
                </a:cubicBezTo>
                <a:lnTo>
                  <a:pt x="84420" y="168839"/>
                </a:lnTo>
                <a:cubicBezTo>
                  <a:pt x="62030" y="168839"/>
                  <a:pt x="40558" y="159945"/>
                  <a:pt x="24726" y="144113"/>
                </a:cubicBezTo>
                <a:cubicBezTo>
                  <a:pt x="8894" y="128282"/>
                  <a:pt x="0" y="106809"/>
                  <a:pt x="0" y="84420"/>
                </a:cubicBezTo>
                <a:lnTo>
                  <a:pt x="0" y="84420"/>
                </a:lnTo>
                <a:cubicBezTo>
                  <a:pt x="0" y="62030"/>
                  <a:pt x="8894" y="40558"/>
                  <a:pt x="24726" y="24726"/>
                </a:cubicBezTo>
                <a:cubicBezTo>
                  <a:pt x="40558" y="8894"/>
                  <a:pt x="62030" y="0"/>
                  <a:pt x="844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pic>
        <p:nvPicPr>
          <p:cNvPr id="5" name="Picture 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1FC1DE8-B3E3-CE96-BF4D-DEFB875C41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43286" y="60704"/>
            <a:ext cx="2827755" cy="919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96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0D7B3-B83D-03BB-F8B8-B222095A0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EE80A-3AB8-1EBE-5BBF-8C6F2E7FC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740ED3-FE92-4C1B-7B60-41EF795409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E38E13-097F-D65C-6D92-D0ECB22D8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B6D42-B692-EB49-B4CD-A6EB56CF8375}" type="datetimeFigureOut">
              <a:rPr lang="en-BR" smtClean="0"/>
              <a:t>07/12/2025</a:t>
            </a:fld>
            <a:endParaRPr lang="en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28505E-658B-4AE7-AED8-6D611044D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E88048-7A0F-F4E3-CCCF-B8CE7D644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C8E22-6646-4148-997E-00C0CF3F9DAC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06263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5B7DB-643E-F1CB-6F52-48B71D745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4FA0FD-0AB7-C27B-9FDC-08631E75E9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4E70E4-BD6D-543C-5F5A-3375E917BD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B2B98D-C576-5959-9470-0B4154F5A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B6D42-B692-EB49-B4CD-A6EB56CF8375}" type="datetimeFigureOut">
              <a:rPr lang="en-BR" smtClean="0"/>
              <a:t>07/12/2025</a:t>
            </a:fld>
            <a:endParaRPr lang="en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6C5DA6-43A7-AD35-FA8F-54D97117C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ABBD49-05CE-D5A4-E1BC-76FDBA2BD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C8E22-6646-4148-997E-00C0CF3F9DAC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813377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885B6-C2F0-F3A9-32AF-C37ABE368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784AE0-0167-F0E3-1C7A-7A06AB8529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5C3706-7437-BFE3-E837-4C0978913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B6D42-B692-EB49-B4CD-A6EB56CF8375}" type="datetimeFigureOut">
              <a:rPr lang="en-BR" smtClean="0"/>
              <a:t>07/12/2025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3B234-51BE-CFEB-DFA5-16B7773B9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CA97D3-D20A-9360-1A58-B80244B60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C8E22-6646-4148-997E-00C0CF3F9DAC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9525841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2C7936-55B5-24CF-1FD6-C55DCEED47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261F7B-7E94-7329-C176-11A06F010F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25313D-9461-E130-18AC-D9FA0CE3A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B6D42-B692-EB49-B4CD-A6EB56CF8375}" type="datetimeFigureOut">
              <a:rPr lang="en-BR" smtClean="0"/>
              <a:t>07/12/2025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425407-CBD9-099D-E054-7115BADC6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497B1-47CF-F36F-AABF-594008072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C8E22-6646-4148-997E-00C0CF3F9DAC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8350665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5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1581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1;p1">
            <a:extLst>
              <a:ext uri="{FF2B5EF4-FFF2-40B4-BE49-F238E27FC236}">
                <a16:creationId xmlns:a16="http://schemas.microsoft.com/office/drawing/2014/main" id="{AA0E9096-D67F-C26F-772B-0059F1EA052D}"/>
              </a:ext>
            </a:extLst>
          </p:cNvPr>
          <p:cNvSpPr/>
          <p:nvPr userDrawn="1"/>
        </p:nvSpPr>
        <p:spPr>
          <a:xfrm>
            <a:off x="-1273261" y="116271"/>
            <a:ext cx="3918637" cy="677761"/>
          </a:xfrm>
          <a:custGeom>
            <a:avLst/>
            <a:gdLst/>
            <a:ahLst/>
            <a:cxnLst/>
            <a:rect l="l" t="t" r="r" b="b"/>
            <a:pathLst>
              <a:path w="812800" h="168839" extrusionOk="0">
                <a:moveTo>
                  <a:pt x="84420" y="0"/>
                </a:moveTo>
                <a:lnTo>
                  <a:pt x="728380" y="0"/>
                </a:lnTo>
                <a:cubicBezTo>
                  <a:pt x="750770" y="0"/>
                  <a:pt x="772242" y="8894"/>
                  <a:pt x="788074" y="24726"/>
                </a:cubicBezTo>
                <a:cubicBezTo>
                  <a:pt x="803906" y="40558"/>
                  <a:pt x="812800" y="62030"/>
                  <a:pt x="812800" y="84420"/>
                </a:cubicBezTo>
                <a:lnTo>
                  <a:pt x="812800" y="84420"/>
                </a:lnTo>
                <a:cubicBezTo>
                  <a:pt x="812800" y="131043"/>
                  <a:pt x="775004" y="168839"/>
                  <a:pt x="728380" y="168839"/>
                </a:cubicBezTo>
                <a:lnTo>
                  <a:pt x="84420" y="168839"/>
                </a:lnTo>
                <a:cubicBezTo>
                  <a:pt x="62030" y="168839"/>
                  <a:pt x="40558" y="159945"/>
                  <a:pt x="24726" y="144113"/>
                </a:cubicBezTo>
                <a:cubicBezTo>
                  <a:pt x="8894" y="128282"/>
                  <a:pt x="0" y="106809"/>
                  <a:pt x="0" y="84420"/>
                </a:cubicBezTo>
                <a:lnTo>
                  <a:pt x="0" y="84420"/>
                </a:lnTo>
                <a:cubicBezTo>
                  <a:pt x="0" y="62030"/>
                  <a:pt x="8894" y="40558"/>
                  <a:pt x="24726" y="24726"/>
                </a:cubicBezTo>
                <a:cubicBezTo>
                  <a:pt x="40558" y="8894"/>
                  <a:pt x="62030" y="0"/>
                  <a:pt x="844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30126A0F-C05D-F37C-557D-E4053D8E28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43286" y="60704"/>
            <a:ext cx="2827755" cy="919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3939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53931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D4782FE-0DF1-0A66-6404-9FE0278B29E2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sz="1200"/>
          </a:p>
        </p:txBody>
      </p:sp>
      <p:sp>
        <p:nvSpPr>
          <p:cNvPr id="3" name="Google Shape;101;p2">
            <a:extLst>
              <a:ext uri="{FF2B5EF4-FFF2-40B4-BE49-F238E27FC236}">
                <a16:creationId xmlns:a16="http://schemas.microsoft.com/office/drawing/2014/main" id="{52EABEFD-4826-F3FD-D321-FF292F395A52}"/>
              </a:ext>
            </a:extLst>
          </p:cNvPr>
          <p:cNvSpPr/>
          <p:nvPr userDrawn="1"/>
        </p:nvSpPr>
        <p:spPr>
          <a:xfrm>
            <a:off x="-2541583" y="0"/>
            <a:ext cx="15284261" cy="997070"/>
          </a:xfrm>
          <a:custGeom>
            <a:avLst/>
            <a:gdLst/>
            <a:ahLst/>
            <a:cxnLst/>
            <a:rect l="l" t="t" r="r" b="b"/>
            <a:pathLst>
              <a:path w="10414999" h="10414999" extrusionOk="0">
                <a:moveTo>
                  <a:pt x="0" y="0"/>
                </a:moveTo>
                <a:lnTo>
                  <a:pt x="10414999" y="0"/>
                </a:lnTo>
                <a:lnTo>
                  <a:pt x="10414999" y="10414998"/>
                </a:lnTo>
                <a:lnTo>
                  <a:pt x="0" y="1041499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txBody>
          <a:bodyPr/>
          <a:lstStyle/>
          <a:p>
            <a:endParaRPr lang="en-BR" sz="1200"/>
          </a:p>
        </p:txBody>
      </p:sp>
      <p:sp>
        <p:nvSpPr>
          <p:cNvPr id="16" name="Google Shape;16;p6"/>
          <p:cNvSpPr txBox="1">
            <a:spLocks noGrp="1"/>
          </p:cNvSpPr>
          <p:nvPr>
            <p:ph type="ctrTitle" hasCustomPrompt="1"/>
          </p:nvPr>
        </p:nvSpPr>
        <p:spPr>
          <a:xfrm>
            <a:off x="2788664" y="17054"/>
            <a:ext cx="7552134" cy="980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 i="0">
                <a:solidFill>
                  <a:schemeClr val="bg1"/>
                </a:solidFill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dirty="0" err="1"/>
              <a:t>TíTULO</a:t>
            </a:r>
            <a:endParaRPr dirty="0"/>
          </a:p>
        </p:txBody>
      </p:sp>
      <p:sp>
        <p:nvSpPr>
          <p:cNvPr id="4" name="Google Shape;88;p1">
            <a:extLst>
              <a:ext uri="{FF2B5EF4-FFF2-40B4-BE49-F238E27FC236}">
                <a16:creationId xmlns:a16="http://schemas.microsoft.com/office/drawing/2014/main" id="{11C0EE59-24C4-8790-BB00-2B00415A9750}"/>
              </a:ext>
            </a:extLst>
          </p:cNvPr>
          <p:cNvSpPr/>
          <p:nvPr userDrawn="1"/>
        </p:nvSpPr>
        <p:spPr>
          <a:xfrm rot="-2700000">
            <a:off x="10290903" y="-1008941"/>
            <a:ext cx="2351095" cy="2291249"/>
          </a:xfrm>
          <a:custGeom>
            <a:avLst/>
            <a:gdLst/>
            <a:ahLst/>
            <a:cxnLst/>
            <a:rect l="l" t="t" r="r" b="b"/>
            <a:pathLst>
              <a:path w="3526643" h="3436874" extrusionOk="0">
                <a:moveTo>
                  <a:pt x="0" y="0"/>
                </a:moveTo>
                <a:lnTo>
                  <a:pt x="3526644" y="0"/>
                </a:lnTo>
                <a:lnTo>
                  <a:pt x="3526644" y="3436874"/>
                </a:lnTo>
                <a:lnTo>
                  <a:pt x="0" y="34368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  <a:grayscl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BR" sz="1200"/>
          </a:p>
        </p:txBody>
      </p:sp>
      <p:sp>
        <p:nvSpPr>
          <p:cNvPr id="5" name="Google Shape;91;p1">
            <a:extLst>
              <a:ext uri="{FF2B5EF4-FFF2-40B4-BE49-F238E27FC236}">
                <a16:creationId xmlns:a16="http://schemas.microsoft.com/office/drawing/2014/main" id="{322D2357-02EC-DD5B-E24E-AC42CF6E01A9}"/>
              </a:ext>
            </a:extLst>
          </p:cNvPr>
          <p:cNvSpPr/>
          <p:nvPr userDrawn="1"/>
        </p:nvSpPr>
        <p:spPr>
          <a:xfrm>
            <a:off x="-1273261" y="116271"/>
            <a:ext cx="3918637" cy="677761"/>
          </a:xfrm>
          <a:custGeom>
            <a:avLst/>
            <a:gdLst/>
            <a:ahLst/>
            <a:cxnLst/>
            <a:rect l="l" t="t" r="r" b="b"/>
            <a:pathLst>
              <a:path w="812800" h="168839" extrusionOk="0">
                <a:moveTo>
                  <a:pt x="84420" y="0"/>
                </a:moveTo>
                <a:lnTo>
                  <a:pt x="728380" y="0"/>
                </a:lnTo>
                <a:cubicBezTo>
                  <a:pt x="750770" y="0"/>
                  <a:pt x="772242" y="8894"/>
                  <a:pt x="788074" y="24726"/>
                </a:cubicBezTo>
                <a:cubicBezTo>
                  <a:pt x="803906" y="40558"/>
                  <a:pt x="812800" y="62030"/>
                  <a:pt x="812800" y="84420"/>
                </a:cubicBezTo>
                <a:lnTo>
                  <a:pt x="812800" y="84420"/>
                </a:lnTo>
                <a:cubicBezTo>
                  <a:pt x="812800" y="131043"/>
                  <a:pt x="775004" y="168839"/>
                  <a:pt x="728380" y="168839"/>
                </a:cubicBezTo>
                <a:lnTo>
                  <a:pt x="84420" y="168839"/>
                </a:lnTo>
                <a:cubicBezTo>
                  <a:pt x="62030" y="168839"/>
                  <a:pt x="40558" y="159945"/>
                  <a:pt x="24726" y="144113"/>
                </a:cubicBezTo>
                <a:cubicBezTo>
                  <a:pt x="8894" y="128282"/>
                  <a:pt x="0" y="106809"/>
                  <a:pt x="0" y="84420"/>
                </a:cubicBezTo>
                <a:lnTo>
                  <a:pt x="0" y="84420"/>
                </a:lnTo>
                <a:cubicBezTo>
                  <a:pt x="0" y="62030"/>
                  <a:pt x="8894" y="40558"/>
                  <a:pt x="24726" y="24726"/>
                </a:cubicBezTo>
                <a:cubicBezTo>
                  <a:pt x="40558" y="8894"/>
                  <a:pt x="62030" y="0"/>
                  <a:pt x="844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pic>
        <p:nvPicPr>
          <p:cNvPr id="6" name="Picture 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65F8633B-65B3-331B-7D58-4382478B6E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43286" y="60704"/>
            <a:ext cx="2827755" cy="919817"/>
          </a:xfrm>
          <a:prstGeom prst="rect">
            <a:avLst/>
          </a:prstGeom>
        </p:spPr>
      </p:pic>
      <p:sp>
        <p:nvSpPr>
          <p:cNvPr id="7" name="Google Shape;88;p1">
            <a:extLst>
              <a:ext uri="{FF2B5EF4-FFF2-40B4-BE49-F238E27FC236}">
                <a16:creationId xmlns:a16="http://schemas.microsoft.com/office/drawing/2014/main" id="{B1E1B997-5379-9925-A6BE-14EE1E32E88C}"/>
              </a:ext>
            </a:extLst>
          </p:cNvPr>
          <p:cNvSpPr/>
          <p:nvPr userDrawn="1"/>
        </p:nvSpPr>
        <p:spPr>
          <a:xfrm rot="15686648">
            <a:off x="10473017" y="5522214"/>
            <a:ext cx="2351095" cy="2291249"/>
          </a:xfrm>
          <a:custGeom>
            <a:avLst/>
            <a:gdLst/>
            <a:ahLst/>
            <a:cxnLst/>
            <a:rect l="l" t="t" r="r" b="b"/>
            <a:pathLst>
              <a:path w="3526643" h="3436874" extrusionOk="0">
                <a:moveTo>
                  <a:pt x="0" y="0"/>
                </a:moveTo>
                <a:lnTo>
                  <a:pt x="3526644" y="0"/>
                </a:lnTo>
                <a:lnTo>
                  <a:pt x="3526644" y="3436874"/>
                </a:lnTo>
                <a:lnTo>
                  <a:pt x="0" y="34368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  <a:grayscl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BR" sz="1200"/>
          </a:p>
        </p:txBody>
      </p:sp>
    </p:spTree>
    <p:extLst>
      <p:ext uri="{BB962C8B-B14F-4D97-AF65-F5344CB8AC3E}">
        <p14:creationId xmlns:p14="http://schemas.microsoft.com/office/powerpoint/2010/main" val="31197357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09630" lvl="1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914446" lvl="2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219261" lvl="3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524076" lvl="4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1828891" lvl="5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133707" lvl="6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438522" lvl="7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743337" lvl="8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09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 preserve="1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2667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8"/>
          <p:cNvSpPr txBox="1"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304815" lvl="0" indent="-152408" algn="l">
              <a:spcBef>
                <a:spcPts val="267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1333">
                <a:solidFill>
                  <a:srgbClr val="888888"/>
                </a:solidFill>
              </a:defRPr>
            </a:lvl1pPr>
            <a:lvl2pPr marL="609630" lvl="1" indent="-152408" algn="l">
              <a:spcBef>
                <a:spcPts val="24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200">
                <a:solidFill>
                  <a:srgbClr val="888888"/>
                </a:solidFill>
              </a:defRPr>
            </a:lvl2pPr>
            <a:lvl3pPr marL="914446" lvl="2" indent="-152408" algn="l">
              <a:spcBef>
                <a:spcPts val="213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067">
                <a:solidFill>
                  <a:srgbClr val="888888"/>
                </a:solidFill>
              </a:defRPr>
            </a:lvl3pPr>
            <a:lvl4pPr marL="1219261" lvl="3" indent="-152408" algn="l">
              <a:spcBef>
                <a:spcPts val="187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933">
                <a:solidFill>
                  <a:srgbClr val="888888"/>
                </a:solidFill>
              </a:defRPr>
            </a:lvl4pPr>
            <a:lvl5pPr marL="1524076" lvl="4" indent="-152408" algn="l">
              <a:spcBef>
                <a:spcPts val="187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933">
                <a:solidFill>
                  <a:srgbClr val="888888"/>
                </a:solidFill>
              </a:defRPr>
            </a:lvl5pPr>
            <a:lvl6pPr marL="1828891" lvl="5" indent="-152408" algn="l">
              <a:spcBef>
                <a:spcPts val="187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933">
                <a:solidFill>
                  <a:srgbClr val="888888"/>
                </a:solidFill>
              </a:defRPr>
            </a:lvl6pPr>
            <a:lvl7pPr marL="2133707" lvl="6" indent="-152408" algn="l">
              <a:spcBef>
                <a:spcPts val="187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933">
                <a:solidFill>
                  <a:srgbClr val="888888"/>
                </a:solidFill>
              </a:defRPr>
            </a:lvl7pPr>
            <a:lvl8pPr marL="2438522" lvl="7" indent="-152408" algn="l">
              <a:spcBef>
                <a:spcPts val="187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933">
                <a:solidFill>
                  <a:srgbClr val="888888"/>
                </a:solidFill>
              </a:defRPr>
            </a:lvl8pPr>
            <a:lvl9pPr marL="2743337" lvl="8" indent="-152408" algn="l">
              <a:spcBef>
                <a:spcPts val="187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93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754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preserve="1" userDrawn="1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48B1005-1281-AF87-A2C6-C470AC4CF98E}"/>
              </a:ext>
            </a:extLst>
          </p:cNvPr>
          <p:cNvSpPr/>
          <p:nvPr userDrawn="1"/>
        </p:nvSpPr>
        <p:spPr>
          <a:xfrm>
            <a:off x="0" y="-195532"/>
            <a:ext cx="12192000" cy="70535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sz="1200"/>
          </a:p>
        </p:txBody>
      </p:sp>
    </p:spTree>
    <p:extLst>
      <p:ext uri="{BB962C8B-B14F-4D97-AF65-F5344CB8AC3E}">
        <p14:creationId xmlns:p14="http://schemas.microsoft.com/office/powerpoint/2010/main" val="23046821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304815" lvl="0" indent="-152408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 b="1"/>
            </a:lvl1pPr>
            <a:lvl2pPr marL="609630" lvl="1" indent="-152408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333" b="1"/>
            </a:lvl2pPr>
            <a:lvl3pPr marL="914446" lvl="2" indent="-152408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200" b="1"/>
            </a:lvl3pPr>
            <a:lvl4pPr marL="1219261" lvl="3" indent="-152408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4pPr>
            <a:lvl5pPr marL="1524076" lvl="4" indent="-152408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5pPr>
            <a:lvl6pPr marL="1828891" lvl="5" indent="-152408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6pPr>
            <a:lvl7pPr marL="2133707" lvl="6" indent="-152408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7pPr>
            <a:lvl8pPr marL="2438522" lvl="7" indent="-152408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8pPr>
            <a:lvl9pPr marL="2743337" lvl="8" indent="-152408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2"/>
          </p:nvPr>
        </p:nvSpPr>
        <p:spPr>
          <a:xfrm>
            <a:off x="304800" y="1449917"/>
            <a:ext cx="2693459" cy="2634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254013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600"/>
            </a:lvl1pPr>
            <a:lvl2pPr marL="609630" lvl="1" indent="-237079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1333"/>
            </a:lvl2pPr>
            <a:lvl3pPr marL="914446" lvl="2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200"/>
            </a:lvl3pPr>
            <a:lvl4pPr marL="1219261" lvl="3" indent="-22014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067"/>
            </a:lvl4pPr>
            <a:lvl5pPr marL="1524076" lvl="4" indent="-22014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067"/>
            </a:lvl5pPr>
            <a:lvl6pPr marL="1828891" lvl="5" indent="-22014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067"/>
            </a:lvl6pPr>
            <a:lvl7pPr marL="2133707" lvl="6" indent="-22014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067"/>
            </a:lvl7pPr>
            <a:lvl8pPr marL="2438522" lvl="7" indent="-22014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067"/>
            </a:lvl8pPr>
            <a:lvl9pPr marL="2743337" lvl="8" indent="-22014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067"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body" idx="3"/>
          </p:nvPr>
        </p:nvSpPr>
        <p:spPr>
          <a:xfrm>
            <a:off x="3096684" y="1023409"/>
            <a:ext cx="2694517" cy="426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304815" lvl="0" indent="-152408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 b="1"/>
            </a:lvl1pPr>
            <a:lvl2pPr marL="609630" lvl="1" indent="-152408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333" b="1"/>
            </a:lvl2pPr>
            <a:lvl3pPr marL="914446" lvl="2" indent="-152408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200" b="1"/>
            </a:lvl3pPr>
            <a:lvl4pPr marL="1219261" lvl="3" indent="-152408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4pPr>
            <a:lvl5pPr marL="1524076" lvl="4" indent="-152408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5pPr>
            <a:lvl6pPr marL="1828891" lvl="5" indent="-152408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6pPr>
            <a:lvl7pPr marL="2133707" lvl="6" indent="-152408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7pPr>
            <a:lvl8pPr marL="2438522" lvl="7" indent="-152408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8pPr>
            <a:lvl9pPr marL="2743337" lvl="8" indent="-152408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9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body" idx="4"/>
          </p:nvPr>
        </p:nvSpPr>
        <p:spPr>
          <a:xfrm>
            <a:off x="3096684" y="1449917"/>
            <a:ext cx="2694517" cy="2634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254013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600"/>
            </a:lvl1pPr>
            <a:lvl2pPr marL="609630" lvl="1" indent="-237079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1333"/>
            </a:lvl2pPr>
            <a:lvl3pPr marL="914446" lvl="2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200"/>
            </a:lvl3pPr>
            <a:lvl4pPr marL="1219261" lvl="3" indent="-22014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067"/>
            </a:lvl4pPr>
            <a:lvl5pPr marL="1524076" lvl="4" indent="-22014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067"/>
            </a:lvl5pPr>
            <a:lvl6pPr marL="1828891" lvl="5" indent="-22014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067"/>
            </a:lvl6pPr>
            <a:lvl7pPr marL="2133707" lvl="6" indent="-22014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067"/>
            </a:lvl7pPr>
            <a:lvl8pPr marL="2438522" lvl="7" indent="-22014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067"/>
            </a:lvl8pPr>
            <a:lvl9pPr marL="2743337" lvl="8" indent="-22014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067"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7274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4993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 preserve="1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1333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2"/>
          <p:cNvSpPr txBox="1">
            <a:spLocks noGrp="1"/>
          </p:cNvSpPr>
          <p:nvPr>
            <p:ph type="body" idx="1"/>
          </p:nvPr>
        </p:nvSpPr>
        <p:spPr>
          <a:xfrm>
            <a:off x="2383367" y="182034"/>
            <a:ext cx="3407833" cy="390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287881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2133"/>
            </a:lvl1pPr>
            <a:lvl2pPr marL="609630" lvl="1" indent="-270947" algn="l"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1867"/>
            </a:lvl2pPr>
            <a:lvl3pPr marL="914446" lvl="2" indent="-254013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600"/>
            </a:lvl3pPr>
            <a:lvl4pPr marL="1219261" lvl="3" indent="-237079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1333"/>
            </a:lvl4pPr>
            <a:lvl5pPr marL="1524076" lvl="4" indent="-237079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1333"/>
            </a:lvl5pPr>
            <a:lvl6pPr marL="1828891" lvl="5" indent="-237079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333"/>
            </a:lvl6pPr>
            <a:lvl7pPr marL="2133707" lvl="6" indent="-237079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333"/>
            </a:lvl7pPr>
            <a:lvl8pPr marL="2438522" lvl="7" indent="-237079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333"/>
            </a:lvl8pPr>
            <a:lvl9pPr marL="2743337" lvl="8" indent="-237079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333"/>
            </a:lvl9pPr>
          </a:lstStyle>
          <a:p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body" idx="2"/>
          </p:nvPr>
        </p:nvSpPr>
        <p:spPr>
          <a:xfrm>
            <a:off x="304800" y="956734"/>
            <a:ext cx="2005542" cy="3127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152408" algn="l">
              <a:spcBef>
                <a:spcPts val="187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933"/>
            </a:lvl1pPr>
            <a:lvl2pPr marL="609630" lvl="1" indent="-152408" algn="l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800"/>
            </a:lvl2pPr>
            <a:lvl3pPr marL="914446" lvl="2" indent="-152408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667"/>
            </a:lvl3pPr>
            <a:lvl4pPr marL="1219261" lvl="3" indent="-152408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4pPr>
            <a:lvl5pPr marL="1524076" lvl="4" indent="-152408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5pPr>
            <a:lvl6pPr marL="1828891" lvl="5" indent="-152408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6pPr>
            <a:lvl7pPr marL="2133707" lvl="6" indent="-152408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7pPr>
            <a:lvl8pPr marL="2438522" lvl="7" indent="-152408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8pPr>
            <a:lvl9pPr marL="2743337" lvl="8" indent="-152408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2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4508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 preserve="1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1333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3"/>
          <p:cNvSpPr>
            <a:spLocks noGrp="1"/>
          </p:cNvSpPr>
          <p:nvPr>
            <p:ph type="pic" idx="2"/>
          </p:nvPr>
        </p:nvSpPr>
        <p:spPr>
          <a:xfrm>
            <a:off x="1194859" y="408517"/>
            <a:ext cx="3657600" cy="27432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3"/>
          <p:cNvSpPr txBox="1">
            <a:spLocks noGrp="1"/>
          </p:cNvSpPr>
          <p:nvPr>
            <p:ph type="body" idx="1"/>
          </p:nvPr>
        </p:nvSpPr>
        <p:spPr>
          <a:xfrm>
            <a:off x="1194859" y="3578225"/>
            <a:ext cx="3657600" cy="53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152408" algn="l">
              <a:spcBef>
                <a:spcPts val="187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933"/>
            </a:lvl1pPr>
            <a:lvl2pPr marL="609630" lvl="1" indent="-152408" algn="l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800"/>
            </a:lvl2pPr>
            <a:lvl3pPr marL="914446" lvl="2" indent="-152408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667"/>
            </a:lvl3pPr>
            <a:lvl4pPr marL="1219261" lvl="3" indent="-152408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4pPr>
            <a:lvl5pPr marL="1524076" lvl="4" indent="-152408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5pPr>
            <a:lvl6pPr marL="1828891" lvl="5" indent="-152408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6pPr>
            <a:lvl7pPr marL="2133707" lvl="6" indent="-152408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7pPr>
            <a:lvl8pPr marL="2438522" lvl="7" indent="-152408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8pPr>
            <a:lvl9pPr marL="2743337" lvl="8" indent="-152408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5770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 preserve="1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 rot="5400000">
            <a:off x="1539346" y="-167745"/>
            <a:ext cx="3017309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09630" lvl="1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914446" lvl="2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219261" lvl="3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524076" lvl="4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1828891" lvl="5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133707" lvl="6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438522" lvl="7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743337" lvl="8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9581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 preserve="1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title"/>
          </p:nvPr>
        </p:nvSpPr>
        <p:spPr>
          <a:xfrm rot="5400000">
            <a:off x="3154892" y="1447801"/>
            <a:ext cx="3901017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body" idx="1"/>
          </p:nvPr>
        </p:nvSpPr>
        <p:spPr>
          <a:xfrm rot="5400000">
            <a:off x="360892" y="127000"/>
            <a:ext cx="3901017" cy="40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09630" lvl="1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914446" lvl="2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219261" lvl="3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524076" lvl="4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1828891" lvl="5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133707" lvl="6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438522" lvl="7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743337" lvl="8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739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6660ED-5381-7CFA-6FB2-AC8CC05E0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780F7C-0A7C-B098-A4D5-0A709A383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046F60-7CF1-49BE-4334-ADBD5D614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1"/>
                </a:solidFill>
                <a:latin typeface="Montserrat Light" pitchFamily="2" charset="77"/>
              </a:defRPr>
            </a:lvl1pPr>
          </a:lstStyle>
          <a:p>
            <a:fld id="{570B6D42-B692-EB49-B4CD-A6EB56CF8375}" type="datetimeFigureOut">
              <a:rPr lang="en-BR" smtClean="0"/>
              <a:pPr/>
              <a:t>07/12/2025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7C74AB-C7F1-D8DB-780C-388D91F824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/>
                </a:solidFill>
                <a:latin typeface="Montserrat Light" pitchFamily="2" charset="77"/>
              </a:defRPr>
            </a:lvl1pPr>
          </a:lstStyle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528CF-4660-9A43-37FC-411FC69DAC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Montserrat Light" pitchFamily="2" charset="77"/>
              </a:defRPr>
            </a:lvl1pPr>
          </a:lstStyle>
          <a:p>
            <a:fld id="{6D5C8E22-6646-4148-997E-00C0CF3F9DAC}" type="slidenum">
              <a:rPr lang="en-BR" smtClean="0"/>
              <a:pPr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953594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bg1"/>
          </a:solidFill>
          <a:latin typeface="Montserrat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Montserrat Ligh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Montserrat Ligh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Montserrat Ligh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Montserrat Light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Montserrat Ligh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84;p1">
            <a:extLst>
              <a:ext uri="{FF2B5EF4-FFF2-40B4-BE49-F238E27FC236}">
                <a16:creationId xmlns:a16="http://schemas.microsoft.com/office/drawing/2014/main" id="{326FB12A-A1DE-8454-2671-9C52BC0A3C09}"/>
              </a:ext>
            </a:extLst>
          </p:cNvPr>
          <p:cNvPicPr preferRelativeResize="0"/>
          <p:nvPr userDrawn="1"/>
        </p:nvPicPr>
        <p:blipFill rotWithShape="1">
          <a:blip r:embed="rId15">
            <a:alphaModFix/>
            <a:duotone>
              <a:prstClr val="black"/>
              <a:schemeClr val="tx2">
                <a:tint val="45000"/>
                <a:satMod val="400000"/>
              </a:schemeClr>
            </a:duotone>
          </a:blip>
          <a:srcRect t="31271" b="12477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8;p1">
            <a:extLst>
              <a:ext uri="{FF2B5EF4-FFF2-40B4-BE49-F238E27FC236}">
                <a16:creationId xmlns:a16="http://schemas.microsoft.com/office/drawing/2014/main" id="{6C13FD17-9E71-C2CA-EBF4-AE8B0DE683FC}"/>
              </a:ext>
            </a:extLst>
          </p:cNvPr>
          <p:cNvSpPr/>
          <p:nvPr userDrawn="1"/>
        </p:nvSpPr>
        <p:spPr>
          <a:xfrm rot="-2700000">
            <a:off x="10290903" y="-1008941"/>
            <a:ext cx="2351095" cy="2291249"/>
          </a:xfrm>
          <a:custGeom>
            <a:avLst/>
            <a:gdLst/>
            <a:ahLst/>
            <a:cxnLst/>
            <a:rect l="l" t="t" r="r" b="b"/>
            <a:pathLst>
              <a:path w="3526643" h="3436874" extrusionOk="0">
                <a:moveTo>
                  <a:pt x="0" y="0"/>
                </a:moveTo>
                <a:lnTo>
                  <a:pt x="3526644" y="0"/>
                </a:lnTo>
                <a:lnTo>
                  <a:pt x="3526644" y="3436874"/>
                </a:lnTo>
                <a:lnTo>
                  <a:pt x="0" y="34368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  <a:grayscl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BR" sz="1200"/>
          </a:p>
        </p:txBody>
      </p:sp>
      <p:sp>
        <p:nvSpPr>
          <p:cNvPr id="4" name="Google Shape;89;p1">
            <a:extLst>
              <a:ext uri="{FF2B5EF4-FFF2-40B4-BE49-F238E27FC236}">
                <a16:creationId xmlns:a16="http://schemas.microsoft.com/office/drawing/2014/main" id="{5B72B583-7C48-4545-9613-B6E15D8E9A00}"/>
              </a:ext>
            </a:extLst>
          </p:cNvPr>
          <p:cNvSpPr/>
          <p:nvPr userDrawn="1"/>
        </p:nvSpPr>
        <p:spPr>
          <a:xfrm rot="-2700000">
            <a:off x="-1318834" y="1071346"/>
            <a:ext cx="2351095" cy="2291249"/>
          </a:xfrm>
          <a:custGeom>
            <a:avLst/>
            <a:gdLst/>
            <a:ahLst/>
            <a:cxnLst/>
            <a:rect l="l" t="t" r="r" b="b"/>
            <a:pathLst>
              <a:path w="3526643" h="3436874" extrusionOk="0">
                <a:moveTo>
                  <a:pt x="0" y="0"/>
                </a:moveTo>
                <a:lnTo>
                  <a:pt x="3526643" y="0"/>
                </a:lnTo>
                <a:lnTo>
                  <a:pt x="3526643" y="3436874"/>
                </a:lnTo>
                <a:lnTo>
                  <a:pt x="0" y="34368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  <a:grayscl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BR" sz="1200"/>
          </a:p>
        </p:txBody>
      </p:sp>
    </p:spTree>
    <p:extLst>
      <p:ext uri="{BB962C8B-B14F-4D97-AF65-F5344CB8AC3E}">
        <p14:creationId xmlns:p14="http://schemas.microsoft.com/office/powerpoint/2010/main" val="115817885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  <p:sldLayoutId id="2147483686" r:id="rId2"/>
    <p:sldLayoutId id="2147483687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19E2D-469D-0028-DA1B-C3EB47D7E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151;p100">
            <a:extLst>
              <a:ext uri="{FF2B5EF4-FFF2-40B4-BE49-F238E27FC236}">
                <a16:creationId xmlns:a16="http://schemas.microsoft.com/office/drawing/2014/main" id="{673495FB-F89C-BFB3-B770-A71AB7DE1B73}"/>
              </a:ext>
            </a:extLst>
          </p:cNvPr>
          <p:cNvSpPr txBox="1"/>
          <p:nvPr/>
        </p:nvSpPr>
        <p:spPr>
          <a:xfrm>
            <a:off x="8910831" y="5712658"/>
            <a:ext cx="3617292" cy="891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bg1"/>
                </a:solidFill>
                <a:latin typeface="Montserrat SemiBold" pitchFamily="2" charset="77"/>
                <a:ea typeface="Lexend Deca"/>
                <a:cs typeface="Lexend Deca"/>
                <a:sym typeface="Lexend Deca"/>
              </a:rPr>
              <a:t>Cezar </a:t>
            </a:r>
            <a:r>
              <a:rPr lang="pt-BR" sz="3200" b="1" dirty="0" err="1">
                <a:solidFill>
                  <a:schemeClr val="bg1"/>
                </a:solidFill>
                <a:latin typeface="Montserrat SemiBold" pitchFamily="2" charset="77"/>
                <a:ea typeface="Lexend Deca"/>
                <a:cs typeface="Lexend Deca"/>
                <a:sym typeface="Lexend Deca"/>
              </a:rPr>
              <a:t>Taurion</a:t>
            </a:r>
            <a:endParaRPr lang="pt-BR" sz="3200" b="1" dirty="0">
              <a:solidFill>
                <a:schemeClr val="bg1"/>
              </a:solidFill>
              <a:latin typeface="Montserrat SemiBold" pitchFamily="2" charset="77"/>
              <a:ea typeface="Lexend Deca"/>
              <a:cs typeface="Lexend Deca"/>
              <a:sym typeface="Lexend Deca"/>
            </a:endParaRPr>
          </a:p>
        </p:txBody>
      </p:sp>
      <p:sp>
        <p:nvSpPr>
          <p:cNvPr id="7" name="Google Shape;96;p1">
            <a:extLst>
              <a:ext uri="{FF2B5EF4-FFF2-40B4-BE49-F238E27FC236}">
                <a16:creationId xmlns:a16="http://schemas.microsoft.com/office/drawing/2014/main" id="{7A1BEF1B-AAAC-2B69-8818-A48C20BE7334}"/>
              </a:ext>
            </a:extLst>
          </p:cNvPr>
          <p:cNvSpPr txBox="1"/>
          <p:nvPr/>
        </p:nvSpPr>
        <p:spPr>
          <a:xfrm>
            <a:off x="299026" y="1590317"/>
            <a:ext cx="11593947" cy="1452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1797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1" u="none" strike="noStrike" cap="none" dirty="0">
                <a:solidFill>
                  <a:srgbClr val="FFFFFF"/>
                </a:solidFill>
                <a:latin typeface="Montserrat" pitchFamily="2" charset="77"/>
                <a:ea typeface="Verdana"/>
                <a:cs typeface="Verdana"/>
                <a:sym typeface="Verdana"/>
              </a:rPr>
              <a:t>Governança de dados</a:t>
            </a:r>
          </a:p>
          <a:p>
            <a:pPr marL="0" marR="0" lvl="0" indent="0" rtl="0">
              <a:lnSpc>
                <a:spcPct val="11797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dirty="0">
                <a:solidFill>
                  <a:srgbClr val="FFFFFF"/>
                </a:solidFill>
                <a:latin typeface="Montserrat" pitchFamily="2" charset="77"/>
                <a:ea typeface="Verdana"/>
                <a:cs typeface="Verdana"/>
                <a:sym typeface="Verdana"/>
              </a:rPr>
              <a:t>Requisito essencial para estratégia de IA</a:t>
            </a:r>
            <a:endParaRPr lang="pt-BR" sz="3600" b="1" u="none" strike="noStrike" cap="none" dirty="0">
              <a:solidFill>
                <a:srgbClr val="FFFFFF"/>
              </a:solidFill>
              <a:latin typeface="Montserrat" pitchFamily="2" charset="77"/>
              <a:ea typeface="Verdana"/>
              <a:cs typeface="Verdana"/>
              <a:sym typeface="Verdana"/>
            </a:endParaRPr>
          </a:p>
        </p:txBody>
      </p:sp>
      <p:pic>
        <p:nvPicPr>
          <p:cNvPr id="14" name="Picture 13" descr="A person in a red shirt&#10;&#10;Description automatically generated">
            <a:extLst>
              <a:ext uri="{FF2B5EF4-FFF2-40B4-BE49-F238E27FC236}">
                <a16:creationId xmlns:a16="http://schemas.microsoft.com/office/drawing/2014/main" id="{7628B92B-456B-9697-C910-6CC91165BE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0788" y="3207895"/>
            <a:ext cx="1666294" cy="2504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779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3E895358-44A0-2637-A754-947631F370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374" y="670767"/>
            <a:ext cx="7905750" cy="3031976"/>
          </a:xfrm>
        </p:spPr>
        <p:txBody>
          <a:bodyPr>
            <a:noAutofit/>
          </a:bodyPr>
          <a:lstStyle/>
          <a:p>
            <a:r>
              <a:rPr lang="pt-BR" sz="1800" b="1" dirty="0"/>
              <a:t>CEO -  </a:t>
            </a:r>
            <a:r>
              <a:rPr lang="pt-BR" sz="1800" b="1" dirty="0" err="1"/>
              <a:t>Ananque</a:t>
            </a:r>
            <a:r>
              <a:rPr lang="pt-BR" sz="1800" b="1" dirty="0"/>
              <a:t> (Consultoria Estratégia/ P&amp;D IA)</a:t>
            </a:r>
          </a:p>
          <a:p>
            <a:r>
              <a:rPr lang="pt-BR" sz="1800" b="1" dirty="0" err="1"/>
              <a:t>Chief</a:t>
            </a:r>
            <a:r>
              <a:rPr lang="pt-BR" sz="1800" b="1" dirty="0"/>
              <a:t> </a:t>
            </a:r>
            <a:r>
              <a:rPr lang="pt-BR" sz="1800" b="1" dirty="0" err="1"/>
              <a:t>Strategy</a:t>
            </a:r>
            <a:r>
              <a:rPr lang="pt-BR" sz="1800" b="1" dirty="0"/>
              <a:t> Officer, </a:t>
            </a:r>
            <a:r>
              <a:rPr lang="pt-BR" sz="1800" b="1" dirty="0" err="1"/>
              <a:t>Mobili</a:t>
            </a:r>
            <a:r>
              <a:rPr lang="pt-BR" sz="1800" b="1" dirty="0"/>
              <a:t> </a:t>
            </a:r>
            <a:r>
              <a:rPr lang="pt-BR" sz="1800" b="1" dirty="0" err="1"/>
              <a:t>Partners</a:t>
            </a:r>
            <a:endParaRPr lang="pt-BR" sz="1800" b="1" dirty="0"/>
          </a:p>
          <a:p>
            <a:r>
              <a:rPr lang="pt-BR" sz="1800" b="1" dirty="0"/>
              <a:t>Membro do conselho de inovação de diversas empresas</a:t>
            </a:r>
          </a:p>
          <a:p>
            <a:r>
              <a:rPr lang="pt-BR" sz="1800" b="1" dirty="0"/>
              <a:t>Professor convidado da FDC, PUC-RS, PUC-RJ e Saint Paul Business </a:t>
            </a:r>
            <a:r>
              <a:rPr lang="pt-BR" sz="1800" b="1" dirty="0" err="1"/>
              <a:t>School</a:t>
            </a:r>
            <a:r>
              <a:rPr lang="pt-BR" sz="1800" b="1" dirty="0"/>
              <a:t>, mentor de startups e </a:t>
            </a:r>
            <a:r>
              <a:rPr lang="pt-BR" sz="1800" b="1" dirty="0" err="1"/>
              <a:t>advisor</a:t>
            </a:r>
            <a:r>
              <a:rPr lang="pt-BR" sz="1800" b="1" dirty="0"/>
              <a:t> de programas de aceleração de startups como Finep Startup, </a:t>
            </a:r>
            <a:r>
              <a:rPr lang="pt-BR" sz="1800" b="1" dirty="0" err="1"/>
              <a:t>Ideas</a:t>
            </a:r>
            <a:r>
              <a:rPr lang="pt-BR" sz="1800" b="1" dirty="0"/>
              <a:t> for </a:t>
            </a:r>
            <a:r>
              <a:rPr lang="pt-BR" sz="1800" b="1" dirty="0" err="1"/>
              <a:t>Milk</a:t>
            </a:r>
            <a:r>
              <a:rPr lang="pt-BR" sz="1800" b="1" dirty="0"/>
              <a:t> e outras</a:t>
            </a:r>
          </a:p>
          <a:p>
            <a:endParaRPr lang="pt-BR" sz="1800" b="1" dirty="0"/>
          </a:p>
          <a:p>
            <a:endParaRPr lang="pt-BR" sz="1800" b="1" dirty="0"/>
          </a:p>
          <a:p>
            <a:r>
              <a:rPr lang="pt-BR" sz="1800" b="1" dirty="0"/>
              <a:t>Foi diretor de Novas Tecnologias Aplicadas da IBM Brasil</a:t>
            </a:r>
          </a:p>
          <a:p>
            <a:r>
              <a:rPr lang="pt-BR" sz="1800" b="1" dirty="0"/>
              <a:t>Foi líder da prática de IT </a:t>
            </a:r>
            <a:r>
              <a:rPr lang="pt-BR" sz="1800" b="1" dirty="0" err="1"/>
              <a:t>Strategy</a:t>
            </a:r>
            <a:r>
              <a:rPr lang="pt-BR" sz="1800" b="1" dirty="0"/>
              <a:t> da </a:t>
            </a:r>
            <a:r>
              <a:rPr lang="pt-BR" sz="1800" b="1" dirty="0" err="1"/>
              <a:t>PwC</a:t>
            </a:r>
            <a:endParaRPr lang="pt-BR" sz="1800" b="1" dirty="0"/>
          </a:p>
          <a:p>
            <a:r>
              <a:rPr lang="pt-BR" sz="1800" b="1" dirty="0"/>
              <a:t>Atuou em Multinacionais como Shell e Chase Manhattan </a:t>
            </a:r>
          </a:p>
          <a:p>
            <a:r>
              <a:rPr lang="pt-BR" sz="1800" b="1" dirty="0"/>
              <a:t>Autor de 14 livros</a:t>
            </a:r>
          </a:p>
          <a:p>
            <a:r>
              <a:rPr lang="pt-BR" sz="1800" b="1" dirty="0"/>
              <a:t>Publisher da IA Magazine</a:t>
            </a:r>
          </a:p>
          <a:p>
            <a:r>
              <a:rPr lang="pt-BR" sz="1800" b="1" dirty="0"/>
              <a:t>Top Voice Linkedin </a:t>
            </a:r>
          </a:p>
          <a:p>
            <a:endParaRPr lang="pt-BR" sz="1800" b="1" dirty="0"/>
          </a:p>
          <a:p>
            <a:r>
              <a:rPr lang="pt-BR" sz="1800" b="1" dirty="0"/>
              <a:t>Primeiro projeto de IA (expert systems): final dos anos 80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0947B9B7-477B-A260-CB15-D282625B7F2A}"/>
              </a:ext>
            </a:extLst>
          </p:cNvPr>
          <p:cNvSpPr txBox="1">
            <a:spLocks/>
          </p:cNvSpPr>
          <p:nvPr/>
        </p:nvSpPr>
        <p:spPr>
          <a:xfrm>
            <a:off x="8365581" y="4480273"/>
            <a:ext cx="3192197" cy="5710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200" b="1" dirty="0">
                <a:solidFill>
                  <a:schemeClr val="bg1"/>
                </a:solidFill>
              </a:rPr>
              <a:t>Cezar Taurion</a:t>
            </a: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DD20496B-FC10-DAD0-7EF4-2BEAF16DD8D4}"/>
              </a:ext>
            </a:extLst>
          </p:cNvPr>
          <p:cNvSpPr txBox="1">
            <a:spLocks/>
          </p:cNvSpPr>
          <p:nvPr/>
        </p:nvSpPr>
        <p:spPr>
          <a:xfrm>
            <a:off x="8034914" y="4930240"/>
            <a:ext cx="3472218" cy="4383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400" b="1" dirty="0"/>
              <a:t>    </a:t>
            </a:r>
          </a:p>
        </p:txBody>
      </p:sp>
      <p:pic>
        <p:nvPicPr>
          <p:cNvPr id="3" name="Imagem 2" descr="Homem de barba e bigode&#10;&#10;Descrição gerada automaticamente">
            <a:extLst>
              <a:ext uri="{FF2B5EF4-FFF2-40B4-BE49-F238E27FC236}">
                <a16:creationId xmlns:a16="http://schemas.microsoft.com/office/drawing/2014/main" id="{B8FBB0CB-9B4A-6558-C077-80C0E10CE5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10" b="22666"/>
          <a:stretch/>
        </p:blipFill>
        <p:spPr>
          <a:xfrm>
            <a:off x="8365581" y="1045087"/>
            <a:ext cx="3192196" cy="3192196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041413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A40EFE0-AA35-DA63-6568-E49E46C35CF7}"/>
              </a:ext>
            </a:extLst>
          </p:cNvPr>
          <p:cNvSpPr txBox="1"/>
          <p:nvPr/>
        </p:nvSpPr>
        <p:spPr>
          <a:xfrm>
            <a:off x="274883" y="2365317"/>
            <a:ext cx="4798561" cy="2012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IA é, </a:t>
            </a:r>
            <a:r>
              <a:rPr lang="en-US" sz="4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acima</a:t>
            </a:r>
            <a:r>
              <a:rPr lang="en-US" sz="4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4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tudo</a:t>
            </a:r>
            <a:r>
              <a:rPr lang="en-US" sz="4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4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matemática</a:t>
            </a:r>
            <a:r>
              <a:rPr lang="en-US" sz="4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!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7825866-664B-C8EE-C23F-C1343A388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1710" y="0"/>
            <a:ext cx="6742890" cy="674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837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A40EFE0-AA35-DA63-6568-E49E46C35CF7}"/>
              </a:ext>
            </a:extLst>
          </p:cNvPr>
          <p:cNvSpPr txBox="1"/>
          <p:nvPr/>
        </p:nvSpPr>
        <p:spPr>
          <a:xfrm>
            <a:off x="2093348" y="351214"/>
            <a:ext cx="853964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b="1" dirty="0">
                <a:solidFill>
                  <a:schemeClr val="bg1"/>
                </a:solidFill>
              </a:rPr>
              <a:t>O que </a:t>
            </a:r>
            <a:r>
              <a:rPr lang="pt-BR" sz="5400" b="1" dirty="0">
                <a:highlight>
                  <a:srgbClr val="FFFF00"/>
                </a:highlight>
              </a:rPr>
              <a:t>não é</a:t>
            </a:r>
          </a:p>
          <a:p>
            <a:pPr algn="ctr"/>
            <a:r>
              <a:rPr lang="pt-BR" sz="5400" b="1" dirty="0">
                <a:solidFill>
                  <a:schemeClr val="bg1"/>
                </a:solidFill>
              </a:rPr>
              <a:t>IA – Inteligência Artificial?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204E943-E765-064E-C21C-B0B52CEE3668}"/>
              </a:ext>
            </a:extLst>
          </p:cNvPr>
          <p:cNvSpPr txBox="1"/>
          <p:nvPr/>
        </p:nvSpPr>
        <p:spPr>
          <a:xfrm>
            <a:off x="2459562" y="2272929"/>
            <a:ext cx="780721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 b="1" i="0" dirty="0">
                <a:solidFill>
                  <a:schemeClr val="bg1"/>
                </a:solidFill>
                <a:effectLst/>
                <a:latin typeface="Source Sans Pro" panose="020B0503030403020204" pitchFamily="34" charset="0"/>
              </a:rPr>
              <a:t>Software e robôs assassinos que ganharão vida e decidirão eliminar a raça humana, como vemos nos filmes de ficção científica. </a:t>
            </a:r>
          </a:p>
          <a:p>
            <a:pPr algn="ctr"/>
            <a:endParaRPr lang="pt-BR" sz="2000" b="1" i="0" dirty="0">
              <a:solidFill>
                <a:schemeClr val="bg1"/>
              </a:solidFill>
              <a:effectLst/>
              <a:latin typeface="Source Sans Pro" panose="020B0503030403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A7A6E11-F01C-5B1F-6558-9413D4F462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3101" y="3603488"/>
            <a:ext cx="4120137" cy="2472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039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no interior, pequeno, pássaro, mesa&#10;&#10;Descrição gerada automaticamente">
            <a:extLst>
              <a:ext uri="{FF2B5EF4-FFF2-40B4-BE49-F238E27FC236}">
                <a16:creationId xmlns:a16="http://schemas.microsoft.com/office/drawing/2014/main" id="{91086820-64C2-4B89-ABD2-CD60643356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4"/>
          <a:stretch/>
        </p:blipFill>
        <p:spPr>
          <a:xfrm>
            <a:off x="0" y="-81738"/>
            <a:ext cx="12337308" cy="693973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EE240146-9230-0537-8B01-524805B7C894}"/>
              </a:ext>
            </a:extLst>
          </p:cNvPr>
          <p:cNvSpPr/>
          <p:nvPr/>
        </p:nvSpPr>
        <p:spPr>
          <a:xfrm>
            <a:off x="948302" y="510363"/>
            <a:ext cx="3564835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400" b="1" dirty="0"/>
              <a:t>Pigeons, with training, did just as well as humans in a study testing their ability to distinguish cancerous from healthy breast tissue samples.</a:t>
            </a:r>
            <a:endParaRPr lang="pt-BR" sz="1400" b="1" dirty="0"/>
          </a:p>
        </p:txBody>
      </p:sp>
    </p:spTree>
    <p:extLst>
      <p:ext uri="{BB962C8B-B14F-4D97-AF65-F5344CB8AC3E}">
        <p14:creationId xmlns:p14="http://schemas.microsoft.com/office/powerpoint/2010/main" val="2137623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8253373-49B0-8157-BE3F-38F420F8AD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7641" y="0"/>
            <a:ext cx="1239964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631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Descrição gerada automaticamente">
            <a:extLst>
              <a:ext uri="{FF2B5EF4-FFF2-40B4-BE49-F238E27FC236}">
                <a16:creationId xmlns:a16="http://schemas.microsoft.com/office/drawing/2014/main" id="{8C138E88-FD27-C8D0-9022-3DD12CD74C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6" r="5438" b="-1"/>
          <a:stretch/>
        </p:blipFill>
        <p:spPr>
          <a:xfrm>
            <a:off x="0" y="0"/>
            <a:ext cx="12213702" cy="693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158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12DCA4E1-F262-2A68-747A-3FD17FF1D8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568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C76E3A9-9D27-C7E7-9A52-5C24E7C14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2412" y="381000"/>
            <a:ext cx="4067175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592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5370E0A9-EB85-E280-53EC-028C1D62D8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29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2352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730D46C-7B6F-13BF-70AC-28DE3D11CA38}"/>
              </a:ext>
            </a:extLst>
          </p:cNvPr>
          <p:cNvSpPr txBox="1"/>
          <p:nvPr/>
        </p:nvSpPr>
        <p:spPr>
          <a:xfrm>
            <a:off x="1710813" y="2433484"/>
            <a:ext cx="923249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400" b="1" dirty="0">
                <a:solidFill>
                  <a:schemeClr val="bg1"/>
                </a:solidFill>
              </a:rPr>
              <a:t>“Sem dados confiáveis, a IA é só um palpite sofisticado.”</a:t>
            </a:r>
          </a:p>
        </p:txBody>
      </p:sp>
    </p:spTree>
    <p:extLst>
      <p:ext uri="{BB962C8B-B14F-4D97-AF65-F5344CB8AC3E}">
        <p14:creationId xmlns:p14="http://schemas.microsoft.com/office/powerpoint/2010/main" val="1000452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 descr="Texto, Quadro de comunicações&#10;&#10;O conteúdo gerado por IA pode estar incorreto.">
            <a:extLst>
              <a:ext uri="{FF2B5EF4-FFF2-40B4-BE49-F238E27FC236}">
                <a16:creationId xmlns:a16="http://schemas.microsoft.com/office/drawing/2014/main" id="{DAD8C42B-2F60-A767-9CF8-A201DF90C0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3556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12522EF9-CC31-C6FF-9585-9E5D1E697B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1235" y="298174"/>
            <a:ext cx="9724536" cy="6017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354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73887B71-A12A-0343-10AD-A22F8C0836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2838" y="0"/>
            <a:ext cx="40463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6792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7E0897DE-8003-BE58-1394-ED97E7619A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20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069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B83C04F-C0D4-22A1-ED7F-4E79FFB03E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10888" y="-198475"/>
            <a:ext cx="12906088" cy="72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450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741E5F4E-C496-A7AA-8DD8-886E0F94C8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287" y="0"/>
            <a:ext cx="68114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8941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Estrada com carros&#10;&#10;Descrição gerada automaticamente">
            <a:extLst>
              <a:ext uri="{FF2B5EF4-FFF2-40B4-BE49-F238E27FC236}">
                <a16:creationId xmlns:a16="http://schemas.microsoft.com/office/drawing/2014/main" id="{E08C5213-90F8-44E5-87EC-4D8CFB123DC7}"/>
              </a:ext>
            </a:extLst>
          </p:cNvPr>
          <p:cNvPicPr>
            <a:picLocks noChangeAspect="1"/>
          </p:cNvPicPr>
          <p:nvPr/>
        </p:nvPicPr>
        <p:blipFill rotWithShape="1">
          <a:blip/>
          <a:srcRect l="12332" r="1001"/>
          <a:stretch/>
        </p:blipFill>
        <p:spPr>
          <a:xfrm>
            <a:off x="20" y="10"/>
            <a:ext cx="12191981" cy="685799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5F23DC63-C482-DA6F-5678-B8BA2C4736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8043" y="0"/>
            <a:ext cx="12553244" cy="706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0973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 descr="Caminho de terra&#10;&#10;O conteúdo gerado por IA pode estar incorreto.">
            <a:extLst>
              <a:ext uri="{FF2B5EF4-FFF2-40B4-BE49-F238E27FC236}">
                <a16:creationId xmlns:a16="http://schemas.microsoft.com/office/drawing/2014/main" id="{9F7C2D7A-4C7C-0812-114F-D243086640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0140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AF02C26-D875-4EE7-9742-C1B0F9828A92}"/>
              </a:ext>
            </a:extLst>
          </p:cNvPr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2418964" y="2"/>
            <a:ext cx="7354072" cy="6857999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03ACF357-EEA7-889E-0DE8-4A174F239E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8965" y="7598"/>
            <a:ext cx="7354072" cy="686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3821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 descr="Tela de jogo de vídeo game&#10;&#10;O conteúdo gerado por IA pode estar incorreto.">
            <a:extLst>
              <a:ext uri="{FF2B5EF4-FFF2-40B4-BE49-F238E27FC236}">
                <a16:creationId xmlns:a16="http://schemas.microsoft.com/office/drawing/2014/main" id="{D10D2F6C-F765-3B31-3537-23D1A982E1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87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7813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D837FA1-5160-821D-8D73-DDFAD1E755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3256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6C2885B-1D80-4938-E2E1-D107DEB56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4302" y="0"/>
            <a:ext cx="683941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4263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 descr="Gráfico&#10;&#10;O conteúdo gerado por IA pode estar incorreto.">
            <a:extLst>
              <a:ext uri="{FF2B5EF4-FFF2-40B4-BE49-F238E27FC236}">
                <a16:creationId xmlns:a16="http://schemas.microsoft.com/office/drawing/2014/main" id="{548D62CA-FB43-11BC-37F5-E19E9167B6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55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9453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 descr="Grupo de pessoas sentadas&#10;&#10;O conteúdo gerado por IA pode estar incorreto.">
            <a:extLst>
              <a:ext uri="{FF2B5EF4-FFF2-40B4-BE49-F238E27FC236}">
                <a16:creationId xmlns:a16="http://schemas.microsoft.com/office/drawing/2014/main" id="{F8DD117E-762C-0903-37FA-F31D8EC2E2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48" r="5045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8815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86C29B2-C1C6-067E-5941-4BCF9BAB66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066" y="0"/>
            <a:ext cx="79078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1587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7A3A459-E28A-C997-4FE4-CAB636F25CC1}"/>
              </a:ext>
            </a:extLst>
          </p:cNvPr>
          <p:cNvSpPr txBox="1"/>
          <p:nvPr/>
        </p:nvSpPr>
        <p:spPr>
          <a:xfrm>
            <a:off x="1386347" y="2767280"/>
            <a:ext cx="986667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Qual é o custo da falta de governança?</a:t>
            </a:r>
          </a:p>
          <a:p>
            <a:endParaRPr lang="pt-BR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1878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51AE110-95A3-7E80-114E-003F65EB7A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3654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8A5AB427-2FDA-9463-4AC4-35F5715B0693}"/>
              </a:ext>
            </a:extLst>
          </p:cNvPr>
          <p:cNvSpPr txBox="1"/>
          <p:nvPr/>
        </p:nvSpPr>
        <p:spPr>
          <a:xfrm>
            <a:off x="619431" y="1047501"/>
            <a:ext cx="1132676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</a:rPr>
              <a:t>Dados bons não caem do céu. Eles são governados.</a:t>
            </a:r>
          </a:p>
          <a:p>
            <a:endParaRPr lang="pt-BR" sz="3600" b="1" dirty="0">
              <a:solidFill>
                <a:schemeClr val="bg1"/>
              </a:solidFill>
            </a:endParaRPr>
          </a:p>
          <a:p>
            <a:endParaRPr lang="pt-BR" sz="3600" b="1" dirty="0">
              <a:solidFill>
                <a:schemeClr val="bg1"/>
              </a:solidFill>
            </a:endParaRPr>
          </a:p>
          <a:p>
            <a:endParaRPr lang="pt-BR" sz="3600" b="1" dirty="0">
              <a:solidFill>
                <a:schemeClr val="bg1"/>
              </a:solidFill>
            </a:endParaRPr>
          </a:p>
          <a:p>
            <a:r>
              <a:rPr lang="pt-BR" sz="3600" b="1" dirty="0">
                <a:solidFill>
                  <a:schemeClr val="bg1"/>
                </a:solidFill>
              </a:rPr>
              <a:t>Qualidade, integridade, rastreabilidade, contexto.</a:t>
            </a:r>
          </a:p>
          <a:p>
            <a:endParaRPr lang="pt-BR" sz="3600" b="1" dirty="0">
              <a:solidFill>
                <a:schemeClr val="bg1"/>
              </a:solidFill>
            </a:endParaRPr>
          </a:p>
          <a:p>
            <a:r>
              <a:rPr lang="pt-BR" sz="3600" b="1" dirty="0">
                <a:solidFill>
                  <a:schemeClr val="bg1"/>
                </a:solidFill>
              </a:rPr>
              <a:t>Dados sem dono = dados sem valor.</a:t>
            </a:r>
          </a:p>
        </p:txBody>
      </p:sp>
    </p:spTree>
    <p:extLst>
      <p:ext uri="{BB962C8B-B14F-4D97-AF65-F5344CB8AC3E}">
        <p14:creationId xmlns:p14="http://schemas.microsoft.com/office/powerpoint/2010/main" val="36832575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praia, água, ao ar livre, areia&#10;&#10;Descrição gerada automaticamente">
            <a:extLst>
              <a:ext uri="{FF2B5EF4-FFF2-40B4-BE49-F238E27FC236}">
                <a16:creationId xmlns:a16="http://schemas.microsoft.com/office/drawing/2014/main" id="{B5721C65-0D68-454B-B711-55ED99C09C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19" y="0"/>
            <a:ext cx="12191981" cy="685799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ECCA9BC-C559-1091-063E-3B38574E2DBF}"/>
              </a:ext>
            </a:extLst>
          </p:cNvPr>
          <p:cNvSpPr txBox="1"/>
          <p:nvPr/>
        </p:nvSpPr>
        <p:spPr>
          <a:xfrm>
            <a:off x="884904" y="611747"/>
            <a:ext cx="101026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dirty="0"/>
              <a:t>“Se o dado é o novo petróleo, a governança é a refinaria.</a:t>
            </a:r>
          </a:p>
        </p:txBody>
      </p:sp>
    </p:spTree>
    <p:extLst>
      <p:ext uri="{BB962C8B-B14F-4D97-AF65-F5344CB8AC3E}">
        <p14:creationId xmlns:p14="http://schemas.microsoft.com/office/powerpoint/2010/main" val="31430781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1E4800F-6F81-75CD-09F8-39C2060048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2412" y="982678"/>
            <a:ext cx="3665743" cy="549432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D12B62AF-1758-6D8F-3E9A-73F93D12C937}"/>
              </a:ext>
            </a:extLst>
          </p:cNvPr>
          <p:cNvSpPr txBox="1"/>
          <p:nvPr/>
        </p:nvSpPr>
        <p:spPr>
          <a:xfrm>
            <a:off x="2488790" y="381000"/>
            <a:ext cx="74221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Modelo de IA  ≠ mágica. É matemática + dados sólidos</a:t>
            </a:r>
          </a:p>
        </p:txBody>
      </p:sp>
    </p:spTree>
    <p:extLst>
      <p:ext uri="{BB962C8B-B14F-4D97-AF65-F5344CB8AC3E}">
        <p14:creationId xmlns:p14="http://schemas.microsoft.com/office/powerpoint/2010/main" val="296309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DBE71F2-57E6-2459-B310-90058C89D2D4}"/>
              </a:ext>
            </a:extLst>
          </p:cNvPr>
          <p:cNvSpPr txBox="1"/>
          <p:nvPr/>
        </p:nvSpPr>
        <p:spPr>
          <a:xfrm>
            <a:off x="1249918" y="145307"/>
            <a:ext cx="9545893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</a:rPr>
              <a:t>      O que é governança de dados para IA</a:t>
            </a:r>
          </a:p>
          <a:p>
            <a:endParaRPr lang="pt-BR" sz="3200" b="1" dirty="0">
              <a:solidFill>
                <a:schemeClr val="bg1"/>
              </a:solidFill>
            </a:endParaRPr>
          </a:p>
          <a:p>
            <a:endParaRPr lang="pt-BR" sz="3200" b="1" dirty="0">
              <a:solidFill>
                <a:schemeClr val="bg1"/>
              </a:solidFill>
            </a:endParaRPr>
          </a:p>
          <a:p>
            <a:endParaRPr lang="pt-BR" sz="3200" b="1" dirty="0">
              <a:solidFill>
                <a:schemeClr val="bg1"/>
              </a:solidFill>
            </a:endParaRPr>
          </a:p>
          <a:p>
            <a:endParaRPr lang="pt-BR" sz="3200" b="1" dirty="0">
              <a:solidFill>
                <a:schemeClr val="bg1"/>
              </a:solidFill>
            </a:endParaRPr>
          </a:p>
          <a:p>
            <a:endParaRPr lang="pt-BR" sz="3200" b="1" dirty="0">
              <a:solidFill>
                <a:schemeClr val="bg1"/>
              </a:solidFill>
            </a:endParaRPr>
          </a:p>
          <a:p>
            <a:r>
              <a:rPr lang="pt-BR" sz="3200" b="1" dirty="0">
                <a:solidFill>
                  <a:schemeClr val="bg1"/>
                </a:solidFill>
              </a:rPr>
              <a:t>Estrutura organizacional: CDO, Data Stewards, Comitês.</a:t>
            </a:r>
          </a:p>
          <a:p>
            <a:endParaRPr lang="pt-BR" sz="3200" b="1" dirty="0">
              <a:solidFill>
                <a:schemeClr val="bg1"/>
              </a:solidFill>
            </a:endParaRPr>
          </a:p>
          <a:p>
            <a:r>
              <a:rPr lang="pt-BR" sz="3200" b="1" dirty="0">
                <a:solidFill>
                  <a:schemeClr val="bg1"/>
                </a:solidFill>
              </a:rPr>
              <a:t>Políticas: coleta, uso, descarte, acesso.</a:t>
            </a:r>
          </a:p>
          <a:p>
            <a:endParaRPr lang="pt-BR" sz="3200" b="1" dirty="0">
              <a:solidFill>
                <a:schemeClr val="bg1"/>
              </a:solidFill>
            </a:endParaRPr>
          </a:p>
          <a:p>
            <a:r>
              <a:rPr lang="pt-BR" sz="3200" b="1" dirty="0">
                <a:solidFill>
                  <a:schemeClr val="bg1"/>
                </a:solidFill>
              </a:rPr>
              <a:t>Ferramentas: catálogo, </a:t>
            </a:r>
            <a:r>
              <a:rPr lang="pt-BR" sz="3200" b="1" dirty="0" err="1">
                <a:solidFill>
                  <a:schemeClr val="bg1"/>
                </a:solidFill>
              </a:rPr>
              <a:t>lineage</a:t>
            </a:r>
            <a:r>
              <a:rPr lang="pt-BR" sz="3200" b="1" dirty="0">
                <a:solidFill>
                  <a:schemeClr val="bg1"/>
                </a:solidFill>
              </a:rPr>
              <a:t>, data </a:t>
            </a:r>
            <a:r>
              <a:rPr lang="pt-BR" sz="3200" b="1" dirty="0" err="1">
                <a:solidFill>
                  <a:schemeClr val="bg1"/>
                </a:solidFill>
              </a:rPr>
              <a:t>observability</a:t>
            </a:r>
            <a:r>
              <a:rPr lang="pt-BR" sz="3200" b="1" dirty="0">
                <a:solidFill>
                  <a:schemeClr val="bg1"/>
                </a:solidFill>
              </a:rPr>
              <a:t>, </a:t>
            </a:r>
            <a:r>
              <a:rPr lang="pt-BR" sz="3200" b="1" dirty="0" err="1">
                <a:solidFill>
                  <a:schemeClr val="bg1"/>
                </a:solidFill>
              </a:rPr>
              <a:t>MLOps</a:t>
            </a:r>
            <a:r>
              <a:rPr lang="pt-BR" sz="3200" b="1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69F91B3-5F69-B0A4-4A7F-01A83EACDE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079" y="1094508"/>
            <a:ext cx="2085975" cy="183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2639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60502B3-1410-2C37-F579-F366713C106A}"/>
              </a:ext>
            </a:extLst>
          </p:cNvPr>
          <p:cNvSpPr txBox="1"/>
          <p:nvPr/>
        </p:nvSpPr>
        <p:spPr>
          <a:xfrm>
            <a:off x="722672" y="2816942"/>
            <a:ext cx="1110553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800" b="1" dirty="0">
                <a:solidFill>
                  <a:schemeClr val="bg1"/>
                </a:solidFill>
              </a:rPr>
              <a:t>“Governar dados é respeitar pessoas.”</a:t>
            </a:r>
          </a:p>
          <a:p>
            <a:endParaRPr lang="pt-BR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9272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 descr="Pessoas andando na rua&#10;&#10;O conteúdo gerado por IA pode estar incorreto.">
            <a:extLst>
              <a:ext uri="{FF2B5EF4-FFF2-40B4-BE49-F238E27FC236}">
                <a16:creationId xmlns:a16="http://schemas.microsoft.com/office/drawing/2014/main" id="{95FB4AD8-5CEC-819C-E917-C2E16B8BE1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7219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4E9087D-5131-6C27-09AC-1A05423B3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538" y="856265"/>
            <a:ext cx="7510923" cy="514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2474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4812165-F21B-E647-7244-B9D746831AB6}"/>
              </a:ext>
            </a:extLst>
          </p:cNvPr>
          <p:cNvSpPr txBox="1"/>
          <p:nvPr/>
        </p:nvSpPr>
        <p:spPr>
          <a:xfrm>
            <a:off x="1155291" y="2633887"/>
            <a:ext cx="1091380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“Governança não é travar inovação. </a:t>
            </a:r>
          </a:p>
          <a:p>
            <a:r>
              <a:rPr lang="pt-BR" sz="4000" b="1" dirty="0">
                <a:solidFill>
                  <a:schemeClr val="bg1"/>
                </a:solidFill>
              </a:rPr>
              <a:t>É destravar com segurança.”</a:t>
            </a:r>
          </a:p>
        </p:txBody>
      </p:sp>
    </p:spTree>
    <p:extLst>
      <p:ext uri="{BB962C8B-B14F-4D97-AF65-F5344CB8AC3E}">
        <p14:creationId xmlns:p14="http://schemas.microsoft.com/office/powerpoint/2010/main" val="11030484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8913313">
            <a:off x="5787800" y="-2371702"/>
            <a:ext cx="11436803" cy="9295003"/>
          </a:xfrm>
          <a:custGeom>
            <a:avLst/>
            <a:gdLst/>
            <a:ahLst/>
            <a:cxnLst/>
            <a:rect l="l" t="t" r="r" b="b"/>
            <a:pathLst>
              <a:path w="17155205" h="13942503">
                <a:moveTo>
                  <a:pt x="0" y="0"/>
                </a:moveTo>
                <a:lnTo>
                  <a:pt x="17155206" y="0"/>
                </a:lnTo>
                <a:lnTo>
                  <a:pt x="17155206" y="13942504"/>
                </a:lnTo>
                <a:lnTo>
                  <a:pt x="0" y="139425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3" name="Freeform 3"/>
          <p:cNvSpPr/>
          <p:nvPr/>
        </p:nvSpPr>
        <p:spPr>
          <a:xfrm>
            <a:off x="1476828" y="1651000"/>
            <a:ext cx="1982801" cy="2010445"/>
          </a:xfrm>
          <a:custGeom>
            <a:avLst/>
            <a:gdLst/>
            <a:ahLst/>
            <a:cxnLst/>
            <a:rect l="l" t="t" r="r" b="b"/>
            <a:pathLst>
              <a:path w="2974202" h="3015668">
                <a:moveTo>
                  <a:pt x="0" y="0"/>
                </a:moveTo>
                <a:lnTo>
                  <a:pt x="2974202" y="0"/>
                </a:lnTo>
                <a:lnTo>
                  <a:pt x="2974202" y="3015668"/>
                </a:lnTo>
                <a:lnTo>
                  <a:pt x="0" y="30156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4" name="TextBox 4"/>
          <p:cNvSpPr txBox="1"/>
          <p:nvPr/>
        </p:nvSpPr>
        <p:spPr>
          <a:xfrm>
            <a:off x="1737770" y="2195637"/>
            <a:ext cx="1460916" cy="905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en-US" sz="1733">
                <a:latin typeface="Open Sauce Bold"/>
              </a:rPr>
              <a:t>Incorpore IA na Estratégia de Negócio</a:t>
            </a:r>
          </a:p>
        </p:txBody>
      </p:sp>
      <p:sp>
        <p:nvSpPr>
          <p:cNvPr id="5" name="Freeform 5"/>
          <p:cNvSpPr/>
          <p:nvPr/>
        </p:nvSpPr>
        <p:spPr>
          <a:xfrm>
            <a:off x="3860801" y="1651000"/>
            <a:ext cx="1982801" cy="2010445"/>
          </a:xfrm>
          <a:custGeom>
            <a:avLst/>
            <a:gdLst/>
            <a:ahLst/>
            <a:cxnLst/>
            <a:rect l="l" t="t" r="r" b="b"/>
            <a:pathLst>
              <a:path w="2974202" h="3015668">
                <a:moveTo>
                  <a:pt x="0" y="0"/>
                </a:moveTo>
                <a:lnTo>
                  <a:pt x="2974202" y="0"/>
                </a:lnTo>
                <a:lnTo>
                  <a:pt x="2974202" y="3015668"/>
                </a:lnTo>
                <a:lnTo>
                  <a:pt x="0" y="30156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6" name="TextBox 6"/>
          <p:cNvSpPr txBox="1"/>
          <p:nvPr/>
        </p:nvSpPr>
        <p:spPr>
          <a:xfrm>
            <a:off x="4055109" y="2043238"/>
            <a:ext cx="1593059" cy="905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en-US" sz="1733">
                <a:latin typeface="Open Sauce Bold"/>
              </a:rPr>
              <a:t>Tenha objetivos claros para os projetos de IA</a:t>
            </a:r>
          </a:p>
        </p:txBody>
      </p:sp>
      <p:sp>
        <p:nvSpPr>
          <p:cNvPr id="7" name="Freeform 7"/>
          <p:cNvSpPr/>
          <p:nvPr/>
        </p:nvSpPr>
        <p:spPr>
          <a:xfrm>
            <a:off x="6243653" y="1651000"/>
            <a:ext cx="1982801" cy="2010445"/>
          </a:xfrm>
          <a:custGeom>
            <a:avLst/>
            <a:gdLst/>
            <a:ahLst/>
            <a:cxnLst/>
            <a:rect l="l" t="t" r="r" b="b"/>
            <a:pathLst>
              <a:path w="2974202" h="3015668">
                <a:moveTo>
                  <a:pt x="0" y="0"/>
                </a:moveTo>
                <a:lnTo>
                  <a:pt x="2974203" y="0"/>
                </a:lnTo>
                <a:lnTo>
                  <a:pt x="2974203" y="3015668"/>
                </a:lnTo>
                <a:lnTo>
                  <a:pt x="0" y="30156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8" name="TextBox 8"/>
          <p:cNvSpPr txBox="1"/>
          <p:nvPr/>
        </p:nvSpPr>
        <p:spPr>
          <a:xfrm>
            <a:off x="6460365" y="2195638"/>
            <a:ext cx="1549377" cy="905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en-US" sz="1733">
                <a:latin typeface="Open Sauce Bold"/>
              </a:rPr>
              <a:t>Evangelize os executivos seniores</a:t>
            </a:r>
          </a:p>
        </p:txBody>
      </p:sp>
      <p:sp>
        <p:nvSpPr>
          <p:cNvPr id="9" name="Freeform 9"/>
          <p:cNvSpPr/>
          <p:nvPr/>
        </p:nvSpPr>
        <p:spPr>
          <a:xfrm>
            <a:off x="8626505" y="1651000"/>
            <a:ext cx="1982801" cy="2010445"/>
          </a:xfrm>
          <a:custGeom>
            <a:avLst/>
            <a:gdLst/>
            <a:ahLst/>
            <a:cxnLst/>
            <a:rect l="l" t="t" r="r" b="b"/>
            <a:pathLst>
              <a:path w="2974202" h="3015668">
                <a:moveTo>
                  <a:pt x="0" y="0"/>
                </a:moveTo>
                <a:lnTo>
                  <a:pt x="2974202" y="0"/>
                </a:lnTo>
                <a:lnTo>
                  <a:pt x="2974202" y="3015668"/>
                </a:lnTo>
                <a:lnTo>
                  <a:pt x="0" y="30156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10" name="Freeform 10"/>
          <p:cNvSpPr/>
          <p:nvPr/>
        </p:nvSpPr>
        <p:spPr>
          <a:xfrm>
            <a:off x="1565288" y="3936691"/>
            <a:ext cx="1982801" cy="2010445"/>
          </a:xfrm>
          <a:custGeom>
            <a:avLst/>
            <a:gdLst/>
            <a:ahLst/>
            <a:cxnLst/>
            <a:rect l="l" t="t" r="r" b="b"/>
            <a:pathLst>
              <a:path w="2974202" h="3015668">
                <a:moveTo>
                  <a:pt x="0" y="0"/>
                </a:moveTo>
                <a:lnTo>
                  <a:pt x="2974202" y="0"/>
                </a:lnTo>
                <a:lnTo>
                  <a:pt x="2974202" y="3015668"/>
                </a:lnTo>
                <a:lnTo>
                  <a:pt x="0" y="30156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11" name="TextBox 11"/>
          <p:cNvSpPr txBox="1"/>
          <p:nvPr/>
        </p:nvSpPr>
        <p:spPr>
          <a:xfrm>
            <a:off x="1826230" y="4481327"/>
            <a:ext cx="1460916" cy="597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en-US" sz="1733">
                <a:latin typeface="Open Sauce Bold"/>
              </a:rPr>
              <a:t>Crie um Comitê de Ética</a:t>
            </a:r>
          </a:p>
        </p:txBody>
      </p:sp>
      <p:sp>
        <p:nvSpPr>
          <p:cNvPr id="12" name="Freeform 12"/>
          <p:cNvSpPr/>
          <p:nvPr/>
        </p:nvSpPr>
        <p:spPr>
          <a:xfrm>
            <a:off x="3949261" y="3936691"/>
            <a:ext cx="1982801" cy="2010445"/>
          </a:xfrm>
          <a:custGeom>
            <a:avLst/>
            <a:gdLst/>
            <a:ahLst/>
            <a:cxnLst/>
            <a:rect l="l" t="t" r="r" b="b"/>
            <a:pathLst>
              <a:path w="2974202" h="3015668">
                <a:moveTo>
                  <a:pt x="0" y="0"/>
                </a:moveTo>
                <a:lnTo>
                  <a:pt x="2974203" y="0"/>
                </a:lnTo>
                <a:lnTo>
                  <a:pt x="2974203" y="3015668"/>
                </a:lnTo>
                <a:lnTo>
                  <a:pt x="0" y="30156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13" name="Freeform 13"/>
          <p:cNvSpPr/>
          <p:nvPr/>
        </p:nvSpPr>
        <p:spPr>
          <a:xfrm>
            <a:off x="6332113" y="3936691"/>
            <a:ext cx="1982801" cy="2010445"/>
          </a:xfrm>
          <a:custGeom>
            <a:avLst/>
            <a:gdLst/>
            <a:ahLst/>
            <a:cxnLst/>
            <a:rect l="l" t="t" r="r" b="b"/>
            <a:pathLst>
              <a:path w="2974202" h="3015668">
                <a:moveTo>
                  <a:pt x="0" y="0"/>
                </a:moveTo>
                <a:lnTo>
                  <a:pt x="2974202" y="0"/>
                </a:lnTo>
                <a:lnTo>
                  <a:pt x="2974202" y="3015668"/>
                </a:lnTo>
                <a:lnTo>
                  <a:pt x="0" y="30156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14" name="TextBox 14"/>
          <p:cNvSpPr txBox="1"/>
          <p:nvPr/>
        </p:nvSpPr>
        <p:spPr>
          <a:xfrm>
            <a:off x="6543913" y="4481327"/>
            <a:ext cx="1559200" cy="905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en-US" sz="1733">
                <a:latin typeface="Open Sauce Bold"/>
              </a:rPr>
              <a:t>Valide sua infraestrutura tecnológica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87254" y="4328927"/>
            <a:ext cx="1460916" cy="905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en-US" sz="1733">
                <a:latin typeface="Open Sauce Bold"/>
              </a:rPr>
              <a:t>Mitigue vieses e atenção ao compliance</a:t>
            </a:r>
          </a:p>
        </p:txBody>
      </p:sp>
      <p:sp>
        <p:nvSpPr>
          <p:cNvPr id="16" name="Freeform 16"/>
          <p:cNvSpPr/>
          <p:nvPr/>
        </p:nvSpPr>
        <p:spPr>
          <a:xfrm>
            <a:off x="8714965" y="3936691"/>
            <a:ext cx="1982801" cy="2010445"/>
          </a:xfrm>
          <a:custGeom>
            <a:avLst/>
            <a:gdLst/>
            <a:ahLst/>
            <a:cxnLst/>
            <a:rect l="l" t="t" r="r" b="b"/>
            <a:pathLst>
              <a:path w="2974202" h="3015668">
                <a:moveTo>
                  <a:pt x="0" y="0"/>
                </a:moveTo>
                <a:lnTo>
                  <a:pt x="2974202" y="0"/>
                </a:lnTo>
                <a:lnTo>
                  <a:pt x="2974202" y="3015668"/>
                </a:lnTo>
                <a:lnTo>
                  <a:pt x="0" y="30156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17" name="TextBox 17"/>
          <p:cNvSpPr txBox="1"/>
          <p:nvPr/>
        </p:nvSpPr>
        <p:spPr>
          <a:xfrm>
            <a:off x="8956263" y="4328927"/>
            <a:ext cx="1460916" cy="1212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en-US" sz="1733">
                <a:latin typeface="Open Sauce Bold"/>
              </a:rPr>
              <a:t>Busque e retenha talentos adequados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842403" y="2195638"/>
            <a:ext cx="1460916" cy="905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en-US" sz="1733">
                <a:latin typeface="Open Sauce Bold"/>
              </a:rPr>
              <a:t>Implemente governança de dados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42107" y="679452"/>
            <a:ext cx="10820400" cy="571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60"/>
              </a:lnSpc>
            </a:pPr>
            <a:r>
              <a:rPr lang="en-US" sz="3800" dirty="0" err="1">
                <a:solidFill>
                  <a:srgbClr val="FFFFFF"/>
                </a:solidFill>
                <a:latin typeface="Open Sauce Bold"/>
              </a:rPr>
              <a:t>Recomendações</a:t>
            </a:r>
            <a:endParaRPr lang="en-US" sz="3800" dirty="0">
              <a:solidFill>
                <a:srgbClr val="FFFFFF"/>
              </a:solidFill>
              <a:latin typeface="Open Sauce Bold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3E54BEBA-EDBE-7711-E017-D2364EF278BA}"/>
              </a:ext>
            </a:extLst>
          </p:cNvPr>
          <p:cNvSpPr txBox="1"/>
          <p:nvPr/>
        </p:nvSpPr>
        <p:spPr>
          <a:xfrm>
            <a:off x="1366867" y="3877609"/>
            <a:ext cx="94582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i="0" dirty="0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Obrigado</a:t>
            </a:r>
            <a:endParaRPr lang="pt-BR" sz="3600" dirty="0"/>
          </a:p>
        </p:txBody>
      </p:sp>
      <p:pic>
        <p:nvPicPr>
          <p:cNvPr id="2" name="Imagem 1" descr="Homem de barba e bigode&#10;&#10;Descrição gerada automaticamente">
            <a:extLst>
              <a:ext uri="{FF2B5EF4-FFF2-40B4-BE49-F238E27FC236}">
                <a16:creationId xmlns:a16="http://schemas.microsoft.com/office/drawing/2014/main" id="{4346A03F-771A-0BEC-419C-9AF29CB1A7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10" b="22666"/>
          <a:stretch/>
        </p:blipFill>
        <p:spPr>
          <a:xfrm>
            <a:off x="4578836" y="1056184"/>
            <a:ext cx="2821425" cy="2821425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8FDF3DB8-DE05-39D1-03A9-9E921BB6E585}"/>
              </a:ext>
            </a:extLst>
          </p:cNvPr>
          <p:cNvSpPr txBox="1"/>
          <p:nvPr/>
        </p:nvSpPr>
        <p:spPr>
          <a:xfrm>
            <a:off x="3850631" y="5011322"/>
            <a:ext cx="44907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https://www.linkedin.com/in/ctaurion/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877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5809</TotalTime>
  <Words>384</Words>
  <Application>Microsoft Office PowerPoint</Application>
  <PresentationFormat>Widescreen</PresentationFormat>
  <Paragraphs>65</Paragraphs>
  <Slides>38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38</vt:i4>
      </vt:variant>
    </vt:vector>
  </HeadingPairs>
  <TitlesOfParts>
    <vt:vector size="49" baseType="lpstr">
      <vt:lpstr>Aharoni</vt:lpstr>
      <vt:lpstr>Aptos</vt:lpstr>
      <vt:lpstr>Arial</vt:lpstr>
      <vt:lpstr>Calibri</vt:lpstr>
      <vt:lpstr>Montserrat</vt:lpstr>
      <vt:lpstr>Montserrat Light</vt:lpstr>
      <vt:lpstr>Montserrat SemiBold</vt:lpstr>
      <vt:lpstr>Open Sauce Bold</vt:lpstr>
      <vt:lpstr>Source Sans Pro</vt:lpstr>
      <vt:lpstr>Office Theme</vt:lpstr>
      <vt:lpstr>1_Office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Gustavo Zaniboni</dc:creator>
  <cp:lastModifiedBy>Cezar Taurion</cp:lastModifiedBy>
  <cp:revision>120</cp:revision>
  <dcterms:created xsi:type="dcterms:W3CDTF">2024-10-19T14:37:06Z</dcterms:created>
  <dcterms:modified xsi:type="dcterms:W3CDTF">2025-07-12T13:24:30Z</dcterms:modified>
</cp:coreProperties>
</file>