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6858000" cy="9144000"/>
  <p:embeddedFontLst>
    <p:embeddedFont>
      <p:font typeface="Bellaboo" panose="020B0604020202020204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Glacial Indifference" panose="020B0604020202020204" charset="0"/>
      <p:regular r:id="rId38"/>
    </p:embeddedFont>
    <p:embeddedFont>
      <p:font typeface="Glacial Indifference Bold" panose="020B0604020202020204" charset="0"/>
      <p:regular r:id="rId39"/>
    </p:embeddedFont>
    <p:embeddedFont>
      <p:font typeface="Glacial Indifference Bold Italics" panose="020B0604020202020204" charset="0"/>
      <p:regular r:id="rId40"/>
    </p:embeddedFont>
    <p:embeddedFont>
      <p:font typeface="Intro" panose="02000000000000000000" charset="0"/>
      <p:regular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Open Sauce" panose="020B0604020202020204" charset="0"/>
      <p:regular r:id="rId46"/>
    </p:embeddedFont>
    <p:embeddedFont>
      <p:font typeface="Open Sauce Bold" panose="020B0604020202020204" charset="0"/>
      <p:regular r:id="rId47"/>
    </p:embeddedFont>
    <p:embeddedFont>
      <p:font typeface="Open Sauce Bold Italics" panose="020B0604020202020204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118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CB3E9-6628-47EB-87B3-C749C9C382E9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1016A-E296-4647-86A4-C08F9583BA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027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1016A-E296-4647-86A4-C08F9583BA7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38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24.png"/><Relationship Id="rId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openxmlformats.org/officeDocument/2006/relationships/image" Target="../media/image15.svg"/><Relationship Id="rId9" Type="http://schemas.openxmlformats.org/officeDocument/2006/relationships/image" Target="../media/image22.pn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12.svg"/><Relationship Id="rId15" Type="http://schemas.openxmlformats.org/officeDocument/2006/relationships/image" Target="../media/image8.png"/><Relationship Id="rId10" Type="http://schemas.openxmlformats.org/officeDocument/2006/relationships/image" Target="../media/image31.png"/><Relationship Id="rId4" Type="http://schemas.openxmlformats.org/officeDocument/2006/relationships/image" Target="../media/image11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8.png"/><Relationship Id="rId4" Type="http://schemas.openxmlformats.org/officeDocument/2006/relationships/image" Target="../media/image12.sv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43.png"/><Relationship Id="rId5" Type="http://schemas.openxmlformats.org/officeDocument/2006/relationships/image" Target="../media/image27.png"/><Relationship Id="rId10" Type="http://schemas.openxmlformats.org/officeDocument/2006/relationships/image" Target="../media/image42.png"/><Relationship Id="rId4" Type="http://schemas.openxmlformats.org/officeDocument/2006/relationships/image" Target="../media/image12.sv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51.png"/><Relationship Id="rId5" Type="http://schemas.openxmlformats.org/officeDocument/2006/relationships/image" Target="../media/image2.png"/><Relationship Id="rId10" Type="http://schemas.openxmlformats.org/officeDocument/2006/relationships/image" Target="../media/image50.png"/><Relationship Id="rId4" Type="http://schemas.openxmlformats.org/officeDocument/2006/relationships/image" Target="../media/image46.sv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8.png"/><Relationship Id="rId3" Type="http://schemas.openxmlformats.org/officeDocument/2006/relationships/image" Target="../media/image45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56.png"/><Relationship Id="rId5" Type="http://schemas.openxmlformats.org/officeDocument/2006/relationships/image" Target="../media/image2.png"/><Relationship Id="rId10" Type="http://schemas.openxmlformats.org/officeDocument/2006/relationships/image" Target="../media/image55.png"/><Relationship Id="rId4" Type="http://schemas.openxmlformats.org/officeDocument/2006/relationships/image" Target="../media/image46.sv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5.png"/><Relationship Id="rId7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61.png"/><Relationship Id="rId4" Type="http://schemas.openxmlformats.org/officeDocument/2006/relationships/image" Target="../media/image46.sv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5.png"/><Relationship Id="rId7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5.png"/><Relationship Id="rId7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5.png"/><Relationship Id="rId7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5.png"/><Relationship Id="rId7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5.png"/><Relationship Id="rId7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5.png"/><Relationship Id="rId7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5.png"/><Relationship Id="rId7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1.png"/><Relationship Id="rId4" Type="http://schemas.openxmlformats.org/officeDocument/2006/relationships/image" Target="../media/image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12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5.png"/><Relationship Id="rId7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6.svg"/><Relationship Id="rId9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11.png"/><Relationship Id="rId7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2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48791" y="2996300"/>
            <a:ext cx="14390418" cy="281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5"/>
              </a:lnSpc>
            </a:pPr>
            <a:r>
              <a:rPr lang="en-US" sz="9613">
                <a:solidFill>
                  <a:srgbClr val="000000"/>
                </a:solidFill>
                <a:latin typeface="Intro"/>
                <a:ea typeface="Intro"/>
                <a:cs typeface="Intro"/>
                <a:sym typeface="Intro"/>
              </a:rPr>
              <a:t> Dashboards que falam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15137296" y="0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7"/>
                </a:lnTo>
                <a:lnTo>
                  <a:pt x="0" y="28241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743217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609985">
            <a:off x="-1610459" y="-217676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3609985">
            <a:off x="14823341" y="6865638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670800" y="1412088"/>
            <a:ext cx="2946400" cy="358925"/>
          </a:xfrm>
          <a:custGeom>
            <a:avLst/>
            <a:gdLst/>
            <a:ahLst/>
            <a:cxnLst/>
            <a:rect l="l" t="t" r="r" b="b"/>
            <a:pathLst>
              <a:path w="2946400" h="358925">
                <a:moveTo>
                  <a:pt x="0" y="0"/>
                </a:moveTo>
                <a:lnTo>
                  <a:pt x="2946400" y="0"/>
                </a:lnTo>
                <a:lnTo>
                  <a:pt x="2946400" y="358925"/>
                </a:lnTo>
                <a:lnTo>
                  <a:pt x="0" y="3589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893679" y="5714818"/>
            <a:ext cx="10500642" cy="1615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  <a:spcBef>
                <a:spcPct val="0"/>
              </a:spcBef>
            </a:pPr>
            <a:r>
              <a:rPr lang="en-US" sz="464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Design e Usabilidade paaa decisões estratégicas com dados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32040" y="7624750"/>
            <a:ext cx="12928720" cy="71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8"/>
              </a:lnSpc>
              <a:spcBef>
                <a:spcPct val="0"/>
              </a:spcBef>
            </a:pPr>
            <a:r>
              <a:rPr lang="en-US" sz="414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Carla Feder</a:t>
            </a:r>
          </a:p>
        </p:txBody>
      </p:sp>
      <p:sp>
        <p:nvSpPr>
          <p:cNvPr id="11" name="Freeform 11"/>
          <p:cNvSpPr/>
          <p:nvPr/>
        </p:nvSpPr>
        <p:spPr>
          <a:xfrm>
            <a:off x="7923291" y="8730575"/>
            <a:ext cx="2746218" cy="1055450"/>
          </a:xfrm>
          <a:custGeom>
            <a:avLst/>
            <a:gdLst/>
            <a:ahLst/>
            <a:cxnLst/>
            <a:rect l="l" t="t" r="r" b="b"/>
            <a:pathLst>
              <a:path w="2746218" h="1055450">
                <a:moveTo>
                  <a:pt x="0" y="0"/>
                </a:moveTo>
                <a:lnTo>
                  <a:pt x="2746218" y="0"/>
                </a:lnTo>
                <a:lnTo>
                  <a:pt x="2746218" y="1055450"/>
                </a:lnTo>
                <a:lnTo>
                  <a:pt x="0" y="10554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823075" y="9258300"/>
            <a:ext cx="2641849" cy="321825"/>
          </a:xfrm>
          <a:custGeom>
            <a:avLst/>
            <a:gdLst/>
            <a:ahLst/>
            <a:cxnLst/>
            <a:rect l="l" t="t" r="r" b="b"/>
            <a:pathLst>
              <a:path w="2641849" h="321825">
                <a:moveTo>
                  <a:pt x="0" y="0"/>
                </a:moveTo>
                <a:lnTo>
                  <a:pt x="2641850" y="0"/>
                </a:lnTo>
                <a:lnTo>
                  <a:pt x="2641850" y="321825"/>
                </a:lnTo>
                <a:lnTo>
                  <a:pt x="0" y="3218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5137296" y="0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7"/>
                </a:lnTo>
                <a:lnTo>
                  <a:pt x="0" y="2824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-2546935" y="-870891"/>
            <a:ext cx="5093870" cy="4565960"/>
          </a:xfrm>
          <a:custGeom>
            <a:avLst/>
            <a:gdLst/>
            <a:ahLst/>
            <a:cxnLst/>
            <a:rect l="l" t="t" r="r" b="b"/>
            <a:pathLst>
              <a:path w="5093870" h="4565960">
                <a:moveTo>
                  <a:pt x="0" y="0"/>
                </a:moveTo>
                <a:lnTo>
                  <a:pt x="5093870" y="0"/>
                </a:lnTo>
                <a:lnTo>
                  <a:pt x="5093870" y="4565959"/>
                </a:lnTo>
                <a:lnTo>
                  <a:pt x="0" y="45659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589657" y="3959023"/>
            <a:ext cx="13108685" cy="7488337"/>
          </a:xfrm>
          <a:custGeom>
            <a:avLst/>
            <a:gdLst/>
            <a:ahLst/>
            <a:cxnLst/>
            <a:rect l="l" t="t" r="r" b="b"/>
            <a:pathLst>
              <a:path w="13108685" h="7488337">
                <a:moveTo>
                  <a:pt x="0" y="0"/>
                </a:moveTo>
                <a:lnTo>
                  <a:pt x="13108686" y="0"/>
                </a:lnTo>
                <a:lnTo>
                  <a:pt x="13108686" y="7488337"/>
                </a:lnTo>
                <a:lnTo>
                  <a:pt x="0" y="7488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9000"/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863218" y="784655"/>
            <a:ext cx="9693840" cy="135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15"/>
              </a:lnSpc>
            </a:pPr>
            <a:r>
              <a:rPr lang="en-US" sz="5215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Por que dados precisam contar histórias?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14188" y="2457226"/>
            <a:ext cx="10191899" cy="1764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7"/>
              </a:lnSpc>
            </a:pPr>
            <a:r>
              <a:rPr lang="en-US" sz="3362" b="1">
                <a:solidFill>
                  <a:srgbClr val="0097B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"Se um dado não leva a uma ação, ele é apenas um número."</a:t>
            </a:r>
          </a:p>
          <a:p>
            <a:pPr marL="0" lvl="0" indent="0" algn="ctr">
              <a:lnSpc>
                <a:spcPts val="4707"/>
              </a:lnSpc>
              <a:spcBef>
                <a:spcPct val="0"/>
              </a:spcBef>
            </a:pPr>
            <a:endParaRPr lang="en-US" sz="3362" b="1">
              <a:solidFill>
                <a:srgbClr val="0097B2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84959" y="-2982803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-632559" y="7865145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6911889" y="1144308"/>
            <a:ext cx="2215619" cy="269903"/>
          </a:xfrm>
          <a:custGeom>
            <a:avLst/>
            <a:gdLst/>
            <a:ahLst/>
            <a:cxnLst/>
            <a:rect l="l" t="t" r="r" b="b"/>
            <a:pathLst>
              <a:path w="2215619" h="269903">
                <a:moveTo>
                  <a:pt x="0" y="0"/>
                </a:moveTo>
                <a:lnTo>
                  <a:pt x="2215619" y="0"/>
                </a:lnTo>
                <a:lnTo>
                  <a:pt x="2215619" y="269903"/>
                </a:lnTo>
                <a:lnTo>
                  <a:pt x="0" y="2699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939031" y="9858512"/>
            <a:ext cx="2215619" cy="269903"/>
          </a:xfrm>
          <a:custGeom>
            <a:avLst/>
            <a:gdLst/>
            <a:ahLst/>
            <a:cxnLst/>
            <a:rect l="l" t="t" r="r" b="b"/>
            <a:pathLst>
              <a:path w="2215619" h="269903">
                <a:moveTo>
                  <a:pt x="0" y="0"/>
                </a:moveTo>
                <a:lnTo>
                  <a:pt x="2215619" y="0"/>
                </a:lnTo>
                <a:lnTo>
                  <a:pt x="2215619" y="269902"/>
                </a:lnTo>
                <a:lnTo>
                  <a:pt x="0" y="2699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308181" y="4213008"/>
            <a:ext cx="6711518" cy="8978619"/>
          </a:xfrm>
          <a:custGeom>
            <a:avLst/>
            <a:gdLst/>
            <a:ahLst/>
            <a:cxnLst/>
            <a:rect l="l" t="t" r="r" b="b"/>
            <a:pathLst>
              <a:path w="6711518" h="8978619">
                <a:moveTo>
                  <a:pt x="0" y="0"/>
                </a:moveTo>
                <a:lnTo>
                  <a:pt x="6711518" y="0"/>
                </a:lnTo>
                <a:lnTo>
                  <a:pt x="6711518" y="8978618"/>
                </a:lnTo>
                <a:lnTo>
                  <a:pt x="0" y="89786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902399" y="2937098"/>
            <a:ext cx="8933649" cy="62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95"/>
              </a:lnSpc>
              <a:spcBef>
                <a:spcPct val="0"/>
              </a:spcBef>
            </a:pPr>
            <a:r>
              <a:rPr lang="en-US" sz="3711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Uma coleção de números sem contexto;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02399" y="4146333"/>
            <a:ext cx="8674083" cy="127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95"/>
              </a:lnSpc>
              <a:spcBef>
                <a:spcPct val="0"/>
              </a:spcBef>
            </a:pPr>
            <a:r>
              <a:rPr lang="en-US" sz="3711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Storytelling com dados permite que o público se conecte com os insights;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02399" y="6007317"/>
            <a:ext cx="10149700" cy="62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95"/>
              </a:lnSpc>
              <a:spcBef>
                <a:spcPct val="0"/>
              </a:spcBef>
            </a:pPr>
            <a:r>
              <a:rPr lang="en-US" sz="3711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Dashboard como um jornal;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57554" y="884276"/>
            <a:ext cx="8762583" cy="818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12"/>
              </a:lnSpc>
            </a:pPr>
            <a:r>
              <a:rPr lang="en-US" sz="5596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introdução</a:t>
            </a:r>
          </a:p>
        </p:txBody>
      </p:sp>
      <p:sp>
        <p:nvSpPr>
          <p:cNvPr id="12" name="Freeform 12"/>
          <p:cNvSpPr/>
          <p:nvPr/>
        </p:nvSpPr>
        <p:spPr>
          <a:xfrm>
            <a:off x="15669831" y="290881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75905" y="75905"/>
            <a:ext cx="1464828" cy="1313019"/>
          </a:xfrm>
          <a:custGeom>
            <a:avLst/>
            <a:gdLst/>
            <a:ahLst/>
            <a:cxnLst/>
            <a:rect l="l" t="t" r="r" b="b"/>
            <a:pathLst>
              <a:path w="1464828" h="1313019">
                <a:moveTo>
                  <a:pt x="0" y="0"/>
                </a:moveTo>
                <a:lnTo>
                  <a:pt x="1464829" y="0"/>
                </a:lnTo>
                <a:lnTo>
                  <a:pt x="1464829" y="1313019"/>
                </a:lnTo>
                <a:lnTo>
                  <a:pt x="0" y="13130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12928" y="456856"/>
            <a:ext cx="12862144" cy="9373287"/>
          </a:xfrm>
          <a:custGeom>
            <a:avLst/>
            <a:gdLst/>
            <a:ahLst/>
            <a:cxnLst/>
            <a:rect l="l" t="t" r="r" b="b"/>
            <a:pathLst>
              <a:path w="12862144" h="9373287">
                <a:moveTo>
                  <a:pt x="0" y="0"/>
                </a:moveTo>
                <a:lnTo>
                  <a:pt x="12862144" y="0"/>
                </a:lnTo>
                <a:lnTo>
                  <a:pt x="12862144" y="9373288"/>
                </a:lnTo>
                <a:lnTo>
                  <a:pt x="0" y="9373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864708">
            <a:off x="14620141" y="7583951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66914" y="-3443855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7"/>
                </a:lnTo>
                <a:lnTo>
                  <a:pt x="0" y="54060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-1986777" y="9042961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7"/>
                </a:lnTo>
                <a:lnTo>
                  <a:pt x="0" y="54060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6911889" y="1144308"/>
            <a:ext cx="2215619" cy="269903"/>
          </a:xfrm>
          <a:custGeom>
            <a:avLst/>
            <a:gdLst/>
            <a:ahLst/>
            <a:cxnLst/>
            <a:rect l="l" t="t" r="r" b="b"/>
            <a:pathLst>
              <a:path w="2215619" h="269903">
                <a:moveTo>
                  <a:pt x="0" y="0"/>
                </a:moveTo>
                <a:lnTo>
                  <a:pt x="2215619" y="0"/>
                </a:lnTo>
                <a:lnTo>
                  <a:pt x="2215619" y="269903"/>
                </a:lnTo>
                <a:lnTo>
                  <a:pt x="0" y="2699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242461" y="4601730"/>
            <a:ext cx="6307247" cy="4441231"/>
            <a:chOff x="0" y="0"/>
            <a:chExt cx="8409663" cy="5921641"/>
          </a:xfrm>
        </p:grpSpPr>
        <p:sp>
          <p:nvSpPr>
            <p:cNvPr id="7" name="Freeform 7"/>
            <p:cNvSpPr/>
            <p:nvPr/>
          </p:nvSpPr>
          <p:spPr>
            <a:xfrm>
              <a:off x="0" y="318027"/>
              <a:ext cx="5992056" cy="4529709"/>
            </a:xfrm>
            <a:custGeom>
              <a:avLst/>
              <a:gdLst/>
              <a:ahLst/>
              <a:cxnLst/>
              <a:rect l="l" t="t" r="r" b="b"/>
              <a:pathLst>
                <a:path w="5992056" h="4529709">
                  <a:moveTo>
                    <a:pt x="0" y="0"/>
                  </a:moveTo>
                  <a:lnTo>
                    <a:pt x="5992056" y="0"/>
                  </a:lnTo>
                  <a:lnTo>
                    <a:pt x="5992056" y="4529709"/>
                  </a:lnTo>
                  <a:lnTo>
                    <a:pt x="0" y="4529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5716476" y="0"/>
              <a:ext cx="2693187" cy="4847736"/>
            </a:xfrm>
            <a:custGeom>
              <a:avLst/>
              <a:gdLst/>
              <a:ahLst/>
              <a:cxnLst/>
              <a:rect l="l" t="t" r="r" b="b"/>
              <a:pathLst>
                <a:path w="2693187" h="4847736">
                  <a:moveTo>
                    <a:pt x="0" y="0"/>
                  </a:moveTo>
                  <a:lnTo>
                    <a:pt x="2693187" y="0"/>
                  </a:lnTo>
                  <a:lnTo>
                    <a:pt x="2693187" y="4847736"/>
                  </a:lnTo>
                  <a:lnTo>
                    <a:pt x="0" y="4847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947391" y="4688484"/>
              <a:ext cx="5700747" cy="1233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7"/>
                </a:lnSpc>
                <a:spcBef>
                  <a:spcPct val="0"/>
                </a:spcBef>
              </a:pPr>
              <a:r>
                <a:rPr lang="en-US" sz="2698">
                  <a:solidFill>
                    <a:srgbClr val="737373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Qual a decisão que precisa ser tomada?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974768" y="2311817"/>
            <a:ext cx="5855005" cy="4107813"/>
            <a:chOff x="0" y="0"/>
            <a:chExt cx="7806673" cy="54770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16394" cy="4403180"/>
            </a:xfrm>
            <a:custGeom>
              <a:avLst/>
              <a:gdLst/>
              <a:ahLst/>
              <a:cxnLst/>
              <a:rect l="l" t="t" r="r" b="b"/>
              <a:pathLst>
                <a:path w="3316394" h="4403180">
                  <a:moveTo>
                    <a:pt x="0" y="0"/>
                  </a:moveTo>
                  <a:lnTo>
                    <a:pt x="3316394" y="0"/>
                  </a:lnTo>
                  <a:lnTo>
                    <a:pt x="3316394" y="4403180"/>
                  </a:lnTo>
                  <a:lnTo>
                    <a:pt x="0" y="4403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5920" r="-6955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401290" y="2965117"/>
              <a:ext cx="7405383" cy="980937"/>
            </a:xfrm>
            <a:custGeom>
              <a:avLst/>
              <a:gdLst/>
              <a:ahLst/>
              <a:cxnLst/>
              <a:rect l="l" t="t" r="r" b="b"/>
              <a:pathLst>
                <a:path w="7405383" h="980937">
                  <a:moveTo>
                    <a:pt x="0" y="0"/>
                  </a:moveTo>
                  <a:lnTo>
                    <a:pt x="7405383" y="0"/>
                  </a:lnTo>
                  <a:lnTo>
                    <a:pt x="7405383" y="980936"/>
                  </a:lnTo>
                  <a:lnTo>
                    <a:pt x="0" y="980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3786294" y="262799"/>
              <a:ext cx="3121175" cy="2965117"/>
            </a:xfrm>
            <a:custGeom>
              <a:avLst/>
              <a:gdLst/>
              <a:ahLst/>
              <a:cxnLst/>
              <a:rect l="l" t="t" r="r" b="b"/>
              <a:pathLst>
                <a:path w="3121175" h="2965117">
                  <a:moveTo>
                    <a:pt x="0" y="0"/>
                  </a:moveTo>
                  <a:lnTo>
                    <a:pt x="3121175" y="0"/>
                  </a:lnTo>
                  <a:lnTo>
                    <a:pt x="3121175" y="2965116"/>
                  </a:lnTo>
                  <a:lnTo>
                    <a:pt x="0" y="2965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808782" y="4243928"/>
              <a:ext cx="6511435" cy="1233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7"/>
                </a:lnSpc>
                <a:spcBef>
                  <a:spcPct val="0"/>
                </a:spcBef>
              </a:pPr>
              <a:r>
                <a:rPr lang="en-US" sz="2698">
                  <a:solidFill>
                    <a:srgbClr val="737373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Quais dados são relevantes para essa decisão?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2701484"/>
            <a:ext cx="5477596" cy="3441516"/>
            <a:chOff x="0" y="0"/>
            <a:chExt cx="7303461" cy="45886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303461" cy="4588688"/>
            </a:xfrm>
            <a:custGeom>
              <a:avLst/>
              <a:gdLst/>
              <a:ahLst/>
              <a:cxnLst/>
              <a:rect l="l" t="t" r="r" b="b"/>
              <a:pathLst>
                <a:path w="7303461" h="4588688">
                  <a:moveTo>
                    <a:pt x="0" y="0"/>
                  </a:moveTo>
                  <a:lnTo>
                    <a:pt x="7303461" y="0"/>
                  </a:lnTo>
                  <a:lnTo>
                    <a:pt x="7303461" y="4588688"/>
                  </a:lnTo>
                  <a:lnTo>
                    <a:pt x="0" y="4588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1448844" y="2954158"/>
              <a:ext cx="3242417" cy="902791"/>
            </a:xfrm>
            <a:custGeom>
              <a:avLst/>
              <a:gdLst/>
              <a:ahLst/>
              <a:cxnLst/>
              <a:rect l="l" t="t" r="r" b="b"/>
              <a:pathLst>
                <a:path w="3242417" h="902791">
                  <a:moveTo>
                    <a:pt x="0" y="0"/>
                  </a:moveTo>
                  <a:lnTo>
                    <a:pt x="3242417" y="0"/>
                  </a:lnTo>
                  <a:lnTo>
                    <a:pt x="3242417" y="902791"/>
                  </a:lnTo>
                  <a:lnTo>
                    <a:pt x="0" y="902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4645759" y="885325"/>
            <a:ext cx="8762583" cy="816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12"/>
              </a:lnSpc>
            </a:pPr>
            <a:r>
              <a:rPr lang="en-US" sz="5596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contexto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72625" y="2663419"/>
            <a:ext cx="6170294" cy="2468118"/>
          </a:xfrm>
          <a:custGeom>
            <a:avLst/>
            <a:gdLst/>
            <a:ahLst/>
            <a:cxnLst/>
            <a:rect l="l" t="t" r="r" b="b"/>
            <a:pathLst>
              <a:path w="6170294" h="2468118">
                <a:moveTo>
                  <a:pt x="0" y="0"/>
                </a:moveTo>
                <a:lnTo>
                  <a:pt x="6170294" y="0"/>
                </a:lnTo>
                <a:lnTo>
                  <a:pt x="6170294" y="2468118"/>
                </a:lnTo>
                <a:lnTo>
                  <a:pt x="0" y="24681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70226" y="5568357"/>
            <a:ext cx="3287546" cy="4370593"/>
          </a:xfrm>
          <a:custGeom>
            <a:avLst/>
            <a:gdLst/>
            <a:ahLst/>
            <a:cxnLst/>
            <a:rect l="l" t="t" r="r" b="b"/>
            <a:pathLst>
              <a:path w="3287546" h="4370593">
                <a:moveTo>
                  <a:pt x="0" y="0"/>
                </a:moveTo>
                <a:lnTo>
                  <a:pt x="3287546" y="0"/>
                </a:lnTo>
                <a:lnTo>
                  <a:pt x="3287546" y="4370593"/>
                </a:lnTo>
                <a:lnTo>
                  <a:pt x="0" y="43705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B18CD90-FF6D-4FDD-8E1E-22D9E2684BDF}"/>
              </a:ext>
            </a:extLst>
          </p:cNvPr>
          <p:cNvGrpSpPr/>
          <p:nvPr/>
        </p:nvGrpSpPr>
        <p:grpSpPr>
          <a:xfrm>
            <a:off x="2964786" y="7145146"/>
            <a:ext cx="4425839" cy="2721501"/>
            <a:chOff x="2964786" y="7145146"/>
            <a:chExt cx="4425839" cy="2721501"/>
          </a:xfrm>
        </p:grpSpPr>
        <p:sp>
          <p:nvSpPr>
            <p:cNvPr id="7" name="Freeform 7"/>
            <p:cNvSpPr/>
            <p:nvPr/>
          </p:nvSpPr>
          <p:spPr>
            <a:xfrm>
              <a:off x="2964786" y="7145146"/>
              <a:ext cx="1845805" cy="608507"/>
            </a:xfrm>
            <a:custGeom>
              <a:avLst/>
              <a:gdLst/>
              <a:ahLst/>
              <a:cxnLst/>
              <a:rect l="l" t="t" r="r" b="b"/>
              <a:pathLst>
                <a:path w="1845805" h="608507">
                  <a:moveTo>
                    <a:pt x="0" y="0"/>
                  </a:moveTo>
                  <a:lnTo>
                    <a:pt x="1845805" y="0"/>
                  </a:lnTo>
                  <a:lnTo>
                    <a:pt x="1845805" y="608507"/>
                  </a:lnTo>
                  <a:lnTo>
                    <a:pt x="0" y="608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3757772" y="7662831"/>
              <a:ext cx="3632853" cy="2203816"/>
            </a:xfrm>
            <a:custGeom>
              <a:avLst/>
              <a:gdLst/>
              <a:ahLst/>
              <a:cxnLst/>
              <a:rect l="l" t="t" r="r" b="b"/>
              <a:pathLst>
                <a:path w="3632853" h="2203816">
                  <a:moveTo>
                    <a:pt x="0" y="0"/>
                  </a:moveTo>
                  <a:lnTo>
                    <a:pt x="3632853" y="0"/>
                  </a:lnTo>
                  <a:lnTo>
                    <a:pt x="3632853" y="2203816"/>
                  </a:lnTo>
                  <a:lnTo>
                    <a:pt x="0" y="22038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8642087" y="2332653"/>
            <a:ext cx="8289447" cy="1896211"/>
          </a:xfrm>
          <a:custGeom>
            <a:avLst/>
            <a:gdLst/>
            <a:ahLst/>
            <a:cxnLst/>
            <a:rect l="l" t="t" r="r" b="b"/>
            <a:pathLst>
              <a:path w="8289447" h="1896211">
                <a:moveTo>
                  <a:pt x="0" y="0"/>
                </a:moveTo>
                <a:lnTo>
                  <a:pt x="8289447" y="0"/>
                </a:lnTo>
                <a:lnTo>
                  <a:pt x="8289447" y="1896211"/>
                </a:lnTo>
                <a:lnTo>
                  <a:pt x="0" y="18962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234282" y="5115645"/>
            <a:ext cx="9297055" cy="3649094"/>
          </a:xfrm>
          <a:custGeom>
            <a:avLst/>
            <a:gdLst/>
            <a:ahLst/>
            <a:cxnLst/>
            <a:rect l="l" t="t" r="r" b="b"/>
            <a:pathLst>
              <a:path w="9297055" h="3649094">
                <a:moveTo>
                  <a:pt x="0" y="0"/>
                </a:moveTo>
                <a:lnTo>
                  <a:pt x="9297055" y="0"/>
                </a:lnTo>
                <a:lnTo>
                  <a:pt x="9297055" y="3649094"/>
                </a:lnTo>
                <a:lnTo>
                  <a:pt x="0" y="36490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842919" y="3304522"/>
            <a:ext cx="1799168" cy="4077818"/>
          </a:xfrm>
          <a:custGeom>
            <a:avLst/>
            <a:gdLst/>
            <a:ahLst/>
            <a:cxnLst/>
            <a:rect l="l" t="t" r="r" b="b"/>
            <a:pathLst>
              <a:path w="1799168" h="4077818">
                <a:moveTo>
                  <a:pt x="0" y="0"/>
                </a:moveTo>
                <a:lnTo>
                  <a:pt x="1799168" y="0"/>
                </a:lnTo>
                <a:lnTo>
                  <a:pt x="1799168" y="4077818"/>
                </a:lnTo>
                <a:lnTo>
                  <a:pt x="0" y="407781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b="-51971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810591" y="529626"/>
            <a:ext cx="8169317" cy="1472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91"/>
              </a:lnSpc>
            </a:pPr>
            <a:r>
              <a:rPr lang="en-US" sz="5217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O insight principal deve ser claro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73322" y="489258"/>
            <a:ext cx="8741356" cy="61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0"/>
              </a:lnSpc>
            </a:pPr>
            <a:r>
              <a:rPr lang="en-US" sz="42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 Cenário: Situação Crítica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1713" y="1503402"/>
            <a:ext cx="16177587" cy="1471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Imagine que você é o Gestor de Segurança da Informação</a:t>
            </a:r>
          </a:p>
          <a:p>
            <a:pPr algn="ctr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 tarde de sexta-feira, às 16h45, um alerta discreto surge no sistema de monitoramento: um aumento incomum de tráfego em servidores críticos.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2519" y="3369985"/>
            <a:ext cx="8315477" cy="345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time de TI começa a perceber alguns sinais estranhos: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"Minhas credenciais foram bloqueadas!"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"Meu acesso ao sistema caiu e não consigo logar novamente."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"Estamos recebendo uma quantidade absurda de tentativas de login vindas de fora do Brasil."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84288" y="3821830"/>
            <a:ext cx="8854206" cy="2462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Ao verificar os logs, um padrão suspeito é identificado: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Picos de acessos simultâneos de diversas origens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Elevação do tráfego em servidores de dados sensíveis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Várias contas de usuários sendo bloqueadas automaticamente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83528" y="8969552"/>
            <a:ext cx="8741356" cy="114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17"/>
              </a:lnSpc>
            </a:pPr>
            <a:r>
              <a:rPr lang="en-US" sz="39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Como você construiria esse storytelling?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8515" y="7185029"/>
            <a:ext cx="14850969" cy="1355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  <a:spcBef>
                <a:spcPct val="0"/>
              </a:spcBef>
            </a:pPr>
            <a:r>
              <a:rPr lang="en-US" sz="257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Você pode estar lidando com um ataque de ransomware em curso.</a:t>
            </a:r>
          </a:p>
          <a:p>
            <a:pPr algn="ctr">
              <a:lnSpc>
                <a:spcPts val="3611"/>
              </a:lnSpc>
              <a:spcBef>
                <a:spcPct val="0"/>
              </a:spcBef>
            </a:pPr>
            <a:r>
              <a:rPr lang="en-US" sz="257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resposta precisa ser rápida, e um Dashboard de Gestão de Incidentes de Segurança pode ser a chave para visualizar a situação e tomar ações estratégicas.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378920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524782" y="-2703049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73322" y="409455"/>
            <a:ext cx="8741356" cy="61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0"/>
              </a:lnSpc>
            </a:pPr>
            <a:r>
              <a:rPr lang="en-US" sz="42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 Cenário: Situação Crítica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69888" y="1549200"/>
            <a:ext cx="13333668" cy="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3193" b="1" i="1" dirty="0" err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Seção</a:t>
            </a:r>
            <a:r>
              <a:rPr lang="en-US" sz="3193" b="1" i="1" dirty="0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 1: Status </a:t>
            </a:r>
            <a:r>
              <a:rPr lang="en-US" sz="3193" b="1" i="1" dirty="0" err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Geral</a:t>
            </a:r>
            <a:r>
              <a:rPr lang="en-US" sz="3193" b="1" i="1" dirty="0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 - </a:t>
            </a:r>
            <a:r>
              <a:rPr lang="en-US" sz="3193" b="1" i="1" dirty="0" err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Monitoramento</a:t>
            </a:r>
            <a:r>
              <a:rPr lang="en-US" sz="3193" b="1" i="1" dirty="0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 </a:t>
            </a:r>
            <a:r>
              <a:rPr lang="en-US" sz="3193" b="1" i="1" dirty="0" err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em</a:t>
            </a:r>
            <a:r>
              <a:rPr lang="en-US" sz="3193" b="1" i="1" dirty="0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 Tempo Real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4474" y="2247245"/>
            <a:ext cx="3855326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Indicador de Severidade do Ataque - Nível de Risco Atual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72798" y="2256770"/>
            <a:ext cx="490366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Tempo Médio de Detecção - SLA – Tempo decorrido desde o início da ameaça até a detecção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33686" y="2247245"/>
            <a:ext cx="314705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Total de Tentativas de Intrusão nas Últimas 24h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55678" y="4029356"/>
            <a:ext cx="10776645" cy="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3193" b="1" i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Seção 2: Diagnóstico e Análise do Ataque - O  PROBLEMA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475" y="7539886"/>
            <a:ext cx="2838000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Status do Firewall e Políticas de Bloqueio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541291" y="7539886"/>
            <a:ext cx="3142531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Checklist de Resolução Rápida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14272" y="7539886"/>
            <a:ext cx="2971055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Tempo Estimado para Restabelecimento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536769" y="2247245"/>
            <a:ext cx="314705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Alerta crítico: Sistemas mais afetados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4326" y="4986461"/>
            <a:ext cx="3855326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Mapa de Ataques e Origem das Conexões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52650" y="4995986"/>
            <a:ext cx="490366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Tipos de Ataques em Execução - Malware, Ransomware, DDoS, Phishing, Força Bruta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13538" y="4986461"/>
            <a:ext cx="3147053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Velocidade de Propagação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416621" y="4986461"/>
            <a:ext cx="314705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Contas de Usuário Bloqueadas ou Comprometidas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13538" y="7539886"/>
            <a:ext cx="3897767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Quantidade de Serviços Restaurados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18486" y="7539886"/>
            <a:ext cx="3357975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Índice de Tentativas de Login Inválidas Após Medidas de Contenção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81867" y="6778097"/>
            <a:ext cx="5482233" cy="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3193" b="1" i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Seção 3: Tomada de Decisão</a:t>
            </a:r>
          </a:p>
        </p:txBody>
      </p:sp>
      <p:sp>
        <p:nvSpPr>
          <p:cNvPr id="22" name="Freeform 22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2328783"/>
            <a:ext cx="7205889" cy="7205889"/>
          </a:xfrm>
          <a:custGeom>
            <a:avLst/>
            <a:gdLst/>
            <a:ahLst/>
            <a:cxnLst/>
            <a:rect l="l" t="t" r="r" b="b"/>
            <a:pathLst>
              <a:path w="7205889" h="7205889">
                <a:moveTo>
                  <a:pt x="0" y="0"/>
                </a:moveTo>
                <a:lnTo>
                  <a:pt x="7205889" y="0"/>
                </a:lnTo>
                <a:lnTo>
                  <a:pt x="7205889" y="7205888"/>
                </a:lnTo>
                <a:lnTo>
                  <a:pt x="0" y="72058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436642" y="2052411"/>
            <a:ext cx="7524114" cy="4073565"/>
          </a:xfrm>
          <a:custGeom>
            <a:avLst/>
            <a:gdLst/>
            <a:ahLst/>
            <a:cxnLst/>
            <a:rect l="l" t="t" r="r" b="b"/>
            <a:pathLst>
              <a:path w="7524114" h="4073565">
                <a:moveTo>
                  <a:pt x="0" y="0"/>
                </a:moveTo>
                <a:lnTo>
                  <a:pt x="7524114" y="0"/>
                </a:lnTo>
                <a:lnTo>
                  <a:pt x="7524114" y="4073565"/>
                </a:lnTo>
                <a:lnTo>
                  <a:pt x="0" y="40735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717618" y="6173601"/>
            <a:ext cx="6962163" cy="3855298"/>
          </a:xfrm>
          <a:custGeom>
            <a:avLst/>
            <a:gdLst/>
            <a:ahLst/>
            <a:cxnLst/>
            <a:rect l="l" t="t" r="r" b="b"/>
            <a:pathLst>
              <a:path w="6962163" h="3855298">
                <a:moveTo>
                  <a:pt x="0" y="0"/>
                </a:moveTo>
                <a:lnTo>
                  <a:pt x="6962163" y="0"/>
                </a:lnTo>
                <a:lnTo>
                  <a:pt x="6962163" y="3855298"/>
                </a:lnTo>
                <a:lnTo>
                  <a:pt x="0" y="38552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089301" y="368180"/>
            <a:ext cx="8109398" cy="1349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Diagrama de gutenberg - padrão Z</a:t>
            </a:r>
          </a:p>
        </p:txBody>
      </p:sp>
      <p:sp>
        <p:nvSpPr>
          <p:cNvPr id="9" name="Freeform 9"/>
          <p:cNvSpPr/>
          <p:nvPr/>
        </p:nvSpPr>
        <p:spPr>
          <a:xfrm>
            <a:off x="13930292" y="659791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2" y="0"/>
                </a:lnTo>
                <a:lnTo>
                  <a:pt x="1919762" y="737818"/>
                </a:lnTo>
                <a:lnTo>
                  <a:pt x="0" y="7378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378920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524782" y="-2703049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8" y="0"/>
                </a:lnTo>
                <a:lnTo>
                  <a:pt x="5278318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73322" y="409455"/>
            <a:ext cx="8741356" cy="61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0"/>
              </a:lnSpc>
            </a:pPr>
            <a:r>
              <a:rPr lang="en-US" sz="42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 Cenário: Situação Crítica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69888" y="1549200"/>
            <a:ext cx="13333668" cy="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3193" b="1" i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Seção 1: Status Geral - Monitoramento em Tempo Real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4474" y="2247245"/>
            <a:ext cx="3855326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Indicador de Severidade do Ataque - Nível de Risco Atual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72798" y="2256770"/>
            <a:ext cx="490366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Tempo Médio de Detecção - SLA – Tempo decorrido desde o início da ameaça até a detecção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33686" y="2247245"/>
            <a:ext cx="314705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Total de Tentativas de Intrusão nas Últimas 24h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55678" y="4029356"/>
            <a:ext cx="10776645" cy="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3193" b="1" i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Seção 2: Diagnóstico e Análise do Ataque - O  PROBLEMA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95605" y="6754231"/>
            <a:ext cx="5482233" cy="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3193" b="1" i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Seção 3: Tomada de Decisão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95605" y="6754231"/>
            <a:ext cx="5482233" cy="5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1"/>
              </a:lnSpc>
              <a:spcBef>
                <a:spcPct val="0"/>
              </a:spcBef>
            </a:pPr>
            <a:r>
              <a:rPr lang="en-US" sz="3193" b="1" i="1">
                <a:solidFill>
                  <a:srgbClr val="2575B1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Seção 3: Tomada de Decisão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1475" y="7539886"/>
            <a:ext cx="2838000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Status do Firewall e Políticas de Bloqueio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541291" y="7539886"/>
            <a:ext cx="3142531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Checklist de Resolução Rápida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14272" y="7539886"/>
            <a:ext cx="2971055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Tempo Estimado para Restabelecimento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536769" y="2247245"/>
            <a:ext cx="314705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Alerta crítico: Sistemas mais afetados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4326" y="4986461"/>
            <a:ext cx="3855326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Mapa de Ataques e Origem das Conexões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52650" y="4995986"/>
            <a:ext cx="490366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Tipos de Ataques em Execução - Malware, Ransomware, DDoS, Phishing, Força Bruta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13538" y="4986461"/>
            <a:ext cx="3147053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Velocidade de Propagação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416621" y="4986461"/>
            <a:ext cx="3147053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Contas de Usuário Bloqueadas ou Comprometidas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613538" y="7539886"/>
            <a:ext cx="3897767" cy="90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Quantidade de Serviços Restaurados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18486" y="7539886"/>
            <a:ext cx="3357975" cy="1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  <a:spcBef>
                <a:spcPct val="0"/>
              </a:spcBef>
            </a:pPr>
            <a:r>
              <a:rPr lang="en-US" sz="258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Índice de Tentativas de Login Inválidas Após Medidas de Contenção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34712" y="1338597"/>
            <a:ext cx="17381913" cy="8634576"/>
            <a:chOff x="0" y="0"/>
            <a:chExt cx="4577952" cy="22741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577952" cy="2274127"/>
            </a:xfrm>
            <a:custGeom>
              <a:avLst/>
              <a:gdLst/>
              <a:ahLst/>
              <a:cxnLst/>
              <a:rect l="l" t="t" r="r" b="b"/>
              <a:pathLst>
                <a:path w="4577952" h="2274127">
                  <a:moveTo>
                    <a:pt x="0" y="0"/>
                  </a:moveTo>
                  <a:lnTo>
                    <a:pt x="4577952" y="0"/>
                  </a:lnTo>
                  <a:lnTo>
                    <a:pt x="4577952" y="2274127"/>
                  </a:lnTo>
                  <a:lnTo>
                    <a:pt x="0" y="2274127"/>
                  </a:lnTo>
                  <a:close/>
                </a:path>
              </a:pathLst>
            </a:custGeom>
            <a:solidFill>
              <a:srgbClr val="A6A6A6">
                <a:alpha val="87843"/>
              </a:srgb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577952" cy="2312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AutoShape 26"/>
          <p:cNvSpPr/>
          <p:nvPr/>
        </p:nvSpPr>
        <p:spPr>
          <a:xfrm flipV="1">
            <a:off x="2269888" y="3220858"/>
            <a:ext cx="13472587" cy="6862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8028546" y="1505957"/>
            <a:ext cx="9067753" cy="798438"/>
            <a:chOff x="0" y="0"/>
            <a:chExt cx="12090337" cy="1064584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2090337" cy="1064584"/>
              <a:chOff x="0" y="0"/>
              <a:chExt cx="2388215" cy="210288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388215" cy="210288"/>
              </a:xfrm>
              <a:custGeom>
                <a:avLst/>
                <a:gdLst/>
                <a:ahLst/>
                <a:cxnLst/>
                <a:rect l="l" t="t" r="r" b="b"/>
                <a:pathLst>
                  <a:path w="2388215" h="210288">
                    <a:moveTo>
                      <a:pt x="0" y="0"/>
                    </a:moveTo>
                    <a:lnTo>
                      <a:pt x="2388215" y="0"/>
                    </a:lnTo>
                    <a:lnTo>
                      <a:pt x="2388215" y="210288"/>
                    </a:lnTo>
                    <a:lnTo>
                      <a:pt x="0" y="210288"/>
                    </a:lnTo>
                    <a:close/>
                  </a:path>
                </a:pathLst>
              </a:custGeom>
              <a:solidFill>
                <a:srgbClr val="FBFEFB">
                  <a:alpha val="74902"/>
                </a:srgbClr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2388215" cy="248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268072" y="138152"/>
              <a:ext cx="10668317" cy="7300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603"/>
                </a:lnSpc>
                <a:spcBef>
                  <a:spcPct val="0"/>
                </a:spcBef>
              </a:pPr>
              <a:r>
                <a:rPr lang="en-US" sz="3288" dirty="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"</a:t>
              </a:r>
              <a:r>
                <a:rPr lang="en-US" sz="3288" dirty="0" err="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Está</a:t>
              </a:r>
              <a:r>
                <a:rPr lang="en-US" sz="3288" dirty="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3288" dirty="0" err="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tudo</a:t>
              </a:r>
              <a:r>
                <a:rPr lang="en-US" sz="3288" dirty="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3288" dirty="0" err="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bem</a:t>
              </a:r>
              <a:r>
                <a:rPr lang="en-US" sz="3288" dirty="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3288" dirty="0" err="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ou</a:t>
              </a:r>
              <a:r>
                <a:rPr lang="en-US" sz="3288" dirty="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3288" dirty="0" err="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temos</a:t>
              </a:r>
              <a:r>
                <a:rPr lang="en-US" sz="3288" dirty="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um </a:t>
              </a:r>
              <a:r>
                <a:rPr lang="en-US" sz="3288" dirty="0" err="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problema</a:t>
              </a:r>
              <a:r>
                <a:rPr lang="en-US" sz="3288" dirty="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?"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699800" y="2489466"/>
            <a:ext cx="11679120" cy="548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2"/>
              </a:lnSpc>
              <a:spcBef>
                <a:spcPct val="0"/>
              </a:spcBef>
            </a:pPr>
            <a:r>
              <a:rPr lang="en-US" sz="3158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Status crítico imediato (para captar atenção rapidamente)</a:t>
            </a:r>
          </a:p>
        </p:txBody>
      </p:sp>
      <p:sp>
        <p:nvSpPr>
          <p:cNvPr id="33" name="AutoShape 33"/>
          <p:cNvSpPr/>
          <p:nvPr/>
        </p:nvSpPr>
        <p:spPr>
          <a:xfrm flipV="1">
            <a:off x="2862678" y="3238581"/>
            <a:ext cx="12872811" cy="507459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TextBox 34"/>
          <p:cNvSpPr txBox="1"/>
          <p:nvPr/>
        </p:nvSpPr>
        <p:spPr>
          <a:xfrm>
            <a:off x="1266961" y="4475426"/>
            <a:ext cx="8689352" cy="1110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0"/>
              </a:lnSpc>
              <a:spcBef>
                <a:spcPct val="0"/>
              </a:spcBef>
            </a:pPr>
            <a:r>
              <a:rPr lang="en-US" sz="3264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Diagnóstico</a:t>
            </a:r>
            <a:r>
              <a:rPr lang="en-US" sz="3264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 </a:t>
            </a:r>
            <a:r>
              <a:rPr lang="en-US" sz="3264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contexto</a:t>
            </a:r>
            <a:r>
              <a:rPr lang="en-US" sz="3264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264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detalhado</a:t>
            </a:r>
            <a:r>
              <a:rPr lang="en-US" sz="3264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(para </a:t>
            </a:r>
            <a:r>
              <a:rPr lang="en-US" sz="3264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entender</a:t>
            </a:r>
            <a:r>
              <a:rPr lang="en-US" sz="3264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o </a:t>
            </a:r>
            <a:r>
              <a:rPr lang="en-US" sz="3264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problema</a:t>
            </a:r>
            <a:r>
              <a:rPr lang="en-US" sz="3264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)</a:t>
            </a:r>
          </a:p>
        </p:txBody>
      </p:sp>
      <p:sp>
        <p:nvSpPr>
          <p:cNvPr id="35" name="AutoShape 35"/>
          <p:cNvSpPr/>
          <p:nvPr/>
        </p:nvSpPr>
        <p:spPr>
          <a:xfrm>
            <a:off x="2862678" y="8332225"/>
            <a:ext cx="1325361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TextBox 36"/>
          <p:cNvSpPr txBox="1"/>
          <p:nvPr/>
        </p:nvSpPr>
        <p:spPr>
          <a:xfrm>
            <a:off x="8801653" y="6912930"/>
            <a:ext cx="7206555" cy="564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3"/>
              </a:lnSpc>
              <a:spcBef>
                <a:spcPct val="0"/>
              </a:spcBef>
            </a:pPr>
            <a:r>
              <a:rPr lang="en-US" sz="3288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Ações</a:t>
            </a:r>
            <a:r>
              <a:rPr lang="en-US" sz="3288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288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rápidas</a:t>
            </a:r>
            <a:r>
              <a:rPr lang="en-US" sz="3288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para </a:t>
            </a:r>
            <a:r>
              <a:rPr lang="en-US" sz="3288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mitigar</a:t>
            </a:r>
            <a:r>
              <a:rPr lang="en-US" sz="3288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o </a:t>
            </a:r>
            <a:r>
              <a:rPr lang="en-US" sz="3288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ataque</a:t>
            </a:r>
            <a:endParaRPr lang="en-US" sz="3288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37" name="Freeform 37"/>
          <p:cNvSpPr/>
          <p:nvPr/>
        </p:nvSpPr>
        <p:spPr>
          <a:xfrm>
            <a:off x="14196535" y="305503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5852" y="2001887"/>
            <a:ext cx="8754575" cy="930174"/>
          </a:xfrm>
          <a:custGeom>
            <a:avLst/>
            <a:gdLst/>
            <a:ahLst/>
            <a:cxnLst/>
            <a:rect l="l" t="t" r="r" b="b"/>
            <a:pathLst>
              <a:path w="8754575" h="930174">
                <a:moveTo>
                  <a:pt x="0" y="0"/>
                </a:moveTo>
                <a:lnTo>
                  <a:pt x="8754574" y="0"/>
                </a:lnTo>
                <a:lnTo>
                  <a:pt x="8754574" y="930174"/>
                </a:lnTo>
                <a:lnTo>
                  <a:pt x="0" y="9301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3178631"/>
            <a:ext cx="7448292" cy="6079669"/>
          </a:xfrm>
          <a:custGeom>
            <a:avLst/>
            <a:gdLst/>
            <a:ahLst/>
            <a:cxnLst/>
            <a:rect l="l" t="t" r="r" b="b"/>
            <a:pathLst>
              <a:path w="7448292" h="6079669">
                <a:moveTo>
                  <a:pt x="0" y="0"/>
                </a:moveTo>
                <a:lnTo>
                  <a:pt x="7448292" y="0"/>
                </a:lnTo>
                <a:lnTo>
                  <a:pt x="7448292" y="6079669"/>
                </a:lnTo>
                <a:lnTo>
                  <a:pt x="0" y="60796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504469" y="4300468"/>
            <a:ext cx="3780620" cy="806741"/>
          </a:xfrm>
          <a:custGeom>
            <a:avLst/>
            <a:gdLst/>
            <a:ahLst/>
            <a:cxnLst/>
            <a:rect l="l" t="t" r="r" b="b"/>
            <a:pathLst>
              <a:path w="3780620" h="806741">
                <a:moveTo>
                  <a:pt x="0" y="0"/>
                </a:moveTo>
                <a:lnTo>
                  <a:pt x="3780620" y="0"/>
                </a:lnTo>
                <a:lnTo>
                  <a:pt x="3780620" y="806741"/>
                </a:lnTo>
                <a:lnTo>
                  <a:pt x="0" y="8067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98" r="-29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504469" y="7763286"/>
            <a:ext cx="5734545" cy="1495014"/>
          </a:xfrm>
          <a:custGeom>
            <a:avLst/>
            <a:gdLst/>
            <a:ahLst/>
            <a:cxnLst/>
            <a:rect l="l" t="t" r="r" b="b"/>
            <a:pathLst>
              <a:path w="5734545" h="1495014">
                <a:moveTo>
                  <a:pt x="0" y="0"/>
                </a:moveTo>
                <a:lnTo>
                  <a:pt x="5734545" y="0"/>
                </a:lnTo>
                <a:lnTo>
                  <a:pt x="5734545" y="1495014"/>
                </a:lnTo>
                <a:lnTo>
                  <a:pt x="0" y="14950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98" r="-298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966275" y="2342550"/>
            <a:ext cx="5103405" cy="1851756"/>
          </a:xfrm>
          <a:custGeom>
            <a:avLst/>
            <a:gdLst/>
            <a:ahLst/>
            <a:cxnLst/>
            <a:rect l="l" t="t" r="r" b="b"/>
            <a:pathLst>
              <a:path w="5103405" h="1851756">
                <a:moveTo>
                  <a:pt x="0" y="0"/>
                </a:moveTo>
                <a:lnTo>
                  <a:pt x="5103405" y="0"/>
                </a:lnTo>
                <a:lnTo>
                  <a:pt x="5103405" y="1851756"/>
                </a:lnTo>
                <a:lnTo>
                  <a:pt x="0" y="185175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68402" y="4998299"/>
            <a:ext cx="7099150" cy="2440333"/>
          </a:xfrm>
          <a:custGeom>
            <a:avLst/>
            <a:gdLst/>
            <a:ahLst/>
            <a:cxnLst/>
            <a:rect l="l" t="t" r="r" b="b"/>
            <a:pathLst>
              <a:path w="7099150" h="2440333">
                <a:moveTo>
                  <a:pt x="0" y="0"/>
                </a:moveTo>
                <a:lnTo>
                  <a:pt x="7099150" y="0"/>
                </a:lnTo>
                <a:lnTo>
                  <a:pt x="7099150" y="2440333"/>
                </a:lnTo>
                <a:lnTo>
                  <a:pt x="0" y="244033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812930" y="699208"/>
            <a:ext cx="8109398" cy="68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Visual eficaz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88686" y="416698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57065" y="1894454"/>
            <a:ext cx="7948277" cy="2159084"/>
          </a:xfrm>
          <a:custGeom>
            <a:avLst/>
            <a:gdLst/>
            <a:ahLst/>
            <a:cxnLst/>
            <a:rect l="l" t="t" r="r" b="b"/>
            <a:pathLst>
              <a:path w="7948277" h="2159084">
                <a:moveTo>
                  <a:pt x="0" y="0"/>
                </a:moveTo>
                <a:lnTo>
                  <a:pt x="7948277" y="0"/>
                </a:lnTo>
                <a:lnTo>
                  <a:pt x="7948277" y="2159084"/>
                </a:lnTo>
                <a:lnTo>
                  <a:pt x="0" y="21590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68044" y="4562911"/>
            <a:ext cx="7081004" cy="3961156"/>
          </a:xfrm>
          <a:custGeom>
            <a:avLst/>
            <a:gdLst/>
            <a:ahLst/>
            <a:cxnLst/>
            <a:rect l="l" t="t" r="r" b="b"/>
            <a:pathLst>
              <a:path w="7081004" h="3961156">
                <a:moveTo>
                  <a:pt x="0" y="0"/>
                </a:moveTo>
                <a:lnTo>
                  <a:pt x="7081004" y="0"/>
                </a:lnTo>
                <a:lnTo>
                  <a:pt x="7081004" y="3961155"/>
                </a:lnTo>
                <a:lnTo>
                  <a:pt x="0" y="39611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88871" y="425646"/>
            <a:ext cx="4720354" cy="62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12"/>
              </a:lnSpc>
              <a:spcBef>
                <a:spcPct val="0"/>
              </a:spcBef>
            </a:pPr>
            <a:r>
              <a:rPr lang="en-US" sz="3652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Princípios da Gestalt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5944" y="530421"/>
            <a:ext cx="4993858" cy="69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Visual eficaz</a:t>
            </a:r>
          </a:p>
        </p:txBody>
      </p:sp>
      <p:sp>
        <p:nvSpPr>
          <p:cNvPr id="9" name="Freeform 9"/>
          <p:cNvSpPr/>
          <p:nvPr/>
        </p:nvSpPr>
        <p:spPr>
          <a:xfrm>
            <a:off x="9144000" y="4480631"/>
            <a:ext cx="7735715" cy="4125715"/>
          </a:xfrm>
          <a:custGeom>
            <a:avLst/>
            <a:gdLst/>
            <a:ahLst/>
            <a:cxnLst/>
            <a:rect l="l" t="t" r="r" b="b"/>
            <a:pathLst>
              <a:path w="7735715" h="4125715">
                <a:moveTo>
                  <a:pt x="0" y="0"/>
                </a:moveTo>
                <a:lnTo>
                  <a:pt x="7735715" y="0"/>
                </a:lnTo>
                <a:lnTo>
                  <a:pt x="7735715" y="4125715"/>
                </a:lnTo>
                <a:lnTo>
                  <a:pt x="0" y="41257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807204" y="1906451"/>
            <a:ext cx="5086596" cy="1019421"/>
          </a:xfrm>
          <a:custGeom>
            <a:avLst/>
            <a:gdLst/>
            <a:ahLst/>
            <a:cxnLst/>
            <a:rect l="l" t="t" r="r" b="b"/>
            <a:pathLst>
              <a:path w="5086596" h="1019421">
                <a:moveTo>
                  <a:pt x="0" y="0"/>
                </a:moveTo>
                <a:lnTo>
                  <a:pt x="5086596" y="0"/>
                </a:lnTo>
                <a:lnTo>
                  <a:pt x="5086596" y="1019421"/>
                </a:lnTo>
                <a:lnTo>
                  <a:pt x="0" y="10194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938539" y="3064786"/>
            <a:ext cx="8612861" cy="988752"/>
          </a:xfrm>
          <a:custGeom>
            <a:avLst/>
            <a:gdLst/>
            <a:ahLst/>
            <a:cxnLst/>
            <a:rect l="l" t="t" r="r" b="b"/>
            <a:pathLst>
              <a:path w="8612861" h="988752">
                <a:moveTo>
                  <a:pt x="0" y="0"/>
                </a:moveTo>
                <a:lnTo>
                  <a:pt x="8612861" y="0"/>
                </a:lnTo>
                <a:lnTo>
                  <a:pt x="8612861" y="988752"/>
                </a:lnTo>
                <a:lnTo>
                  <a:pt x="0" y="9887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88686" y="416698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388871" y="425646"/>
            <a:ext cx="4720354" cy="62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12"/>
              </a:lnSpc>
              <a:spcBef>
                <a:spcPct val="0"/>
              </a:spcBef>
            </a:pPr>
            <a:r>
              <a:rPr lang="en-US" sz="3652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Princípios da Gestalt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5944" y="530421"/>
            <a:ext cx="4993858" cy="69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Visual eficaz</a:t>
            </a:r>
          </a:p>
        </p:txBody>
      </p:sp>
      <p:sp>
        <p:nvSpPr>
          <p:cNvPr id="7" name="Freeform 7"/>
          <p:cNvSpPr/>
          <p:nvPr/>
        </p:nvSpPr>
        <p:spPr>
          <a:xfrm>
            <a:off x="295944" y="2533166"/>
            <a:ext cx="5125238" cy="1016576"/>
          </a:xfrm>
          <a:custGeom>
            <a:avLst/>
            <a:gdLst/>
            <a:ahLst/>
            <a:cxnLst/>
            <a:rect l="l" t="t" r="r" b="b"/>
            <a:pathLst>
              <a:path w="5125238" h="1016576">
                <a:moveTo>
                  <a:pt x="0" y="0"/>
                </a:moveTo>
                <a:lnTo>
                  <a:pt x="5125238" y="0"/>
                </a:lnTo>
                <a:lnTo>
                  <a:pt x="5125238" y="1016576"/>
                </a:lnTo>
                <a:lnTo>
                  <a:pt x="0" y="10165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95944" y="3517907"/>
            <a:ext cx="8981134" cy="1369593"/>
          </a:xfrm>
          <a:custGeom>
            <a:avLst/>
            <a:gdLst/>
            <a:ahLst/>
            <a:cxnLst/>
            <a:rect l="l" t="t" r="r" b="b"/>
            <a:pathLst>
              <a:path w="8981134" h="1369593">
                <a:moveTo>
                  <a:pt x="0" y="0"/>
                </a:moveTo>
                <a:lnTo>
                  <a:pt x="8981135" y="0"/>
                </a:lnTo>
                <a:lnTo>
                  <a:pt x="8981135" y="1369593"/>
                </a:lnTo>
                <a:lnTo>
                  <a:pt x="0" y="13695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51076" y="5404336"/>
            <a:ext cx="8124572" cy="2969387"/>
          </a:xfrm>
          <a:custGeom>
            <a:avLst/>
            <a:gdLst/>
            <a:ahLst/>
            <a:cxnLst/>
            <a:rect l="l" t="t" r="r" b="b"/>
            <a:pathLst>
              <a:path w="8124572" h="2969387">
                <a:moveTo>
                  <a:pt x="0" y="0"/>
                </a:moveTo>
                <a:lnTo>
                  <a:pt x="8124573" y="0"/>
                </a:lnTo>
                <a:lnTo>
                  <a:pt x="8124573" y="2969387"/>
                </a:lnTo>
                <a:lnTo>
                  <a:pt x="0" y="29693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123987" y="2393137"/>
            <a:ext cx="4895840" cy="981191"/>
          </a:xfrm>
          <a:custGeom>
            <a:avLst/>
            <a:gdLst/>
            <a:ahLst/>
            <a:cxnLst/>
            <a:rect l="l" t="t" r="r" b="b"/>
            <a:pathLst>
              <a:path w="4895840" h="981191">
                <a:moveTo>
                  <a:pt x="0" y="0"/>
                </a:moveTo>
                <a:lnTo>
                  <a:pt x="4895840" y="0"/>
                </a:lnTo>
                <a:lnTo>
                  <a:pt x="4895840" y="981192"/>
                </a:lnTo>
                <a:lnTo>
                  <a:pt x="0" y="9811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123987" y="3374329"/>
            <a:ext cx="6727560" cy="1222209"/>
          </a:xfrm>
          <a:custGeom>
            <a:avLst/>
            <a:gdLst/>
            <a:ahLst/>
            <a:cxnLst/>
            <a:rect l="l" t="t" r="r" b="b"/>
            <a:pathLst>
              <a:path w="6727560" h="1222209">
                <a:moveTo>
                  <a:pt x="0" y="0"/>
                </a:moveTo>
                <a:lnTo>
                  <a:pt x="6727559" y="0"/>
                </a:lnTo>
                <a:lnTo>
                  <a:pt x="6727559" y="1222209"/>
                </a:lnTo>
                <a:lnTo>
                  <a:pt x="0" y="12222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157475" y="5536577"/>
            <a:ext cx="7393925" cy="3029759"/>
          </a:xfrm>
          <a:custGeom>
            <a:avLst/>
            <a:gdLst/>
            <a:ahLst/>
            <a:cxnLst/>
            <a:rect l="l" t="t" r="r" b="b"/>
            <a:pathLst>
              <a:path w="7393925" h="3029759">
                <a:moveTo>
                  <a:pt x="0" y="0"/>
                </a:moveTo>
                <a:lnTo>
                  <a:pt x="7393925" y="0"/>
                </a:lnTo>
                <a:lnTo>
                  <a:pt x="7393925" y="3029759"/>
                </a:lnTo>
                <a:lnTo>
                  <a:pt x="0" y="30297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88686" y="416698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2875" y="2334418"/>
            <a:ext cx="6419026" cy="980544"/>
          </a:xfrm>
          <a:custGeom>
            <a:avLst/>
            <a:gdLst/>
            <a:ahLst/>
            <a:cxnLst/>
            <a:rect l="l" t="t" r="r" b="b"/>
            <a:pathLst>
              <a:path w="6419026" h="980544">
                <a:moveTo>
                  <a:pt x="0" y="0"/>
                </a:moveTo>
                <a:lnTo>
                  <a:pt x="6419026" y="0"/>
                </a:lnTo>
                <a:lnTo>
                  <a:pt x="6419026" y="980544"/>
                </a:lnTo>
                <a:lnTo>
                  <a:pt x="0" y="9805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38184" y="3314962"/>
            <a:ext cx="9090823" cy="1469618"/>
          </a:xfrm>
          <a:custGeom>
            <a:avLst/>
            <a:gdLst/>
            <a:ahLst/>
            <a:cxnLst/>
            <a:rect l="l" t="t" r="r" b="b"/>
            <a:pathLst>
              <a:path w="9090823" h="1469618">
                <a:moveTo>
                  <a:pt x="0" y="0"/>
                </a:moveTo>
                <a:lnTo>
                  <a:pt x="9090823" y="0"/>
                </a:lnTo>
                <a:lnTo>
                  <a:pt x="9090823" y="1469618"/>
                </a:lnTo>
                <a:lnTo>
                  <a:pt x="0" y="14696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51779" y="5338114"/>
            <a:ext cx="7571124" cy="2977551"/>
          </a:xfrm>
          <a:custGeom>
            <a:avLst/>
            <a:gdLst/>
            <a:ahLst/>
            <a:cxnLst/>
            <a:rect l="l" t="t" r="r" b="b"/>
            <a:pathLst>
              <a:path w="7571124" h="2977551">
                <a:moveTo>
                  <a:pt x="0" y="0"/>
                </a:moveTo>
                <a:lnTo>
                  <a:pt x="7571124" y="0"/>
                </a:lnTo>
                <a:lnTo>
                  <a:pt x="7571124" y="2977552"/>
                </a:lnTo>
                <a:lnTo>
                  <a:pt x="0" y="29775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105378" y="3697654"/>
            <a:ext cx="7446022" cy="4864484"/>
          </a:xfrm>
          <a:custGeom>
            <a:avLst/>
            <a:gdLst/>
            <a:ahLst/>
            <a:cxnLst/>
            <a:rect l="l" t="t" r="r" b="b"/>
            <a:pathLst>
              <a:path w="7446022" h="4864484">
                <a:moveTo>
                  <a:pt x="0" y="0"/>
                </a:moveTo>
                <a:lnTo>
                  <a:pt x="7446022" y="0"/>
                </a:lnTo>
                <a:lnTo>
                  <a:pt x="7446022" y="4864485"/>
                </a:lnTo>
                <a:lnTo>
                  <a:pt x="0" y="48644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452" t="-5452" r="-5343" b="-658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388871" y="425646"/>
            <a:ext cx="4720354" cy="62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12"/>
              </a:lnSpc>
              <a:spcBef>
                <a:spcPct val="0"/>
              </a:spcBef>
            </a:pPr>
            <a:r>
              <a:rPr lang="en-US" sz="3652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Princípios da Gestalt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944" y="530421"/>
            <a:ext cx="4993858" cy="69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Visual eficaz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88686" y="416698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022025" y="1729779"/>
            <a:ext cx="13700575" cy="7261305"/>
          </a:xfrm>
          <a:custGeom>
            <a:avLst/>
            <a:gdLst/>
            <a:ahLst/>
            <a:cxnLst/>
            <a:rect l="l" t="t" r="r" b="b"/>
            <a:pathLst>
              <a:path w="13700575" h="7261305">
                <a:moveTo>
                  <a:pt x="0" y="0"/>
                </a:moveTo>
                <a:lnTo>
                  <a:pt x="13700575" y="0"/>
                </a:lnTo>
                <a:lnTo>
                  <a:pt x="13700575" y="7261304"/>
                </a:lnTo>
                <a:lnTo>
                  <a:pt x="0" y="72613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388871" y="425646"/>
            <a:ext cx="4720354" cy="62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12"/>
              </a:lnSpc>
              <a:spcBef>
                <a:spcPct val="0"/>
              </a:spcBef>
            </a:pPr>
            <a:r>
              <a:rPr lang="en-US" sz="3652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Princípios da Gestalt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5944" y="530421"/>
            <a:ext cx="4993858" cy="69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Visual eficaz</a:t>
            </a:r>
          </a:p>
        </p:txBody>
      </p:sp>
      <p:sp>
        <p:nvSpPr>
          <p:cNvPr id="8" name="Freeform 8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88686" y="416698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786054" y="1769367"/>
            <a:ext cx="13231432" cy="7525377"/>
          </a:xfrm>
          <a:custGeom>
            <a:avLst/>
            <a:gdLst/>
            <a:ahLst/>
            <a:cxnLst/>
            <a:rect l="l" t="t" r="r" b="b"/>
            <a:pathLst>
              <a:path w="13231432" h="7525377">
                <a:moveTo>
                  <a:pt x="0" y="0"/>
                </a:moveTo>
                <a:lnTo>
                  <a:pt x="13231432" y="0"/>
                </a:lnTo>
                <a:lnTo>
                  <a:pt x="13231432" y="7525377"/>
                </a:lnTo>
                <a:lnTo>
                  <a:pt x="0" y="7525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388871" y="425646"/>
            <a:ext cx="4720354" cy="62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12"/>
              </a:lnSpc>
              <a:spcBef>
                <a:spcPct val="0"/>
              </a:spcBef>
            </a:pPr>
            <a:r>
              <a:rPr lang="en-US" sz="3652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Princípios da Gestalt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5944" y="530421"/>
            <a:ext cx="4993858" cy="69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Visual eficaz</a:t>
            </a:r>
          </a:p>
        </p:txBody>
      </p:sp>
      <p:sp>
        <p:nvSpPr>
          <p:cNvPr id="8" name="Freeform 8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0796" y="4725454"/>
            <a:ext cx="15286408" cy="3592306"/>
          </a:xfrm>
          <a:custGeom>
            <a:avLst/>
            <a:gdLst/>
            <a:ahLst/>
            <a:cxnLst/>
            <a:rect l="l" t="t" r="r" b="b"/>
            <a:pathLst>
              <a:path w="15286408" h="3592306">
                <a:moveTo>
                  <a:pt x="0" y="0"/>
                </a:moveTo>
                <a:lnTo>
                  <a:pt x="15286408" y="0"/>
                </a:lnTo>
                <a:lnTo>
                  <a:pt x="15286408" y="3592306"/>
                </a:lnTo>
                <a:lnTo>
                  <a:pt x="0" y="35923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82176" y="1195625"/>
            <a:ext cx="8109398" cy="68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espaços em branco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40427" y="2588034"/>
            <a:ext cx="15192897" cy="1543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8"/>
              </a:lnSpc>
            </a:pPr>
            <a:r>
              <a:rPr lang="en-US" sz="2942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Espaço em branco – usados estrategicamente para chamar a atenção para as partes que não são espaço em branco!</a:t>
            </a:r>
          </a:p>
          <a:p>
            <a:pPr marL="0" lvl="0" indent="0" algn="ctr">
              <a:lnSpc>
                <a:spcPts val="4118"/>
              </a:lnSpc>
              <a:spcBef>
                <a:spcPct val="0"/>
              </a:spcBef>
            </a:pPr>
            <a:endParaRPr lang="en-US" sz="2942">
              <a:solidFill>
                <a:srgbClr val="292929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61262" y="3993103"/>
            <a:ext cx="9234143" cy="4997980"/>
          </a:xfrm>
          <a:custGeom>
            <a:avLst/>
            <a:gdLst/>
            <a:ahLst/>
            <a:cxnLst/>
            <a:rect l="l" t="t" r="r" b="b"/>
            <a:pathLst>
              <a:path w="9234143" h="4997980">
                <a:moveTo>
                  <a:pt x="0" y="0"/>
                </a:moveTo>
                <a:lnTo>
                  <a:pt x="9234143" y="0"/>
                </a:lnTo>
                <a:lnTo>
                  <a:pt x="9234143" y="4997980"/>
                </a:lnTo>
                <a:lnTo>
                  <a:pt x="0" y="4997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130300" y="1057275"/>
            <a:ext cx="8109398" cy="68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Gráficos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5787" y="2148654"/>
            <a:ext cx="16536425" cy="1254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4"/>
              </a:lnSpc>
            </a:pPr>
            <a:r>
              <a:rPr lang="en-US" sz="2968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Parece óbvio, mas uma das etapas mais importantes na construção de dashboards, consiste na escolha do tipo de gráfico que mais se adequa aos dados a serem expostos.</a:t>
            </a:r>
          </a:p>
          <a:p>
            <a:pPr algn="ctr">
              <a:lnSpc>
                <a:spcPts val="3294"/>
              </a:lnSpc>
              <a:spcBef>
                <a:spcPct val="0"/>
              </a:spcBef>
            </a:pPr>
            <a:endParaRPr lang="en-US" sz="2968">
              <a:solidFill>
                <a:srgbClr val="292929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75787" y="3700246"/>
            <a:ext cx="7279201" cy="538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0"/>
              </a:lnSpc>
            </a:pPr>
            <a:r>
              <a:rPr lang="en-US" sz="2637" b="1" i="1">
                <a:solidFill>
                  <a:srgbClr val="292929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Comparação</a:t>
            </a:r>
            <a:r>
              <a:rPr lang="en-US" sz="2637" b="1">
                <a:solidFill>
                  <a:srgbClr val="29292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  <a:r>
              <a:rPr lang="en-US" sz="2637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 confrontar dados ao longo do tempo ou entre várias categorias;</a:t>
            </a:r>
          </a:p>
          <a:p>
            <a:pPr algn="l">
              <a:lnSpc>
                <a:spcPts val="5380"/>
              </a:lnSpc>
            </a:pPr>
            <a:r>
              <a:rPr lang="en-US" sz="2637" b="1" i="1">
                <a:solidFill>
                  <a:srgbClr val="292929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Distribuição</a:t>
            </a:r>
            <a:r>
              <a:rPr lang="en-US" sz="2637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: mostrar a frequência em que ocorrem os dados;</a:t>
            </a:r>
          </a:p>
          <a:p>
            <a:pPr algn="l">
              <a:lnSpc>
                <a:spcPts val="5380"/>
              </a:lnSpc>
            </a:pPr>
            <a:r>
              <a:rPr lang="en-US" sz="2637" b="1" i="1">
                <a:solidFill>
                  <a:srgbClr val="292929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Relação</a:t>
            </a:r>
            <a:r>
              <a:rPr lang="en-US" sz="2637" b="1">
                <a:solidFill>
                  <a:srgbClr val="29292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 </a:t>
            </a:r>
            <a:r>
              <a:rPr lang="en-US" sz="2637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mostrar a interdependência entre variáveis;</a:t>
            </a:r>
          </a:p>
          <a:p>
            <a:pPr marL="0" lvl="0" indent="0" algn="l">
              <a:lnSpc>
                <a:spcPts val="5380"/>
              </a:lnSpc>
            </a:pPr>
            <a:r>
              <a:rPr lang="en-US" sz="2637" b="1" i="1">
                <a:solidFill>
                  <a:srgbClr val="292929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Composição</a:t>
            </a:r>
            <a:r>
              <a:rPr lang="en-US" sz="2637" b="1">
                <a:solidFill>
                  <a:srgbClr val="29292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  <a:r>
              <a:rPr lang="en-US" sz="2637">
                <a:solidFill>
                  <a:srgbClr val="292929"/>
                </a:solidFill>
                <a:latin typeface="Open Sauce"/>
                <a:ea typeface="Open Sauce"/>
                <a:cs typeface="Open Sauce"/>
                <a:sym typeface="Open Sauce"/>
              </a:rPr>
              <a:t> mostrar os componentes de um todo.</a:t>
            </a:r>
          </a:p>
        </p:txBody>
      </p:sp>
      <p:sp>
        <p:nvSpPr>
          <p:cNvPr id="9" name="Freeform 9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36302" y="2383009"/>
            <a:ext cx="8696578" cy="6294148"/>
          </a:xfrm>
          <a:custGeom>
            <a:avLst/>
            <a:gdLst/>
            <a:ahLst/>
            <a:cxnLst/>
            <a:rect l="l" t="t" r="r" b="b"/>
            <a:pathLst>
              <a:path w="8696578" h="6294148">
                <a:moveTo>
                  <a:pt x="0" y="0"/>
                </a:moveTo>
                <a:lnTo>
                  <a:pt x="8696578" y="0"/>
                </a:lnTo>
                <a:lnTo>
                  <a:pt x="8696578" y="6294148"/>
                </a:lnTo>
                <a:lnTo>
                  <a:pt x="0" y="62941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389966" y="2069083"/>
            <a:ext cx="5699464" cy="6608074"/>
          </a:xfrm>
          <a:custGeom>
            <a:avLst/>
            <a:gdLst/>
            <a:ahLst/>
            <a:cxnLst/>
            <a:rect l="l" t="t" r="r" b="b"/>
            <a:pathLst>
              <a:path w="5699464" h="6608074">
                <a:moveTo>
                  <a:pt x="0" y="0"/>
                </a:moveTo>
                <a:lnTo>
                  <a:pt x="5699464" y="0"/>
                </a:lnTo>
                <a:lnTo>
                  <a:pt x="5699464" y="6608074"/>
                </a:lnTo>
                <a:lnTo>
                  <a:pt x="0" y="66080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30300" y="1057275"/>
            <a:ext cx="8109398" cy="68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Gráficos</a:t>
            </a:r>
          </a:p>
        </p:txBody>
      </p:sp>
      <p:sp>
        <p:nvSpPr>
          <p:cNvPr id="8" name="Freeform 8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130300" y="1057275"/>
            <a:ext cx="8109398" cy="68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51"/>
              </a:lnSpc>
            </a:pPr>
            <a:r>
              <a:rPr lang="en-US" sz="4731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Gráficos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259" y="1773409"/>
            <a:ext cx="3647141" cy="59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4161" b="1">
                <a:solidFill>
                  <a:srgbClr val="2575B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DICAS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23904"/>
            <a:ext cx="16136500" cy="40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1063" lvl="1" indent="-305531" algn="l">
              <a:lnSpc>
                <a:spcPts val="3141"/>
              </a:lnSpc>
              <a:buFont typeface="Arial"/>
              <a:buChar char="•"/>
            </a:pP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Remova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excessos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escolha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um dos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dois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valores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rótulo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ou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eixo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;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752086"/>
            <a:ext cx="16136500" cy="79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1063" lvl="1" indent="-305531" algn="l">
              <a:lnSpc>
                <a:spcPts val="3141"/>
              </a:lnSpc>
              <a:buFont typeface="Arial"/>
              <a:buChar char="•"/>
            </a:pP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Exiba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valores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logo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após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 final da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barra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para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garantir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que 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leitor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compreenda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as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diferenças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valor;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989502"/>
            <a:ext cx="16136500" cy="79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1063" lvl="1" indent="-305531" algn="l">
              <a:lnSpc>
                <a:spcPts val="3141"/>
              </a:lnSpc>
              <a:buFont typeface="Arial"/>
              <a:buChar char="•"/>
            </a:pP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gráficos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barra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colunas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devem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ser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apresentados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maior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para 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menor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valor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ou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em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outra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ordem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cardinal;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870794"/>
            <a:ext cx="16136500" cy="79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1063" lvl="1" indent="-305531" algn="l">
              <a:lnSpc>
                <a:spcPts val="3141"/>
              </a:lnSpc>
              <a:buFont typeface="Arial"/>
              <a:buChar char="•"/>
            </a:pP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Prefira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gráficos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barras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lugar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gráficos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colunas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quando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houver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muitas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categorias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eixo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7108209"/>
            <a:ext cx="16136500" cy="79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1063" lvl="1" indent="-305531" algn="l">
              <a:lnSpc>
                <a:spcPts val="3141"/>
              </a:lnSpc>
              <a:buFont typeface="Arial"/>
              <a:buChar char="•"/>
            </a:pP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Não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utilize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gráfico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pizza se a soma das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fatias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não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for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igual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a 100% dos dados,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também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não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é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recomendado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usá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-lo com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mais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6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fatias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fuja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efeito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tridimensional.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8226917"/>
            <a:ext cx="16136500" cy="40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1063" lvl="1" indent="-305531" algn="l">
              <a:lnSpc>
                <a:spcPts val="3141"/>
              </a:lnSpc>
              <a:buFont typeface="Arial"/>
              <a:buChar char="•"/>
            </a:pP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Para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comparação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valores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o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gráfico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colunas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funciona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3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melhor</a:t>
            </a:r>
            <a:r>
              <a:rPr lang="en-US" sz="283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do que de pizza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12678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445749" y="2022271"/>
          <a:ext cx="16204399" cy="7616770"/>
        </p:xfrm>
        <a:graphic>
          <a:graphicData uri="http://schemas.openxmlformats.org/drawingml/2006/table">
            <a:tbl>
              <a:tblPr/>
              <a:tblGrid>
                <a:gridCol w="2772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1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0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2195"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Intro"/>
                          <a:ea typeface="Intro"/>
                          <a:cs typeface="Intro"/>
                          <a:sym typeface="Intro"/>
                        </a:rPr>
                        <a:t>Cor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Intro"/>
                          <a:ea typeface="Intro"/>
                          <a:cs typeface="Intro"/>
                          <a:sym typeface="Intro"/>
                        </a:rPr>
                        <a:t>Significado Psicológico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1699">
                          <a:solidFill>
                            <a:srgbClr val="000000"/>
                          </a:solidFill>
                          <a:latin typeface="Intro"/>
                          <a:ea typeface="Intro"/>
                          <a:cs typeface="Intro"/>
                          <a:sym typeface="Intro"/>
                        </a:rPr>
                        <a:t>Uso em Dashboards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F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084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🔴 Vermelho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Alerta, erro, perigo, urgência, alto impacto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Destacar falhas, interrupções, incidentes críticos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923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🟠 Laranja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Atenção, aviso, risco médio, algo a ser monitorado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Problemas potenciais, status em degradação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61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🟡 Amarelo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Advertência, status intermediário, precaução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Indicar que algo pode se tornar um problema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3084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🟢 Verde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Normalidade, sucesso, tudo sob controle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Operações funcionando corretamente, boas métricas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3084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🔵 Azul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Profissionalismo, estabilidade, confiança, segurança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Para contextos informativos, comparações, dados neutros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3084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🟣 Roxo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Criatividade, inovação, destaque secundário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Usado em dashboards para insights ou métricas qualitativas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93084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⚫ Preto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Seriedade, sofisticação, minimalismo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Pode ser usado para contraste, mas com moderação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61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⚪ Branco/Cinza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Neutralidade, fundo de suporte, harmonia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Ideal como base para evitar poluição visual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410197" y="471124"/>
            <a:ext cx="6529627" cy="557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8"/>
              </a:lnSpc>
            </a:pPr>
            <a:r>
              <a:rPr lang="en-US" sz="380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Cores no Dashboard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2875" y="1047750"/>
            <a:ext cx="9705961" cy="428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69"/>
              </a:lnSpc>
              <a:spcBef>
                <a:spcPct val="0"/>
              </a:spcBef>
            </a:pPr>
            <a:r>
              <a:rPr lang="en-US" sz="2621" b="1">
                <a:solidFill>
                  <a:srgbClr val="29292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Psicologia das Cores: O que Cada Cor Transmite?</a:t>
            </a:r>
          </a:p>
        </p:txBody>
      </p:sp>
      <p:sp>
        <p:nvSpPr>
          <p:cNvPr id="8" name="Freeform 8"/>
          <p:cNvSpPr/>
          <p:nvPr/>
        </p:nvSpPr>
        <p:spPr>
          <a:xfrm>
            <a:off x="15730386" y="659791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2" y="0"/>
                </a:lnTo>
                <a:lnTo>
                  <a:pt x="1919762" y="737818"/>
                </a:lnTo>
                <a:lnTo>
                  <a:pt x="0" y="7378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046801" y="3733427"/>
            <a:ext cx="9756981" cy="5524873"/>
          </a:xfrm>
          <a:custGeom>
            <a:avLst/>
            <a:gdLst/>
            <a:ahLst/>
            <a:cxnLst/>
            <a:rect l="l" t="t" r="r" b="b"/>
            <a:pathLst>
              <a:path w="9756981" h="5524873">
                <a:moveTo>
                  <a:pt x="0" y="0"/>
                </a:moveTo>
                <a:lnTo>
                  <a:pt x="9756980" y="0"/>
                </a:lnTo>
                <a:lnTo>
                  <a:pt x="9756980" y="5524873"/>
                </a:lnTo>
                <a:lnTo>
                  <a:pt x="0" y="55248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16580" y="533924"/>
            <a:ext cx="7424428" cy="99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3"/>
              </a:lnSpc>
            </a:pPr>
            <a:r>
              <a:rPr lang="en-US" sz="3462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Como Representar Dados com Cores no Dashboard?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27674" y="1955078"/>
            <a:ext cx="13032652" cy="707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4"/>
              </a:lnSpc>
            </a:pPr>
            <a:r>
              <a:rPr lang="en-US" sz="3790" b="1">
                <a:solidFill>
                  <a:srgbClr val="2575B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REGRA DE OURO NO USO DAS CORES!!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2875" y="3262987"/>
            <a:ext cx="6211325" cy="663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34"/>
              </a:lnSpc>
              <a:spcBef>
                <a:spcPct val="0"/>
              </a:spcBef>
            </a:pPr>
            <a:r>
              <a:rPr lang="en-US" sz="4715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REGRA 60 – 30 - 10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2875" y="4354289"/>
            <a:ext cx="7323926" cy="394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24"/>
              </a:lnSpc>
            </a:pPr>
            <a:r>
              <a:rPr lang="en-US" sz="3504" b="1">
                <a:solidFill>
                  <a:srgbClr val="2575B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60%</a:t>
            </a:r>
            <a:r>
              <a:rPr lang="en-US" sz="350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do layout com as cores dominantes</a:t>
            </a:r>
          </a:p>
          <a:p>
            <a:pPr algn="l">
              <a:lnSpc>
                <a:spcPts val="8024"/>
              </a:lnSpc>
            </a:pPr>
            <a:r>
              <a:rPr lang="en-US" sz="3504" b="1">
                <a:solidFill>
                  <a:srgbClr val="0097B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30%</a:t>
            </a:r>
            <a:r>
              <a:rPr lang="en-US" sz="350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com as cores secundárias</a:t>
            </a:r>
          </a:p>
          <a:p>
            <a:pPr algn="l">
              <a:lnSpc>
                <a:spcPts val="8024"/>
              </a:lnSpc>
            </a:pPr>
            <a:r>
              <a:rPr lang="en-US" sz="3504" b="1">
                <a:solidFill>
                  <a:srgbClr val="2575B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10%</a:t>
            </a:r>
            <a:r>
              <a:rPr lang="en-US" sz="350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as de ênfase.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884020" y="524399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2875" y="3427673"/>
            <a:ext cx="7771288" cy="4536490"/>
          </a:xfrm>
          <a:custGeom>
            <a:avLst/>
            <a:gdLst/>
            <a:ahLst/>
            <a:cxnLst/>
            <a:rect l="l" t="t" r="r" b="b"/>
            <a:pathLst>
              <a:path w="7771288" h="4536490">
                <a:moveTo>
                  <a:pt x="0" y="0"/>
                </a:moveTo>
                <a:lnTo>
                  <a:pt x="7771288" y="0"/>
                </a:lnTo>
                <a:lnTo>
                  <a:pt x="7771288" y="4536490"/>
                </a:lnTo>
                <a:lnTo>
                  <a:pt x="0" y="45364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36071" y="3263659"/>
            <a:ext cx="7274046" cy="4864518"/>
          </a:xfrm>
          <a:custGeom>
            <a:avLst/>
            <a:gdLst/>
            <a:ahLst/>
            <a:cxnLst/>
            <a:rect l="l" t="t" r="r" b="b"/>
            <a:pathLst>
              <a:path w="7274046" h="4864518">
                <a:moveTo>
                  <a:pt x="0" y="0"/>
                </a:moveTo>
                <a:lnTo>
                  <a:pt x="7274045" y="0"/>
                </a:lnTo>
                <a:lnTo>
                  <a:pt x="7274045" y="4864518"/>
                </a:lnTo>
                <a:lnTo>
                  <a:pt x="0" y="48645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6580" y="533924"/>
            <a:ext cx="7424428" cy="99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3"/>
              </a:lnSpc>
            </a:pPr>
            <a:r>
              <a:rPr lang="en-US" sz="3462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Como Representar Dados com Cores no Dashboard?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7174" y="2073098"/>
            <a:ext cx="7656989" cy="94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4"/>
              </a:lnSpc>
            </a:pPr>
            <a:r>
              <a:rPr lang="en-US" sz="2492" b="1" dirty="0">
                <a:solidFill>
                  <a:srgbClr val="2575B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CONTE RAPIDAMENTE QUANTOS NÚMEROS 3 APARECE NESSA SEQUÊNCIA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36071" y="2073098"/>
            <a:ext cx="8572321" cy="94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4"/>
              </a:lnSpc>
            </a:pPr>
            <a:r>
              <a:rPr lang="en-US" sz="2492" b="1" dirty="0">
                <a:solidFill>
                  <a:srgbClr val="2575B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REPITA O EXERCÍCIO DE CONTAGEM NESSA SEQUÊNCIA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98506" y="8671102"/>
            <a:ext cx="10090988" cy="94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4"/>
              </a:lnSpc>
            </a:pPr>
            <a:r>
              <a:rPr lang="en-US" sz="2492" b="1" dirty="0">
                <a:solidFill>
                  <a:srgbClr val="2575B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PERMITIR QUE O PÚBLICO VEJA O QUE QUEREMOS QUE ELE VEJA, ANTES MESMO QUE ELE SAIBA O QUE ESTÁ VENDO!!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142088" y="66675"/>
            <a:ext cx="2455893" cy="299172"/>
          </a:xfrm>
          <a:custGeom>
            <a:avLst/>
            <a:gdLst/>
            <a:ahLst/>
            <a:cxnLst/>
            <a:rect l="l" t="t" r="r" b="b"/>
            <a:pathLst>
              <a:path w="2455893" h="299172">
                <a:moveTo>
                  <a:pt x="0" y="0"/>
                </a:moveTo>
                <a:lnTo>
                  <a:pt x="2455893" y="0"/>
                </a:lnTo>
                <a:lnTo>
                  <a:pt x="2455893" y="299172"/>
                </a:lnTo>
                <a:lnTo>
                  <a:pt x="0" y="2991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5553" y="783198"/>
            <a:ext cx="15537825" cy="8720604"/>
          </a:xfrm>
          <a:custGeom>
            <a:avLst/>
            <a:gdLst/>
            <a:ahLst/>
            <a:cxnLst/>
            <a:rect l="l" t="t" r="r" b="b"/>
            <a:pathLst>
              <a:path w="15537825" h="8720604">
                <a:moveTo>
                  <a:pt x="0" y="0"/>
                </a:moveTo>
                <a:lnTo>
                  <a:pt x="15537826" y="0"/>
                </a:lnTo>
                <a:lnTo>
                  <a:pt x="15537826" y="8720604"/>
                </a:lnTo>
                <a:lnTo>
                  <a:pt x="0" y="8720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1570097"/>
            <a:ext cx="16479929" cy="8338560"/>
            <a:chOff x="0" y="0"/>
            <a:chExt cx="4340393" cy="21961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40393" cy="2196164"/>
            </a:xfrm>
            <a:custGeom>
              <a:avLst/>
              <a:gdLst/>
              <a:ahLst/>
              <a:cxnLst/>
              <a:rect l="l" t="t" r="r" b="b"/>
              <a:pathLst>
                <a:path w="4340393" h="2196164">
                  <a:moveTo>
                    <a:pt x="0" y="0"/>
                  </a:moveTo>
                  <a:lnTo>
                    <a:pt x="4340393" y="0"/>
                  </a:lnTo>
                  <a:lnTo>
                    <a:pt x="4340393" y="2196164"/>
                  </a:lnTo>
                  <a:lnTo>
                    <a:pt x="0" y="219616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4340393" cy="2281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64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H="1">
            <a:off x="4754273" y="2001887"/>
            <a:ext cx="0" cy="790677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H="1">
            <a:off x="1028700" y="2001887"/>
            <a:ext cx="1647992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1259525" y="2150188"/>
            <a:ext cx="3255549" cy="397974"/>
            <a:chOff x="0" y="0"/>
            <a:chExt cx="857429" cy="1048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7429" cy="104816"/>
            </a:xfrm>
            <a:custGeom>
              <a:avLst/>
              <a:gdLst/>
              <a:ahLst/>
              <a:cxnLst/>
              <a:rect l="l" t="t" r="r" b="b"/>
              <a:pathLst>
                <a:path w="857429" h="104816">
                  <a:moveTo>
                    <a:pt x="30915" y="0"/>
                  </a:moveTo>
                  <a:lnTo>
                    <a:pt x="826514" y="0"/>
                  </a:lnTo>
                  <a:cubicBezTo>
                    <a:pt x="843587" y="0"/>
                    <a:pt x="857429" y="13841"/>
                    <a:pt x="857429" y="30915"/>
                  </a:cubicBezTo>
                  <a:lnTo>
                    <a:pt x="857429" y="73901"/>
                  </a:lnTo>
                  <a:cubicBezTo>
                    <a:pt x="857429" y="90975"/>
                    <a:pt x="843587" y="104816"/>
                    <a:pt x="826514" y="104816"/>
                  </a:cubicBezTo>
                  <a:lnTo>
                    <a:pt x="30915" y="104816"/>
                  </a:lnTo>
                  <a:cubicBezTo>
                    <a:pt x="13841" y="104816"/>
                    <a:pt x="0" y="90975"/>
                    <a:pt x="0" y="73901"/>
                  </a:cubicBezTo>
                  <a:lnTo>
                    <a:pt x="0" y="30915"/>
                  </a:lnTo>
                  <a:cubicBezTo>
                    <a:pt x="0" y="13841"/>
                    <a:pt x="13841" y="0"/>
                    <a:pt x="30915" y="0"/>
                  </a:cubicBezTo>
                  <a:close/>
                </a:path>
              </a:pathLst>
            </a:custGeom>
            <a:solidFill>
              <a:srgbClr val="D8D8D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857429" cy="104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r>
                <a:rPr lang="en-US" sz="1539" b="1">
                  <a:solidFill>
                    <a:srgbClr val="73737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QUEM?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954975" y="489258"/>
            <a:ext cx="10627378" cy="61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0"/>
              </a:lnSpc>
            </a:pPr>
            <a:r>
              <a:rPr lang="en-US" sz="42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Canva - Storytelling DAshboard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8942" y="1669322"/>
            <a:ext cx="8741356" cy="25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75"/>
              </a:lnSpc>
            </a:pPr>
            <a:r>
              <a:rPr lang="en-US" sz="17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Canva - Storytelling DAshboard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7948" y="4422600"/>
            <a:ext cx="2392561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Contexto - Situação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7948" y="2964574"/>
            <a:ext cx="3150704" cy="406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7"/>
              </a:lnSpc>
              <a:spcBef>
                <a:spcPct val="0"/>
              </a:spcBef>
            </a:pPr>
            <a:r>
              <a:rPr lang="en-US" sz="1439">
                <a:solidFill>
                  <a:srgbClr val="99979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Quem é o tomador de decisão? Quais suas dores e metas?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7948" y="2624363"/>
            <a:ext cx="2617589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Personagem Principal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7948" y="4733785"/>
            <a:ext cx="3150704" cy="607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7"/>
              </a:lnSpc>
              <a:spcBef>
                <a:spcPct val="0"/>
              </a:spcBef>
            </a:pPr>
            <a:r>
              <a:rPr lang="en-US" sz="1439">
                <a:solidFill>
                  <a:srgbClr val="99979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Qual a decisão que precisa ser tomada? Qual o problema que surgiu e exige atenção?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7948" y="6093261"/>
            <a:ext cx="2011442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Conflito/Desafio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97948" y="6480806"/>
            <a:ext cx="3150704" cy="406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7"/>
              </a:lnSpc>
              <a:spcBef>
                <a:spcPct val="0"/>
              </a:spcBef>
            </a:pPr>
            <a:r>
              <a:rPr lang="en-US" sz="1439">
                <a:solidFill>
                  <a:srgbClr val="99979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 que está impedindo o progresso ou gerando impacto negativo?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7948" y="8219206"/>
            <a:ext cx="2373987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Jornada dos Dados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97948" y="8604465"/>
            <a:ext cx="3150704" cy="406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97"/>
              </a:lnSpc>
              <a:spcBef>
                <a:spcPct val="0"/>
              </a:spcBef>
            </a:pPr>
            <a:r>
              <a:rPr lang="en-US" sz="1439">
                <a:solidFill>
                  <a:srgbClr val="999797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Quais dados são relevantes para essa decisão?</a:t>
            </a:r>
          </a:p>
        </p:txBody>
      </p:sp>
      <p:sp>
        <p:nvSpPr>
          <p:cNvPr id="23" name="AutoShape 23"/>
          <p:cNvSpPr/>
          <p:nvPr/>
        </p:nvSpPr>
        <p:spPr>
          <a:xfrm>
            <a:off x="1028700" y="3790650"/>
            <a:ext cx="374462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4" name="Group 24"/>
          <p:cNvGrpSpPr/>
          <p:nvPr/>
        </p:nvGrpSpPr>
        <p:grpSpPr>
          <a:xfrm>
            <a:off x="1293601" y="3916528"/>
            <a:ext cx="3255549" cy="397974"/>
            <a:chOff x="0" y="0"/>
            <a:chExt cx="857429" cy="1048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57429" cy="104816"/>
            </a:xfrm>
            <a:custGeom>
              <a:avLst/>
              <a:gdLst/>
              <a:ahLst/>
              <a:cxnLst/>
              <a:rect l="l" t="t" r="r" b="b"/>
              <a:pathLst>
                <a:path w="857429" h="104816">
                  <a:moveTo>
                    <a:pt x="30915" y="0"/>
                  </a:moveTo>
                  <a:lnTo>
                    <a:pt x="826514" y="0"/>
                  </a:lnTo>
                  <a:cubicBezTo>
                    <a:pt x="843587" y="0"/>
                    <a:pt x="857429" y="13841"/>
                    <a:pt x="857429" y="30915"/>
                  </a:cubicBezTo>
                  <a:lnTo>
                    <a:pt x="857429" y="73901"/>
                  </a:lnTo>
                  <a:cubicBezTo>
                    <a:pt x="857429" y="90975"/>
                    <a:pt x="843587" y="104816"/>
                    <a:pt x="826514" y="104816"/>
                  </a:cubicBezTo>
                  <a:lnTo>
                    <a:pt x="30915" y="104816"/>
                  </a:lnTo>
                  <a:cubicBezTo>
                    <a:pt x="13841" y="104816"/>
                    <a:pt x="0" y="90975"/>
                    <a:pt x="0" y="73901"/>
                  </a:cubicBezTo>
                  <a:lnTo>
                    <a:pt x="0" y="30915"/>
                  </a:lnTo>
                  <a:cubicBezTo>
                    <a:pt x="0" y="13841"/>
                    <a:pt x="13841" y="0"/>
                    <a:pt x="30915" y="0"/>
                  </a:cubicBezTo>
                  <a:close/>
                </a:path>
              </a:pathLst>
            </a:custGeom>
            <a:solidFill>
              <a:srgbClr val="D8D8D8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857429" cy="104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r>
                <a:rPr lang="en-US" sz="1539" b="1">
                  <a:solidFill>
                    <a:srgbClr val="73737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 QUE?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1028700" y="5950386"/>
            <a:ext cx="3725573" cy="0"/>
          </a:xfrm>
          <a:prstGeom prst="line">
            <a:avLst/>
          </a:prstGeom>
          <a:ln w="19050" cap="flat">
            <a:solidFill>
              <a:srgbClr val="D8D8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1028700" y="7573581"/>
            <a:ext cx="3725573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9" name="Group 29"/>
          <p:cNvGrpSpPr/>
          <p:nvPr/>
        </p:nvGrpSpPr>
        <p:grpSpPr>
          <a:xfrm>
            <a:off x="1293601" y="7716456"/>
            <a:ext cx="3255549" cy="397974"/>
            <a:chOff x="0" y="0"/>
            <a:chExt cx="857429" cy="10481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57429" cy="104816"/>
            </a:xfrm>
            <a:custGeom>
              <a:avLst/>
              <a:gdLst/>
              <a:ahLst/>
              <a:cxnLst/>
              <a:rect l="l" t="t" r="r" b="b"/>
              <a:pathLst>
                <a:path w="857429" h="104816">
                  <a:moveTo>
                    <a:pt x="30915" y="0"/>
                  </a:moveTo>
                  <a:lnTo>
                    <a:pt x="826514" y="0"/>
                  </a:lnTo>
                  <a:cubicBezTo>
                    <a:pt x="843587" y="0"/>
                    <a:pt x="857429" y="13841"/>
                    <a:pt x="857429" y="30915"/>
                  </a:cubicBezTo>
                  <a:lnTo>
                    <a:pt x="857429" y="73901"/>
                  </a:lnTo>
                  <a:cubicBezTo>
                    <a:pt x="857429" y="90975"/>
                    <a:pt x="843587" y="104816"/>
                    <a:pt x="826514" y="104816"/>
                  </a:cubicBezTo>
                  <a:lnTo>
                    <a:pt x="30915" y="104816"/>
                  </a:lnTo>
                  <a:cubicBezTo>
                    <a:pt x="13841" y="104816"/>
                    <a:pt x="0" y="90975"/>
                    <a:pt x="0" y="73901"/>
                  </a:cubicBezTo>
                  <a:lnTo>
                    <a:pt x="0" y="30915"/>
                  </a:lnTo>
                  <a:cubicBezTo>
                    <a:pt x="0" y="13841"/>
                    <a:pt x="13841" y="0"/>
                    <a:pt x="30915" y="0"/>
                  </a:cubicBezTo>
                  <a:close/>
                </a:path>
              </a:pathLst>
            </a:custGeom>
            <a:solidFill>
              <a:srgbClr val="D8D8D8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857429" cy="104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r>
                <a:rPr lang="en-US" sz="1539" b="1">
                  <a:solidFill>
                    <a:srgbClr val="73737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COMO?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 flipV="1">
            <a:off x="5509620" y="2895322"/>
            <a:ext cx="11158325" cy="0"/>
          </a:xfrm>
          <a:prstGeom prst="line">
            <a:avLst/>
          </a:prstGeom>
          <a:ln w="38100" cap="flat">
            <a:solidFill>
              <a:srgbClr val="A6A6A6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 flipV="1">
            <a:off x="5509620" y="2895322"/>
            <a:ext cx="11158325" cy="5859414"/>
          </a:xfrm>
          <a:prstGeom prst="line">
            <a:avLst/>
          </a:prstGeom>
          <a:ln w="38100" cap="flat">
            <a:solidFill>
              <a:srgbClr val="A6A6A6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 flipV="1">
            <a:off x="5509620" y="8735685"/>
            <a:ext cx="11158325" cy="19050"/>
          </a:xfrm>
          <a:prstGeom prst="line">
            <a:avLst/>
          </a:prstGeom>
          <a:ln w="38100" cap="flat">
            <a:solidFill>
              <a:srgbClr val="A6A6A6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5" name="TextBox 35"/>
          <p:cNvSpPr txBox="1"/>
          <p:nvPr/>
        </p:nvSpPr>
        <p:spPr>
          <a:xfrm>
            <a:off x="7219934" y="2093038"/>
            <a:ext cx="7336830" cy="41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3"/>
              </a:lnSpc>
              <a:spcBef>
                <a:spcPct val="0"/>
              </a:spcBef>
            </a:pPr>
            <a:r>
              <a:rPr lang="en-US" sz="2388">
                <a:solidFill>
                  <a:srgbClr val="73737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"Está tudo bem ou temos um problema?"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018031" y="2725025"/>
            <a:ext cx="4125969" cy="757095"/>
            <a:chOff x="0" y="0"/>
            <a:chExt cx="1086675" cy="1994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6675" cy="199400"/>
            </a:xfrm>
            <a:custGeom>
              <a:avLst/>
              <a:gdLst/>
              <a:ahLst/>
              <a:cxnLst/>
              <a:rect l="l" t="t" r="r" b="b"/>
              <a:pathLst>
                <a:path w="1086675" h="199400">
                  <a:moveTo>
                    <a:pt x="0" y="0"/>
                  </a:moveTo>
                  <a:lnTo>
                    <a:pt x="1086675" y="0"/>
                  </a:lnTo>
                  <a:lnTo>
                    <a:pt x="1086675" y="199400"/>
                  </a:lnTo>
                  <a:lnTo>
                    <a:pt x="0" y="199400"/>
                  </a:lnTo>
                  <a:close/>
                </a:path>
              </a:pathLst>
            </a:custGeom>
            <a:solidFill>
              <a:srgbClr val="D8D8D8">
                <a:alpha val="67843"/>
              </a:srgb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086675" cy="227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000000">
                      <a:alpha val="67843"/>
                    </a:srgbClr>
                  </a:solidFill>
                  <a:latin typeface="Open Sans"/>
                  <a:ea typeface="Open Sans"/>
                  <a:cs typeface="Open Sans"/>
                  <a:sym typeface="Open Sans"/>
                </a:rPr>
                <a:t>KPIs críticos no topo → O que aconteceu? 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 rot="-1707703">
            <a:off x="6852222" y="5280702"/>
            <a:ext cx="7336830" cy="41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3"/>
              </a:lnSpc>
              <a:spcBef>
                <a:spcPct val="0"/>
              </a:spcBef>
            </a:pPr>
            <a:r>
              <a:rPr lang="en-US" sz="2388">
                <a:solidFill>
                  <a:srgbClr val="73737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Possíveis causas - o usuário quer saber por quê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5018031" y="5225016"/>
            <a:ext cx="4125969" cy="775233"/>
            <a:chOff x="0" y="0"/>
            <a:chExt cx="1086675" cy="2041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86675" cy="204177"/>
            </a:xfrm>
            <a:custGeom>
              <a:avLst/>
              <a:gdLst/>
              <a:ahLst/>
              <a:cxnLst/>
              <a:rect l="l" t="t" r="r" b="b"/>
              <a:pathLst>
                <a:path w="1086675" h="204177">
                  <a:moveTo>
                    <a:pt x="0" y="0"/>
                  </a:moveTo>
                  <a:lnTo>
                    <a:pt x="1086675" y="0"/>
                  </a:lnTo>
                  <a:lnTo>
                    <a:pt x="1086675" y="204177"/>
                  </a:lnTo>
                  <a:lnTo>
                    <a:pt x="0" y="204177"/>
                  </a:lnTo>
                  <a:close/>
                </a:path>
              </a:pathLst>
            </a:custGeom>
            <a:solidFill>
              <a:srgbClr val="D8D8D8">
                <a:alpha val="67843"/>
              </a:srgbClr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1086675" cy="232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000000">
                      <a:alpha val="67843"/>
                    </a:srgbClr>
                  </a:solidFill>
                  <a:latin typeface="Open Sans"/>
                  <a:ea typeface="Open Sans"/>
                  <a:cs typeface="Open Sans"/>
                  <a:sym typeface="Open Sans"/>
                </a:rPr>
                <a:t>Diagnóstico no meio → Por que aconteceu?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018031" y="8494750"/>
            <a:ext cx="4125969" cy="708490"/>
            <a:chOff x="0" y="0"/>
            <a:chExt cx="1086675" cy="1865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86675" cy="186598"/>
            </a:xfrm>
            <a:custGeom>
              <a:avLst/>
              <a:gdLst/>
              <a:ahLst/>
              <a:cxnLst/>
              <a:rect l="l" t="t" r="r" b="b"/>
              <a:pathLst>
                <a:path w="1086675" h="186598">
                  <a:moveTo>
                    <a:pt x="0" y="0"/>
                  </a:moveTo>
                  <a:lnTo>
                    <a:pt x="1086675" y="0"/>
                  </a:lnTo>
                  <a:lnTo>
                    <a:pt x="1086675" y="186598"/>
                  </a:lnTo>
                  <a:lnTo>
                    <a:pt x="0" y="186598"/>
                  </a:lnTo>
                  <a:close/>
                </a:path>
              </a:pathLst>
            </a:custGeom>
            <a:solidFill>
              <a:srgbClr val="D8D8D8">
                <a:alpha val="67843"/>
              </a:srgbClr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086675" cy="215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000000">
                      <a:alpha val="67843"/>
                    </a:srgbClr>
                  </a:solidFill>
                  <a:latin typeface="Open Sans"/>
                  <a:ea typeface="Open Sans"/>
                  <a:cs typeface="Open Sans"/>
                  <a:sym typeface="Open Sans"/>
                </a:rPr>
                <a:t>Solução no final → O que fazer agora? 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0331909" y="8144760"/>
            <a:ext cx="4969096" cy="41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3"/>
              </a:lnSpc>
              <a:spcBef>
                <a:spcPct val="0"/>
              </a:spcBef>
            </a:pPr>
            <a:r>
              <a:rPr lang="en-US" sz="2388">
                <a:solidFill>
                  <a:srgbClr val="73737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Impacto e os próximos passos</a:t>
            </a:r>
          </a:p>
        </p:txBody>
      </p:sp>
      <p:sp>
        <p:nvSpPr>
          <p:cNvPr id="47" name="Freeform 47"/>
          <p:cNvSpPr/>
          <p:nvPr/>
        </p:nvSpPr>
        <p:spPr>
          <a:xfrm>
            <a:off x="15301005" y="8926185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1570097"/>
            <a:ext cx="16479929" cy="8338560"/>
            <a:chOff x="0" y="0"/>
            <a:chExt cx="4340393" cy="21961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40393" cy="2196164"/>
            </a:xfrm>
            <a:custGeom>
              <a:avLst/>
              <a:gdLst/>
              <a:ahLst/>
              <a:cxnLst/>
              <a:rect l="l" t="t" r="r" b="b"/>
              <a:pathLst>
                <a:path w="4340393" h="2196164">
                  <a:moveTo>
                    <a:pt x="0" y="0"/>
                  </a:moveTo>
                  <a:lnTo>
                    <a:pt x="4340393" y="0"/>
                  </a:lnTo>
                  <a:lnTo>
                    <a:pt x="4340393" y="2196164"/>
                  </a:lnTo>
                  <a:lnTo>
                    <a:pt x="0" y="2196164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4340393" cy="22818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64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 flipH="1">
            <a:off x="4754273" y="2001887"/>
            <a:ext cx="0" cy="790677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H="1">
            <a:off x="1028700" y="2001887"/>
            <a:ext cx="1647992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1259525" y="2150188"/>
            <a:ext cx="3255549" cy="397974"/>
            <a:chOff x="0" y="0"/>
            <a:chExt cx="857429" cy="1048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7429" cy="104816"/>
            </a:xfrm>
            <a:custGeom>
              <a:avLst/>
              <a:gdLst/>
              <a:ahLst/>
              <a:cxnLst/>
              <a:rect l="l" t="t" r="r" b="b"/>
              <a:pathLst>
                <a:path w="857429" h="104816">
                  <a:moveTo>
                    <a:pt x="30915" y="0"/>
                  </a:moveTo>
                  <a:lnTo>
                    <a:pt x="826514" y="0"/>
                  </a:lnTo>
                  <a:cubicBezTo>
                    <a:pt x="843587" y="0"/>
                    <a:pt x="857429" y="13841"/>
                    <a:pt x="857429" y="30915"/>
                  </a:cubicBezTo>
                  <a:lnTo>
                    <a:pt x="857429" y="73901"/>
                  </a:lnTo>
                  <a:cubicBezTo>
                    <a:pt x="857429" y="90975"/>
                    <a:pt x="843587" y="104816"/>
                    <a:pt x="826514" y="104816"/>
                  </a:cubicBezTo>
                  <a:lnTo>
                    <a:pt x="30915" y="104816"/>
                  </a:lnTo>
                  <a:cubicBezTo>
                    <a:pt x="13841" y="104816"/>
                    <a:pt x="0" y="90975"/>
                    <a:pt x="0" y="73901"/>
                  </a:cubicBezTo>
                  <a:lnTo>
                    <a:pt x="0" y="30915"/>
                  </a:lnTo>
                  <a:cubicBezTo>
                    <a:pt x="0" y="13841"/>
                    <a:pt x="13841" y="0"/>
                    <a:pt x="30915" y="0"/>
                  </a:cubicBezTo>
                  <a:close/>
                </a:path>
              </a:pathLst>
            </a:custGeom>
            <a:solidFill>
              <a:srgbClr val="D8D8D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857429" cy="104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r>
                <a:rPr lang="en-US" sz="1539" b="1">
                  <a:solidFill>
                    <a:srgbClr val="73737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QUEM?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954975" y="489258"/>
            <a:ext cx="10627378" cy="61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0"/>
              </a:lnSpc>
            </a:pPr>
            <a:r>
              <a:rPr lang="en-US" sz="42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Canva - Storytelling DAshboard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8942" y="1669322"/>
            <a:ext cx="8741356" cy="25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75"/>
              </a:lnSpc>
            </a:pPr>
            <a:r>
              <a:rPr lang="en-US" sz="17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Canva - Storytelling DAshboard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7948" y="4422600"/>
            <a:ext cx="2392561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Contexto - Situação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7948" y="2624363"/>
            <a:ext cx="2617589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Personagem Principal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7948" y="6093261"/>
            <a:ext cx="2011442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Conflito/Desafio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7948" y="8219206"/>
            <a:ext cx="2373987" cy="29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63"/>
              </a:lnSpc>
              <a:spcBef>
                <a:spcPct val="0"/>
              </a:spcBef>
            </a:pPr>
            <a:r>
              <a:rPr lang="en-US" sz="203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Jornada dos Dados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028700" y="3790650"/>
            <a:ext cx="374462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293601" y="3916528"/>
            <a:ext cx="3255549" cy="397974"/>
            <a:chOff x="0" y="0"/>
            <a:chExt cx="857429" cy="10481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57429" cy="104816"/>
            </a:xfrm>
            <a:custGeom>
              <a:avLst/>
              <a:gdLst/>
              <a:ahLst/>
              <a:cxnLst/>
              <a:rect l="l" t="t" r="r" b="b"/>
              <a:pathLst>
                <a:path w="857429" h="104816">
                  <a:moveTo>
                    <a:pt x="30915" y="0"/>
                  </a:moveTo>
                  <a:lnTo>
                    <a:pt x="826514" y="0"/>
                  </a:lnTo>
                  <a:cubicBezTo>
                    <a:pt x="843587" y="0"/>
                    <a:pt x="857429" y="13841"/>
                    <a:pt x="857429" y="30915"/>
                  </a:cubicBezTo>
                  <a:lnTo>
                    <a:pt x="857429" y="73901"/>
                  </a:lnTo>
                  <a:cubicBezTo>
                    <a:pt x="857429" y="90975"/>
                    <a:pt x="843587" y="104816"/>
                    <a:pt x="826514" y="104816"/>
                  </a:cubicBezTo>
                  <a:lnTo>
                    <a:pt x="30915" y="104816"/>
                  </a:lnTo>
                  <a:cubicBezTo>
                    <a:pt x="13841" y="104816"/>
                    <a:pt x="0" y="90975"/>
                    <a:pt x="0" y="73901"/>
                  </a:cubicBezTo>
                  <a:lnTo>
                    <a:pt x="0" y="30915"/>
                  </a:lnTo>
                  <a:cubicBezTo>
                    <a:pt x="0" y="13841"/>
                    <a:pt x="13841" y="0"/>
                    <a:pt x="30915" y="0"/>
                  </a:cubicBezTo>
                  <a:close/>
                </a:path>
              </a:pathLst>
            </a:custGeom>
            <a:solidFill>
              <a:srgbClr val="D8D8D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857429" cy="104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r>
                <a:rPr lang="en-US" sz="1539" b="1">
                  <a:solidFill>
                    <a:srgbClr val="73737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 QUE?</a:t>
              </a:r>
            </a:p>
          </p:txBody>
        </p:sp>
      </p:grpSp>
      <p:sp>
        <p:nvSpPr>
          <p:cNvPr id="23" name="AutoShape 23"/>
          <p:cNvSpPr/>
          <p:nvPr/>
        </p:nvSpPr>
        <p:spPr>
          <a:xfrm>
            <a:off x="1028700" y="5950386"/>
            <a:ext cx="3725573" cy="0"/>
          </a:xfrm>
          <a:prstGeom prst="line">
            <a:avLst/>
          </a:prstGeom>
          <a:ln w="19050" cap="flat">
            <a:solidFill>
              <a:srgbClr val="D8D8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1028700" y="7573581"/>
            <a:ext cx="3725573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1293601" y="7716456"/>
            <a:ext cx="3255549" cy="397974"/>
            <a:chOff x="0" y="0"/>
            <a:chExt cx="857429" cy="10481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57429" cy="104816"/>
            </a:xfrm>
            <a:custGeom>
              <a:avLst/>
              <a:gdLst/>
              <a:ahLst/>
              <a:cxnLst/>
              <a:rect l="l" t="t" r="r" b="b"/>
              <a:pathLst>
                <a:path w="857429" h="104816">
                  <a:moveTo>
                    <a:pt x="30915" y="0"/>
                  </a:moveTo>
                  <a:lnTo>
                    <a:pt x="826514" y="0"/>
                  </a:lnTo>
                  <a:cubicBezTo>
                    <a:pt x="843587" y="0"/>
                    <a:pt x="857429" y="13841"/>
                    <a:pt x="857429" y="30915"/>
                  </a:cubicBezTo>
                  <a:lnTo>
                    <a:pt x="857429" y="73901"/>
                  </a:lnTo>
                  <a:cubicBezTo>
                    <a:pt x="857429" y="90975"/>
                    <a:pt x="843587" y="104816"/>
                    <a:pt x="826514" y="104816"/>
                  </a:cubicBezTo>
                  <a:lnTo>
                    <a:pt x="30915" y="104816"/>
                  </a:lnTo>
                  <a:cubicBezTo>
                    <a:pt x="13841" y="104816"/>
                    <a:pt x="0" y="90975"/>
                    <a:pt x="0" y="73901"/>
                  </a:cubicBezTo>
                  <a:lnTo>
                    <a:pt x="0" y="30915"/>
                  </a:lnTo>
                  <a:cubicBezTo>
                    <a:pt x="0" y="13841"/>
                    <a:pt x="13841" y="0"/>
                    <a:pt x="30915" y="0"/>
                  </a:cubicBezTo>
                  <a:close/>
                </a:path>
              </a:pathLst>
            </a:custGeom>
            <a:solidFill>
              <a:srgbClr val="D8D8D8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857429" cy="104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</a:pPr>
              <a:r>
                <a:rPr lang="en-US" sz="1539" b="1">
                  <a:solidFill>
                    <a:srgbClr val="73737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COMO?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 flipV="1">
            <a:off x="5509620" y="2895322"/>
            <a:ext cx="11158325" cy="0"/>
          </a:xfrm>
          <a:prstGeom prst="line">
            <a:avLst/>
          </a:prstGeom>
          <a:ln w="38100" cap="flat">
            <a:solidFill>
              <a:srgbClr val="CCCCCC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 flipV="1">
            <a:off x="5509620" y="2895322"/>
            <a:ext cx="11158325" cy="5859414"/>
          </a:xfrm>
          <a:prstGeom prst="line">
            <a:avLst/>
          </a:prstGeom>
          <a:ln w="38100" cap="flat">
            <a:solidFill>
              <a:srgbClr val="CCCCCC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flipV="1">
            <a:off x="5509620" y="8735685"/>
            <a:ext cx="11158325" cy="19050"/>
          </a:xfrm>
          <a:prstGeom prst="line">
            <a:avLst/>
          </a:prstGeom>
          <a:ln w="38100" cap="flat">
            <a:solidFill>
              <a:srgbClr val="CCCCCC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1" name="Freeform 31"/>
          <p:cNvSpPr/>
          <p:nvPr/>
        </p:nvSpPr>
        <p:spPr>
          <a:xfrm>
            <a:off x="15339539" y="8889391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8"/>
                </a:lnTo>
                <a:lnTo>
                  <a:pt x="0" y="7378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73322" y="489258"/>
            <a:ext cx="8741356" cy="61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0"/>
              </a:lnSpc>
            </a:pPr>
            <a:r>
              <a:rPr lang="en-US" sz="42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 Cenário: Situação Crítica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1713" y="1503402"/>
            <a:ext cx="16177587" cy="1471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Imagine que você é o Gestor de Segurança da Informação</a:t>
            </a:r>
          </a:p>
          <a:p>
            <a:pPr algn="ctr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 tarde de sexta-feira, às 16h45, um alerta discreto surge no sistema de monitoramento: um aumento incomum de tráfego em servidores críticos.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2519" y="3369985"/>
            <a:ext cx="8315477" cy="345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time de TI começa a perceber alguns sinais estranhos: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"Minhas credenciais foram bloqueadas!"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"Meu acesso ao sistema caiu e não consigo logar novamente."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 b="1">
                <a:solidFill>
                  <a:srgbClr val="29292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 "Estamos recebendo uma quantidade absurda de tentativas de login vindas de fora do Brasil."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84288" y="3821830"/>
            <a:ext cx="8854206" cy="2462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Ao verificar os logs, um padrão suspeito é identificado: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Picos de acessos simultâneos de diversas origens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Elevação do tráfego em servidores de dados sensíveis</a:t>
            </a:r>
          </a:p>
          <a:p>
            <a:pPr algn="l">
              <a:lnSpc>
                <a:spcPts val="3933"/>
              </a:lnSpc>
              <a:spcBef>
                <a:spcPct val="0"/>
              </a:spcBef>
            </a:pPr>
            <a:r>
              <a:rPr lang="en-US" sz="280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 Várias contas de usuários sendo bloqueadas automaticamente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83528" y="8969552"/>
            <a:ext cx="8741356" cy="114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17"/>
              </a:lnSpc>
            </a:pPr>
            <a:r>
              <a:rPr lang="en-US" sz="39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Como você construiria esse storytelling?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8515" y="7185029"/>
            <a:ext cx="14850969" cy="1355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  <a:spcBef>
                <a:spcPct val="0"/>
              </a:spcBef>
            </a:pPr>
            <a:r>
              <a:rPr lang="en-US" sz="257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Você pode estar lidando com um ataque de ransomware em curso.</a:t>
            </a:r>
          </a:p>
          <a:p>
            <a:pPr algn="ctr">
              <a:lnSpc>
                <a:spcPts val="3611"/>
              </a:lnSpc>
              <a:spcBef>
                <a:spcPct val="0"/>
              </a:spcBef>
            </a:pPr>
            <a:r>
              <a:rPr lang="en-US" sz="2579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resposta precisa ser rápida, e um Dashboard de Gestão de Incidentes de Segurança pode ser a chave para visualizar a situação e tomar ações estratégicas.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123283" y="-822289"/>
            <a:ext cx="3150704" cy="2824177"/>
          </a:xfrm>
          <a:custGeom>
            <a:avLst/>
            <a:gdLst/>
            <a:ahLst/>
            <a:cxnLst/>
            <a:rect l="l" t="t" r="r" b="b"/>
            <a:pathLst>
              <a:path w="3150704" h="2824177">
                <a:moveTo>
                  <a:pt x="0" y="0"/>
                </a:moveTo>
                <a:lnTo>
                  <a:pt x="3150704" y="0"/>
                </a:lnTo>
                <a:lnTo>
                  <a:pt x="3150704" y="2824176"/>
                </a:lnTo>
                <a:lnTo>
                  <a:pt x="0" y="2824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609985">
            <a:off x="-3146214" y="-2439692"/>
            <a:ext cx="5278317" cy="5406098"/>
          </a:xfrm>
          <a:custGeom>
            <a:avLst/>
            <a:gdLst/>
            <a:ahLst/>
            <a:cxnLst/>
            <a:rect l="l" t="t" r="r" b="b"/>
            <a:pathLst>
              <a:path w="5278317" h="5406098">
                <a:moveTo>
                  <a:pt x="0" y="0"/>
                </a:moveTo>
                <a:lnTo>
                  <a:pt x="5278317" y="0"/>
                </a:lnTo>
                <a:lnTo>
                  <a:pt x="5278317" y="5406098"/>
                </a:lnTo>
                <a:lnTo>
                  <a:pt x="0" y="54060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29459" y="1540682"/>
            <a:ext cx="14629081" cy="8228858"/>
          </a:xfrm>
          <a:custGeom>
            <a:avLst/>
            <a:gdLst/>
            <a:ahLst/>
            <a:cxnLst/>
            <a:rect l="l" t="t" r="r" b="b"/>
            <a:pathLst>
              <a:path w="14629081" h="8228858">
                <a:moveTo>
                  <a:pt x="0" y="0"/>
                </a:moveTo>
                <a:lnTo>
                  <a:pt x="14629082" y="0"/>
                </a:lnTo>
                <a:lnTo>
                  <a:pt x="14629082" y="8228858"/>
                </a:lnTo>
                <a:lnTo>
                  <a:pt x="0" y="82288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773322" y="489258"/>
            <a:ext cx="8741356" cy="61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0"/>
              </a:lnSpc>
            </a:pPr>
            <a:r>
              <a:rPr lang="en-US" sz="4279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 Cenário: Situação Crítica</a:t>
            </a:r>
          </a:p>
        </p:txBody>
      </p:sp>
      <p:sp>
        <p:nvSpPr>
          <p:cNvPr id="7" name="Freeform 7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61262" y="-54480"/>
            <a:ext cx="3657600" cy="445562"/>
          </a:xfrm>
          <a:custGeom>
            <a:avLst/>
            <a:gdLst/>
            <a:ahLst/>
            <a:cxnLst/>
            <a:rect l="l" t="t" r="r" b="b"/>
            <a:pathLst>
              <a:path w="3657600" h="445562">
                <a:moveTo>
                  <a:pt x="0" y="0"/>
                </a:moveTo>
                <a:lnTo>
                  <a:pt x="3657600" y="0"/>
                </a:lnTo>
                <a:lnTo>
                  <a:pt x="3657600" y="445562"/>
                </a:lnTo>
                <a:lnTo>
                  <a:pt x="0" y="445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991083"/>
            <a:ext cx="1445749" cy="1295917"/>
          </a:xfrm>
          <a:custGeom>
            <a:avLst/>
            <a:gdLst/>
            <a:ahLst/>
            <a:cxnLst/>
            <a:rect l="l" t="t" r="r" b="b"/>
            <a:pathLst>
              <a:path w="1445749" h="1295917">
                <a:moveTo>
                  <a:pt x="0" y="0"/>
                </a:moveTo>
                <a:lnTo>
                  <a:pt x="1445749" y="0"/>
                </a:lnTo>
                <a:lnTo>
                  <a:pt x="1445749" y="1295917"/>
                </a:lnTo>
                <a:lnTo>
                  <a:pt x="0" y="129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261035" y="1435475"/>
            <a:ext cx="13765929" cy="4439512"/>
          </a:xfrm>
          <a:custGeom>
            <a:avLst/>
            <a:gdLst/>
            <a:ahLst/>
            <a:cxnLst/>
            <a:rect l="l" t="t" r="r" b="b"/>
            <a:pathLst>
              <a:path w="13765929" h="4439512">
                <a:moveTo>
                  <a:pt x="0" y="0"/>
                </a:moveTo>
                <a:lnTo>
                  <a:pt x="13765930" y="0"/>
                </a:lnTo>
                <a:lnTo>
                  <a:pt x="13765930" y="4439513"/>
                </a:lnTo>
                <a:lnTo>
                  <a:pt x="0" y="44395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51476" y="6708814"/>
            <a:ext cx="14954074" cy="2930228"/>
          </a:xfrm>
          <a:custGeom>
            <a:avLst/>
            <a:gdLst/>
            <a:ahLst/>
            <a:cxnLst/>
            <a:rect l="l" t="t" r="r" b="b"/>
            <a:pathLst>
              <a:path w="14954074" h="2930228">
                <a:moveTo>
                  <a:pt x="0" y="0"/>
                </a:moveTo>
                <a:lnTo>
                  <a:pt x="14954074" y="0"/>
                </a:lnTo>
                <a:lnTo>
                  <a:pt x="14954074" y="2930228"/>
                </a:lnTo>
                <a:lnTo>
                  <a:pt x="0" y="29302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1820" b="-2211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6580" y="400607"/>
            <a:ext cx="7424428" cy="515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43"/>
              </a:lnSpc>
            </a:pPr>
            <a:r>
              <a:rPr lang="en-US" sz="3462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Referências</a:t>
            </a:r>
          </a:p>
        </p:txBody>
      </p:sp>
      <p:sp>
        <p:nvSpPr>
          <p:cNvPr id="8" name="Freeform 8"/>
          <p:cNvSpPr/>
          <p:nvPr/>
        </p:nvSpPr>
        <p:spPr>
          <a:xfrm>
            <a:off x="16022143" y="9258300"/>
            <a:ext cx="1919761" cy="737819"/>
          </a:xfrm>
          <a:custGeom>
            <a:avLst/>
            <a:gdLst/>
            <a:ahLst/>
            <a:cxnLst/>
            <a:rect l="l" t="t" r="r" b="b"/>
            <a:pathLst>
              <a:path w="1919761" h="737819">
                <a:moveTo>
                  <a:pt x="0" y="0"/>
                </a:moveTo>
                <a:lnTo>
                  <a:pt x="1919761" y="0"/>
                </a:lnTo>
                <a:lnTo>
                  <a:pt x="1919761" y="737819"/>
                </a:lnTo>
                <a:lnTo>
                  <a:pt x="0" y="7378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293363" y="-926087"/>
            <a:ext cx="5542492" cy="4968088"/>
          </a:xfrm>
          <a:custGeom>
            <a:avLst/>
            <a:gdLst/>
            <a:ahLst/>
            <a:cxnLst/>
            <a:rect l="l" t="t" r="r" b="b"/>
            <a:pathLst>
              <a:path w="5542492" h="4968088">
                <a:moveTo>
                  <a:pt x="0" y="0"/>
                </a:moveTo>
                <a:lnTo>
                  <a:pt x="5542492" y="0"/>
                </a:lnTo>
                <a:lnTo>
                  <a:pt x="5542492" y="4968088"/>
                </a:lnTo>
                <a:lnTo>
                  <a:pt x="0" y="49680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27000" y="7847803"/>
            <a:ext cx="2511313" cy="2251049"/>
          </a:xfrm>
          <a:custGeom>
            <a:avLst/>
            <a:gdLst/>
            <a:ahLst/>
            <a:cxnLst/>
            <a:rect l="l" t="t" r="r" b="b"/>
            <a:pathLst>
              <a:path w="2511313" h="2251049">
                <a:moveTo>
                  <a:pt x="0" y="0"/>
                </a:moveTo>
                <a:lnTo>
                  <a:pt x="2511313" y="0"/>
                </a:lnTo>
                <a:lnTo>
                  <a:pt x="2511313" y="2251050"/>
                </a:lnTo>
                <a:lnTo>
                  <a:pt x="0" y="2251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404252" y="1028700"/>
            <a:ext cx="4052309" cy="3874338"/>
          </a:xfrm>
          <a:custGeom>
            <a:avLst/>
            <a:gdLst/>
            <a:ahLst/>
            <a:cxnLst/>
            <a:rect l="l" t="t" r="r" b="b"/>
            <a:pathLst>
              <a:path w="4052309" h="3874338">
                <a:moveTo>
                  <a:pt x="0" y="0"/>
                </a:moveTo>
                <a:lnTo>
                  <a:pt x="4052309" y="0"/>
                </a:lnTo>
                <a:lnTo>
                  <a:pt x="4052309" y="3874338"/>
                </a:lnTo>
                <a:lnTo>
                  <a:pt x="0" y="38743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714" b="-5714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713045"/>
            <a:ext cx="8990079" cy="823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73"/>
              </a:lnSpc>
            </a:pPr>
            <a:r>
              <a:rPr lang="en-US" sz="6173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carla feder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719630"/>
            <a:ext cx="9974125" cy="5128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7009" lvl="1" indent="-348505" algn="l">
              <a:lnSpc>
                <a:spcPts val="4519"/>
              </a:lnSpc>
              <a:buFont typeface="Arial"/>
              <a:buChar char="•"/>
            </a:pPr>
            <a:r>
              <a:rPr lang="en-US" sz="322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Consultora em design estratégico, inovação e comunicação</a:t>
            </a:r>
          </a:p>
          <a:p>
            <a:pPr marL="697009" lvl="1" indent="-348505" algn="l">
              <a:lnSpc>
                <a:spcPts val="4519"/>
              </a:lnSpc>
              <a:buFont typeface="Arial"/>
              <a:buChar char="•"/>
            </a:pPr>
            <a:r>
              <a:rPr lang="en-US" sz="322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Mestre em Design</a:t>
            </a:r>
          </a:p>
          <a:p>
            <a:pPr marL="697009" lvl="1" indent="-348505" algn="l">
              <a:lnSpc>
                <a:spcPts val="4519"/>
              </a:lnSpc>
              <a:buFont typeface="Arial"/>
              <a:buChar char="•"/>
            </a:pPr>
            <a:r>
              <a:rPr lang="en-US" sz="322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Especialista em Design Gráfico</a:t>
            </a:r>
          </a:p>
          <a:p>
            <a:pPr marL="697009" lvl="1" indent="-348505" algn="l">
              <a:lnSpc>
                <a:spcPts val="4519"/>
              </a:lnSpc>
              <a:buFont typeface="Arial"/>
              <a:buChar char="•"/>
            </a:pPr>
            <a:r>
              <a:rPr lang="en-US" sz="322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Cultura Organizacional - Gestão da Inovação – Comunicação e Planejamento Estratégico</a:t>
            </a:r>
          </a:p>
          <a:p>
            <a:pPr marL="697009" lvl="1" indent="-348505" algn="l">
              <a:lnSpc>
                <a:spcPts val="4519"/>
              </a:lnSpc>
              <a:buFont typeface="Arial"/>
              <a:buChar char="•"/>
            </a:pPr>
            <a:r>
              <a:rPr lang="en-US" sz="322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15 anos de experiência com Design e Comunicação</a:t>
            </a:r>
          </a:p>
          <a:p>
            <a:pPr marL="697009" lvl="1" indent="-348505" algn="l">
              <a:lnSpc>
                <a:spcPts val="4519"/>
              </a:lnSpc>
              <a:buFont typeface="Arial"/>
              <a:buChar char="•"/>
            </a:pPr>
            <a:r>
              <a:rPr lang="en-US" sz="3228">
                <a:solidFill>
                  <a:srgbClr val="29292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Entusiasta da Gamificação</a:t>
            </a:r>
          </a:p>
          <a:p>
            <a:pPr marL="0" lvl="0" indent="0" algn="l">
              <a:lnSpc>
                <a:spcPts val="4519"/>
              </a:lnSpc>
              <a:spcBef>
                <a:spcPct val="0"/>
              </a:spcBef>
            </a:pPr>
            <a:endParaRPr lang="en-US" sz="3228">
              <a:solidFill>
                <a:srgbClr val="29292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66582" y="7921086"/>
            <a:ext cx="9137670" cy="212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25"/>
              </a:lnSpc>
              <a:spcBef>
                <a:spcPct val="0"/>
              </a:spcBef>
            </a:pPr>
            <a:r>
              <a:rPr lang="en-US" sz="8225">
                <a:solidFill>
                  <a:srgbClr val="292929"/>
                </a:solidFill>
                <a:latin typeface="Bellaboo"/>
                <a:ea typeface="Bellaboo"/>
                <a:cs typeface="Bellaboo"/>
                <a:sym typeface="Bellaboo"/>
              </a:rPr>
              <a:t>A prática é o critério da verdade!</a:t>
            </a:r>
          </a:p>
        </p:txBody>
      </p:sp>
      <p:sp>
        <p:nvSpPr>
          <p:cNvPr id="9" name="Freeform 9"/>
          <p:cNvSpPr/>
          <p:nvPr/>
        </p:nvSpPr>
        <p:spPr>
          <a:xfrm>
            <a:off x="13293363" y="5439401"/>
            <a:ext cx="3640206" cy="3195572"/>
          </a:xfrm>
          <a:custGeom>
            <a:avLst/>
            <a:gdLst/>
            <a:ahLst/>
            <a:cxnLst/>
            <a:rect l="l" t="t" r="r" b="b"/>
            <a:pathLst>
              <a:path w="3640206" h="3195572">
                <a:moveTo>
                  <a:pt x="0" y="0"/>
                </a:moveTo>
                <a:lnTo>
                  <a:pt x="3640206" y="0"/>
                </a:lnTo>
                <a:lnTo>
                  <a:pt x="3640206" y="3195573"/>
                </a:lnTo>
                <a:lnTo>
                  <a:pt x="0" y="31955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879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619310" y="8987570"/>
            <a:ext cx="3198650" cy="627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77"/>
              </a:lnSpc>
            </a:pPr>
            <a:r>
              <a:rPr lang="en-US" sz="4677">
                <a:solidFill>
                  <a:srgbClr val="292929"/>
                </a:solidFill>
                <a:latin typeface="Intro"/>
                <a:ea typeface="Intro"/>
                <a:cs typeface="Intro"/>
                <a:sym typeface="Intro"/>
              </a:rPr>
              <a:t>LINKEDIN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293592"/>
            <a:ext cx="2746218" cy="1055450"/>
          </a:xfrm>
          <a:custGeom>
            <a:avLst/>
            <a:gdLst/>
            <a:ahLst/>
            <a:cxnLst/>
            <a:rect l="l" t="t" r="r" b="b"/>
            <a:pathLst>
              <a:path w="2746218" h="1055450">
                <a:moveTo>
                  <a:pt x="0" y="0"/>
                </a:moveTo>
                <a:lnTo>
                  <a:pt x="2746218" y="0"/>
                </a:lnTo>
                <a:lnTo>
                  <a:pt x="2746218" y="1055450"/>
                </a:lnTo>
                <a:lnTo>
                  <a:pt x="0" y="10554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1454</Words>
  <Application>Microsoft Office PowerPoint</Application>
  <PresentationFormat>Personalizar</PresentationFormat>
  <Paragraphs>188</Paragraphs>
  <Slides>30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42" baseType="lpstr">
      <vt:lpstr>Glacial Indifference Bold Italics</vt:lpstr>
      <vt:lpstr>Bellaboo</vt:lpstr>
      <vt:lpstr>Calibri</vt:lpstr>
      <vt:lpstr>Open Sauce Bold</vt:lpstr>
      <vt:lpstr>Glacial Indifference Bold</vt:lpstr>
      <vt:lpstr>Open Sauce Bold Italics</vt:lpstr>
      <vt:lpstr>Glacial Indifference</vt:lpstr>
      <vt:lpstr>Arial</vt:lpstr>
      <vt:lpstr>Open Sauce</vt:lpstr>
      <vt:lpstr>Intro</vt:lpstr>
      <vt:lpstr>Open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De Dashboards</dc:title>
  <cp:lastModifiedBy>LENOVO</cp:lastModifiedBy>
  <cp:revision>2</cp:revision>
  <dcterms:created xsi:type="dcterms:W3CDTF">2006-08-16T00:00:00Z</dcterms:created>
  <dcterms:modified xsi:type="dcterms:W3CDTF">2025-07-16T14:10:30Z</dcterms:modified>
  <dc:identifier>DAGjoNZsrDU</dc:identifier>
</cp:coreProperties>
</file>