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Roboto Slab"/>
      <p:regular r:id="rId49"/>
      <p:bold r:id="rId50"/>
    </p:embeddedFont>
    <p:embeddedFont>
      <p:font typeface="Roboto"/>
      <p:regular r:id="rId51"/>
      <p:bold r:id="rId52"/>
      <p:italic r:id="rId53"/>
      <p:boldItalic r:id="rId54"/>
    </p:embeddedFont>
    <p:embeddedFont>
      <p:font typeface="Rubik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RobotoSlab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-regular.fntdata"/><Relationship Id="rId50" Type="http://schemas.openxmlformats.org/officeDocument/2006/relationships/font" Target="fonts/RobotoSlab-bold.fntdata"/><Relationship Id="rId53" Type="http://schemas.openxmlformats.org/officeDocument/2006/relationships/font" Target="fonts/Roboto-italic.fntdata"/><Relationship Id="rId52" Type="http://schemas.openxmlformats.org/officeDocument/2006/relationships/font" Target="fonts/Roboto-bold.fntdata"/><Relationship Id="rId11" Type="http://schemas.openxmlformats.org/officeDocument/2006/relationships/slide" Target="slides/slide5.xml"/><Relationship Id="rId55" Type="http://schemas.openxmlformats.org/officeDocument/2006/relationships/font" Target="fonts/Rubik-regular.fntdata"/><Relationship Id="rId10" Type="http://schemas.openxmlformats.org/officeDocument/2006/relationships/slide" Target="slides/slide4.xml"/><Relationship Id="rId54" Type="http://schemas.openxmlformats.org/officeDocument/2006/relationships/font" Target="fonts/Roboto-boldItalic.fntdata"/><Relationship Id="rId13" Type="http://schemas.openxmlformats.org/officeDocument/2006/relationships/slide" Target="slides/slide7.xml"/><Relationship Id="rId57" Type="http://schemas.openxmlformats.org/officeDocument/2006/relationships/font" Target="fonts/Rubik-italic.fntdata"/><Relationship Id="rId12" Type="http://schemas.openxmlformats.org/officeDocument/2006/relationships/slide" Target="slides/slide6.xml"/><Relationship Id="rId56" Type="http://schemas.openxmlformats.org/officeDocument/2006/relationships/font" Target="fonts/Rubik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8" Type="http://schemas.openxmlformats.org/officeDocument/2006/relationships/font" Target="fonts/Rubik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31e45ae9f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31e45ae9f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31e45ae9f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31e45ae9f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31e45ae9f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631e45ae9f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631e45ae9f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631e45ae9f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631e45ae9f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631e45ae9f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631e45ae9f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631e45ae9f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31e45ae9f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31e45ae9f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31e45ae9f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631e45ae9f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02dd4967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02dd4967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31e45ae9f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31e45ae9f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702dd4967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702dd4967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31e45ae9f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631e45ae9f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31e45ae9f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31e45ae9f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02dd4967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702dd4967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31e45ae9f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631e45ae9f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631e45ae9f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631e45ae9f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631e45ae9f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631e45ae9f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31e45ae9f_0_7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631e45ae9f_0_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631e45ae9f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631e45ae9f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631e45ae9f_0_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631e45ae9f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631e45ae9f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631e45ae9f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31e45ae9f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631e45ae9f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631e45ae9f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631e45ae9f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31e45ae9f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631e45ae9f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631e45ae9f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631e45ae9f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631e45ae9f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631e45ae9f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631e45ae9f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631e45ae9f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631e45ae9f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631e45ae9f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31e45ae9f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31e45ae9f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631e45ae9f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631e45ae9f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631e45ae9f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631e45ae9f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631e45ae9f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631e45ae9f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631e45ae9f_0_5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631e45ae9f_0_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631e45ae9f_0_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631e45ae9f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631e45ae9f_0_5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631e45ae9f_0_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31e45ae9f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631e45ae9f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631e45ae9f_0_7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631e45ae9f_0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631e45ae9f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631e45ae9f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631e45ae9f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631e45ae9f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631e45ae9f_0_6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631e45ae9f_0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631e45ae9f_0_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631e45ae9f_0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00B4E8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7" name="Google Shape;57;p14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rgbClr val="00B4E8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58" name="Google Shape;58;p14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rgbClr val="00B4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14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400"/>
              <a:buFont typeface="Roboto Slab"/>
              <a:buNone/>
              <a:defRPr sz="2400">
                <a:solidFill>
                  <a:srgbClr val="00B4E8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Google Shape;63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rgbClr val="00B4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3" name="Google Shape;73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rgbClr val="3264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0" name="Google Shape;90;p21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21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2100"/>
              <a:buNone/>
              <a:defRPr sz="2100">
                <a:solidFill>
                  <a:srgbClr val="00B4E8"/>
                </a:solidFill>
              </a:defRPr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3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B4E8"/>
              </a:buClr>
              <a:buSzPts val="13000"/>
              <a:buNone/>
              <a:defRPr sz="13000">
                <a:solidFill>
                  <a:srgbClr val="00B4E8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2" name="Google Shape;10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ubik"/>
              <a:buNone/>
              <a:defRPr sz="28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ubik"/>
              <a:buChar char="●"/>
              <a:defRPr sz="1800"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○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■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●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○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■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●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○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ubik"/>
              <a:buChar char="■"/>
              <a:defRPr>
                <a:solidFill>
                  <a:schemeClr val="dk2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rgbClr val="0000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8101600" y="4743962"/>
            <a:ext cx="654500" cy="2321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7" Type="http://schemas.openxmlformats.org/officeDocument/2006/relationships/hyperlink" Target="https://www.linkedin.com/in/rlarguesa/" TargetMode="External"/><Relationship Id="rId8" Type="http://schemas.openxmlformats.org/officeDocument/2006/relationships/hyperlink" Target="https://www.linkedin.com/in/rodrigolsalgado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3.gif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9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7.png"/><Relationship Id="rId4" Type="http://schemas.openxmlformats.org/officeDocument/2006/relationships/image" Target="../media/image4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1.gif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4.gif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5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Fim do "AI Sprawl"</a:t>
            </a:r>
            <a:endParaRPr/>
          </a:p>
        </p:txBody>
      </p:sp>
      <p:sp>
        <p:nvSpPr>
          <p:cNvPr id="110" name="Google Shape;110;p25"/>
          <p:cNvSpPr txBox="1"/>
          <p:nvPr>
            <p:ph idx="1" type="subTitle"/>
          </p:nvPr>
        </p:nvSpPr>
        <p:spPr>
          <a:xfrm>
            <a:off x="311700" y="2834125"/>
            <a:ext cx="8520600" cy="6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Centralizando a IA para Proteger Seus Dados com Relpz</a:t>
            </a:r>
            <a:endParaRPr sz="2500"/>
          </a:p>
        </p:txBody>
      </p:sp>
      <p:pic>
        <p:nvPicPr>
          <p:cNvPr id="111" name="Google Shape;1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8760" y="206626"/>
            <a:ext cx="2586476" cy="12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1" y="3473126"/>
            <a:ext cx="1670400" cy="1670400"/>
          </a:xfrm>
          <a:prstGeom prst="ellipse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" name="Google Shape;11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5475" y="3473125"/>
            <a:ext cx="1670400" cy="1670400"/>
          </a:xfrm>
          <a:prstGeom prst="ellipse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4" name="Google Shape;114;p25"/>
          <p:cNvSpPr txBox="1"/>
          <p:nvPr/>
        </p:nvSpPr>
        <p:spPr>
          <a:xfrm>
            <a:off x="1822775" y="3473125"/>
            <a:ext cx="29016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</a:rPr>
              <a:t>Ricardo Pupo Larguesa </a:t>
            </a:r>
            <a:r>
              <a:rPr lang="en" sz="1300">
                <a:solidFill>
                  <a:schemeClr val="dk2"/>
                </a:solidFill>
              </a:rPr>
              <a:t> </a:t>
            </a:r>
            <a:endParaRPr sz="1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IA &amp; Machine Learning para Negócios | Empreendedor e Professor Tech | Autor do livro "Engenharia de Prompt para Devs"</a:t>
            </a:r>
            <a:endParaRPr sz="1300">
              <a:solidFill>
                <a:schemeClr val="dk2"/>
              </a:solidFill>
            </a:endParaRPr>
          </a:p>
        </p:txBody>
      </p:sp>
      <p:pic>
        <p:nvPicPr>
          <p:cNvPr id="115" name="Google Shape;11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6025" y="4658424"/>
            <a:ext cx="393725" cy="39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5"/>
          <p:cNvSpPr txBox="1"/>
          <p:nvPr/>
        </p:nvSpPr>
        <p:spPr>
          <a:xfrm>
            <a:off x="2187350" y="4624450"/>
            <a:ext cx="243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7"/>
              </a:rPr>
              <a:t>rlarguesa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4441725" y="3473125"/>
            <a:ext cx="2901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</a:rPr>
              <a:t>Rodrigo Lopes Salgado </a:t>
            </a:r>
            <a:endParaRPr b="1" sz="1300">
              <a:solidFill>
                <a:schemeClr val="dk2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Managing Director | T2S</a:t>
            </a:r>
            <a:endParaRPr sz="1300">
              <a:solidFill>
                <a:schemeClr val="dk2"/>
              </a:solidFill>
            </a:endParaRPr>
          </a:p>
        </p:txBody>
      </p:sp>
      <p:pic>
        <p:nvPicPr>
          <p:cNvPr id="118" name="Google Shape;11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5925" y="4658424"/>
            <a:ext cx="393725" cy="39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5"/>
          <p:cNvSpPr txBox="1"/>
          <p:nvPr/>
        </p:nvSpPr>
        <p:spPr>
          <a:xfrm>
            <a:off x="4594125" y="4624450"/>
            <a:ext cx="2374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8"/>
              </a:rPr>
              <a:t>rodrigolsalgado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775" y="347627"/>
            <a:ext cx="8440445" cy="264508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20000" dist="104775">
              <a:srgbClr val="000000">
                <a:alpha val="50000"/>
              </a:srgbClr>
            </a:outerShdw>
          </a:effectLst>
        </p:spPr>
      </p:pic>
      <p:pic>
        <p:nvPicPr>
          <p:cNvPr id="125" name="Google Shape;12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775" y="3067671"/>
            <a:ext cx="8440449" cy="172820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20000" dist="1047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5375"/>
            <a:ext cx="8839203" cy="44127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20000" dist="1047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37038"/>
            <a:ext cx="8839200" cy="386943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040000" dist="1143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57000"/>
            <a:ext cx="8839200" cy="362950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20001" dist="1047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44525"/>
            <a:ext cx="8839200" cy="38544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20001" dist="1047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1025"/>
            <a:ext cx="8839200" cy="324144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920001" dist="10477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type="title"/>
          </p:nvPr>
        </p:nvSpPr>
        <p:spPr>
          <a:xfrm>
            <a:off x="311700" y="445025"/>
            <a:ext cx="3355200" cy="10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20"/>
              <a:t>Por quê?</a:t>
            </a:r>
            <a:endParaRPr sz="5020"/>
          </a:p>
        </p:txBody>
      </p:sp>
      <p:pic>
        <p:nvPicPr>
          <p:cNvPr id="156" name="Google Shape;15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499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3"/>
          <p:cNvPicPr preferRelativeResize="0"/>
          <p:nvPr/>
        </p:nvPicPr>
        <p:blipFill rotWithShape="1">
          <a:blip r:embed="rId3">
            <a:alphaModFix/>
          </a:blip>
          <a:srcRect b="43506" l="0" r="0" t="0"/>
          <a:stretch/>
        </p:blipFill>
        <p:spPr>
          <a:xfrm>
            <a:off x="181500" y="427438"/>
            <a:ext cx="8781000" cy="428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4"/>
          <p:cNvPicPr preferRelativeResize="0"/>
          <p:nvPr/>
        </p:nvPicPr>
        <p:blipFill rotWithShape="1">
          <a:blip r:embed="rId3">
            <a:alphaModFix/>
          </a:blip>
          <a:srcRect b="43506" l="0" r="0" t="0"/>
          <a:stretch/>
        </p:blipFill>
        <p:spPr>
          <a:xfrm>
            <a:off x="181500" y="427438"/>
            <a:ext cx="8781000" cy="428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500" y="2628225"/>
            <a:ext cx="8781001" cy="964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 b="27546" l="0" r="6699" t="0"/>
          <a:stretch/>
        </p:blipFill>
        <p:spPr>
          <a:xfrm>
            <a:off x="-31475" y="601338"/>
            <a:ext cx="9206950" cy="3940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6"/>
          <p:cNvPicPr preferRelativeResize="0"/>
          <p:nvPr/>
        </p:nvPicPr>
        <p:blipFill rotWithShape="1">
          <a:blip r:embed="rId3">
            <a:alphaModFix/>
          </a:blip>
          <a:srcRect b="27546" l="0" r="6699" t="0"/>
          <a:stretch/>
        </p:blipFill>
        <p:spPr>
          <a:xfrm>
            <a:off x="-31475" y="601338"/>
            <a:ext cx="9206950" cy="394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125075"/>
            <a:ext cx="9144000" cy="893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7"/>
          <p:cNvPicPr preferRelativeResize="0"/>
          <p:nvPr/>
        </p:nvPicPr>
        <p:blipFill rotWithShape="1">
          <a:blip r:embed="rId3">
            <a:alphaModFix/>
          </a:blip>
          <a:srcRect b="39009" l="0" r="0" t="0"/>
          <a:stretch/>
        </p:blipFill>
        <p:spPr>
          <a:xfrm>
            <a:off x="138613" y="286075"/>
            <a:ext cx="8866775" cy="457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3924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3924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52299"/>
            <a:ext cx="8839200" cy="2038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0"/>
          <p:cNvSpPr/>
          <p:nvPr/>
        </p:nvSpPr>
        <p:spPr>
          <a:xfrm>
            <a:off x="0" y="0"/>
            <a:ext cx="6845400" cy="51435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0" name="Google Shape;200;p40"/>
          <p:cNvSpPr txBox="1"/>
          <p:nvPr>
            <p:ph type="title"/>
          </p:nvPr>
        </p:nvSpPr>
        <p:spPr>
          <a:xfrm>
            <a:off x="311700" y="445025"/>
            <a:ext cx="6204000" cy="111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4820">
                <a:solidFill>
                  <a:schemeClr val="lt1"/>
                </a:solidFill>
              </a:rPr>
              <a:t>Quem é</a:t>
            </a:r>
            <a:endParaRPr b="1" sz="482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120">
                <a:solidFill>
                  <a:schemeClr val="lt1"/>
                </a:solidFill>
              </a:rPr>
              <a:t>Ricardo Pupo Larguesa?</a:t>
            </a:r>
            <a:endParaRPr b="1" sz="3120">
              <a:solidFill>
                <a:schemeClr val="lt1"/>
              </a:solidFill>
            </a:endParaRPr>
          </a:p>
        </p:txBody>
      </p:sp>
      <p:sp>
        <p:nvSpPr>
          <p:cNvPr id="201" name="Google Shape;201;p40"/>
          <p:cNvSpPr txBox="1"/>
          <p:nvPr>
            <p:ph idx="1" type="body"/>
          </p:nvPr>
        </p:nvSpPr>
        <p:spPr>
          <a:xfrm>
            <a:off x="311700" y="1950825"/>
            <a:ext cx="6204000" cy="29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Professor: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Linguagem de Programação na </a:t>
            </a:r>
            <a:r>
              <a:rPr b="1" lang="en">
                <a:solidFill>
                  <a:schemeClr val="lt2"/>
                </a:solidFill>
              </a:rPr>
              <a:t>Fatec Praia Grande</a:t>
            </a:r>
            <a:endParaRPr b="1"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Machine Learning na </a:t>
            </a:r>
            <a:r>
              <a:rPr b="1" lang="en">
                <a:solidFill>
                  <a:schemeClr val="lt2"/>
                </a:solidFill>
              </a:rPr>
              <a:t>Fatec Santos</a:t>
            </a:r>
            <a:endParaRPr b="1"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Engenheiro da Computação, Empreendedor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Fundador da T2S, software house, e 7 Startups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Autor: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Autor do livro </a:t>
            </a:r>
            <a:r>
              <a:rPr b="1" lang="en" u="sng">
                <a:solidFill>
                  <a:schemeClr val="lt2"/>
                </a:solidFill>
              </a:rPr>
              <a:t>Engenharia de Prompt para Devs</a:t>
            </a:r>
            <a:r>
              <a:rPr lang="en">
                <a:solidFill>
                  <a:schemeClr val="lt2"/>
                </a:solidFill>
              </a:rPr>
              <a:t> (Casa do Código, 2024)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Colunista no </a:t>
            </a:r>
            <a:r>
              <a:rPr lang="en" u="sng">
                <a:solidFill>
                  <a:schemeClr val="lt2"/>
                </a:solidFill>
              </a:rPr>
              <a:t>Jornal da Tribuna</a:t>
            </a:r>
            <a:endParaRPr u="sng"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Criador de conteúdo nos Canais </a:t>
            </a:r>
            <a:r>
              <a:rPr lang="en" u="sng">
                <a:solidFill>
                  <a:schemeClr val="lt2"/>
                </a:solidFill>
              </a:rPr>
              <a:t>Tecnologia Portuária</a:t>
            </a:r>
            <a:r>
              <a:rPr lang="en">
                <a:solidFill>
                  <a:schemeClr val="lt2"/>
                </a:solidFill>
              </a:rPr>
              <a:t>, </a:t>
            </a:r>
            <a:r>
              <a:rPr lang="en" u="sng">
                <a:solidFill>
                  <a:schemeClr val="lt2"/>
                </a:solidFill>
              </a:rPr>
              <a:t>Desbugados</a:t>
            </a:r>
            <a:r>
              <a:rPr lang="en">
                <a:solidFill>
                  <a:schemeClr val="lt2"/>
                </a:solidFill>
              </a:rPr>
              <a:t> e </a:t>
            </a:r>
            <a:r>
              <a:rPr lang="en" u="sng">
                <a:solidFill>
                  <a:schemeClr val="lt2"/>
                </a:solidFill>
              </a:rPr>
              <a:t>Reprogramando</a:t>
            </a:r>
            <a:endParaRPr u="sng">
              <a:solidFill>
                <a:schemeClr val="lt2"/>
              </a:solidFill>
            </a:endParaRPr>
          </a:p>
        </p:txBody>
      </p:sp>
      <p:pic>
        <p:nvPicPr>
          <p:cNvPr id="202" name="Google Shape;20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5504" y="0"/>
            <a:ext cx="229849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41"/>
          <p:cNvPicPr preferRelativeResize="0"/>
          <p:nvPr/>
        </p:nvPicPr>
        <p:blipFill rotWithShape="1">
          <a:blip r:embed="rId3">
            <a:alphaModFix amt="96000"/>
          </a:blip>
          <a:srcRect b="0" l="26822" r="25442" t="0"/>
          <a:stretch/>
        </p:blipFill>
        <p:spPr>
          <a:xfrm>
            <a:off x="0" y="0"/>
            <a:ext cx="368367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1"/>
          <p:cNvSpPr txBox="1"/>
          <p:nvPr>
            <p:ph type="title"/>
          </p:nvPr>
        </p:nvSpPr>
        <p:spPr>
          <a:xfrm>
            <a:off x="4065675" y="445025"/>
            <a:ext cx="4884300" cy="44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5300">
                <a:solidFill>
                  <a:schemeClr val="lt2"/>
                </a:solidFill>
              </a:rPr>
              <a:t>Quem é</a:t>
            </a:r>
            <a:endParaRPr b="1" sz="5300">
              <a:solidFill>
                <a:schemeClr val="lt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700">
                <a:solidFill>
                  <a:schemeClr val="lt2"/>
                </a:solidFill>
              </a:rPr>
              <a:t>Rod</a:t>
            </a:r>
            <a:r>
              <a:rPr b="1" lang="en" sz="3700">
                <a:solidFill>
                  <a:schemeClr val="lt2"/>
                </a:solidFill>
              </a:rPr>
              <a:t>rigo</a:t>
            </a:r>
            <a:r>
              <a:rPr b="1" lang="en" sz="3700">
                <a:solidFill>
                  <a:schemeClr val="lt2"/>
                </a:solidFill>
              </a:rPr>
              <a:t> Salgado?</a:t>
            </a:r>
            <a:endParaRPr b="1" sz="3700">
              <a:solidFill>
                <a:schemeClr val="lt2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2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Char char="●"/>
            </a:pPr>
            <a:r>
              <a:rPr b="1" lang="en" sz="2400">
                <a:solidFill>
                  <a:schemeClr val="lt2"/>
                </a:solidFill>
              </a:rPr>
              <a:t>Eng. Computação</a:t>
            </a:r>
            <a:endParaRPr b="1" sz="2400">
              <a:solidFill>
                <a:schemeClr val="lt2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Char char="●"/>
            </a:pPr>
            <a:r>
              <a:rPr b="1" lang="en" sz="2400">
                <a:solidFill>
                  <a:schemeClr val="lt2"/>
                </a:solidFill>
              </a:rPr>
              <a:t>Meu escritório é na praia</a:t>
            </a:r>
            <a:endParaRPr b="1" sz="2400">
              <a:solidFill>
                <a:schemeClr val="lt2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Char char="●"/>
            </a:pPr>
            <a:r>
              <a:rPr b="1" lang="en" sz="2400">
                <a:solidFill>
                  <a:schemeClr val="lt2"/>
                </a:solidFill>
              </a:rPr>
              <a:t>Professor universitário</a:t>
            </a:r>
            <a:endParaRPr b="1" sz="2400">
              <a:solidFill>
                <a:schemeClr val="lt2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Char char="●"/>
            </a:pPr>
            <a:r>
              <a:rPr b="1" lang="en" sz="2400">
                <a:solidFill>
                  <a:schemeClr val="lt2"/>
                </a:solidFill>
              </a:rPr>
              <a:t>Empreendedor e curioso</a:t>
            </a:r>
            <a:endParaRPr b="1" sz="2400">
              <a:solidFill>
                <a:schemeClr val="lt2"/>
              </a:solidFill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Char char="●"/>
            </a:pPr>
            <a:r>
              <a:rPr b="1" lang="en" sz="2400">
                <a:solidFill>
                  <a:schemeClr val="lt2"/>
                </a:solidFill>
              </a:rPr>
              <a:t>Analógico demais!</a:t>
            </a:r>
            <a:endParaRPr b="1"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3"/>
          <p:cNvPicPr preferRelativeResize="0"/>
          <p:nvPr/>
        </p:nvPicPr>
        <p:blipFill rotWithShape="1">
          <a:blip r:embed="rId3">
            <a:alphaModFix/>
          </a:blip>
          <a:srcRect b="0" l="0" r="0" t="18824"/>
          <a:stretch/>
        </p:blipFill>
        <p:spPr>
          <a:xfrm>
            <a:off x="0" y="0"/>
            <a:ext cx="9143999" cy="126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8225"/>
            <a:ext cx="9143999" cy="3875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4"/>
          <p:cNvSpPr/>
          <p:nvPr/>
        </p:nvSpPr>
        <p:spPr>
          <a:xfrm>
            <a:off x="0" y="0"/>
            <a:ext cx="9144000" cy="2853600"/>
          </a:xfrm>
          <a:prstGeom prst="rect">
            <a:avLst/>
          </a:prstGeom>
          <a:solidFill>
            <a:srgbClr val="011A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Por que o uso da IA foi considerada um risco para nós?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6" name="Google Shape;226;p44"/>
          <p:cNvSpPr txBox="1"/>
          <p:nvPr>
            <p:ph idx="1" type="body"/>
          </p:nvPr>
        </p:nvSpPr>
        <p:spPr>
          <a:xfrm>
            <a:off x="311700" y="1152475"/>
            <a:ext cx="8520600" cy="17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Clientes em 14 Estados, na Argentina e nos EUA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Clientes com rígidas regras de conformidade, como JBS, Cargill, DPWorld, Santos Brasil, Wilson Sons…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Mais de 70 colaboradores, a maioria:</a:t>
            </a:r>
            <a:endParaRPr>
              <a:solidFill>
                <a:schemeClr val="lt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</a:pPr>
            <a:r>
              <a:rPr lang="en">
                <a:solidFill>
                  <a:schemeClr val="lt2"/>
                </a:solidFill>
              </a:rPr>
              <a:t>Profissionais de TI trabalhando remotamente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Ou seja: </a:t>
            </a:r>
            <a:r>
              <a:rPr b="1" lang="en" u="sng">
                <a:solidFill>
                  <a:schemeClr val="lt2"/>
                </a:solidFill>
              </a:rPr>
              <a:t>necessidade absoluta de sigilo e confidencialidade</a:t>
            </a:r>
            <a:endParaRPr b="1" u="sng">
              <a:solidFill>
                <a:schemeClr val="lt2"/>
              </a:solidFill>
            </a:endParaRPr>
          </a:p>
        </p:txBody>
      </p:sp>
      <p:pic>
        <p:nvPicPr>
          <p:cNvPr id="227" name="Google Shape;227;p44"/>
          <p:cNvPicPr preferRelativeResize="0"/>
          <p:nvPr/>
        </p:nvPicPr>
        <p:blipFill rotWithShape="1">
          <a:blip r:embed="rId3">
            <a:alphaModFix/>
          </a:blip>
          <a:srcRect b="27160" l="0" r="0" t="47796"/>
          <a:stretch/>
        </p:blipFill>
        <p:spPr>
          <a:xfrm>
            <a:off x="0" y="2853475"/>
            <a:ext cx="9144000" cy="229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B1B1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43675"/>
            <a:ext cx="8839198" cy="4398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9" name="Google Shape;23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4525"/>
            <a:ext cx="9144001" cy="4654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8824"/>
            <a:ext cx="9143999" cy="482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7380"/>
            <a:ext cx="9144000" cy="4728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9635"/>
            <a:ext cx="9144001" cy="4664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3" name="Google Shape;26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8009"/>
            <a:ext cx="9144002" cy="4687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9" name="Google Shape;26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4101"/>
            <a:ext cx="9143998" cy="4755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9788"/>
            <a:ext cx="9144001" cy="476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8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4414"/>
            <a:ext cx="9143999" cy="4754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53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54"/>
          <p:cNvPicPr preferRelativeResize="0"/>
          <p:nvPr/>
        </p:nvPicPr>
        <p:blipFill rotWithShape="1">
          <a:blip r:embed="rId3">
            <a:alphaModFix/>
          </a:blip>
          <a:srcRect b="0" l="5802" r="5740" t="0"/>
          <a:stretch/>
        </p:blipFill>
        <p:spPr>
          <a:xfrm>
            <a:off x="0" y="145113"/>
            <a:ext cx="9144002" cy="4853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C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3" name="Google Shape;293;p55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Estudos de Caso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56" title="colab2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5063"/>
            <a:ext cx="9144001" cy="465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771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2" cy="456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59"/>
          <p:cNvPicPr preferRelativeResize="0"/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0" y="0"/>
            <a:ext cx="914399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5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 1: cargas perdidas em 2023?</a:t>
            </a:r>
            <a:endParaRPr/>
          </a:p>
        </p:txBody>
      </p:sp>
      <p:pic>
        <p:nvPicPr>
          <p:cNvPr id="316" name="Google Shape;316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600" y="1144128"/>
            <a:ext cx="6811476" cy="364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2" cy="456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1"/>
          <p:cNvPicPr preferRelativeResize="0"/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0" y="0"/>
            <a:ext cx="914399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6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Exemplo 2: Gargalos operacionais</a:t>
            </a:r>
            <a:endParaRPr/>
          </a:p>
        </p:txBody>
      </p:sp>
      <p:pic>
        <p:nvPicPr>
          <p:cNvPr id="328" name="Google Shape;328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1551" y="1144125"/>
            <a:ext cx="6210000" cy="384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62" title="colab2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25" y="256163"/>
            <a:ext cx="9100348" cy="4631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C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Relpz hoje: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40" name="Google Shape;34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17725"/>
            <a:ext cx="8839201" cy="3333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64" title="colab2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5063"/>
            <a:ext cx="9144001" cy="4653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C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1" name="Google Shape;35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613" y="1596463"/>
            <a:ext cx="3241824" cy="324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989" y="1596463"/>
            <a:ext cx="3241824" cy="3241824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65"/>
          <p:cNvSpPr/>
          <p:nvPr/>
        </p:nvSpPr>
        <p:spPr>
          <a:xfrm>
            <a:off x="5070461" y="438163"/>
            <a:ext cx="3594900" cy="891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2"/>
                </a:solidFill>
              </a:rPr>
              <a:t>+1 (555) 768-7676</a:t>
            </a:r>
            <a:endParaRPr b="1" sz="1800" u="sng">
              <a:solidFill>
                <a:schemeClr val="dk2"/>
              </a:solidFill>
            </a:endParaRPr>
          </a:p>
        </p:txBody>
      </p:sp>
      <p:sp>
        <p:nvSpPr>
          <p:cNvPr id="354" name="Google Shape;354;p65"/>
          <p:cNvSpPr/>
          <p:nvPr/>
        </p:nvSpPr>
        <p:spPr>
          <a:xfrm>
            <a:off x="548075" y="438163"/>
            <a:ext cx="3594900" cy="891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2"/>
                </a:solidFill>
              </a:rPr>
              <a:t>relpz.com/sites/iimainfo</a:t>
            </a:r>
            <a:endParaRPr b="1" sz="1800" u="sng">
              <a:solidFill>
                <a:schemeClr val="dk2"/>
              </a:solidFill>
            </a:endParaRPr>
          </a:p>
        </p:txBody>
      </p:sp>
      <p:pic>
        <p:nvPicPr>
          <p:cNvPr id="355" name="Google Shape;355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925" y="307750"/>
            <a:ext cx="1152425" cy="11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31663" y="305217"/>
            <a:ext cx="1152402" cy="1157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C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2" name="Google Shape;362;p66"/>
          <p:cNvPicPr preferRelativeResize="0"/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914399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Perguntas?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