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29"/>
  </p:notesMasterIdLst>
  <p:sldIdLst>
    <p:sldId id="256" r:id="rId6"/>
    <p:sldId id="357" r:id="rId7"/>
    <p:sldId id="2147470816" r:id="rId8"/>
    <p:sldId id="2147470804" r:id="rId9"/>
    <p:sldId id="1100" r:id="rId10"/>
    <p:sldId id="2147470805" r:id="rId11"/>
    <p:sldId id="2147470803" r:id="rId12"/>
    <p:sldId id="2147470810" r:id="rId13"/>
    <p:sldId id="2147470807" r:id="rId14"/>
    <p:sldId id="2146847469" r:id="rId15"/>
    <p:sldId id="2147470802" r:id="rId16"/>
    <p:sldId id="260" r:id="rId17"/>
    <p:sldId id="1608" r:id="rId18"/>
    <p:sldId id="2146847476" r:id="rId19"/>
    <p:sldId id="2147470811" r:id="rId20"/>
    <p:sldId id="2147470819" r:id="rId21"/>
    <p:sldId id="2147470812" r:id="rId22"/>
    <p:sldId id="2147470808" r:id="rId23"/>
    <p:sldId id="2147470813" r:id="rId24"/>
    <p:sldId id="2147470814" r:id="rId25"/>
    <p:sldId id="2147470815" r:id="rId26"/>
    <p:sldId id="2147470817" r:id="rId27"/>
    <p:sldId id="2147470818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41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645B2-909B-4DC8-9115-638E23C6879F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1DF3D-8D95-43AE-92EC-0C5C05F25B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94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>
            <a:extLst>
              <a:ext uri="{FF2B5EF4-FFF2-40B4-BE49-F238E27FC236}">
                <a16:creationId xmlns:a16="http://schemas.microsoft.com/office/drawing/2014/main" id="{E339269B-D55B-46BC-BDE2-EA0303D53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97869" indent="-344011" defTabSz="87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82925" indent="-275209" defTabSz="87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35064" indent="-275209" defTabSz="87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490641" indent="-275209" defTabSz="87034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86018" indent="-275209" defTabSz="87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81394" indent="-275209" defTabSz="87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76770" indent="-275209" defTabSz="87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72146" indent="-275209" defTabSz="8703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7034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16286B-B52F-4F11-9A54-1F388A2F505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87034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AA673EA-7FAF-4929-A7B4-FED04EA20B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82550" y="903288"/>
            <a:ext cx="8015288" cy="4510087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2F3D2CA6-311C-4AA5-A648-E126042EC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F1AB84-5987-42C1-8AFD-1003411E0E5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251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9388" y="788988"/>
            <a:ext cx="6999287" cy="3938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The Compliance,</a:t>
            </a:r>
            <a:r>
              <a:rPr lang="en-US" baseline="0" dirty="0">
                <a:latin typeface="+mj-lt"/>
              </a:rPr>
              <a:t> Governance, and Oversight Council (CGOC) conducted a survey in 2012 regarding information holdings. What they found was that for the average organization:</a:t>
            </a:r>
          </a:p>
          <a:p>
            <a:pPr marL="185751" indent="-185751">
              <a:buFont typeface="Arial" panose="020B0604020202020204" pitchFamily="34" charset="0"/>
              <a:buChar char="•"/>
            </a:pPr>
            <a:r>
              <a:rPr lang="en-US" baseline="0" dirty="0">
                <a:latin typeface="+mj-lt"/>
              </a:rPr>
              <a:t>1% of organizational information is subject to a current legal hold;</a:t>
            </a:r>
          </a:p>
          <a:p>
            <a:pPr marL="185751" indent="-185751">
              <a:buFont typeface="Arial" panose="020B0604020202020204" pitchFamily="34" charset="0"/>
              <a:buChar char="•"/>
            </a:pPr>
            <a:r>
              <a:rPr lang="en-US" baseline="0" dirty="0">
                <a:latin typeface="+mj-lt"/>
              </a:rPr>
              <a:t>5% is retained as records;</a:t>
            </a:r>
          </a:p>
          <a:p>
            <a:pPr marL="185751" indent="-185751">
              <a:buFont typeface="Arial" panose="020B0604020202020204" pitchFamily="34" charset="0"/>
              <a:buChar char="•"/>
            </a:pPr>
            <a:r>
              <a:rPr lang="en-US" baseline="0" dirty="0">
                <a:latin typeface="+mj-lt"/>
              </a:rPr>
              <a:t>25% is relevant to ongoing business operations; and</a:t>
            </a:r>
          </a:p>
          <a:p>
            <a:pPr marL="185751" indent="-185751">
              <a:buFont typeface="Arial" panose="020B0604020202020204" pitchFamily="34" charset="0"/>
              <a:buChar char="•"/>
            </a:pPr>
            <a:r>
              <a:rPr lang="en-US" baseline="0" dirty="0">
                <a:latin typeface="+mj-lt"/>
              </a:rPr>
              <a:t>Up to 69% of an organization’s information has no business value. </a:t>
            </a:r>
          </a:p>
          <a:p>
            <a:endParaRPr lang="en-US" baseline="0" dirty="0">
              <a:latin typeface="+mj-lt"/>
            </a:endParaRPr>
          </a:p>
          <a:p>
            <a:r>
              <a:rPr lang="en-US" baseline="0" dirty="0">
                <a:latin typeface="+mj-lt"/>
              </a:rPr>
              <a:t>This last “bucket” includes information that is redundant, outdated or obsolete, and/or trivial (ROT). This information still uses scarce organizational resources to store and manage it and can significantly increase the cost and potential liability associated with over-retention. </a:t>
            </a:r>
          </a:p>
          <a:p>
            <a:endParaRPr lang="en-US" baseline="0" dirty="0">
              <a:latin typeface="+mj-lt"/>
            </a:endParaRPr>
          </a:p>
          <a:p>
            <a:r>
              <a:rPr lang="en-US" baseline="0" dirty="0">
                <a:latin typeface="+mj-lt"/>
              </a:rPr>
              <a:t>These numbers will vary across organizations and even types of organizations – for example, in the public sector the “important” information is probably a higher percentage due to open records types of laws as well as the need to manage some information for historical purposes. The broader point is that every organization has a significant percentage of information holdings that has absolutely no business value but which still consumes organizational resources. Those holdings should be reduced and minimized to the extent possible.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B3C0FC-C67C-4D9F-93DA-10648A5D134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16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DE15F-9113-359C-69EE-CCE512AB0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0982F4-E2A0-CF36-AEEE-730998871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97DEE9-B9E9-ACAD-D0D3-033CD59B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858AFF-C9A7-9942-9D78-5CC9459F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4BE984-E6FB-2EF4-7E1F-5C9050C22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252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5497B-D579-C571-3856-D3F0810F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DF0826-C957-636D-75C5-C010CE3DD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F19E05-AF24-7195-AB07-4B9C56B1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58A2DA-1C59-6DAF-1FD4-25E5F007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BD8D3D-4383-3545-9AFC-8AB89DB7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43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A33E2-542D-CBF2-B8AF-DE31576C2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314252-D151-A6AB-14C4-796E5B493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A8921A-0539-2CB3-593C-76F6F2E0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BB4BCD-0578-98D2-7756-369DC607A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CBD06-D497-4CF5-7365-CD75F8D81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756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1F9969-CAE7-3F0E-193C-7D7357FD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6F1416-EC10-4B04-ED5E-43CDEF9BD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8F2D23-F00D-095B-B090-BA2FD6D33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662B7D-D90A-105B-F2F5-23208445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71F261-DE86-0B39-965F-98077802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3B5F6B-8A4F-5722-6A8A-93465C92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94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99F285-6712-49B8-B516-442B8D752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97F720-21F0-81EE-4691-3D71E4B19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B25E10-6615-19E8-05E6-A05E0FF8D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0FD7399-176C-E888-8D76-B2FDC8E4E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9667C3-D17E-C839-FA41-1C028E8C36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84A787D-9D52-B4BA-80EE-8B9BCDF3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D38A76E-3C76-0493-D0CA-419FB4E73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157EF7B-6EFC-CE7C-9999-1D6E201E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5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6E07E-C04D-C76A-ED10-4E4E0457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D4EF9EE-DCD8-D5B1-71F8-6C8C0D0D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25B57F-A644-9C4E-252F-594DFEF08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2D94C3-C9EF-A1E5-0611-5CA96D0A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23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C3DBBEF-C70B-2D83-91FE-988D7B5DB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D8BA91D-5642-0449-12B3-C0992B0D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9A277E-434B-AD8D-0F00-0C22BE2A5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981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05C08-80E8-B0F8-5C93-27F93B45A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9735F8-9FD7-AE45-2723-FD7EF18B9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65CF5C-0C7D-C146-0716-A438DD1C1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4F0EDD-17AB-7249-004D-B08BD2DA1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FB10D3-7EE0-431F-A611-847BADD6B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9B9BE1-1825-E288-E4E8-3951DFB00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68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464CC-21A3-5742-79F3-0AC309B16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06DE65D-D597-2677-A4F5-05163E674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02A389-883D-DBA0-424D-576241499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3DC65F-F97C-5E6B-4E1D-7E90FDE0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E5401B-DB78-0D22-91B1-769D64EA2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879537-6BB5-3470-FA59-15CA74EE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400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90A1DA-90C7-E3E1-E0B9-EDDA27255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10A35D4-DE7E-9B32-249C-8F00E6308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852AA0-F65A-4B47-B85F-6F4F4797D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72A310-345B-513F-E678-270B03BB3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59F70-0681-E554-3DF9-66DAF888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803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DECD10-1D96-CFB1-F19E-48230FC491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DE5243-2610-5EE0-5346-1BBAB238C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6D0205-1231-4D02-F73E-0F4FE804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760FB-14AC-1AAC-D94F-581B6727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CD67C1-A397-2F44-17C3-05060972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863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AFF175-716E-4F93-B243-3895C7CEED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829B14-CEB2-4E75-A52F-9BB5CD90FD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087EDF-A470-4D2D-9B64-6F75E389C4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50DBE-5033-4786-A221-FE8B693EB30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0271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252F58-3084-4F11-84A6-75A62FDB27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FB87EB-35BB-4E2B-981C-61E22B274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4986C0-98F0-4524-80FB-5C3272AB5C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1F796-567A-4601-9944-49CCC838E56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69547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F1E93F-31A1-4460-B486-9FEE179B2D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51D1460-F8CC-4627-9ADC-B987C7CD6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3014677-F19C-4A67-B696-733547F7A9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3CD4E-49DF-4CF6-8F9A-76D487138F6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6974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BC7A96-29EB-4574-9273-1226D9F962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55FB7C-DC38-4210-925D-CDCDA96CB6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D7A755-E2B1-4BC4-A5B0-9CEFE32CD0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2D863-BA61-4242-A125-EE968C5157D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8834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58AAB7-825F-4FF3-B2AC-86AD22724A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FE683F9-99F9-467E-B0E0-710052D302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AF56A02-4D24-482B-BB0A-1A186C8E14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54696-E1F1-46E0-AED9-72933856003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701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EE2FED4-2221-47F7-A20D-40EE92890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C59A12-AA51-4551-8976-972B90FFF6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7230C16-2767-4AE2-9B4A-15F67AE3B6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3A6D1-5E0A-42FB-92EA-0DBDE171CAD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78664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395B6A-BA43-4CEF-A32A-31B2D4AE0F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4447149-D11B-464A-883D-92E7E27ABE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05FA78-7B8F-4FD6-A031-461A82E06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36145-8B6D-4344-B556-EA5536AE0AA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0683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75E51A-D2D1-4902-8666-B8C4E54169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883D6F-5AC1-4A74-B05C-CF9F143A4B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B81ADC-E42D-49A4-A31E-2321786C72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25923-5E7D-437B-97F8-50A771139E4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87422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102D11-3F60-4C73-8F6B-34AB6A05CD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C60DC7-DAC6-4400-9F22-DA86237EA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B7D71A-EF03-42BC-8A37-C72C0A4FF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69E32-5F6D-4072-8E66-CBB03818382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7711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0DA4B1-CBD6-40B0-AED9-DA1F06906E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4DBF27-832F-4189-875A-75A27C72D3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0E1832-0AA3-4C0C-AED9-0BA02749E6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73880-D363-4A0C-8E99-54913327F5D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709723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6ED91C-7F6A-4359-B442-93D9D9044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D206A99-B1F1-425E-BF8C-F69996922F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AAE545-AAD8-4E48-A6EE-5DA5FCE84B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7616E-53D1-49E8-B5F5-E37D1BA97C4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11257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22EB8-785B-4BA2-BE25-4C787C9A8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E4887F-AF5B-4704-AA64-4DB99CDAD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F52D5E-9442-4DFC-966E-CD29C6670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CA58BA-BE0E-475F-B9F6-6DA11E76E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ADB3B6-0D4A-4F1A-86C8-7D45DB69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2898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4545E-3DE3-423B-9FDD-1B940D2F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38A36A-A81F-4EC6-A41C-5400D43E0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205BB0-F1A0-46DE-A142-18834D0C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4C4E94-8729-45F7-9D11-5DBC7D3EB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699AAF-460D-4C13-BD89-5B38DFA5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954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80413-60A5-4BB6-808B-D0D57AAE1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06D639-38AF-47DF-98CC-B22649379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21036C-A072-4C20-B926-A94BA572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ED1A71-2AF5-43F1-BA2B-525FBBC66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17726C-2FAB-42D6-B670-734061DC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1041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BE591A-F3F0-494F-9ED6-2863AC9D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DB8992-6C7B-4148-8E72-60E75658A5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542E31-9A99-42DE-82D7-98B28F235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142B1C3-2590-4977-8CEA-719AAAFAB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2901C8-685F-40D2-9EC8-5801AE3E9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3FBBB0-47E4-42DA-A1D9-86404C3F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6122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F86B4-48A2-4E75-B80D-26AA9950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6617CA-2160-4689-A14C-B9FE5EBD3D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2CA50A-2F19-4AAD-A2F4-6694134F4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9972222-928B-46B9-B8CA-C8FE3EA1D1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92C6764-76DC-4B73-9EBC-BFD89ECA3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A75E509-E45C-476A-8FAA-FA000BF0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5CB3314-7FB3-43C4-965A-70E43312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C8DA82A-29AA-4D21-A9EB-EEAD8F5D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724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1D8CBC-8F7B-4DD6-AFF5-3222305E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B77777B-839C-4E3A-AFA8-4D949DD4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EA2848F-7320-43E0-93C8-6D54AC7A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2A4A74-6DE9-4EEF-A4E6-BB3198E3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6374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BC84128-50D6-41F1-894F-AC3622224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42075F6-1D58-4E64-9C98-328008415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6179B0-282B-4EDD-891D-71E6126B6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5062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F4BD1-B0A2-4148-AF1E-E17DD6E8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7C2FCC-8047-4BD7-96C0-305811C81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2FD1E4-B70C-4E18-9D9F-9C0F43E5C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511D4D-2C16-4651-8F69-5650296CA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E711737-6973-4F09-B288-3274BF7C8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7B568A-F172-444F-AB15-C663A9D0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929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A914E-48D8-4F10-BCC3-DE9AE016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553CC37-4B8E-41A7-9444-F22C3F646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913F90-5E41-46C9-9D72-D2263333E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5191DC-4BEF-4969-8BEA-82E144562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A6CA29-9AD4-4B03-BB0B-D2DF0FDC6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90BCB0-71BA-4F1F-A955-ECDB9FB34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461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5A833-042B-4CF6-B4F7-E213D599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A9F792-04FF-47CF-9D3C-BFDAF849FC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EB39C0-61DF-485D-B70A-2BEA72FB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2277B6-088F-482B-981D-6CA4CE51D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4CCF31-E6E2-4751-9093-51F20FCE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9775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D2623E-0797-4EB8-9A8B-71EFE35C09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4C85437-1115-4902-A0A2-20983CEBD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A6C943-3D43-450A-814D-FCB5E0C80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99E3AD-C567-4E71-905F-3CB2CAA44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A8006F-E63D-483E-B6D4-155F17C75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3976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806" y="2130849"/>
            <a:ext cx="10364391" cy="1470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099" y="3886648"/>
            <a:ext cx="8533805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E7157E74-4904-4AE3-87DD-6C547F53480F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B33C-6AAF-420E-BD03-DA51B5947EA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792521515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8A6BDCE4-9E2E-427B-A343-97FF7EFAA40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DC247-A70F-411D-AED4-DCED9D6D7BA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50821608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19" y="4406802"/>
            <a:ext cx="10362901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19" y="2906613"/>
            <a:ext cx="10362901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3CD81877-5A01-4443-B7D5-4E6894173854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DECDA2-9E1A-41A3-AF06-5CDF890B2CCD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4576253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6782" y="3610944"/>
            <a:ext cx="5107781" cy="3247057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7438" y="3610944"/>
            <a:ext cx="5107781" cy="3247057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5893529A-34C1-4D34-94E0-C23247A7FCC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8EB87-89BB-4C23-BC39-70557DFCE8E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46333595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7" y="274588"/>
            <a:ext cx="1097160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0196" y="1534791"/>
            <a:ext cx="5386091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196" y="2174380"/>
            <a:ext cx="5386091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741" y="1534791"/>
            <a:ext cx="5389065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741" y="2174380"/>
            <a:ext cx="5389065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1">
            <a:extLst>
              <a:ext uri="{FF2B5EF4-FFF2-40B4-BE49-F238E27FC236}">
                <a16:creationId xmlns:a16="http://schemas.microsoft.com/office/drawing/2014/main" id="{18573F1A-7D46-44E6-921D-3243C173B123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127D26-7718-44D7-A8AC-DA08355337B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69707187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4D06E25E-291B-4560-B5CB-0948AFC9653F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CD755B-2B79-409B-BB7A-6971E1EE460E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564206219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47A380C3-246C-4986-99CE-865F9FA0C7F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A1F37-5AC7-4E63-A6D4-A27E20BCF43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618774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197" y="273474"/>
            <a:ext cx="401091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965" y="273472"/>
            <a:ext cx="681484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0197" y="1435448"/>
            <a:ext cx="401091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94E8FF41-DE5F-4C03-A8E4-51C0DA5BAD9C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B335CE-AC04-4FA4-A877-2CB5D9E86674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27031888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181" y="4800825"/>
            <a:ext cx="7314903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90181" y="612800"/>
            <a:ext cx="7314903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en-US" noProof="0" dirty="0">
              <a:sym typeface="Lucida Grand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0181" y="5367859"/>
            <a:ext cx="7314903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Box 1">
            <a:extLst>
              <a:ext uri="{FF2B5EF4-FFF2-40B4-BE49-F238E27FC236}">
                <a16:creationId xmlns:a16="http://schemas.microsoft.com/office/drawing/2014/main" id="{2370AF52-00B4-4B90-A367-243E11B5B82A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6887C7-C3E1-4F2D-8FBF-ED7DCB9F28D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143090822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BD4E2FC4-DA5D-4EA8-BD3D-0CEA6A983DF6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CEC22-99A1-414E-9A5A-7C000298100F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047613402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610" y="0"/>
            <a:ext cx="2589609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6782" y="0"/>
            <a:ext cx="7625953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DEC50E0A-D49E-45DA-BDC3-905296B1F21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78DA84-FB6D-43EF-B125-C6704B0B688E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7880186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FE2B8F-E23B-4047-8842-BFC2B8CD87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02EB54-DEEF-4C66-AD0A-3FDA9E91B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A5666B-2491-4F8A-9527-1498E360BE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2CD68-5AFC-4AF4-89D8-CF40A8048E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292027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C0A78E-A309-47ED-AC62-AE04F7A9CC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736221-4113-4EE1-A708-FB67327040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7E8AD6B-0DD9-4C4F-8DFC-EE70AB61ED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6B3EE-C04A-46E1-9D33-B252A45852C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293246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683491-4516-4D65-A529-5520E6D833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BC6752-FDFD-4EAA-A876-D9626D3042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6E4997-8BF9-4987-A638-4033A3B962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632E2-E6EA-4C42-8C63-A4A79AB46D9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93648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05AAC8-25E4-4B69-939A-B95A8EB968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A25D44-8E37-4D1F-A691-B0F476AA85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9310E0-AE9E-42A1-A162-254E686F4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40D6B-4DD8-42B8-8207-476376EB1D8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55853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BC0582-0373-48B4-B380-1134649DB6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55E9747-048F-48BE-B5AE-B932A333BB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CA6FE6F-EB23-438B-82A7-2C7882CD0E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F72C5-9DB6-40A3-AD8D-16B768CC654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420658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2E8E287-775A-4014-9DE1-9AF2F4DB34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60D6CB4-94F3-44BE-A776-433C9796AF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FD371FE-A9AB-4D28-92D2-FF4C03FB96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0C64F-4E3A-4140-A7D3-8C0EED641E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387189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AB743F6-36E1-4A38-B125-50D6D9C323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66F37B-D186-465F-960F-593988D992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DFAA37D-0B99-4F06-A90A-52F78206A9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A1456-3E45-49FC-8586-BCBB06E77C1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184926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BBE946-A07F-4ED3-BD24-45AAAEB52C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DD6CF-4257-4C37-B908-13EEFB682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A1617C-3443-4888-A4D7-35553E217F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48D43-9917-42CF-8D58-ECE9AD4EA3E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504231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14BCB9-279C-4222-8101-29DA86DD7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F20F7F-9993-4746-B879-8C2ECE73B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FC563D-AE35-4472-98F8-D4DA5FAD4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8DBA0-F4F7-4820-BD84-F27A8735CD5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16849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BA642B-4010-4FE7-A142-65A1AFB2E7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4FD1B5-29EE-4CFA-9DB6-29917A26AB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DBA463-4084-466B-9221-E2B0471EA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1915D-1E48-4545-A11F-B9C6794DD18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30413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382E0C-1DD7-410D-85E0-6E9BD83C9D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5C04F0-BEDC-40DD-B962-849E6EE09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63787B-BCA8-4281-81B9-7BAF97FA01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4273A-5832-4715-A8FC-1115C831AA2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1561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126883E-37BE-BD58-2C7D-0D0252F1E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52BFF9A-FE71-2F0B-1AC0-E3BF126F7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3AA546-E704-60FF-BC8B-E29C31F6DE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824CD8-7A4D-42AE-A7EA-D808D3DFC6A0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FE63EC-F69A-60AB-044D-0FFB00351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E49112-0187-39EE-417C-41BA78809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FED1DD-159E-43C1-BBF2-73EA5219D7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74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32958F5-3535-42F1-8366-EE83DB463B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AAB4B5-C3E0-4665-AFE0-6BF3B22DE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4922FF-5096-4AF9-8FD1-FA59B8BE1C3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DA239A2-BF5E-4A28-A884-E8104B4EDB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5B5563A-367E-403D-8433-A1661360F75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CA3C02E-4B38-484A-8A27-5CA4BFF6E5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1" name="Picture 11">
            <a:extLst>
              <a:ext uri="{FF2B5EF4-FFF2-40B4-BE49-F238E27FC236}">
                <a16:creationId xmlns:a16="http://schemas.microsoft.com/office/drawing/2014/main" id="{B27DF766-6442-433F-A898-504CBB99E2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7670" y="254001"/>
            <a:ext cx="1775148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023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480391-1389-41ED-9825-D93ECDF1B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0CFFD4-EE38-4BB5-AF01-E745D9314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4A0185-3E00-46EF-9B74-CB93D4D1E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551AF-CE61-42CD-B74C-4FE5BBFA6B46}" type="datetimeFigureOut">
              <a:rPr lang="pt-BR" smtClean="0"/>
              <a:t>10/07/2025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896486-2445-4D0F-B27C-E3C47AF40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71ECF7-3443-4D6F-B778-0688CD34A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E98CE-1026-4725-84F7-83773AC667D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38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>
            <a:extLst>
              <a:ext uri="{FF2B5EF4-FFF2-40B4-BE49-F238E27FC236}">
                <a16:creationId xmlns:a16="http://schemas.microsoft.com/office/drawing/2014/main" id="{52A84BCD-9954-461B-A9D2-7E4AEB8FA025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11688234" y="6553200"/>
            <a:ext cx="249767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solidFill>
                  <a:schemeClr val="tx1"/>
                </a:solidFill>
                <a:cs typeface="Gill Sans" charset="0"/>
              </a:defRPr>
            </a:lvl1pPr>
          </a:lstStyle>
          <a:p>
            <a:fld id="{B8A47E0A-054B-498C-A3F8-49056CD2A80F}" type="slidenum">
              <a:rPr lang="en-US" altLang="pt-BR"/>
              <a:pPr/>
              <a:t>‹nº›</a:t>
            </a:fld>
            <a:endParaRPr lang="en-US" altLang="pt-BR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5E87D92B-8A88-4323-9AF5-42D5C8698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6518" y="1"/>
            <a:ext cx="10358967" cy="357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788" tIns="26788" rIns="26788" bIns="2678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>
                <a:sym typeface="Lucida Grande" charset="0"/>
              </a:rPr>
              <a:t>Click to edit Master title style</a:t>
            </a:r>
          </a:p>
        </p:txBody>
      </p:sp>
      <p:sp>
        <p:nvSpPr>
          <p:cNvPr id="3076" name="Rectangle 3">
            <a:extLst>
              <a:ext uri="{FF2B5EF4-FFF2-40B4-BE49-F238E27FC236}">
                <a16:creationId xmlns:a16="http://schemas.microsoft.com/office/drawing/2014/main" id="{CC813FB7-BB68-40C8-90B9-553B62F88E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6518" y="3611564"/>
            <a:ext cx="10358967" cy="324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26788" tIns="26788" rIns="26788" bIns="267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>
                <a:sym typeface="Lucida Grande" charset="0"/>
              </a:rPr>
              <a:t>Click to edit Master text styles</a:t>
            </a:r>
          </a:p>
          <a:p>
            <a:pPr lvl="1"/>
            <a:r>
              <a:rPr lang="en-US" altLang="pt-BR">
                <a:sym typeface="Lucida Grande" charset="0"/>
              </a:rPr>
              <a:t>Second level</a:t>
            </a:r>
          </a:p>
          <a:p>
            <a:pPr lvl="2"/>
            <a:r>
              <a:rPr lang="en-US" altLang="pt-BR">
                <a:sym typeface="Lucida Grande" charset="0"/>
              </a:rPr>
              <a:t>Third level</a:t>
            </a:r>
          </a:p>
          <a:p>
            <a:pPr lvl="3"/>
            <a:r>
              <a:rPr lang="en-US" altLang="pt-BR">
                <a:sym typeface="Lucida Grande" charset="0"/>
              </a:rPr>
              <a:t>Fourth level</a:t>
            </a:r>
          </a:p>
          <a:p>
            <a:pPr lvl="4"/>
            <a:r>
              <a:rPr lang="en-US" altLang="pt-BR">
                <a:sym typeface="Lucida Grand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10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+mj-lt"/>
          <a:ea typeface="+mj-ea"/>
          <a:cs typeface="+mj-cs"/>
          <a:sym typeface="Lucida Grande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5pPr>
      <a:lvl6pPr marL="321457" algn="r" rtl="0" fontAlgn="base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6pPr>
      <a:lvl7pPr marL="642915" algn="r" rtl="0" fontAlgn="base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7pPr>
      <a:lvl8pPr marL="964372" algn="r" rtl="0" fontAlgn="base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8pPr>
      <a:lvl9pPr marL="1285829" algn="r" rtl="0" fontAlgn="base">
        <a:spcBef>
          <a:spcPct val="0"/>
        </a:spcBef>
        <a:spcAft>
          <a:spcPct val="0"/>
        </a:spcAft>
        <a:defRPr sz="4800" b="1">
          <a:solidFill>
            <a:srgbClr val="464646"/>
          </a:solidFill>
          <a:latin typeface="Lucida Grande" charset="0"/>
          <a:ea typeface="ヒラギノ角ゴ ProN W6" charset="0"/>
          <a:cs typeface="ヒラギノ角ゴ ProN W6" charset="0"/>
          <a:sym typeface="Lucida Grande" charset="0"/>
        </a:defRPr>
      </a:lvl9pPr>
    </p:titleStyle>
    <p:bodyStyle>
      <a:lvl1pPr marL="342900" indent="-342900" algn="r" rtl="0" eaLnBrk="0" fontAlgn="base" hangingPunct="0">
        <a:spcBef>
          <a:spcPts val="425"/>
        </a:spcBef>
        <a:spcAft>
          <a:spcPct val="0"/>
        </a:spcAft>
        <a:defRPr sz="2700">
          <a:solidFill>
            <a:srgbClr val="464646"/>
          </a:solidFill>
          <a:latin typeface="+mn-lt"/>
          <a:ea typeface="+mn-ea"/>
          <a:cs typeface="+mn-cs"/>
          <a:sym typeface="Lucida Grande" charset="0"/>
        </a:defRPr>
      </a:lvl1pPr>
      <a:lvl2pPr marL="266700" indent="190500" algn="ctr" rtl="0" eaLnBrk="0" fontAlgn="base" hangingPunct="0">
        <a:spcBef>
          <a:spcPts val="275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2pPr>
      <a:lvl3pPr marL="588963" indent="325438" algn="ctr" rtl="0" eaLnBrk="0" fontAlgn="base" hangingPunct="0">
        <a:spcBef>
          <a:spcPts val="275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3pPr>
      <a:lvl4pPr marL="909638" indent="461963" algn="ctr" rtl="0" eaLnBrk="0" fontAlgn="base" hangingPunct="0">
        <a:spcBef>
          <a:spcPts val="275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4pPr>
      <a:lvl5pPr marL="1231900" indent="596900" algn="ctr" rtl="0" eaLnBrk="0" fontAlgn="base" hangingPunct="0">
        <a:spcBef>
          <a:spcPts val="275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5pPr>
      <a:lvl6pPr marL="1553710" algn="ctr" rtl="0" fontAlgn="base">
        <a:spcBef>
          <a:spcPts val="281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6pPr>
      <a:lvl7pPr marL="1875168" algn="ctr" rtl="0" fontAlgn="base">
        <a:spcBef>
          <a:spcPts val="281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7pPr>
      <a:lvl8pPr marL="2196625" algn="ctr" rtl="0" fontAlgn="base">
        <a:spcBef>
          <a:spcPts val="281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8pPr>
      <a:lvl9pPr marL="2518082" algn="ctr" rtl="0" fontAlgn="base">
        <a:spcBef>
          <a:spcPts val="281"/>
        </a:spcBef>
        <a:spcAft>
          <a:spcPct val="0"/>
        </a:spcAft>
        <a:defRPr sz="1700">
          <a:solidFill>
            <a:schemeClr val="tx1"/>
          </a:solidFill>
          <a:latin typeface="+mn-lt"/>
          <a:ea typeface="+mn-ea"/>
          <a:cs typeface="+mn-cs"/>
          <a:sym typeface="Lucida Grande" charset="0"/>
        </a:defRPr>
      </a:lvl9pPr>
    </p:bodyStyle>
    <p:otherStyle>
      <a:defPPr>
        <a:defRPr lang="en-US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9B3680-1C97-4D18-BDF1-386EB799C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0566EEB-72A8-49C1-A5EE-8D18474DD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AD02814-F242-4D9E-9D48-8F1FB64229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92FD2C4-A35C-4E7F-A510-B5195FBCF29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417D2E0-992E-43C1-81F8-40900B8752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BA04A99-C54B-441E-A3C8-63A2683B56E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1" name="Picture 11">
            <a:extLst>
              <a:ext uri="{FF2B5EF4-FFF2-40B4-BE49-F238E27FC236}">
                <a16:creationId xmlns:a16="http://schemas.microsoft.com/office/drawing/2014/main" id="{D022446A-4AF5-426C-8D0C-9B95D1DFF1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385" y="254001"/>
            <a:ext cx="2112433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1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ernardmarr.com/what-is-unstructured-data-and-why-is-it-so-important-to-businesses-an-easy-explanation-for-anyone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techcommunity.microsoft.com/t5/microsoft-onedrive-blog/unveiling-the-next-generation-of-onedrive/ba-p/3935612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inkedin.com/in/walter-koch-msc-2732109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A7508-5E95-3241-2A7C-8301FBE2D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4877"/>
            <a:ext cx="9144000" cy="2387600"/>
          </a:xfrm>
        </p:spPr>
        <p:txBody>
          <a:bodyPr/>
          <a:lstStyle/>
          <a:p>
            <a:r>
              <a:rPr lang="pt-BR" dirty="0"/>
              <a:t>O novo olhar para os dados </a:t>
            </a:r>
            <a:br>
              <a:rPr lang="pt-BR" dirty="0"/>
            </a:br>
            <a:r>
              <a:rPr lang="pt-BR" dirty="0"/>
              <a:t>a partir da 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FB200FD-304F-3D57-A08B-704FEA036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66810"/>
            <a:ext cx="9144000" cy="1655762"/>
          </a:xfrm>
        </p:spPr>
        <p:txBody>
          <a:bodyPr>
            <a:normAutofit/>
          </a:bodyPr>
          <a:lstStyle/>
          <a:p>
            <a:r>
              <a:rPr lang="pt-BR" altLang="en-US" sz="2800" b="1" dirty="0"/>
              <a:t>Walter W. Koch, </a:t>
            </a:r>
            <a:r>
              <a:rPr lang="pt-BR" altLang="en-US" sz="2800" b="1" dirty="0" err="1"/>
              <a:t>MSc</a:t>
            </a:r>
            <a:r>
              <a:rPr lang="pt-BR" altLang="en-US" sz="2800" b="1" dirty="0"/>
              <a:t>, AIIM Fellow</a:t>
            </a:r>
          </a:p>
          <a:p>
            <a:r>
              <a:rPr lang="pt-BR" sz="2800" dirty="0"/>
              <a:t>Junho 2025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994EAD2-23B2-A795-DA03-77FCE135C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3172" y="185996"/>
            <a:ext cx="1774090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7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68B5C5E-46A9-4065-B492-93B0963CD5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0445" y="225575"/>
            <a:ext cx="5688012" cy="857250"/>
          </a:xfrm>
        </p:spPr>
        <p:txBody>
          <a:bodyPr/>
          <a:lstStyle/>
          <a:p>
            <a:pPr eaLnBrk="1" hangingPunct="1"/>
            <a:br>
              <a:rPr lang="pt-BR" altLang="en-US" sz="5400" dirty="0"/>
            </a:br>
            <a:r>
              <a:rPr lang="pt-BR" altLang="en-US" dirty="0"/>
              <a:t>Walter W. Koch, </a:t>
            </a:r>
            <a:r>
              <a:rPr lang="pt-BR" altLang="en-US" dirty="0" err="1"/>
              <a:t>MSc</a:t>
            </a:r>
            <a:endParaRPr lang="pt-BR" altLang="en-US" dirty="0"/>
          </a:p>
        </p:txBody>
      </p:sp>
      <p:sp>
        <p:nvSpPr>
          <p:cNvPr id="24580" name="Rectangle 6">
            <a:extLst>
              <a:ext uri="{FF2B5EF4-FFF2-40B4-BE49-F238E27FC236}">
                <a16:creationId xmlns:a16="http://schemas.microsoft.com/office/drawing/2014/main" id="{88F52745-1594-4E24-BF6B-417FD0933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49533" y="2071175"/>
            <a:ext cx="10565314" cy="4450449"/>
          </a:xfrm>
          <a:noFill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pt-BR" altLang="pt-BR" sz="2400" dirty="0">
                <a:cs typeface="Times New Roman" panose="02020603050405020304" pitchFamily="18" charset="0"/>
              </a:rPr>
              <a:t>Com 48 anos de experiência, desenvolveu alguns dos maiores projetos de gestão documental do mundo</a:t>
            </a:r>
            <a:endParaRPr lang="pt-BR" altLang="pt-BR" sz="1400" dirty="0"/>
          </a:p>
          <a:p>
            <a:pPr>
              <a:spcBef>
                <a:spcPct val="0"/>
              </a:spcBef>
            </a:pPr>
            <a:r>
              <a:rPr lang="pt-BR" altLang="pt-BR" sz="2400" dirty="0">
                <a:cs typeface="Times New Roman" panose="02020603050405020304" pitchFamily="18" charset="0"/>
              </a:rPr>
              <a:t>Ministrou cursos para mais de 3.000 profissionais em 20 países.</a:t>
            </a:r>
          </a:p>
          <a:p>
            <a:pPr>
              <a:spcBef>
                <a:spcPct val="0"/>
              </a:spcBef>
            </a:pPr>
            <a:r>
              <a:rPr lang="pt-BR" altLang="pt-BR" sz="2400" dirty="0">
                <a:cs typeface="Times New Roman" panose="02020603050405020304" pitchFamily="18" charset="0"/>
              </a:rPr>
              <a:t>Nomeado Fellow da AIIM – </a:t>
            </a:r>
            <a:r>
              <a:rPr lang="pt-BR" altLang="pt-BR" sz="2400" dirty="0" err="1">
                <a:cs typeface="Times New Roman" panose="02020603050405020304" pitchFamily="18" charset="0"/>
              </a:rPr>
              <a:t>Association</a:t>
            </a:r>
            <a:r>
              <a:rPr lang="pt-BR" altLang="pt-BR" sz="2400" dirty="0">
                <a:cs typeface="Times New Roman" panose="02020603050405020304" pitchFamily="18" charset="0"/>
              </a:rPr>
              <a:t> for Intelligent Information em 2021</a:t>
            </a:r>
          </a:p>
          <a:p>
            <a:pPr eaLnBrk="1" hangingPunct="1">
              <a:defRPr/>
            </a:pPr>
            <a:r>
              <a:rPr lang="pt-BR" altLang="pt-BR" sz="2400" dirty="0">
                <a:cs typeface="Times New Roman" panose="02020603050405020304" pitchFamily="18" charset="0"/>
              </a:rPr>
              <a:t>Participante na elaboração do modelo de requisitos do </a:t>
            </a:r>
            <a:r>
              <a:rPr lang="pt-BR" altLang="pt-BR" sz="2400" dirty="0" err="1">
                <a:cs typeface="Times New Roman" panose="02020603050405020304" pitchFamily="18" charset="0"/>
              </a:rPr>
              <a:t>Conarq</a:t>
            </a:r>
            <a:r>
              <a:rPr lang="pt-BR" altLang="pt-BR" sz="2400" dirty="0">
                <a:cs typeface="Times New Roman" panose="02020603050405020304" pitchFamily="18" charset="0"/>
              </a:rPr>
              <a:t> – </a:t>
            </a:r>
            <a:r>
              <a:rPr lang="pt-BR" altLang="pt-BR" sz="2400" dirty="0" err="1">
                <a:cs typeface="Times New Roman" panose="02020603050405020304" pitchFamily="18" charset="0"/>
              </a:rPr>
              <a:t>eArq</a:t>
            </a:r>
            <a:r>
              <a:rPr lang="pt-BR" altLang="pt-BR" sz="2400" dirty="0">
                <a:cs typeface="Times New Roman" panose="02020603050405020304" pitchFamily="18" charset="0"/>
              </a:rPr>
              <a:t> V.2</a:t>
            </a:r>
          </a:p>
          <a:p>
            <a:pPr>
              <a:defRPr/>
            </a:pPr>
            <a:r>
              <a:rPr lang="pt-BR" altLang="pt-BR" sz="2400" dirty="0" err="1">
                <a:cs typeface="Times New Roman" panose="02020603050405020304" pitchFamily="18" charset="0"/>
              </a:rPr>
              <a:t>Co-autor</a:t>
            </a:r>
            <a:r>
              <a:rPr lang="pt-BR" altLang="pt-BR" sz="2400" dirty="0">
                <a:cs typeface="Times New Roman" panose="02020603050405020304" pitchFamily="18" charset="0"/>
              </a:rPr>
              <a:t> da Prática Recomendada PR1013 - </a:t>
            </a:r>
            <a:r>
              <a:rPr lang="pt-BR" sz="2400" dirty="0">
                <a:cs typeface="Times New Roman" panose="02020603050405020304" pitchFamily="18" charset="0"/>
              </a:rPr>
              <a:t>Digitalização de documentos — Orientações para a garantia da qualidade e da confiabilidade do documento digitalizado</a:t>
            </a:r>
            <a:r>
              <a:rPr lang="pt-BR" altLang="pt-BR" sz="2400" dirty="0">
                <a:cs typeface="Times New Roman" panose="02020603050405020304" pitchFamily="18" charset="0"/>
              </a:rPr>
              <a:t> da ABNT</a:t>
            </a:r>
          </a:p>
          <a:p>
            <a:pPr>
              <a:defRPr/>
            </a:pPr>
            <a:r>
              <a:rPr lang="pt-BR" altLang="pt-BR" sz="2400" dirty="0">
                <a:cs typeface="Times New Roman" panose="02020603050405020304" pitchFamily="18" charset="0"/>
              </a:rPr>
              <a:t>Membro da ABNT no CB 14, onde atua na adaptação das normas ISO relacionadas a sistemas de documentos de arquivo</a:t>
            </a:r>
            <a:endParaRPr lang="pt-BR" altLang="pt-BR" sz="1400" dirty="0"/>
          </a:p>
          <a:p>
            <a:pPr>
              <a:defRPr/>
            </a:pPr>
            <a:endParaRPr lang="pt-BR" altLang="pt-BR" sz="2400" dirty="0"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8334B98-D957-118A-A4E1-2698B1014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8F96E-0BB8-092F-4DF1-BCD8C96F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408120-A3A8-79EA-8FCF-55E977EE4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Dados. Que dados?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EB5976-1DC9-D94B-6CAF-7C9B91603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Records management – A gestão de documentos de arquivo segundo a ISO 15489 abrange conceitos e princípios relacionados a criação, captura e gerenciamento de documentos de arquivo. Se aplica a documentos em qualquer formato, estrutura ou ambiente tecnológico, independentemente do tempo. A gestão de documentos de arquivo envolve medidas apropriadas para proteger sua confiabilidade, integridade e usabilidade conforme o contexto de negócios e requisitos para gestão de mudanças ao longo do tempo.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760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CACA0-906B-1272-CE67-2A895ED7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Dados. Que dados?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005110-A464-B314-3BAE-08CF6B74F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Records management – A gestão de documentos de arquivo segundo a ISO 15489 abrange conceitos e princípios relacionados a criação, captura e gerenciamento de documentos de arquivo. </a:t>
            </a:r>
            <a:r>
              <a:rPr lang="pt-BR" b="1" u="sng" dirty="0">
                <a:solidFill>
                  <a:srgbClr val="FF0000"/>
                </a:solidFill>
              </a:rPr>
              <a:t>Se aplica a documentos em qualquer formato, estrutura ou ambiente tecnológico, independentemente do tempo. </a:t>
            </a:r>
            <a:r>
              <a:rPr lang="pt-BR" dirty="0"/>
              <a:t>A gestão de documentos de arquivo envolve medidas apropriadas para proteger sua confiabilidade, integridade e usabilidade conforme o contexto de negócios e requisitos para gestão de mudanças ao longo do tempo.</a:t>
            </a:r>
          </a:p>
          <a:p>
            <a:r>
              <a:rPr lang="pt-BR" dirty="0"/>
              <a:t>Documentos em qualquer formato, estrutura ou ambiente tecnológico</a:t>
            </a:r>
          </a:p>
          <a:p>
            <a:r>
              <a:rPr lang="pt-BR" dirty="0"/>
              <a:t>Estruturado x não estruturado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720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6A949-141B-4D2D-9AAC-02DAC300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Conteúdo corporativo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6E6CBE-D2F1-4C67-8818-55B2DB4F8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F5F283-63B0-489D-A391-9659E5E27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020" y="1417638"/>
            <a:ext cx="10467960" cy="530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56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6A6F9F0-6BC0-A8F5-A0B6-ECED4FC8C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667760"/>
            <a:ext cx="6095999" cy="319023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A77D5F0-9F6A-0368-7DB8-E1A24110C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Dados estruturados / não estruturados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A7A993-3F21-2647-E31F-0F5C3B98F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146971" cy="4351338"/>
          </a:xfrm>
        </p:spPr>
        <p:txBody>
          <a:bodyPr/>
          <a:lstStyle/>
          <a:p>
            <a:r>
              <a:rPr lang="en-US" dirty="0"/>
              <a:t>Segundo </a:t>
            </a:r>
            <a:r>
              <a:rPr lang="en-US" dirty="0" err="1"/>
              <a:t>pesquisa</a:t>
            </a:r>
            <a:r>
              <a:rPr lang="en-US" dirty="0"/>
              <a:t> do MIT, a </a:t>
            </a:r>
            <a:r>
              <a:rPr lang="en-US" dirty="0" err="1"/>
              <a:t>maioria</a:t>
            </a:r>
            <a:r>
              <a:rPr lang="en-US" dirty="0"/>
              <a:t> dos dados, (80% a 90% de </a:t>
            </a:r>
            <a:r>
              <a:rPr lang="en-US" dirty="0" err="1"/>
              <a:t>acordo</a:t>
            </a:r>
            <a:r>
              <a:rPr lang="en-US" dirty="0"/>
              <a:t> com </a:t>
            </a:r>
            <a:r>
              <a:rPr lang="en-US" dirty="0" err="1"/>
              <a:t>múltiplos</a:t>
            </a:r>
            <a:r>
              <a:rPr lang="en-US" dirty="0"/>
              <a:t> </a:t>
            </a:r>
            <a:r>
              <a:rPr lang="en-US" dirty="0" err="1"/>
              <a:t>analistas</a:t>
            </a:r>
            <a:r>
              <a:rPr lang="en-US" dirty="0"/>
              <a:t>) é </a:t>
            </a:r>
            <a:r>
              <a:rPr lang="en-US" dirty="0" err="1"/>
              <a:t>informação</a:t>
            </a:r>
            <a:r>
              <a:rPr lang="en-US" dirty="0"/>
              <a:t>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estruturada</a:t>
            </a:r>
            <a:r>
              <a:rPr lang="en-US" dirty="0"/>
              <a:t>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texto</a:t>
            </a:r>
            <a:r>
              <a:rPr lang="en-US" dirty="0"/>
              <a:t>, video, audio, logs de </a:t>
            </a:r>
            <a:r>
              <a:rPr lang="en-US" dirty="0" err="1"/>
              <a:t>servidores</a:t>
            </a:r>
            <a:r>
              <a:rPr lang="en-US" dirty="0"/>
              <a:t>, </a:t>
            </a:r>
            <a:r>
              <a:rPr lang="en-US" dirty="0" err="1"/>
              <a:t>midia</a:t>
            </a:r>
            <a:r>
              <a:rPr lang="en-US" dirty="0"/>
              <a:t> social, entre outros. Isto é um </a:t>
            </a:r>
            <a:r>
              <a:rPr lang="en-US" dirty="0" err="1"/>
              <a:t>recurso</a:t>
            </a:r>
            <a:r>
              <a:rPr lang="en-US" dirty="0"/>
              <a:t> </a:t>
            </a:r>
            <a:r>
              <a:rPr lang="en-US" dirty="0" err="1"/>
              <a:t>enorme</a:t>
            </a:r>
            <a:r>
              <a:rPr lang="en-US" dirty="0"/>
              <a:t> </a:t>
            </a:r>
            <a:r>
              <a:rPr lang="en-US" dirty="0" err="1"/>
              <a:t>intocado</a:t>
            </a:r>
            <a:r>
              <a:rPr lang="en-US" dirty="0"/>
              <a:t> com </a:t>
            </a:r>
            <a:r>
              <a:rPr lang="en-US" dirty="0" err="1"/>
              <a:t>potencial</a:t>
            </a:r>
            <a:r>
              <a:rPr lang="en-US" dirty="0"/>
              <a:t> para </a:t>
            </a:r>
            <a:r>
              <a:rPr lang="en-US" dirty="0" err="1"/>
              <a:t>criar</a:t>
            </a:r>
            <a:r>
              <a:rPr lang="en-US" dirty="0"/>
              <a:t> </a:t>
            </a:r>
            <a:r>
              <a:rPr lang="en-US" dirty="0" err="1"/>
              <a:t>vantagem</a:t>
            </a:r>
            <a:r>
              <a:rPr lang="en-US" dirty="0"/>
              <a:t> </a:t>
            </a:r>
            <a:r>
              <a:rPr lang="en-US" dirty="0" err="1"/>
              <a:t>competitiva</a:t>
            </a:r>
            <a:r>
              <a:rPr lang="en-US" dirty="0"/>
              <a:t> para as </a:t>
            </a:r>
            <a:r>
              <a:rPr lang="en-US" dirty="0" err="1"/>
              <a:t>organizações</a:t>
            </a:r>
            <a:r>
              <a:rPr lang="en-US" dirty="0"/>
              <a:t> que </a:t>
            </a:r>
            <a:r>
              <a:rPr lang="en-US" dirty="0" err="1"/>
              <a:t>souberem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usá-los</a:t>
            </a:r>
            <a:r>
              <a:rPr lang="en-US" dirty="0"/>
              <a:t>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866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6FC10-356A-A494-2847-20138A71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D79371E-D789-B863-1CAD-ADCB7FF20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114" y="1699531"/>
            <a:ext cx="6945086" cy="390661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092EC60-B247-C2E5-1351-12726EC70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661"/>
            <a:ext cx="10515600" cy="1325563"/>
          </a:xfrm>
        </p:spPr>
        <p:txBody>
          <a:bodyPr>
            <a:normAutofit/>
          </a:bodyPr>
          <a:lstStyle/>
          <a:p>
            <a:r>
              <a:rPr lang="pt-BR" sz="4800" b="1" dirty="0"/>
              <a:t>Dados não estruturados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6BD61E-356A-6C83-B9A3-BC1782668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18801"/>
            <a:ext cx="8022772" cy="4351338"/>
          </a:xfrm>
        </p:spPr>
        <p:txBody>
          <a:bodyPr>
            <a:normAutofit/>
          </a:bodyPr>
          <a:lstStyle/>
          <a:p>
            <a:r>
              <a:rPr lang="en-US" dirty="0" err="1"/>
              <a:t>Crescimento</a:t>
            </a:r>
            <a:r>
              <a:rPr lang="en-US" dirty="0"/>
              <a:t> </a:t>
            </a:r>
            <a:r>
              <a:rPr lang="en-US" dirty="0" err="1"/>
              <a:t>exponencial</a:t>
            </a:r>
            <a:r>
              <a:rPr lang="en-US" dirty="0"/>
              <a:t> de dados </a:t>
            </a:r>
            <a:r>
              <a:rPr lang="en-US" dirty="0" err="1"/>
              <a:t>não</a:t>
            </a:r>
            <a:r>
              <a:rPr lang="en-US" dirty="0"/>
              <a:t> </a:t>
            </a:r>
            <a:r>
              <a:rPr lang="en-US" dirty="0" err="1"/>
              <a:t>estruturados</a:t>
            </a:r>
            <a:endParaRPr lang="en-US" dirty="0"/>
          </a:p>
          <a:p>
            <a:r>
              <a:rPr lang="en-US" dirty="0" err="1"/>
              <a:t>Algumas</a:t>
            </a:r>
            <a:r>
              <a:rPr lang="en-US" dirty="0"/>
              <a:t> </a:t>
            </a:r>
            <a:r>
              <a:rPr lang="en-US" dirty="0" err="1"/>
              <a:t>pesquisas</a:t>
            </a:r>
            <a:r>
              <a:rPr lang="en-US" dirty="0"/>
              <a:t> </a:t>
            </a:r>
            <a:r>
              <a:rPr lang="en-US" dirty="0" err="1"/>
              <a:t>estimam</a:t>
            </a:r>
            <a:r>
              <a:rPr lang="en-US" dirty="0"/>
              <a:t> que, no </a:t>
            </a:r>
            <a:r>
              <a:rPr lang="en-US" dirty="0" err="1"/>
              <a:t>mínimo</a:t>
            </a:r>
            <a:r>
              <a:rPr lang="en-US" dirty="0"/>
              <a:t>, </a:t>
            </a:r>
            <a:r>
              <a:rPr lang="en-US" dirty="0" err="1"/>
              <a:t>são</a:t>
            </a:r>
            <a:r>
              <a:rPr lang="en-US" dirty="0"/>
              <a:t> </a:t>
            </a:r>
            <a:r>
              <a:rPr lang="en-US" dirty="0" err="1"/>
              <a:t>criados</a:t>
            </a:r>
            <a:r>
              <a:rPr lang="en-US" dirty="0"/>
              <a:t> 2,5 </a:t>
            </a:r>
            <a:r>
              <a:rPr lang="en-US" dirty="0" err="1"/>
              <a:t>quintilhões</a:t>
            </a:r>
            <a:r>
              <a:rPr lang="en-US" dirty="0"/>
              <a:t> de bytes de dados a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 </a:t>
            </a:r>
          </a:p>
          <a:p>
            <a:r>
              <a:rPr lang="en-US" dirty="0"/>
              <a:t>O </a:t>
            </a:r>
            <a:r>
              <a:rPr lang="en-US" dirty="0" err="1"/>
              <a:t>futurista</a:t>
            </a:r>
            <a:r>
              <a:rPr lang="en-US" dirty="0"/>
              <a:t> Bernard Marr </a:t>
            </a:r>
            <a:r>
              <a:rPr lang="en-US" dirty="0" err="1"/>
              <a:t>estima</a:t>
            </a:r>
            <a:r>
              <a:rPr lang="en-US" dirty="0"/>
              <a:t> que </a:t>
            </a:r>
            <a:r>
              <a:rPr lang="en-US" dirty="0">
                <a:hlinkClick r:id="rId3"/>
              </a:rPr>
              <a:t>90% dos dados é de dados </a:t>
            </a:r>
            <a:r>
              <a:rPr lang="en-US" dirty="0" err="1">
                <a:hlinkClick r:id="rId3"/>
              </a:rPr>
              <a:t>não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estruturados</a:t>
            </a:r>
            <a:r>
              <a:rPr lang="en-US" dirty="0"/>
              <a:t> </a:t>
            </a:r>
          </a:p>
          <a:p>
            <a:r>
              <a:rPr lang="en-US" dirty="0"/>
              <a:t>No </a:t>
            </a:r>
            <a:r>
              <a:rPr lang="en-US" dirty="0" err="1"/>
              <a:t>ano</a:t>
            </a:r>
            <a:r>
              <a:rPr lang="en-US" dirty="0"/>
              <a:t> </a:t>
            </a:r>
            <a:r>
              <a:rPr lang="en-US" dirty="0" err="1"/>
              <a:t>passado</a:t>
            </a:r>
            <a:r>
              <a:rPr lang="en-US" dirty="0"/>
              <a:t> a Microsoft </a:t>
            </a:r>
            <a:r>
              <a:rPr lang="en-US" dirty="0" err="1"/>
              <a:t>deu</a:t>
            </a:r>
            <a:r>
              <a:rPr lang="en-US" dirty="0"/>
              <a:t> </a:t>
            </a:r>
            <a:r>
              <a:rPr lang="en-US" dirty="0" err="1"/>
              <a:t>suporte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afirmativas</a:t>
            </a:r>
            <a:r>
              <a:rPr lang="en-US" dirty="0"/>
              <a:t> de Marr </a:t>
            </a:r>
            <a:r>
              <a:rPr lang="en-US" dirty="0" err="1"/>
              <a:t>quando</a:t>
            </a:r>
            <a:r>
              <a:rPr lang="en-US" dirty="0"/>
              <a:t> </a:t>
            </a:r>
            <a:r>
              <a:rPr lang="en-US" dirty="0" err="1"/>
              <a:t>disse</a:t>
            </a:r>
            <a:r>
              <a:rPr lang="en-US" dirty="0"/>
              <a:t> que </a:t>
            </a:r>
            <a:r>
              <a:rPr lang="en-US" dirty="0" err="1"/>
              <a:t>mais</a:t>
            </a:r>
            <a:r>
              <a:rPr lang="en-US" dirty="0"/>
              <a:t> de </a:t>
            </a:r>
            <a:r>
              <a:rPr lang="en-US" dirty="0">
                <a:hlinkClick r:id="rId4"/>
              </a:rPr>
              <a:t>2 </a:t>
            </a:r>
            <a:r>
              <a:rPr lang="en-US" dirty="0" err="1">
                <a:hlinkClick r:id="rId4"/>
              </a:rPr>
              <a:t>bilhões</a:t>
            </a:r>
            <a:r>
              <a:rPr lang="en-US" dirty="0">
                <a:hlinkClick r:id="rId4"/>
              </a:rPr>
              <a:t> de </a:t>
            </a:r>
            <a:r>
              <a:rPr lang="en-US" dirty="0" err="1">
                <a:hlinkClick r:id="rId4"/>
              </a:rPr>
              <a:t>arquivos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são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adicionados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aos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sistemas</a:t>
            </a:r>
            <a:r>
              <a:rPr lang="en-US" dirty="0">
                <a:hlinkClick r:id="rId4"/>
              </a:rPr>
              <a:t> SharePoint, One Drive e Teams a </a:t>
            </a:r>
            <a:r>
              <a:rPr lang="en-US" dirty="0" err="1">
                <a:hlinkClick r:id="rId4"/>
              </a:rPr>
              <a:t>cada</a:t>
            </a:r>
            <a:r>
              <a:rPr lang="en-US" dirty="0">
                <a:hlinkClick r:id="rId4"/>
              </a:rPr>
              <a:t> dia</a:t>
            </a:r>
            <a:r>
              <a:rPr lang="en-US" dirty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489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F13EB-B859-2431-1618-FA8C4412A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b="1" dirty="0"/>
              <a:t>Silos de dados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B1755CC-2426-9C30-3EB3-6F8A040B2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3712029" cy="4351338"/>
          </a:xfrm>
        </p:spPr>
        <p:txBody>
          <a:bodyPr>
            <a:normAutofit/>
          </a:bodyPr>
          <a:lstStyle/>
          <a:p>
            <a:r>
              <a:rPr lang="pt-BR" sz="3600" dirty="0"/>
              <a:t>Estruturados / não estruturados</a:t>
            </a:r>
          </a:p>
          <a:p>
            <a:r>
              <a:rPr lang="pt-BR" sz="3600" dirty="0"/>
              <a:t>Redundantes</a:t>
            </a:r>
          </a:p>
          <a:p>
            <a:r>
              <a:rPr lang="pt-BR" sz="3600" dirty="0"/>
              <a:t>Obsoletos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1E8754-ACD5-4B17-5DE3-D3AF0F772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171" y="1825625"/>
            <a:ext cx="7590744" cy="424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81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446D425-89C0-2BC9-1BAB-BF3262954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28" y="-370114"/>
            <a:ext cx="10598223" cy="7228114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7804D2-B3BE-4619-ADBC-2D9BF628C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5324" y="1938111"/>
            <a:ext cx="8284029" cy="4351338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Diferentes sistemas</a:t>
            </a:r>
          </a:p>
          <a:p>
            <a:r>
              <a:rPr lang="pt-BR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Diferentes linguagens / idiomas</a:t>
            </a:r>
          </a:p>
          <a:p>
            <a:r>
              <a:rPr lang="pt-BR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Diferentes classificações</a:t>
            </a:r>
          </a:p>
          <a:p>
            <a:r>
              <a:rPr lang="pt-BR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Diferentes metadados</a:t>
            </a:r>
          </a:p>
          <a:p>
            <a:endParaRPr lang="pt-BR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82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B555AE-424D-491B-A731-38D169E5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55" y="1041255"/>
            <a:ext cx="4598079" cy="5816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b="1" dirty="0">
                <a:solidFill>
                  <a:srgbClr val="FF0000"/>
                </a:solidFill>
              </a:rPr>
              <a:t>REALIDADE CORPORATIVA</a:t>
            </a:r>
          </a:p>
          <a:p>
            <a:r>
              <a:rPr lang="pt-BR" sz="3600" b="1" dirty="0"/>
              <a:t>Na dúvida: guarde</a:t>
            </a:r>
          </a:p>
          <a:p>
            <a:r>
              <a:rPr lang="pt-BR" sz="3600" b="1" dirty="0"/>
              <a:t>Arquivo morto</a:t>
            </a:r>
          </a:p>
          <a:p>
            <a:r>
              <a:rPr lang="pt-BR" sz="3600" b="1" dirty="0"/>
              <a:t>Lixão digital</a:t>
            </a:r>
          </a:p>
          <a:p>
            <a:r>
              <a:rPr lang="pt-BR" sz="3600" b="1" dirty="0"/>
              <a:t>É mais barato guardar que processar..</a:t>
            </a:r>
          </a:p>
          <a:p>
            <a:r>
              <a:rPr lang="pt-BR" sz="3600" b="1" dirty="0"/>
              <a:t>...</a:t>
            </a:r>
          </a:p>
          <a:p>
            <a:endParaRPr lang="pt-BR" b="1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937C20B-033A-419D-959E-17B6C1371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4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48FD6-33FB-45A5-9518-0CC6C1CF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B5DD7-E168-4BD9-A88F-D466DA13D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75094A-A502-4C41-868A-B260A18B1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185" y="0"/>
            <a:ext cx="6116388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4DA9070-A362-186E-AE23-132DF8CD1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3" y="0"/>
            <a:ext cx="5749026" cy="678543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9F6A93D-D451-F8EC-C18D-B4C2507FB5E8}"/>
              </a:ext>
            </a:extLst>
          </p:cNvPr>
          <p:cNvSpPr/>
          <p:nvPr/>
        </p:nvSpPr>
        <p:spPr>
          <a:xfrm>
            <a:off x="0" y="3320639"/>
            <a:ext cx="5794453" cy="3490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99FBA78-5784-4BA0-93C6-8E91C8BCD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5749026" cy="678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7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217EF-43F5-4E84-A71C-6FE63E82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474E46-07D2-4BDB-BEFA-97FBBB9A5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21EA78-ABCC-41D8-8103-4B10F93A8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2192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87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781" y="-2459325"/>
            <a:ext cx="10358967" cy="3579813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Uma nota </a:t>
            </a:r>
            <a:r>
              <a:rPr lang="en-US" b="1" dirty="0" err="1"/>
              <a:t>sobre</a:t>
            </a:r>
            <a:r>
              <a:rPr lang="en-US" b="1" dirty="0"/>
              <a:t> ROT</a:t>
            </a:r>
          </a:p>
        </p:txBody>
      </p:sp>
      <p:pic>
        <p:nvPicPr>
          <p:cNvPr id="4" name="Picture 3" descr="Screen Shot 2013-08-03 at 10.30.10 PM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8" y="1360344"/>
            <a:ext cx="8512498" cy="4137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9608" y="5579510"/>
            <a:ext cx="56749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Source:  https://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www.cgoc.com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/resources/information-lifecycle-governance-leader-reference-guide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0BB77E58-D708-418B-9307-FF74A232655F}"/>
              </a:ext>
            </a:extLst>
          </p:cNvPr>
          <p:cNvSpPr txBox="1">
            <a:spLocks/>
          </p:cNvSpPr>
          <p:nvPr/>
        </p:nvSpPr>
        <p:spPr>
          <a:xfrm>
            <a:off x="8139181" y="1765016"/>
            <a:ext cx="4287982" cy="50929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Redundante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</a:rPr>
              <a:t>Obsoleto 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Trivial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70%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5B2243-BD5A-4B52-B9B3-5471A8A5A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3172" y="175110"/>
            <a:ext cx="1774090" cy="11583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3852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2FC40-FE3B-7C05-7757-545448F5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07"/>
            <a:ext cx="10515600" cy="1271948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 err="1"/>
              <a:t>Toxic</a:t>
            </a:r>
            <a:r>
              <a:rPr lang="pt-BR" sz="6600" b="1" dirty="0"/>
              <a:t> data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9A93BC-BAFE-B799-5CE8-93FB2E7DC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1359C75-DE7E-4C7F-38CB-348F39BC4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81894"/>
            <a:ext cx="7620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22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CBB9C1-CB7E-9F2D-1A0E-AA8DA8304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3724"/>
            <a:ext cx="10515600" cy="1325563"/>
          </a:xfrm>
        </p:spPr>
        <p:txBody>
          <a:bodyPr/>
          <a:lstStyle/>
          <a:p>
            <a:r>
              <a:rPr lang="pt-BR" b="1" dirty="0"/>
              <a:t>Arquitetura da informação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1FCACC-BAF7-FA32-6C98-BF4C2ED21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r>
              <a:rPr lang="pt-BR" dirty="0"/>
              <a:t>Entendimento dos requisitos estratégicos e dos usuários</a:t>
            </a:r>
          </a:p>
          <a:p>
            <a:r>
              <a:rPr lang="pt-BR" dirty="0"/>
              <a:t>Mapeamento das bases </a:t>
            </a:r>
          </a:p>
          <a:p>
            <a:r>
              <a:rPr lang="pt-BR" dirty="0"/>
              <a:t>Federação de dados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1AB9C8-00F5-A38C-6AD4-FDA489ADD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679" y="1877643"/>
            <a:ext cx="5565321" cy="408364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13493AC-84A5-C347-37B3-59C437B8C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4355"/>
            <a:ext cx="7257183" cy="408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6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46944-F2AB-4804-63F0-6B6C7A15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Captura e produção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203E8A-542C-A869-026E-7CB5F4B14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5" y="2141537"/>
            <a:ext cx="10515600" cy="4351338"/>
          </a:xfrm>
        </p:spPr>
        <p:txBody>
          <a:bodyPr/>
          <a:lstStyle/>
          <a:p>
            <a:r>
              <a:rPr lang="pt-BR" dirty="0"/>
              <a:t>Captura inteligente</a:t>
            </a:r>
          </a:p>
          <a:p>
            <a:r>
              <a:rPr lang="pt-BR" dirty="0"/>
              <a:t>Extração de dados</a:t>
            </a:r>
          </a:p>
          <a:p>
            <a:r>
              <a:rPr lang="pt-BR" dirty="0"/>
              <a:t>Classificação</a:t>
            </a:r>
          </a:p>
          <a:p>
            <a:r>
              <a:rPr lang="pt-BR" dirty="0"/>
              <a:t>Higienização de dados</a:t>
            </a:r>
          </a:p>
          <a:p>
            <a:r>
              <a:rPr lang="pt-BR" dirty="0"/>
              <a:t>Enriquecimento de dados</a:t>
            </a:r>
          </a:p>
          <a:p>
            <a:r>
              <a:rPr lang="pt-BR" dirty="0"/>
              <a:t>Integração dos dados 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6E06F03-7D55-ABA4-843B-98B0B65D5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895" y="1913233"/>
            <a:ext cx="6718374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160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844925-06D8-2B51-75B6-DE1905E0B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4938"/>
            <a:ext cx="10515600" cy="1325563"/>
          </a:xfrm>
        </p:spPr>
        <p:txBody>
          <a:bodyPr/>
          <a:lstStyle/>
          <a:p>
            <a:r>
              <a:rPr lang="pt-BR" b="1" dirty="0"/>
              <a:t>Higienização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1E96BD-01D7-16CF-8B17-FAB9A9905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9E292F-A2C6-18B1-1B74-17CAEC602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228" y="1190625"/>
            <a:ext cx="964659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87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D4425E-0671-B154-F0AF-B62099DA2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Metadados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4F5AF9-0D72-5786-DFBB-8707B2523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Enriquecimento do modelo de metadados</a:t>
            </a:r>
          </a:p>
          <a:p>
            <a:r>
              <a:rPr lang="pt-BR" dirty="0"/>
              <a:t>Sentido para o usuário</a:t>
            </a:r>
          </a:p>
          <a:p>
            <a:pPr lvl="1"/>
            <a:r>
              <a:rPr lang="pt-BR" dirty="0"/>
              <a:t>Contexto</a:t>
            </a:r>
          </a:p>
          <a:p>
            <a:pPr lvl="1"/>
            <a:r>
              <a:rPr lang="pt-BR" dirty="0"/>
              <a:t>Relevância</a:t>
            </a:r>
          </a:p>
          <a:p>
            <a:pPr lvl="1"/>
            <a:r>
              <a:rPr lang="pt-BR" dirty="0"/>
              <a:t>Explicação</a:t>
            </a:r>
          </a:p>
          <a:p>
            <a:pPr lvl="1"/>
            <a:r>
              <a:rPr lang="pt-BR" dirty="0"/>
              <a:t>Personalização</a:t>
            </a:r>
          </a:p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721339-263C-64F8-A0C8-61884E7F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789" y="3827008"/>
            <a:ext cx="80962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66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F86351E-62FD-F4B2-ADE5-78B75CF2A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114" y="1995942"/>
            <a:ext cx="4887686" cy="48876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A697ADF-D5F0-0EED-6F99-6B79E5AE2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Governança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00DABD6-DAEA-B25D-8EBB-9A598B7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Qualidade</a:t>
            </a:r>
          </a:p>
          <a:p>
            <a:r>
              <a:rPr lang="pt-BR" dirty="0"/>
              <a:t>Conformidade</a:t>
            </a:r>
          </a:p>
          <a:p>
            <a:r>
              <a:rPr lang="pt-BR" dirty="0"/>
              <a:t>Estratégia</a:t>
            </a:r>
          </a:p>
          <a:p>
            <a:r>
              <a:rPr lang="pt-BR" dirty="0"/>
              <a:t>Segurança</a:t>
            </a:r>
          </a:p>
          <a:p>
            <a:r>
              <a:rPr lang="pt-BR" dirty="0"/>
              <a:t>Operação</a:t>
            </a:r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1C5C15-7976-FB6A-FFFA-B7268AE5B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575" y="59871"/>
            <a:ext cx="451485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5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53F87-56F7-D22F-9FFA-22ADC1B31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85" y="84385"/>
            <a:ext cx="10515600" cy="1325563"/>
          </a:xfrm>
        </p:spPr>
        <p:txBody>
          <a:bodyPr/>
          <a:lstStyle/>
          <a:p>
            <a:pPr algn="ctr"/>
            <a:r>
              <a:rPr lang="pt-BR" b="1" dirty="0"/>
              <a:t>Data Science e IA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3F73817-274D-2295-10FF-0F6C8DDD2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28281"/>
              </p:ext>
            </p:extLst>
          </p:nvPr>
        </p:nvGraphicFramePr>
        <p:xfrm>
          <a:off x="936171" y="1409948"/>
          <a:ext cx="10417629" cy="5448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2543">
                  <a:extLst>
                    <a:ext uri="{9D8B030D-6E8A-4147-A177-3AD203B41FA5}">
                      <a16:colId xmlns:a16="http://schemas.microsoft.com/office/drawing/2014/main" val="17594203"/>
                    </a:ext>
                  </a:extLst>
                </a:gridCol>
                <a:gridCol w="3472543">
                  <a:extLst>
                    <a:ext uri="{9D8B030D-6E8A-4147-A177-3AD203B41FA5}">
                      <a16:colId xmlns:a16="http://schemas.microsoft.com/office/drawing/2014/main" val="1031935921"/>
                    </a:ext>
                  </a:extLst>
                </a:gridCol>
                <a:gridCol w="3472543">
                  <a:extLst>
                    <a:ext uri="{9D8B030D-6E8A-4147-A177-3AD203B41FA5}">
                      <a16:colId xmlns:a16="http://schemas.microsoft.com/office/drawing/2014/main" val="2664445941"/>
                    </a:ext>
                  </a:extLst>
                </a:gridCol>
              </a:tblGrid>
              <a:tr h="605322">
                <a:tc>
                  <a:txBody>
                    <a:bodyPr/>
                    <a:lstStyle/>
                    <a:p>
                      <a:r>
                        <a:rPr lang="pt-BR" sz="2000" dirty="0"/>
                        <a:t>Aplicação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Data Science entra com...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IA entra com...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79114"/>
                  </a:ext>
                </a:extLst>
              </a:tr>
              <a:tr h="86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Previsão de demanda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Análise de histórico de vendas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Modelos preditivos com ML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89915"/>
                  </a:ext>
                </a:extLst>
              </a:tr>
              <a:tr h="86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Diagnóstico médico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Processamento de dados clínicos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Reconhecimento de padrões em exames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84900"/>
                  </a:ext>
                </a:extLst>
              </a:tr>
              <a:tr h="86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err="1"/>
                        <a:t>Chatbots</a:t>
                      </a:r>
                      <a:r>
                        <a:rPr lang="pt-BR" sz="2000" dirty="0"/>
                        <a:t> e assistentes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Estudo de linguagem e comportamento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Processamento de linguagem natural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17302"/>
                  </a:ext>
                </a:extLst>
              </a:tr>
              <a:tr h="86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Recomendação de produtos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Segmentação de clientes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Algoritmos de recomendação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71694"/>
                  </a:ext>
                </a:extLst>
              </a:tr>
              <a:tr h="864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Veículos autônomos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Sensores e telemetria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/>
                        <a:t>Visão computacional e tomada de decisão</a:t>
                      </a:r>
                    </a:p>
                    <a:p>
                      <a:endParaRPr lang="pt-B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65898"/>
                  </a:ext>
                </a:extLst>
              </a:tr>
            </a:tbl>
          </a:graphicData>
        </a:graphic>
      </p:graphicFrame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21E8A785-42AD-7D7D-F037-A21CFEFCD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23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C0394-DCBA-3533-1045-A600955F4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B06A7-6D69-1845-E335-2FDD58070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Para onde vamos?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114CC4-85DF-44F0-3D32-A006B626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A união entre Inteligência Artificial (IA) e Ciência de Dados (Data Science) forma uma nova categoria de soluções digitais inteligentes.</a:t>
            </a:r>
            <a:r>
              <a:rPr lang="pt-BR" dirty="0"/>
              <a:t> Essa combinação está moldando um novo paradigma tecnológico — soluções </a:t>
            </a:r>
            <a:r>
              <a:rPr lang="pt-BR" b="1" dirty="0"/>
              <a:t>orientadas por dados e impulsionadas por aprendizado automatizado</a:t>
            </a:r>
            <a:r>
              <a:rPr lang="pt-BR" dirty="0"/>
              <a:t>.</a:t>
            </a:r>
          </a:p>
          <a:p>
            <a:r>
              <a:rPr lang="pt-BR" dirty="0"/>
              <a:t>Como serão batizadas? </a:t>
            </a:r>
          </a:p>
          <a:p>
            <a:pPr lvl="1"/>
            <a:r>
              <a:rPr lang="pt-BR" b="1" dirty="0"/>
              <a:t>Soluções Cognitivas Baseadas em Dados</a:t>
            </a:r>
          </a:p>
          <a:p>
            <a:pPr lvl="1"/>
            <a:r>
              <a:rPr lang="pt-BR" b="1" dirty="0"/>
              <a:t>IA centrada em dados</a:t>
            </a:r>
          </a:p>
          <a:p>
            <a:pPr lvl="1"/>
            <a:r>
              <a:rPr lang="pt-BR" b="1" dirty="0"/>
              <a:t>Data Science alavancado por IA</a:t>
            </a:r>
          </a:p>
          <a:p>
            <a:pPr lvl="1"/>
            <a:r>
              <a:rPr lang="pt-BR" b="1" dirty="0" err="1"/>
              <a:t>Analytics</a:t>
            </a:r>
            <a:r>
              <a:rPr lang="pt-BR" b="1" dirty="0"/>
              <a:t> com IA</a:t>
            </a:r>
          </a:p>
        </p:txBody>
      </p:sp>
    </p:spTree>
    <p:extLst>
      <p:ext uri="{BB962C8B-B14F-4D97-AF65-F5344CB8AC3E}">
        <p14:creationId xmlns:p14="http://schemas.microsoft.com/office/powerpoint/2010/main" val="282888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3494F-1DA8-BB48-E1CC-E7FE8EF9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Mensagem final </a:t>
            </a:r>
            <a:r>
              <a:rPr lang="pt-BR" dirty="0"/>
              <a:t>– Alan </a:t>
            </a:r>
            <a:r>
              <a:rPr lang="pt-BR" dirty="0" err="1"/>
              <a:t>Pelz</a:t>
            </a:r>
            <a:r>
              <a:rPr lang="pt-BR" dirty="0"/>
              <a:t>-Sharpe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96F185-AF89-B8B2-BB19-7C11D07BD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Duas </a:t>
            </a:r>
            <a:r>
              <a:rPr lang="en-US" sz="3200" dirty="0" err="1"/>
              <a:t>pesquisas</a:t>
            </a:r>
            <a:r>
              <a:rPr lang="en-US" sz="3200" dirty="0"/>
              <a:t> </a:t>
            </a:r>
            <a:r>
              <a:rPr lang="en-US" sz="3200" dirty="0" err="1"/>
              <a:t>recentes</a:t>
            </a:r>
            <a:r>
              <a:rPr lang="en-US" sz="3200" dirty="0"/>
              <a:t> </a:t>
            </a:r>
            <a:r>
              <a:rPr lang="en-US" sz="3200" dirty="0" err="1"/>
              <a:t>confirmam</a:t>
            </a:r>
            <a:r>
              <a:rPr lang="en-US" sz="3200" dirty="0"/>
              <a:t> que IA </a:t>
            </a:r>
            <a:r>
              <a:rPr lang="en-US" sz="3200" dirty="0" err="1"/>
              <a:t>está</a:t>
            </a:r>
            <a:r>
              <a:rPr lang="en-US" sz="3200" dirty="0"/>
              <a:t> no </a:t>
            </a:r>
            <a:r>
              <a:rPr lang="en-US" sz="3200" dirty="0" err="1"/>
              <a:t>seu</a:t>
            </a:r>
            <a:r>
              <a:rPr lang="en-US" sz="3200" dirty="0"/>
              <a:t> </a:t>
            </a:r>
            <a:r>
              <a:rPr lang="en-US" sz="3200" dirty="0" err="1"/>
              <a:t>ápice</a:t>
            </a:r>
            <a:r>
              <a:rPr lang="en-US" sz="3200" dirty="0"/>
              <a:t>. </a:t>
            </a:r>
            <a:r>
              <a:rPr lang="en-US" sz="3200" dirty="0" err="1"/>
              <a:t>Organizações</a:t>
            </a:r>
            <a:r>
              <a:rPr lang="en-US" sz="3200" dirty="0"/>
              <a:t> </a:t>
            </a:r>
            <a:r>
              <a:rPr lang="en-US" sz="3200" dirty="0" err="1"/>
              <a:t>reconhecem</a:t>
            </a:r>
            <a:r>
              <a:rPr lang="en-US" sz="3200" dirty="0"/>
              <a:t> que o </a:t>
            </a:r>
            <a:r>
              <a:rPr lang="en-US" sz="3200" dirty="0" err="1"/>
              <a:t>sucesso</a:t>
            </a:r>
            <a:r>
              <a:rPr lang="en-US" sz="3200" dirty="0"/>
              <a:t> da IA </a:t>
            </a:r>
            <a:r>
              <a:rPr lang="en-US" sz="3200" dirty="0" err="1"/>
              <a:t>depende</a:t>
            </a:r>
            <a:r>
              <a:rPr lang="en-US" sz="3200" dirty="0"/>
              <a:t> da </a:t>
            </a:r>
            <a:r>
              <a:rPr lang="en-US" sz="3200" dirty="0" err="1"/>
              <a:t>gestão</a:t>
            </a:r>
            <a:r>
              <a:rPr lang="en-US" sz="3200" dirty="0"/>
              <a:t> dos dados </a:t>
            </a:r>
            <a:r>
              <a:rPr lang="en-US" sz="3200" dirty="0" err="1"/>
              <a:t>não</a:t>
            </a:r>
            <a:r>
              <a:rPr lang="en-US" sz="3200" dirty="0"/>
              <a:t> </a:t>
            </a:r>
            <a:r>
              <a:rPr lang="en-US" sz="3200" dirty="0" err="1"/>
              <a:t>estruturados</a:t>
            </a:r>
            <a:r>
              <a:rPr lang="en-US" sz="3200" dirty="0"/>
              <a:t>, e </a:t>
            </a:r>
            <a:r>
              <a:rPr lang="en-US" sz="3200" dirty="0" err="1"/>
              <a:t>aproximadamente</a:t>
            </a:r>
            <a:r>
              <a:rPr lang="en-US" sz="3200" dirty="0"/>
              <a:t> 50% das </a:t>
            </a:r>
            <a:r>
              <a:rPr lang="en-US" sz="3200" dirty="0" err="1"/>
              <a:t>corporações</a:t>
            </a:r>
            <a:r>
              <a:rPr lang="en-US" sz="3200" dirty="0"/>
              <a:t> </a:t>
            </a:r>
            <a:r>
              <a:rPr lang="en-US" sz="3200" dirty="0" err="1"/>
              <a:t>planejam</a:t>
            </a:r>
            <a:r>
              <a:rPr lang="en-US" sz="3200" dirty="0"/>
              <a:t> </a:t>
            </a:r>
            <a:r>
              <a:rPr lang="en-US" sz="3200" dirty="0" err="1"/>
              <a:t>substituir</a:t>
            </a:r>
            <a:r>
              <a:rPr lang="en-US" sz="3200" dirty="0"/>
              <a:t> </a:t>
            </a:r>
            <a:r>
              <a:rPr lang="en-US" sz="3200" dirty="0" err="1"/>
              <a:t>os</a:t>
            </a:r>
            <a:r>
              <a:rPr lang="en-US" sz="3200" dirty="0"/>
              <a:t> </a:t>
            </a:r>
            <a:r>
              <a:rPr lang="en-US" sz="3200" dirty="0" err="1"/>
              <a:t>seus</a:t>
            </a:r>
            <a:r>
              <a:rPr lang="en-US" sz="3200" dirty="0"/>
              <a:t> </a:t>
            </a:r>
            <a:r>
              <a:rPr lang="en-US" sz="3200"/>
              <a:t>ERP e </a:t>
            </a:r>
            <a:r>
              <a:rPr lang="en-US" sz="3200" dirty="0" err="1"/>
              <a:t>sistemas</a:t>
            </a:r>
            <a:r>
              <a:rPr lang="en-US" sz="3200" dirty="0"/>
              <a:t> de </a:t>
            </a:r>
            <a:r>
              <a:rPr lang="en-US" sz="3200" dirty="0" err="1"/>
              <a:t>gestão</a:t>
            </a:r>
            <a:r>
              <a:rPr lang="en-US" sz="3200" dirty="0"/>
              <a:t> documental </a:t>
            </a:r>
            <a:r>
              <a:rPr lang="en-US" sz="3200" dirty="0" err="1"/>
              <a:t>nos</a:t>
            </a:r>
            <a:r>
              <a:rPr lang="en-US" sz="3200" dirty="0"/>
              <a:t> </a:t>
            </a:r>
            <a:r>
              <a:rPr lang="en-US" sz="3200" dirty="0" err="1"/>
              <a:t>próximos</a:t>
            </a:r>
            <a:r>
              <a:rPr lang="en-US" sz="3200" dirty="0"/>
              <a:t> 3 </a:t>
            </a:r>
            <a:r>
              <a:rPr lang="en-US" sz="3200" dirty="0" err="1"/>
              <a:t>anos</a:t>
            </a:r>
            <a:r>
              <a:rPr lang="en-US" sz="3200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800" dirty="0"/>
              <a:t>IA </a:t>
            </a:r>
            <a:r>
              <a:rPr lang="en-US" sz="4800" dirty="0" err="1"/>
              <a:t>não</a:t>
            </a:r>
            <a:r>
              <a:rPr lang="en-US" sz="4800" dirty="0"/>
              <a:t> é </a:t>
            </a:r>
            <a:r>
              <a:rPr lang="en-US" sz="4800" dirty="0" err="1"/>
              <a:t>só</a:t>
            </a:r>
            <a:r>
              <a:rPr lang="en-US" sz="4800" dirty="0"/>
              <a:t> </a:t>
            </a:r>
            <a:r>
              <a:rPr lang="en-US" sz="4800" dirty="0" err="1"/>
              <a:t>uma</a:t>
            </a:r>
            <a:r>
              <a:rPr lang="en-US" sz="4800" dirty="0"/>
              <a:t> </a:t>
            </a:r>
            <a:r>
              <a:rPr lang="en-US" sz="4800" dirty="0" err="1"/>
              <a:t>tendencia</a:t>
            </a:r>
            <a:r>
              <a:rPr lang="en-US" sz="4800" dirty="0"/>
              <a:t> – </a:t>
            </a:r>
            <a:r>
              <a:rPr lang="en-US" sz="4800" dirty="0" err="1"/>
              <a:t>ela</a:t>
            </a:r>
            <a:r>
              <a:rPr lang="en-US" sz="4800" dirty="0"/>
              <a:t> </a:t>
            </a:r>
            <a:r>
              <a:rPr lang="en-US" sz="4800" dirty="0" err="1"/>
              <a:t>força</a:t>
            </a:r>
            <a:r>
              <a:rPr lang="en-US" sz="4800" dirty="0"/>
              <a:t> as </a:t>
            </a:r>
            <a:r>
              <a:rPr lang="en-US" sz="4800" dirty="0" err="1"/>
              <a:t>organizações</a:t>
            </a:r>
            <a:r>
              <a:rPr lang="en-US" sz="4800" dirty="0"/>
              <a:t> a </a:t>
            </a:r>
            <a:r>
              <a:rPr lang="en-US" sz="4800" dirty="0" err="1"/>
              <a:t>repensar</a:t>
            </a:r>
            <a:r>
              <a:rPr lang="en-US" sz="4800" dirty="0"/>
              <a:t> </a:t>
            </a:r>
            <a:r>
              <a:rPr lang="en-US" sz="4800" dirty="0" err="1"/>
              <a:t>toda</a:t>
            </a:r>
            <a:r>
              <a:rPr lang="en-US" sz="4800" dirty="0"/>
              <a:t> a </a:t>
            </a:r>
            <a:r>
              <a:rPr lang="en-US" sz="4800" dirty="0" err="1"/>
              <a:t>sua</a:t>
            </a:r>
            <a:r>
              <a:rPr lang="en-US" sz="4800" dirty="0"/>
              <a:t> </a:t>
            </a:r>
            <a:r>
              <a:rPr lang="en-US" sz="4800" dirty="0" err="1"/>
              <a:t>estrutura</a:t>
            </a:r>
            <a:r>
              <a:rPr lang="en-US" sz="4800" dirty="0"/>
              <a:t> </a:t>
            </a:r>
            <a:r>
              <a:rPr lang="en-US" sz="4800" dirty="0" err="1"/>
              <a:t>tecnológica</a:t>
            </a:r>
            <a:r>
              <a:rPr lang="en-US" sz="4800" dirty="0"/>
              <a:t>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49042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D72E7-B547-DDF1-54A6-175B828ED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2" y="473982"/>
            <a:ext cx="6102926" cy="2762539"/>
          </a:xfrm>
        </p:spPr>
        <p:txBody>
          <a:bodyPr>
            <a:normAutofit/>
          </a:bodyPr>
          <a:lstStyle/>
          <a:p>
            <a:r>
              <a:rPr lang="pt-BR" sz="8800" dirty="0"/>
              <a:t>OBRIGADO!!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903FA2-DC21-3246-D82A-789370FF2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2" y="3080656"/>
            <a:ext cx="5936673" cy="3205163"/>
          </a:xfrm>
        </p:spPr>
        <p:txBody>
          <a:bodyPr/>
          <a:lstStyle/>
          <a:p>
            <a:r>
              <a:rPr lang="de-DE" dirty="0">
                <a:hlinkClick r:id="rId2"/>
              </a:rPr>
              <a:t>(1) Walter Koch, </a:t>
            </a:r>
            <a:r>
              <a:rPr lang="de-DE" dirty="0" err="1">
                <a:hlinkClick r:id="rId2"/>
              </a:rPr>
              <a:t>MSc</a:t>
            </a:r>
            <a:r>
              <a:rPr lang="de-DE" dirty="0">
                <a:hlinkClick r:id="rId2"/>
              </a:rPr>
              <a:t> | LinkedIn</a:t>
            </a:r>
            <a:endParaRPr lang="de-DE" dirty="0"/>
          </a:p>
          <a:p>
            <a:endParaRPr lang="de-DE" dirty="0"/>
          </a:p>
          <a:p>
            <a:r>
              <a:rPr lang="de-DE" dirty="0"/>
              <a:t>walter@imageware.com.br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51A454-30EC-8CDB-B037-62B1E5FF8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3172" y="175110"/>
            <a:ext cx="1774090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1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a439117-0963-4998-99ab-2a3d01c3a664"/>
  <p:tag name="AUDIO_IMPORT" val="L:\Education Initiative\training reset 2013\Information Governance\Module 6\MP3\Information Governance Components Part One_s22.mp3"/>
  <p:tag name="AUDIO_ID" val="431"/>
  <p:tag name="ELAPSEDTIME" val="32.994"/>
  <p:tag name="ARTICULATE_SLIDE_NAV" val="22"/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  <p:tag name="ARTICULATE_SOURCE_IMAGE" val="C:\Users\NANDRE~1\AppData\Local\Temp\articulate\presenter\imgtemp\MlsztOSz_files\slide0001_image001.png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CM-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ABDEEA"/>
      </a:accent1>
      <a:accent2>
        <a:srgbClr val="333399"/>
      </a:accent2>
      <a:accent3>
        <a:srgbClr val="FFFFFF"/>
      </a:accent3>
      <a:accent4>
        <a:srgbClr val="000000"/>
      </a:accent4>
      <a:accent5>
        <a:srgbClr val="D2ECF3"/>
      </a:accent5>
      <a:accent6>
        <a:srgbClr val="2D2D8A"/>
      </a:accent6>
      <a:hlink>
        <a:srgbClr val="009999"/>
      </a:hlink>
      <a:folHlink>
        <a:srgbClr val="99CC00"/>
      </a:folHlink>
    </a:clrScheme>
    <a:fontScheme name="4_ECM-P">
      <a:majorFont>
        <a:latin typeface="Lucida Grande"/>
        <a:ea typeface="ヒラギノ角ゴ ProN W6"/>
        <a:cs typeface="ヒラギノ角ゴ ProN W6"/>
      </a:majorFont>
      <a:minorFont>
        <a:latin typeface="Lucida Grand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BDEEA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ABDEEA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4_ECM-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33082</TotalTime>
  <Words>1010</Words>
  <Application>Microsoft Office PowerPoint</Application>
  <PresentationFormat>Widescreen</PresentationFormat>
  <Paragraphs>117</Paragraphs>
  <Slides>23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23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Calibri Light</vt:lpstr>
      <vt:lpstr>Lucida Grande</vt:lpstr>
      <vt:lpstr>Times New Roman</vt:lpstr>
      <vt:lpstr>Tema do Office</vt:lpstr>
      <vt:lpstr>Design padrão</vt:lpstr>
      <vt:lpstr>1_Tema do Office</vt:lpstr>
      <vt:lpstr>4_ECM-P</vt:lpstr>
      <vt:lpstr>1_Design padrão</vt:lpstr>
      <vt:lpstr>O novo olhar para os dados  a partir da IA</vt:lpstr>
      <vt:lpstr> Walter W. Koch, MSc</vt:lpstr>
      <vt:lpstr>Dados. Que dados?</vt:lpstr>
      <vt:lpstr>Dados. Que dados?</vt:lpstr>
      <vt:lpstr>Conteúdo corporativo</vt:lpstr>
      <vt:lpstr>Dados estruturados / não estruturados</vt:lpstr>
      <vt:lpstr>Dados não estruturados</vt:lpstr>
      <vt:lpstr>Silos de dados </vt:lpstr>
      <vt:lpstr>Apresentação do PowerPoint</vt:lpstr>
      <vt:lpstr>Apresentação do PowerPoint</vt:lpstr>
      <vt:lpstr>Apresentação do PowerPoint</vt:lpstr>
      <vt:lpstr>Apresentação do PowerPoint</vt:lpstr>
      <vt:lpstr>Uma nota sobre ROT</vt:lpstr>
      <vt:lpstr>Toxic data</vt:lpstr>
      <vt:lpstr>Arquitetura da informação</vt:lpstr>
      <vt:lpstr>Captura e produção</vt:lpstr>
      <vt:lpstr>Higienização</vt:lpstr>
      <vt:lpstr>Metadados</vt:lpstr>
      <vt:lpstr>Governança</vt:lpstr>
      <vt:lpstr>Data Science e IA</vt:lpstr>
      <vt:lpstr>Para onde vamos?</vt:lpstr>
      <vt:lpstr>Mensagem final – Alan Pelz-Sharpe</vt:lpstr>
      <vt:lpstr>OBRIGADO!!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Koch</dc:creator>
  <cp:lastModifiedBy>Walter Koch</cp:lastModifiedBy>
  <cp:revision>23</cp:revision>
  <dcterms:created xsi:type="dcterms:W3CDTF">2025-06-20T13:30:12Z</dcterms:created>
  <dcterms:modified xsi:type="dcterms:W3CDTF">2025-07-16T09:51:25Z</dcterms:modified>
</cp:coreProperties>
</file>