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67" r:id="rId3"/>
    <p:sldId id="287" r:id="rId4"/>
    <p:sldId id="288" r:id="rId5"/>
    <p:sldId id="269" r:id="rId6"/>
    <p:sldId id="258" r:id="rId7"/>
    <p:sldId id="259" r:id="rId8"/>
    <p:sldId id="263" r:id="rId9"/>
    <p:sldId id="277" r:id="rId10"/>
    <p:sldId id="284" r:id="rId11"/>
    <p:sldId id="266" r:id="rId12"/>
    <p:sldId id="283" r:id="rId13"/>
    <p:sldId id="286" r:id="rId14"/>
    <p:sldId id="271" r:id="rId15"/>
    <p:sldId id="290" r:id="rId16"/>
    <p:sldId id="291" r:id="rId17"/>
    <p:sldId id="292" r:id="rId18"/>
    <p:sldId id="293" r:id="rId19"/>
    <p:sldId id="294" r:id="rId20"/>
    <p:sldId id="296" r:id="rId21"/>
    <p:sldId id="274" r:id="rId22"/>
    <p:sldId id="275" r:id="rId23"/>
    <p:sldId id="297" r:id="rId24"/>
  </p:sldIdLst>
  <p:sldSz cx="14630400" cy="8229600"/>
  <p:notesSz cx="8229600" cy="1463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01571-FD3B-4203-814C-ED64A8DB8FF3}" v="4" dt="2025-07-14T14:07:20.450"/>
    <p1510:client id="{F47C3EC4-0DD4-4655-8BEE-B1CF5E7D387F}" v="116" dt="2025-07-13T20:41:18.9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527" autoAdjust="0"/>
    <p:restoredTop sz="94610"/>
  </p:normalViewPr>
  <p:slideViewPr>
    <p:cSldViewPr snapToGrid="0" snapToObjects="1">
      <p:cViewPr varScale="1">
        <p:scale>
          <a:sx n="50" d="100"/>
          <a:sy n="50" d="100"/>
        </p:scale>
        <p:origin x="58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-57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02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4750C-8852-2D9C-309C-92F4BFBF3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0FDB0-E13B-C9CB-F230-06B5C28027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AF9E0C-EE87-739C-5F1F-6637A0B27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F614A-AD8C-3BC7-D29D-9A458617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979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Destacar que esses números representam uma melhoria em relação à década anterior, mas ainda há muito trabalho a ser feito. Mencionar que países como Ruanda e Islândia lideram em equidade de gênero na tecnologia. Enfatizar que a diversidade não é apenas uma questão de justiça social, mas também de performance empresarial.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CCF99-AA92-27D3-4299-4FD0BE10A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00F945-FEE6-6C20-2015-B8914D856E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4ED26F-89B5-58CC-82EA-6595DF261E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656C9-E8A2-FFD1-2B2E-D74CB58DB6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10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png"/><Relationship Id="rId11" Type="http://schemas.openxmlformats.org/officeDocument/2006/relationships/image" Target="../media/image63.png"/><Relationship Id="rId5" Type="http://schemas.openxmlformats.org/officeDocument/2006/relationships/image" Target="../media/image66.png"/><Relationship Id="rId10" Type="http://schemas.openxmlformats.org/officeDocument/2006/relationships/image" Target="../media/image71.sv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1.wdp"/><Relationship Id="rId5" Type="http://schemas.openxmlformats.org/officeDocument/2006/relationships/image" Target="../media/image72.png"/><Relationship Id="rId4" Type="http://schemas.openxmlformats.org/officeDocument/2006/relationships/image" Target="../media/image6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5.png"/><Relationship Id="rId5" Type="http://schemas.openxmlformats.org/officeDocument/2006/relationships/image" Target="../media/image63.png"/><Relationship Id="rId4" Type="http://schemas.openxmlformats.org/officeDocument/2006/relationships/image" Target="../media/image7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9.svg"/><Relationship Id="rId5" Type="http://schemas.openxmlformats.org/officeDocument/2006/relationships/image" Target="../media/image78.png"/><Relationship Id="rId4" Type="http://schemas.openxmlformats.org/officeDocument/2006/relationships/image" Target="../media/image77.sv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mciobrasil.org.br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.jp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Ícone&#10;&#10;O conteúdo gerado por IA pode estar incorreto.">
            <a:extLst>
              <a:ext uri="{FF2B5EF4-FFF2-40B4-BE49-F238E27FC236}">
                <a16:creationId xmlns:a16="http://schemas.microsoft.com/office/drawing/2014/main" id="{211B617B-2836-A5A0-03CC-EB5DF34E34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6" r="1901"/>
          <a:stretch>
            <a:fillRect/>
          </a:stretch>
        </p:blipFill>
        <p:spPr>
          <a:xfrm>
            <a:off x="-1" y="0"/>
            <a:ext cx="7964905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56500" y="2090738"/>
            <a:ext cx="6915150" cy="2480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850"/>
              </a:lnSpc>
            </a:pPr>
            <a:r>
              <a:rPr lang="pt-BR" sz="44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Liderança Feminina: </a:t>
            </a:r>
          </a:p>
          <a:p>
            <a:pPr algn="ctr">
              <a:lnSpc>
                <a:spcPts val="4850"/>
              </a:lnSpc>
            </a:pPr>
            <a:r>
              <a:rPr lang="pt-BR" sz="4400" b="1" noProof="0" dirty="0">
                <a:solidFill>
                  <a:schemeClr val="accent1"/>
                </a:solidFill>
                <a:latin typeface="Barlow Bold" panose="00000800000000000000" pitchFamily="2" charset="0"/>
              </a:rPr>
              <a:t>Inovação e o Poder da Representatividade</a:t>
            </a:r>
            <a:endParaRPr lang="pt-BR" sz="44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  <a:p>
            <a:pPr marL="0" indent="0" algn="l">
              <a:lnSpc>
                <a:spcPts val="4850"/>
              </a:lnSpc>
              <a:buNone/>
            </a:pPr>
            <a:endParaRPr lang="pt-BR" sz="4400" b="1" noProof="0" dirty="0">
              <a:solidFill>
                <a:srgbClr val="000000"/>
              </a:solidFill>
              <a:highlight>
                <a:srgbClr val="FFFF00"/>
              </a:highlight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3AA7FA2A-092A-82F4-F01A-8961D9389562}"/>
              </a:ext>
            </a:extLst>
          </p:cNvPr>
          <p:cNvSpPr/>
          <p:nvPr/>
        </p:nvSpPr>
        <p:spPr>
          <a:xfrm>
            <a:off x="7315200" y="5557651"/>
            <a:ext cx="7315200" cy="777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Walkiria Schirrmeister Marchetti</a:t>
            </a:r>
          </a:p>
          <a:p>
            <a:pPr marL="0" indent="0" algn="ctr">
              <a:lnSpc>
                <a:spcPts val="485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Presidente MCIO Brasil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758309" y="1796267"/>
            <a:ext cx="216575" cy="1612702"/>
          </a:xfrm>
          <a:prstGeom prst="roundRect">
            <a:avLst>
              <a:gd name="adj" fmla="val 150060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5" name="Text 2"/>
          <p:cNvSpPr/>
          <p:nvPr/>
        </p:nvSpPr>
        <p:spPr>
          <a:xfrm>
            <a:off x="1191458" y="201284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Cultura Colaborativa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191458" y="2498974"/>
            <a:ext cx="7194233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Líderes femininas promovem ambientes de trabalho mais éticos e colaborativos.</a:t>
            </a:r>
            <a:endParaRPr lang="pt-BR" sz="1700" noProof="0" dirty="0"/>
          </a:p>
        </p:txBody>
      </p:sp>
      <p:sp>
        <p:nvSpPr>
          <p:cNvPr id="7" name="Shape 4"/>
          <p:cNvSpPr/>
          <p:nvPr/>
        </p:nvSpPr>
        <p:spPr>
          <a:xfrm>
            <a:off x="1083231" y="3571370"/>
            <a:ext cx="216575" cy="1612702"/>
          </a:xfrm>
          <a:prstGeom prst="roundRect">
            <a:avLst>
              <a:gd name="adj" fmla="val 150060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8" name="Text 5"/>
          <p:cNvSpPr/>
          <p:nvPr/>
        </p:nvSpPr>
        <p:spPr>
          <a:xfrm>
            <a:off x="1516380" y="378794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Inclusão e Valorização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1516380" y="4274077"/>
            <a:ext cx="6869311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Mulheres na liderança impulsionam a inclusão e a valorização das diferenças.</a:t>
            </a:r>
            <a:endParaRPr lang="pt-BR" sz="1700" noProof="0" dirty="0"/>
          </a:p>
        </p:txBody>
      </p:sp>
      <p:sp>
        <p:nvSpPr>
          <p:cNvPr id="10" name="Shape 7"/>
          <p:cNvSpPr/>
          <p:nvPr/>
        </p:nvSpPr>
        <p:spPr>
          <a:xfrm>
            <a:off x="1408271" y="5346473"/>
            <a:ext cx="216575" cy="1612702"/>
          </a:xfrm>
          <a:prstGeom prst="roundRect">
            <a:avLst>
              <a:gd name="adj" fmla="val 150060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8"/>
          <p:cNvSpPr/>
          <p:nvPr/>
        </p:nvSpPr>
        <p:spPr>
          <a:xfrm>
            <a:off x="1841421" y="556304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Retenção de Talentos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841421" y="6049180"/>
            <a:ext cx="654427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Setores com mais líderes femininas tendem a reter melhor seus talentos.</a:t>
            </a:r>
            <a:endParaRPr lang="pt-BR" sz="1700" noProof="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5925F59-1903-9B71-98CE-AAB8D7158F3E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10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12ABA22D-B021-6116-28E4-F74D92F789BF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10A05A16-D4B6-4FDE-B304-21A7AD88B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25665732-0BA9-2BD9-D171-500247A359B8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21">
            <a:extLst>
              <a:ext uri="{FF2B5EF4-FFF2-40B4-BE49-F238E27FC236}">
                <a16:creationId xmlns:a16="http://schemas.microsoft.com/office/drawing/2014/main" id="{439892C6-E095-A1DE-525A-AA109ACF7521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20" name="Imagem 19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C9ACF2DC-1B70-89E6-68AA-568238D72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787" y="761993"/>
            <a:ext cx="6705613" cy="6705613"/>
          </a:xfrm>
          <a:prstGeom prst="rect">
            <a:avLst/>
          </a:prstGeom>
        </p:spPr>
      </p:pic>
      <p:sp>
        <p:nvSpPr>
          <p:cNvPr id="21" name="Text 0">
            <a:extLst>
              <a:ext uri="{FF2B5EF4-FFF2-40B4-BE49-F238E27FC236}">
                <a16:creationId xmlns:a16="http://schemas.microsoft.com/office/drawing/2014/main" id="{A3476685-4E96-00B9-315C-1C8E0C507516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O Impacto da Liderança Feminina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m 42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80803DFA-0FF1-383D-E68A-A26BC658B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352" y="1830897"/>
            <a:ext cx="5336805" cy="53368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46165" y="6145649"/>
            <a:ext cx="5051822" cy="223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endParaRPr lang="pt-BR" sz="1100" noProof="0" dirty="0"/>
          </a:p>
        </p:txBody>
      </p:sp>
      <p:sp>
        <p:nvSpPr>
          <p:cNvPr id="5" name="Shape 2"/>
          <p:cNvSpPr/>
          <p:nvPr/>
        </p:nvSpPr>
        <p:spPr>
          <a:xfrm>
            <a:off x="6146840" y="1863804"/>
            <a:ext cx="3802499" cy="60960"/>
          </a:xfrm>
          <a:prstGeom prst="roundRect">
            <a:avLst>
              <a:gd name="adj" fmla="val 96399"/>
            </a:avLst>
          </a:prstGeom>
          <a:solidFill>
            <a:srgbClr val="4472C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8" name="Text 4"/>
          <p:cNvSpPr/>
          <p:nvPr/>
        </p:nvSpPr>
        <p:spPr>
          <a:xfrm>
            <a:off x="6301978" y="2228731"/>
            <a:ext cx="1748909" cy="21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pt-BR" sz="28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Liderança Empática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301978" y="2587228"/>
            <a:ext cx="3492222" cy="9613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Maior capacidade de construir conexões autênticas e compreender as necessidades da equipe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10089237" y="1863804"/>
            <a:ext cx="3802499" cy="60960"/>
          </a:xfrm>
          <a:prstGeom prst="roundRect">
            <a:avLst>
              <a:gd name="adj" fmla="val 96399"/>
            </a:avLst>
          </a:prstGeom>
          <a:solidFill>
            <a:srgbClr val="4472C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8"/>
          <p:cNvSpPr/>
          <p:nvPr/>
        </p:nvSpPr>
        <p:spPr>
          <a:xfrm>
            <a:off x="10244376" y="2228731"/>
            <a:ext cx="2958108" cy="21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Colaboração</a:t>
            </a:r>
            <a:r>
              <a:rPr lang="pt-BR" sz="28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pt-BR" sz="2800" noProof="0" dirty="0"/>
          </a:p>
        </p:txBody>
      </p:sp>
      <p:sp>
        <p:nvSpPr>
          <p:cNvPr id="14" name="Text 9"/>
          <p:cNvSpPr/>
          <p:nvPr/>
        </p:nvSpPr>
        <p:spPr>
          <a:xfrm>
            <a:off x="10244376" y="2587228"/>
            <a:ext cx="3492222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Tendência a promover ambientes mais colaborativos e menos hierárquicos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146840" y="3524488"/>
            <a:ext cx="3802499" cy="60960"/>
          </a:xfrm>
          <a:prstGeom prst="roundRect">
            <a:avLst>
              <a:gd name="adj" fmla="val 96399"/>
            </a:avLst>
          </a:prstGeom>
          <a:solidFill>
            <a:srgbClr val="4472C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8" name="Text 12"/>
          <p:cNvSpPr/>
          <p:nvPr/>
        </p:nvSpPr>
        <p:spPr>
          <a:xfrm>
            <a:off x="6301978" y="3889415"/>
            <a:ext cx="1813679" cy="21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Comunicação Efetiva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6301978" y="4247912"/>
            <a:ext cx="3492222" cy="9964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Habilidade de transmitir feedbacks construtivos e manter diálogos transparentes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10089237" y="3524488"/>
            <a:ext cx="3802499" cy="60960"/>
          </a:xfrm>
          <a:prstGeom prst="roundRect">
            <a:avLst>
              <a:gd name="adj" fmla="val 96399"/>
            </a:avLst>
          </a:prstGeom>
          <a:solidFill>
            <a:srgbClr val="4472C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3" name="Text 16"/>
          <p:cNvSpPr/>
          <p:nvPr/>
        </p:nvSpPr>
        <p:spPr>
          <a:xfrm>
            <a:off x="10244376" y="3889415"/>
            <a:ext cx="1748909" cy="21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Adaptabilidade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10244376" y="4247912"/>
            <a:ext cx="3492222" cy="671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Capacidade de se ajustar rapidamente a mudanças e encontrar soluções criativas em cenários dinâmicos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25" name="Shape 18"/>
          <p:cNvSpPr/>
          <p:nvPr/>
        </p:nvSpPr>
        <p:spPr>
          <a:xfrm>
            <a:off x="6146840" y="5409009"/>
            <a:ext cx="3802499" cy="60960"/>
          </a:xfrm>
          <a:prstGeom prst="roundRect">
            <a:avLst>
              <a:gd name="adj" fmla="val 96399"/>
            </a:avLst>
          </a:prstGeom>
          <a:solidFill>
            <a:srgbClr val="4472C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8" name="Text 20"/>
          <p:cNvSpPr/>
          <p:nvPr/>
        </p:nvSpPr>
        <p:spPr>
          <a:xfrm>
            <a:off x="6301978" y="5773936"/>
            <a:ext cx="1748909" cy="21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Resiliênci</a:t>
            </a:r>
            <a:r>
              <a:rPr lang="pt-BR" sz="28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</a:t>
            </a:r>
            <a:endParaRPr lang="pt-BR" sz="2800" noProof="0" dirty="0">
              <a:solidFill>
                <a:schemeClr val="accent1"/>
              </a:solidFill>
            </a:endParaRPr>
          </a:p>
        </p:txBody>
      </p:sp>
      <p:sp>
        <p:nvSpPr>
          <p:cNvPr id="29" name="Text 21"/>
          <p:cNvSpPr/>
          <p:nvPr/>
        </p:nvSpPr>
        <p:spPr>
          <a:xfrm>
            <a:off x="6301978" y="6132433"/>
            <a:ext cx="3492222" cy="878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Capacidade de transformar desafios em oportunidades de crescimento e aprendizado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30" name="Shape 22"/>
          <p:cNvSpPr/>
          <p:nvPr/>
        </p:nvSpPr>
        <p:spPr>
          <a:xfrm>
            <a:off x="10089237" y="5409009"/>
            <a:ext cx="3802499" cy="60960"/>
          </a:xfrm>
          <a:prstGeom prst="roundRect">
            <a:avLst>
              <a:gd name="adj" fmla="val 96399"/>
            </a:avLst>
          </a:prstGeom>
          <a:solidFill>
            <a:srgbClr val="4472C4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33" name="Text 24"/>
          <p:cNvSpPr/>
          <p:nvPr/>
        </p:nvSpPr>
        <p:spPr>
          <a:xfrm>
            <a:off x="10244376" y="5773936"/>
            <a:ext cx="1748909" cy="21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Horizontalidade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34" name="Text 25"/>
          <p:cNvSpPr/>
          <p:nvPr/>
        </p:nvSpPr>
        <p:spPr>
          <a:xfrm>
            <a:off x="10244376" y="6132433"/>
            <a:ext cx="3492222" cy="10974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Priorizar o trabalho menos hierárquico e mais descentralizado, com  participação ativa da equipe 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35" name="Text 26"/>
          <p:cNvSpPr/>
          <p:nvPr/>
        </p:nvSpPr>
        <p:spPr>
          <a:xfrm>
            <a:off x="358139" y="7138889"/>
            <a:ext cx="13701356" cy="63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pt-BR" noProof="0" dirty="0">
                <a:solidFill>
                  <a:srgbClr val="000000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Empresas com líderes com estas características têm </a:t>
            </a:r>
            <a:r>
              <a:rPr lang="pt-BR" b="1" noProof="0" dirty="0">
                <a:solidFill>
                  <a:srgbClr val="000000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63% mais engajamento </a:t>
            </a:r>
            <a:r>
              <a:rPr lang="pt-BR" noProof="0" dirty="0">
                <a:solidFill>
                  <a:srgbClr val="000000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dos colaboradores e </a:t>
            </a:r>
          </a:p>
          <a:p>
            <a:pPr marL="0" indent="0" algn="ctr">
              <a:lnSpc>
                <a:spcPts val="2050"/>
              </a:lnSpc>
              <a:buNone/>
            </a:pPr>
            <a:r>
              <a:rPr lang="pt-BR" b="1" noProof="0" dirty="0">
                <a:solidFill>
                  <a:srgbClr val="000000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41% menos rotatividade</a:t>
            </a:r>
            <a:r>
              <a:rPr lang="pt-BR" noProof="0" dirty="0">
                <a:solidFill>
                  <a:srgbClr val="000000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.</a:t>
            </a:r>
            <a:endParaRPr lang="pt-BR" noProof="0" dirty="0">
              <a:latin typeface="Montserrat" panose="00000500000000000000" pitchFamily="2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B77FB6A7-2F45-9E63-384B-1F124448A712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11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0052A068-2916-85C0-10EF-5E49C86F0C08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11E52EBA-C05B-AAF2-6428-F90FB916C3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id="{F67D8F9B-505A-888A-3F91-813B85A31596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21">
            <a:extLst>
              <a:ext uri="{FF2B5EF4-FFF2-40B4-BE49-F238E27FC236}">
                <a16:creationId xmlns:a16="http://schemas.microsoft.com/office/drawing/2014/main" id="{4347AC87-CA06-C425-A948-A79D3B43495F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44" name="Text 0">
            <a:extLst>
              <a:ext uri="{FF2B5EF4-FFF2-40B4-BE49-F238E27FC236}">
                <a16:creationId xmlns:a16="http://schemas.microsoft.com/office/drawing/2014/main" id="{1E545572-3A7B-3A37-71FC-BDC226EB3EE8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O Impacto da Liderança Feminina</a:t>
            </a:r>
          </a:p>
        </p:txBody>
      </p:sp>
      <p:sp>
        <p:nvSpPr>
          <p:cNvPr id="2" name="Text 12">
            <a:extLst>
              <a:ext uri="{FF2B5EF4-FFF2-40B4-BE49-F238E27FC236}">
                <a16:creationId xmlns:a16="http://schemas.microsoft.com/office/drawing/2014/main" id="{5AA317D2-C051-0C94-760E-33EADF7F9907}"/>
              </a:ext>
            </a:extLst>
          </p:cNvPr>
          <p:cNvSpPr/>
          <p:nvPr/>
        </p:nvSpPr>
        <p:spPr>
          <a:xfrm>
            <a:off x="6418441" y="7587634"/>
            <a:ext cx="13045678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Fonte: </a:t>
            </a:r>
            <a:r>
              <a:rPr lang="pt-BR" sz="1050" i="1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Harvard Business Review  (Women Score Higher Than Men in most leadership skills; Zenger Folkman 2019) </a:t>
            </a:r>
            <a:endParaRPr lang="pt-BR" sz="1050" i="1" noProof="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orma Livre: Forma 42">
            <a:extLst>
              <a:ext uri="{FF2B5EF4-FFF2-40B4-BE49-F238E27FC236}">
                <a16:creationId xmlns:a16="http://schemas.microsoft.com/office/drawing/2014/main" id="{788FC0D6-CC3F-2362-55DF-7DC02EDF82E8}"/>
              </a:ext>
            </a:extLst>
          </p:cNvPr>
          <p:cNvSpPr>
            <a:spLocks noChangeAspect="1"/>
          </p:cNvSpPr>
          <p:nvPr/>
        </p:nvSpPr>
        <p:spPr>
          <a:xfrm>
            <a:off x="758977" y="5492686"/>
            <a:ext cx="531154" cy="446147"/>
          </a:xfrm>
          <a:custGeom>
            <a:avLst/>
            <a:gdLst>
              <a:gd name="connsiteX0" fmla="*/ 33265 w 2120322"/>
              <a:gd name="connsiteY0" fmla="*/ 0 h 1780982"/>
              <a:gd name="connsiteX1" fmla="*/ 9768 w 2120322"/>
              <a:gd name="connsiteY1" fmla="*/ 9593 h 1780982"/>
              <a:gd name="connsiteX2" fmla="*/ 0 w 2120322"/>
              <a:gd name="connsiteY2" fmla="*/ 33002 h 1780982"/>
              <a:gd name="connsiteX3" fmla="*/ 0 w 2120322"/>
              <a:gd name="connsiteY3" fmla="*/ 1747893 h 1780982"/>
              <a:gd name="connsiteX4" fmla="*/ 9768 w 2120322"/>
              <a:gd name="connsiteY4" fmla="*/ 1771303 h 1780982"/>
              <a:gd name="connsiteX5" fmla="*/ 33265 w 2120322"/>
              <a:gd name="connsiteY5" fmla="*/ 1780983 h 1780982"/>
              <a:gd name="connsiteX6" fmla="*/ 2087323 w 2120322"/>
              <a:gd name="connsiteY6" fmla="*/ 1780983 h 1780982"/>
              <a:gd name="connsiteX7" fmla="*/ 2120323 w 2120322"/>
              <a:gd name="connsiteY7" fmla="*/ 1747893 h 1780982"/>
              <a:gd name="connsiteX8" fmla="*/ 2087323 w 2120322"/>
              <a:gd name="connsiteY8" fmla="*/ 1714893 h 1780982"/>
              <a:gd name="connsiteX9" fmla="*/ 1979961 w 2120322"/>
              <a:gd name="connsiteY9" fmla="*/ 1714893 h 1780982"/>
              <a:gd name="connsiteX10" fmla="*/ 1979961 w 2120322"/>
              <a:gd name="connsiteY10" fmla="*/ 578602 h 1780982"/>
              <a:gd name="connsiteX11" fmla="*/ 1946962 w 2120322"/>
              <a:gd name="connsiteY11" fmla="*/ 545602 h 1780982"/>
              <a:gd name="connsiteX12" fmla="*/ 1647400 w 2120322"/>
              <a:gd name="connsiteY12" fmla="*/ 545602 h 1780982"/>
              <a:gd name="connsiteX13" fmla="*/ 1614135 w 2120322"/>
              <a:gd name="connsiteY13" fmla="*/ 578602 h 1780982"/>
              <a:gd name="connsiteX14" fmla="*/ 1614135 w 2120322"/>
              <a:gd name="connsiteY14" fmla="*/ 1714893 h 1780982"/>
              <a:gd name="connsiteX15" fmla="*/ 1503781 w 2120322"/>
              <a:gd name="connsiteY15" fmla="*/ 1714893 h 1780982"/>
              <a:gd name="connsiteX16" fmla="*/ 1503781 w 2120322"/>
              <a:gd name="connsiteY16" fmla="*/ 833016 h 1780982"/>
              <a:gd name="connsiteX17" fmla="*/ 1470781 w 2120322"/>
              <a:gd name="connsiteY17" fmla="*/ 799750 h 1780982"/>
              <a:gd name="connsiteX18" fmla="*/ 1171220 w 2120322"/>
              <a:gd name="connsiteY18" fmla="*/ 799750 h 1780982"/>
              <a:gd name="connsiteX19" fmla="*/ 1147635 w 2120322"/>
              <a:gd name="connsiteY19" fmla="*/ 809431 h 1780982"/>
              <a:gd name="connsiteX20" fmla="*/ 1137954 w 2120322"/>
              <a:gd name="connsiteY20" fmla="*/ 833016 h 1780982"/>
              <a:gd name="connsiteX21" fmla="*/ 1137954 w 2120322"/>
              <a:gd name="connsiteY21" fmla="*/ 1714893 h 1780982"/>
              <a:gd name="connsiteX22" fmla="*/ 1027601 w 2120322"/>
              <a:gd name="connsiteY22" fmla="*/ 1714893 h 1780982"/>
              <a:gd name="connsiteX23" fmla="*/ 1027601 w 2120322"/>
              <a:gd name="connsiteY23" fmla="*/ 1040886 h 1780982"/>
              <a:gd name="connsiteX24" fmla="*/ 994601 w 2120322"/>
              <a:gd name="connsiteY24" fmla="*/ 1007621 h 1780982"/>
              <a:gd name="connsiteX25" fmla="*/ 695040 w 2120322"/>
              <a:gd name="connsiteY25" fmla="*/ 1007621 h 1780982"/>
              <a:gd name="connsiteX26" fmla="*/ 671455 w 2120322"/>
              <a:gd name="connsiteY26" fmla="*/ 1017387 h 1780982"/>
              <a:gd name="connsiteX27" fmla="*/ 661774 w 2120322"/>
              <a:gd name="connsiteY27" fmla="*/ 1040884 h 1780982"/>
              <a:gd name="connsiteX28" fmla="*/ 661774 w 2120322"/>
              <a:gd name="connsiteY28" fmla="*/ 1714891 h 1780982"/>
              <a:gd name="connsiteX29" fmla="*/ 551509 w 2120322"/>
              <a:gd name="connsiteY29" fmla="*/ 1714891 h 1780982"/>
              <a:gd name="connsiteX30" fmla="*/ 551509 w 2120322"/>
              <a:gd name="connsiteY30" fmla="*/ 1253418 h 1780982"/>
              <a:gd name="connsiteX31" fmla="*/ 518243 w 2120322"/>
              <a:gd name="connsiteY31" fmla="*/ 1220418 h 1780982"/>
              <a:gd name="connsiteX32" fmla="*/ 218591 w 2120322"/>
              <a:gd name="connsiteY32" fmla="*/ 1220418 h 1780982"/>
              <a:gd name="connsiteX33" fmla="*/ 185592 w 2120322"/>
              <a:gd name="connsiteY33" fmla="*/ 1253418 h 1780982"/>
              <a:gd name="connsiteX34" fmla="*/ 185592 w 2120322"/>
              <a:gd name="connsiteY34" fmla="*/ 1714891 h 1780982"/>
              <a:gd name="connsiteX35" fmla="*/ 66173 w 2120322"/>
              <a:gd name="connsiteY35" fmla="*/ 1714891 h 1780982"/>
              <a:gd name="connsiteX36" fmla="*/ 66261 w 2120322"/>
              <a:gd name="connsiteY36" fmla="*/ 33006 h 1780982"/>
              <a:gd name="connsiteX37" fmla="*/ 33262 w 2120322"/>
              <a:gd name="connsiteY37" fmla="*/ 7 h 1780982"/>
              <a:gd name="connsiteX38" fmla="*/ 1959541 w 2120322"/>
              <a:gd name="connsiteY38" fmla="*/ 24730 h 1780982"/>
              <a:gd name="connsiteX39" fmla="*/ 1954261 w 2120322"/>
              <a:gd name="connsiteY39" fmla="*/ 25257 h 1780982"/>
              <a:gd name="connsiteX40" fmla="*/ 1683558 w 2120322"/>
              <a:gd name="connsiteY40" fmla="*/ 72515 h 1780982"/>
              <a:gd name="connsiteX41" fmla="*/ 1656630 w 2120322"/>
              <a:gd name="connsiteY41" fmla="*/ 110619 h 1780982"/>
              <a:gd name="connsiteX42" fmla="*/ 1670095 w 2120322"/>
              <a:gd name="connsiteY42" fmla="*/ 132094 h 1780982"/>
              <a:gd name="connsiteX43" fmla="*/ 1694825 w 2120322"/>
              <a:gd name="connsiteY43" fmla="*/ 137814 h 1780982"/>
              <a:gd name="connsiteX44" fmla="*/ 1856309 w 2120322"/>
              <a:gd name="connsiteY44" fmla="*/ 109565 h 1780982"/>
              <a:gd name="connsiteX45" fmla="*/ 218150 w 2120322"/>
              <a:gd name="connsiteY45" fmla="*/ 712022 h 1780982"/>
              <a:gd name="connsiteX46" fmla="*/ 194828 w 2120322"/>
              <a:gd name="connsiteY46" fmla="*/ 722142 h 1780982"/>
              <a:gd name="connsiteX47" fmla="*/ 185587 w 2120322"/>
              <a:gd name="connsiteY47" fmla="*/ 745727 h 1780982"/>
              <a:gd name="connsiteX48" fmla="*/ 195707 w 2120322"/>
              <a:gd name="connsiteY48" fmla="*/ 769048 h 1780982"/>
              <a:gd name="connsiteX49" fmla="*/ 219380 w 2120322"/>
              <a:gd name="connsiteY49" fmla="*/ 778290 h 1780982"/>
              <a:gd name="connsiteX50" fmla="*/ 1902326 w 2120322"/>
              <a:gd name="connsiteY50" fmla="*/ 157607 h 1780982"/>
              <a:gd name="connsiteX51" fmla="*/ 1864836 w 2120322"/>
              <a:gd name="connsiteY51" fmla="*/ 316539 h 1780982"/>
              <a:gd name="connsiteX52" fmla="*/ 1864748 w 2120322"/>
              <a:gd name="connsiteY52" fmla="*/ 316539 h 1780982"/>
              <a:gd name="connsiteX53" fmla="*/ 1889212 w 2120322"/>
              <a:gd name="connsiteY53" fmla="*/ 356403 h 1780982"/>
              <a:gd name="connsiteX54" fmla="*/ 1929076 w 2120322"/>
              <a:gd name="connsiteY54" fmla="*/ 331939 h 1780982"/>
              <a:gd name="connsiteX55" fmla="*/ 1992174 w 2120322"/>
              <a:gd name="connsiteY55" fmla="*/ 65653 h 1780982"/>
              <a:gd name="connsiteX56" fmla="*/ 1985839 w 2120322"/>
              <a:gd name="connsiteY56" fmla="*/ 37228 h 1780982"/>
              <a:gd name="connsiteX57" fmla="*/ 1959526 w 2120322"/>
              <a:gd name="connsiteY57" fmla="*/ 24820 h 1780982"/>
              <a:gd name="connsiteX58" fmla="*/ 1680391 w 2120322"/>
              <a:gd name="connsiteY58" fmla="*/ 611867 h 1780982"/>
              <a:gd name="connsiteX59" fmla="*/ 1913674 w 2120322"/>
              <a:gd name="connsiteY59" fmla="*/ 611867 h 1780982"/>
              <a:gd name="connsiteX60" fmla="*/ 1913674 w 2120322"/>
              <a:gd name="connsiteY60" fmla="*/ 1714884 h 1780982"/>
              <a:gd name="connsiteX61" fmla="*/ 1680391 w 2120322"/>
              <a:gd name="connsiteY61" fmla="*/ 1714884 h 1780982"/>
              <a:gd name="connsiteX62" fmla="*/ 1204206 w 2120322"/>
              <a:gd name="connsiteY62" fmla="*/ 865921 h 1780982"/>
              <a:gd name="connsiteX63" fmla="*/ 1437489 w 2120322"/>
              <a:gd name="connsiteY63" fmla="*/ 865921 h 1780982"/>
              <a:gd name="connsiteX64" fmla="*/ 1437489 w 2120322"/>
              <a:gd name="connsiteY64" fmla="*/ 1714524 h 1780982"/>
              <a:gd name="connsiteX65" fmla="*/ 1204206 w 2120322"/>
              <a:gd name="connsiteY65" fmla="*/ 1714524 h 1780982"/>
              <a:gd name="connsiteX66" fmla="*/ 728022 w 2120322"/>
              <a:gd name="connsiteY66" fmla="*/ 1073870 h 1780982"/>
              <a:gd name="connsiteX67" fmla="*/ 961304 w 2120322"/>
              <a:gd name="connsiteY67" fmla="*/ 1073870 h 1780982"/>
              <a:gd name="connsiteX68" fmla="*/ 961304 w 2120322"/>
              <a:gd name="connsiteY68" fmla="*/ 1714603 h 1780982"/>
              <a:gd name="connsiteX69" fmla="*/ 728022 w 2120322"/>
              <a:gd name="connsiteY69" fmla="*/ 1714603 h 1780982"/>
              <a:gd name="connsiteX70" fmla="*/ 251837 w 2120322"/>
              <a:gd name="connsiteY70" fmla="*/ 1286658 h 1780982"/>
              <a:gd name="connsiteX71" fmla="*/ 485119 w 2120322"/>
              <a:gd name="connsiteY71" fmla="*/ 1286658 h 1780982"/>
              <a:gd name="connsiteX72" fmla="*/ 485119 w 2120322"/>
              <a:gd name="connsiteY72" fmla="*/ 1714610 h 1780982"/>
              <a:gd name="connsiteX73" fmla="*/ 251837 w 2120322"/>
              <a:gd name="connsiteY73" fmla="*/ 1714610 h 178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120322" h="1780982">
                <a:moveTo>
                  <a:pt x="33265" y="0"/>
                </a:moveTo>
                <a:cubicBezTo>
                  <a:pt x="24465" y="0"/>
                  <a:pt x="16017" y="3431"/>
                  <a:pt x="9768" y="9593"/>
                </a:cubicBezTo>
                <a:cubicBezTo>
                  <a:pt x="3520" y="15840"/>
                  <a:pt x="0" y="24200"/>
                  <a:pt x="0" y="33002"/>
                </a:cubicBezTo>
                <a:lnTo>
                  <a:pt x="0" y="1747893"/>
                </a:lnTo>
                <a:cubicBezTo>
                  <a:pt x="0" y="1756693"/>
                  <a:pt x="3520" y="1765141"/>
                  <a:pt x="9768" y="1771303"/>
                </a:cubicBezTo>
                <a:cubicBezTo>
                  <a:pt x="16016" y="1777550"/>
                  <a:pt x="24464" y="1780983"/>
                  <a:pt x="33265" y="1780983"/>
                </a:cubicBezTo>
                <a:lnTo>
                  <a:pt x="2087323" y="1780983"/>
                </a:lnTo>
                <a:cubicBezTo>
                  <a:pt x="2105540" y="1780895"/>
                  <a:pt x="2120323" y="1766110"/>
                  <a:pt x="2120323" y="1747893"/>
                </a:cubicBezTo>
                <a:cubicBezTo>
                  <a:pt x="2120235" y="1729677"/>
                  <a:pt x="2105537" y="1714981"/>
                  <a:pt x="2087323" y="1714893"/>
                </a:cubicBezTo>
                <a:lnTo>
                  <a:pt x="1979961" y="1714893"/>
                </a:lnTo>
                <a:lnTo>
                  <a:pt x="1979961" y="578602"/>
                </a:lnTo>
                <a:cubicBezTo>
                  <a:pt x="1979873" y="560385"/>
                  <a:pt x="1965176" y="545690"/>
                  <a:pt x="1946962" y="545602"/>
                </a:cubicBezTo>
                <a:lnTo>
                  <a:pt x="1647400" y="545602"/>
                </a:lnTo>
                <a:cubicBezTo>
                  <a:pt x="1629096" y="545514"/>
                  <a:pt x="1614223" y="560297"/>
                  <a:pt x="1614135" y="578602"/>
                </a:cubicBezTo>
                <a:lnTo>
                  <a:pt x="1614135" y="1714893"/>
                </a:lnTo>
                <a:lnTo>
                  <a:pt x="1503781" y="1714893"/>
                </a:lnTo>
                <a:lnTo>
                  <a:pt x="1503781" y="833016"/>
                </a:lnTo>
                <a:cubicBezTo>
                  <a:pt x="1503869" y="814711"/>
                  <a:pt x="1489086" y="799838"/>
                  <a:pt x="1470781" y="799750"/>
                </a:cubicBezTo>
                <a:lnTo>
                  <a:pt x="1171220" y="799750"/>
                </a:lnTo>
                <a:cubicBezTo>
                  <a:pt x="1162333" y="799662"/>
                  <a:pt x="1153884" y="803181"/>
                  <a:pt x="1147635" y="809431"/>
                </a:cubicBezTo>
                <a:cubicBezTo>
                  <a:pt x="1141388" y="815678"/>
                  <a:pt x="1137867" y="824126"/>
                  <a:pt x="1137954" y="833016"/>
                </a:cubicBezTo>
                <a:lnTo>
                  <a:pt x="1137954" y="1714893"/>
                </a:lnTo>
                <a:lnTo>
                  <a:pt x="1027601" y="1714893"/>
                </a:lnTo>
                <a:lnTo>
                  <a:pt x="1027601" y="1040886"/>
                </a:lnTo>
                <a:cubicBezTo>
                  <a:pt x="1027689" y="1022582"/>
                  <a:pt x="1012906" y="1007708"/>
                  <a:pt x="994601" y="1007621"/>
                </a:cubicBezTo>
                <a:lnTo>
                  <a:pt x="695040" y="1007621"/>
                </a:lnTo>
                <a:cubicBezTo>
                  <a:pt x="686152" y="1007621"/>
                  <a:pt x="677704" y="1011139"/>
                  <a:pt x="671455" y="1017387"/>
                </a:cubicBezTo>
                <a:cubicBezTo>
                  <a:pt x="665208" y="1023548"/>
                  <a:pt x="661686" y="1032084"/>
                  <a:pt x="661774" y="1040884"/>
                </a:cubicBezTo>
                <a:lnTo>
                  <a:pt x="661774" y="1714891"/>
                </a:lnTo>
                <a:lnTo>
                  <a:pt x="551509" y="1714891"/>
                </a:lnTo>
                <a:lnTo>
                  <a:pt x="551509" y="1253418"/>
                </a:lnTo>
                <a:cubicBezTo>
                  <a:pt x="551421" y="1235113"/>
                  <a:pt x="536550" y="1220330"/>
                  <a:pt x="518243" y="1220418"/>
                </a:cubicBezTo>
                <a:lnTo>
                  <a:pt x="218591" y="1220418"/>
                </a:lnTo>
                <a:cubicBezTo>
                  <a:pt x="200463" y="1220508"/>
                  <a:pt x="185680" y="1235203"/>
                  <a:pt x="185592" y="1253418"/>
                </a:cubicBezTo>
                <a:lnTo>
                  <a:pt x="185592" y="1714891"/>
                </a:lnTo>
                <a:lnTo>
                  <a:pt x="66173" y="1714891"/>
                </a:lnTo>
                <a:lnTo>
                  <a:pt x="66261" y="33006"/>
                </a:lnTo>
                <a:cubicBezTo>
                  <a:pt x="66173" y="14790"/>
                  <a:pt x="51477" y="92"/>
                  <a:pt x="33262" y="7"/>
                </a:cubicBezTo>
                <a:close/>
                <a:moveTo>
                  <a:pt x="1959541" y="24730"/>
                </a:moveTo>
                <a:cubicBezTo>
                  <a:pt x="1957782" y="24730"/>
                  <a:pt x="1956020" y="24905"/>
                  <a:pt x="1954261" y="25257"/>
                </a:cubicBezTo>
                <a:lnTo>
                  <a:pt x="1683558" y="72515"/>
                </a:lnTo>
                <a:cubicBezTo>
                  <a:pt x="1665606" y="75597"/>
                  <a:pt x="1653638" y="92669"/>
                  <a:pt x="1656630" y="110619"/>
                </a:cubicBezTo>
                <a:cubicBezTo>
                  <a:pt x="1658038" y="119243"/>
                  <a:pt x="1662880" y="126989"/>
                  <a:pt x="1670095" y="132094"/>
                </a:cubicBezTo>
                <a:cubicBezTo>
                  <a:pt x="1677224" y="137196"/>
                  <a:pt x="1686111" y="139222"/>
                  <a:pt x="1694825" y="137814"/>
                </a:cubicBezTo>
                <a:lnTo>
                  <a:pt x="1856309" y="109565"/>
                </a:lnTo>
                <a:cubicBezTo>
                  <a:pt x="1199469" y="691251"/>
                  <a:pt x="218150" y="712022"/>
                  <a:pt x="218150" y="712022"/>
                </a:cubicBezTo>
                <a:cubicBezTo>
                  <a:pt x="209350" y="712110"/>
                  <a:pt x="200990" y="715804"/>
                  <a:pt x="194828" y="722142"/>
                </a:cubicBezTo>
                <a:cubicBezTo>
                  <a:pt x="188757" y="728477"/>
                  <a:pt x="185412" y="736925"/>
                  <a:pt x="185587" y="745727"/>
                </a:cubicBezTo>
                <a:cubicBezTo>
                  <a:pt x="185763" y="754526"/>
                  <a:pt x="189460" y="762887"/>
                  <a:pt x="195707" y="769048"/>
                </a:cubicBezTo>
                <a:cubicBezTo>
                  <a:pt x="202044" y="775120"/>
                  <a:pt x="210580" y="778465"/>
                  <a:pt x="219380" y="778290"/>
                </a:cubicBezTo>
                <a:cubicBezTo>
                  <a:pt x="219380" y="778290"/>
                  <a:pt x="1221988" y="762535"/>
                  <a:pt x="1902326" y="157607"/>
                </a:cubicBezTo>
                <a:lnTo>
                  <a:pt x="1864836" y="316539"/>
                </a:lnTo>
                <a:lnTo>
                  <a:pt x="1864748" y="316539"/>
                </a:lnTo>
                <a:cubicBezTo>
                  <a:pt x="1860524" y="334314"/>
                  <a:pt x="1871525" y="352091"/>
                  <a:pt x="1889212" y="356403"/>
                </a:cubicBezTo>
                <a:cubicBezTo>
                  <a:pt x="1906989" y="360627"/>
                  <a:pt x="1924852" y="349714"/>
                  <a:pt x="1929076" y="331939"/>
                </a:cubicBezTo>
                <a:lnTo>
                  <a:pt x="1992174" y="65653"/>
                </a:lnTo>
                <a:cubicBezTo>
                  <a:pt x="1994551" y="55706"/>
                  <a:pt x="1992174" y="45235"/>
                  <a:pt x="1985839" y="37228"/>
                </a:cubicBezTo>
                <a:cubicBezTo>
                  <a:pt x="1979414" y="29219"/>
                  <a:pt x="1969733" y="24644"/>
                  <a:pt x="1959526" y="24820"/>
                </a:cubicBezTo>
                <a:close/>
                <a:moveTo>
                  <a:pt x="1680391" y="611867"/>
                </a:moveTo>
                <a:lnTo>
                  <a:pt x="1913674" y="611867"/>
                </a:lnTo>
                <a:lnTo>
                  <a:pt x="1913674" y="1714884"/>
                </a:lnTo>
                <a:lnTo>
                  <a:pt x="1680391" y="1714884"/>
                </a:lnTo>
                <a:close/>
                <a:moveTo>
                  <a:pt x="1204206" y="865921"/>
                </a:moveTo>
                <a:lnTo>
                  <a:pt x="1437489" y="865921"/>
                </a:lnTo>
                <a:lnTo>
                  <a:pt x="1437489" y="1714524"/>
                </a:lnTo>
                <a:lnTo>
                  <a:pt x="1204206" y="1714524"/>
                </a:lnTo>
                <a:close/>
                <a:moveTo>
                  <a:pt x="728022" y="1073870"/>
                </a:moveTo>
                <a:lnTo>
                  <a:pt x="961304" y="1073870"/>
                </a:lnTo>
                <a:lnTo>
                  <a:pt x="961304" y="1714603"/>
                </a:lnTo>
                <a:lnTo>
                  <a:pt x="728022" y="1714603"/>
                </a:lnTo>
                <a:close/>
                <a:moveTo>
                  <a:pt x="251837" y="1286658"/>
                </a:moveTo>
                <a:lnTo>
                  <a:pt x="485119" y="1286658"/>
                </a:lnTo>
                <a:lnTo>
                  <a:pt x="485119" y="1714610"/>
                </a:lnTo>
                <a:lnTo>
                  <a:pt x="251837" y="1714610"/>
                </a:lnTo>
                <a:close/>
              </a:path>
            </a:pathLst>
          </a:custGeom>
          <a:solidFill>
            <a:srgbClr val="4472C4"/>
          </a:solidFill>
          <a:ln w="22514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5" name="Imagem 14" descr="Desenho de pessoa com a mão no ombro de outra pessoa em pé ao fundo&#10;&#10;O conteúdo gerado por IA pode estar incorreto.">
            <a:extLst>
              <a:ext uri="{FF2B5EF4-FFF2-40B4-BE49-F238E27FC236}">
                <a16:creationId xmlns:a16="http://schemas.microsoft.com/office/drawing/2014/main" id="{A39B697F-1AA4-B8A2-0D05-49FD1EE0C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077" y="750136"/>
            <a:ext cx="6801323" cy="680132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462326" y="249426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Resultados Positivos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1462326" y="2980397"/>
            <a:ext cx="692336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Iniciativas de diversidade comprovam melhor desempenho nos negócios.</a:t>
            </a:r>
            <a:endParaRPr lang="pt-BR" sz="1700" noProof="0" dirty="0"/>
          </a:p>
        </p:txBody>
      </p:sp>
      <p:sp>
        <p:nvSpPr>
          <p:cNvPr id="17" name="Text 2">
            <a:extLst>
              <a:ext uri="{FF2B5EF4-FFF2-40B4-BE49-F238E27FC236}">
                <a16:creationId xmlns:a16="http://schemas.microsoft.com/office/drawing/2014/main" id="{C3F4A331-9557-383B-8E2C-A78977D82E7D}"/>
              </a:ext>
            </a:extLst>
          </p:cNvPr>
          <p:cNvSpPr/>
          <p:nvPr/>
        </p:nvSpPr>
        <p:spPr>
          <a:xfrm>
            <a:off x="1462326" y="5582598"/>
            <a:ext cx="288774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Alta Demanda no Setor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2DDBFCE9-0AA5-69A6-D84D-1AD527388DFE}"/>
              </a:ext>
            </a:extLst>
          </p:cNvPr>
          <p:cNvSpPr/>
          <p:nvPr/>
        </p:nvSpPr>
        <p:spPr>
          <a:xfrm>
            <a:off x="1462326" y="6068730"/>
            <a:ext cx="692336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Há uma demanda crescente por profissionais qualificados em tecnologia.</a:t>
            </a:r>
            <a:endParaRPr lang="pt-BR" sz="1700" noProof="0" dirty="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A560CE60-71EA-077D-3742-89E593548E48}"/>
              </a:ext>
            </a:extLst>
          </p:cNvPr>
          <p:cNvSpPr/>
          <p:nvPr/>
        </p:nvSpPr>
        <p:spPr>
          <a:xfrm>
            <a:off x="1462326" y="3964837"/>
            <a:ext cx="369581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Reconhecimento Corporativo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C2ECCF09-2D8B-FD24-A2E1-BB3DC1103275}"/>
              </a:ext>
            </a:extLst>
          </p:cNvPr>
          <p:cNvSpPr/>
          <p:nvPr/>
        </p:nvSpPr>
        <p:spPr>
          <a:xfrm>
            <a:off x="1462326" y="4437158"/>
            <a:ext cx="692336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Organizações estão reconhecendo a necessidade de progressão feminina.</a:t>
            </a:r>
            <a:endParaRPr lang="pt-BR" sz="1700" noProof="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C5119E2-FC15-830B-3EA0-2594C7F13F84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12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2E55BDB-9B18-EA50-3355-D1911D0A6EE1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3CAB1266-0918-86F0-0C78-387F70E403F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FADEE011-E1DB-35CE-A029-E854BBDCEFF1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21">
            <a:extLst>
              <a:ext uri="{FF2B5EF4-FFF2-40B4-BE49-F238E27FC236}">
                <a16:creationId xmlns:a16="http://schemas.microsoft.com/office/drawing/2014/main" id="{89F83F76-F239-1BEE-250A-A66105E1F61D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 0">
            <a:extLst>
              <a:ext uri="{FF2B5EF4-FFF2-40B4-BE49-F238E27FC236}">
                <a16:creationId xmlns:a16="http://schemas.microsoft.com/office/drawing/2014/main" id="{9762AA94-AAD6-9C52-4CFA-3380A7B4C7D3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Do ponto de vista prático </a:t>
            </a:r>
          </a:p>
        </p:txBody>
      </p:sp>
      <p:pic>
        <p:nvPicPr>
          <p:cNvPr id="25" name="Gráfico 24" descr="Aperto de mão estrutura de tópicos">
            <a:extLst>
              <a:ext uri="{FF2B5EF4-FFF2-40B4-BE49-F238E27FC236}">
                <a16:creationId xmlns:a16="http://schemas.microsoft.com/office/drawing/2014/main" id="{C85440BA-0E55-2304-390B-C3C0A2D065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5126" y="3871854"/>
            <a:ext cx="540000" cy="540000"/>
          </a:xfrm>
          <a:prstGeom prst="rect">
            <a:avLst/>
          </a:prstGeom>
        </p:spPr>
      </p:pic>
      <p:grpSp>
        <p:nvGrpSpPr>
          <p:cNvPr id="39" name="Agrupar 38">
            <a:extLst>
              <a:ext uri="{FF2B5EF4-FFF2-40B4-BE49-F238E27FC236}">
                <a16:creationId xmlns:a16="http://schemas.microsoft.com/office/drawing/2014/main" id="{8449BC3D-4F5E-5579-7946-F9536762998E}"/>
              </a:ext>
            </a:extLst>
          </p:cNvPr>
          <p:cNvGrpSpPr>
            <a:grpSpLocks noChangeAspect="1"/>
          </p:cNvGrpSpPr>
          <p:nvPr/>
        </p:nvGrpSpPr>
        <p:grpSpPr>
          <a:xfrm>
            <a:off x="796762" y="2454143"/>
            <a:ext cx="455585" cy="501195"/>
            <a:chOff x="7017066" y="3607314"/>
            <a:chExt cx="1805848" cy="1986636"/>
          </a:xfrm>
          <a:solidFill>
            <a:srgbClr val="4472C4"/>
          </a:solidFill>
        </p:grpSpPr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FF1224AB-38AA-3D4B-4EB5-EA18D63183E8}"/>
                </a:ext>
              </a:extLst>
            </p:cNvPr>
            <p:cNvSpPr/>
            <p:nvPr/>
          </p:nvSpPr>
          <p:spPr>
            <a:xfrm>
              <a:off x="7017066" y="3607314"/>
              <a:ext cx="1805848" cy="1986636"/>
            </a:xfrm>
            <a:custGeom>
              <a:avLst/>
              <a:gdLst>
                <a:gd name="connsiteX0" fmla="*/ 72684 w 1805848"/>
                <a:gd name="connsiteY0" fmla="*/ 1703118 h 1986636"/>
                <a:gd name="connsiteX1" fmla="*/ 1214327 w 1805848"/>
                <a:gd name="connsiteY1" fmla="*/ 1703118 h 1986636"/>
                <a:gd name="connsiteX2" fmla="*/ 1217501 w 1805848"/>
                <a:gd name="connsiteY2" fmla="*/ 1707175 h 1986636"/>
                <a:gd name="connsiteX3" fmla="*/ 1271646 w 1805848"/>
                <a:gd name="connsiteY3" fmla="*/ 1796773 h 1986636"/>
                <a:gd name="connsiteX4" fmla="*/ 1367592 w 1805848"/>
                <a:gd name="connsiteY4" fmla="*/ 1930639 h 1986636"/>
                <a:gd name="connsiteX5" fmla="*/ 1518389 w 1805848"/>
                <a:gd name="connsiteY5" fmla="*/ 1985490 h 1986636"/>
                <a:gd name="connsiteX6" fmla="*/ 1551812 w 1805848"/>
                <a:gd name="connsiteY6" fmla="*/ 1986637 h 1986636"/>
                <a:gd name="connsiteX7" fmla="*/ 1791316 w 1805848"/>
                <a:gd name="connsiteY7" fmla="*/ 1865822 h 1986636"/>
                <a:gd name="connsiteX8" fmla="*/ 1795813 w 1805848"/>
                <a:gd name="connsiteY8" fmla="*/ 1676840 h 1986636"/>
                <a:gd name="connsiteX9" fmla="*/ 1788142 w 1805848"/>
                <a:gd name="connsiteY9" fmla="*/ 1613611 h 1986636"/>
                <a:gd name="connsiteX10" fmla="*/ 1770327 w 1805848"/>
                <a:gd name="connsiteY10" fmla="*/ 1435741 h 1986636"/>
                <a:gd name="connsiteX11" fmla="*/ 1755425 w 1805848"/>
                <a:gd name="connsiteY11" fmla="*/ 1304785 h 1986636"/>
                <a:gd name="connsiteX12" fmla="*/ 1689993 w 1805848"/>
                <a:gd name="connsiteY12" fmla="*/ 976741 h 1986636"/>
                <a:gd name="connsiteX13" fmla="*/ 1382040 w 1805848"/>
                <a:gd name="connsiteY13" fmla="*/ 668359 h 1986636"/>
                <a:gd name="connsiteX14" fmla="*/ 1382040 w 1805848"/>
                <a:gd name="connsiteY14" fmla="*/ 72930 h 1986636"/>
                <a:gd name="connsiteX15" fmla="*/ 1309374 w 1805848"/>
                <a:gd name="connsiteY15" fmla="*/ 0 h 1986636"/>
                <a:gd name="connsiteX16" fmla="*/ 72666 w 1805848"/>
                <a:gd name="connsiteY16" fmla="*/ 0 h 1986636"/>
                <a:gd name="connsiteX17" fmla="*/ 0 w 1805848"/>
                <a:gd name="connsiteY17" fmla="*/ 72930 h 1986636"/>
                <a:gd name="connsiteX18" fmla="*/ 0 w 1805848"/>
                <a:gd name="connsiteY18" fmla="*/ 1630369 h 1986636"/>
                <a:gd name="connsiteX19" fmla="*/ 72666 w 1805848"/>
                <a:gd name="connsiteY19" fmla="*/ 1703299 h 1986636"/>
                <a:gd name="connsiteX20" fmla="*/ 1382943 w 1805848"/>
                <a:gd name="connsiteY20" fmla="*/ 1143923 h 1986636"/>
                <a:gd name="connsiteX21" fmla="*/ 1383650 w 1805848"/>
                <a:gd name="connsiteY21" fmla="*/ 715869 h 1986636"/>
                <a:gd name="connsiteX22" fmla="*/ 1649790 w 1805848"/>
                <a:gd name="connsiteY22" fmla="*/ 993751 h 1986636"/>
                <a:gd name="connsiteX23" fmla="*/ 1711873 w 1805848"/>
                <a:gd name="connsiteY23" fmla="*/ 1309108 h 1986636"/>
                <a:gd name="connsiteX24" fmla="*/ 1727041 w 1805848"/>
                <a:gd name="connsiteY24" fmla="*/ 1442267 h 1986636"/>
                <a:gd name="connsiteX25" fmla="*/ 1744415 w 1805848"/>
                <a:gd name="connsiteY25" fmla="*/ 1616523 h 1986636"/>
                <a:gd name="connsiteX26" fmla="*/ 1752527 w 1805848"/>
                <a:gd name="connsiteY26" fmla="*/ 1683103 h 1986636"/>
                <a:gd name="connsiteX27" fmla="*/ 1750499 w 1805848"/>
                <a:gd name="connsiteY27" fmla="*/ 1849245 h 1986636"/>
                <a:gd name="connsiteX28" fmla="*/ 1521561 w 1805848"/>
                <a:gd name="connsiteY28" fmla="*/ 1941310 h 1986636"/>
                <a:gd name="connsiteX29" fmla="*/ 1394926 w 1805848"/>
                <a:gd name="connsiteY29" fmla="*/ 1895895 h 1986636"/>
                <a:gd name="connsiteX30" fmla="*/ 1310532 w 1805848"/>
                <a:gd name="connsiteY30" fmla="*/ 1776227 h 1986636"/>
                <a:gd name="connsiteX31" fmla="*/ 1251360 w 1805848"/>
                <a:gd name="connsiteY31" fmla="*/ 1678958 h 1986636"/>
                <a:gd name="connsiteX32" fmla="*/ 1066259 w 1805848"/>
                <a:gd name="connsiteY32" fmla="*/ 1392272 h 1986636"/>
                <a:gd name="connsiteX33" fmla="*/ 972076 w 1805848"/>
                <a:gd name="connsiteY33" fmla="*/ 995620 h 1986636"/>
                <a:gd name="connsiteX34" fmla="*/ 986538 w 1805848"/>
                <a:gd name="connsiteY34" fmla="*/ 860167 h 1986636"/>
                <a:gd name="connsiteX35" fmla="*/ 1034863 w 1805848"/>
                <a:gd name="connsiteY35" fmla="*/ 823130 h 1986636"/>
                <a:gd name="connsiteX36" fmla="*/ 1039360 w 1805848"/>
                <a:gd name="connsiteY36" fmla="*/ 823130 h 1986636"/>
                <a:gd name="connsiteX37" fmla="*/ 1093065 w 1805848"/>
                <a:gd name="connsiteY37" fmla="*/ 852937 h 1986636"/>
                <a:gd name="connsiteX38" fmla="*/ 1176136 w 1805848"/>
                <a:gd name="connsiteY38" fmla="*/ 1046415 h 1986636"/>
                <a:gd name="connsiteX39" fmla="*/ 1214939 w 1805848"/>
                <a:gd name="connsiteY39" fmla="*/ 1162909 h 1986636"/>
                <a:gd name="connsiteX40" fmla="*/ 1251712 w 1805848"/>
                <a:gd name="connsiteY40" fmla="*/ 1220495 h 1986636"/>
                <a:gd name="connsiteX41" fmla="*/ 1325965 w 1805848"/>
                <a:gd name="connsiteY41" fmla="*/ 1234516 h 1986636"/>
                <a:gd name="connsiteX42" fmla="*/ 1382668 w 1805848"/>
                <a:gd name="connsiteY42" fmla="*/ 1144479 h 1986636"/>
                <a:gd name="connsiteX43" fmla="*/ 1020855 w 1805848"/>
                <a:gd name="connsiteY43" fmla="*/ 1397017 h 1986636"/>
                <a:gd name="connsiteX44" fmla="*/ 208837 w 1805848"/>
                <a:gd name="connsiteY44" fmla="*/ 1396929 h 1986636"/>
                <a:gd name="connsiteX45" fmla="*/ 200283 w 1805848"/>
                <a:gd name="connsiteY45" fmla="*/ 1388375 h 1986636"/>
                <a:gd name="connsiteX46" fmla="*/ 200283 w 1805848"/>
                <a:gd name="connsiteY46" fmla="*/ 1318886 h 1986636"/>
                <a:gd name="connsiteX47" fmla="*/ 208837 w 1805848"/>
                <a:gd name="connsiteY47" fmla="*/ 1310332 h 1986636"/>
                <a:gd name="connsiteX48" fmla="*/ 990152 w 1805848"/>
                <a:gd name="connsiteY48" fmla="*/ 1310244 h 1986636"/>
                <a:gd name="connsiteX49" fmla="*/ 1020841 w 1805848"/>
                <a:gd name="connsiteY49" fmla="*/ 1396929 h 1986636"/>
                <a:gd name="connsiteX50" fmla="*/ 44013 w 1805848"/>
                <a:gd name="connsiteY50" fmla="*/ 72920 h 1986636"/>
                <a:gd name="connsiteX51" fmla="*/ 72673 w 1805848"/>
                <a:gd name="connsiteY51" fmla="*/ 44260 h 1986636"/>
                <a:gd name="connsiteX52" fmla="*/ 1309562 w 1805848"/>
                <a:gd name="connsiteY52" fmla="*/ 44260 h 1986636"/>
                <a:gd name="connsiteX53" fmla="*/ 1338221 w 1805848"/>
                <a:gd name="connsiteY53" fmla="*/ 72920 h 1986636"/>
                <a:gd name="connsiteX54" fmla="*/ 1338309 w 1805848"/>
                <a:gd name="connsiteY54" fmla="*/ 1149567 h 1986636"/>
                <a:gd name="connsiteX55" fmla="*/ 1309386 w 1805848"/>
                <a:gd name="connsiteY55" fmla="*/ 1193395 h 1986636"/>
                <a:gd name="connsiteX56" fmla="*/ 1281166 w 1805848"/>
                <a:gd name="connsiteY56" fmla="*/ 1187311 h 1986636"/>
                <a:gd name="connsiteX57" fmla="*/ 1255857 w 1805848"/>
                <a:gd name="connsiteY57" fmla="*/ 1145510 h 1986636"/>
                <a:gd name="connsiteX58" fmla="*/ 1218819 w 1805848"/>
                <a:gd name="connsiteY58" fmla="*/ 1033780 h 1986636"/>
                <a:gd name="connsiteX59" fmla="*/ 1127813 w 1805848"/>
                <a:gd name="connsiteY59" fmla="*/ 825221 h 1986636"/>
                <a:gd name="connsiteX60" fmla="*/ 1030985 w 1805848"/>
                <a:gd name="connsiteY60" fmla="*/ 779365 h 1986636"/>
                <a:gd name="connsiteX61" fmla="*/ 947913 w 1805848"/>
                <a:gd name="connsiteY61" fmla="*/ 839421 h 1986636"/>
                <a:gd name="connsiteX62" fmla="*/ 928688 w 1805848"/>
                <a:gd name="connsiteY62" fmla="*/ 1001330 h 1986636"/>
                <a:gd name="connsiteX63" fmla="*/ 977720 w 1805848"/>
                <a:gd name="connsiteY63" fmla="*/ 1266321 h 1986636"/>
                <a:gd name="connsiteX64" fmla="*/ 208821 w 1805848"/>
                <a:gd name="connsiteY64" fmla="*/ 1266233 h 1986636"/>
                <a:gd name="connsiteX65" fmla="*/ 156263 w 1805848"/>
                <a:gd name="connsiteY65" fmla="*/ 1319055 h 1986636"/>
                <a:gd name="connsiteX66" fmla="*/ 156263 w 1805848"/>
                <a:gd name="connsiteY66" fmla="*/ 1388545 h 1986636"/>
                <a:gd name="connsiteX67" fmla="*/ 208821 w 1805848"/>
                <a:gd name="connsiteY67" fmla="*/ 1441367 h 1986636"/>
                <a:gd name="connsiteX68" fmla="*/ 1040051 w 1805848"/>
                <a:gd name="connsiteY68" fmla="*/ 1441455 h 1986636"/>
                <a:gd name="connsiteX69" fmla="*/ 1179120 w 1805848"/>
                <a:gd name="connsiteY69" fmla="*/ 1659272 h 1986636"/>
                <a:gd name="connsiteX70" fmla="*/ 72650 w 1805848"/>
                <a:gd name="connsiteY70" fmla="*/ 1659272 h 1986636"/>
                <a:gd name="connsiteX71" fmla="*/ 43991 w 1805848"/>
                <a:gd name="connsiteY71" fmla="*/ 1630613 h 198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805848" h="1986636">
                  <a:moveTo>
                    <a:pt x="72684" y="1703118"/>
                  </a:moveTo>
                  <a:lnTo>
                    <a:pt x="1214327" y="1703118"/>
                  </a:lnTo>
                  <a:cubicBezTo>
                    <a:pt x="1215210" y="1704441"/>
                    <a:pt x="1216354" y="1705852"/>
                    <a:pt x="1217501" y="1707175"/>
                  </a:cubicBezTo>
                  <a:cubicBezTo>
                    <a:pt x="1239196" y="1733631"/>
                    <a:pt x="1254981" y="1764318"/>
                    <a:pt x="1271646" y="1796773"/>
                  </a:cubicBezTo>
                  <a:cubicBezTo>
                    <a:pt x="1296249" y="1844393"/>
                    <a:pt x="1321737" y="1893865"/>
                    <a:pt x="1367592" y="1930639"/>
                  </a:cubicBezTo>
                  <a:cubicBezTo>
                    <a:pt x="1407363" y="1962208"/>
                    <a:pt x="1459481" y="1981433"/>
                    <a:pt x="1518389" y="1985490"/>
                  </a:cubicBezTo>
                  <a:cubicBezTo>
                    <a:pt x="1526767" y="1986195"/>
                    <a:pt x="1538231" y="1986637"/>
                    <a:pt x="1551812" y="1986637"/>
                  </a:cubicBezTo>
                  <a:cubicBezTo>
                    <a:pt x="1622009" y="1986637"/>
                    <a:pt x="1749612" y="1971468"/>
                    <a:pt x="1791316" y="1865822"/>
                  </a:cubicBezTo>
                  <a:cubicBezTo>
                    <a:pt x="1814774" y="1806913"/>
                    <a:pt x="1804897" y="1737776"/>
                    <a:pt x="1795813" y="1676840"/>
                  </a:cubicBezTo>
                  <a:cubicBezTo>
                    <a:pt x="1792463" y="1654265"/>
                    <a:pt x="1789465" y="1633012"/>
                    <a:pt x="1788142" y="1613611"/>
                  </a:cubicBezTo>
                  <a:cubicBezTo>
                    <a:pt x="1784525" y="1561053"/>
                    <a:pt x="1779764" y="1498970"/>
                    <a:pt x="1770327" y="1435741"/>
                  </a:cubicBezTo>
                  <a:cubicBezTo>
                    <a:pt x="1763979" y="1393500"/>
                    <a:pt x="1759746" y="1350643"/>
                    <a:pt x="1755425" y="1304785"/>
                  </a:cubicBezTo>
                  <a:cubicBezTo>
                    <a:pt x="1744402" y="1194201"/>
                    <a:pt x="1733290" y="1079913"/>
                    <a:pt x="1689993" y="976741"/>
                  </a:cubicBezTo>
                  <a:cubicBezTo>
                    <a:pt x="1627027" y="826383"/>
                    <a:pt x="1517942" y="717574"/>
                    <a:pt x="1382040" y="668359"/>
                  </a:cubicBezTo>
                  <a:lnTo>
                    <a:pt x="1382040" y="72930"/>
                  </a:lnTo>
                  <a:cubicBezTo>
                    <a:pt x="1382040" y="32719"/>
                    <a:pt x="1349500" y="0"/>
                    <a:pt x="1309374" y="0"/>
                  </a:cubicBezTo>
                  <a:lnTo>
                    <a:pt x="72666" y="0"/>
                  </a:lnTo>
                  <a:cubicBezTo>
                    <a:pt x="32455" y="0"/>
                    <a:pt x="0" y="32716"/>
                    <a:pt x="0" y="72930"/>
                  </a:cubicBezTo>
                  <a:lnTo>
                    <a:pt x="0" y="1630369"/>
                  </a:lnTo>
                  <a:cubicBezTo>
                    <a:pt x="0" y="1670580"/>
                    <a:pt x="32541" y="1703299"/>
                    <a:pt x="72666" y="1703299"/>
                  </a:cubicBezTo>
                  <a:close/>
                  <a:moveTo>
                    <a:pt x="1382943" y="1143923"/>
                  </a:moveTo>
                  <a:lnTo>
                    <a:pt x="1383650" y="715869"/>
                  </a:lnTo>
                  <a:cubicBezTo>
                    <a:pt x="1500142" y="763490"/>
                    <a:pt x="1594060" y="861287"/>
                    <a:pt x="1649790" y="993751"/>
                  </a:cubicBezTo>
                  <a:cubicBezTo>
                    <a:pt x="1690446" y="1090844"/>
                    <a:pt x="1701291" y="1201692"/>
                    <a:pt x="1711873" y="1309108"/>
                  </a:cubicBezTo>
                  <a:cubicBezTo>
                    <a:pt x="1716196" y="1353376"/>
                    <a:pt x="1720693" y="1398706"/>
                    <a:pt x="1727041" y="1442267"/>
                  </a:cubicBezTo>
                  <a:cubicBezTo>
                    <a:pt x="1736302" y="1504086"/>
                    <a:pt x="1741063" y="1565110"/>
                    <a:pt x="1744415" y="1616523"/>
                  </a:cubicBezTo>
                  <a:cubicBezTo>
                    <a:pt x="1746002" y="1637776"/>
                    <a:pt x="1748912" y="1659911"/>
                    <a:pt x="1752527" y="1683103"/>
                  </a:cubicBezTo>
                  <a:cubicBezTo>
                    <a:pt x="1760904" y="1741129"/>
                    <a:pt x="1769725" y="1801184"/>
                    <a:pt x="1750499" y="1849245"/>
                  </a:cubicBezTo>
                  <a:cubicBezTo>
                    <a:pt x="1711697" y="1947218"/>
                    <a:pt x="1565398" y="1944308"/>
                    <a:pt x="1521561" y="1941310"/>
                  </a:cubicBezTo>
                  <a:cubicBezTo>
                    <a:pt x="1486551" y="1938576"/>
                    <a:pt x="1436021" y="1928699"/>
                    <a:pt x="1394926" y="1895895"/>
                  </a:cubicBezTo>
                  <a:cubicBezTo>
                    <a:pt x="1356302" y="1864942"/>
                    <a:pt x="1334167" y="1821820"/>
                    <a:pt x="1310532" y="1776227"/>
                  </a:cubicBezTo>
                  <a:cubicBezTo>
                    <a:pt x="1293337" y="1743068"/>
                    <a:pt x="1275786" y="1709205"/>
                    <a:pt x="1251360" y="1678958"/>
                  </a:cubicBezTo>
                  <a:cubicBezTo>
                    <a:pt x="1183633" y="1595623"/>
                    <a:pt x="1113437" y="1504881"/>
                    <a:pt x="1066259" y="1392272"/>
                  </a:cubicBezTo>
                  <a:cubicBezTo>
                    <a:pt x="1009380" y="1256819"/>
                    <a:pt x="986362" y="1108927"/>
                    <a:pt x="972076" y="995620"/>
                  </a:cubicBezTo>
                  <a:cubicBezTo>
                    <a:pt x="964845" y="936272"/>
                    <a:pt x="969342" y="891737"/>
                    <a:pt x="986538" y="860167"/>
                  </a:cubicBezTo>
                  <a:cubicBezTo>
                    <a:pt x="998266" y="838032"/>
                    <a:pt x="1015462" y="824981"/>
                    <a:pt x="1034863" y="823130"/>
                  </a:cubicBezTo>
                  <a:lnTo>
                    <a:pt x="1039360" y="823130"/>
                  </a:lnTo>
                  <a:cubicBezTo>
                    <a:pt x="1058321" y="823130"/>
                    <a:pt x="1077720" y="833978"/>
                    <a:pt x="1093065" y="852937"/>
                  </a:cubicBezTo>
                  <a:cubicBezTo>
                    <a:pt x="1135482" y="906201"/>
                    <a:pt x="1156294" y="977542"/>
                    <a:pt x="1176136" y="1046415"/>
                  </a:cubicBezTo>
                  <a:cubicBezTo>
                    <a:pt x="1187424" y="1085482"/>
                    <a:pt x="1198976" y="1125870"/>
                    <a:pt x="1214939" y="1162909"/>
                  </a:cubicBezTo>
                  <a:cubicBezTo>
                    <a:pt x="1223052" y="1182311"/>
                    <a:pt x="1233193" y="1204444"/>
                    <a:pt x="1251712" y="1220495"/>
                  </a:cubicBezTo>
                  <a:cubicBezTo>
                    <a:pt x="1274287" y="1240601"/>
                    <a:pt x="1300037" y="1245364"/>
                    <a:pt x="1325965" y="1234516"/>
                  </a:cubicBezTo>
                  <a:cubicBezTo>
                    <a:pt x="1360268" y="1220055"/>
                    <a:pt x="1382668" y="1184868"/>
                    <a:pt x="1382668" y="1144479"/>
                  </a:cubicBezTo>
                  <a:close/>
                  <a:moveTo>
                    <a:pt x="1020855" y="1397017"/>
                  </a:moveTo>
                  <a:lnTo>
                    <a:pt x="208837" y="1396929"/>
                  </a:lnTo>
                  <a:cubicBezTo>
                    <a:pt x="204076" y="1396929"/>
                    <a:pt x="200283" y="1393048"/>
                    <a:pt x="200283" y="1388375"/>
                  </a:cubicBezTo>
                  <a:lnTo>
                    <a:pt x="200283" y="1318886"/>
                  </a:lnTo>
                  <a:cubicBezTo>
                    <a:pt x="200283" y="1313946"/>
                    <a:pt x="204164" y="1310332"/>
                    <a:pt x="208837" y="1310332"/>
                  </a:cubicBezTo>
                  <a:lnTo>
                    <a:pt x="990152" y="1310244"/>
                  </a:lnTo>
                  <a:cubicBezTo>
                    <a:pt x="999146" y="1339346"/>
                    <a:pt x="1009378" y="1368269"/>
                    <a:pt x="1020841" y="1396929"/>
                  </a:cubicBezTo>
                  <a:close/>
                  <a:moveTo>
                    <a:pt x="44013" y="72920"/>
                  </a:moveTo>
                  <a:cubicBezTo>
                    <a:pt x="44013" y="57134"/>
                    <a:pt x="56888" y="44260"/>
                    <a:pt x="72673" y="44260"/>
                  </a:cubicBezTo>
                  <a:lnTo>
                    <a:pt x="1309562" y="44260"/>
                  </a:lnTo>
                  <a:cubicBezTo>
                    <a:pt x="1325346" y="44260"/>
                    <a:pt x="1338221" y="57135"/>
                    <a:pt x="1338221" y="72920"/>
                  </a:cubicBezTo>
                  <a:lnTo>
                    <a:pt x="1338309" y="1149567"/>
                  </a:lnTo>
                  <a:cubicBezTo>
                    <a:pt x="1336282" y="1169409"/>
                    <a:pt x="1325434" y="1186605"/>
                    <a:pt x="1309386" y="1193395"/>
                  </a:cubicBezTo>
                  <a:cubicBezTo>
                    <a:pt x="1301979" y="1196569"/>
                    <a:pt x="1293337" y="1198156"/>
                    <a:pt x="1281166" y="1187311"/>
                  </a:cubicBezTo>
                  <a:cubicBezTo>
                    <a:pt x="1269614" y="1177346"/>
                    <a:pt x="1262471" y="1161385"/>
                    <a:pt x="1255857" y="1145510"/>
                  </a:cubicBezTo>
                  <a:cubicBezTo>
                    <a:pt x="1241219" y="1110765"/>
                    <a:pt x="1230371" y="1073287"/>
                    <a:pt x="1218819" y="1033780"/>
                  </a:cubicBezTo>
                  <a:cubicBezTo>
                    <a:pt x="1197567" y="960674"/>
                    <a:pt x="1175962" y="885276"/>
                    <a:pt x="1127813" y="825221"/>
                  </a:cubicBezTo>
                  <a:cubicBezTo>
                    <a:pt x="1101621" y="792680"/>
                    <a:pt x="1066435" y="776013"/>
                    <a:pt x="1030985" y="779365"/>
                  </a:cubicBezTo>
                  <a:cubicBezTo>
                    <a:pt x="996857" y="782716"/>
                    <a:pt x="966608" y="804411"/>
                    <a:pt x="947913" y="839421"/>
                  </a:cubicBezTo>
                  <a:cubicBezTo>
                    <a:pt x="926485" y="879810"/>
                    <a:pt x="920134" y="932633"/>
                    <a:pt x="928688" y="1001330"/>
                  </a:cubicBezTo>
                  <a:cubicBezTo>
                    <a:pt x="938213" y="1078581"/>
                    <a:pt x="952146" y="1171529"/>
                    <a:pt x="977720" y="1266321"/>
                  </a:cubicBezTo>
                  <a:lnTo>
                    <a:pt x="208821" y="1266233"/>
                  </a:lnTo>
                  <a:cubicBezTo>
                    <a:pt x="179719" y="1266233"/>
                    <a:pt x="156263" y="1289955"/>
                    <a:pt x="156263" y="1319055"/>
                  </a:cubicBezTo>
                  <a:lnTo>
                    <a:pt x="156263" y="1388545"/>
                  </a:lnTo>
                  <a:cubicBezTo>
                    <a:pt x="156263" y="1417647"/>
                    <a:pt x="179721" y="1441367"/>
                    <a:pt x="208821" y="1441367"/>
                  </a:cubicBezTo>
                  <a:lnTo>
                    <a:pt x="1040051" y="1441455"/>
                  </a:lnTo>
                  <a:cubicBezTo>
                    <a:pt x="1078854" y="1524085"/>
                    <a:pt x="1128059" y="1594722"/>
                    <a:pt x="1179120" y="1659272"/>
                  </a:cubicBezTo>
                  <a:lnTo>
                    <a:pt x="72650" y="1659272"/>
                  </a:lnTo>
                  <a:cubicBezTo>
                    <a:pt x="56866" y="1659272"/>
                    <a:pt x="43991" y="1646219"/>
                    <a:pt x="43991" y="1630613"/>
                  </a:cubicBezTo>
                  <a:close/>
                </a:path>
              </a:pathLst>
            </a:custGeom>
            <a:grpFill/>
            <a:ln w="2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4CC349C5-F912-0323-D676-DE99FE9470E5}"/>
                </a:ext>
              </a:extLst>
            </p:cNvPr>
            <p:cNvSpPr/>
            <p:nvPr/>
          </p:nvSpPr>
          <p:spPr>
            <a:xfrm>
              <a:off x="7380280" y="3781212"/>
              <a:ext cx="655723" cy="643139"/>
            </a:xfrm>
            <a:custGeom>
              <a:avLst/>
              <a:gdLst>
                <a:gd name="connsiteX0" fmla="*/ 30990 w 655723"/>
                <a:gd name="connsiteY0" fmla="*/ 506099 h 643139"/>
                <a:gd name="connsiteX1" fmla="*/ 214504 w 655723"/>
                <a:gd name="connsiteY1" fmla="*/ 629118 h 643139"/>
                <a:gd name="connsiteX2" fmla="*/ 260095 w 655723"/>
                <a:gd name="connsiteY2" fmla="*/ 643139 h 643139"/>
                <a:gd name="connsiteX3" fmla="*/ 326674 w 655723"/>
                <a:gd name="connsiteY3" fmla="*/ 608836 h 643139"/>
                <a:gd name="connsiteX4" fmla="*/ 642031 w 655723"/>
                <a:gd name="connsiteY4" fmla="*/ 155023 h 643139"/>
                <a:gd name="connsiteX5" fmla="*/ 625364 w 655723"/>
                <a:gd name="connsiteY5" fmla="*/ 50259 h 643139"/>
                <a:gd name="connsiteX6" fmla="*/ 581976 w 655723"/>
                <a:gd name="connsiteY6" fmla="*/ 16836 h 643139"/>
                <a:gd name="connsiteX7" fmla="*/ 519189 w 655723"/>
                <a:gd name="connsiteY7" fmla="*/ 1052 h 643139"/>
                <a:gd name="connsiteX8" fmla="*/ 465220 w 655723"/>
                <a:gd name="connsiteY8" fmla="*/ 34475 h 643139"/>
                <a:gd name="connsiteX9" fmla="*/ 216009 w 655723"/>
                <a:gd name="connsiteY9" fmla="*/ 393222 h 643139"/>
                <a:gd name="connsiteX10" fmla="*/ 142375 w 655723"/>
                <a:gd name="connsiteY10" fmla="*/ 344014 h 643139"/>
                <a:gd name="connsiteX11" fmla="*/ 86200 w 655723"/>
                <a:gd name="connsiteY11" fmla="*/ 333166 h 643139"/>
                <a:gd name="connsiteX12" fmla="*/ 40345 w 655723"/>
                <a:gd name="connsiteY12" fmla="*/ 365002 h 643139"/>
                <a:gd name="connsiteX13" fmla="*/ 10362 w 655723"/>
                <a:gd name="connsiteY13" fmla="*/ 412623 h 643139"/>
                <a:gd name="connsiteX14" fmla="*/ 31175 w 655723"/>
                <a:gd name="connsiteY14" fmla="*/ 506275 h 643139"/>
                <a:gd name="connsiteX15" fmla="*/ 47657 w 655723"/>
                <a:gd name="connsiteY15" fmla="*/ 435903 h 643139"/>
                <a:gd name="connsiteX16" fmla="*/ 77464 w 655723"/>
                <a:gd name="connsiteY16" fmla="*/ 388458 h 643139"/>
                <a:gd name="connsiteX17" fmla="*/ 95276 w 655723"/>
                <a:gd name="connsiteY17" fmla="*/ 376288 h 643139"/>
                <a:gd name="connsiteX18" fmla="*/ 101362 w 655723"/>
                <a:gd name="connsiteY18" fmla="*/ 375584 h 643139"/>
                <a:gd name="connsiteX19" fmla="*/ 117587 w 655723"/>
                <a:gd name="connsiteY19" fmla="*/ 380521 h 643139"/>
                <a:gd name="connsiteX20" fmla="*/ 209036 w 655723"/>
                <a:gd name="connsiteY20" fmla="*/ 441899 h 643139"/>
                <a:gd name="connsiteX21" fmla="*/ 239549 w 655723"/>
                <a:gd name="connsiteY21" fmla="*/ 436255 h 643139"/>
                <a:gd name="connsiteX22" fmla="*/ 501199 w 655723"/>
                <a:gd name="connsiteY22" fmla="*/ 59877 h 643139"/>
                <a:gd name="connsiteX23" fmla="*/ 525802 w 655723"/>
                <a:gd name="connsiteY23" fmla="*/ 44975 h 643139"/>
                <a:gd name="connsiteX24" fmla="*/ 554904 w 655723"/>
                <a:gd name="connsiteY24" fmla="*/ 52205 h 643139"/>
                <a:gd name="connsiteX25" fmla="*/ 598468 w 655723"/>
                <a:gd name="connsiteY25" fmla="*/ 85628 h 643139"/>
                <a:gd name="connsiteX26" fmla="*/ 605698 w 655723"/>
                <a:gd name="connsiteY26" fmla="*/ 130339 h 643139"/>
                <a:gd name="connsiteX27" fmla="*/ 290341 w 655723"/>
                <a:gd name="connsiteY27" fmla="*/ 583881 h 643139"/>
                <a:gd name="connsiteX28" fmla="*/ 238842 w 655723"/>
                <a:gd name="connsiteY28" fmla="*/ 592875 h 643139"/>
                <a:gd name="connsiteX29" fmla="*/ 55328 w 655723"/>
                <a:gd name="connsiteY29" fmla="*/ 469856 h 643139"/>
                <a:gd name="connsiteX30" fmla="*/ 47657 w 655723"/>
                <a:gd name="connsiteY30" fmla="*/ 436257 h 643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55723" h="643139">
                  <a:moveTo>
                    <a:pt x="30990" y="506099"/>
                  </a:moveTo>
                  <a:lnTo>
                    <a:pt x="214504" y="629118"/>
                  </a:lnTo>
                  <a:cubicBezTo>
                    <a:pt x="228261" y="638642"/>
                    <a:pt x="244310" y="643139"/>
                    <a:pt x="260095" y="643139"/>
                  </a:cubicBezTo>
                  <a:cubicBezTo>
                    <a:pt x="285844" y="643139"/>
                    <a:pt x="310890" y="631145"/>
                    <a:pt x="326674" y="608836"/>
                  </a:cubicBezTo>
                  <a:lnTo>
                    <a:pt x="642031" y="155023"/>
                  </a:lnTo>
                  <a:cubicBezTo>
                    <a:pt x="665490" y="121424"/>
                    <a:pt x="658080" y="75305"/>
                    <a:pt x="625364" y="50259"/>
                  </a:cubicBezTo>
                  <a:lnTo>
                    <a:pt x="581976" y="16836"/>
                  </a:lnTo>
                  <a:cubicBezTo>
                    <a:pt x="564340" y="3255"/>
                    <a:pt x="541322" y="-2565"/>
                    <a:pt x="519189" y="1052"/>
                  </a:cubicBezTo>
                  <a:cubicBezTo>
                    <a:pt x="497320" y="4666"/>
                    <a:pt x="477919" y="16660"/>
                    <a:pt x="465220" y="34475"/>
                  </a:cubicBezTo>
                  <a:lnTo>
                    <a:pt x="216009" y="393222"/>
                  </a:lnTo>
                  <a:lnTo>
                    <a:pt x="142375" y="344014"/>
                  </a:lnTo>
                  <a:cubicBezTo>
                    <a:pt x="126150" y="332990"/>
                    <a:pt x="105602" y="329110"/>
                    <a:pt x="86200" y="333166"/>
                  </a:cubicBezTo>
                  <a:cubicBezTo>
                    <a:pt x="66799" y="337487"/>
                    <a:pt x="50750" y="348511"/>
                    <a:pt x="40345" y="365002"/>
                  </a:cubicBezTo>
                  <a:lnTo>
                    <a:pt x="10362" y="412623"/>
                  </a:lnTo>
                  <a:cubicBezTo>
                    <a:pt x="-9303" y="444193"/>
                    <a:pt x="-219" y="485289"/>
                    <a:pt x="31175" y="506275"/>
                  </a:cubicBezTo>
                  <a:close/>
                  <a:moveTo>
                    <a:pt x="47657" y="435903"/>
                  </a:moveTo>
                  <a:lnTo>
                    <a:pt x="77464" y="388458"/>
                  </a:lnTo>
                  <a:cubicBezTo>
                    <a:pt x="81520" y="382374"/>
                    <a:pt x="87869" y="377875"/>
                    <a:pt x="95276" y="376288"/>
                  </a:cubicBezTo>
                  <a:cubicBezTo>
                    <a:pt x="97305" y="375848"/>
                    <a:pt x="99597" y="375584"/>
                    <a:pt x="101362" y="375584"/>
                  </a:cubicBezTo>
                  <a:cubicBezTo>
                    <a:pt x="107006" y="375584"/>
                    <a:pt x="112914" y="377171"/>
                    <a:pt x="117587" y="380521"/>
                  </a:cubicBezTo>
                  <a:lnTo>
                    <a:pt x="209036" y="441899"/>
                  </a:lnTo>
                  <a:cubicBezTo>
                    <a:pt x="219001" y="448426"/>
                    <a:pt x="232316" y="446222"/>
                    <a:pt x="239549" y="436255"/>
                  </a:cubicBezTo>
                  <a:lnTo>
                    <a:pt x="501199" y="59877"/>
                  </a:lnTo>
                  <a:cubicBezTo>
                    <a:pt x="506843" y="51765"/>
                    <a:pt x="515663" y="46297"/>
                    <a:pt x="525802" y="44975"/>
                  </a:cubicBezTo>
                  <a:cubicBezTo>
                    <a:pt x="536209" y="43387"/>
                    <a:pt x="546790" y="45855"/>
                    <a:pt x="554904" y="52205"/>
                  </a:cubicBezTo>
                  <a:lnTo>
                    <a:pt x="598468" y="85628"/>
                  </a:lnTo>
                  <a:cubicBezTo>
                    <a:pt x="612665" y="96476"/>
                    <a:pt x="615842" y="115611"/>
                    <a:pt x="605698" y="130339"/>
                  </a:cubicBezTo>
                  <a:lnTo>
                    <a:pt x="290341" y="583881"/>
                  </a:lnTo>
                  <a:cubicBezTo>
                    <a:pt x="279054" y="599930"/>
                    <a:pt x="255595" y="604163"/>
                    <a:pt x="238842" y="592875"/>
                  </a:cubicBezTo>
                  <a:lnTo>
                    <a:pt x="55328" y="469856"/>
                  </a:lnTo>
                  <a:cubicBezTo>
                    <a:pt x="43776" y="462185"/>
                    <a:pt x="40690" y="447723"/>
                    <a:pt x="47657" y="436257"/>
                  </a:cubicBezTo>
                  <a:close/>
                </a:path>
              </a:pathLst>
            </a:custGeom>
            <a:grpFill/>
            <a:ln w="22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/>
          <p:nvPr/>
        </p:nvSpPr>
        <p:spPr>
          <a:xfrm>
            <a:off x="1570673" y="339774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Mentorias e Apoio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1570672" y="3883878"/>
            <a:ext cx="764488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Programas de mentorias e redes de apoio </a:t>
            </a:r>
            <a:r>
              <a:rPr lang="pt-BR" noProof="0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internas são   essenciais</a:t>
            </a:r>
            <a:endParaRPr lang="pt-BR" sz="1700" noProof="0" dirty="0"/>
          </a:p>
        </p:txBody>
      </p:sp>
      <p:sp>
        <p:nvSpPr>
          <p:cNvPr id="8" name="Text 3"/>
          <p:cNvSpPr/>
          <p:nvPr/>
        </p:nvSpPr>
        <p:spPr>
          <a:xfrm>
            <a:off x="1570673" y="4814938"/>
            <a:ext cx="3011210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Políticas de Diversidade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1570672" y="5301070"/>
            <a:ext cx="789138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Políticas claras de diversidade e metas de inclusão impulsionam a mudança</a:t>
            </a:r>
            <a:endParaRPr lang="pt-BR" noProof="0" dirty="0"/>
          </a:p>
        </p:txBody>
      </p:sp>
      <p:sp>
        <p:nvSpPr>
          <p:cNvPr id="11" name="Text 5"/>
          <p:cNvSpPr/>
          <p:nvPr/>
        </p:nvSpPr>
        <p:spPr>
          <a:xfrm>
            <a:off x="1570673" y="6472262"/>
            <a:ext cx="313122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Valorização de Exemplos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1570672" y="6958394"/>
            <a:ext cx="780391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Destacar exemplos femininos na comunicação institucional</a:t>
            </a:r>
          </a:p>
          <a:p>
            <a:pPr marL="0" indent="0" algn="l">
              <a:lnSpc>
                <a:spcPts val="2700"/>
              </a:lnSpc>
              <a:buNone/>
            </a:pPr>
            <a:r>
              <a:rPr lang="pt-BR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inspira</a:t>
            </a:r>
            <a:endParaRPr lang="pt-BR" noProof="0" dirty="0"/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A7220428-8D00-D1BA-4B5B-4D40BFBB3D8A}"/>
              </a:ext>
            </a:extLst>
          </p:cNvPr>
          <p:cNvSpPr/>
          <p:nvPr/>
        </p:nvSpPr>
        <p:spPr>
          <a:xfrm>
            <a:off x="1570673" y="171814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Educação Inclusiva 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28295E77-2991-9BA8-B8AC-DF6FCEE12F8E}"/>
              </a:ext>
            </a:extLst>
          </p:cNvPr>
          <p:cNvSpPr/>
          <p:nvPr/>
        </p:nvSpPr>
        <p:spPr>
          <a:xfrm>
            <a:off x="1570673" y="2204273"/>
            <a:ext cx="856724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Programas de incentivo para as meninas nas áreas de  STEM desde</a:t>
            </a:r>
          </a:p>
          <a:p>
            <a:pPr marL="0" indent="0" algn="l">
              <a:lnSpc>
                <a:spcPts val="2700"/>
              </a:lnSpc>
              <a:buNone/>
            </a:pPr>
            <a:r>
              <a:rPr lang="pt-BR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infância </a:t>
            </a:r>
            <a:endParaRPr lang="pt-BR" noProof="0" dirty="0"/>
          </a:p>
        </p:txBody>
      </p:sp>
      <p:pic>
        <p:nvPicPr>
          <p:cNvPr id="21" name="Gráfico 20" descr="Sala de aula estrutura de tópicos">
            <a:extLst>
              <a:ext uri="{FF2B5EF4-FFF2-40B4-BE49-F238E27FC236}">
                <a16:creationId xmlns:a16="http://schemas.microsoft.com/office/drawing/2014/main" id="{FABD429D-C24C-DFBB-85F6-B3A5B54B5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207" y="1883071"/>
            <a:ext cx="914400" cy="914400"/>
          </a:xfrm>
          <a:prstGeom prst="rect">
            <a:avLst/>
          </a:prstGeom>
        </p:spPr>
      </p:pic>
      <p:pic>
        <p:nvPicPr>
          <p:cNvPr id="23" name="Gráfico 22" descr="Perfil de mulher estrutura de tópicos">
            <a:extLst>
              <a:ext uri="{FF2B5EF4-FFF2-40B4-BE49-F238E27FC236}">
                <a16:creationId xmlns:a16="http://schemas.microsoft.com/office/drawing/2014/main" id="{82E61DB9-4647-25F4-E818-ABF0620847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8207" y="6390704"/>
            <a:ext cx="914400" cy="914400"/>
          </a:xfrm>
          <a:prstGeom prst="rect">
            <a:avLst/>
          </a:prstGeom>
        </p:spPr>
      </p:pic>
      <p:pic>
        <p:nvPicPr>
          <p:cNvPr id="25" name="Gráfico 24" descr="Mão aberta estrutura de tópicos">
            <a:extLst>
              <a:ext uri="{FF2B5EF4-FFF2-40B4-BE49-F238E27FC236}">
                <a16:creationId xmlns:a16="http://schemas.microsoft.com/office/drawing/2014/main" id="{52F4EF3C-800E-7506-8884-42485352CB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1926" y="3520989"/>
            <a:ext cx="914400" cy="914400"/>
          </a:xfrm>
          <a:prstGeom prst="rect">
            <a:avLst/>
          </a:prstGeom>
        </p:spPr>
      </p:pic>
      <p:pic>
        <p:nvPicPr>
          <p:cNvPr id="27" name="Gráfico 26" descr="Crescimento Comercial estrutura de tópicos">
            <a:extLst>
              <a:ext uri="{FF2B5EF4-FFF2-40B4-BE49-F238E27FC236}">
                <a16:creationId xmlns:a16="http://schemas.microsoft.com/office/drawing/2014/main" id="{BED649AE-59E7-69D8-3F14-C61F70B410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1926" y="4943761"/>
            <a:ext cx="914400" cy="914400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394E7F4C-5E90-54FE-4D42-BD1699AB82EC}"/>
              </a:ext>
            </a:extLst>
          </p:cNvPr>
          <p:cNvSpPr txBox="1"/>
          <p:nvPr/>
        </p:nvSpPr>
        <p:spPr>
          <a:xfrm>
            <a:off x="10010691" y="1622094"/>
            <a:ext cx="3877304" cy="25769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endParaRPr lang="pt-BR" dirty="0">
              <a:solidFill>
                <a:srgbClr val="272525"/>
              </a:solidFill>
              <a:latin typeface="Montserrat" panose="00000500000000000000" pitchFamily="2" charset="0"/>
              <a:ea typeface="Inter" pitchFamily="34" charset="-122"/>
              <a:cs typeface="Inter" pitchFamily="34" charset="-120"/>
            </a:endParaRPr>
          </a:p>
          <a:p>
            <a:pPr algn="ctr">
              <a:lnSpc>
                <a:spcPts val="2800"/>
              </a:lnSpc>
            </a:pPr>
            <a:r>
              <a:rPr lang="pt-BR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Mulheres com mentores têm </a:t>
            </a:r>
            <a:r>
              <a:rPr lang="pt-BR" b="1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27%</a:t>
            </a:r>
            <a:r>
              <a:rPr lang="pt-BR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mais probabilidade </a:t>
            </a:r>
          </a:p>
          <a:p>
            <a:pPr algn="ctr">
              <a:lnSpc>
                <a:spcPts val="2800"/>
              </a:lnSpc>
            </a:pPr>
            <a:r>
              <a:rPr lang="pt-BR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de serem promovidas a posições de liderança. (McKinsey</a:t>
            </a:r>
            <a:r>
              <a:rPr lang="pt-BR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</a:p>
          <a:p>
            <a:pPr algn="ctr">
              <a:lnSpc>
                <a:spcPts val="2800"/>
              </a:lnSpc>
            </a:pPr>
            <a:endParaRPr lang="pt-BR" dirty="0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39F1CC3-45FA-B52A-CBD3-607C490D0E68}"/>
              </a:ext>
            </a:extLst>
          </p:cNvPr>
          <p:cNvSpPr txBox="1"/>
          <p:nvPr/>
        </p:nvSpPr>
        <p:spPr>
          <a:xfrm>
            <a:off x="10010691" y="4659956"/>
            <a:ext cx="3841813" cy="29322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endParaRPr lang="pt-BR" dirty="0">
              <a:solidFill>
                <a:srgbClr val="384653"/>
              </a:solidFill>
              <a:latin typeface="Montserrat" pitchFamily="34" charset="0"/>
            </a:endParaRPr>
          </a:p>
          <a:p>
            <a:pPr algn="ctr">
              <a:lnSpc>
                <a:spcPts val="2800"/>
              </a:lnSpc>
            </a:pP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Empresas com programas estruturados de legado feminino reduzem em </a:t>
            </a:r>
            <a:r>
              <a:rPr lang="pt-BR" b="1" dirty="0">
                <a:solidFill>
                  <a:srgbClr val="384653"/>
                </a:solidFill>
                <a:latin typeface="Montserrat" pitchFamily="34" charset="0"/>
              </a:rPr>
              <a:t>38%</a:t>
            </a: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 o tempo para alcançar paridade de gênero em posições de liderança. (WEF)</a:t>
            </a:r>
          </a:p>
          <a:p>
            <a:pPr algn="ctr">
              <a:lnSpc>
                <a:spcPts val="2800"/>
              </a:lnSpc>
            </a:pPr>
            <a:endParaRPr lang="pt-BR" dirty="0">
              <a:solidFill>
                <a:srgbClr val="384653"/>
              </a:solidFill>
              <a:latin typeface="Montserrat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746ECE0-6562-08F0-880F-5CB885E90E7B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13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E2FABD15-09D1-41FC-45FA-EC66A1866EB9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E3011C83-784D-FF6C-C3A1-85D20185889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282BC691-C83E-A8E8-E627-CCEBF8439270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21">
            <a:extLst>
              <a:ext uri="{FF2B5EF4-FFF2-40B4-BE49-F238E27FC236}">
                <a16:creationId xmlns:a16="http://schemas.microsoft.com/office/drawing/2014/main" id="{C491C51D-143D-825A-47CA-71664B7934FA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10F69CA7-C202-B094-7507-E718DE7F7551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Ações intencionais são necessárias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 descr="Ícone&#10;&#10;O conteúdo gerado por IA pode estar incorreto.">
            <a:extLst>
              <a:ext uri="{FF2B5EF4-FFF2-40B4-BE49-F238E27FC236}">
                <a16:creationId xmlns:a16="http://schemas.microsoft.com/office/drawing/2014/main" id="{A758923D-BADE-6398-CA1E-707810AB51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44" r="4707"/>
          <a:stretch>
            <a:fillRect/>
          </a:stretch>
        </p:blipFill>
        <p:spPr>
          <a:xfrm>
            <a:off x="7705763" y="374073"/>
            <a:ext cx="6594893" cy="7481455"/>
          </a:xfrm>
          <a:prstGeom prst="rect">
            <a:avLst/>
          </a:prstGeom>
        </p:spPr>
      </p:pic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148" y="1743382"/>
            <a:ext cx="365879" cy="3658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9230" y="1846431"/>
            <a:ext cx="5792603" cy="380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Networking Estratégico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16148" y="2182159"/>
            <a:ext cx="6520577" cy="572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Conexões que potencializam oportunidades de carreira</a:t>
            </a:r>
          </a:p>
          <a:p>
            <a:pPr>
              <a:lnSpc>
                <a:spcPts val="2700"/>
              </a:lnSpc>
            </a:pP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 e negócios para mulheres</a:t>
            </a: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914" y="3222236"/>
            <a:ext cx="365879" cy="36587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55439" y="3416870"/>
            <a:ext cx="5569967" cy="457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Influência em Políticas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16148" y="3771055"/>
            <a:ext cx="6520577" cy="234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pt-BR" i="1" dirty="0" err="1">
                <a:solidFill>
                  <a:srgbClr val="384653"/>
                </a:solidFill>
                <a:latin typeface="Montserrat" pitchFamily="34" charset="0"/>
              </a:rPr>
              <a:t>Advocacy</a:t>
            </a:r>
            <a:r>
              <a:rPr lang="pt-BR" i="1" dirty="0">
                <a:solidFill>
                  <a:srgbClr val="384653"/>
                </a:solidFill>
                <a:latin typeface="Montserrat" pitchFamily="34" charset="0"/>
              </a:rPr>
              <a:t> </a:t>
            </a: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para mudanças estruturais no setor</a:t>
            </a:r>
          </a:p>
          <a:p>
            <a:pPr>
              <a:lnSpc>
                <a:spcPts val="2700"/>
              </a:lnSpc>
            </a:pP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e na legislação</a:t>
            </a: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148" y="4919402"/>
            <a:ext cx="365879" cy="36587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419230" y="4978402"/>
            <a:ext cx="5895970" cy="3804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pt-BR" sz="2800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Desenvolvimento Profissional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616148" y="5382036"/>
            <a:ext cx="6520577" cy="234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>
              <a:lnSpc>
                <a:spcPts val="2700"/>
              </a:lnSpc>
              <a:buNone/>
            </a:pP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Programas educacionais e certificações específicas</a:t>
            </a:r>
          </a:p>
          <a:p>
            <a:pPr indent="0">
              <a:lnSpc>
                <a:spcPts val="2700"/>
              </a:lnSpc>
              <a:buNone/>
            </a:pPr>
            <a:r>
              <a:rPr lang="pt-BR" dirty="0">
                <a:solidFill>
                  <a:srgbClr val="384653"/>
                </a:solidFill>
                <a:latin typeface="Montserrat" pitchFamily="34" charset="0"/>
              </a:rPr>
              <a:t>para mulheres</a:t>
            </a:r>
          </a:p>
        </p:txBody>
      </p:sp>
      <p:sp>
        <p:nvSpPr>
          <p:cNvPr id="13" name="Text 7"/>
          <p:cNvSpPr/>
          <p:nvPr/>
        </p:nvSpPr>
        <p:spPr>
          <a:xfrm>
            <a:off x="610347" y="6496052"/>
            <a:ext cx="6704854" cy="572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pt-BR" i="1" dirty="0">
                <a:solidFill>
                  <a:srgbClr val="384653"/>
                </a:solidFill>
                <a:latin typeface="Montserrat" pitchFamily="34" charset="0"/>
              </a:rPr>
              <a:t>Associações como </a:t>
            </a:r>
            <a:r>
              <a:rPr lang="pt-BR" i="1" dirty="0" err="1">
                <a:solidFill>
                  <a:srgbClr val="384653"/>
                </a:solidFill>
                <a:latin typeface="Montserrat" pitchFamily="34" charset="0"/>
              </a:rPr>
              <a:t>Women</a:t>
            </a:r>
            <a:r>
              <a:rPr lang="pt-BR" i="1" dirty="0">
                <a:solidFill>
                  <a:srgbClr val="384653"/>
                </a:solidFill>
                <a:latin typeface="Montserrat" pitchFamily="34" charset="0"/>
              </a:rPr>
              <a:t> in Technology </a:t>
            </a:r>
            <a:r>
              <a:rPr lang="pt-BR" i="1" dirty="0" err="1">
                <a:solidFill>
                  <a:srgbClr val="384653"/>
                </a:solidFill>
                <a:latin typeface="Montserrat" pitchFamily="34" charset="0"/>
              </a:rPr>
              <a:t>International</a:t>
            </a:r>
            <a:r>
              <a:rPr lang="pt-BR" i="1" dirty="0">
                <a:solidFill>
                  <a:srgbClr val="384653"/>
                </a:solidFill>
                <a:latin typeface="Montserrat" pitchFamily="34" charset="0"/>
              </a:rPr>
              <a:t> e </a:t>
            </a:r>
          </a:p>
          <a:p>
            <a:pPr>
              <a:lnSpc>
                <a:spcPts val="2700"/>
              </a:lnSpc>
            </a:pPr>
            <a:r>
              <a:rPr lang="pt-BR" i="1" dirty="0">
                <a:solidFill>
                  <a:srgbClr val="384653"/>
                </a:solidFill>
                <a:latin typeface="Montserrat" pitchFamily="34" charset="0"/>
              </a:rPr>
              <a:t>Girls Who </a:t>
            </a:r>
            <a:r>
              <a:rPr lang="pt-BR" i="1" dirty="0" err="1">
                <a:solidFill>
                  <a:srgbClr val="384653"/>
                </a:solidFill>
                <a:latin typeface="Montserrat" pitchFamily="34" charset="0"/>
              </a:rPr>
              <a:t>Code</a:t>
            </a:r>
            <a:r>
              <a:rPr lang="pt-BR" i="1" dirty="0">
                <a:solidFill>
                  <a:srgbClr val="384653"/>
                </a:solidFill>
                <a:latin typeface="Montserrat" pitchFamily="34" charset="0"/>
              </a:rPr>
              <a:t> têm acelerado em até 52% a entrada de</a:t>
            </a:r>
          </a:p>
          <a:p>
            <a:pPr>
              <a:lnSpc>
                <a:spcPts val="2700"/>
              </a:lnSpc>
            </a:pPr>
            <a:r>
              <a:rPr lang="pt-BR" i="1" dirty="0">
                <a:solidFill>
                  <a:srgbClr val="384653"/>
                </a:solidFill>
                <a:latin typeface="Montserrat" pitchFamily="34" charset="0"/>
              </a:rPr>
              <a:t>mulheres em carreiras tecnológicas.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9487CF9-BAB8-C00A-FBFF-0817658E1D64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14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AEF84029-3E2F-F683-B805-8D1232DDB6BA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FC3E41C2-AB49-A05E-66FC-B9D05EA3125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7D75B492-0A50-C288-6D74-5BF8545F2A67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21">
            <a:extLst>
              <a:ext uri="{FF2B5EF4-FFF2-40B4-BE49-F238E27FC236}">
                <a16:creationId xmlns:a16="http://schemas.microsoft.com/office/drawing/2014/main" id="{6FE2AEA5-17A8-07B1-5B6D-C9D776CE258A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Text 0">
            <a:extLst>
              <a:ext uri="{FF2B5EF4-FFF2-40B4-BE49-F238E27FC236}">
                <a16:creationId xmlns:a16="http://schemas.microsoft.com/office/drawing/2014/main" id="{E4A8421A-CD0C-034D-FEAE-6416384F8438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O Papel das Associações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4">
            <a:extLst>
              <a:ext uri="{FF2B5EF4-FFF2-40B4-BE49-F238E27FC236}">
                <a16:creationId xmlns:a16="http://schemas.microsoft.com/office/drawing/2014/main" id="{208FD77B-21CB-ECCF-706E-00977996F9A0}"/>
              </a:ext>
            </a:extLst>
          </p:cNvPr>
          <p:cNvSpPr/>
          <p:nvPr/>
        </p:nvSpPr>
        <p:spPr>
          <a:xfrm>
            <a:off x="451331" y="1898083"/>
            <a:ext cx="13727618" cy="527461"/>
          </a:xfrm>
          <a:prstGeom prst="roundRect">
            <a:avLst>
              <a:gd name="adj" fmla="val 3432"/>
            </a:avLst>
          </a:prstGeom>
          <a:solidFill>
            <a:schemeClr val="bg1">
              <a:lumMod val="95000"/>
            </a:schemeClr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3" name="Shape 1"/>
          <p:cNvSpPr/>
          <p:nvPr/>
        </p:nvSpPr>
        <p:spPr>
          <a:xfrm>
            <a:off x="7292339" y="2891863"/>
            <a:ext cx="45719" cy="3844291"/>
          </a:xfrm>
          <a:prstGeom prst="roundRect">
            <a:avLst>
              <a:gd name="adj" fmla="val 1162964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4" name="Shape 2"/>
          <p:cNvSpPr/>
          <p:nvPr/>
        </p:nvSpPr>
        <p:spPr>
          <a:xfrm>
            <a:off x="6607076" y="2891864"/>
            <a:ext cx="531614" cy="22860"/>
          </a:xfrm>
          <a:prstGeom prst="roundRect">
            <a:avLst>
              <a:gd name="adj" fmla="val 1162964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3"/>
          <p:cNvSpPr/>
          <p:nvPr/>
        </p:nvSpPr>
        <p:spPr>
          <a:xfrm>
            <a:off x="7115830" y="2703984"/>
            <a:ext cx="398740" cy="398740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/>
          <p:cNvSpPr/>
          <p:nvPr/>
        </p:nvSpPr>
        <p:spPr>
          <a:xfrm>
            <a:off x="7175242" y="2728391"/>
            <a:ext cx="279797" cy="3498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endParaRPr lang="pt-BR" sz="2200" noProof="0" dirty="0"/>
          </a:p>
        </p:txBody>
      </p:sp>
      <p:sp>
        <p:nvSpPr>
          <p:cNvPr id="7" name="Text 5"/>
          <p:cNvSpPr/>
          <p:nvPr/>
        </p:nvSpPr>
        <p:spPr>
          <a:xfrm>
            <a:off x="4097179" y="2764824"/>
            <a:ext cx="2331958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pt-BR" sz="18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2003</a:t>
            </a:r>
            <a:endParaRPr lang="pt-BR" sz="1800" noProof="0" dirty="0">
              <a:solidFill>
                <a:schemeClr val="accent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20317" y="3066313"/>
            <a:ext cx="5808821" cy="850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pt-BR" sz="13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Baseado em uma pesquisa global do Gartner que evidencia a diferença entre homens e mulheres na liderança, cria-se um grupo voluntário de </a:t>
            </a:r>
            <a:r>
              <a:rPr lang="pt-BR" sz="1350" noProof="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CIOs</a:t>
            </a:r>
            <a:r>
              <a:rPr lang="pt-BR" sz="13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mulheres.</a:t>
            </a:r>
            <a:endParaRPr lang="pt-BR" sz="1350" noProof="0" dirty="0"/>
          </a:p>
        </p:txBody>
      </p:sp>
      <p:sp>
        <p:nvSpPr>
          <p:cNvPr id="9" name="Shape 7"/>
          <p:cNvSpPr/>
          <p:nvPr/>
        </p:nvSpPr>
        <p:spPr>
          <a:xfrm>
            <a:off x="7491710" y="3955211"/>
            <a:ext cx="531614" cy="22860"/>
          </a:xfrm>
          <a:prstGeom prst="roundRect">
            <a:avLst>
              <a:gd name="adj" fmla="val 1162964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Shape 8"/>
          <p:cNvSpPr/>
          <p:nvPr/>
        </p:nvSpPr>
        <p:spPr>
          <a:xfrm>
            <a:off x="7115830" y="3767331"/>
            <a:ext cx="398740" cy="398740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/>
          <p:cNvSpPr/>
          <p:nvPr/>
        </p:nvSpPr>
        <p:spPr>
          <a:xfrm>
            <a:off x="7175242" y="3791739"/>
            <a:ext cx="279797" cy="3498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endParaRPr lang="pt-BR" sz="2200" noProof="0" dirty="0"/>
          </a:p>
        </p:txBody>
      </p:sp>
      <p:sp>
        <p:nvSpPr>
          <p:cNvPr id="12" name="Text 10"/>
          <p:cNvSpPr/>
          <p:nvPr/>
        </p:nvSpPr>
        <p:spPr>
          <a:xfrm>
            <a:off x="8201263" y="3828172"/>
            <a:ext cx="2331958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pt-BR" sz="18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2015</a:t>
            </a:r>
            <a:endParaRPr lang="pt-BR" sz="1800" noProof="0" dirty="0">
              <a:solidFill>
                <a:schemeClr val="accent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8201263" y="4225959"/>
            <a:ext cx="5808821" cy="850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pt-BR" sz="13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grupo se desvincula do Gartner, expandindo a participação para outras </a:t>
            </a:r>
            <a:r>
              <a:rPr lang="pt-BR" sz="1350" noProof="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CIOs</a:t>
            </a:r>
            <a:r>
              <a:rPr lang="pt-BR" sz="13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utilizando mídias sociais para troca de conhecimentos e comunicação.</a:t>
            </a:r>
            <a:endParaRPr lang="pt-BR" sz="1350" noProof="0" dirty="0"/>
          </a:p>
        </p:txBody>
      </p:sp>
      <p:sp>
        <p:nvSpPr>
          <p:cNvPr id="14" name="Shape 12"/>
          <p:cNvSpPr/>
          <p:nvPr/>
        </p:nvSpPr>
        <p:spPr>
          <a:xfrm>
            <a:off x="6607076" y="4871754"/>
            <a:ext cx="531614" cy="22860"/>
          </a:xfrm>
          <a:prstGeom prst="roundRect">
            <a:avLst>
              <a:gd name="adj" fmla="val 1162964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Shape 13"/>
          <p:cNvSpPr/>
          <p:nvPr/>
        </p:nvSpPr>
        <p:spPr>
          <a:xfrm>
            <a:off x="7115830" y="4683874"/>
            <a:ext cx="398740" cy="398740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7" name="Text 15"/>
          <p:cNvSpPr/>
          <p:nvPr/>
        </p:nvSpPr>
        <p:spPr>
          <a:xfrm>
            <a:off x="4097179" y="4744715"/>
            <a:ext cx="2331958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pt-BR" sz="18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2020</a:t>
            </a:r>
            <a:endParaRPr lang="pt-BR" sz="1800" noProof="0" dirty="0">
              <a:solidFill>
                <a:schemeClr val="accent1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798255" y="5206246"/>
            <a:ext cx="5808821" cy="567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pt-BR" sz="13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Estruturação de serviços para as participantes, com o objetivo de gerar mais valor e engajamento para o grupo.</a:t>
            </a:r>
            <a:endParaRPr lang="pt-BR" sz="1350" noProof="0" dirty="0"/>
          </a:p>
        </p:txBody>
      </p:sp>
      <p:sp>
        <p:nvSpPr>
          <p:cNvPr id="19" name="Shape 17"/>
          <p:cNvSpPr/>
          <p:nvPr/>
        </p:nvSpPr>
        <p:spPr>
          <a:xfrm>
            <a:off x="7491710" y="5788298"/>
            <a:ext cx="531614" cy="22860"/>
          </a:xfrm>
          <a:prstGeom prst="roundRect">
            <a:avLst>
              <a:gd name="adj" fmla="val 1162964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0" name="Shape 18"/>
          <p:cNvSpPr/>
          <p:nvPr/>
        </p:nvSpPr>
        <p:spPr>
          <a:xfrm>
            <a:off x="7115830" y="5600417"/>
            <a:ext cx="398740" cy="398740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2" name="Text 20"/>
          <p:cNvSpPr/>
          <p:nvPr/>
        </p:nvSpPr>
        <p:spPr>
          <a:xfrm>
            <a:off x="8201263" y="5661258"/>
            <a:ext cx="2331958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pt-BR" sz="18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2021</a:t>
            </a:r>
            <a:endParaRPr lang="pt-BR" sz="1800" noProof="0" dirty="0">
              <a:solidFill>
                <a:schemeClr val="accent1"/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8201263" y="6059046"/>
            <a:ext cx="5808821" cy="567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pt-BR" sz="13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Criação oficial da Associação MCIO Brasil como uma entidade sem fins lucrativos.</a:t>
            </a:r>
            <a:endParaRPr lang="pt-BR" sz="1350" noProof="0" dirty="0"/>
          </a:p>
        </p:txBody>
      </p:sp>
      <p:sp>
        <p:nvSpPr>
          <p:cNvPr id="24" name="Shape 22"/>
          <p:cNvSpPr/>
          <p:nvPr/>
        </p:nvSpPr>
        <p:spPr>
          <a:xfrm>
            <a:off x="6607076" y="6704841"/>
            <a:ext cx="531614" cy="22860"/>
          </a:xfrm>
          <a:prstGeom prst="roundRect">
            <a:avLst>
              <a:gd name="adj" fmla="val 1162964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5" name="Shape 23"/>
          <p:cNvSpPr/>
          <p:nvPr/>
        </p:nvSpPr>
        <p:spPr>
          <a:xfrm>
            <a:off x="7115830" y="6516960"/>
            <a:ext cx="398740" cy="398740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6" name="Text 24"/>
          <p:cNvSpPr/>
          <p:nvPr/>
        </p:nvSpPr>
        <p:spPr>
          <a:xfrm>
            <a:off x="7175242" y="6541368"/>
            <a:ext cx="279797" cy="3498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endParaRPr lang="pt-BR" sz="2200" noProof="0" dirty="0"/>
          </a:p>
        </p:txBody>
      </p:sp>
      <p:sp>
        <p:nvSpPr>
          <p:cNvPr id="27" name="Text 25"/>
          <p:cNvSpPr/>
          <p:nvPr/>
        </p:nvSpPr>
        <p:spPr>
          <a:xfrm>
            <a:off x="4097179" y="6577801"/>
            <a:ext cx="2331958" cy="291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pt-BR" sz="18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2025</a:t>
            </a:r>
            <a:endParaRPr lang="pt-BR" sz="1800" noProof="0" dirty="0">
              <a:solidFill>
                <a:schemeClr val="accent1"/>
              </a:solidFill>
            </a:endParaRPr>
          </a:p>
        </p:txBody>
      </p:sp>
      <p:sp>
        <p:nvSpPr>
          <p:cNvPr id="29" name="Text 27"/>
          <p:cNvSpPr/>
          <p:nvPr/>
        </p:nvSpPr>
        <p:spPr>
          <a:xfrm>
            <a:off x="620316" y="6986707"/>
            <a:ext cx="8966597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endParaRPr lang="pt-BR" sz="1350" noProof="0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528734B4-BDA7-E347-EF70-25EAB021A091}"/>
              </a:ext>
            </a:extLst>
          </p:cNvPr>
          <p:cNvSpPr txBox="1"/>
          <p:nvPr/>
        </p:nvSpPr>
        <p:spPr>
          <a:xfrm>
            <a:off x="620257" y="1900082"/>
            <a:ext cx="13389767" cy="5283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lnSpc>
                <a:spcPts val="3400"/>
              </a:lnSpc>
              <a:buNone/>
            </a:pPr>
            <a:r>
              <a:rPr lang="pt-BR" sz="3200" noProof="0" dirty="0">
                <a:solidFill>
                  <a:schemeClr val="accent1"/>
                </a:solidFill>
                <a:latin typeface="Barlow Bold" panose="00000800000000000000" pitchFamily="2" charset="0"/>
                <a:ea typeface="Montserrat" pitchFamily="34" charset="-122"/>
                <a:cs typeface="Montserrat" pitchFamily="34" charset="-120"/>
              </a:rPr>
              <a:t>Apoiar o fortalecimento da presença feminina no mercado de tecnologia</a:t>
            </a:r>
            <a:endParaRPr lang="pt-BR" sz="32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42" name="Text 2">
            <a:extLst>
              <a:ext uri="{FF2B5EF4-FFF2-40B4-BE49-F238E27FC236}">
                <a16:creationId xmlns:a16="http://schemas.microsoft.com/office/drawing/2014/main" id="{A08D4491-CF2C-BDF5-08B6-F4C3EC43B042}"/>
              </a:ext>
            </a:extLst>
          </p:cNvPr>
          <p:cNvSpPr/>
          <p:nvPr/>
        </p:nvSpPr>
        <p:spPr>
          <a:xfrm>
            <a:off x="1583811" y="6521803"/>
            <a:ext cx="4564158" cy="814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pt-BR" sz="35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+ 450 associadas</a:t>
            </a:r>
            <a:endParaRPr lang="pt-BR" sz="3500" noProof="0" dirty="0"/>
          </a:p>
        </p:txBody>
      </p:sp>
      <p:pic>
        <p:nvPicPr>
          <p:cNvPr id="43" name="Gráfico 42" descr="Globo terrestre: Europa e África com preenchimento sólido">
            <a:extLst>
              <a:ext uri="{FF2B5EF4-FFF2-40B4-BE49-F238E27FC236}">
                <a16:creationId xmlns:a16="http://schemas.microsoft.com/office/drawing/2014/main" id="{004F5AE7-6308-159F-824A-7A3F91189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0622" y="6242052"/>
            <a:ext cx="1426378" cy="1426378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C0C15950-0FE5-454C-584E-0DE4FA5DA0EE}"/>
              </a:ext>
            </a:extLst>
          </p:cNvPr>
          <p:cNvSpPr txBox="1"/>
          <p:nvPr/>
        </p:nvSpPr>
        <p:spPr>
          <a:xfrm>
            <a:off x="208290" y="6963627"/>
            <a:ext cx="731520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1800" noProof="0" dirty="0">
                <a:solidFill>
                  <a:srgbClr val="384653"/>
                </a:solidFill>
                <a:latin typeface="Montserrat" panose="00000500000000000000" pitchFamily="2" charset="0"/>
                <a:ea typeface="Barlow Bold" pitchFamily="34" charset="-122"/>
                <a:cs typeface="Barlow Bold" pitchFamily="34" charset="-120"/>
              </a:rPr>
              <a:t>14 estados / 8 países</a:t>
            </a:r>
            <a:endParaRPr lang="pt-BR" sz="1800" noProof="0" dirty="0">
              <a:latin typeface="Montserrat" panose="00000500000000000000" pitchFamily="2" charset="0"/>
            </a:endParaRPr>
          </a:p>
        </p:txBody>
      </p:sp>
      <p:pic>
        <p:nvPicPr>
          <p:cNvPr id="46" name="Gráfico 45" descr="Grupo de mulheres com preenchimento sólido">
            <a:extLst>
              <a:ext uri="{FF2B5EF4-FFF2-40B4-BE49-F238E27FC236}">
                <a16:creationId xmlns:a16="http://schemas.microsoft.com/office/drawing/2014/main" id="{C14E9A7D-40D8-96A4-23EF-6490A19E6F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2898" y="7075601"/>
            <a:ext cx="650319" cy="650319"/>
          </a:xfrm>
          <a:prstGeom prst="rect">
            <a:avLst/>
          </a:prstGeom>
        </p:spPr>
      </p:pic>
      <p:sp>
        <p:nvSpPr>
          <p:cNvPr id="47" name="Text 2">
            <a:extLst>
              <a:ext uri="{FF2B5EF4-FFF2-40B4-BE49-F238E27FC236}">
                <a16:creationId xmlns:a16="http://schemas.microsoft.com/office/drawing/2014/main" id="{4EAA56AE-D119-A9E4-F89C-7342EA80B87E}"/>
              </a:ext>
            </a:extLst>
          </p:cNvPr>
          <p:cNvSpPr/>
          <p:nvPr/>
        </p:nvSpPr>
        <p:spPr>
          <a:xfrm>
            <a:off x="7065235" y="7150181"/>
            <a:ext cx="4564158" cy="814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pt-BR" sz="3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+ 80 voluntárias </a:t>
            </a:r>
            <a:endParaRPr lang="pt-BR" sz="3200" noProof="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00BDFE2A-F601-011C-2216-1A013E4D93EC}"/>
              </a:ext>
            </a:extLst>
          </p:cNvPr>
          <p:cNvSpPr txBox="1"/>
          <p:nvPr/>
        </p:nvSpPr>
        <p:spPr>
          <a:xfrm>
            <a:off x="8721515" y="7220282"/>
            <a:ext cx="7315200" cy="36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1800" noProof="0" dirty="0">
                <a:solidFill>
                  <a:srgbClr val="384653"/>
                </a:solidFill>
                <a:latin typeface="Montserrat" panose="00000500000000000000" pitchFamily="2" charset="0"/>
                <a:ea typeface="Barlow Bold" pitchFamily="34" charset="-122"/>
                <a:cs typeface="Barlow Bold" pitchFamily="34" charset="-120"/>
              </a:rPr>
              <a:t>Associadas e Especialistas</a:t>
            </a:r>
            <a:endParaRPr lang="pt-BR" sz="1800" noProof="0" dirty="0">
              <a:latin typeface="Montserrat" panose="00000500000000000000" pitchFamily="2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4BA0B28-CDAB-BFC2-EA97-31B89428D873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15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126C226A-7E01-7F0B-67CA-397501987DE8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9740E469-B20C-E034-4431-3AC7D1815BC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ADFD0362-FBCC-1729-BDBB-70E2FF4FD58E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 21">
            <a:extLst>
              <a:ext uri="{FF2B5EF4-FFF2-40B4-BE49-F238E27FC236}">
                <a16:creationId xmlns:a16="http://schemas.microsoft.com/office/drawing/2014/main" id="{83F154E2-A0D3-1DEF-D068-8E706B672775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35" name="Image 0" descr="preencoded.png">
            <a:extLst>
              <a:ext uri="{FF2B5EF4-FFF2-40B4-BE49-F238E27FC236}">
                <a16:creationId xmlns:a16="http://schemas.microsoft.com/office/drawing/2014/main" id="{B17AAAE0-8C19-0FD3-8AF1-90EA76E94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  <p:sp>
        <p:nvSpPr>
          <p:cNvPr id="36" name="Text 0">
            <a:extLst>
              <a:ext uri="{FF2B5EF4-FFF2-40B4-BE49-F238E27FC236}">
                <a16:creationId xmlns:a16="http://schemas.microsoft.com/office/drawing/2014/main" id="{2A42527B-7799-1253-6BCA-6D2C44EA526C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A jornada MCIO Brasil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4">
            <a:extLst>
              <a:ext uri="{FF2B5EF4-FFF2-40B4-BE49-F238E27FC236}">
                <a16:creationId xmlns:a16="http://schemas.microsoft.com/office/drawing/2014/main" id="{73EA0353-B13D-AC56-AB84-C217A5C9E3AE}"/>
              </a:ext>
            </a:extLst>
          </p:cNvPr>
          <p:cNvSpPr/>
          <p:nvPr/>
        </p:nvSpPr>
        <p:spPr>
          <a:xfrm>
            <a:off x="7341985" y="1694865"/>
            <a:ext cx="5821850" cy="702051"/>
          </a:xfrm>
          <a:prstGeom prst="roundRect">
            <a:avLst>
              <a:gd name="adj" fmla="val 3432"/>
            </a:avLst>
          </a:prstGeom>
          <a:solidFill>
            <a:schemeClr val="bg1">
              <a:lumMod val="95000"/>
            </a:schemeClr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7" name="Shape 4">
            <a:extLst>
              <a:ext uri="{FF2B5EF4-FFF2-40B4-BE49-F238E27FC236}">
                <a16:creationId xmlns:a16="http://schemas.microsoft.com/office/drawing/2014/main" id="{D4EB6E67-2923-867E-DD75-825DC9849785}"/>
              </a:ext>
            </a:extLst>
          </p:cNvPr>
          <p:cNvSpPr/>
          <p:nvPr/>
        </p:nvSpPr>
        <p:spPr>
          <a:xfrm>
            <a:off x="638006" y="1694865"/>
            <a:ext cx="5821850" cy="702051"/>
          </a:xfrm>
          <a:prstGeom prst="roundRect">
            <a:avLst>
              <a:gd name="adj" fmla="val 3432"/>
            </a:avLst>
          </a:prstGeom>
          <a:solidFill>
            <a:schemeClr val="bg1">
              <a:lumMod val="95000"/>
            </a:schemeClr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3" name="Text 1"/>
          <p:cNvSpPr/>
          <p:nvPr/>
        </p:nvSpPr>
        <p:spPr>
          <a:xfrm>
            <a:off x="7519000" y="1590409"/>
            <a:ext cx="5621841" cy="8238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pt-BR" sz="3600" noProof="0" dirty="0"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  <a:p>
            <a:pPr marL="0" indent="0" algn="l">
              <a:lnSpc>
                <a:spcPts val="2800"/>
              </a:lnSpc>
              <a:buNone/>
            </a:pPr>
            <a:r>
              <a:rPr lang="pt-BR" sz="3600" noProof="0" dirty="0"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 Empregabilidade</a:t>
            </a:r>
            <a:endParaRPr lang="pt-BR" sz="3600" noProof="0" dirty="0"/>
          </a:p>
        </p:txBody>
      </p:sp>
      <p:sp>
        <p:nvSpPr>
          <p:cNvPr id="4" name="Text 2"/>
          <p:cNvSpPr/>
          <p:nvPr/>
        </p:nvSpPr>
        <p:spPr>
          <a:xfrm>
            <a:off x="7341985" y="2557656"/>
            <a:ext cx="6650410" cy="14493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700"/>
              </a:lnSpc>
              <a:buNone/>
            </a:pPr>
            <a:r>
              <a:rPr lang="pt-BR" sz="1700" noProof="0" dirty="0">
                <a:solidFill>
                  <a:schemeClr val="accent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Capacidade de conquistar, manter e progredir em sua carreira. Abrange um conjunto de competências, atitudes, e conhecimentos que a tornam relevante no mercado.</a:t>
            </a:r>
            <a:endParaRPr lang="pt-BR" sz="1700" noProof="0" dirty="0">
              <a:solidFill>
                <a:schemeClr val="accent1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848419" y="1590409"/>
            <a:ext cx="5611436" cy="8238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pt-BR" sz="3600" noProof="0" dirty="0"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  <a:p>
            <a:pPr marL="0" indent="0" algn="l">
              <a:lnSpc>
                <a:spcPts val="2800"/>
              </a:lnSpc>
              <a:buNone/>
            </a:pPr>
            <a:r>
              <a:rPr lang="pt-BR" sz="3600" noProof="0" dirty="0"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 Networking</a:t>
            </a:r>
          </a:p>
          <a:p>
            <a:pPr marL="0" indent="0" algn="l">
              <a:lnSpc>
                <a:spcPts val="2800"/>
              </a:lnSpc>
              <a:buNone/>
            </a:pPr>
            <a:endParaRPr lang="pt-BR" sz="3600" noProof="0" dirty="0"/>
          </a:p>
        </p:txBody>
      </p:sp>
      <p:sp>
        <p:nvSpPr>
          <p:cNvPr id="6" name="Text 4"/>
          <p:cNvSpPr/>
          <p:nvPr/>
        </p:nvSpPr>
        <p:spPr>
          <a:xfrm>
            <a:off x="848419" y="2559873"/>
            <a:ext cx="5611436" cy="1008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chemeClr val="accent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Conexões baseadas em confiança, troca de valor e colaboração mútua no ecossistema de tecnologia.</a:t>
            </a:r>
            <a:endParaRPr lang="pt-BR" sz="1700" noProof="0" dirty="0">
              <a:solidFill>
                <a:schemeClr val="accent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758309" y="5698808"/>
            <a:ext cx="219979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pt-BR" sz="1700" noProof="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6868FF0-9581-8405-8873-CA8C9526F172}"/>
              </a:ext>
            </a:extLst>
          </p:cNvPr>
          <p:cNvSpPr txBox="1"/>
          <p:nvPr/>
        </p:nvSpPr>
        <p:spPr>
          <a:xfrm>
            <a:off x="638005" y="3776870"/>
            <a:ext cx="58218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6868" lvl="1">
              <a:spcBef>
                <a:spcPts val="0"/>
              </a:spcBef>
            </a:pPr>
            <a:r>
              <a:rPr lang="pt-BR" sz="1800" dirty="0">
                <a:latin typeface="Montserrat" panose="00000500000000000000" pitchFamily="2" charset="0"/>
              </a:rPr>
              <a:t>. Acelera soluções e amplia a visão </a:t>
            </a:r>
          </a:p>
          <a:p>
            <a:pPr marL="136868" lvl="1">
              <a:spcBef>
                <a:spcPts val="0"/>
              </a:spcBef>
            </a:pPr>
            <a:endParaRPr lang="pt-BR" sz="1800" dirty="0">
              <a:latin typeface="Montserrat" panose="00000500000000000000" pitchFamily="2" charset="0"/>
            </a:endParaRPr>
          </a:p>
          <a:p>
            <a:pPr marL="136868" lvl="1"/>
            <a:r>
              <a:rPr lang="pt-BR" dirty="0">
                <a:latin typeface="Montserrat" panose="00000500000000000000" pitchFamily="2" charset="0"/>
              </a:rPr>
              <a:t>. Fortalece reputações e construir pontes onde antes havia muros</a:t>
            </a:r>
          </a:p>
          <a:p>
            <a:pPr marL="136868" lvl="1">
              <a:spcBef>
                <a:spcPts val="0"/>
              </a:spcBef>
            </a:pPr>
            <a:endParaRPr lang="pt-BR" dirty="0">
              <a:latin typeface="Montserrat" panose="00000500000000000000" pitchFamily="2" charset="0"/>
            </a:endParaRPr>
          </a:p>
          <a:p>
            <a:pPr marL="136868" lvl="1">
              <a:spcBef>
                <a:spcPts val="0"/>
              </a:spcBef>
            </a:pPr>
            <a:r>
              <a:rPr lang="pt-BR" dirty="0">
                <a:latin typeface="Montserrat" panose="00000500000000000000" pitchFamily="2" charset="0"/>
              </a:rPr>
              <a:t>. Promove o senso de pertencimento </a:t>
            </a:r>
          </a:p>
          <a:p>
            <a:pPr marL="136868" lvl="1">
              <a:spcBef>
                <a:spcPts val="0"/>
              </a:spcBef>
            </a:pPr>
            <a:endParaRPr lang="pt-BR" dirty="0">
              <a:latin typeface="Montserrat" panose="00000500000000000000" pitchFamily="2" charset="0"/>
            </a:endParaRPr>
          </a:p>
          <a:p>
            <a:pPr marL="136868" lvl="1"/>
            <a:r>
              <a:rPr lang="pt-BR" dirty="0">
                <a:latin typeface="Montserrat" panose="00000500000000000000" pitchFamily="2" charset="0"/>
              </a:rPr>
              <a:t>. Ativa a inteligência coletiva</a:t>
            </a:r>
          </a:p>
          <a:p>
            <a:pPr marL="136868" lvl="1">
              <a:spcBef>
                <a:spcPts val="0"/>
              </a:spcBef>
            </a:pPr>
            <a:endParaRPr lang="pt-BR" dirty="0">
              <a:latin typeface="Montserrat" panose="00000500000000000000" pitchFamily="2" charset="0"/>
            </a:endParaRPr>
          </a:p>
          <a:p>
            <a:pPr marL="136868" lvl="1">
              <a:buSzPct val="75000"/>
              <a:defRPr/>
            </a:pPr>
            <a:r>
              <a:rPr lang="pt-BR" dirty="0">
                <a:latin typeface="Montserrat" panose="00000500000000000000" pitchFamily="2" charset="0"/>
              </a:rPr>
              <a:t>. Multiplicam-se oportunidades para todas</a:t>
            </a:r>
          </a:p>
          <a:p>
            <a:pPr marL="136868" lvl="1">
              <a:spcBef>
                <a:spcPts val="0"/>
              </a:spcBef>
            </a:pPr>
            <a:endParaRPr lang="pt-BR" b="1" dirty="0"/>
          </a:p>
          <a:p>
            <a:pPr marL="594068" lvl="1" indent="-457200">
              <a:spcBef>
                <a:spcPts val="0"/>
              </a:spcBef>
              <a:buFont typeface="Wingdings" pitchFamily="2" charset="2"/>
              <a:buChar char="§"/>
            </a:pPr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2060498-1D93-65BE-FB6A-F67CD5495E08}"/>
              </a:ext>
            </a:extLst>
          </p:cNvPr>
          <p:cNvSpPr txBox="1"/>
          <p:nvPr/>
        </p:nvSpPr>
        <p:spPr>
          <a:xfrm>
            <a:off x="7189968" y="3776870"/>
            <a:ext cx="73271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pt-BR" dirty="0">
                <a:latin typeface="Montserrat" panose="00000500000000000000" pitchFamily="2" charset="0"/>
              </a:rPr>
              <a:t>. Qualificação e atualização constante </a:t>
            </a:r>
          </a:p>
          <a:p>
            <a:pPr>
              <a:spcBef>
                <a:spcPts val="0"/>
              </a:spcBef>
            </a:pPr>
            <a:endParaRPr lang="pt-BR" dirty="0">
              <a:latin typeface="Montserrat" panose="00000500000000000000" pitchFamily="2" charset="0"/>
            </a:endParaRPr>
          </a:p>
          <a:p>
            <a:pPr>
              <a:spcBef>
                <a:spcPts val="0"/>
              </a:spcBef>
            </a:pPr>
            <a:r>
              <a:rPr lang="pt-BR" dirty="0">
                <a:latin typeface="Montserrat" panose="00000500000000000000" pitchFamily="2" charset="0"/>
              </a:rPr>
              <a:t>. Desenvolver competências socioemocionais </a:t>
            </a:r>
          </a:p>
          <a:p>
            <a:pPr>
              <a:spcBef>
                <a:spcPts val="0"/>
              </a:spcBef>
            </a:pPr>
            <a:r>
              <a:rPr lang="pt-BR" dirty="0">
                <a:latin typeface="Montserrat" panose="00000500000000000000" pitchFamily="2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pt-BR" dirty="0">
                <a:latin typeface="Montserrat" panose="00000500000000000000" pitchFamily="2" charset="0"/>
              </a:rPr>
              <a:t>. Conectar com oportunidades reais </a:t>
            </a:r>
          </a:p>
          <a:p>
            <a:pPr>
              <a:spcBef>
                <a:spcPts val="0"/>
              </a:spcBef>
            </a:pPr>
            <a:endParaRPr lang="pt-BR" dirty="0">
              <a:latin typeface="Montserrat" panose="00000500000000000000" pitchFamily="2" charset="0"/>
            </a:endParaRPr>
          </a:p>
          <a:p>
            <a:pPr>
              <a:spcBef>
                <a:spcPts val="0"/>
              </a:spcBef>
            </a:pPr>
            <a:r>
              <a:rPr lang="pt-BR" dirty="0">
                <a:latin typeface="Montserrat" panose="00000500000000000000" pitchFamily="2" charset="0"/>
              </a:rPr>
              <a:t>. Criar ambientes de troca</a:t>
            </a:r>
          </a:p>
          <a:p>
            <a:pPr>
              <a:spcBef>
                <a:spcPts val="0"/>
              </a:spcBef>
            </a:pPr>
            <a:endParaRPr lang="pt-BR" dirty="0">
              <a:latin typeface="Montserrat" panose="00000500000000000000" pitchFamily="2" charset="0"/>
            </a:endParaRPr>
          </a:p>
          <a:p>
            <a:pPr>
              <a:spcBef>
                <a:spcPts val="0"/>
              </a:spcBef>
            </a:pPr>
            <a:r>
              <a:rPr lang="pt-BR" dirty="0">
                <a:latin typeface="Montserrat" panose="00000500000000000000" pitchFamily="2" charset="0"/>
              </a:rPr>
              <a:t>. Mudar culturas</a:t>
            </a:r>
          </a:p>
          <a:p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99E983C-5142-99B6-51B9-D5C4596733F5}"/>
              </a:ext>
            </a:extLst>
          </p:cNvPr>
          <p:cNvSpPr txBox="1"/>
          <p:nvPr/>
        </p:nvSpPr>
        <p:spPr>
          <a:xfrm>
            <a:off x="848419" y="7145494"/>
            <a:ext cx="130663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000" b="1" dirty="0">
                <a:solidFill>
                  <a:schemeClr val="accent1"/>
                </a:solidFill>
                <a:latin typeface="Barlow Bold" panose="00000800000000000000" pitchFamily="2" charset="0"/>
              </a:rPr>
              <a:t>Empregabilidade é ter as ferramentas certas para crescer – e a rede certa para não crescer sozinha.</a:t>
            </a: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53464C4C-1EA6-01B7-1211-CAF1AD770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F6C0062-BE6A-AE71-9E95-284F3CD6A5D5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16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3110732-BA0C-F720-4BF0-2AD0B133E659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884106C2-5D27-BBD2-8533-5B60EEF1302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4DB29DC5-5CB7-7C20-8D9B-1A3C530D3346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21">
            <a:extLst>
              <a:ext uri="{FF2B5EF4-FFF2-40B4-BE49-F238E27FC236}">
                <a16:creationId xmlns:a16="http://schemas.microsoft.com/office/drawing/2014/main" id="{E127FD5B-E554-2FAD-6B03-5A4772AF9ABA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16" name="Text 0">
            <a:extLst>
              <a:ext uri="{FF2B5EF4-FFF2-40B4-BE49-F238E27FC236}">
                <a16:creationId xmlns:a16="http://schemas.microsoft.com/office/drawing/2014/main" id="{7135933E-8CAE-0C53-7981-C95FBA2AEDE3}"/>
              </a:ext>
            </a:extLst>
          </p:cNvPr>
          <p:cNvSpPr/>
          <p:nvPr/>
        </p:nvSpPr>
        <p:spPr>
          <a:xfrm>
            <a:off x="793790" y="703748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Pilares Estratégicos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2"/>
          <p:cNvSpPr/>
          <p:nvPr/>
        </p:nvSpPr>
        <p:spPr>
          <a:xfrm>
            <a:off x="985243" y="247601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3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Debates, palestras e rodas de conversa  </a:t>
            </a:r>
            <a:endParaRPr lang="pt-BR" sz="3200" noProof="0" dirty="0"/>
          </a:p>
        </p:txBody>
      </p:sp>
      <p:sp>
        <p:nvSpPr>
          <p:cNvPr id="7" name="Text 3"/>
          <p:cNvSpPr/>
          <p:nvPr/>
        </p:nvSpPr>
        <p:spPr>
          <a:xfrm>
            <a:off x="985243" y="2937525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dirty="0">
                <a:solidFill>
                  <a:srgbClr val="384653"/>
                </a:solidFill>
                <a:latin typeface="Montserrat" pitchFamily="34" charset="0"/>
              </a:rPr>
              <a:t>Temas amplos: Gestão, Liderança, Marca Pessoal, Saúde Mental, Tendencias de Mercado e tecnologia, conteúdos </a:t>
            </a:r>
          </a:p>
          <a:p>
            <a:pPr marL="0" indent="0" algn="l">
              <a:lnSpc>
                <a:spcPts val="2700"/>
              </a:lnSpc>
              <a:buNone/>
            </a:pPr>
            <a:r>
              <a:rPr lang="pt-BR" sz="1700" dirty="0">
                <a:solidFill>
                  <a:srgbClr val="384653"/>
                </a:solidFill>
                <a:latin typeface="Montserrat" pitchFamily="34" charset="0"/>
              </a:rPr>
              <a:t>de eventos internacionais de referência, dentre outros  </a:t>
            </a:r>
            <a:endParaRPr lang="pt-BR" sz="1700" noProof="0" dirty="0"/>
          </a:p>
        </p:txBody>
      </p:sp>
      <p:sp>
        <p:nvSpPr>
          <p:cNvPr id="10" name="Text 5"/>
          <p:cNvSpPr/>
          <p:nvPr/>
        </p:nvSpPr>
        <p:spPr>
          <a:xfrm>
            <a:off x="985242" y="382025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3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Mentoria</a:t>
            </a:r>
            <a:endParaRPr lang="pt-BR" sz="3200" noProof="0" dirty="0"/>
          </a:p>
        </p:txBody>
      </p:sp>
      <p:sp>
        <p:nvSpPr>
          <p:cNvPr id="11" name="Text 6"/>
          <p:cNvSpPr/>
          <p:nvPr/>
        </p:nvSpPr>
        <p:spPr>
          <a:xfrm>
            <a:off x="985242" y="4244013"/>
            <a:ext cx="12276171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Através das nossas voluntárias  e parcerias oferecemos mentoria personalizada para as associadas, visando seu sucesso profissional</a:t>
            </a:r>
            <a:endParaRPr lang="pt-BR" sz="1700" noProof="0" dirty="0"/>
          </a:p>
        </p:txBody>
      </p:sp>
      <p:sp>
        <p:nvSpPr>
          <p:cNvPr id="14" name="Text 8"/>
          <p:cNvSpPr/>
          <p:nvPr/>
        </p:nvSpPr>
        <p:spPr>
          <a:xfrm>
            <a:off x="985241" y="664333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3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Transição de carreira </a:t>
            </a:r>
            <a:endParaRPr lang="pt-BR" sz="3200" noProof="0" dirty="0"/>
          </a:p>
        </p:txBody>
      </p:sp>
      <p:sp>
        <p:nvSpPr>
          <p:cNvPr id="15" name="Text 9"/>
          <p:cNvSpPr/>
          <p:nvPr/>
        </p:nvSpPr>
        <p:spPr>
          <a:xfrm>
            <a:off x="985242" y="6999565"/>
            <a:ext cx="10512494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Apoiamos e orientamos as associadas no processo de transição e de repensar de carreira.</a:t>
            </a:r>
            <a:endParaRPr lang="pt-BR" sz="1700" noProof="0" dirty="0"/>
          </a:p>
        </p:txBody>
      </p:sp>
      <p:sp>
        <p:nvSpPr>
          <p:cNvPr id="16" name="Text 10"/>
          <p:cNvSpPr/>
          <p:nvPr/>
        </p:nvSpPr>
        <p:spPr>
          <a:xfrm>
            <a:off x="6244709" y="6729889"/>
            <a:ext cx="4854297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pt-BR" sz="1700" noProof="0" dirty="0"/>
          </a:p>
        </p:txBody>
      </p:sp>
      <p:sp>
        <p:nvSpPr>
          <p:cNvPr id="20" name="Text 0">
            <a:extLst>
              <a:ext uri="{FF2B5EF4-FFF2-40B4-BE49-F238E27FC236}">
                <a16:creationId xmlns:a16="http://schemas.microsoft.com/office/drawing/2014/main" id="{BA33AFAE-6221-9E62-985B-0DFBCCDD77DD}"/>
              </a:ext>
            </a:extLst>
          </p:cNvPr>
          <p:cNvSpPr/>
          <p:nvPr/>
        </p:nvSpPr>
        <p:spPr>
          <a:xfrm>
            <a:off x="682944" y="536615"/>
            <a:ext cx="10512494" cy="1283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pt-BR" sz="4000" b="1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Fortalecemos </a:t>
            </a:r>
            <a:r>
              <a:rPr lang="pt-BR" sz="40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as competências de liderança potencializando o crescimento na carreira  </a:t>
            </a:r>
            <a:endParaRPr lang="pt-BR" sz="4000" noProof="0" dirty="0">
              <a:solidFill>
                <a:schemeClr val="accent1"/>
              </a:solidFill>
            </a:endParaRPr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6A2FEC47-5930-7D48-0D07-B1BF87DF2361}"/>
              </a:ext>
            </a:extLst>
          </p:cNvPr>
          <p:cNvSpPr/>
          <p:nvPr/>
        </p:nvSpPr>
        <p:spPr>
          <a:xfrm>
            <a:off x="985240" y="544071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3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Participação em eventos e cursos abertos </a:t>
            </a:r>
            <a:endParaRPr lang="pt-BR" sz="3200" noProof="0" dirty="0"/>
          </a:p>
        </p:txBody>
      </p:sp>
      <p:sp>
        <p:nvSpPr>
          <p:cNvPr id="23" name="Text 3">
            <a:extLst>
              <a:ext uri="{FF2B5EF4-FFF2-40B4-BE49-F238E27FC236}">
                <a16:creationId xmlns:a16="http://schemas.microsoft.com/office/drawing/2014/main" id="{570A44B6-CDB1-9F55-7483-A98E5F29B4DF}"/>
              </a:ext>
            </a:extLst>
          </p:cNvPr>
          <p:cNvSpPr/>
          <p:nvPr/>
        </p:nvSpPr>
        <p:spPr>
          <a:xfrm>
            <a:off x="913681" y="5854103"/>
            <a:ext cx="692336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dirty="0">
                <a:solidFill>
                  <a:srgbClr val="384653"/>
                </a:solidFill>
                <a:latin typeface="Montserrat" pitchFamily="34" charset="0"/>
              </a:rPr>
              <a:t>  Parcerias com organizadores de eventos e escola de negócios buscamos descontos para as associadas</a:t>
            </a:r>
            <a:endParaRPr lang="pt-BR" sz="1700" noProof="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9A85ACD-B779-B054-CE57-29FBD900AFBE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17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DE814D4-84AA-2528-F4AA-2F928941642D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F0E5667C-3F89-CE47-CB4F-2D95BF1225C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91F81122-157F-AA48-76A5-B4528E9E6232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21">
            <a:extLst>
              <a:ext uri="{FF2B5EF4-FFF2-40B4-BE49-F238E27FC236}">
                <a16:creationId xmlns:a16="http://schemas.microsoft.com/office/drawing/2014/main" id="{DF0B0C32-44B9-DFE8-ADF3-B5365DC401B4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8AD52B14-51F9-C685-2995-CD5E2EB86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943" y="536615"/>
            <a:ext cx="13264515" cy="1283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pt-BR" sz="40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Orientamos nossas associadas na reflexão </a:t>
            </a:r>
          </a:p>
          <a:p>
            <a:pPr marL="0" indent="0" algn="l">
              <a:lnSpc>
                <a:spcPts val="5050"/>
              </a:lnSpc>
              <a:buNone/>
            </a:pPr>
            <a:r>
              <a:rPr lang="pt-BR" sz="40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 estruturação do próximo passo</a:t>
            </a:r>
            <a:endParaRPr lang="pt-BR" sz="4000" noProof="0" dirty="0">
              <a:solidFill>
                <a:schemeClr val="accent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2035850" y="3532346"/>
            <a:ext cx="2567821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pt-BR" sz="20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Empreendedoras</a:t>
            </a:r>
            <a:endParaRPr lang="pt-BR" sz="2000" noProof="0" dirty="0"/>
          </a:p>
        </p:txBody>
      </p:sp>
      <p:sp>
        <p:nvSpPr>
          <p:cNvPr id="4" name="Text 2"/>
          <p:cNvSpPr/>
          <p:nvPr/>
        </p:nvSpPr>
        <p:spPr>
          <a:xfrm>
            <a:off x="682943" y="3970377"/>
            <a:ext cx="3920728" cy="1560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pt-BR" sz="15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Capacitamos e incentivamos associadas que desejam iniciar ou desenvolver seu próprio negócio, oferecendo suporte estratégico e acesso a uma rede de mentoria.</a:t>
            </a:r>
            <a:endParaRPr lang="pt-BR" sz="1500" noProof="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958" y="2210633"/>
            <a:ext cx="4642485" cy="464248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494" y="4106406"/>
            <a:ext cx="291941" cy="29194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29098" y="2376607"/>
            <a:ext cx="2567821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BR" sz="20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Conselho</a:t>
            </a:r>
            <a:endParaRPr lang="pt-BR" sz="2000" noProof="0" dirty="0"/>
          </a:p>
        </p:txBody>
      </p:sp>
      <p:sp>
        <p:nvSpPr>
          <p:cNvPr id="8" name="Text 4"/>
          <p:cNvSpPr/>
          <p:nvPr/>
        </p:nvSpPr>
        <p:spPr>
          <a:xfrm>
            <a:off x="9929098" y="2814637"/>
            <a:ext cx="4018359" cy="1560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pt-BR" sz="15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Compartilhamos informações sobre a atuação em conselhos, seus diversos formatos e as competências necessárias, promovendo uma rica troca de experiências entre as associadas.</a:t>
            </a:r>
            <a:endParaRPr lang="pt-BR" sz="1500" noProof="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958" y="2210633"/>
            <a:ext cx="4642485" cy="464248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1324" y="3102828"/>
            <a:ext cx="291941" cy="36492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29098" y="5000268"/>
            <a:ext cx="2567821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BR" sz="20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Docência</a:t>
            </a:r>
            <a:endParaRPr lang="pt-BR" sz="2000" noProof="0" dirty="0"/>
          </a:p>
        </p:txBody>
      </p:sp>
      <p:sp>
        <p:nvSpPr>
          <p:cNvPr id="12" name="Text 6"/>
          <p:cNvSpPr/>
          <p:nvPr/>
        </p:nvSpPr>
        <p:spPr>
          <a:xfrm>
            <a:off x="9929098" y="5438299"/>
            <a:ext cx="4018359" cy="1248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pt-BR" sz="15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Apoiamos executivas que desejam atuar como professoras universitárias ou em cursos de Pós-Graduação, facilitando a transição para a carreira acadêmica.</a:t>
            </a:r>
            <a:endParaRPr lang="pt-BR" sz="1500" noProof="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3958" y="2210633"/>
            <a:ext cx="4642485" cy="464248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7454" y="5875318"/>
            <a:ext cx="291941" cy="364927"/>
          </a:xfrm>
          <a:prstGeom prst="rect">
            <a:avLst/>
          </a:prstGeom>
        </p:spPr>
      </p:pic>
      <p:pic>
        <p:nvPicPr>
          <p:cNvPr id="17" name="Gráfico 16" descr="Funcionária de escritório com preenchimento sólido">
            <a:extLst>
              <a:ext uri="{FF2B5EF4-FFF2-40B4-BE49-F238E27FC236}">
                <a16:creationId xmlns:a16="http://schemas.microsoft.com/office/drawing/2014/main" id="{5F274DF9-D451-EF74-DC5C-DEC57CC459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58000" y="4074675"/>
            <a:ext cx="914400" cy="9144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F642FF3B-E20E-F4C8-004F-08ADAEE2904B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18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DB686E3-F975-274D-D478-A1073AA3D81C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4236E8B3-1E0C-930E-A8F1-9864010351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9C9CD29B-AE59-CB82-7399-4BFB107557C2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21">
            <a:extLst>
              <a:ext uri="{FF2B5EF4-FFF2-40B4-BE49-F238E27FC236}">
                <a16:creationId xmlns:a16="http://schemas.microsoft.com/office/drawing/2014/main" id="{E1CF760E-2051-AB64-EC96-562F97D4011C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23" name="Image 0" descr="preencoded.png">
            <a:extLst>
              <a:ext uri="{FF2B5EF4-FFF2-40B4-BE49-F238E27FC236}">
                <a16:creationId xmlns:a16="http://schemas.microsoft.com/office/drawing/2014/main" id="{5EDA7CCB-CBAF-3A3C-A90F-0884CEBA9B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4">
            <a:extLst>
              <a:ext uri="{FF2B5EF4-FFF2-40B4-BE49-F238E27FC236}">
                <a16:creationId xmlns:a16="http://schemas.microsoft.com/office/drawing/2014/main" id="{2E062B1F-68AA-20E8-5579-5E273B5A9D56}"/>
              </a:ext>
            </a:extLst>
          </p:cNvPr>
          <p:cNvSpPr/>
          <p:nvPr/>
        </p:nvSpPr>
        <p:spPr>
          <a:xfrm>
            <a:off x="758309" y="2934833"/>
            <a:ext cx="12891903" cy="2976118"/>
          </a:xfrm>
          <a:prstGeom prst="roundRect">
            <a:avLst>
              <a:gd name="adj" fmla="val 3432"/>
            </a:avLst>
          </a:prstGeom>
          <a:solidFill>
            <a:schemeClr val="bg1">
              <a:lumMod val="95000"/>
            </a:schemeClr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5"/>
          <p:cNvSpPr/>
          <p:nvPr/>
        </p:nvSpPr>
        <p:spPr>
          <a:xfrm>
            <a:off x="2031431" y="6331593"/>
            <a:ext cx="11982869" cy="10401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pt-BR" sz="3200" b="1" noProof="0" dirty="0">
              <a:solidFill>
                <a:schemeClr val="accent1"/>
              </a:solidFill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  <a:p>
            <a:pPr marL="0" indent="0" algn="l">
              <a:lnSpc>
                <a:spcPts val="2800"/>
              </a:lnSpc>
              <a:buNone/>
            </a:pPr>
            <a:r>
              <a:rPr lang="pt-BR" sz="3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    Inspirar                                          Atrair                                           Capacitar</a:t>
            </a:r>
            <a:endParaRPr lang="pt-BR" sz="2200" noProof="0" dirty="0"/>
          </a:p>
        </p:txBody>
      </p:sp>
      <p:sp>
        <p:nvSpPr>
          <p:cNvPr id="14" name="Text 6"/>
          <p:cNvSpPr/>
          <p:nvPr/>
        </p:nvSpPr>
        <p:spPr>
          <a:xfrm>
            <a:off x="380793" y="6649045"/>
            <a:ext cx="131137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pt-BR" sz="2000" b="1" dirty="0">
              <a:solidFill>
                <a:srgbClr val="384653"/>
              </a:solidFill>
              <a:latin typeface="Barlow Bold" pitchFamily="34" charset="0"/>
            </a:endParaRPr>
          </a:p>
        </p:txBody>
      </p:sp>
      <p:sp>
        <p:nvSpPr>
          <p:cNvPr id="15" name="Text 7"/>
          <p:cNvSpPr/>
          <p:nvPr/>
        </p:nvSpPr>
        <p:spPr>
          <a:xfrm>
            <a:off x="758309" y="6137434"/>
            <a:ext cx="219979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endParaRPr lang="pt-BR" sz="1700" noProof="0" dirty="0"/>
          </a:p>
        </p:txBody>
      </p:sp>
      <p:sp>
        <p:nvSpPr>
          <p:cNvPr id="18" name="Text 0">
            <a:extLst>
              <a:ext uri="{FF2B5EF4-FFF2-40B4-BE49-F238E27FC236}">
                <a16:creationId xmlns:a16="http://schemas.microsoft.com/office/drawing/2014/main" id="{0442DE84-623F-38C8-92E6-3654515741BE}"/>
              </a:ext>
            </a:extLst>
          </p:cNvPr>
          <p:cNvSpPr/>
          <p:nvPr/>
        </p:nvSpPr>
        <p:spPr>
          <a:xfrm>
            <a:off x="682943" y="536615"/>
            <a:ext cx="13264515" cy="1283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050"/>
              </a:lnSpc>
            </a:pPr>
            <a:r>
              <a:rPr lang="pt-BR" sz="40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Incentivamos as novas gerações de mulheres</a:t>
            </a:r>
            <a:r>
              <a:rPr lang="pt-BR" sz="4000" b="1" dirty="0">
                <a:solidFill>
                  <a:schemeClr val="accent1"/>
                </a:solidFill>
                <a:latin typeface="Barlow Bold" pitchFamily="34" charset="0"/>
              </a:rPr>
              <a:t>, </a:t>
            </a:r>
          </a:p>
          <a:p>
            <a:pPr>
              <a:lnSpc>
                <a:spcPts val="5050"/>
              </a:lnSpc>
            </a:pPr>
            <a:r>
              <a:rPr lang="pt-BR" sz="4000" b="1" dirty="0">
                <a:solidFill>
                  <a:schemeClr val="accent1"/>
                </a:solidFill>
                <a:latin typeface="Barlow Bold" pitchFamily="34" charset="0"/>
              </a:rPr>
              <a:t>demostrando que uma carreira em tecnologia </a:t>
            </a:r>
          </a:p>
          <a:p>
            <a:pPr>
              <a:lnSpc>
                <a:spcPts val="5050"/>
              </a:lnSpc>
            </a:pPr>
            <a:r>
              <a:rPr lang="pt-BR" sz="4000" b="1" dirty="0">
                <a:solidFill>
                  <a:schemeClr val="accent1"/>
                </a:solidFill>
                <a:latin typeface="Barlow Bold" pitchFamily="34" charset="0"/>
              </a:rPr>
              <a:t>é acessível e possível para todas.</a:t>
            </a:r>
          </a:p>
        </p:txBody>
      </p:sp>
      <p:pic>
        <p:nvPicPr>
          <p:cNvPr id="21" name="Gráfico 20" descr="Grupo de mulheres com preenchimento sólido">
            <a:extLst>
              <a:ext uri="{FF2B5EF4-FFF2-40B4-BE49-F238E27FC236}">
                <a16:creationId xmlns:a16="http://schemas.microsoft.com/office/drawing/2014/main" id="{0DB26477-ADA2-0BD9-00C0-DAD6146AF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309" y="6328446"/>
            <a:ext cx="914400" cy="914400"/>
          </a:xfrm>
          <a:prstGeom prst="rect">
            <a:avLst/>
          </a:prstGeom>
        </p:spPr>
      </p:pic>
      <p:pic>
        <p:nvPicPr>
          <p:cNvPr id="23" name="Google Shape;1268;p77" descr="Grupo de pessoas em um evento&#10;&#10;Descrição gerada automaticamente com confiança média">
            <a:extLst>
              <a:ext uri="{FF2B5EF4-FFF2-40B4-BE49-F238E27FC236}">
                <a16:creationId xmlns:a16="http://schemas.microsoft.com/office/drawing/2014/main" id="{A41027FB-B2F7-C335-1083-225CA6C1B4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 l="-21565" t="11806" r="1" b="1350"/>
          <a:stretch>
            <a:fillRect/>
          </a:stretch>
        </p:blipFill>
        <p:spPr>
          <a:xfrm>
            <a:off x="809261" y="3336248"/>
            <a:ext cx="3107450" cy="2173289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87E8825-3ABF-6087-FA14-805961C7612F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19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327419E-1072-9838-6ABF-F136FD27D720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F7C8D328-8FF8-F86E-5178-0E345256EE4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5FFD346F-6105-A8C5-5F03-B20842972796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 21">
            <a:extLst>
              <a:ext uri="{FF2B5EF4-FFF2-40B4-BE49-F238E27FC236}">
                <a16:creationId xmlns:a16="http://schemas.microsoft.com/office/drawing/2014/main" id="{3CD06761-7ABE-998E-4C5C-B8C70AD3AE8C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A7FD740F-C3E1-5C91-0073-E86A20075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5DADBE2-3D1A-A43C-F568-B813412BD8F8}"/>
              </a:ext>
            </a:extLst>
          </p:cNvPr>
          <p:cNvSpPr txBox="1"/>
          <p:nvPr/>
        </p:nvSpPr>
        <p:spPr>
          <a:xfrm>
            <a:off x="4613386" y="3407230"/>
            <a:ext cx="8340151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Montserrat" panose="00000500000000000000" pitchFamily="2" charset="0"/>
              </a:rPr>
              <a:t>Rodas de conversas com alunas do Ensino médio em escolas públicas e técnicas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Montserrat" panose="00000500000000000000" pitchFamily="2" charset="0"/>
              </a:rPr>
              <a:t>Através de parcerias com empresas realizamos cursos de formação técnica e oferta de oportunidades de vaga para iniciantes na carreira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Montserrat" panose="00000500000000000000" pitchFamily="2" charset="0"/>
              </a:rPr>
              <a:t>Preparação das alunas para entrevistas e mentoria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1252582" y="2127766"/>
            <a:ext cx="22860" cy="5435084"/>
          </a:xfrm>
          <a:prstGeom prst="roundRect">
            <a:avLst>
              <a:gd name="adj" fmla="val 346419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2"/>
          <p:cNvSpPr/>
          <p:nvPr/>
        </p:nvSpPr>
        <p:spPr>
          <a:xfrm>
            <a:off x="1361786" y="2328386"/>
            <a:ext cx="319237" cy="22860"/>
          </a:xfrm>
          <a:prstGeom prst="roundRect">
            <a:avLst>
              <a:gd name="adj" fmla="val 346419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Shape 3"/>
          <p:cNvSpPr/>
          <p:nvPr/>
        </p:nvSpPr>
        <p:spPr>
          <a:xfrm>
            <a:off x="1040472" y="2127766"/>
            <a:ext cx="424220" cy="424220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8" name="Text 5"/>
          <p:cNvSpPr/>
          <p:nvPr/>
        </p:nvSpPr>
        <p:spPr>
          <a:xfrm>
            <a:off x="1992120" y="2192536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pt-BR" sz="18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Primeiros Passos</a:t>
            </a:r>
            <a:endParaRPr lang="pt-BR" sz="18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992120" y="2560817"/>
            <a:ext cx="6401633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Descoberta da tecnologia</a:t>
            </a:r>
          </a:p>
          <a:p>
            <a:pPr marL="0" indent="0" algn="l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Destino, oportunidade ou intuição? </a:t>
            </a:r>
            <a:endParaRPr lang="pt-BR" sz="1450" noProof="0" dirty="0">
              <a:latin typeface="Montserrat" panose="00000500000000000000" pitchFamily="2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1361786" y="3781425"/>
            <a:ext cx="319237" cy="22860"/>
          </a:xfrm>
          <a:prstGeom prst="roundRect">
            <a:avLst>
              <a:gd name="adj" fmla="val 346419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Shape 8"/>
          <p:cNvSpPr/>
          <p:nvPr/>
        </p:nvSpPr>
        <p:spPr>
          <a:xfrm>
            <a:off x="1040472" y="3580805"/>
            <a:ext cx="424220" cy="424220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10"/>
          <p:cNvSpPr/>
          <p:nvPr/>
        </p:nvSpPr>
        <p:spPr>
          <a:xfrm>
            <a:off x="1992120" y="3645575"/>
            <a:ext cx="2361248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pt-BR" sz="18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Superando Barreiras</a:t>
            </a:r>
            <a:endParaRPr lang="pt-BR" sz="18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992120" y="4053364"/>
            <a:ext cx="6401633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Momentos decisivos foi fundamental para continuar crescendo</a:t>
            </a:r>
            <a:endParaRPr lang="pt-BR" sz="1450" noProof="0" dirty="0">
              <a:latin typeface="Montserrat" panose="00000500000000000000" pitchFamily="2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1361786" y="5234464"/>
            <a:ext cx="319237" cy="22860"/>
          </a:xfrm>
          <a:prstGeom prst="roundRect">
            <a:avLst>
              <a:gd name="adj" fmla="val 346419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Shape 13"/>
          <p:cNvSpPr/>
          <p:nvPr/>
        </p:nvSpPr>
        <p:spPr>
          <a:xfrm>
            <a:off x="1040472" y="5033843"/>
            <a:ext cx="424220" cy="424220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8" name="Text 15"/>
          <p:cNvSpPr/>
          <p:nvPr/>
        </p:nvSpPr>
        <p:spPr>
          <a:xfrm>
            <a:off x="1992120" y="5098613"/>
            <a:ext cx="2522220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pt-BR" sz="18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Conquistando Espaço</a:t>
            </a:r>
            <a:endParaRPr lang="pt-BR" sz="18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992120" y="5461905"/>
            <a:ext cx="6401633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A primeira posição de liderança e como isso abriu portas para outras mulheres na organização</a:t>
            </a:r>
            <a:endParaRPr lang="pt-BR" sz="1450" noProof="0" dirty="0">
              <a:latin typeface="Montserrat" panose="00000500000000000000" pitchFamily="2" charset="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1361786" y="6687503"/>
            <a:ext cx="319237" cy="22860"/>
          </a:xfrm>
          <a:prstGeom prst="roundRect">
            <a:avLst>
              <a:gd name="adj" fmla="val 346419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Shape 18"/>
          <p:cNvSpPr/>
          <p:nvPr/>
        </p:nvSpPr>
        <p:spPr>
          <a:xfrm>
            <a:off x="1040472" y="6486882"/>
            <a:ext cx="424220" cy="424220"/>
          </a:xfrm>
          <a:prstGeom prst="roundRect">
            <a:avLst>
              <a:gd name="adj" fmla="val 18668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3" name="Text 20"/>
          <p:cNvSpPr/>
          <p:nvPr/>
        </p:nvSpPr>
        <p:spPr>
          <a:xfrm>
            <a:off x="1992120" y="6551652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pt-BR" sz="18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Construindo Legado</a:t>
            </a:r>
            <a:endParaRPr lang="pt-BR" sz="18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1992120" y="6959441"/>
            <a:ext cx="6401633" cy="603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Transformação de experiências pessoais em programas estruturados de mentoria e desenvolvimento</a:t>
            </a:r>
            <a:endParaRPr lang="pt-BR" sz="1450" noProof="0" dirty="0">
              <a:latin typeface="Montserrat" panose="00000500000000000000" pitchFamily="2" charset="0"/>
            </a:endParaRPr>
          </a:p>
        </p:txBody>
      </p:sp>
      <p:pic>
        <p:nvPicPr>
          <p:cNvPr id="26" name="Imagem 25" descr="Desenho de uma pessoa">
            <a:extLst>
              <a:ext uri="{FF2B5EF4-FFF2-40B4-BE49-F238E27FC236}">
                <a16:creationId xmlns:a16="http://schemas.microsoft.com/office/drawing/2014/main" id="{903C0E1B-C64C-9AFE-A1AE-CECD3215B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510984" y="392016"/>
            <a:ext cx="4858423" cy="4706597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645EDAC1-EB47-F712-B188-CB8AE0143EDC}"/>
              </a:ext>
            </a:extLst>
          </p:cNvPr>
          <p:cNvSpPr txBox="1"/>
          <p:nvPr/>
        </p:nvSpPr>
        <p:spPr>
          <a:xfrm>
            <a:off x="9862013" y="4732883"/>
            <a:ext cx="41563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" pitchFamily="34" charset="-122"/>
              </a:rPr>
              <a:t>Walkiria Schirrmeister Marchetti</a:t>
            </a:r>
          </a:p>
          <a:p>
            <a:pPr algn="ctr"/>
            <a:r>
              <a:rPr lang="pt-BR" sz="160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</a:rPr>
              <a:t>64 anos</a:t>
            </a:r>
          </a:p>
          <a:p>
            <a:pPr algn="ctr"/>
            <a:r>
              <a:rPr lang="pt-BR" sz="160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</a:rPr>
              <a:t>Casada há 32 anos </a:t>
            </a:r>
          </a:p>
          <a:p>
            <a:pPr algn="ctr"/>
            <a:r>
              <a:rPr lang="pt-BR" sz="160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</a:rPr>
              <a:t>1 casal de filhos</a:t>
            </a:r>
            <a:endParaRPr lang="pt-BR" sz="1600" i="1" noProof="0" dirty="0">
              <a:latin typeface="Montserrat" panose="00000500000000000000" pitchFamily="2" charset="0"/>
            </a:endParaRPr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D1E01EB2-2E16-3E07-31B5-3F0F0DDE4ED1}"/>
              </a:ext>
            </a:extLst>
          </p:cNvPr>
          <p:cNvGrpSpPr/>
          <p:nvPr/>
        </p:nvGrpSpPr>
        <p:grpSpPr>
          <a:xfrm>
            <a:off x="10606625" y="6048863"/>
            <a:ext cx="2667140" cy="1496616"/>
            <a:chOff x="11341718" y="6048863"/>
            <a:chExt cx="2667140" cy="1496616"/>
          </a:xfrm>
        </p:grpSpPr>
        <p:pic>
          <p:nvPicPr>
            <p:cNvPr id="29" name="Gráfico 28" descr="Cena de estrada estrutura de tópicos">
              <a:extLst>
                <a:ext uri="{FF2B5EF4-FFF2-40B4-BE49-F238E27FC236}">
                  <a16:creationId xmlns:a16="http://schemas.microsoft.com/office/drawing/2014/main" id="{E1A4C916-5F44-E890-B69C-80B507A81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302136" y="6048863"/>
              <a:ext cx="771168" cy="771168"/>
            </a:xfrm>
            <a:prstGeom prst="rect">
              <a:avLst/>
            </a:prstGeom>
          </p:spPr>
        </p:pic>
        <p:pic>
          <p:nvPicPr>
            <p:cNvPr id="33" name="Gráfico 32" descr="Vizinhança estrutura de tópicos">
              <a:extLst>
                <a:ext uri="{FF2B5EF4-FFF2-40B4-BE49-F238E27FC236}">
                  <a16:creationId xmlns:a16="http://schemas.microsoft.com/office/drawing/2014/main" id="{AA71C65E-CDA2-FC3E-1901-57DF30C67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341718" y="6065314"/>
              <a:ext cx="771168" cy="771168"/>
            </a:xfrm>
            <a:prstGeom prst="rect">
              <a:avLst/>
            </a:prstGeom>
          </p:spPr>
        </p:pic>
        <p:pic>
          <p:nvPicPr>
            <p:cNvPr id="35" name="Gráfico 34" descr="Blog estrutura de tópicos">
              <a:extLst>
                <a:ext uri="{FF2B5EF4-FFF2-40B4-BE49-F238E27FC236}">
                  <a16:creationId xmlns:a16="http://schemas.microsoft.com/office/drawing/2014/main" id="{9F5FBE62-C819-9FFB-CFA4-355CB2023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834359" y="6820031"/>
              <a:ext cx="725448" cy="725448"/>
            </a:xfrm>
            <a:prstGeom prst="rect">
              <a:avLst/>
            </a:prstGeom>
          </p:spPr>
        </p:pic>
        <p:pic>
          <p:nvPicPr>
            <p:cNvPr id="39" name="Gráfico 38" descr="Cena de pôr do sol estrutura de tópicos">
              <a:extLst>
                <a:ext uri="{FF2B5EF4-FFF2-40B4-BE49-F238E27FC236}">
                  <a16:creationId xmlns:a16="http://schemas.microsoft.com/office/drawing/2014/main" id="{A52793FA-0BF7-8E86-02EA-56C1BBC85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2664860" y="6807086"/>
              <a:ext cx="725448" cy="725448"/>
            </a:xfrm>
            <a:prstGeom prst="rect">
              <a:avLst/>
            </a:prstGeom>
          </p:spPr>
        </p:pic>
        <p:pic>
          <p:nvPicPr>
            <p:cNvPr id="41" name="Gráfico 40" descr="Soldadora estrutura de tópicos">
              <a:extLst>
                <a:ext uri="{FF2B5EF4-FFF2-40B4-BE49-F238E27FC236}">
                  <a16:creationId xmlns:a16="http://schemas.microsoft.com/office/drawing/2014/main" id="{7FE97C29-836E-87AB-0281-0803EA1AD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283410" y="6132109"/>
              <a:ext cx="725448" cy="725448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B63E39A5-841E-52DD-7243-655F9425C31A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2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C0A8A39F-CE5A-FC5E-D7BC-57CC758E5B54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93988978-15BF-4CCE-F2A7-47C49374521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DD8DB298-9D81-6643-445B-DE0200559BA7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21">
            <a:extLst>
              <a:ext uri="{FF2B5EF4-FFF2-40B4-BE49-F238E27FC236}">
                <a16:creationId xmlns:a16="http://schemas.microsoft.com/office/drawing/2014/main" id="{2768B080-E6A7-8B09-11F5-856F926408F3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43" name="Text 0">
            <a:extLst>
              <a:ext uri="{FF2B5EF4-FFF2-40B4-BE49-F238E27FC236}">
                <a16:creationId xmlns:a16="http://schemas.microsoft.com/office/drawing/2014/main" id="{8E91792B-44D3-54ED-5825-C9CEDE9554B0}"/>
              </a:ext>
            </a:extLst>
          </p:cNvPr>
          <p:cNvSpPr/>
          <p:nvPr/>
        </p:nvSpPr>
        <p:spPr>
          <a:xfrm>
            <a:off x="793790" y="666751"/>
            <a:ext cx="7556421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0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Comp</a:t>
            </a:r>
            <a:r>
              <a:rPr lang="pt-BR" sz="4400" b="1" dirty="0">
                <a:solidFill>
                  <a:srgbClr val="4472C4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artilh</a:t>
            </a: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ando a jornada</a:t>
            </a:r>
            <a:endParaRPr lang="pt-BR" sz="440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265238" y="891521"/>
            <a:ext cx="2145314" cy="865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600"/>
              </a:lnSpc>
              <a:buNone/>
            </a:pPr>
            <a:r>
              <a:rPr lang="pt-BR" sz="445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Convite</a:t>
            </a:r>
            <a:endParaRPr lang="pt-BR" sz="4450" noProof="0" dirty="0">
              <a:solidFill>
                <a:schemeClr val="accent1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7117547" y="2119253"/>
            <a:ext cx="30480" cy="4628436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2"/>
          <p:cNvSpPr/>
          <p:nvPr/>
        </p:nvSpPr>
        <p:spPr>
          <a:xfrm>
            <a:off x="6749376" y="2088773"/>
            <a:ext cx="649962" cy="30480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Shape 3"/>
          <p:cNvSpPr/>
          <p:nvPr/>
        </p:nvSpPr>
        <p:spPr>
          <a:xfrm>
            <a:off x="6292414" y="1860292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7" name="Text 4"/>
          <p:cNvSpPr/>
          <p:nvPr/>
        </p:nvSpPr>
        <p:spPr>
          <a:xfrm>
            <a:off x="6398233" y="2016728"/>
            <a:ext cx="342067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pt-BR" sz="265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1</a:t>
            </a:r>
            <a:endParaRPr lang="pt-BR" sz="2650" noProof="0" dirty="0"/>
          </a:p>
        </p:txBody>
      </p:sp>
      <p:sp>
        <p:nvSpPr>
          <p:cNvPr id="8" name="Text 5"/>
          <p:cNvSpPr/>
          <p:nvPr/>
        </p:nvSpPr>
        <p:spPr>
          <a:xfrm>
            <a:off x="7619366" y="1934706"/>
            <a:ext cx="349769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Inovação e Competitividade</a:t>
            </a:r>
            <a:endParaRPr lang="pt-BR" sz="2200" noProof="0" dirty="0"/>
          </a:p>
        </p:txBody>
      </p:sp>
      <p:sp>
        <p:nvSpPr>
          <p:cNvPr id="9" name="Text 6"/>
          <p:cNvSpPr/>
          <p:nvPr/>
        </p:nvSpPr>
        <p:spPr>
          <a:xfrm>
            <a:off x="7619366" y="2439411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inclusão feminina é um motor crucial para inovação e competitividade.</a:t>
            </a:r>
            <a:endParaRPr lang="pt-BR" sz="1700" noProof="0" dirty="0"/>
          </a:p>
        </p:txBody>
      </p:sp>
      <p:sp>
        <p:nvSpPr>
          <p:cNvPr id="10" name="Shape 7"/>
          <p:cNvSpPr/>
          <p:nvPr/>
        </p:nvSpPr>
        <p:spPr>
          <a:xfrm>
            <a:off x="6749376" y="3776007"/>
            <a:ext cx="649962" cy="30480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Shape 8"/>
          <p:cNvSpPr/>
          <p:nvPr/>
        </p:nvSpPr>
        <p:spPr>
          <a:xfrm>
            <a:off x="6292414" y="3547526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2" name="Text 9"/>
          <p:cNvSpPr/>
          <p:nvPr/>
        </p:nvSpPr>
        <p:spPr>
          <a:xfrm>
            <a:off x="6381476" y="3666101"/>
            <a:ext cx="342067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pt-BR" sz="265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2</a:t>
            </a:r>
            <a:endParaRPr lang="pt-BR" sz="2650" noProof="0" dirty="0"/>
          </a:p>
        </p:txBody>
      </p:sp>
      <p:sp>
        <p:nvSpPr>
          <p:cNvPr id="13" name="Text 10"/>
          <p:cNvSpPr/>
          <p:nvPr/>
        </p:nvSpPr>
        <p:spPr>
          <a:xfrm>
            <a:off x="7619366" y="3621940"/>
            <a:ext cx="3204686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Inspiração para Gerações</a:t>
            </a:r>
            <a:endParaRPr lang="pt-BR" sz="2200" noProof="0" dirty="0"/>
          </a:p>
        </p:txBody>
      </p:sp>
      <p:sp>
        <p:nvSpPr>
          <p:cNvPr id="14" name="Text 11"/>
          <p:cNvSpPr/>
          <p:nvPr/>
        </p:nvSpPr>
        <p:spPr>
          <a:xfrm>
            <a:off x="7619366" y="4053899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representatividade inspira novas gerações a ingressarem na tecnologia.</a:t>
            </a:r>
            <a:endParaRPr lang="pt-BR" sz="1700" noProof="0" dirty="0"/>
          </a:p>
        </p:txBody>
      </p:sp>
      <p:sp>
        <p:nvSpPr>
          <p:cNvPr id="15" name="Shape 12"/>
          <p:cNvSpPr/>
          <p:nvPr/>
        </p:nvSpPr>
        <p:spPr>
          <a:xfrm>
            <a:off x="6749376" y="5463242"/>
            <a:ext cx="649962" cy="30480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Shape 13"/>
          <p:cNvSpPr/>
          <p:nvPr/>
        </p:nvSpPr>
        <p:spPr>
          <a:xfrm>
            <a:off x="6325545" y="5217723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7" name="Text 14"/>
          <p:cNvSpPr/>
          <p:nvPr/>
        </p:nvSpPr>
        <p:spPr>
          <a:xfrm>
            <a:off x="6365102" y="5264705"/>
            <a:ext cx="342067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pt-BR" sz="265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3</a:t>
            </a:r>
            <a:endParaRPr lang="pt-BR" sz="2650" noProof="0" dirty="0"/>
          </a:p>
        </p:txBody>
      </p:sp>
      <p:sp>
        <p:nvSpPr>
          <p:cNvPr id="18" name="Text 15"/>
          <p:cNvSpPr/>
          <p:nvPr/>
        </p:nvSpPr>
        <p:spPr>
          <a:xfrm>
            <a:off x="7619366" y="530917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Construção Coletiva</a:t>
            </a:r>
            <a:endParaRPr lang="pt-BR" sz="2200" noProof="0" dirty="0"/>
          </a:p>
        </p:txBody>
      </p:sp>
      <p:sp>
        <p:nvSpPr>
          <p:cNvPr id="19" name="Text 16"/>
          <p:cNvSpPr/>
          <p:nvPr/>
        </p:nvSpPr>
        <p:spPr>
          <a:xfrm>
            <a:off x="7619366" y="5806200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Convidamos a todos para construir um ecossistema mais equitativo e inovador.</a:t>
            </a:r>
            <a:endParaRPr lang="pt-BR" sz="1700" noProof="0" dirty="0"/>
          </a:p>
        </p:txBody>
      </p:sp>
      <p:pic>
        <p:nvPicPr>
          <p:cNvPr id="27" name="Gráfico 26" descr="Envelope aberto com preenchimento sólido">
            <a:extLst>
              <a:ext uri="{FF2B5EF4-FFF2-40B4-BE49-F238E27FC236}">
                <a16:creationId xmlns:a16="http://schemas.microsoft.com/office/drawing/2014/main" id="{1E5F81FD-85A4-5907-D80A-D8FD31F0D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9436" y="278590"/>
            <a:ext cx="1279195" cy="127919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3FD95B6E-DA55-3F92-A352-75464BCCB3F2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20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D5010C7F-4F4C-C16A-2BF9-59232E39847E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01C9783C-1925-2DE4-27E7-AC82DB2DD7A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FFC75C20-BC4F-CCA5-7E51-424E39D28168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 21">
            <a:extLst>
              <a:ext uri="{FF2B5EF4-FFF2-40B4-BE49-F238E27FC236}">
                <a16:creationId xmlns:a16="http://schemas.microsoft.com/office/drawing/2014/main" id="{8FE4D4AD-7127-F03D-2D76-D3A2B2D2D3C6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29" name="Image 0" descr="preencoded.png">
            <a:extLst>
              <a:ext uri="{FF2B5EF4-FFF2-40B4-BE49-F238E27FC236}">
                <a16:creationId xmlns:a16="http://schemas.microsoft.com/office/drawing/2014/main" id="{058DC543-FDD5-037F-4B9B-E7D44CCB20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  <p:pic>
        <p:nvPicPr>
          <p:cNvPr id="34" name="Imagem 33" descr="Desenho de uma mulher&#10;&#10;O conteúdo gerado por IA pode estar incorreto.">
            <a:extLst>
              <a:ext uri="{FF2B5EF4-FFF2-40B4-BE49-F238E27FC236}">
                <a16:creationId xmlns:a16="http://schemas.microsoft.com/office/drawing/2014/main" id="{316BA427-C5D4-4176-80FD-BF97F39F78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932" y="2269354"/>
            <a:ext cx="4600871" cy="460087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704737" y="219934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Individual</a:t>
            </a:r>
            <a:endParaRPr lang="pt-BR" sz="3200" noProof="0" dirty="0">
              <a:latin typeface="Barlow Bold" panose="00000800000000000000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41798" y="3010064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Questione seus próprios vieses inconscientes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41798" y="3714557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Amplifique vozes femininas em reuniões e fóruns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41798" y="4419049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Ofereça-se como mentor para mulheres em início de carreira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6516315" y="22468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Equipe</a:t>
            </a:r>
            <a:endParaRPr lang="pt-BR" sz="3200" noProof="0" dirty="0">
              <a:latin typeface="Barlow Bold" panose="00000800000000000000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471994" y="3010064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Garanta distribuição equitativa de tarefas e oportunidades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471994" y="4281996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Crie ambiente seguro para todas as vozes serem ouvidas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471994" y="3637672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Estabeleça métricas de diversidade e inclusão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10852458" y="2246889"/>
            <a:ext cx="249936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Organizacional</a:t>
            </a:r>
            <a:endParaRPr lang="pt-BR" sz="3200" noProof="0" dirty="0">
              <a:latin typeface="Barlow Bold" panose="00000800000000000000" pitchFamily="2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9902310" y="3010064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Implemente políticas de contratação e promoção inclusivas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9902310" y="3714557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Desenvolva programas de liderança específicos para mulheres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9902310" y="4419049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Estabeleça metas claras de equidade com prestação de contas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793790" y="5860111"/>
            <a:ext cx="13326944" cy="1248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70C0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endParaRPr lang="pt-BR" sz="2400" noProof="0" dirty="0">
              <a:solidFill>
                <a:srgbClr val="272525"/>
              </a:solidFill>
              <a:latin typeface="Montserrat" panose="00000500000000000000" pitchFamily="2" charset="0"/>
              <a:ea typeface="Inter" pitchFamily="34" charset="-122"/>
              <a:cs typeface="Inter" pitchFamily="34" charset="-120"/>
            </a:endParaRPr>
          </a:p>
          <a:p>
            <a:pPr marL="0" indent="0" algn="ctr">
              <a:lnSpc>
                <a:spcPts val="2500"/>
              </a:lnSpc>
              <a:buNone/>
            </a:pP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Organizações que implementam estas ações de forma sistêmica reduzem 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em</a:t>
            </a:r>
            <a:r>
              <a:rPr lang="pt-BR" sz="2400" b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71%</a:t>
            </a: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a disparidade de gênero em</a:t>
            </a:r>
            <a:r>
              <a:rPr lang="pt-BR" sz="2400" b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5</a:t>
            </a: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anos.</a:t>
            </a:r>
            <a:endParaRPr lang="pt-BR" sz="2400" noProof="0" dirty="0">
              <a:latin typeface="Montserrat" panose="00000500000000000000" pitchFamily="2" charset="0"/>
            </a:endParaRPr>
          </a:p>
        </p:txBody>
      </p:sp>
      <p:pic>
        <p:nvPicPr>
          <p:cNvPr id="24" name="Gráfico 23" descr="Cidade estrutura de tópicos">
            <a:extLst>
              <a:ext uri="{FF2B5EF4-FFF2-40B4-BE49-F238E27FC236}">
                <a16:creationId xmlns:a16="http://schemas.microsoft.com/office/drawing/2014/main" id="{7E23112A-540B-D798-07E4-5ABA9A5DB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6180" y="1761709"/>
            <a:ext cx="914400" cy="914400"/>
          </a:xfrm>
          <a:prstGeom prst="rect">
            <a:avLst/>
          </a:prstGeom>
        </p:spPr>
      </p:pic>
      <p:pic>
        <p:nvPicPr>
          <p:cNvPr id="26" name="Gráfico 25" descr="Usuários estrutura de tópicos">
            <a:extLst>
              <a:ext uri="{FF2B5EF4-FFF2-40B4-BE49-F238E27FC236}">
                <a16:creationId xmlns:a16="http://schemas.microsoft.com/office/drawing/2014/main" id="{FEC64803-76C4-A40F-6B88-893623E719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60037" y="1910585"/>
            <a:ext cx="914400" cy="914400"/>
          </a:xfrm>
          <a:prstGeom prst="rect">
            <a:avLst/>
          </a:prstGeom>
        </p:spPr>
      </p:pic>
      <p:pic>
        <p:nvPicPr>
          <p:cNvPr id="28" name="Gráfico 27" descr="Usuário estrutura de tópicos">
            <a:extLst>
              <a:ext uri="{FF2B5EF4-FFF2-40B4-BE49-F238E27FC236}">
                <a16:creationId xmlns:a16="http://schemas.microsoft.com/office/drawing/2014/main" id="{004EF2F5-2A26-555C-E4EC-ACC6668147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0257" y="1994022"/>
            <a:ext cx="668965" cy="66896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E19E40E-0D83-F1A1-14AF-15A617DFD496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21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AC829A4A-8DDA-1818-BEA1-68E23328AEF9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C9893166-7F2F-D84A-26FC-AD366AAB67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545130DC-10FA-9C02-0F8F-A3C43E0E8708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21">
            <a:extLst>
              <a:ext uri="{FF2B5EF4-FFF2-40B4-BE49-F238E27FC236}">
                <a16:creationId xmlns:a16="http://schemas.microsoft.com/office/drawing/2014/main" id="{6561D38C-2F5B-054A-E564-C5DDB3642511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22" name="Image 0" descr="preencoded.png">
            <a:extLst>
              <a:ext uri="{FF2B5EF4-FFF2-40B4-BE49-F238E27FC236}">
                <a16:creationId xmlns:a16="http://schemas.microsoft.com/office/drawing/2014/main" id="{E28D62B9-CBE7-FC92-0D67-B051CBC303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  <p:sp>
        <p:nvSpPr>
          <p:cNvPr id="23" name="Text 0">
            <a:extLst>
              <a:ext uri="{FF2B5EF4-FFF2-40B4-BE49-F238E27FC236}">
                <a16:creationId xmlns:a16="http://schemas.microsoft.com/office/drawing/2014/main" id="{7E5B3254-08D3-55BA-42A9-1351518957BC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Ações intencionais AINDA são necessárias</a:t>
            </a:r>
          </a:p>
        </p:txBody>
      </p:sp>
      <p:sp>
        <p:nvSpPr>
          <p:cNvPr id="2" name="Text 12">
            <a:extLst>
              <a:ext uri="{FF2B5EF4-FFF2-40B4-BE49-F238E27FC236}">
                <a16:creationId xmlns:a16="http://schemas.microsoft.com/office/drawing/2014/main" id="{B370AC67-E883-68EB-DE39-33967E09E48D}"/>
              </a:ext>
            </a:extLst>
          </p:cNvPr>
          <p:cNvSpPr/>
          <p:nvPr/>
        </p:nvSpPr>
        <p:spPr>
          <a:xfrm>
            <a:off x="792361" y="7371040"/>
            <a:ext cx="13045678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Fonte: World Economic Forum Global Gender Gap Report 2025</a:t>
            </a:r>
            <a:endParaRPr lang="pt-BR" sz="1050" i="1" noProof="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35173" y="612638"/>
            <a:ext cx="10824208" cy="1822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pt-BR" sz="36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Não basta abrir a porta,</a:t>
            </a:r>
          </a:p>
          <a:p>
            <a:pPr marL="0" indent="0" algn="ctr">
              <a:lnSpc>
                <a:spcPts val="3550"/>
              </a:lnSpc>
              <a:buNone/>
            </a:pPr>
            <a:endParaRPr lang="pt-BR" sz="1600" b="1" dirty="0">
              <a:solidFill>
                <a:schemeClr val="accent1"/>
              </a:solidFill>
              <a:latin typeface="Barlow Bold" panose="00000800000000000000" pitchFamily="2" charset="0"/>
              <a:ea typeface="Inter Bold" pitchFamily="34" charset="-122"/>
              <a:cs typeface="Inter Bold" pitchFamily="34" charset="-120"/>
            </a:endParaRPr>
          </a:p>
          <a:p>
            <a:pPr marL="0" indent="0" algn="ctr">
              <a:lnSpc>
                <a:spcPts val="3550"/>
              </a:lnSpc>
              <a:buNone/>
            </a:pPr>
            <a:r>
              <a:rPr lang="pt-BR" sz="36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é preciso segurá-la aberta para quem vem depois.</a:t>
            </a:r>
            <a:endParaRPr lang="pt-BR" sz="36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413828" y="2983544"/>
            <a:ext cx="8395568" cy="4154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pt-BR" sz="32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Cada líder tem um papel fundamental na criação de um setor de tecnologia mais diverso, inclusivo e inovador.</a:t>
            </a:r>
          </a:p>
          <a:p>
            <a:pPr marL="0" indent="0" algn="ctr">
              <a:buNone/>
            </a:pPr>
            <a:endParaRPr lang="pt-BR" sz="2800" noProof="0" dirty="0">
              <a:solidFill>
                <a:srgbClr val="272525"/>
              </a:solidFill>
              <a:latin typeface="Montserrat" panose="00000500000000000000" pitchFamily="2" charset="0"/>
              <a:ea typeface="Inter" pitchFamily="34" charset="-122"/>
              <a:cs typeface="Inter" pitchFamily="34" charset="-120"/>
            </a:endParaRPr>
          </a:p>
          <a:p>
            <a:pPr marL="0" indent="0" algn="ctr">
              <a:buNone/>
            </a:pPr>
            <a:r>
              <a:rPr lang="pt-BR" sz="32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</a:t>
            </a: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Quando abrimos caminho para mais mulheres, não estamos apenas promovendo justiça social — estamos potencializando a inovação, a criatividade e os resultados que só uma equipe verdadeiramente diversa pode alcançar.</a:t>
            </a:r>
            <a:endParaRPr lang="pt-BR" sz="2400" noProof="0" dirty="0">
              <a:latin typeface="Montserrat" panose="000005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819B91-622B-BE30-48DC-E069EB36041D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22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DBBB66C2-EE8E-A72B-328D-584B83E17FBE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182E2A8C-D393-3110-9A10-5B66DC0A6D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2AE79A77-3EEE-4A97-ADAE-BC24BCF2DFC1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21">
            <a:extLst>
              <a:ext uri="{FF2B5EF4-FFF2-40B4-BE49-F238E27FC236}">
                <a16:creationId xmlns:a16="http://schemas.microsoft.com/office/drawing/2014/main" id="{62FF8F8D-932F-2F20-290E-31A6181A6F24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5C1052F0-AF84-DE9A-9029-30FD849A5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8331" y="354436"/>
            <a:ext cx="2442392" cy="942677"/>
          </a:xfrm>
          <a:prstGeom prst="rect">
            <a:avLst/>
          </a:prstGeom>
        </p:spPr>
      </p:pic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453256D6-E1B4-93A8-27DE-B31A3063E3F6}"/>
              </a:ext>
            </a:extLst>
          </p:cNvPr>
          <p:cNvSpPr>
            <a:spLocks noChangeAspect="1"/>
          </p:cNvSpPr>
          <p:nvPr/>
        </p:nvSpPr>
        <p:spPr>
          <a:xfrm>
            <a:off x="480425" y="2677817"/>
            <a:ext cx="4354854" cy="4258118"/>
          </a:xfrm>
          <a:prstGeom prst="roundRect">
            <a:avLst>
              <a:gd name="adj" fmla="val 6760"/>
            </a:avLst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FC540-0042-5C16-3896-F5C22E282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07D50BEB-956B-9B29-9B9E-7922C4152FAF}"/>
              </a:ext>
            </a:extLst>
          </p:cNvPr>
          <p:cNvSpPr/>
          <p:nvPr/>
        </p:nvSpPr>
        <p:spPr>
          <a:xfrm>
            <a:off x="7556500" y="2090738"/>
            <a:ext cx="6915150" cy="2480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850"/>
              </a:lnSpc>
            </a:pPr>
            <a:r>
              <a:rPr lang="pt-BR" sz="44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Liderança Feminina: </a:t>
            </a:r>
          </a:p>
          <a:p>
            <a:pPr algn="ctr">
              <a:lnSpc>
                <a:spcPts val="4850"/>
              </a:lnSpc>
            </a:pPr>
            <a:r>
              <a:rPr lang="pt-BR" sz="4400" b="1" noProof="0" dirty="0">
                <a:solidFill>
                  <a:schemeClr val="accent1"/>
                </a:solidFill>
                <a:latin typeface="Barlow Bold" panose="00000800000000000000" pitchFamily="2" charset="0"/>
              </a:rPr>
              <a:t>Inovação e o Poder da Representatividade</a:t>
            </a:r>
            <a:endParaRPr lang="pt-BR" sz="44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  <a:p>
            <a:pPr marL="0" indent="0" algn="l">
              <a:lnSpc>
                <a:spcPts val="4850"/>
              </a:lnSpc>
              <a:buNone/>
            </a:pPr>
            <a:endParaRPr lang="pt-BR" sz="4400" b="1" noProof="0" dirty="0">
              <a:solidFill>
                <a:srgbClr val="000000"/>
              </a:solidFill>
              <a:highlight>
                <a:srgbClr val="FFFF00"/>
              </a:highlight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6" name="Google Shape;1470;p19">
            <a:extLst>
              <a:ext uri="{FF2B5EF4-FFF2-40B4-BE49-F238E27FC236}">
                <a16:creationId xmlns:a16="http://schemas.microsoft.com/office/drawing/2014/main" id="{34E8AA24-0C94-2A07-5E7F-C8629F810A80}"/>
              </a:ext>
            </a:extLst>
          </p:cNvPr>
          <p:cNvSpPr txBox="1"/>
          <p:nvPr/>
        </p:nvSpPr>
        <p:spPr>
          <a:xfrm>
            <a:off x="10482328" y="4481729"/>
            <a:ext cx="3454666" cy="31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4"/>
              <a:buFont typeface="Arial"/>
              <a:buNone/>
            </a:pPr>
            <a:r>
              <a:rPr lang="en-US" b="0" i="1" u="none" strike="noStrike" cap="none" dirty="0"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@mciobrasil</a:t>
            </a:r>
            <a:endParaRPr sz="800" b="0" i="1" u="none" strike="noStrike" cap="none" dirty="0">
              <a:latin typeface="Montserrat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7" name="Google Shape;1471;p19">
            <a:extLst>
              <a:ext uri="{FF2B5EF4-FFF2-40B4-BE49-F238E27FC236}">
                <a16:creationId xmlns:a16="http://schemas.microsoft.com/office/drawing/2014/main" id="{2F7C85C0-10D7-E947-D639-C2DBC5A1B15C}"/>
              </a:ext>
            </a:extLst>
          </p:cNvPr>
          <p:cNvSpPr txBox="1"/>
          <p:nvPr/>
        </p:nvSpPr>
        <p:spPr>
          <a:xfrm>
            <a:off x="10482328" y="5035458"/>
            <a:ext cx="3454666" cy="31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4"/>
              <a:buFont typeface="Arial"/>
              <a:buNone/>
            </a:pPr>
            <a:r>
              <a:rPr lang="en-US" b="0" i="1" u="none" strike="noStrike" cap="none" dirty="0"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MCIO </a:t>
            </a:r>
            <a:r>
              <a:rPr lang="en-US" b="0" i="1" u="none" strike="noStrike" cap="none" dirty="0" err="1"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Brasil</a:t>
            </a:r>
            <a:r>
              <a:rPr lang="en-US" b="0" i="1" u="none" strike="noStrike" cap="none" dirty="0"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 </a:t>
            </a:r>
            <a:endParaRPr sz="800" b="0" i="1" u="none" strike="noStrike" cap="none" dirty="0">
              <a:latin typeface="Montserrat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473;p19">
            <a:extLst>
              <a:ext uri="{FF2B5EF4-FFF2-40B4-BE49-F238E27FC236}">
                <a16:creationId xmlns:a16="http://schemas.microsoft.com/office/drawing/2014/main" id="{8879D7C3-87A2-0343-6C28-FAF6D0F46E8D}"/>
              </a:ext>
            </a:extLst>
          </p:cNvPr>
          <p:cNvSpPr txBox="1"/>
          <p:nvPr/>
        </p:nvSpPr>
        <p:spPr>
          <a:xfrm>
            <a:off x="8813185" y="7516335"/>
            <a:ext cx="3705795" cy="31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4"/>
              <a:buFont typeface="Arial"/>
              <a:buNone/>
            </a:pPr>
            <a:r>
              <a:rPr lang="en-US" b="0" i="1" u="none" strike="noStrike" cap="none" dirty="0"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Site: </a:t>
            </a:r>
            <a:r>
              <a:rPr lang="en-US" b="0" i="1" u="sng" strike="noStrike" cap="none" dirty="0">
                <a:latin typeface="Montserrat" panose="00000500000000000000" pitchFamily="2" charset="0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https://mciobrasil.org.br</a:t>
            </a:r>
            <a:endParaRPr sz="800" b="0" i="1" u="none" strike="noStrike" cap="none" dirty="0">
              <a:latin typeface="Montserrat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474;p19">
            <a:extLst>
              <a:ext uri="{FF2B5EF4-FFF2-40B4-BE49-F238E27FC236}">
                <a16:creationId xmlns:a16="http://schemas.microsoft.com/office/drawing/2014/main" id="{1800A63D-E53A-D683-7E77-98D36BE3395C}"/>
              </a:ext>
            </a:extLst>
          </p:cNvPr>
          <p:cNvSpPr txBox="1"/>
          <p:nvPr/>
        </p:nvSpPr>
        <p:spPr>
          <a:xfrm>
            <a:off x="10482328" y="5626383"/>
            <a:ext cx="3454666" cy="31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24"/>
              <a:buFont typeface="Arial"/>
              <a:buNone/>
            </a:pPr>
            <a:r>
              <a:rPr lang="en-US" b="0" i="1" u="none" strike="noStrike" cap="none" dirty="0">
                <a:latin typeface="Montserrat" panose="00000500000000000000" pitchFamily="2" charset="0"/>
                <a:ea typeface="Montserrat"/>
                <a:cs typeface="Montserrat"/>
                <a:sym typeface="Montserrat"/>
              </a:rPr>
              <a:t>MCIO Brasil </a:t>
            </a:r>
            <a:endParaRPr sz="800" b="0" i="1" u="none" strike="noStrike" cap="none" dirty="0">
              <a:latin typeface="Montserrat" panose="00000500000000000000" pitchFamily="2" charset="0"/>
              <a:ea typeface="Arial"/>
              <a:cs typeface="Arial"/>
              <a:sym typeface="Arial"/>
            </a:endParaRPr>
          </a:p>
        </p:txBody>
      </p:sp>
      <p:pic>
        <p:nvPicPr>
          <p:cNvPr id="2" name="Imagem 1" descr="Ícone&#10;&#10;O conteúdo gerado por IA pode estar incorreto.">
            <a:extLst>
              <a:ext uri="{FF2B5EF4-FFF2-40B4-BE49-F238E27FC236}">
                <a16:creationId xmlns:a16="http://schemas.microsoft.com/office/drawing/2014/main" id="{3EC33933-65A9-2711-D32A-D0F37434B0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6" r="1901"/>
          <a:stretch>
            <a:fillRect/>
          </a:stretch>
        </p:blipFill>
        <p:spPr>
          <a:xfrm>
            <a:off x="-1" y="0"/>
            <a:ext cx="7964905" cy="8229600"/>
          </a:xfrm>
          <a:prstGeom prst="rect">
            <a:avLst/>
          </a:prstGeom>
        </p:spPr>
      </p:pic>
      <p:sp>
        <p:nvSpPr>
          <p:cNvPr id="27" name="Forma Livre: Forma 26">
            <a:extLst>
              <a:ext uri="{FF2B5EF4-FFF2-40B4-BE49-F238E27FC236}">
                <a16:creationId xmlns:a16="http://schemas.microsoft.com/office/drawing/2014/main" id="{4D9BC6B5-EFE5-B346-54F7-466B4ED37B75}"/>
              </a:ext>
            </a:extLst>
          </p:cNvPr>
          <p:cNvSpPr>
            <a:spLocks noChangeAspect="1"/>
          </p:cNvSpPr>
          <p:nvPr/>
        </p:nvSpPr>
        <p:spPr>
          <a:xfrm>
            <a:off x="9898078" y="5711247"/>
            <a:ext cx="335081" cy="234557"/>
          </a:xfrm>
          <a:custGeom>
            <a:avLst/>
            <a:gdLst>
              <a:gd name="connsiteX0" fmla="*/ 307922 w 2113041"/>
              <a:gd name="connsiteY0" fmla="*/ 27406 h 1479129"/>
              <a:gd name="connsiteX1" fmla="*/ 12724 w 2113041"/>
              <a:gd name="connsiteY1" fmla="*/ 337176 h 1479129"/>
              <a:gd name="connsiteX2" fmla="*/ 0 w 2113041"/>
              <a:gd name="connsiteY2" fmla="*/ 734883 h 1479129"/>
              <a:gd name="connsiteX3" fmla="*/ 12949 w 2113041"/>
              <a:gd name="connsiteY3" fmla="*/ 1137220 h 1479129"/>
              <a:gd name="connsiteX4" fmla="*/ 302973 w 2113041"/>
              <a:gd name="connsiteY4" fmla="*/ 1446048 h 1479129"/>
              <a:gd name="connsiteX5" fmla="*/ 1056521 w 2113041"/>
              <a:gd name="connsiteY5" fmla="*/ 1479129 h 1479129"/>
              <a:gd name="connsiteX6" fmla="*/ 1808674 w 2113041"/>
              <a:gd name="connsiteY6" fmla="*/ 1446177 h 1479129"/>
              <a:gd name="connsiteX7" fmla="*/ 2099455 w 2113041"/>
              <a:gd name="connsiteY7" fmla="*/ 1135837 h 1479129"/>
              <a:gd name="connsiteX8" fmla="*/ 2113042 w 2113041"/>
              <a:gd name="connsiteY8" fmla="*/ 734883 h 1479129"/>
              <a:gd name="connsiteX9" fmla="*/ 2099676 w 2113041"/>
              <a:gd name="connsiteY9" fmla="*/ 338547 h 1479129"/>
              <a:gd name="connsiteX10" fmla="*/ 1803756 w 2113041"/>
              <a:gd name="connsiteY10" fmla="*/ 27298 h 1479129"/>
              <a:gd name="connsiteX11" fmla="*/ 1056521 w 2113041"/>
              <a:gd name="connsiteY11" fmla="*/ 0 h 1479129"/>
              <a:gd name="connsiteX12" fmla="*/ 307922 w 2113041"/>
              <a:gd name="connsiteY12" fmla="*/ 27406 h 1479129"/>
              <a:gd name="connsiteX13" fmla="*/ 845217 w 2113041"/>
              <a:gd name="connsiteY13" fmla="*/ 421270 h 1479129"/>
              <a:gd name="connsiteX14" fmla="*/ 1389912 w 2113041"/>
              <a:gd name="connsiteY14" fmla="*/ 734883 h 1479129"/>
              <a:gd name="connsiteX15" fmla="*/ 845217 w 2113041"/>
              <a:gd name="connsiteY15" fmla="*/ 1048496 h 1479129"/>
              <a:gd name="connsiteX16" fmla="*/ 845217 w 2113041"/>
              <a:gd name="connsiteY16" fmla="*/ 421270 h 1479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113041" h="1479129">
                <a:moveTo>
                  <a:pt x="307922" y="27406"/>
                </a:moveTo>
                <a:cubicBezTo>
                  <a:pt x="144335" y="40258"/>
                  <a:pt x="20687" y="173279"/>
                  <a:pt x="12724" y="337176"/>
                </a:cubicBezTo>
                <a:cubicBezTo>
                  <a:pt x="6163" y="472216"/>
                  <a:pt x="0" y="627611"/>
                  <a:pt x="0" y="734883"/>
                </a:cubicBezTo>
                <a:cubicBezTo>
                  <a:pt x="0" y="843383"/>
                  <a:pt x="6305" y="1001114"/>
                  <a:pt x="12949" y="1137220"/>
                </a:cubicBezTo>
                <a:cubicBezTo>
                  <a:pt x="20849" y="1299020"/>
                  <a:pt x="141665" y="1431156"/>
                  <a:pt x="302973" y="1446048"/>
                </a:cubicBezTo>
                <a:cubicBezTo>
                  <a:pt x="481536" y="1462537"/>
                  <a:pt x="739898" y="1479129"/>
                  <a:pt x="1056521" y="1479129"/>
                </a:cubicBezTo>
                <a:cubicBezTo>
                  <a:pt x="1372320" y="1479129"/>
                  <a:pt x="1630162" y="1462622"/>
                  <a:pt x="1808674" y="1446177"/>
                </a:cubicBezTo>
                <a:cubicBezTo>
                  <a:pt x="1970606" y="1431259"/>
                  <a:pt x="2091662" y="1298269"/>
                  <a:pt x="2099455" y="1135837"/>
                </a:cubicBezTo>
                <a:cubicBezTo>
                  <a:pt x="2106327" y="992538"/>
                  <a:pt x="2113042" y="828573"/>
                  <a:pt x="2113042" y="734883"/>
                </a:cubicBezTo>
                <a:cubicBezTo>
                  <a:pt x="2113042" y="642200"/>
                  <a:pt x="2106470" y="480738"/>
                  <a:pt x="2099676" y="338547"/>
                </a:cubicBezTo>
                <a:cubicBezTo>
                  <a:pt x="2091813" y="174016"/>
                  <a:pt x="1967970" y="40169"/>
                  <a:pt x="1803756" y="27298"/>
                </a:cubicBezTo>
                <a:cubicBezTo>
                  <a:pt x="1627993" y="13523"/>
                  <a:pt x="1374477" y="0"/>
                  <a:pt x="1056521" y="0"/>
                </a:cubicBezTo>
                <a:cubicBezTo>
                  <a:pt x="737740" y="0"/>
                  <a:pt x="483736" y="13594"/>
                  <a:pt x="307922" y="27406"/>
                </a:cubicBezTo>
                <a:close/>
                <a:moveTo>
                  <a:pt x="845217" y="421270"/>
                </a:moveTo>
                <a:lnTo>
                  <a:pt x="1389912" y="734883"/>
                </a:lnTo>
                <a:lnTo>
                  <a:pt x="845217" y="1048496"/>
                </a:lnTo>
                <a:lnTo>
                  <a:pt x="845217" y="421270"/>
                </a:lnTo>
                <a:close/>
              </a:path>
            </a:pathLst>
          </a:custGeom>
          <a:solidFill>
            <a:srgbClr val="000000"/>
          </a:solidFill>
          <a:ln w="23432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EC7FC305-75E0-DFE1-496E-A3B556BB0C38}"/>
              </a:ext>
            </a:extLst>
          </p:cNvPr>
          <p:cNvGrpSpPr>
            <a:grpSpLocks noChangeAspect="1"/>
          </p:cNvGrpSpPr>
          <p:nvPr/>
        </p:nvGrpSpPr>
        <p:grpSpPr>
          <a:xfrm>
            <a:off x="9929546" y="4496563"/>
            <a:ext cx="272144" cy="272144"/>
            <a:chOff x="4570058" y="2382419"/>
            <a:chExt cx="1750088" cy="1750088"/>
          </a:xfrm>
        </p:grpSpPr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040C4B94-9B8C-A3EB-DAA3-8D11EE4AA0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70058" y="2382419"/>
              <a:ext cx="1750088" cy="1750088"/>
            </a:xfrm>
            <a:custGeom>
              <a:avLst/>
              <a:gdLst>
                <a:gd name="connsiteX0" fmla="*/ 0 w 1750088"/>
                <a:gd name="connsiteY0" fmla="*/ 1234037 h 1750088"/>
                <a:gd name="connsiteX1" fmla="*/ 516052 w 1750088"/>
                <a:gd name="connsiteY1" fmla="*/ 1750088 h 1750088"/>
                <a:gd name="connsiteX2" fmla="*/ 1234037 w 1750088"/>
                <a:gd name="connsiteY2" fmla="*/ 1750088 h 1750088"/>
                <a:gd name="connsiteX3" fmla="*/ 1750088 w 1750088"/>
                <a:gd name="connsiteY3" fmla="*/ 1234037 h 1750088"/>
                <a:gd name="connsiteX4" fmla="*/ 1750088 w 1750088"/>
                <a:gd name="connsiteY4" fmla="*/ 516052 h 1750088"/>
                <a:gd name="connsiteX5" fmla="*/ 1234037 w 1750088"/>
                <a:gd name="connsiteY5" fmla="*/ 0 h 1750088"/>
                <a:gd name="connsiteX6" fmla="*/ 516052 w 1750088"/>
                <a:gd name="connsiteY6" fmla="*/ 0 h 1750088"/>
                <a:gd name="connsiteX7" fmla="*/ 0 w 1750088"/>
                <a:gd name="connsiteY7" fmla="*/ 516052 h 1750088"/>
                <a:gd name="connsiteX8" fmla="*/ 1346222 w 1750088"/>
                <a:gd name="connsiteY8" fmla="*/ 314118 h 1750088"/>
                <a:gd name="connsiteX9" fmla="*/ 1458407 w 1750088"/>
                <a:gd name="connsiteY9" fmla="*/ 426304 h 1750088"/>
                <a:gd name="connsiteX10" fmla="*/ 1346222 w 1750088"/>
                <a:gd name="connsiteY10" fmla="*/ 538489 h 1750088"/>
                <a:gd name="connsiteX11" fmla="*/ 1234037 w 1750088"/>
                <a:gd name="connsiteY11" fmla="*/ 426304 h 1750088"/>
                <a:gd name="connsiteX12" fmla="*/ 1346222 w 1750088"/>
                <a:gd name="connsiteY12" fmla="*/ 314118 h 1750088"/>
                <a:gd name="connsiteX13" fmla="*/ 875044 w 1750088"/>
                <a:gd name="connsiteY13" fmla="*/ 448741 h 1750088"/>
                <a:gd name="connsiteX14" fmla="*/ 1301348 w 1750088"/>
                <a:gd name="connsiteY14" fmla="*/ 875044 h 1750088"/>
                <a:gd name="connsiteX15" fmla="*/ 875044 w 1750088"/>
                <a:gd name="connsiteY15" fmla="*/ 1301348 h 1750088"/>
                <a:gd name="connsiteX16" fmla="*/ 448741 w 1750088"/>
                <a:gd name="connsiteY16" fmla="*/ 875044 h 1750088"/>
                <a:gd name="connsiteX17" fmla="*/ 875044 w 1750088"/>
                <a:gd name="connsiteY17" fmla="*/ 448741 h 175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50088" h="1750088">
                  <a:moveTo>
                    <a:pt x="0" y="1234037"/>
                  </a:moveTo>
                  <a:cubicBezTo>
                    <a:pt x="0" y="1518964"/>
                    <a:pt x="231124" y="1750088"/>
                    <a:pt x="516052" y="1750088"/>
                  </a:cubicBezTo>
                  <a:lnTo>
                    <a:pt x="1234037" y="1750088"/>
                  </a:lnTo>
                  <a:cubicBezTo>
                    <a:pt x="1518964" y="1750088"/>
                    <a:pt x="1750088" y="1518964"/>
                    <a:pt x="1750088" y="1234037"/>
                  </a:cubicBezTo>
                  <a:lnTo>
                    <a:pt x="1750088" y="516052"/>
                  </a:lnTo>
                  <a:cubicBezTo>
                    <a:pt x="1750088" y="231124"/>
                    <a:pt x="1518964" y="0"/>
                    <a:pt x="1234037" y="0"/>
                  </a:cubicBezTo>
                  <a:lnTo>
                    <a:pt x="516052" y="0"/>
                  </a:lnTo>
                  <a:cubicBezTo>
                    <a:pt x="231124" y="0"/>
                    <a:pt x="0" y="231124"/>
                    <a:pt x="0" y="516052"/>
                  </a:cubicBezTo>
                  <a:close/>
                  <a:moveTo>
                    <a:pt x="1346222" y="314118"/>
                  </a:moveTo>
                  <a:cubicBezTo>
                    <a:pt x="1409063" y="314118"/>
                    <a:pt x="1458407" y="363462"/>
                    <a:pt x="1458407" y="426304"/>
                  </a:cubicBezTo>
                  <a:cubicBezTo>
                    <a:pt x="1458407" y="489145"/>
                    <a:pt x="1409063" y="538489"/>
                    <a:pt x="1346222" y="538489"/>
                  </a:cubicBezTo>
                  <a:cubicBezTo>
                    <a:pt x="1283380" y="538489"/>
                    <a:pt x="1234037" y="489145"/>
                    <a:pt x="1234037" y="426304"/>
                  </a:cubicBezTo>
                  <a:cubicBezTo>
                    <a:pt x="1234037" y="363462"/>
                    <a:pt x="1283380" y="314118"/>
                    <a:pt x="1346222" y="314118"/>
                  </a:cubicBezTo>
                  <a:close/>
                  <a:moveTo>
                    <a:pt x="875044" y="448741"/>
                  </a:moveTo>
                  <a:cubicBezTo>
                    <a:pt x="1110633" y="448741"/>
                    <a:pt x="1301348" y="639455"/>
                    <a:pt x="1301348" y="875044"/>
                  </a:cubicBezTo>
                  <a:cubicBezTo>
                    <a:pt x="1301348" y="1110633"/>
                    <a:pt x="1110633" y="1301348"/>
                    <a:pt x="875044" y="1301348"/>
                  </a:cubicBezTo>
                  <a:cubicBezTo>
                    <a:pt x="639455" y="1301348"/>
                    <a:pt x="448741" y="1110633"/>
                    <a:pt x="448741" y="875044"/>
                  </a:cubicBezTo>
                  <a:cubicBezTo>
                    <a:pt x="448741" y="639455"/>
                    <a:pt x="639455" y="448741"/>
                    <a:pt x="875044" y="448741"/>
                  </a:cubicBezTo>
                  <a:close/>
                </a:path>
              </a:pathLst>
            </a:custGeom>
            <a:solidFill>
              <a:srgbClr val="000000"/>
            </a:solidFill>
            <a:ln w="224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" name="Forma Livre: Forma 21">
              <a:extLst>
                <a:ext uri="{FF2B5EF4-FFF2-40B4-BE49-F238E27FC236}">
                  <a16:creationId xmlns:a16="http://schemas.microsoft.com/office/drawing/2014/main" id="{62AF82AB-18C8-A404-863C-49E744626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53421" y="2965782"/>
              <a:ext cx="583362" cy="583362"/>
            </a:xfrm>
            <a:custGeom>
              <a:avLst/>
              <a:gdLst>
                <a:gd name="connsiteX0" fmla="*/ 583363 w 583362"/>
                <a:gd name="connsiteY0" fmla="*/ 291681 h 583362"/>
                <a:gd name="connsiteX1" fmla="*/ 291681 w 583362"/>
                <a:gd name="connsiteY1" fmla="*/ 583363 h 583362"/>
                <a:gd name="connsiteX2" fmla="*/ 0 w 583362"/>
                <a:gd name="connsiteY2" fmla="*/ 291681 h 583362"/>
                <a:gd name="connsiteX3" fmla="*/ 291681 w 583362"/>
                <a:gd name="connsiteY3" fmla="*/ 0 h 583362"/>
                <a:gd name="connsiteX4" fmla="*/ 583363 w 583362"/>
                <a:gd name="connsiteY4" fmla="*/ 291681 h 583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362" h="583362">
                  <a:moveTo>
                    <a:pt x="583363" y="291681"/>
                  </a:moveTo>
                  <a:cubicBezTo>
                    <a:pt x="583363" y="452773"/>
                    <a:pt x="452772" y="583363"/>
                    <a:pt x="291681" y="583363"/>
                  </a:cubicBezTo>
                  <a:cubicBezTo>
                    <a:pt x="130590" y="583363"/>
                    <a:pt x="0" y="452773"/>
                    <a:pt x="0" y="291681"/>
                  </a:cubicBezTo>
                  <a:cubicBezTo>
                    <a:pt x="0" y="130590"/>
                    <a:pt x="130590" y="0"/>
                    <a:pt x="291681" y="0"/>
                  </a:cubicBezTo>
                  <a:cubicBezTo>
                    <a:pt x="452772" y="0"/>
                    <a:pt x="583363" y="130590"/>
                    <a:pt x="583363" y="291681"/>
                  </a:cubicBezTo>
                </a:path>
              </a:pathLst>
            </a:custGeom>
            <a:solidFill>
              <a:srgbClr val="000000"/>
            </a:solidFill>
            <a:ln w="224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pic>
        <p:nvPicPr>
          <p:cNvPr id="19" name="Imagem 18" descr="Forma&#10;&#10;O conteúdo gerado por IA pode estar incorreto.">
            <a:extLst>
              <a:ext uri="{FF2B5EF4-FFF2-40B4-BE49-F238E27FC236}">
                <a16:creationId xmlns:a16="http://schemas.microsoft.com/office/drawing/2014/main" id="{64464D48-4476-BD06-BD90-E48CCC5B88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8027" y="5038515"/>
            <a:ext cx="355183" cy="35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8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m 34" descr="Desenho de uma pessoa">
            <a:extLst>
              <a:ext uri="{FF2B5EF4-FFF2-40B4-BE49-F238E27FC236}">
                <a16:creationId xmlns:a16="http://schemas.microsoft.com/office/drawing/2014/main" id="{3ADDB600-B51E-A5F6-4DBE-CC2FAABD9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382935" y="36198"/>
            <a:ext cx="2124041" cy="2057665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657810" y="1444074"/>
            <a:ext cx="12088524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 a primeira da minha família, de imigrantes alemães do século XIX, a cursar a universidade e ter uma carreira formal.</a:t>
            </a:r>
            <a:endParaRPr lang="pt-BR" sz="1450" noProof="0" dirty="0"/>
          </a:p>
        </p:txBody>
      </p:sp>
      <p:sp>
        <p:nvSpPr>
          <p:cNvPr id="4" name="Shape 2"/>
          <p:cNvSpPr/>
          <p:nvPr/>
        </p:nvSpPr>
        <p:spPr>
          <a:xfrm>
            <a:off x="666512" y="4573191"/>
            <a:ext cx="13297376" cy="22860"/>
          </a:xfrm>
          <a:prstGeom prst="roundRect">
            <a:avLst>
              <a:gd name="adj" fmla="val 1249588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5" name="Shape 3"/>
          <p:cNvSpPr/>
          <p:nvPr/>
        </p:nvSpPr>
        <p:spPr>
          <a:xfrm>
            <a:off x="2791897" y="4001929"/>
            <a:ext cx="22860" cy="571262"/>
          </a:xfrm>
          <a:prstGeom prst="roundRect">
            <a:avLst>
              <a:gd name="adj" fmla="val 1249588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Shape 4"/>
          <p:cNvSpPr/>
          <p:nvPr/>
        </p:nvSpPr>
        <p:spPr>
          <a:xfrm>
            <a:off x="2589133" y="4358997"/>
            <a:ext cx="428387" cy="428387"/>
          </a:xfrm>
          <a:prstGeom prst="roundRect">
            <a:avLst>
              <a:gd name="adj" fmla="val 66682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 anchor="ctr" anchorCtr="0"/>
          <a:lstStyle/>
          <a:p>
            <a:endParaRPr lang="pt-BR" noProof="0" dirty="0"/>
          </a:p>
        </p:txBody>
      </p:sp>
      <p:sp>
        <p:nvSpPr>
          <p:cNvPr id="8" name="Text 6"/>
          <p:cNvSpPr/>
          <p:nvPr/>
        </p:nvSpPr>
        <p:spPr>
          <a:xfrm>
            <a:off x="1550551" y="2051685"/>
            <a:ext cx="2505670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Década de 80</a:t>
            </a:r>
            <a:endParaRPr lang="pt-BR" sz="1950" noProof="0" dirty="0">
              <a:solidFill>
                <a:schemeClr val="accent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856893" y="2479119"/>
            <a:ext cx="3892987" cy="913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Inicio carreira técnica na época da reserva de mercado. Superação de perda familiar. </a:t>
            </a:r>
            <a:endParaRPr lang="pt-BR" sz="1450" noProof="0" dirty="0"/>
          </a:p>
        </p:txBody>
      </p:sp>
      <p:sp>
        <p:nvSpPr>
          <p:cNvPr id="10" name="Text 8"/>
          <p:cNvSpPr/>
          <p:nvPr/>
        </p:nvSpPr>
        <p:spPr>
          <a:xfrm>
            <a:off x="868263" y="3297615"/>
            <a:ext cx="3892987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Resiliência</a:t>
            </a: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Proatividade</a:t>
            </a:r>
            <a:endParaRPr lang="pt-BR" sz="1450" b="1" noProof="0" dirty="0">
              <a:solidFill>
                <a:srgbClr val="FF0000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5047774" y="4573191"/>
            <a:ext cx="22860" cy="571262"/>
          </a:xfrm>
          <a:prstGeom prst="roundRect">
            <a:avLst>
              <a:gd name="adj" fmla="val 1249588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2" name="Shape 10"/>
          <p:cNvSpPr/>
          <p:nvPr/>
        </p:nvSpPr>
        <p:spPr>
          <a:xfrm>
            <a:off x="4845010" y="4358997"/>
            <a:ext cx="428387" cy="428387"/>
          </a:xfrm>
          <a:prstGeom prst="roundRect">
            <a:avLst>
              <a:gd name="adj" fmla="val 66682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Text 12"/>
          <p:cNvSpPr/>
          <p:nvPr/>
        </p:nvSpPr>
        <p:spPr>
          <a:xfrm>
            <a:off x="3806428" y="5334833"/>
            <a:ext cx="2505670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Década de 90</a:t>
            </a:r>
            <a:endParaRPr lang="pt-BR" sz="1950" noProof="0" dirty="0">
              <a:solidFill>
                <a:schemeClr val="accent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12770" y="5762268"/>
            <a:ext cx="3892987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Migração para carreira gerencial. </a:t>
            </a:r>
            <a:endParaRPr lang="pt-BR" sz="1450" noProof="0" dirty="0"/>
          </a:p>
        </p:txBody>
      </p:sp>
      <p:sp>
        <p:nvSpPr>
          <p:cNvPr id="16" name="Text 14"/>
          <p:cNvSpPr/>
          <p:nvPr/>
        </p:nvSpPr>
        <p:spPr>
          <a:xfrm>
            <a:off x="2814757" y="6143680"/>
            <a:ext cx="4556756" cy="1111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1o. site transacional do Brasil,  Bug do Milênio, Casamento e maternidade. </a:t>
            </a:r>
          </a:p>
          <a:p>
            <a:pPr marL="0" indent="0" algn="ctr">
              <a:lnSpc>
                <a:spcPts val="2350"/>
              </a:lnSpc>
              <a:buNone/>
            </a:pPr>
            <a:endParaRPr lang="pt-BR" sz="1450" noProof="0" dirty="0">
              <a:solidFill>
                <a:srgbClr val="384653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Adaptabilidade  </a:t>
            </a: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Importância de "combinados"</a:t>
            </a:r>
            <a:endParaRPr lang="pt-BR" sz="1450" b="1" noProof="0" dirty="0">
              <a:solidFill>
                <a:srgbClr val="FF0000"/>
              </a:solidFill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303651" y="4001929"/>
            <a:ext cx="22860" cy="571262"/>
          </a:xfrm>
          <a:prstGeom prst="roundRect">
            <a:avLst>
              <a:gd name="adj" fmla="val 1249588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8" name="Shape 16"/>
          <p:cNvSpPr/>
          <p:nvPr/>
        </p:nvSpPr>
        <p:spPr>
          <a:xfrm>
            <a:off x="7100888" y="4358997"/>
            <a:ext cx="428387" cy="428387"/>
          </a:xfrm>
          <a:prstGeom prst="roundRect">
            <a:avLst>
              <a:gd name="adj" fmla="val 66682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0" name="Text 18"/>
          <p:cNvSpPr/>
          <p:nvPr/>
        </p:nvSpPr>
        <p:spPr>
          <a:xfrm>
            <a:off x="6062305" y="2137229"/>
            <a:ext cx="2505670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Anos 2000</a:t>
            </a:r>
            <a:endParaRPr lang="pt-BR" sz="1950" noProof="0" dirty="0">
              <a:solidFill>
                <a:schemeClr val="accent1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5368647" y="2506128"/>
            <a:ext cx="4213741" cy="7914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Primeira diretora estatutária de TI, sem referências femininas em cargos executivos.</a:t>
            </a:r>
            <a:endParaRPr lang="pt-BR" sz="1450" b="1" noProof="0" dirty="0">
              <a:solidFill>
                <a:srgbClr val="FF0000"/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559528" y="4573191"/>
            <a:ext cx="22860" cy="571262"/>
          </a:xfrm>
          <a:prstGeom prst="roundRect">
            <a:avLst>
              <a:gd name="adj" fmla="val 1249588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3" name="Shape 21"/>
          <p:cNvSpPr/>
          <p:nvPr/>
        </p:nvSpPr>
        <p:spPr>
          <a:xfrm>
            <a:off x="9356765" y="4358997"/>
            <a:ext cx="428387" cy="428387"/>
          </a:xfrm>
          <a:prstGeom prst="roundRect">
            <a:avLst>
              <a:gd name="adj" fmla="val 66682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25" name="Text 23"/>
          <p:cNvSpPr/>
          <p:nvPr/>
        </p:nvSpPr>
        <p:spPr>
          <a:xfrm>
            <a:off x="8318183" y="5334833"/>
            <a:ext cx="2505670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Anos 2010</a:t>
            </a:r>
            <a:endParaRPr lang="pt-BR" sz="1950" noProof="0" dirty="0">
              <a:solidFill>
                <a:schemeClr val="accent1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7624524" y="5762268"/>
            <a:ext cx="3892987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CIO</a:t>
            </a:r>
            <a:endParaRPr lang="pt-BR" sz="1450" noProof="0" dirty="0"/>
          </a:p>
        </p:txBody>
      </p:sp>
      <p:sp>
        <p:nvSpPr>
          <p:cNvPr id="27" name="Text 25"/>
          <p:cNvSpPr/>
          <p:nvPr/>
        </p:nvSpPr>
        <p:spPr>
          <a:xfrm>
            <a:off x="7735842" y="6110652"/>
            <a:ext cx="4416505" cy="152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Programa de Arquitetura de TI. Revolução do mobile banking e da implementação de IA. </a:t>
            </a:r>
          </a:p>
          <a:p>
            <a:pPr marL="0" indent="0" algn="ctr">
              <a:lnSpc>
                <a:spcPts val="2350"/>
              </a:lnSpc>
              <a:buNone/>
            </a:pPr>
            <a:endParaRPr lang="pt-BR" sz="1450" noProof="0" dirty="0">
              <a:solidFill>
                <a:srgbClr val="384653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Pragmatismo</a:t>
            </a: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Sabedoria política</a:t>
            </a: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pt-BR" sz="1450" noProof="0" dirty="0"/>
          </a:p>
        </p:txBody>
      </p:sp>
      <p:sp>
        <p:nvSpPr>
          <p:cNvPr id="28" name="Shape 26"/>
          <p:cNvSpPr/>
          <p:nvPr/>
        </p:nvSpPr>
        <p:spPr>
          <a:xfrm>
            <a:off x="11815405" y="4001929"/>
            <a:ext cx="22860" cy="571262"/>
          </a:xfrm>
          <a:prstGeom prst="roundRect">
            <a:avLst>
              <a:gd name="adj" fmla="val 1249588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9" name="Shape 27"/>
          <p:cNvSpPr/>
          <p:nvPr/>
        </p:nvSpPr>
        <p:spPr>
          <a:xfrm>
            <a:off x="11612642" y="4358997"/>
            <a:ext cx="428387" cy="428387"/>
          </a:xfrm>
          <a:prstGeom prst="roundRect">
            <a:avLst>
              <a:gd name="adj" fmla="val 66682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 anchor="ctr" anchorCtr="0"/>
          <a:lstStyle/>
          <a:p>
            <a:endParaRPr lang="pt-BR" noProof="0" dirty="0"/>
          </a:p>
        </p:txBody>
      </p:sp>
      <p:sp>
        <p:nvSpPr>
          <p:cNvPr id="31" name="Text 29"/>
          <p:cNvSpPr/>
          <p:nvPr/>
        </p:nvSpPr>
        <p:spPr>
          <a:xfrm>
            <a:off x="10574060" y="2093863"/>
            <a:ext cx="2505670" cy="313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Anos 2020</a:t>
            </a:r>
            <a:endParaRPr lang="pt-BR" sz="1950" noProof="0" dirty="0">
              <a:solidFill>
                <a:schemeClr val="accent1"/>
              </a:solidFill>
            </a:endParaRPr>
          </a:p>
        </p:txBody>
      </p:sp>
      <p:sp>
        <p:nvSpPr>
          <p:cNvPr id="32" name="Text 30"/>
          <p:cNvSpPr/>
          <p:nvPr/>
        </p:nvSpPr>
        <p:spPr>
          <a:xfrm>
            <a:off x="9880402" y="2521297"/>
            <a:ext cx="3892987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CIO + COO </a:t>
            </a:r>
            <a:endParaRPr lang="pt-BR" sz="1450" noProof="0" dirty="0"/>
          </a:p>
        </p:txBody>
      </p:sp>
      <p:sp>
        <p:nvSpPr>
          <p:cNvPr id="33" name="Text 31"/>
          <p:cNvSpPr/>
          <p:nvPr/>
        </p:nvSpPr>
        <p:spPr>
          <a:xfrm>
            <a:off x="9785152" y="2783199"/>
            <a:ext cx="4328579" cy="609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Pandemia, Wonder IT </a:t>
            </a:r>
          </a:p>
          <a:p>
            <a:pPr marL="0" indent="0" algn="ctr">
              <a:lnSpc>
                <a:spcPts val="2350"/>
              </a:lnSpc>
              <a:buNone/>
            </a:pPr>
            <a:endParaRPr lang="pt-BR" sz="1450" noProof="0" dirty="0">
              <a:solidFill>
                <a:srgbClr val="384653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Reflexão, até quando ? </a:t>
            </a: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 poder do Legado</a:t>
            </a:r>
            <a:endParaRPr lang="pt-BR" sz="1450" b="1" noProof="0" dirty="0">
              <a:solidFill>
                <a:srgbClr val="FF0000"/>
              </a:solidFill>
            </a:endParaRPr>
          </a:p>
        </p:txBody>
      </p:sp>
      <p:sp>
        <p:nvSpPr>
          <p:cNvPr id="34" name="Text 8">
            <a:extLst>
              <a:ext uri="{FF2B5EF4-FFF2-40B4-BE49-F238E27FC236}">
                <a16:creationId xmlns:a16="http://schemas.microsoft.com/office/drawing/2014/main" id="{6D40DF6A-C542-D45C-9839-6DE7BFDEF789}"/>
              </a:ext>
            </a:extLst>
          </p:cNvPr>
          <p:cNvSpPr/>
          <p:nvPr/>
        </p:nvSpPr>
        <p:spPr>
          <a:xfrm>
            <a:off x="5326707" y="3392805"/>
            <a:ext cx="3892987" cy="304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Alianças Estratégicas </a:t>
            </a:r>
          </a:p>
          <a:p>
            <a:pPr marL="0" indent="0" algn="ctr">
              <a:lnSpc>
                <a:spcPts val="2350"/>
              </a:lnSpc>
              <a:buNone/>
            </a:pPr>
            <a:r>
              <a:rPr lang="pt-BR" sz="1450" b="1" noProof="0" dirty="0" err="1">
                <a:solidFill>
                  <a:srgbClr val="FF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Representativade</a:t>
            </a:r>
            <a:endParaRPr lang="pt-BR" sz="1450" b="1" noProof="0" dirty="0">
              <a:solidFill>
                <a:srgbClr val="FF0000"/>
              </a:solidFill>
            </a:endParaRPr>
          </a:p>
        </p:txBody>
      </p:sp>
      <p:sp>
        <p:nvSpPr>
          <p:cNvPr id="36" name="Text 0">
            <a:extLst>
              <a:ext uri="{FF2B5EF4-FFF2-40B4-BE49-F238E27FC236}">
                <a16:creationId xmlns:a16="http://schemas.microsoft.com/office/drawing/2014/main" id="{5D8C42C6-0EF0-F9FD-01F4-A2E0B2DE581A}"/>
              </a:ext>
            </a:extLst>
          </p:cNvPr>
          <p:cNvSpPr/>
          <p:nvPr/>
        </p:nvSpPr>
        <p:spPr>
          <a:xfrm>
            <a:off x="793790" y="666751"/>
            <a:ext cx="7556421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0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A jornada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36A3C8A-F481-C613-8D52-C6382439FCBD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3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38D46E4F-330C-7F69-D138-3612701D9E90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id="{641FB8CD-B445-3E48-BE6B-0302190F68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to 40">
              <a:extLst>
                <a:ext uri="{FF2B5EF4-FFF2-40B4-BE49-F238E27FC236}">
                  <a16:creationId xmlns:a16="http://schemas.microsoft.com/office/drawing/2014/main" id="{1587D85D-2D45-A1B1-1F61-170044274FDF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21">
            <a:extLst>
              <a:ext uri="{FF2B5EF4-FFF2-40B4-BE49-F238E27FC236}">
                <a16:creationId xmlns:a16="http://schemas.microsoft.com/office/drawing/2014/main" id="{0D28D03C-8EBD-9E25-AA9D-1921303555F9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2169557" y="286928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Emoção e Razão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58309" y="3355419"/>
            <a:ext cx="4261961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Pura emoção nas relações e racional ao extremo nas decisões profissionais.</a:t>
            </a:r>
            <a:endParaRPr lang="pt-BR" sz="1700" noProof="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550" y="3802559"/>
            <a:ext cx="304681" cy="3807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610011" y="240196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Lealdade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9610011" y="2888099"/>
            <a:ext cx="426208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lealdade como bússola moral e profissional em todas as situações.</a:t>
            </a:r>
            <a:endParaRPr lang="pt-BR" sz="1700" noProof="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7905" y="3373219"/>
            <a:ext cx="304681" cy="38076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43279" y="392453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Intuição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10043279" y="4410670"/>
            <a:ext cx="382881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Combinação de valores, vivência e experiência guiando minhas decisões.</a:t>
            </a:r>
            <a:endParaRPr lang="pt-BR" sz="1700" noProof="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4555" y="4497288"/>
            <a:ext cx="304681" cy="38076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610011" y="579393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pt-BR" sz="22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Persistência</a:t>
            </a:r>
            <a:endParaRPr lang="pt-BR" sz="2200" noProof="0" dirty="0">
              <a:solidFill>
                <a:schemeClr val="accent1"/>
              </a:solidFill>
            </a:endParaRPr>
          </a:p>
        </p:txBody>
      </p:sp>
      <p:sp>
        <p:nvSpPr>
          <p:cNvPr id="16" name="Text 8"/>
          <p:cNvSpPr/>
          <p:nvPr/>
        </p:nvSpPr>
        <p:spPr>
          <a:xfrm>
            <a:off x="9610011" y="6280071"/>
            <a:ext cx="426208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Quando acredito no projeto, não desisto, independente dos obstáculos.</a:t>
            </a:r>
            <a:endParaRPr lang="pt-BR" sz="1700" noProof="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7905" y="5621357"/>
            <a:ext cx="304681" cy="380762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169557" y="515326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pt-BR" sz="2800" b="1" noProof="0" dirty="0">
                <a:solidFill>
                  <a:schemeClr val="accent1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Energia Vital</a:t>
            </a:r>
            <a:endParaRPr lang="pt-BR" sz="2800" noProof="0" dirty="0">
              <a:solidFill>
                <a:schemeClr val="accent1"/>
              </a:solidFill>
            </a:endParaRPr>
          </a:p>
        </p:txBody>
      </p:sp>
      <p:sp>
        <p:nvSpPr>
          <p:cNvPr id="20" name="Text 10"/>
          <p:cNvSpPr/>
          <p:nvPr/>
        </p:nvSpPr>
        <p:spPr>
          <a:xfrm>
            <a:off x="758309" y="5639395"/>
            <a:ext cx="4261961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pt-BR" sz="1700" noProof="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desafio como principal fonte de motivação e energia para seguir em frente.</a:t>
            </a:r>
            <a:endParaRPr lang="pt-BR" sz="1700" noProof="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6550" y="5192018"/>
            <a:ext cx="304681" cy="380762"/>
          </a:xfrm>
          <a:prstGeom prst="rect">
            <a:avLst/>
          </a:prstGeom>
        </p:spPr>
      </p:pic>
      <p:pic>
        <p:nvPicPr>
          <p:cNvPr id="23" name="Imagem 22" descr="Desenho de uma pessoa">
            <a:extLst>
              <a:ext uri="{FF2B5EF4-FFF2-40B4-BE49-F238E27FC236}">
                <a16:creationId xmlns:a16="http://schemas.microsoft.com/office/drawing/2014/main" id="{3C820773-97C2-7AA1-6888-8E9789FF52C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12382935" y="36198"/>
            <a:ext cx="2124041" cy="2057665"/>
          </a:xfrm>
          <a:prstGeom prst="rect">
            <a:avLst/>
          </a:prstGeom>
        </p:spPr>
      </p:pic>
      <p:sp>
        <p:nvSpPr>
          <p:cNvPr id="25" name="Text 0">
            <a:extLst>
              <a:ext uri="{FF2B5EF4-FFF2-40B4-BE49-F238E27FC236}">
                <a16:creationId xmlns:a16="http://schemas.microsoft.com/office/drawing/2014/main" id="{28556C14-6B26-9E3E-541F-731AE7EBDE37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0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No caminho, auto conhecimento como guia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C8040E2-AE06-08FD-49CD-0FD3FDF328A7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4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7EB36033-BF30-DE5C-BCD2-3A772D023CA1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2CC29C65-036F-9392-C4AB-24BBCA22AE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B3931474-F8E9-EBD9-31F2-7219BE1DD69D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21">
            <a:extLst>
              <a:ext uri="{FF2B5EF4-FFF2-40B4-BE49-F238E27FC236}">
                <a16:creationId xmlns:a16="http://schemas.microsoft.com/office/drawing/2014/main" id="{A1073437-EF4A-8166-B9E9-F6A39EC85311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793790" y="1962983"/>
            <a:ext cx="6422231" cy="2102048"/>
          </a:xfrm>
          <a:prstGeom prst="roundRect">
            <a:avLst>
              <a:gd name="adj" fmla="val 3966"/>
            </a:avLst>
          </a:prstGeom>
          <a:noFill/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4" name="Shape 2"/>
          <p:cNvSpPr/>
          <p:nvPr/>
        </p:nvSpPr>
        <p:spPr>
          <a:xfrm>
            <a:off x="816650" y="1985843"/>
            <a:ext cx="6376511" cy="595313"/>
          </a:xfrm>
          <a:prstGeom prst="roundRect">
            <a:avLst>
              <a:gd name="adj" fmla="val 9395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6" name="Text 4"/>
          <p:cNvSpPr/>
          <p:nvPr/>
        </p:nvSpPr>
        <p:spPr>
          <a:xfrm>
            <a:off x="1015008" y="2779514"/>
            <a:ext cx="272426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Aprendizado Contínuo</a:t>
            </a:r>
            <a:endParaRPr lang="pt-BR" sz="19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15008" y="3208734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BR" sz="15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Investir constantemente em atualização técnica e desenvolvimento de habilidades de liderança</a:t>
            </a:r>
            <a:endParaRPr lang="pt-BR" sz="1550" noProof="0" dirty="0">
              <a:latin typeface="Montserrat" panose="000005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414379" y="1962983"/>
            <a:ext cx="6422231" cy="2102048"/>
          </a:xfrm>
          <a:prstGeom prst="roundRect">
            <a:avLst>
              <a:gd name="adj" fmla="val 3966"/>
            </a:avLst>
          </a:prstGeom>
          <a:noFill/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" name="Shape 7"/>
          <p:cNvSpPr/>
          <p:nvPr/>
        </p:nvSpPr>
        <p:spPr>
          <a:xfrm>
            <a:off x="7437239" y="1985843"/>
            <a:ext cx="6376511" cy="595313"/>
          </a:xfrm>
          <a:prstGeom prst="roundRect">
            <a:avLst>
              <a:gd name="adj" fmla="val 9395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9"/>
          <p:cNvSpPr/>
          <p:nvPr/>
        </p:nvSpPr>
        <p:spPr>
          <a:xfrm>
            <a:off x="7635597" y="2779514"/>
            <a:ext cx="285392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Visibilidade Estratégica</a:t>
            </a:r>
            <a:endParaRPr lang="pt-BR" sz="19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635597" y="3208734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BR" sz="15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Buscar ativamente projetos de alta visibilidade e oportunidades para demonstrar seu potencial</a:t>
            </a:r>
            <a:endParaRPr lang="pt-BR" sz="1550" noProof="0" dirty="0">
              <a:latin typeface="Montserrat" panose="000005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93790" y="4263390"/>
            <a:ext cx="6422231" cy="2102048"/>
          </a:xfrm>
          <a:prstGeom prst="roundRect">
            <a:avLst>
              <a:gd name="adj" fmla="val 3966"/>
            </a:avLst>
          </a:prstGeom>
          <a:noFill/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816650" y="4286250"/>
            <a:ext cx="6376511" cy="595313"/>
          </a:xfrm>
          <a:prstGeom prst="roundRect">
            <a:avLst>
              <a:gd name="adj" fmla="val 9395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6" name="Text 14"/>
          <p:cNvSpPr/>
          <p:nvPr/>
        </p:nvSpPr>
        <p:spPr>
          <a:xfrm>
            <a:off x="1015008" y="5079921"/>
            <a:ext cx="289024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Construção de Alianças</a:t>
            </a:r>
            <a:endParaRPr lang="pt-BR" sz="19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15008" y="550914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BR" sz="15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Cultivar relacionamentos com mentores e patrocinadores que apoiam o desenvolvimento da carreira</a:t>
            </a:r>
            <a:endParaRPr lang="pt-BR" sz="1550" noProof="0" dirty="0">
              <a:latin typeface="Montserrat" panose="00000500000000000000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414379" y="4263390"/>
            <a:ext cx="6422231" cy="2102048"/>
          </a:xfrm>
          <a:prstGeom prst="roundRect">
            <a:avLst>
              <a:gd name="adj" fmla="val 3966"/>
            </a:avLst>
          </a:prstGeom>
          <a:noFill/>
          <a:ln w="2286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Shape 17"/>
          <p:cNvSpPr/>
          <p:nvPr/>
        </p:nvSpPr>
        <p:spPr>
          <a:xfrm>
            <a:off x="7437239" y="4286250"/>
            <a:ext cx="6376511" cy="595313"/>
          </a:xfrm>
          <a:prstGeom prst="roundRect">
            <a:avLst>
              <a:gd name="adj" fmla="val 9395"/>
            </a:avLst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1" name="Text 19"/>
          <p:cNvSpPr/>
          <p:nvPr/>
        </p:nvSpPr>
        <p:spPr>
          <a:xfrm>
            <a:off x="7635597" y="507992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sz="19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Autenticidade</a:t>
            </a:r>
            <a:endParaRPr lang="pt-BR" sz="19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635597" y="5509141"/>
            <a:ext cx="597979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pt-BR" sz="155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Manter-se fiel aos próprios valores e estilo de liderança, sem tentar se encaixar em moldes pré-estabelecidos</a:t>
            </a:r>
            <a:endParaRPr lang="pt-BR" sz="1550" noProof="0" dirty="0">
              <a:latin typeface="Montserrat" panose="000005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93790" y="6663095"/>
            <a:ext cx="1304282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pt-BR" noProof="0" dirty="0">
                <a:solidFill>
                  <a:srgbClr val="000000"/>
                </a:solidFill>
                <a:latin typeface="Montserrat" panose="00000500000000000000" pitchFamily="2" charset="0"/>
                <a:ea typeface="Inter Bold" pitchFamily="34" charset="-122"/>
                <a:cs typeface="Inter Bold" pitchFamily="34" charset="-120"/>
              </a:rPr>
              <a:t>O relatório da McKinsey aponta que mulheres que adotam estas estratégias têm 2,3 vezes mais chances de alcançar posições executivas.</a:t>
            </a:r>
            <a:endParaRPr lang="pt-BR" noProof="0" dirty="0">
              <a:latin typeface="Montserrat" panose="00000500000000000000" pitchFamily="2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56F7360-A9C5-0AD2-3433-DEB1C0C2C28F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5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8EB83B8C-FAB2-8D71-54CF-FE18925FD19A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97C9A647-DF25-75E9-7416-18AA1B0E52C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9F4B53E7-6A65-C7C5-88F4-752725277127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21">
            <a:extLst>
              <a:ext uri="{FF2B5EF4-FFF2-40B4-BE49-F238E27FC236}">
                <a16:creationId xmlns:a16="http://schemas.microsoft.com/office/drawing/2014/main" id="{731AFB42-4CC6-8CA0-2D9E-AED76EE414FF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Text 0">
            <a:extLst>
              <a:ext uri="{FF2B5EF4-FFF2-40B4-BE49-F238E27FC236}">
                <a16:creationId xmlns:a16="http://schemas.microsoft.com/office/drawing/2014/main" id="{76F4F6E3-99EB-754F-AECC-6C11CE0010BB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00"/>
              </a:lnSpc>
            </a:pPr>
            <a:r>
              <a:rPr lang="pt-BR" sz="4400" b="1" dirty="0">
                <a:solidFill>
                  <a:srgbClr val="4472C4"/>
                </a:solidFill>
                <a:latin typeface="Barlow Bold" panose="00000800000000000000" pitchFamily="2" charset="0"/>
              </a:rPr>
              <a:t>No caminho, não existem atalhos...</a:t>
            </a:r>
            <a:endParaRPr lang="pt-BR" sz="4400" b="1" dirty="0">
              <a:solidFill>
                <a:schemeClr val="accent1"/>
              </a:solidFill>
              <a:latin typeface="Barlow Bold" panose="00000800000000000000" pitchFamily="2" charset="0"/>
              <a:ea typeface="Inter Bold" pitchFamily="34" charset="-122"/>
            </a:endParaRPr>
          </a:p>
        </p:txBody>
      </p:sp>
      <p:pic>
        <p:nvPicPr>
          <p:cNvPr id="34" name="Gráfico 33" descr="Selo 4 com preenchimento sólido">
            <a:extLst>
              <a:ext uri="{FF2B5EF4-FFF2-40B4-BE49-F238E27FC236}">
                <a16:creationId xmlns:a16="http://schemas.microsoft.com/office/drawing/2014/main" id="{A7FD117B-9B8F-820E-A805-12405CDC4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55494" y="4313906"/>
            <a:ext cx="540000" cy="540000"/>
          </a:xfrm>
          <a:prstGeom prst="rect">
            <a:avLst/>
          </a:prstGeom>
        </p:spPr>
      </p:pic>
      <p:pic>
        <p:nvPicPr>
          <p:cNvPr id="36" name="Gráfico 35" descr="Selo 3 com preenchimento sólido">
            <a:extLst>
              <a:ext uri="{FF2B5EF4-FFF2-40B4-BE49-F238E27FC236}">
                <a16:creationId xmlns:a16="http://schemas.microsoft.com/office/drawing/2014/main" id="{316720C6-1C12-75BB-12FF-95EB642010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35250" y="4315750"/>
            <a:ext cx="540000" cy="540000"/>
          </a:xfrm>
          <a:prstGeom prst="rect">
            <a:avLst/>
          </a:prstGeom>
        </p:spPr>
      </p:pic>
      <p:pic>
        <p:nvPicPr>
          <p:cNvPr id="38" name="Gráfico 37" descr="Crachá com preenchimento sólido">
            <a:extLst>
              <a:ext uri="{FF2B5EF4-FFF2-40B4-BE49-F238E27FC236}">
                <a16:creationId xmlns:a16="http://schemas.microsoft.com/office/drawing/2014/main" id="{0664E2C7-55A9-1ECA-C23A-A7A4D1C6FD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55494" y="1996032"/>
            <a:ext cx="540000" cy="540000"/>
          </a:xfrm>
          <a:prstGeom prst="rect">
            <a:avLst/>
          </a:prstGeom>
        </p:spPr>
      </p:pic>
      <p:pic>
        <p:nvPicPr>
          <p:cNvPr id="40" name="Gráfico 39" descr="Selo 1 com preenchimento sólido">
            <a:extLst>
              <a:ext uri="{FF2B5EF4-FFF2-40B4-BE49-F238E27FC236}">
                <a16:creationId xmlns:a16="http://schemas.microsoft.com/office/drawing/2014/main" id="{378A57DC-B8EE-60BD-2A9D-76AF19A443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35250" y="2018296"/>
            <a:ext cx="540000" cy="54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628" y="2904135"/>
            <a:ext cx="2198965" cy="2198965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658" y="2904135"/>
            <a:ext cx="2198965" cy="2198965"/>
          </a:xfrm>
          <a:prstGeom prst="rect">
            <a:avLst/>
          </a:prstGeom>
        </p:spPr>
      </p:pic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6688" y="2904135"/>
            <a:ext cx="2198965" cy="2198965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792361" y="1559957"/>
            <a:ext cx="13045678" cy="1032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Com evolução na disparidade de gênero de </a:t>
            </a:r>
            <a:r>
              <a:rPr lang="pt-BR" sz="2400" b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64,1%</a:t>
            </a: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em 2006 para </a:t>
            </a:r>
            <a:r>
              <a:rPr lang="pt-BR" sz="2400" b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69%</a:t>
            </a:r>
            <a:r>
              <a:rPr lang="pt-BR" sz="2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em 2025, os dados globais da representatividade feminina na tecnologia revelam um cenário de desafios que exigem atenção estratégica e ações intencionais. </a:t>
            </a:r>
            <a:endParaRPr lang="pt-BR" sz="2400" noProof="0" dirty="0">
              <a:latin typeface="Montserrat" panose="000005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982510" y="3820321"/>
            <a:ext cx="1803083" cy="366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pt-BR" sz="40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28%</a:t>
            </a:r>
            <a:endParaRPr lang="pt-BR" sz="4000" noProof="0" dirty="0"/>
          </a:p>
        </p:txBody>
      </p:sp>
      <p:sp>
        <p:nvSpPr>
          <p:cNvPr id="7" name="Text 4"/>
          <p:cNvSpPr/>
          <p:nvPr/>
        </p:nvSpPr>
        <p:spPr>
          <a:xfrm>
            <a:off x="1623417" y="5350512"/>
            <a:ext cx="2521387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pt-BR" sz="28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Graduação em STEM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92361" y="5778899"/>
            <a:ext cx="4183499" cy="95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Mulheres representam apenas 28% dos graduados em ciências, tecnologia, engenharia e matemática globalmente</a:t>
            </a:r>
            <a:endParaRPr lang="pt-BR" noProof="0" dirty="0">
              <a:latin typeface="Montserrat" panose="00000500000000000000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13540" y="3820321"/>
            <a:ext cx="1803083" cy="366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pt-BR" sz="40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22%</a:t>
            </a:r>
            <a:endParaRPr lang="pt-BR" sz="4000" noProof="0" dirty="0"/>
          </a:p>
        </p:txBody>
      </p:sp>
      <p:sp>
        <p:nvSpPr>
          <p:cNvPr id="11" name="Text 7"/>
          <p:cNvSpPr/>
          <p:nvPr/>
        </p:nvSpPr>
        <p:spPr>
          <a:xfrm>
            <a:off x="6076950" y="5350512"/>
            <a:ext cx="2476262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pt-BR" sz="28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Liderança em Tech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223391" y="5778899"/>
            <a:ext cx="4183499" cy="950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Apenas 22% dos cargos de liderança em empresas de tecnologia são ocupados por mulheres</a:t>
            </a:r>
            <a:endParaRPr lang="pt-BR" noProof="0" dirty="0">
              <a:latin typeface="Montserrat" panose="00000500000000000000" pitchFamily="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0844570" y="3820321"/>
            <a:ext cx="1803083" cy="366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pt-BR" sz="40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35%</a:t>
            </a:r>
            <a:endParaRPr lang="pt-BR" sz="4000" noProof="0" dirty="0"/>
          </a:p>
        </p:txBody>
      </p:sp>
      <p:sp>
        <p:nvSpPr>
          <p:cNvPr id="15" name="Text 10"/>
          <p:cNvSpPr/>
          <p:nvPr/>
        </p:nvSpPr>
        <p:spPr>
          <a:xfrm>
            <a:off x="10507980" y="5350512"/>
            <a:ext cx="2476262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pt-BR" sz="28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Força de Trabalho</a:t>
            </a:r>
            <a:endParaRPr lang="pt-BR" sz="28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9654421" y="5778899"/>
            <a:ext cx="4363729" cy="1804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pt-BR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Mulheres compõem 35% da força de trabalho global em tecnologia, mas essa representação varia drasticamente por região e por </a:t>
            </a:r>
            <a:r>
              <a:rPr lang="pt-BR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discipllina</a:t>
            </a:r>
            <a:r>
              <a:rPr lang="pt-BR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de tecnologia</a:t>
            </a:r>
            <a:endParaRPr lang="pt-BR" noProof="0" dirty="0">
              <a:latin typeface="Montserrat" panose="00000500000000000000" pitchFamily="2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792361" y="7371040"/>
            <a:ext cx="13045678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Fonte: World Economic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Forum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Global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Gender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Gap Report 2025 e McKinsey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Women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in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the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Workplace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Report</a:t>
            </a:r>
            <a:endParaRPr lang="pt-BR" sz="1050" i="1" noProof="0" dirty="0">
              <a:latin typeface="Montserrat" panose="00000500000000000000" pitchFamily="2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1E599AE-91C9-8FFA-C39C-7A84A287B6C9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6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C27733D8-1510-0EAB-DB82-B806F59E11A0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B6DADD64-00C3-0CCA-F665-F72D37569C2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1A011529-DCA3-59B1-EB03-B98AB8A5B3ED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 21">
            <a:extLst>
              <a:ext uri="{FF2B5EF4-FFF2-40B4-BE49-F238E27FC236}">
                <a16:creationId xmlns:a16="http://schemas.microsoft.com/office/drawing/2014/main" id="{AD67999B-6762-AA54-D46E-6748DAD12F78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F0C11ABC-4D98-5C3A-D7EB-9501F67C703B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Panorama Atual: Mulheres na Tecnologia</a:t>
            </a:r>
            <a:endParaRPr lang="pt-BR" sz="440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356" y="1505664"/>
            <a:ext cx="1634133" cy="1634133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074" y="1505664"/>
            <a:ext cx="1634133" cy="1634133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2793" y="1505664"/>
            <a:ext cx="1634133" cy="1634133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3356" y="4556522"/>
            <a:ext cx="1634133" cy="1634133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8074" y="4556522"/>
            <a:ext cx="1634133" cy="1634133"/>
          </a:xfrm>
          <a:prstGeom prst="rect">
            <a:avLst/>
          </a:prstGeom>
        </p:spPr>
      </p:pic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2793" y="4556522"/>
            <a:ext cx="1634133" cy="1634133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2230398" y="2186464"/>
            <a:ext cx="1339929" cy="272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51%</a:t>
            </a:r>
            <a:endParaRPr lang="pt-BR" sz="3200" noProof="0" dirty="0"/>
          </a:p>
        </p:txBody>
      </p:sp>
      <p:sp>
        <p:nvSpPr>
          <p:cNvPr id="5" name="Text 2"/>
          <p:cNvSpPr/>
          <p:nvPr/>
        </p:nvSpPr>
        <p:spPr>
          <a:xfrm>
            <a:off x="1088112" y="3323749"/>
            <a:ext cx="3624739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Mulheres na população brasileira</a:t>
            </a:r>
            <a:endParaRPr lang="pt-BR" sz="2400" noProof="0" dirty="0">
              <a:solidFill>
                <a:schemeClr val="accent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645116" y="2186464"/>
            <a:ext cx="1339929" cy="272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20%</a:t>
            </a:r>
            <a:endParaRPr lang="pt-BR" sz="3200" noProof="0" dirty="0"/>
          </a:p>
        </p:txBody>
      </p:sp>
      <p:sp>
        <p:nvSpPr>
          <p:cNvPr id="8" name="Text 4"/>
          <p:cNvSpPr/>
          <p:nvPr/>
        </p:nvSpPr>
        <p:spPr>
          <a:xfrm>
            <a:off x="6211014" y="3323749"/>
            <a:ext cx="220825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Graduadas em TI</a:t>
            </a:r>
            <a:endParaRPr lang="pt-BR" sz="2400" noProof="0" dirty="0">
              <a:solidFill>
                <a:schemeClr val="accent1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11059835" y="2186464"/>
            <a:ext cx="1339929" cy="272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38%</a:t>
            </a:r>
            <a:endParaRPr lang="pt-BR" sz="3200" noProof="0" dirty="0"/>
          </a:p>
        </p:txBody>
      </p:sp>
      <p:sp>
        <p:nvSpPr>
          <p:cNvPr id="11" name="Text 6"/>
          <p:cNvSpPr/>
          <p:nvPr/>
        </p:nvSpPr>
        <p:spPr>
          <a:xfrm>
            <a:off x="9614535" y="3323749"/>
            <a:ext cx="4230767" cy="827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Diferença salarial média entre homens e mulheres em posições equivalentes</a:t>
            </a:r>
            <a:endParaRPr lang="pt-BR" sz="2400" noProof="0" dirty="0">
              <a:solidFill>
                <a:schemeClr val="accent1"/>
              </a:solidFill>
            </a:endParaRPr>
          </a:p>
        </p:txBody>
      </p:sp>
      <p:sp>
        <p:nvSpPr>
          <p:cNvPr id="12" name="Text 7"/>
          <p:cNvSpPr/>
          <p:nvPr/>
        </p:nvSpPr>
        <p:spPr>
          <a:xfrm>
            <a:off x="2230398" y="5237321"/>
            <a:ext cx="1339929" cy="272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19%</a:t>
            </a:r>
            <a:endParaRPr lang="pt-BR" sz="3200" noProof="0" dirty="0"/>
          </a:p>
        </p:txBody>
      </p:sp>
      <p:sp>
        <p:nvSpPr>
          <p:cNvPr id="14" name="Text 8"/>
          <p:cNvSpPr/>
          <p:nvPr/>
        </p:nvSpPr>
        <p:spPr>
          <a:xfrm>
            <a:off x="901779" y="6374606"/>
            <a:ext cx="3997404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Participação feminina nos Conselhos</a:t>
            </a:r>
            <a:endParaRPr lang="pt-BR" sz="2400" noProof="0" dirty="0">
              <a:solidFill>
                <a:schemeClr val="accent1"/>
              </a:solidFill>
            </a:endParaRPr>
          </a:p>
        </p:txBody>
      </p:sp>
      <p:sp>
        <p:nvSpPr>
          <p:cNvPr id="15" name="Text 9"/>
          <p:cNvSpPr/>
          <p:nvPr/>
        </p:nvSpPr>
        <p:spPr>
          <a:xfrm>
            <a:off x="785098" y="6738818"/>
            <a:ext cx="4230767" cy="294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endParaRPr lang="pt-BR" sz="1400" noProof="0" dirty="0"/>
          </a:p>
        </p:txBody>
      </p:sp>
      <p:sp>
        <p:nvSpPr>
          <p:cNvPr id="16" name="Text 10"/>
          <p:cNvSpPr/>
          <p:nvPr/>
        </p:nvSpPr>
        <p:spPr>
          <a:xfrm>
            <a:off x="6645116" y="5237321"/>
            <a:ext cx="1339929" cy="272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37%</a:t>
            </a:r>
            <a:endParaRPr lang="pt-BR" sz="3200" noProof="0" dirty="0"/>
          </a:p>
        </p:txBody>
      </p:sp>
      <p:sp>
        <p:nvSpPr>
          <p:cNvPr id="18" name="Text 11"/>
          <p:cNvSpPr/>
          <p:nvPr/>
        </p:nvSpPr>
        <p:spPr>
          <a:xfrm>
            <a:off x="5941814" y="6374606"/>
            <a:ext cx="274677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Lideranças/alta gerência,</a:t>
            </a:r>
            <a:endParaRPr lang="pt-BR" sz="2400" noProof="0" dirty="0">
              <a:solidFill>
                <a:schemeClr val="accent1"/>
              </a:solidFill>
            </a:endParaRPr>
          </a:p>
        </p:txBody>
      </p:sp>
      <p:sp>
        <p:nvSpPr>
          <p:cNvPr id="19" name="Text 12"/>
          <p:cNvSpPr/>
          <p:nvPr/>
        </p:nvSpPr>
        <p:spPr>
          <a:xfrm>
            <a:off x="5945624" y="6738818"/>
            <a:ext cx="2739033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acima da média global de 34%</a:t>
            </a:r>
            <a:endParaRPr lang="pt-BR" sz="2400" noProof="0" dirty="0">
              <a:solidFill>
                <a:schemeClr val="accent1"/>
              </a:solidFill>
            </a:endParaRPr>
          </a:p>
        </p:txBody>
      </p:sp>
      <p:sp>
        <p:nvSpPr>
          <p:cNvPr id="20" name="Text 13"/>
          <p:cNvSpPr/>
          <p:nvPr/>
        </p:nvSpPr>
        <p:spPr>
          <a:xfrm>
            <a:off x="11059835" y="5237321"/>
            <a:ext cx="1339929" cy="272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pt-BR" sz="32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17%</a:t>
            </a:r>
            <a:endParaRPr lang="pt-BR" sz="3200" noProof="0" dirty="0"/>
          </a:p>
        </p:txBody>
      </p:sp>
      <p:sp>
        <p:nvSpPr>
          <p:cNvPr id="22" name="Text 14"/>
          <p:cNvSpPr/>
          <p:nvPr/>
        </p:nvSpPr>
        <p:spPr>
          <a:xfrm>
            <a:off x="10310217" y="6374606"/>
            <a:ext cx="2839283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Lideranças em tecnologia</a:t>
            </a:r>
            <a:r>
              <a:rPr lang="pt-BR" sz="240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,</a:t>
            </a:r>
            <a:endParaRPr lang="pt-BR" sz="2400" noProof="0" dirty="0"/>
          </a:p>
        </p:txBody>
      </p:sp>
      <p:sp>
        <p:nvSpPr>
          <p:cNvPr id="23" name="Text 15"/>
          <p:cNvSpPr/>
          <p:nvPr/>
        </p:nvSpPr>
        <p:spPr>
          <a:xfrm>
            <a:off x="10334506" y="6738818"/>
            <a:ext cx="2790706" cy="230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pt-BR" sz="2400" noProof="0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abaixo da média global de 24%</a:t>
            </a:r>
            <a:endParaRPr lang="pt-BR" sz="2400" noProof="0" dirty="0">
              <a:solidFill>
                <a:schemeClr val="accent1"/>
              </a:solidFill>
            </a:endParaRPr>
          </a:p>
        </p:txBody>
      </p:sp>
      <p:sp>
        <p:nvSpPr>
          <p:cNvPr id="24" name="Text 16"/>
          <p:cNvSpPr/>
          <p:nvPr/>
        </p:nvSpPr>
        <p:spPr>
          <a:xfrm>
            <a:off x="9614535" y="7057073"/>
            <a:ext cx="4230767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endParaRPr lang="pt-BR" sz="1150" noProof="0" dirty="0"/>
          </a:p>
        </p:txBody>
      </p:sp>
      <p:sp>
        <p:nvSpPr>
          <p:cNvPr id="25" name="Text 17"/>
          <p:cNvSpPr/>
          <p:nvPr/>
        </p:nvSpPr>
        <p:spPr>
          <a:xfrm>
            <a:off x="785098" y="7458075"/>
            <a:ext cx="13060204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Fonte: Grant Thornton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Gender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Pay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Gap Report,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Country´s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with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Female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Leaders 2025 e pesquisas da McKinsey sobre o mercado brasileiro</a:t>
            </a:r>
            <a:endParaRPr lang="pt-BR" sz="1050" i="1" noProof="0" dirty="0">
              <a:latin typeface="Montserrat" panose="00000500000000000000" pitchFamily="2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3C025DC-52AF-425F-3968-21A14F7C3C8D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7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EAC0B5F9-166D-F858-E06E-376AA4F1A5E8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8D06D762-EC8C-DA5E-DA16-C886D1971E6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0D1038C2-F3D7-6EBE-C0B0-0D61BDF45555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21">
            <a:extLst>
              <a:ext uri="{FF2B5EF4-FFF2-40B4-BE49-F238E27FC236}">
                <a16:creationId xmlns:a16="http://schemas.microsoft.com/office/drawing/2014/main" id="{BE19AB50-2179-1545-98CE-728B17C4296B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 0">
            <a:extLst>
              <a:ext uri="{FF2B5EF4-FFF2-40B4-BE49-F238E27FC236}">
                <a16:creationId xmlns:a16="http://schemas.microsoft.com/office/drawing/2014/main" id="{D4E6AA94-509F-06CD-CBBE-944909F94E9E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A Realidade Brasileira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56741B50-E92B-C4D6-A0BD-8D451C1C2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968" y="2947050"/>
            <a:ext cx="4609635" cy="4609635"/>
          </a:xfrm>
          <a:prstGeom prst="rect">
            <a:avLst/>
          </a:prstGeom>
        </p:spPr>
      </p:pic>
      <p:sp>
        <p:nvSpPr>
          <p:cNvPr id="4" name="Text 2"/>
          <p:cNvSpPr/>
          <p:nvPr/>
        </p:nvSpPr>
        <p:spPr>
          <a:xfrm>
            <a:off x="793790" y="1473861"/>
            <a:ext cx="630352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  <a:buSzPct val="100000"/>
            </a:pPr>
            <a:r>
              <a:rPr lang="pt-BR" sz="1600" dirty="0">
                <a:solidFill>
                  <a:srgbClr val="272525"/>
                </a:solidFill>
                <a:latin typeface="Montserrat" panose="00000500000000000000" pitchFamily="2" charset="0"/>
                <a:ea typeface="Inter Bold" pitchFamily="34" charset="-122"/>
              </a:rPr>
              <a:t>Maior amplitude de perspectivas e experiências</a:t>
            </a:r>
          </a:p>
        </p:txBody>
      </p:sp>
      <p:sp>
        <p:nvSpPr>
          <p:cNvPr id="5" name="Text 3"/>
          <p:cNvSpPr/>
          <p:nvPr/>
        </p:nvSpPr>
        <p:spPr>
          <a:xfrm>
            <a:off x="793790" y="1822119"/>
            <a:ext cx="630352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250"/>
              </a:lnSpc>
              <a:buSzPct val="100000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Tomada </a:t>
            </a:r>
            <a:r>
              <a:rPr lang="pt-BR" sz="1600" dirty="0">
                <a:solidFill>
                  <a:srgbClr val="272525"/>
                </a:solidFill>
                <a:latin typeface="Montserrat" panose="00000500000000000000" pitchFamily="2" charset="0"/>
                <a:ea typeface="Inter Bold" pitchFamily="34" charset="-122"/>
              </a:rPr>
              <a:t>de</a:t>
            </a: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decisão mais cuidadosa e abrangente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2223901"/>
            <a:ext cx="630352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250"/>
              </a:lnSpc>
              <a:buSzPct val="100000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Redução do pensamento de grupo (</a:t>
            </a:r>
            <a:r>
              <a:rPr lang="pt-BR" sz="1600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groupthink</a:t>
            </a: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)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3790" y="2653810"/>
            <a:ext cx="630352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>
              <a:lnSpc>
                <a:spcPts val="2250"/>
              </a:lnSpc>
              <a:buSzPct val="100000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Maior capacidade de compreender diversos segmentos </a:t>
            </a:r>
          </a:p>
          <a:p>
            <a:pPr algn="l">
              <a:lnSpc>
                <a:spcPts val="2250"/>
              </a:lnSpc>
              <a:buSzPct val="100000"/>
            </a:pPr>
            <a:r>
              <a:rPr lang="pt-BR" sz="16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de mercado</a:t>
            </a:r>
            <a:endParaRPr lang="pt-BR" sz="1600" noProof="0" dirty="0">
              <a:latin typeface="Montserrat" panose="000005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540704" y="1722953"/>
            <a:ext cx="5659755" cy="223242"/>
          </a:xfrm>
          <a:prstGeom prst="roundRect">
            <a:avLst>
              <a:gd name="adj" fmla="val 3360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9" name="Shape 7"/>
          <p:cNvSpPr/>
          <p:nvPr/>
        </p:nvSpPr>
        <p:spPr>
          <a:xfrm>
            <a:off x="7540704" y="1722953"/>
            <a:ext cx="1980843" cy="223242"/>
          </a:xfrm>
          <a:prstGeom prst="roundRect">
            <a:avLst>
              <a:gd name="adj" fmla="val 33606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0" name="Text 8"/>
          <p:cNvSpPr/>
          <p:nvPr/>
        </p:nvSpPr>
        <p:spPr>
          <a:xfrm>
            <a:off x="13334405" y="1722953"/>
            <a:ext cx="509826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75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35%</a:t>
            </a:r>
            <a:endParaRPr lang="pt-BR" sz="1750" noProof="0" dirty="0"/>
          </a:p>
        </p:txBody>
      </p:sp>
      <p:sp>
        <p:nvSpPr>
          <p:cNvPr id="11" name="Text 9"/>
          <p:cNvSpPr/>
          <p:nvPr/>
        </p:nvSpPr>
        <p:spPr>
          <a:xfrm>
            <a:off x="7540704" y="2169438"/>
            <a:ext cx="2699980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pt-BR" sz="17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Aumento na Criatividade</a:t>
            </a:r>
            <a:endParaRPr lang="pt-BR" sz="17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540704" y="2626995"/>
            <a:ext cx="6303526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Times com equilíbrio de gênero desenvolvem soluções mais inovadoras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540704" y="3448526"/>
            <a:ext cx="5667613" cy="223242"/>
          </a:xfrm>
          <a:prstGeom prst="roundRect">
            <a:avLst>
              <a:gd name="adj" fmla="val 3360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4" name="Shape 12"/>
          <p:cNvSpPr/>
          <p:nvPr/>
        </p:nvSpPr>
        <p:spPr>
          <a:xfrm>
            <a:off x="7540704" y="3448526"/>
            <a:ext cx="4930735" cy="223242"/>
          </a:xfrm>
          <a:prstGeom prst="roundRect">
            <a:avLst>
              <a:gd name="adj" fmla="val 33606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15" name="Text 13"/>
          <p:cNvSpPr/>
          <p:nvPr/>
        </p:nvSpPr>
        <p:spPr>
          <a:xfrm>
            <a:off x="13342263" y="3448526"/>
            <a:ext cx="501968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75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87%</a:t>
            </a:r>
            <a:endParaRPr lang="pt-BR" sz="1750" noProof="0" dirty="0"/>
          </a:p>
        </p:txBody>
      </p:sp>
      <p:sp>
        <p:nvSpPr>
          <p:cNvPr id="16" name="Text 14"/>
          <p:cNvSpPr/>
          <p:nvPr/>
        </p:nvSpPr>
        <p:spPr>
          <a:xfrm>
            <a:off x="7540704" y="3895011"/>
            <a:ext cx="2232779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pt-BR" sz="17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Melhores Decisões</a:t>
            </a:r>
            <a:endParaRPr lang="pt-BR" sz="17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540704" y="4352568"/>
            <a:ext cx="6303526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Percentual de empresas que relatam melhor tomada de decisão com times diversos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540704" y="5459849"/>
            <a:ext cx="5567124" cy="223242"/>
          </a:xfrm>
          <a:prstGeom prst="roundRect">
            <a:avLst>
              <a:gd name="adj" fmla="val 3360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9" name="Shape 17"/>
          <p:cNvSpPr/>
          <p:nvPr/>
        </p:nvSpPr>
        <p:spPr>
          <a:xfrm>
            <a:off x="7540704" y="5459849"/>
            <a:ext cx="5567124" cy="223242"/>
          </a:xfrm>
          <a:prstGeom prst="roundRect">
            <a:avLst>
              <a:gd name="adj" fmla="val 33606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pt-BR" noProof="0" dirty="0"/>
          </a:p>
        </p:txBody>
      </p:sp>
      <p:sp>
        <p:nvSpPr>
          <p:cNvPr id="20" name="Text 18"/>
          <p:cNvSpPr/>
          <p:nvPr/>
        </p:nvSpPr>
        <p:spPr>
          <a:xfrm>
            <a:off x="13241774" y="5459849"/>
            <a:ext cx="602456" cy="223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pt-BR" sz="1750" b="1" noProof="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152%</a:t>
            </a:r>
            <a:endParaRPr lang="pt-BR" sz="1750" noProof="0" dirty="0"/>
          </a:p>
        </p:txBody>
      </p:sp>
      <p:sp>
        <p:nvSpPr>
          <p:cNvPr id="21" name="Text 19"/>
          <p:cNvSpPr/>
          <p:nvPr/>
        </p:nvSpPr>
        <p:spPr>
          <a:xfrm>
            <a:off x="7540704" y="5906333"/>
            <a:ext cx="2821781" cy="278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pt-BR" sz="175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Probabilidade de Sucesso</a:t>
            </a:r>
            <a:endParaRPr lang="pt-BR" sz="175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540704" y="6363891"/>
            <a:ext cx="6303526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pt-BR" sz="1400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Aumento na chance de que um produto atenda às necessidades do público-alvo</a:t>
            </a:r>
            <a:endParaRPr lang="pt-BR" sz="1400" noProof="0" dirty="0">
              <a:latin typeface="Montserrat" panose="000005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500473" y="7347156"/>
            <a:ext cx="553143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Fonte: McKinsey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Women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in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the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Workplace</a:t>
            </a: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 e World Economic </a:t>
            </a:r>
            <a:r>
              <a:rPr lang="pt-BR" sz="1050" i="1" noProof="0" dirty="0" err="1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Forum</a:t>
            </a:r>
            <a:endParaRPr lang="pt-BR" sz="1050" i="1" noProof="0" dirty="0">
              <a:latin typeface="Montserrat" panose="00000500000000000000" pitchFamily="2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2CE88BA-0041-B673-8C0D-4FB9A8922930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8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C2DED33E-AB8F-9318-9ADA-37986AEBFF96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C2CEA9F7-12D8-B21B-DE1D-BD29BFFB6DC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4FDC7920-2597-9167-604C-31A6A239B312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 21">
            <a:extLst>
              <a:ext uri="{FF2B5EF4-FFF2-40B4-BE49-F238E27FC236}">
                <a16:creationId xmlns:a16="http://schemas.microsoft.com/office/drawing/2014/main" id="{2A4A3C51-CB2C-50B7-B471-127A0B5C0880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34" name="Text 0">
            <a:extLst>
              <a:ext uri="{FF2B5EF4-FFF2-40B4-BE49-F238E27FC236}">
                <a16:creationId xmlns:a16="http://schemas.microsoft.com/office/drawing/2014/main" id="{1FB6F697-F3E8-1AB2-51C5-DF4B8EA10672}"/>
              </a:ext>
            </a:extLst>
          </p:cNvPr>
          <p:cNvSpPr/>
          <p:nvPr/>
        </p:nvSpPr>
        <p:spPr>
          <a:xfrm>
            <a:off x="793790" y="666751"/>
            <a:ext cx="10912936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Diversidade Impulsiona a Inovação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D4D0A-22C3-53F7-BF49-947EAD126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Desenh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DB7E77F1-43F6-23DF-5711-3AD44DE17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52" y="1375005"/>
            <a:ext cx="5980774" cy="5980774"/>
          </a:xfrm>
          <a:prstGeom prst="rect">
            <a:avLst/>
          </a:prstGeom>
        </p:spPr>
      </p:pic>
      <p:sp>
        <p:nvSpPr>
          <p:cNvPr id="4" name="Shape 1">
            <a:extLst>
              <a:ext uri="{FF2B5EF4-FFF2-40B4-BE49-F238E27FC236}">
                <a16:creationId xmlns:a16="http://schemas.microsoft.com/office/drawing/2014/main" id="{8E4C8453-B63E-30AB-D34B-10FCE7A2961C}"/>
              </a:ext>
            </a:extLst>
          </p:cNvPr>
          <p:cNvSpPr/>
          <p:nvPr/>
        </p:nvSpPr>
        <p:spPr>
          <a:xfrm>
            <a:off x="6478548" y="2216548"/>
            <a:ext cx="3679031" cy="2794994"/>
          </a:xfrm>
          <a:prstGeom prst="roundRect">
            <a:avLst>
              <a:gd name="adj" fmla="val 3432"/>
            </a:avLst>
          </a:prstGeom>
          <a:solidFill>
            <a:schemeClr val="bg1">
              <a:lumMod val="95000"/>
            </a:schemeClr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0A61A6E-370C-0B71-CE53-ACF743905B79}"/>
              </a:ext>
            </a:extLst>
          </p:cNvPr>
          <p:cNvSpPr/>
          <p:nvPr/>
        </p:nvSpPr>
        <p:spPr>
          <a:xfrm>
            <a:off x="6849546" y="2422526"/>
            <a:ext cx="29370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pt-BR" sz="2400" b="1" noProof="0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  <a:cs typeface="Inter Bold" pitchFamily="34" charset="-120"/>
              </a:rPr>
              <a:t>Desempenho Financeiro</a:t>
            </a:r>
            <a:endParaRPr lang="pt-BR" sz="2400" noProof="0" dirty="0">
              <a:solidFill>
                <a:schemeClr val="accent1"/>
              </a:solidFill>
              <a:latin typeface="Barlow Bold" panose="00000800000000000000" pitchFamily="2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CBA094A2-8DD7-A9FF-96B5-CBA18A699312}"/>
              </a:ext>
            </a:extLst>
          </p:cNvPr>
          <p:cNvSpPr/>
          <p:nvPr/>
        </p:nvSpPr>
        <p:spPr>
          <a:xfrm>
            <a:off x="6684526" y="2851746"/>
            <a:ext cx="3267075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700"/>
              </a:lnSpc>
            </a:pPr>
            <a:r>
              <a:rPr lang="pt-BR" sz="1700" dirty="0">
                <a:solidFill>
                  <a:srgbClr val="384653"/>
                </a:solidFill>
                <a:latin typeface="Montserrat" pitchFamily="34" charset="0"/>
              </a:rPr>
              <a:t>Empresas com equipes executivas diversas têm 21% mais probabilidade de apresentar lucratividade acima da média do setor, segundo a McKinsey</a:t>
            </a: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6C19326-545E-1716-6230-511A5BB3B00B}"/>
              </a:ext>
            </a:extLst>
          </p:cNvPr>
          <p:cNvSpPr/>
          <p:nvPr/>
        </p:nvSpPr>
        <p:spPr>
          <a:xfrm>
            <a:off x="10337057" y="2223066"/>
            <a:ext cx="3679031" cy="2794994"/>
          </a:xfrm>
          <a:prstGeom prst="roundRect">
            <a:avLst>
              <a:gd name="adj" fmla="val 3432"/>
            </a:avLst>
          </a:prstGeom>
          <a:solidFill>
            <a:schemeClr val="bg1">
              <a:lumMod val="95000"/>
            </a:schemeClr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C1B59C8-4660-22E3-6295-1A51D5556A21}"/>
              </a:ext>
            </a:extLst>
          </p:cNvPr>
          <p:cNvSpPr/>
          <p:nvPr/>
        </p:nvSpPr>
        <p:spPr>
          <a:xfrm>
            <a:off x="10936120" y="242252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pt-BR" sz="2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Inovação Ampliada</a:t>
            </a: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F63B6BF-6DA4-48CB-4892-3F84E58DCD23}"/>
              </a:ext>
            </a:extLst>
          </p:cNvPr>
          <p:cNvSpPr/>
          <p:nvPr/>
        </p:nvSpPr>
        <p:spPr>
          <a:xfrm>
            <a:off x="10543035" y="2851746"/>
            <a:ext cx="3267075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pt-BR" sz="1700" dirty="0">
                <a:solidFill>
                  <a:srgbClr val="384653"/>
                </a:solidFill>
                <a:latin typeface="Montserrat" pitchFamily="34" charset="0"/>
              </a:rPr>
              <a:t>Times diversos geram 19% mais receita proveniente de inovação comparados a equipes homogêneas</a:t>
            </a: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14BBB56A-9547-F910-AC28-205E28BB15A5}"/>
              </a:ext>
            </a:extLst>
          </p:cNvPr>
          <p:cNvSpPr/>
          <p:nvPr/>
        </p:nvSpPr>
        <p:spPr>
          <a:xfrm>
            <a:off x="6482357" y="5371776"/>
            <a:ext cx="7457243" cy="1561264"/>
          </a:xfrm>
          <a:prstGeom prst="roundRect">
            <a:avLst>
              <a:gd name="adj" fmla="val 5647"/>
            </a:avLst>
          </a:prstGeom>
          <a:solidFill>
            <a:schemeClr val="bg1">
              <a:lumMod val="95000"/>
            </a:schemeClr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pt-BR" noProof="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176D938D-0CA7-365C-0AD6-FB3B9D420083}"/>
              </a:ext>
            </a:extLst>
          </p:cNvPr>
          <p:cNvSpPr/>
          <p:nvPr/>
        </p:nvSpPr>
        <p:spPr>
          <a:xfrm>
            <a:off x="8970526" y="56282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pt-BR" sz="2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Soluções Inclusivas</a:t>
            </a: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8F8AFA43-9D7F-9DF1-7D68-DE01734B6595}"/>
              </a:ext>
            </a:extLst>
          </p:cNvPr>
          <p:cNvSpPr/>
          <p:nvPr/>
        </p:nvSpPr>
        <p:spPr>
          <a:xfrm>
            <a:off x="6638746" y="6079208"/>
            <a:ext cx="71444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pt-BR" sz="1700" dirty="0">
                <a:solidFill>
                  <a:srgbClr val="384653"/>
                </a:solidFill>
                <a:latin typeface="Montserrat" pitchFamily="34" charset="0"/>
              </a:rPr>
              <a:t>Produtos desenvolvidos por equipes diversas atendem um espectro 47% maior de necessidades de usuários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9518EE3-D926-C118-2336-E16626A96ACD}"/>
              </a:ext>
            </a:extLst>
          </p:cNvPr>
          <p:cNvSpPr txBox="1"/>
          <p:nvPr/>
        </p:nvSpPr>
        <p:spPr>
          <a:xfrm>
            <a:off x="13650212" y="7789219"/>
            <a:ext cx="719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C6739E6-5A93-4BC3-9A43-04885666B766}" type="slidenum">
              <a:rPr lang="pt-BR" b="1" i="1" smtClean="0">
                <a:solidFill>
                  <a:srgbClr val="4472C4"/>
                </a:solidFill>
                <a:latin typeface="Barlow Bold" panose="00000800000000000000" pitchFamily="2" charset="0"/>
              </a:rPr>
              <a:pPr algn="r"/>
              <a:t>9</a:t>
            </a:fld>
            <a:endParaRPr lang="pt-BR" b="1" i="1" dirty="0">
              <a:solidFill>
                <a:srgbClr val="4472C4"/>
              </a:solidFill>
              <a:latin typeface="Barlow Bold" panose="00000800000000000000" pitchFamily="2" charset="0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F3E7C08D-F41C-D075-2243-69DEFD8A02A8}"/>
              </a:ext>
            </a:extLst>
          </p:cNvPr>
          <p:cNvGrpSpPr/>
          <p:nvPr/>
        </p:nvGrpSpPr>
        <p:grpSpPr>
          <a:xfrm>
            <a:off x="0" y="7887689"/>
            <a:ext cx="12693066" cy="346560"/>
            <a:chOff x="0" y="7904747"/>
            <a:chExt cx="12693066" cy="346560"/>
          </a:xfrm>
        </p:grpSpPr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EF938062-5D5B-D426-5AF8-7025C7BFBF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904747"/>
              <a:ext cx="12302136" cy="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AFDB85F9-A761-81F0-29D7-89F75E55020A}"/>
                </a:ext>
              </a:extLst>
            </p:cNvPr>
            <p:cNvCxnSpPr>
              <a:cxnSpLocks/>
            </p:cNvCxnSpPr>
            <p:nvPr/>
          </p:nvCxnSpPr>
          <p:spPr>
            <a:xfrm>
              <a:off x="12302136" y="7904747"/>
              <a:ext cx="390930" cy="346560"/>
            </a:xfrm>
            <a:prstGeom prst="line">
              <a:avLst/>
            </a:prstGeom>
            <a:ln w="19050"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21">
            <a:extLst>
              <a:ext uri="{FF2B5EF4-FFF2-40B4-BE49-F238E27FC236}">
                <a16:creationId xmlns:a16="http://schemas.microsoft.com/office/drawing/2014/main" id="{A71C8C27-B482-F739-2581-7FA9999662FA}"/>
              </a:ext>
            </a:extLst>
          </p:cNvPr>
          <p:cNvSpPr/>
          <p:nvPr/>
        </p:nvSpPr>
        <p:spPr>
          <a:xfrm>
            <a:off x="260993" y="7897578"/>
            <a:ext cx="6401633" cy="2493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350"/>
              </a:lnSpc>
              <a:buNone/>
            </a:pPr>
            <a:r>
              <a:rPr lang="pt-BR" sz="1050" i="1" noProof="0" dirty="0">
                <a:solidFill>
                  <a:srgbClr val="4472C4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Material exclusivo para o Fórum Mulheres de TI SP 2025</a:t>
            </a:r>
            <a:endParaRPr lang="pt-BR" sz="1050" i="1" noProof="0" dirty="0">
              <a:solidFill>
                <a:srgbClr val="4472C4"/>
              </a:solidFill>
              <a:latin typeface="Montserrat" panose="00000500000000000000" pitchFamily="2" charset="0"/>
            </a:endParaRPr>
          </a:p>
        </p:txBody>
      </p:sp>
      <p:sp>
        <p:nvSpPr>
          <p:cNvPr id="22" name="Text 0">
            <a:extLst>
              <a:ext uri="{FF2B5EF4-FFF2-40B4-BE49-F238E27FC236}">
                <a16:creationId xmlns:a16="http://schemas.microsoft.com/office/drawing/2014/main" id="{88D3E64A-0FDC-6DEF-0D3F-F42135605085}"/>
              </a:ext>
            </a:extLst>
          </p:cNvPr>
          <p:cNvSpPr/>
          <p:nvPr/>
        </p:nvSpPr>
        <p:spPr>
          <a:xfrm>
            <a:off x="793790" y="666751"/>
            <a:ext cx="13145810" cy="809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950"/>
              </a:lnSpc>
            </a:pPr>
            <a:r>
              <a:rPr lang="pt-BR" sz="4400" b="1" dirty="0">
                <a:solidFill>
                  <a:schemeClr val="accent1"/>
                </a:solidFill>
                <a:latin typeface="Barlow Bold" panose="00000800000000000000" pitchFamily="2" charset="0"/>
                <a:ea typeface="Inter Bold" pitchFamily="34" charset="-122"/>
              </a:rPr>
              <a:t>Inovação com Diversidade: Impacto nos Resultados</a:t>
            </a:r>
          </a:p>
        </p:txBody>
      </p:sp>
      <p:sp>
        <p:nvSpPr>
          <p:cNvPr id="2" name="Text 12">
            <a:extLst>
              <a:ext uri="{FF2B5EF4-FFF2-40B4-BE49-F238E27FC236}">
                <a16:creationId xmlns:a16="http://schemas.microsoft.com/office/drawing/2014/main" id="{2C99E51C-7835-51A4-4E2D-1D80E80B9A3C}"/>
              </a:ext>
            </a:extLst>
          </p:cNvPr>
          <p:cNvSpPr/>
          <p:nvPr/>
        </p:nvSpPr>
        <p:spPr>
          <a:xfrm>
            <a:off x="6478548" y="7389514"/>
            <a:ext cx="3563071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pt-BR" sz="1050" i="1" noProof="0" dirty="0">
                <a:solidFill>
                  <a:srgbClr val="272525"/>
                </a:solidFill>
                <a:latin typeface="Montserrat" panose="00000500000000000000" pitchFamily="2" charset="0"/>
                <a:ea typeface="Inter" pitchFamily="34" charset="-122"/>
                <a:cs typeface="Inter" pitchFamily="34" charset="-120"/>
              </a:rPr>
              <a:t>Fonte: McKinsey Women in the Workplace Report</a:t>
            </a:r>
            <a:endParaRPr lang="pt-BR" sz="1050" i="1" noProof="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37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3619</TotalTime>
  <Words>2177</Words>
  <Application>Microsoft Office PowerPoint</Application>
  <PresentationFormat>Personalizar</PresentationFormat>
  <Paragraphs>352</Paragraphs>
  <Slides>23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Barlow Bold</vt:lpstr>
      <vt:lpstr>Inter</vt:lpstr>
      <vt:lpstr>Inter Bold</vt:lpstr>
      <vt:lpstr>Montserrat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lastModifiedBy>Walkiria Marchetti</cp:lastModifiedBy>
  <cp:revision>7</cp:revision>
  <dcterms:created xsi:type="dcterms:W3CDTF">2025-07-10T19:31:51Z</dcterms:created>
  <dcterms:modified xsi:type="dcterms:W3CDTF">2025-07-14T14:38:40Z</dcterms:modified>
</cp:coreProperties>
</file>