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Atkinson Hyperlegible Bold" panose="020B0604020202020204" charset="0"/>
      <p:regular r:id="rId18"/>
    </p:embeddedFont>
    <p:embeddedFont>
      <p:font typeface="HK Grotesk" panose="020B0604020202020204" charset="0"/>
      <p:regular r:id="rId19"/>
    </p:embeddedFont>
    <p:embeddedFont>
      <p:font typeface="HK Grotesk Bold" panose="020B0604020202020204" charset="0"/>
      <p:regular r:id="rId20"/>
    </p:embeddedFont>
    <p:embeddedFont>
      <p:font typeface="HK Grotesk Medium" panose="020B0604020202020204" charset="0"/>
      <p:regular r:id="rId21"/>
    </p:embeddedFont>
    <p:embeddedFont>
      <p:font typeface="HK Grotesk Semi-Bold" panose="020B0604020202020204" charset="0"/>
      <p:regular r:id="rId22"/>
    </p:embeddedFont>
    <p:embeddedFont>
      <p:font typeface="Montserrat" panose="020F0502020204030204" pitchFamily="2" charset="0"/>
      <p:regular r:id="rId23"/>
      <p:bold r:id="rId24"/>
      <p:italic r:id="rId25"/>
      <p:boldItalic r:id="rId26"/>
    </p:embeddedFont>
    <p:embeddedFont>
      <p:font typeface="Montserrat Heavy" panose="020B0604020202020204" charset="0"/>
      <p:regular r:id="rId27"/>
    </p:embeddedFont>
    <p:embeddedFont>
      <p:font typeface="Montserrat Medium" panose="020F0502020204030204" pitchFamily="2" charset="0"/>
      <p:regular r:id="rId28"/>
      <p:italic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25" d="100"/>
          <a:sy n="25" d="100"/>
        </p:scale>
        <p:origin x="108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15.07.2025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‹nº›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jpeg"/><Relationship Id="rId7" Type="http://schemas.openxmlformats.org/officeDocument/2006/relationships/image" Target="../media/image32.sv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sv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svg"/><Relationship Id="rId3" Type="http://schemas.openxmlformats.org/officeDocument/2006/relationships/image" Target="../media/image38.jpeg"/><Relationship Id="rId7" Type="http://schemas.openxmlformats.org/officeDocument/2006/relationships/image" Target="../media/image42.svg"/><Relationship Id="rId12" Type="http://schemas.openxmlformats.org/officeDocument/2006/relationships/image" Target="../media/image47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png"/><Relationship Id="rId11" Type="http://schemas.openxmlformats.org/officeDocument/2006/relationships/image" Target="../media/image46.svg"/><Relationship Id="rId5" Type="http://schemas.openxmlformats.org/officeDocument/2006/relationships/image" Target="../media/image40.svg"/><Relationship Id="rId15" Type="http://schemas.openxmlformats.org/officeDocument/2006/relationships/image" Target="../media/image50.svg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svg"/><Relationship Id="rId14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svg"/><Relationship Id="rId13" Type="http://schemas.openxmlformats.org/officeDocument/2006/relationships/image" Target="../media/image62.png"/><Relationship Id="rId18" Type="http://schemas.openxmlformats.org/officeDocument/2006/relationships/image" Target="../media/image67.sv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12" Type="http://schemas.openxmlformats.org/officeDocument/2006/relationships/image" Target="../media/image61.svg"/><Relationship Id="rId17" Type="http://schemas.openxmlformats.org/officeDocument/2006/relationships/image" Target="../media/image66.png"/><Relationship Id="rId2" Type="http://schemas.openxmlformats.org/officeDocument/2006/relationships/image" Target="../media/image38.jpeg"/><Relationship Id="rId16" Type="http://schemas.openxmlformats.org/officeDocument/2006/relationships/image" Target="../media/image65.svg"/><Relationship Id="rId20" Type="http://schemas.openxmlformats.org/officeDocument/2006/relationships/image" Target="../media/image6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11" Type="http://schemas.openxmlformats.org/officeDocument/2006/relationships/image" Target="../media/image60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10" Type="http://schemas.openxmlformats.org/officeDocument/2006/relationships/image" Target="../media/image59.svg"/><Relationship Id="rId19" Type="http://schemas.openxmlformats.org/officeDocument/2006/relationships/image" Target="../media/image68.png"/><Relationship Id="rId4" Type="http://schemas.openxmlformats.org/officeDocument/2006/relationships/image" Target="../media/image53.svg"/><Relationship Id="rId9" Type="http://schemas.openxmlformats.org/officeDocument/2006/relationships/image" Target="../media/image58.png"/><Relationship Id="rId14" Type="http://schemas.openxmlformats.org/officeDocument/2006/relationships/image" Target="../media/image6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fenati.org.br/mulheres-sao-minoria-em-cursos-de-ti-ibge/?utm_source=chatgpt.com" TargetMode="External"/><Relationship Id="rId2" Type="http://schemas.openxmlformats.org/officeDocument/2006/relationships/hyperlink" Target="https://www.serasaexperian.com.br/sala-de-imprensa/rh/menos-de-1-das-mulheres-trabalham-com-tecnologia-no-brasil-indica-pesquisa-da-serasa-experian/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datacenterdynamics.com/br/not%C3%ADcias/menos-de-1-das-mulheres-trabalham-com-tecnologia-no-brasil-indica-pesquisa/?utm_source=chatgpt.com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5400000">
            <a:off x="8317298" y="5138746"/>
            <a:ext cx="1028701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14483770" y="822547"/>
            <a:ext cx="2781266" cy="2781266"/>
            <a:chOff x="0" y="0"/>
            <a:chExt cx="3708354" cy="3708354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0"/>
              <a:ext cx="3708354" cy="3708354"/>
              <a:chOff x="0" y="0"/>
              <a:chExt cx="6350000" cy="6350000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6350000" cy="6350000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50000">
                    <a:moveTo>
                      <a:pt x="3175000" y="0"/>
                    </a:moveTo>
                    <a:cubicBezTo>
                      <a:pt x="1421496" y="0"/>
                      <a:pt x="0" y="1421496"/>
                      <a:pt x="0" y="3175000"/>
                    </a:cubicBezTo>
                    <a:cubicBezTo>
                      <a:pt x="0" y="4928504"/>
                      <a:pt x="1421496" y="6350000"/>
                      <a:pt x="3175000" y="6350000"/>
                    </a:cubicBezTo>
                    <a:cubicBezTo>
                      <a:pt x="4928504" y="6350000"/>
                      <a:pt x="6350000" y="4928504"/>
                      <a:pt x="6350000" y="3175000"/>
                    </a:cubicBezTo>
                    <a:cubicBezTo>
                      <a:pt x="6350000" y="1421496"/>
                      <a:pt x="4928504" y="0"/>
                      <a:pt x="3175000" y="0"/>
                    </a:cubicBezTo>
                    <a:close/>
                  </a:path>
                </a:pathLst>
              </a:custGeom>
              <a:solidFill>
                <a:srgbClr val="B31308"/>
              </a:solidFill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253106" y="253113"/>
              <a:ext cx="3202142" cy="3202129"/>
              <a:chOff x="0" y="0"/>
              <a:chExt cx="6350000" cy="634997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6350000" cy="6349975"/>
              </a:xfrm>
              <a:custGeom>
                <a:avLst/>
                <a:gdLst/>
                <a:ahLst/>
                <a:cxnLst/>
                <a:rect l="l" t="t" r="r" b="b"/>
                <a:pathLst>
                  <a:path w="6350000" h="6349975">
                    <a:moveTo>
                      <a:pt x="6350000" y="3175025"/>
                    </a:moveTo>
                    <a:cubicBezTo>
                      <a:pt x="6350000" y="4928451"/>
                      <a:pt x="4928476" y="6349975"/>
                      <a:pt x="3175000" y="6349975"/>
                    </a:cubicBezTo>
                    <a:cubicBezTo>
                      <a:pt x="1421498" y="6349975"/>
                      <a:pt x="0" y="4928451"/>
                      <a:pt x="0" y="3175025"/>
                    </a:cubicBezTo>
                    <a:cubicBezTo>
                      <a:pt x="0" y="1421511"/>
                      <a:pt x="1421498" y="0"/>
                      <a:pt x="3175000" y="0"/>
                    </a:cubicBezTo>
                    <a:cubicBezTo>
                      <a:pt x="4928502" y="0"/>
                      <a:pt x="6350000" y="1421511"/>
                      <a:pt x="6350000" y="3175025"/>
                    </a:cubicBezTo>
                    <a:close/>
                  </a:path>
                </a:pathLst>
              </a:custGeom>
              <a:blipFill>
                <a:blip r:embed="rId2"/>
                <a:stretch>
                  <a:fillRect l="-68603" t="-36637" r="-84652" b="-32094"/>
                </a:stretch>
              </a:blipFill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8" name="AutoShape 8"/>
          <p:cNvSpPr/>
          <p:nvPr/>
        </p:nvSpPr>
        <p:spPr>
          <a:xfrm rot="-10800000">
            <a:off x="13460806" y="6518126"/>
            <a:ext cx="4827194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grpSp>
        <p:nvGrpSpPr>
          <p:cNvPr id="9" name="Group 9"/>
          <p:cNvGrpSpPr/>
          <p:nvPr/>
        </p:nvGrpSpPr>
        <p:grpSpPr>
          <a:xfrm>
            <a:off x="1028700" y="2512535"/>
            <a:ext cx="11631667" cy="5277940"/>
            <a:chOff x="0" y="0"/>
            <a:chExt cx="15508889" cy="7037253"/>
          </a:xfrm>
        </p:grpSpPr>
        <p:sp>
          <p:nvSpPr>
            <p:cNvPr id="10" name="TextBox 10"/>
            <p:cNvSpPr txBox="1"/>
            <p:nvPr/>
          </p:nvSpPr>
          <p:spPr>
            <a:xfrm>
              <a:off x="0" y="-204757"/>
              <a:ext cx="15508889" cy="595418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18199"/>
                </a:lnSpc>
              </a:pPr>
              <a:r>
                <a:rPr lang="en-US" sz="12999" b="1" spc="259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MULH</a:t>
              </a:r>
              <a:r>
                <a:rPr lang="en-US" sz="12999" b="1" u="none" spc="259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ERES NA TECNOLOGIA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5920711"/>
              <a:ext cx="15508889" cy="111654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000"/>
                </a:lnSpc>
                <a:spcBef>
                  <a:spcPct val="0"/>
                </a:spcBef>
              </a:pPr>
              <a:r>
                <a:rPr lang="en-US" sz="5000" b="1">
                  <a:solidFill>
                    <a:srgbClr val="FFFFFF"/>
                  </a:solidFill>
                  <a:latin typeface="HK Grotesk Medium"/>
                  <a:ea typeface="HK Grotesk Medium"/>
                  <a:cs typeface="HK Grotesk Medium"/>
                  <a:sym typeface="HK Grotesk Medium"/>
                </a:rPr>
                <a:t>Desafios e Oportunidades</a:t>
              </a:r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4402815" y="8117554"/>
            <a:ext cx="2943176" cy="709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69"/>
              </a:lnSpc>
            </a:pPr>
            <a:r>
              <a:rPr lang="en-US" sz="2049" b="1">
                <a:solidFill>
                  <a:srgbClr val="FFFFFF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15 de julho de 2025</a:t>
            </a:r>
          </a:p>
          <a:p>
            <a:pPr algn="ctr">
              <a:lnSpc>
                <a:spcPts val="2869"/>
              </a:lnSpc>
            </a:pPr>
            <a:r>
              <a:rPr lang="en-US" sz="2049" b="1">
                <a:solidFill>
                  <a:srgbClr val="FFFFFF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Mulheres na TI</a:t>
            </a:r>
          </a:p>
        </p:txBody>
      </p:sp>
      <p:grpSp>
        <p:nvGrpSpPr>
          <p:cNvPr id="13" name="Group 13"/>
          <p:cNvGrpSpPr/>
          <p:nvPr/>
        </p:nvGrpSpPr>
        <p:grpSpPr>
          <a:xfrm>
            <a:off x="14402815" y="4387552"/>
            <a:ext cx="2943176" cy="1203960"/>
            <a:chOff x="0" y="0"/>
            <a:chExt cx="3924235" cy="1605280"/>
          </a:xfrm>
        </p:grpSpPr>
        <p:sp>
          <p:nvSpPr>
            <p:cNvPr id="14" name="TextBox 14"/>
            <p:cNvSpPr txBox="1"/>
            <p:nvPr/>
          </p:nvSpPr>
          <p:spPr>
            <a:xfrm>
              <a:off x="0" y="0"/>
              <a:ext cx="3924235" cy="4953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999"/>
                </a:lnSpc>
              </a:pPr>
              <a:r>
                <a:rPr lang="en-US" sz="2499" b="1">
                  <a:solidFill>
                    <a:srgbClr val="DA291C"/>
                  </a:solidFill>
                  <a:latin typeface="HK Grotesk Semi-Bold"/>
                  <a:ea typeface="HK Grotesk Semi-Bold"/>
                  <a:cs typeface="HK Grotesk Semi-Bold"/>
                  <a:sym typeface="HK Grotesk Semi-Bold"/>
                </a:rPr>
                <a:t>Sylvia Bellio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716280"/>
              <a:ext cx="3924235" cy="66040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009"/>
                </a:lnSpc>
              </a:pPr>
              <a:r>
                <a:rPr lang="en-US" sz="1674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Empreendedora, escritora e palestrante.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75712" b="-7571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3000"/>
            </a:blip>
            <a:stretch>
              <a:fillRect t="-38888" b="-38888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1726776" y="2882957"/>
            <a:ext cx="3989568" cy="3314618"/>
            <a:chOff x="0" y="0"/>
            <a:chExt cx="1455405" cy="120918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455405" cy="1209182"/>
            </a:xfrm>
            <a:custGeom>
              <a:avLst/>
              <a:gdLst/>
              <a:ahLst/>
              <a:cxnLst/>
              <a:rect l="l" t="t" r="r" b="b"/>
              <a:pathLst>
                <a:path w="1455405" h="1209182">
                  <a:moveTo>
                    <a:pt x="1330945" y="59690"/>
                  </a:moveTo>
                  <a:cubicBezTo>
                    <a:pt x="1366505" y="59690"/>
                    <a:pt x="1395715" y="88900"/>
                    <a:pt x="1395715" y="124460"/>
                  </a:cubicBezTo>
                  <a:lnTo>
                    <a:pt x="1395715" y="1084722"/>
                  </a:lnTo>
                  <a:cubicBezTo>
                    <a:pt x="1395715" y="1120282"/>
                    <a:pt x="1366505" y="1149492"/>
                    <a:pt x="1330945" y="1149492"/>
                  </a:cubicBezTo>
                  <a:lnTo>
                    <a:pt x="124460" y="1149492"/>
                  </a:lnTo>
                  <a:cubicBezTo>
                    <a:pt x="88900" y="1149492"/>
                    <a:pt x="59690" y="1120282"/>
                    <a:pt x="59690" y="108472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30945" y="59690"/>
                  </a:lnTo>
                  <a:moveTo>
                    <a:pt x="133094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84722"/>
                  </a:lnTo>
                  <a:cubicBezTo>
                    <a:pt x="0" y="1153302"/>
                    <a:pt x="55880" y="1209182"/>
                    <a:pt x="124460" y="1209182"/>
                  </a:cubicBezTo>
                  <a:lnTo>
                    <a:pt x="1330945" y="1209182"/>
                  </a:lnTo>
                  <a:cubicBezTo>
                    <a:pt x="1399525" y="1209182"/>
                    <a:pt x="1455405" y="1153302"/>
                    <a:pt x="1455405" y="1084722"/>
                  </a:cubicBezTo>
                  <a:lnTo>
                    <a:pt x="1455405" y="124460"/>
                  </a:lnTo>
                  <a:cubicBezTo>
                    <a:pt x="1455405" y="55880"/>
                    <a:pt x="1399525" y="0"/>
                    <a:pt x="1330945" y="0"/>
                  </a:cubicBezTo>
                  <a:close/>
                </a:path>
              </a:pathLst>
            </a:custGeom>
            <a:solidFill>
              <a:srgbClr val="B3130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2545077" y="3363784"/>
            <a:ext cx="2352965" cy="2352965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3130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7040319" y="2882957"/>
            <a:ext cx="3989568" cy="6221147"/>
            <a:chOff x="0" y="0"/>
            <a:chExt cx="1455405" cy="226949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455405" cy="2269492"/>
            </a:xfrm>
            <a:custGeom>
              <a:avLst/>
              <a:gdLst/>
              <a:ahLst/>
              <a:cxnLst/>
              <a:rect l="l" t="t" r="r" b="b"/>
              <a:pathLst>
                <a:path w="1455405" h="2269492">
                  <a:moveTo>
                    <a:pt x="1330945" y="59690"/>
                  </a:moveTo>
                  <a:cubicBezTo>
                    <a:pt x="1366505" y="59690"/>
                    <a:pt x="1395715" y="88900"/>
                    <a:pt x="1395715" y="124460"/>
                  </a:cubicBezTo>
                  <a:lnTo>
                    <a:pt x="1395715" y="2145031"/>
                  </a:lnTo>
                  <a:cubicBezTo>
                    <a:pt x="1395715" y="2180592"/>
                    <a:pt x="1366505" y="2209801"/>
                    <a:pt x="1330945" y="2209801"/>
                  </a:cubicBezTo>
                  <a:lnTo>
                    <a:pt x="124460" y="2209801"/>
                  </a:lnTo>
                  <a:cubicBezTo>
                    <a:pt x="88900" y="2209801"/>
                    <a:pt x="59690" y="2180592"/>
                    <a:pt x="59690" y="2145031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30945" y="59690"/>
                  </a:lnTo>
                  <a:moveTo>
                    <a:pt x="133094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2145031"/>
                  </a:lnTo>
                  <a:cubicBezTo>
                    <a:pt x="0" y="2213611"/>
                    <a:pt x="55880" y="2269492"/>
                    <a:pt x="124460" y="2269492"/>
                  </a:cubicBezTo>
                  <a:lnTo>
                    <a:pt x="1330945" y="2269492"/>
                  </a:lnTo>
                  <a:cubicBezTo>
                    <a:pt x="1399525" y="2269492"/>
                    <a:pt x="1455405" y="2213611"/>
                    <a:pt x="1455405" y="2145031"/>
                  </a:cubicBezTo>
                  <a:lnTo>
                    <a:pt x="1455405" y="124460"/>
                  </a:lnTo>
                  <a:cubicBezTo>
                    <a:pt x="1455405" y="55880"/>
                    <a:pt x="1399525" y="0"/>
                    <a:pt x="1330945" y="0"/>
                  </a:cubicBezTo>
                  <a:close/>
                </a:path>
              </a:pathLst>
            </a:custGeom>
            <a:solidFill>
              <a:srgbClr val="B3130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7858620" y="3363784"/>
            <a:ext cx="2352965" cy="235296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3130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12353862" y="2882957"/>
            <a:ext cx="3989568" cy="3314618"/>
            <a:chOff x="0" y="0"/>
            <a:chExt cx="1455405" cy="1209182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455405" cy="1209182"/>
            </a:xfrm>
            <a:custGeom>
              <a:avLst/>
              <a:gdLst/>
              <a:ahLst/>
              <a:cxnLst/>
              <a:rect l="l" t="t" r="r" b="b"/>
              <a:pathLst>
                <a:path w="1455405" h="1209182">
                  <a:moveTo>
                    <a:pt x="1330945" y="59690"/>
                  </a:moveTo>
                  <a:cubicBezTo>
                    <a:pt x="1366505" y="59690"/>
                    <a:pt x="1395715" y="88900"/>
                    <a:pt x="1395715" y="124460"/>
                  </a:cubicBezTo>
                  <a:lnTo>
                    <a:pt x="1395715" y="1084722"/>
                  </a:lnTo>
                  <a:cubicBezTo>
                    <a:pt x="1395715" y="1120282"/>
                    <a:pt x="1366505" y="1149492"/>
                    <a:pt x="1330945" y="1149492"/>
                  </a:cubicBezTo>
                  <a:lnTo>
                    <a:pt x="124460" y="1149492"/>
                  </a:lnTo>
                  <a:cubicBezTo>
                    <a:pt x="88900" y="1149492"/>
                    <a:pt x="59690" y="1120282"/>
                    <a:pt x="59690" y="1084722"/>
                  </a:cubicBezTo>
                  <a:lnTo>
                    <a:pt x="59690" y="124460"/>
                  </a:lnTo>
                  <a:cubicBezTo>
                    <a:pt x="59690" y="88900"/>
                    <a:pt x="88900" y="59690"/>
                    <a:pt x="124460" y="59690"/>
                  </a:cubicBezTo>
                  <a:lnTo>
                    <a:pt x="1330945" y="59690"/>
                  </a:lnTo>
                  <a:moveTo>
                    <a:pt x="1330945" y="0"/>
                  </a:moveTo>
                  <a:lnTo>
                    <a:pt x="124460" y="0"/>
                  </a:lnTo>
                  <a:cubicBezTo>
                    <a:pt x="55880" y="0"/>
                    <a:pt x="0" y="55880"/>
                    <a:pt x="0" y="124460"/>
                  </a:cubicBezTo>
                  <a:lnTo>
                    <a:pt x="0" y="1084722"/>
                  </a:lnTo>
                  <a:cubicBezTo>
                    <a:pt x="0" y="1153302"/>
                    <a:pt x="55880" y="1209182"/>
                    <a:pt x="124460" y="1209182"/>
                  </a:cubicBezTo>
                  <a:lnTo>
                    <a:pt x="1330945" y="1209182"/>
                  </a:lnTo>
                  <a:cubicBezTo>
                    <a:pt x="1399525" y="1209182"/>
                    <a:pt x="1455405" y="1153302"/>
                    <a:pt x="1455405" y="1084722"/>
                  </a:cubicBezTo>
                  <a:lnTo>
                    <a:pt x="1455405" y="124460"/>
                  </a:lnTo>
                  <a:cubicBezTo>
                    <a:pt x="1455405" y="55880"/>
                    <a:pt x="1399525" y="0"/>
                    <a:pt x="1330945" y="0"/>
                  </a:cubicBezTo>
                  <a:close/>
                </a:path>
              </a:pathLst>
            </a:custGeom>
            <a:solidFill>
              <a:srgbClr val="B31308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3172163" y="3363784"/>
            <a:ext cx="2352965" cy="2352965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B3130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9" name="Freeform 19"/>
          <p:cNvSpPr/>
          <p:nvPr/>
        </p:nvSpPr>
        <p:spPr>
          <a:xfrm>
            <a:off x="8226023" y="3814661"/>
            <a:ext cx="1599110" cy="1249305"/>
          </a:xfrm>
          <a:custGeom>
            <a:avLst/>
            <a:gdLst/>
            <a:ahLst/>
            <a:cxnLst/>
            <a:rect l="l" t="t" r="r" b="b"/>
            <a:pathLst>
              <a:path w="1599110" h="1249305">
                <a:moveTo>
                  <a:pt x="0" y="0"/>
                </a:moveTo>
                <a:lnTo>
                  <a:pt x="1599110" y="0"/>
                </a:lnTo>
                <a:lnTo>
                  <a:pt x="1599110" y="1249305"/>
                </a:lnTo>
                <a:lnTo>
                  <a:pt x="0" y="124930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0" name="Freeform 20"/>
          <p:cNvSpPr/>
          <p:nvPr/>
        </p:nvSpPr>
        <p:spPr>
          <a:xfrm>
            <a:off x="2929043" y="3586587"/>
            <a:ext cx="1360098" cy="1705453"/>
          </a:xfrm>
          <a:custGeom>
            <a:avLst/>
            <a:gdLst/>
            <a:ahLst/>
            <a:cxnLst/>
            <a:rect l="l" t="t" r="r" b="b"/>
            <a:pathLst>
              <a:path w="1360098" h="1705453">
                <a:moveTo>
                  <a:pt x="0" y="0"/>
                </a:moveTo>
                <a:lnTo>
                  <a:pt x="1360099" y="0"/>
                </a:lnTo>
                <a:lnTo>
                  <a:pt x="1360099" y="1705453"/>
                </a:lnTo>
                <a:lnTo>
                  <a:pt x="0" y="1705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1" name="Freeform 21"/>
          <p:cNvSpPr/>
          <p:nvPr/>
        </p:nvSpPr>
        <p:spPr>
          <a:xfrm>
            <a:off x="13339487" y="3660955"/>
            <a:ext cx="2018317" cy="1482545"/>
          </a:xfrm>
          <a:custGeom>
            <a:avLst/>
            <a:gdLst/>
            <a:ahLst/>
            <a:cxnLst/>
            <a:rect l="l" t="t" r="r" b="b"/>
            <a:pathLst>
              <a:path w="2018317" h="1482545">
                <a:moveTo>
                  <a:pt x="0" y="0"/>
                </a:moveTo>
                <a:lnTo>
                  <a:pt x="2018317" y="0"/>
                </a:lnTo>
                <a:lnTo>
                  <a:pt x="2018317" y="1482545"/>
                </a:lnTo>
                <a:lnTo>
                  <a:pt x="0" y="148254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2" name="TextBox 22"/>
          <p:cNvSpPr txBox="1"/>
          <p:nvPr/>
        </p:nvSpPr>
        <p:spPr>
          <a:xfrm>
            <a:off x="4721615" y="490912"/>
            <a:ext cx="8626976" cy="8966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  <a:spcBef>
                <a:spcPct val="0"/>
              </a:spcBef>
            </a:pPr>
            <a:r>
              <a:rPr lang="en-US" sz="5199" b="1" spc="166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Oportunidades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2212187" y="6458080"/>
            <a:ext cx="3018747" cy="629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1" spc="118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Vantagens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804968" y="7039585"/>
            <a:ext cx="3927538" cy="19297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88" lvl="1" indent="-226694" algn="l">
              <a:lnSpc>
                <a:spcPts val="3149"/>
              </a:lnSpc>
              <a:buFont typeface="Arial"/>
              <a:buChar char="•"/>
            </a:pPr>
            <a:r>
              <a:rPr lang="en-US" sz="2099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Alta demanda e bons salários;</a:t>
            </a:r>
          </a:p>
          <a:p>
            <a:pPr marL="453388" lvl="1" indent="-226694" algn="l">
              <a:lnSpc>
                <a:spcPts val="3149"/>
              </a:lnSpc>
              <a:buFont typeface="Arial"/>
              <a:buChar char="•"/>
            </a:pPr>
            <a:r>
              <a:rPr lang="en-US" sz="2099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Flexibilidade;</a:t>
            </a:r>
          </a:p>
          <a:p>
            <a:pPr marL="453388" lvl="1" indent="-226694" algn="l">
              <a:lnSpc>
                <a:spcPts val="3149"/>
              </a:lnSpc>
              <a:buFont typeface="Arial"/>
              <a:buChar char="•"/>
            </a:pPr>
            <a:r>
              <a:rPr lang="en-US" sz="2099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Impacto social;</a:t>
            </a:r>
          </a:p>
          <a:p>
            <a:pPr marL="453388" lvl="1" indent="-226694" algn="l">
              <a:lnSpc>
                <a:spcPts val="3149"/>
              </a:lnSpc>
              <a:buFont typeface="Arial"/>
              <a:buChar char="•"/>
            </a:pPr>
            <a:r>
              <a:rPr lang="en-US" sz="2099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Inovação constante.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2384876" y="7039585"/>
            <a:ext cx="3927538" cy="2710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88" lvl="1" indent="-226694" algn="l">
              <a:lnSpc>
                <a:spcPts val="3149"/>
              </a:lnSpc>
              <a:buFont typeface="Arial"/>
              <a:buChar char="•"/>
            </a:pPr>
            <a:r>
              <a:rPr lang="en-US" sz="2099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Inovação e criatividade;</a:t>
            </a:r>
          </a:p>
          <a:p>
            <a:pPr marL="453388" lvl="1" indent="-226694" algn="l">
              <a:lnSpc>
                <a:spcPts val="3149"/>
              </a:lnSpc>
              <a:buFont typeface="Arial"/>
              <a:buChar char="•"/>
            </a:pPr>
            <a:r>
              <a:rPr lang="en-US" sz="2099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Melhor desempenho;</a:t>
            </a:r>
          </a:p>
          <a:p>
            <a:pPr marL="453388" lvl="1" indent="-226694" algn="l">
              <a:lnSpc>
                <a:spcPts val="3149"/>
              </a:lnSpc>
              <a:buFont typeface="Arial"/>
              <a:buChar char="•"/>
            </a:pPr>
            <a:r>
              <a:rPr lang="en-US" sz="2099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Representatividade real;</a:t>
            </a:r>
          </a:p>
          <a:p>
            <a:pPr marL="453388" lvl="1" indent="-226694" algn="l">
              <a:lnSpc>
                <a:spcPts val="3149"/>
              </a:lnSpc>
              <a:buFont typeface="Arial"/>
              <a:buChar char="•"/>
            </a:pPr>
            <a:r>
              <a:rPr lang="en-US" sz="2099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Ambiente mais saudável;</a:t>
            </a:r>
          </a:p>
          <a:p>
            <a:pPr marL="453388" lvl="1" indent="-226694" algn="l">
              <a:lnSpc>
                <a:spcPts val="3149"/>
              </a:lnSpc>
              <a:buFont typeface="Arial"/>
              <a:buChar char="•"/>
            </a:pPr>
            <a:r>
              <a:rPr lang="en-US" sz="2099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Atração e retenção de talentos.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7558047" y="5951830"/>
            <a:ext cx="3203451" cy="629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1" spc="118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Áreas em alta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7289658" y="6467605"/>
            <a:ext cx="3471840" cy="2377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53390" lvl="1" indent="-226695" algn="l">
              <a:lnSpc>
                <a:spcPts val="3150"/>
              </a:lnSpc>
              <a:buFont typeface="Arial"/>
              <a:buChar char="•"/>
            </a:pPr>
            <a:r>
              <a:rPr lang="en-US" sz="2100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Desenvolvimento de software</a:t>
            </a:r>
          </a:p>
          <a:p>
            <a:pPr marL="453390" lvl="1" indent="-226695" algn="l">
              <a:lnSpc>
                <a:spcPts val="3150"/>
              </a:lnSpc>
              <a:buFont typeface="Arial"/>
              <a:buChar char="•"/>
            </a:pPr>
            <a:r>
              <a:rPr lang="en-US" sz="2100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Análise de dados</a:t>
            </a:r>
          </a:p>
          <a:p>
            <a:pPr marL="453390" lvl="1" indent="-226695" algn="l">
              <a:lnSpc>
                <a:spcPts val="3150"/>
              </a:lnSpc>
              <a:buFont typeface="Arial"/>
              <a:buChar char="•"/>
            </a:pPr>
            <a:r>
              <a:rPr lang="en-US" sz="2100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Cibersegurança</a:t>
            </a:r>
          </a:p>
          <a:p>
            <a:pPr marL="453390" lvl="1" indent="-226695" algn="l">
              <a:lnSpc>
                <a:spcPts val="3150"/>
              </a:lnSpc>
              <a:buFont typeface="Arial"/>
              <a:buChar char="•"/>
            </a:pPr>
            <a:r>
              <a:rPr lang="en-US" sz="2100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UX/UI Design</a:t>
            </a:r>
          </a:p>
          <a:p>
            <a:pPr marL="453390" lvl="1" indent="-226695" algn="l">
              <a:lnSpc>
                <a:spcPts val="3150"/>
              </a:lnSpc>
              <a:buFont typeface="Arial"/>
              <a:buChar char="•"/>
            </a:pPr>
            <a:r>
              <a:rPr lang="en-US" sz="2100" spc="67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Inteligência Artificial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2151486" y="6458080"/>
            <a:ext cx="4872785" cy="6298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699" b="1" spc="118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Diversidade importa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4638790" y="1533582"/>
            <a:ext cx="9010420" cy="6921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As oportunidades para mulheres na tecnologia estão em expansão, mas os desafios ainda existem.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997538" y="4612850"/>
            <a:ext cx="3428180" cy="5697918"/>
            <a:chOff x="0" y="0"/>
            <a:chExt cx="902895" cy="150068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02895" cy="1500686"/>
            </a:xfrm>
            <a:custGeom>
              <a:avLst/>
              <a:gdLst/>
              <a:ahLst/>
              <a:cxnLst/>
              <a:rect l="l" t="t" r="r" b="b"/>
              <a:pathLst>
                <a:path w="902895" h="1500686">
                  <a:moveTo>
                    <a:pt x="0" y="0"/>
                  </a:moveTo>
                  <a:lnTo>
                    <a:pt x="902895" y="0"/>
                  </a:lnTo>
                  <a:lnTo>
                    <a:pt x="902895" y="1500686"/>
                  </a:lnTo>
                  <a:lnTo>
                    <a:pt x="0" y="1500686"/>
                  </a:lnTo>
                  <a:close/>
                </a:path>
              </a:pathLst>
            </a:custGeom>
            <a:solidFill>
              <a:srgbClr val="F2D3F1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66675"/>
              <a:ext cx="902895" cy="1434011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l">
                <a:lnSpc>
                  <a:spcPts val="4200"/>
                </a:lnSpc>
              </a:pPr>
              <a:r>
                <a:rPr lang="en-US" sz="4200" b="1">
                  <a:solidFill>
                    <a:srgbClr val="3D3D3D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Explore sua área</a:t>
              </a:r>
            </a:p>
            <a:p>
              <a:pPr algn="l">
                <a:lnSpc>
                  <a:spcPts val="4200"/>
                </a:lnSpc>
              </a:pPr>
              <a:endParaRPr lang="en-US" sz="4200" b="1">
                <a:solidFill>
                  <a:srgbClr val="3D3D3D"/>
                </a:solidFill>
                <a:latin typeface="HK Grotesk Bold"/>
                <a:ea typeface="HK Grotesk Bold"/>
                <a:cs typeface="HK Grotesk Bold"/>
                <a:sym typeface="HK Grotesk Bold"/>
              </a:endParaRP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>
                  <a:solidFill>
                    <a:srgbClr val="3D3D3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Conheça as diversas possibilidades;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>
                  <a:solidFill>
                    <a:srgbClr val="3D3D3D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Entenda o que mais combina com seus interesses e perfil.</a:t>
              </a:r>
            </a:p>
            <a:p>
              <a:pPr algn="l">
                <a:lnSpc>
                  <a:spcPts val="3120"/>
                </a:lnSpc>
              </a:pPr>
              <a:endParaRPr lang="en-US" sz="2400">
                <a:solidFill>
                  <a:srgbClr val="3D3D3D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5" name="Freeform 5"/>
          <p:cNvSpPr/>
          <p:nvPr/>
        </p:nvSpPr>
        <p:spPr>
          <a:xfrm rot="-10800000" flipV="1">
            <a:off x="7579588" y="-421412"/>
            <a:ext cx="10708412" cy="10708412"/>
          </a:xfrm>
          <a:custGeom>
            <a:avLst/>
            <a:gdLst/>
            <a:ahLst/>
            <a:cxnLst/>
            <a:rect l="l" t="t" r="r" b="b"/>
            <a:pathLst>
              <a:path w="10708412" h="10708412">
                <a:moveTo>
                  <a:pt x="0" y="10708412"/>
                </a:moveTo>
                <a:lnTo>
                  <a:pt x="10708412" y="10708412"/>
                </a:lnTo>
                <a:lnTo>
                  <a:pt x="10708412" y="0"/>
                </a:lnTo>
                <a:lnTo>
                  <a:pt x="0" y="0"/>
                </a:lnTo>
                <a:lnTo>
                  <a:pt x="0" y="10708412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6" name="Group 6"/>
          <p:cNvGrpSpPr/>
          <p:nvPr/>
        </p:nvGrpSpPr>
        <p:grpSpPr>
          <a:xfrm>
            <a:off x="6783663" y="2990019"/>
            <a:ext cx="3428180" cy="7320749"/>
            <a:chOff x="0" y="0"/>
            <a:chExt cx="902895" cy="1928099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02895" cy="1928099"/>
            </a:xfrm>
            <a:custGeom>
              <a:avLst/>
              <a:gdLst/>
              <a:ahLst/>
              <a:cxnLst/>
              <a:rect l="l" t="t" r="r" b="b"/>
              <a:pathLst>
                <a:path w="902895" h="1928099">
                  <a:moveTo>
                    <a:pt x="0" y="0"/>
                  </a:moveTo>
                  <a:lnTo>
                    <a:pt x="902895" y="0"/>
                  </a:lnTo>
                  <a:lnTo>
                    <a:pt x="902895" y="1928099"/>
                  </a:lnTo>
                  <a:lnTo>
                    <a:pt x="0" y="1928099"/>
                  </a:lnTo>
                  <a:close/>
                </a:path>
              </a:pathLst>
            </a:custGeom>
            <a:solidFill>
              <a:srgbClr val="C492C3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902895" cy="1975724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l">
                <a:lnSpc>
                  <a:spcPts val="5460"/>
                </a:lnSpc>
              </a:pPr>
              <a:r>
                <a:rPr lang="en-US" sz="4200" b="1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Aprenda!</a:t>
              </a:r>
            </a:p>
            <a:p>
              <a:pPr algn="l">
                <a:lnSpc>
                  <a:spcPts val="5460"/>
                </a:lnSpc>
              </a:pPr>
              <a:endParaRPr lang="en-US" sz="4200" b="1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endParaRP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Estude lógica de programação, linguagens como Python ou JavaScript, bancos de dados e redes.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Faça cursos e certificações em plataformas como Coursera, Alura e Udemy.</a:t>
              </a:r>
            </a:p>
            <a:p>
              <a:pPr algn="l">
                <a:lnSpc>
                  <a:spcPts val="3120"/>
                </a:lnSpc>
              </a:pPr>
              <a:endPara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0569788" y="1853980"/>
            <a:ext cx="3428180" cy="8456788"/>
            <a:chOff x="0" y="0"/>
            <a:chExt cx="902895" cy="2227302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02895" cy="2227302"/>
            </a:xfrm>
            <a:custGeom>
              <a:avLst/>
              <a:gdLst/>
              <a:ahLst/>
              <a:cxnLst/>
              <a:rect l="l" t="t" r="r" b="b"/>
              <a:pathLst>
                <a:path w="902895" h="2227302">
                  <a:moveTo>
                    <a:pt x="0" y="0"/>
                  </a:moveTo>
                  <a:lnTo>
                    <a:pt x="902895" y="0"/>
                  </a:lnTo>
                  <a:lnTo>
                    <a:pt x="902895" y="2227302"/>
                  </a:lnTo>
                  <a:lnTo>
                    <a:pt x="0" y="2227302"/>
                  </a:lnTo>
                  <a:close/>
                </a:path>
              </a:pathLst>
            </a:custGeom>
            <a:solidFill>
              <a:srgbClr val="C05BBD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902895" cy="2274927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l">
                <a:lnSpc>
                  <a:spcPts val="5460"/>
                </a:lnSpc>
              </a:pPr>
              <a:r>
                <a:rPr lang="en-US" sz="4200" b="1">
                  <a:solidFill>
                    <a:srgbClr val="FFFFFF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Ganhe Experiência na Prática</a:t>
              </a:r>
            </a:p>
            <a:p>
              <a:pPr algn="l">
                <a:lnSpc>
                  <a:spcPts val="5460"/>
                </a:lnSpc>
              </a:pPr>
              <a:endParaRPr lang="en-US" sz="4200" b="1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endParaRP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Crie projetos próprios ou colabore com projetos open-source.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Construa um portfólio para demonstrar suas habilidades.</a:t>
              </a:r>
            </a:p>
            <a:p>
              <a:pPr algn="l">
                <a:lnSpc>
                  <a:spcPts val="3120"/>
                </a:lnSpc>
              </a:pPr>
              <a:endPara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14355914" y="766442"/>
            <a:ext cx="3664567" cy="9544326"/>
            <a:chOff x="0" y="0"/>
            <a:chExt cx="965153" cy="2513732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965153" cy="2513732"/>
            </a:xfrm>
            <a:custGeom>
              <a:avLst/>
              <a:gdLst/>
              <a:ahLst/>
              <a:cxnLst/>
              <a:rect l="l" t="t" r="r" b="b"/>
              <a:pathLst>
                <a:path w="965153" h="2513732">
                  <a:moveTo>
                    <a:pt x="0" y="0"/>
                  </a:moveTo>
                  <a:lnTo>
                    <a:pt x="965153" y="0"/>
                  </a:lnTo>
                  <a:lnTo>
                    <a:pt x="965153" y="2513732"/>
                  </a:lnTo>
                  <a:lnTo>
                    <a:pt x="0" y="2513732"/>
                  </a:lnTo>
                  <a:close/>
                </a:path>
              </a:pathLst>
            </a:custGeom>
            <a:solidFill>
              <a:srgbClr val="B307AE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38100"/>
              <a:ext cx="965153" cy="2551832"/>
            </a:xfrm>
            <a:prstGeom prst="rect">
              <a:avLst/>
            </a:prstGeom>
          </p:spPr>
          <p:txBody>
            <a:bodyPr lIns="254000" tIns="254000" rIns="254000" bIns="254000" rtlCol="0" anchor="t"/>
            <a:lstStyle/>
            <a:p>
              <a:pPr algn="l">
                <a:lnSpc>
                  <a:spcPts val="5460"/>
                </a:lnSpc>
              </a:pPr>
              <a:r>
                <a:rPr lang="en-US" sz="4200" b="1">
                  <a:solidFill>
                    <a:srgbClr val="FFFFFF"/>
                  </a:solidFill>
                  <a:latin typeface="Atkinson Hyperlegible Bold"/>
                  <a:ea typeface="Atkinson Hyperlegible Bold"/>
                  <a:cs typeface="Atkinson Hyperlegible Bold"/>
                  <a:sym typeface="Atkinson Hyperlegible Bold"/>
                </a:rPr>
                <a:t>Conecte-se!</a:t>
              </a:r>
            </a:p>
            <a:p>
              <a:pPr algn="l">
                <a:lnSpc>
                  <a:spcPts val="5460"/>
                </a:lnSpc>
              </a:pPr>
              <a:endParaRPr lang="en-US" sz="4200" b="1">
                <a:solidFill>
                  <a:srgbClr val="FFFFFF"/>
                </a:solidFill>
                <a:latin typeface="Atkinson Hyperlegible Bold"/>
                <a:ea typeface="Atkinson Hyperlegible Bold"/>
                <a:cs typeface="Atkinson Hyperlegible Bold"/>
                <a:sym typeface="Atkinson Hyperlegible Bold"/>
              </a:endParaRP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Participe de comunidades, eventos, hackathons e meetups.</a:t>
              </a:r>
            </a:p>
            <a:p>
              <a:pPr marL="518160" lvl="1" indent="-259080" algn="l">
                <a:lnSpc>
                  <a:spcPts val="3120"/>
                </a:lnSpc>
                <a:buFont typeface="Arial"/>
                <a:buChar char="•"/>
              </a:pPr>
              <a:r>
                <a:rPr lang="en-US" sz="2400">
                  <a:solidFill>
                    <a:srgbClr val="FFFFFF"/>
                  </a:solidFill>
                  <a:latin typeface="Montserrat"/>
                  <a:ea typeface="Montserrat"/>
                  <a:cs typeface="Montserrat"/>
                  <a:sym typeface="Montserrat"/>
                </a:rPr>
                <a:t>Busque estágios, freelas e acompanhe as tendências do setor.</a:t>
              </a:r>
            </a:p>
            <a:p>
              <a:pPr algn="l">
                <a:lnSpc>
                  <a:spcPts val="3120"/>
                </a:lnSpc>
              </a:pPr>
              <a:endParaRPr lang="en-US" sz="2400">
                <a:solidFill>
                  <a:srgbClr val="FFFFFF"/>
                </a:solidFill>
                <a:latin typeface="Montserrat"/>
                <a:ea typeface="Montserrat"/>
                <a:cs typeface="Montserrat"/>
                <a:sym typeface="Montserrat"/>
              </a:endParaRP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028700" y="1095375"/>
            <a:ext cx="8446067" cy="2024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876"/>
              </a:lnSpc>
            </a:pPr>
            <a:r>
              <a:rPr lang="en-US" sz="7160" b="1">
                <a:solidFill>
                  <a:srgbClr val="B307AE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Dicas para crescer</a:t>
            </a:r>
          </a:p>
          <a:p>
            <a:pPr algn="l">
              <a:lnSpc>
                <a:spcPts val="7876"/>
              </a:lnSpc>
            </a:pPr>
            <a:endParaRPr lang="en-US" sz="7160" b="1">
              <a:solidFill>
                <a:srgbClr val="B307AE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-3772216" y="-2284082"/>
            <a:ext cx="26370464" cy="13579792"/>
          </a:xfrm>
          <a:custGeom>
            <a:avLst/>
            <a:gdLst/>
            <a:ahLst/>
            <a:cxnLst/>
            <a:rect l="l" t="t" r="r" b="b"/>
            <a:pathLst>
              <a:path w="26370464" h="13579792">
                <a:moveTo>
                  <a:pt x="0" y="0"/>
                </a:moveTo>
                <a:lnTo>
                  <a:pt x="26370464" y="0"/>
                </a:lnTo>
                <a:lnTo>
                  <a:pt x="26370464" y="13579792"/>
                </a:lnTo>
                <a:lnTo>
                  <a:pt x="0" y="135797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0999"/>
            </a:blip>
            <a:stretch>
              <a:fillRect t="-14729" b="-147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7486962" y="2943208"/>
            <a:ext cx="2318148" cy="1834234"/>
          </a:xfrm>
          <a:custGeom>
            <a:avLst/>
            <a:gdLst/>
            <a:ahLst/>
            <a:cxnLst/>
            <a:rect l="l" t="t" r="r" b="b"/>
            <a:pathLst>
              <a:path w="2318148" h="1834234">
                <a:moveTo>
                  <a:pt x="0" y="0"/>
                </a:moveTo>
                <a:lnTo>
                  <a:pt x="2318147" y="0"/>
                </a:lnTo>
                <a:lnTo>
                  <a:pt x="2318147" y="1834234"/>
                </a:lnTo>
                <a:lnTo>
                  <a:pt x="0" y="1834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5" name="AutoShape 5"/>
          <p:cNvSpPr/>
          <p:nvPr/>
        </p:nvSpPr>
        <p:spPr>
          <a:xfrm>
            <a:off x="8858607" y="3517063"/>
            <a:ext cx="825654" cy="0"/>
          </a:xfrm>
          <a:prstGeom prst="line">
            <a:avLst/>
          </a:prstGeom>
          <a:ln w="28575" cap="flat">
            <a:solidFill>
              <a:srgbClr val="B31308"/>
            </a:solidFill>
            <a:prstDash val="sysDash"/>
            <a:headEnd type="oval" w="lg" len="lg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6" name="AutoShape 6"/>
          <p:cNvSpPr/>
          <p:nvPr/>
        </p:nvSpPr>
        <p:spPr>
          <a:xfrm>
            <a:off x="7148334" y="5690474"/>
            <a:ext cx="2497827" cy="0"/>
          </a:xfrm>
          <a:prstGeom prst="line">
            <a:avLst/>
          </a:prstGeom>
          <a:ln w="28575" cap="flat">
            <a:solidFill>
              <a:srgbClr val="B31308"/>
            </a:solidFill>
            <a:prstDash val="sysDash"/>
            <a:headEnd type="oval" w="lg" len="lg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6327888" y="5032558"/>
            <a:ext cx="2318148" cy="1834234"/>
          </a:xfrm>
          <a:custGeom>
            <a:avLst/>
            <a:gdLst/>
            <a:ahLst/>
            <a:cxnLst/>
            <a:rect l="l" t="t" r="r" b="b"/>
            <a:pathLst>
              <a:path w="2318148" h="1834234">
                <a:moveTo>
                  <a:pt x="0" y="0"/>
                </a:moveTo>
                <a:lnTo>
                  <a:pt x="2318148" y="0"/>
                </a:lnTo>
                <a:lnTo>
                  <a:pt x="2318148" y="1834235"/>
                </a:lnTo>
                <a:lnTo>
                  <a:pt x="0" y="18342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8" name="AutoShape 8"/>
          <p:cNvSpPr/>
          <p:nvPr/>
        </p:nvSpPr>
        <p:spPr>
          <a:xfrm>
            <a:off x="8858607" y="8230870"/>
            <a:ext cx="787554" cy="0"/>
          </a:xfrm>
          <a:prstGeom prst="line">
            <a:avLst/>
          </a:prstGeom>
          <a:ln w="28575" cap="flat">
            <a:solidFill>
              <a:srgbClr val="B31308"/>
            </a:solidFill>
            <a:prstDash val="sysDash"/>
            <a:headEnd type="oval" w="lg" len="lg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9" name="Freeform 9"/>
          <p:cNvSpPr/>
          <p:nvPr/>
        </p:nvSpPr>
        <p:spPr>
          <a:xfrm>
            <a:off x="7375274" y="7540838"/>
            <a:ext cx="2318148" cy="1834234"/>
          </a:xfrm>
          <a:custGeom>
            <a:avLst/>
            <a:gdLst/>
            <a:ahLst/>
            <a:cxnLst/>
            <a:rect l="l" t="t" r="r" b="b"/>
            <a:pathLst>
              <a:path w="2318148" h="1834234">
                <a:moveTo>
                  <a:pt x="0" y="0"/>
                </a:moveTo>
                <a:lnTo>
                  <a:pt x="2318148" y="0"/>
                </a:lnTo>
                <a:lnTo>
                  <a:pt x="2318148" y="1834234"/>
                </a:lnTo>
                <a:lnTo>
                  <a:pt x="0" y="1834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0" name="Freeform 10"/>
          <p:cNvSpPr/>
          <p:nvPr/>
        </p:nvSpPr>
        <p:spPr>
          <a:xfrm>
            <a:off x="10093472" y="6603120"/>
            <a:ext cx="2318148" cy="1834234"/>
          </a:xfrm>
          <a:custGeom>
            <a:avLst/>
            <a:gdLst/>
            <a:ahLst/>
            <a:cxnLst/>
            <a:rect l="l" t="t" r="r" b="b"/>
            <a:pathLst>
              <a:path w="2318148" h="1834234">
                <a:moveTo>
                  <a:pt x="0" y="0"/>
                </a:moveTo>
                <a:lnTo>
                  <a:pt x="2318148" y="0"/>
                </a:lnTo>
                <a:lnTo>
                  <a:pt x="2318148" y="1834234"/>
                </a:lnTo>
                <a:lnTo>
                  <a:pt x="0" y="183423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1" name="AutoShape 11"/>
          <p:cNvSpPr/>
          <p:nvPr/>
        </p:nvSpPr>
        <p:spPr>
          <a:xfrm>
            <a:off x="9636636" y="4294721"/>
            <a:ext cx="2031218" cy="0"/>
          </a:xfrm>
          <a:prstGeom prst="line">
            <a:avLst/>
          </a:prstGeom>
          <a:ln w="28575" cap="flat">
            <a:solidFill>
              <a:srgbClr val="B31308"/>
            </a:solidFill>
            <a:prstDash val="sysDash"/>
            <a:headEnd type="none" w="sm" len="sm"/>
            <a:tailEnd type="oval" w="lg" len="lg"/>
          </a:ln>
        </p:spPr>
        <p:txBody>
          <a:bodyPr/>
          <a:lstStyle/>
          <a:p>
            <a:endParaRPr lang="pt-BR"/>
          </a:p>
        </p:txBody>
      </p:sp>
      <p:sp>
        <p:nvSpPr>
          <p:cNvPr id="12" name="Freeform 12"/>
          <p:cNvSpPr/>
          <p:nvPr/>
        </p:nvSpPr>
        <p:spPr>
          <a:xfrm>
            <a:off x="10093472" y="3720865"/>
            <a:ext cx="2318148" cy="1834234"/>
          </a:xfrm>
          <a:custGeom>
            <a:avLst/>
            <a:gdLst/>
            <a:ahLst/>
            <a:cxnLst/>
            <a:rect l="l" t="t" r="r" b="b"/>
            <a:pathLst>
              <a:path w="2318148" h="1834234">
                <a:moveTo>
                  <a:pt x="0" y="0"/>
                </a:moveTo>
                <a:lnTo>
                  <a:pt x="2318148" y="0"/>
                </a:lnTo>
                <a:lnTo>
                  <a:pt x="2318148" y="1834235"/>
                </a:lnTo>
                <a:lnTo>
                  <a:pt x="0" y="183423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alphaModFix amt="19999"/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13" name="AutoShape 13"/>
          <p:cNvSpPr/>
          <p:nvPr/>
        </p:nvSpPr>
        <p:spPr>
          <a:xfrm flipV="1">
            <a:off x="9660448" y="3517063"/>
            <a:ext cx="0" cy="4737619"/>
          </a:xfrm>
          <a:prstGeom prst="line">
            <a:avLst/>
          </a:prstGeom>
          <a:ln w="28575" cap="flat">
            <a:solidFill>
              <a:srgbClr val="B31308"/>
            </a:solidFill>
            <a:prstDash val="lgDash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4" name="AutoShape 14"/>
          <p:cNvSpPr/>
          <p:nvPr/>
        </p:nvSpPr>
        <p:spPr>
          <a:xfrm>
            <a:off x="9636636" y="7108190"/>
            <a:ext cx="1740915" cy="0"/>
          </a:xfrm>
          <a:prstGeom prst="line">
            <a:avLst/>
          </a:prstGeom>
          <a:ln w="28575" cap="flat">
            <a:solidFill>
              <a:srgbClr val="B31308"/>
            </a:solidFill>
            <a:prstDash val="sysDash"/>
            <a:headEnd type="none" w="sm" len="sm"/>
            <a:tailEnd type="oval" w="lg" len="lg"/>
          </a:ln>
        </p:spPr>
        <p:txBody>
          <a:bodyPr/>
          <a:lstStyle/>
          <a:p>
            <a:endParaRPr lang="pt-BR"/>
          </a:p>
        </p:txBody>
      </p:sp>
      <p:grpSp>
        <p:nvGrpSpPr>
          <p:cNvPr id="15" name="Group 15"/>
          <p:cNvGrpSpPr/>
          <p:nvPr/>
        </p:nvGrpSpPr>
        <p:grpSpPr>
          <a:xfrm>
            <a:off x="7640848" y="2820718"/>
            <a:ext cx="1537008" cy="1392690"/>
            <a:chOff x="0" y="0"/>
            <a:chExt cx="2550919" cy="2311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550919" cy="2311400"/>
            </a:xfrm>
            <a:custGeom>
              <a:avLst/>
              <a:gdLst/>
              <a:ahLst/>
              <a:cxnLst/>
              <a:rect l="l" t="t" r="r" b="b"/>
              <a:pathLst>
                <a:path w="2550919" h="2311400">
                  <a:moveTo>
                    <a:pt x="2246119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246119" y="2311400"/>
                  </a:lnTo>
                  <a:cubicBezTo>
                    <a:pt x="2415029" y="2311400"/>
                    <a:pt x="2550919" y="2175510"/>
                    <a:pt x="2550919" y="2006600"/>
                  </a:cubicBezTo>
                  <a:lnTo>
                    <a:pt x="2550919" y="304800"/>
                  </a:lnTo>
                  <a:cubicBezTo>
                    <a:pt x="2550919" y="135890"/>
                    <a:pt x="2415029" y="0"/>
                    <a:pt x="2246119" y="0"/>
                  </a:cubicBezTo>
                  <a:close/>
                </a:path>
              </a:pathLst>
            </a:custGeom>
            <a:solidFill>
              <a:srgbClr val="0D0D0D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315672" y="3502776"/>
            <a:ext cx="1537008" cy="1392690"/>
            <a:chOff x="0" y="0"/>
            <a:chExt cx="2550919" cy="23114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550919" cy="2311400"/>
            </a:xfrm>
            <a:custGeom>
              <a:avLst/>
              <a:gdLst/>
              <a:ahLst/>
              <a:cxnLst/>
              <a:rect l="l" t="t" r="r" b="b"/>
              <a:pathLst>
                <a:path w="2550919" h="2311400">
                  <a:moveTo>
                    <a:pt x="2246119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246119" y="2311400"/>
                  </a:lnTo>
                  <a:cubicBezTo>
                    <a:pt x="2415029" y="2311400"/>
                    <a:pt x="2550919" y="2175510"/>
                    <a:pt x="2550919" y="2006600"/>
                  </a:cubicBezTo>
                  <a:lnTo>
                    <a:pt x="2550919" y="304800"/>
                  </a:lnTo>
                  <a:cubicBezTo>
                    <a:pt x="2550919" y="135890"/>
                    <a:pt x="2415029" y="0"/>
                    <a:pt x="2246119" y="0"/>
                  </a:cubicBezTo>
                  <a:close/>
                </a:path>
              </a:pathLst>
            </a:custGeom>
            <a:solidFill>
              <a:srgbClr val="0D0D0D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6843130" y="5004867"/>
            <a:ext cx="1537008" cy="1392690"/>
            <a:chOff x="0" y="0"/>
            <a:chExt cx="2550919" cy="23114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2550919" cy="2311400"/>
            </a:xfrm>
            <a:custGeom>
              <a:avLst/>
              <a:gdLst/>
              <a:ahLst/>
              <a:cxnLst/>
              <a:rect l="l" t="t" r="r" b="b"/>
              <a:pathLst>
                <a:path w="2550919" h="2311400">
                  <a:moveTo>
                    <a:pt x="2246119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246119" y="2311400"/>
                  </a:lnTo>
                  <a:cubicBezTo>
                    <a:pt x="2415029" y="2311400"/>
                    <a:pt x="2550919" y="2175510"/>
                    <a:pt x="2550919" y="2006600"/>
                  </a:cubicBezTo>
                  <a:lnTo>
                    <a:pt x="2550919" y="304800"/>
                  </a:lnTo>
                  <a:cubicBezTo>
                    <a:pt x="2550919" y="135890"/>
                    <a:pt x="2415029" y="0"/>
                    <a:pt x="2246119" y="0"/>
                  </a:cubicBezTo>
                  <a:close/>
                </a:path>
              </a:pathLst>
            </a:custGeom>
            <a:solidFill>
              <a:srgbClr val="0D0D0D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640848" y="7520237"/>
            <a:ext cx="1537008" cy="1392690"/>
            <a:chOff x="0" y="0"/>
            <a:chExt cx="2550919" cy="231140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2550919" cy="2311400"/>
            </a:xfrm>
            <a:custGeom>
              <a:avLst/>
              <a:gdLst/>
              <a:ahLst/>
              <a:cxnLst/>
              <a:rect l="l" t="t" r="r" b="b"/>
              <a:pathLst>
                <a:path w="2550919" h="2311400">
                  <a:moveTo>
                    <a:pt x="2246119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246119" y="2311400"/>
                  </a:lnTo>
                  <a:cubicBezTo>
                    <a:pt x="2415029" y="2311400"/>
                    <a:pt x="2550919" y="2175510"/>
                    <a:pt x="2550919" y="2006600"/>
                  </a:cubicBezTo>
                  <a:lnTo>
                    <a:pt x="2550919" y="304800"/>
                  </a:lnTo>
                  <a:cubicBezTo>
                    <a:pt x="2550919" y="135890"/>
                    <a:pt x="2415029" y="0"/>
                    <a:pt x="2246119" y="0"/>
                  </a:cubicBezTo>
                  <a:close/>
                </a:path>
              </a:pathLst>
            </a:custGeom>
            <a:solidFill>
              <a:srgbClr val="0D0D0D"/>
            </a:solid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10315672" y="6397557"/>
            <a:ext cx="1537008" cy="1392690"/>
            <a:chOff x="0" y="0"/>
            <a:chExt cx="2550919" cy="231140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550919" cy="2311400"/>
            </a:xfrm>
            <a:custGeom>
              <a:avLst/>
              <a:gdLst/>
              <a:ahLst/>
              <a:cxnLst/>
              <a:rect l="l" t="t" r="r" b="b"/>
              <a:pathLst>
                <a:path w="2550919" h="2311400">
                  <a:moveTo>
                    <a:pt x="2246119" y="0"/>
                  </a:moveTo>
                  <a:lnTo>
                    <a:pt x="304800" y="0"/>
                  </a:lnTo>
                  <a:cubicBezTo>
                    <a:pt x="135890" y="0"/>
                    <a:pt x="0" y="135890"/>
                    <a:pt x="0" y="304800"/>
                  </a:cubicBezTo>
                  <a:lnTo>
                    <a:pt x="0" y="2006600"/>
                  </a:lnTo>
                  <a:cubicBezTo>
                    <a:pt x="0" y="2175510"/>
                    <a:pt x="135890" y="2311400"/>
                    <a:pt x="304800" y="2311400"/>
                  </a:cubicBezTo>
                  <a:lnTo>
                    <a:pt x="2246119" y="2311400"/>
                  </a:lnTo>
                  <a:cubicBezTo>
                    <a:pt x="2415029" y="2311400"/>
                    <a:pt x="2550919" y="2175510"/>
                    <a:pt x="2550919" y="2006600"/>
                  </a:cubicBezTo>
                  <a:lnTo>
                    <a:pt x="2550919" y="304800"/>
                  </a:lnTo>
                  <a:cubicBezTo>
                    <a:pt x="2550919" y="135890"/>
                    <a:pt x="2415029" y="0"/>
                    <a:pt x="2246119" y="0"/>
                  </a:cubicBezTo>
                  <a:close/>
                </a:path>
              </a:pathLst>
            </a:custGeom>
            <a:solidFill>
              <a:srgbClr val="0D0D0D"/>
            </a:solid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5" name="Freeform 25"/>
          <p:cNvSpPr/>
          <p:nvPr/>
        </p:nvSpPr>
        <p:spPr>
          <a:xfrm>
            <a:off x="7866371" y="3023847"/>
            <a:ext cx="1027534" cy="986433"/>
          </a:xfrm>
          <a:custGeom>
            <a:avLst/>
            <a:gdLst/>
            <a:ahLst/>
            <a:cxnLst/>
            <a:rect l="l" t="t" r="r" b="b"/>
            <a:pathLst>
              <a:path w="1027534" h="986433">
                <a:moveTo>
                  <a:pt x="0" y="0"/>
                </a:moveTo>
                <a:lnTo>
                  <a:pt x="1027534" y="0"/>
                </a:lnTo>
                <a:lnTo>
                  <a:pt x="1027534" y="986433"/>
                </a:lnTo>
                <a:lnTo>
                  <a:pt x="0" y="98643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6" name="Freeform 26"/>
          <p:cNvSpPr/>
          <p:nvPr/>
        </p:nvSpPr>
        <p:spPr>
          <a:xfrm>
            <a:off x="10443870" y="3694880"/>
            <a:ext cx="1280612" cy="1008482"/>
          </a:xfrm>
          <a:custGeom>
            <a:avLst/>
            <a:gdLst/>
            <a:ahLst/>
            <a:cxnLst/>
            <a:rect l="l" t="t" r="r" b="b"/>
            <a:pathLst>
              <a:path w="1280612" h="1008482">
                <a:moveTo>
                  <a:pt x="0" y="0"/>
                </a:moveTo>
                <a:lnTo>
                  <a:pt x="1280612" y="0"/>
                </a:lnTo>
                <a:lnTo>
                  <a:pt x="1280612" y="1008482"/>
                </a:lnTo>
                <a:lnTo>
                  <a:pt x="0" y="10084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7" name="Freeform 27"/>
          <p:cNvSpPr/>
          <p:nvPr/>
        </p:nvSpPr>
        <p:spPr>
          <a:xfrm>
            <a:off x="7228815" y="5270639"/>
            <a:ext cx="765637" cy="861146"/>
          </a:xfrm>
          <a:custGeom>
            <a:avLst/>
            <a:gdLst/>
            <a:ahLst/>
            <a:cxnLst/>
            <a:rect l="l" t="t" r="r" b="b"/>
            <a:pathLst>
              <a:path w="765637" h="861146">
                <a:moveTo>
                  <a:pt x="0" y="0"/>
                </a:moveTo>
                <a:lnTo>
                  <a:pt x="765637" y="0"/>
                </a:lnTo>
                <a:lnTo>
                  <a:pt x="765637" y="861146"/>
                </a:lnTo>
                <a:lnTo>
                  <a:pt x="0" y="86114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8" name="Freeform 28"/>
          <p:cNvSpPr/>
          <p:nvPr/>
        </p:nvSpPr>
        <p:spPr>
          <a:xfrm>
            <a:off x="10637650" y="6541072"/>
            <a:ext cx="950201" cy="1042745"/>
          </a:xfrm>
          <a:custGeom>
            <a:avLst/>
            <a:gdLst/>
            <a:ahLst/>
            <a:cxnLst/>
            <a:rect l="l" t="t" r="r" b="b"/>
            <a:pathLst>
              <a:path w="950201" h="1042745">
                <a:moveTo>
                  <a:pt x="0" y="0"/>
                </a:moveTo>
                <a:lnTo>
                  <a:pt x="950201" y="0"/>
                </a:lnTo>
                <a:lnTo>
                  <a:pt x="950201" y="1042745"/>
                </a:lnTo>
                <a:lnTo>
                  <a:pt x="0" y="104274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29" name="Freeform 29"/>
          <p:cNvSpPr/>
          <p:nvPr/>
        </p:nvSpPr>
        <p:spPr>
          <a:xfrm>
            <a:off x="7916072" y="7609743"/>
            <a:ext cx="986561" cy="1111618"/>
          </a:xfrm>
          <a:custGeom>
            <a:avLst/>
            <a:gdLst/>
            <a:ahLst/>
            <a:cxnLst/>
            <a:rect l="l" t="t" r="r" b="b"/>
            <a:pathLst>
              <a:path w="986561" h="1111618">
                <a:moveTo>
                  <a:pt x="0" y="0"/>
                </a:moveTo>
                <a:lnTo>
                  <a:pt x="986561" y="0"/>
                </a:lnTo>
                <a:lnTo>
                  <a:pt x="986561" y="1111618"/>
                </a:lnTo>
                <a:lnTo>
                  <a:pt x="0" y="111161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0" name="TextBox 30"/>
          <p:cNvSpPr txBox="1"/>
          <p:nvPr/>
        </p:nvSpPr>
        <p:spPr>
          <a:xfrm>
            <a:off x="2389690" y="708153"/>
            <a:ext cx="11741976" cy="1130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99"/>
              </a:lnSpc>
            </a:pPr>
            <a:r>
              <a:rPr lang="en-US" sz="4399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IMPORTÂNCIA DE REDES DE APOIOS PARA MULHERES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75166" y="2749832"/>
            <a:ext cx="597362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5280"/>
              </a:lnSpc>
            </a:pPr>
            <a:r>
              <a:rPr lang="en-US" sz="4400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Fortalecimento da confiança e autoestima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-210558" y="4958592"/>
            <a:ext cx="6675293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5279"/>
              </a:lnSpc>
            </a:pPr>
            <a:r>
              <a:rPr lang="en-US" sz="4399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Aceleração do crescimento profissional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267908" y="7520237"/>
            <a:ext cx="6707316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r">
              <a:lnSpc>
                <a:spcPts val="5279"/>
              </a:lnSpc>
            </a:pPr>
            <a:r>
              <a:rPr lang="en-US" sz="4399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Troca de conhecimento e experiências 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2123487" y="3561966"/>
            <a:ext cx="5998891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279"/>
              </a:lnSpc>
            </a:pPr>
            <a:r>
              <a:rPr lang="en-US" sz="4399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Criação de um ambiente mais inclusivo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12123487" y="6395695"/>
            <a:ext cx="5055916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l">
              <a:lnSpc>
                <a:spcPts val="5279"/>
              </a:lnSpc>
            </a:pPr>
            <a:r>
              <a:rPr lang="en-US" sz="4399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Maior acesso a oportunidades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707982" y="-2675096"/>
            <a:ext cx="26370464" cy="13579792"/>
          </a:xfrm>
          <a:custGeom>
            <a:avLst/>
            <a:gdLst/>
            <a:ahLst/>
            <a:cxnLst/>
            <a:rect l="l" t="t" r="r" b="b"/>
            <a:pathLst>
              <a:path w="26370464" h="13579792">
                <a:moveTo>
                  <a:pt x="0" y="0"/>
                </a:moveTo>
                <a:lnTo>
                  <a:pt x="26370464" y="0"/>
                </a:lnTo>
                <a:lnTo>
                  <a:pt x="26370464" y="13579792"/>
                </a:lnTo>
                <a:lnTo>
                  <a:pt x="0" y="13579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44999"/>
            </a:blip>
            <a:stretch>
              <a:fillRect t="-14729" b="-1472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377371" y="1300570"/>
            <a:ext cx="7403983" cy="8423082"/>
          </a:xfrm>
          <a:custGeom>
            <a:avLst/>
            <a:gdLst/>
            <a:ahLst/>
            <a:cxnLst/>
            <a:rect l="l" t="t" r="r" b="b"/>
            <a:pathLst>
              <a:path w="7403983" h="8423082">
                <a:moveTo>
                  <a:pt x="0" y="0"/>
                </a:moveTo>
                <a:lnTo>
                  <a:pt x="7403983" y="0"/>
                </a:lnTo>
                <a:lnTo>
                  <a:pt x="7403983" y="8423082"/>
                </a:lnTo>
                <a:lnTo>
                  <a:pt x="0" y="84230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764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6867525" y="1028700"/>
            <a:ext cx="3086100" cy="3086100"/>
            <a:chOff x="0" y="0"/>
            <a:chExt cx="4114800" cy="4114800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31308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76200" y="-28575"/>
                <a:ext cx="660400" cy="76517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699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588801" y="838139"/>
              <a:ext cx="2937199" cy="1632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24"/>
                </a:lnSpc>
                <a:spcBef>
                  <a:spcPct val="0"/>
                </a:spcBef>
              </a:pPr>
              <a:r>
                <a:rPr lang="en-US" sz="7374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+100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706443" y="2029935"/>
              <a:ext cx="2819557" cy="11038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924"/>
                </a:lnSpc>
                <a:spcBef>
                  <a:spcPct val="0"/>
                </a:spcBef>
              </a:pPr>
              <a:r>
                <a:rPr lang="en-US" sz="4946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autoras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6867525" y="6369644"/>
            <a:ext cx="3086100" cy="3086100"/>
            <a:chOff x="0" y="0"/>
            <a:chExt cx="4114800" cy="4114800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31308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14" name="TextBox 14"/>
            <p:cNvSpPr txBox="1"/>
            <p:nvPr/>
          </p:nvSpPr>
          <p:spPr>
            <a:xfrm>
              <a:off x="611805" y="890649"/>
              <a:ext cx="3197684" cy="163264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24"/>
                </a:lnSpc>
                <a:spcBef>
                  <a:spcPct val="0"/>
                </a:spcBef>
              </a:pPr>
              <a:r>
                <a:rPr lang="en-US" sz="7374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2200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611805" y="2317963"/>
              <a:ext cx="2878755" cy="7633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4828"/>
                </a:lnSpc>
                <a:spcBef>
                  <a:spcPct val="0"/>
                </a:spcBef>
              </a:pPr>
              <a:r>
                <a:rPr lang="en-US" sz="3448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no linkedin</a:t>
              </a:r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10344150" y="3600450"/>
            <a:ext cx="3086100" cy="3086100"/>
            <a:chOff x="0" y="0"/>
            <a:chExt cx="4114800" cy="4114800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31308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1063260" y="1952625"/>
              <a:ext cx="2026670" cy="11038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924"/>
                </a:lnSpc>
                <a:spcBef>
                  <a:spcPct val="0"/>
                </a:spcBef>
              </a:pPr>
              <a:r>
                <a:rPr lang="en-US" sz="4946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livros</a:t>
              </a:r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1333012" y="703572"/>
              <a:ext cx="1448776" cy="1632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24"/>
                </a:lnSpc>
                <a:spcBef>
                  <a:spcPct val="0"/>
                </a:spcBef>
              </a:pPr>
              <a:r>
                <a:rPr lang="en-US" sz="7374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06</a:t>
              </a:r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3820775" y="1028700"/>
            <a:ext cx="3086100" cy="3086100"/>
            <a:chOff x="0" y="0"/>
            <a:chExt cx="4114800" cy="4114800"/>
          </a:xfrm>
        </p:grpSpPr>
        <p:sp>
          <p:nvSpPr>
            <p:cNvPr id="23" name="TextBox 23"/>
            <p:cNvSpPr txBox="1"/>
            <p:nvPr/>
          </p:nvSpPr>
          <p:spPr>
            <a:xfrm>
              <a:off x="685071" y="2029935"/>
              <a:ext cx="2819557" cy="11038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924"/>
                </a:lnSpc>
                <a:spcBef>
                  <a:spcPct val="0"/>
                </a:spcBef>
              </a:pPr>
              <a:r>
                <a:rPr lang="en-US" sz="4946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autoras</a:t>
              </a:r>
            </a:p>
          </p:txBody>
        </p:sp>
        <p:grpSp>
          <p:nvGrpSpPr>
            <p:cNvPr id="24" name="Group 24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31308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610172" y="768840"/>
              <a:ext cx="2894455" cy="1632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24"/>
                </a:lnSpc>
                <a:spcBef>
                  <a:spcPct val="0"/>
                </a:spcBef>
              </a:pPr>
              <a:r>
                <a:rPr lang="en-US" sz="7374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+15k</a:t>
              </a:r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870500" y="2018796"/>
              <a:ext cx="2373799" cy="11038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924"/>
                </a:lnSpc>
                <a:spcBef>
                  <a:spcPct val="0"/>
                </a:spcBef>
              </a:pPr>
              <a:r>
                <a:rPr lang="en-US" sz="4946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cópias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13820775" y="6369644"/>
            <a:ext cx="3086100" cy="3086100"/>
            <a:chOff x="0" y="0"/>
            <a:chExt cx="4114800" cy="4114800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4114800" cy="4114800"/>
              <a:chOff x="0" y="0"/>
              <a:chExt cx="812800" cy="812800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B31308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000"/>
                  </a:lnSpc>
                </a:pPr>
                <a:endParaRPr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608777" y="1864845"/>
              <a:ext cx="2897246" cy="110385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6924"/>
                </a:lnSpc>
                <a:spcBef>
                  <a:spcPct val="0"/>
                </a:spcBef>
              </a:pPr>
              <a:r>
                <a:rPr lang="en-US" sz="4946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eventos</a:t>
              </a:r>
            </a:p>
          </p:txBody>
        </p:sp>
        <p:sp>
          <p:nvSpPr>
            <p:cNvPr id="34" name="TextBox 34"/>
            <p:cNvSpPr txBox="1"/>
            <p:nvPr/>
          </p:nvSpPr>
          <p:spPr>
            <a:xfrm>
              <a:off x="950956" y="752440"/>
              <a:ext cx="2212888" cy="16325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10324"/>
                </a:lnSpc>
                <a:spcBef>
                  <a:spcPct val="0"/>
                </a:spcBef>
              </a:pPr>
              <a:r>
                <a:rPr lang="en-US" sz="7374" b="1">
                  <a:solidFill>
                    <a:srgbClr val="FAF9F4"/>
                  </a:solidFill>
                  <a:latin typeface="HK Grotesk Bold"/>
                  <a:ea typeface="HK Grotesk Bold"/>
                  <a:cs typeface="HK Grotesk Bold"/>
                  <a:sym typeface="HK Grotesk Bold"/>
                </a:rPr>
                <a:t>+10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191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289636" y="-2810054"/>
            <a:ext cx="26370464" cy="13579792"/>
          </a:xfrm>
          <a:custGeom>
            <a:avLst/>
            <a:gdLst/>
            <a:ahLst/>
            <a:cxnLst/>
            <a:rect l="l" t="t" r="r" b="b"/>
            <a:pathLst>
              <a:path w="26370464" h="13579792">
                <a:moveTo>
                  <a:pt x="0" y="0"/>
                </a:moveTo>
                <a:lnTo>
                  <a:pt x="26370464" y="0"/>
                </a:lnTo>
                <a:lnTo>
                  <a:pt x="26370464" y="13579792"/>
                </a:lnTo>
                <a:lnTo>
                  <a:pt x="0" y="13579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3000"/>
            </a:blip>
            <a:stretch>
              <a:fillRect t="-14729" b="-14729"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3" name="Group 3"/>
          <p:cNvGrpSpPr/>
          <p:nvPr/>
        </p:nvGrpSpPr>
        <p:grpSpPr>
          <a:xfrm>
            <a:off x="4542864" y="6142671"/>
            <a:ext cx="1895630" cy="1895630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8383787" y="6142671"/>
            <a:ext cx="1895630" cy="1895630"/>
            <a:chOff x="0" y="0"/>
            <a:chExt cx="812800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2224709" y="6142671"/>
            <a:ext cx="1895630" cy="1895630"/>
            <a:chOff x="0" y="0"/>
            <a:chExt cx="812800" cy="812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2700000">
            <a:off x="2367829" y="3219426"/>
            <a:ext cx="2143457" cy="2143457"/>
          </a:xfrm>
          <a:custGeom>
            <a:avLst/>
            <a:gdLst/>
            <a:ahLst/>
            <a:cxnLst/>
            <a:rect l="l" t="t" r="r" b="b"/>
            <a:pathLst>
              <a:path w="2143457" h="2143457">
                <a:moveTo>
                  <a:pt x="0" y="0"/>
                </a:moveTo>
                <a:lnTo>
                  <a:pt x="2143456" y="0"/>
                </a:lnTo>
                <a:lnTo>
                  <a:pt x="2143456" y="2143457"/>
                </a:lnTo>
                <a:lnTo>
                  <a:pt x="0" y="214345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13" name="Group 13"/>
          <p:cNvGrpSpPr/>
          <p:nvPr/>
        </p:nvGrpSpPr>
        <p:grpSpPr>
          <a:xfrm>
            <a:off x="2491742" y="2958212"/>
            <a:ext cx="1895630" cy="1895630"/>
            <a:chOff x="0" y="0"/>
            <a:chExt cx="812800" cy="81280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6329411" y="2958212"/>
            <a:ext cx="1895630" cy="1895630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10170334" y="2958212"/>
            <a:ext cx="1895630" cy="1895630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14011256" y="2958212"/>
            <a:ext cx="1895630" cy="1895630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DA291C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3439557" y="5049657"/>
            <a:ext cx="860027" cy="2040829"/>
          </a:xfrm>
          <a:custGeom>
            <a:avLst/>
            <a:gdLst/>
            <a:ahLst/>
            <a:cxnLst/>
            <a:rect l="l" t="t" r="r" b="b"/>
            <a:pathLst>
              <a:path w="860027" h="2040829">
                <a:moveTo>
                  <a:pt x="0" y="0"/>
                </a:moveTo>
                <a:lnTo>
                  <a:pt x="860026" y="0"/>
                </a:lnTo>
                <a:lnTo>
                  <a:pt x="860026" y="2040829"/>
                </a:lnTo>
                <a:lnTo>
                  <a:pt x="0" y="20408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26" name="Freeform 26"/>
          <p:cNvSpPr/>
          <p:nvPr/>
        </p:nvSpPr>
        <p:spPr>
          <a:xfrm flipV="1">
            <a:off x="5060666" y="3868704"/>
            <a:ext cx="860027" cy="2040829"/>
          </a:xfrm>
          <a:custGeom>
            <a:avLst/>
            <a:gdLst/>
            <a:ahLst/>
            <a:cxnLst/>
            <a:rect l="l" t="t" r="r" b="b"/>
            <a:pathLst>
              <a:path w="860027" h="2040829">
                <a:moveTo>
                  <a:pt x="0" y="2040829"/>
                </a:moveTo>
                <a:lnTo>
                  <a:pt x="860027" y="2040829"/>
                </a:lnTo>
                <a:lnTo>
                  <a:pt x="860027" y="0"/>
                </a:lnTo>
                <a:lnTo>
                  <a:pt x="0" y="0"/>
                </a:lnTo>
                <a:lnTo>
                  <a:pt x="0" y="204082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27" name="Freeform 27"/>
          <p:cNvSpPr/>
          <p:nvPr/>
        </p:nvSpPr>
        <p:spPr>
          <a:xfrm flipV="1">
            <a:off x="8983492" y="3868704"/>
            <a:ext cx="860027" cy="2040829"/>
          </a:xfrm>
          <a:custGeom>
            <a:avLst/>
            <a:gdLst/>
            <a:ahLst/>
            <a:cxnLst/>
            <a:rect l="l" t="t" r="r" b="b"/>
            <a:pathLst>
              <a:path w="860027" h="2040829">
                <a:moveTo>
                  <a:pt x="0" y="2040829"/>
                </a:moveTo>
                <a:lnTo>
                  <a:pt x="860026" y="2040829"/>
                </a:lnTo>
                <a:lnTo>
                  <a:pt x="860026" y="0"/>
                </a:lnTo>
                <a:lnTo>
                  <a:pt x="0" y="0"/>
                </a:lnTo>
                <a:lnTo>
                  <a:pt x="0" y="204082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28" name="Freeform 28"/>
          <p:cNvSpPr/>
          <p:nvPr/>
        </p:nvSpPr>
        <p:spPr>
          <a:xfrm flipV="1">
            <a:off x="12824414" y="3868704"/>
            <a:ext cx="860027" cy="2040829"/>
          </a:xfrm>
          <a:custGeom>
            <a:avLst/>
            <a:gdLst/>
            <a:ahLst/>
            <a:cxnLst/>
            <a:rect l="l" t="t" r="r" b="b"/>
            <a:pathLst>
              <a:path w="860027" h="2040829">
                <a:moveTo>
                  <a:pt x="0" y="2040829"/>
                </a:moveTo>
                <a:lnTo>
                  <a:pt x="860027" y="2040829"/>
                </a:lnTo>
                <a:lnTo>
                  <a:pt x="860027" y="0"/>
                </a:lnTo>
                <a:lnTo>
                  <a:pt x="0" y="0"/>
                </a:lnTo>
                <a:lnTo>
                  <a:pt x="0" y="2040829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29" name="Freeform 29"/>
          <p:cNvSpPr/>
          <p:nvPr/>
        </p:nvSpPr>
        <p:spPr>
          <a:xfrm>
            <a:off x="7277226" y="5049657"/>
            <a:ext cx="860027" cy="2040829"/>
          </a:xfrm>
          <a:custGeom>
            <a:avLst/>
            <a:gdLst/>
            <a:ahLst/>
            <a:cxnLst/>
            <a:rect l="l" t="t" r="r" b="b"/>
            <a:pathLst>
              <a:path w="860027" h="2040829">
                <a:moveTo>
                  <a:pt x="0" y="0"/>
                </a:moveTo>
                <a:lnTo>
                  <a:pt x="860027" y="0"/>
                </a:lnTo>
                <a:lnTo>
                  <a:pt x="860027" y="2040829"/>
                </a:lnTo>
                <a:lnTo>
                  <a:pt x="0" y="20408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30" name="Freeform 30"/>
          <p:cNvSpPr/>
          <p:nvPr/>
        </p:nvSpPr>
        <p:spPr>
          <a:xfrm>
            <a:off x="11118149" y="5049657"/>
            <a:ext cx="860027" cy="2040829"/>
          </a:xfrm>
          <a:custGeom>
            <a:avLst/>
            <a:gdLst/>
            <a:ahLst/>
            <a:cxnLst/>
            <a:rect l="l" t="t" r="r" b="b"/>
            <a:pathLst>
              <a:path w="860027" h="2040829">
                <a:moveTo>
                  <a:pt x="0" y="0"/>
                </a:moveTo>
                <a:lnTo>
                  <a:pt x="860026" y="0"/>
                </a:lnTo>
                <a:lnTo>
                  <a:pt x="860026" y="2040829"/>
                </a:lnTo>
                <a:lnTo>
                  <a:pt x="0" y="20408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 cap="sq">
            <a:noFill/>
            <a:prstDash val="solid"/>
            <a:miter/>
          </a:ln>
        </p:spPr>
        <p:txBody>
          <a:bodyPr/>
          <a:lstStyle/>
          <a:p>
            <a:endParaRPr lang="pt-BR"/>
          </a:p>
        </p:txBody>
      </p:sp>
      <p:sp>
        <p:nvSpPr>
          <p:cNvPr id="31" name="Freeform 31"/>
          <p:cNvSpPr/>
          <p:nvPr/>
        </p:nvSpPr>
        <p:spPr>
          <a:xfrm>
            <a:off x="2728546" y="3177246"/>
            <a:ext cx="1422022" cy="1382916"/>
          </a:xfrm>
          <a:custGeom>
            <a:avLst/>
            <a:gdLst/>
            <a:ahLst/>
            <a:cxnLst/>
            <a:rect l="l" t="t" r="r" b="b"/>
            <a:pathLst>
              <a:path w="1422022" h="1382916">
                <a:moveTo>
                  <a:pt x="0" y="0"/>
                </a:moveTo>
                <a:lnTo>
                  <a:pt x="1422022" y="0"/>
                </a:lnTo>
                <a:lnTo>
                  <a:pt x="1422022" y="1382916"/>
                </a:lnTo>
                <a:lnTo>
                  <a:pt x="0" y="13829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2" name="Freeform 32"/>
          <p:cNvSpPr/>
          <p:nvPr/>
        </p:nvSpPr>
        <p:spPr>
          <a:xfrm>
            <a:off x="6546549" y="3214569"/>
            <a:ext cx="1543003" cy="1382916"/>
          </a:xfrm>
          <a:custGeom>
            <a:avLst/>
            <a:gdLst/>
            <a:ahLst/>
            <a:cxnLst/>
            <a:rect l="l" t="t" r="r" b="b"/>
            <a:pathLst>
              <a:path w="1543003" h="1382916">
                <a:moveTo>
                  <a:pt x="0" y="0"/>
                </a:moveTo>
                <a:lnTo>
                  <a:pt x="1543003" y="0"/>
                </a:lnTo>
                <a:lnTo>
                  <a:pt x="1543003" y="1382916"/>
                </a:lnTo>
                <a:lnTo>
                  <a:pt x="0" y="138291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3" name="Freeform 33"/>
          <p:cNvSpPr/>
          <p:nvPr/>
        </p:nvSpPr>
        <p:spPr>
          <a:xfrm>
            <a:off x="10421941" y="3419343"/>
            <a:ext cx="1392415" cy="1096527"/>
          </a:xfrm>
          <a:custGeom>
            <a:avLst/>
            <a:gdLst/>
            <a:ahLst/>
            <a:cxnLst/>
            <a:rect l="l" t="t" r="r" b="b"/>
            <a:pathLst>
              <a:path w="1392415" h="1096527">
                <a:moveTo>
                  <a:pt x="0" y="0"/>
                </a:moveTo>
                <a:lnTo>
                  <a:pt x="1392415" y="0"/>
                </a:lnTo>
                <a:lnTo>
                  <a:pt x="1392415" y="1096527"/>
                </a:lnTo>
                <a:lnTo>
                  <a:pt x="0" y="1096527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4" name="Freeform 34"/>
          <p:cNvSpPr/>
          <p:nvPr/>
        </p:nvSpPr>
        <p:spPr>
          <a:xfrm>
            <a:off x="14275038" y="3214569"/>
            <a:ext cx="1422028" cy="1345594"/>
          </a:xfrm>
          <a:custGeom>
            <a:avLst/>
            <a:gdLst/>
            <a:ahLst/>
            <a:cxnLst/>
            <a:rect l="l" t="t" r="r" b="b"/>
            <a:pathLst>
              <a:path w="1422028" h="1345594">
                <a:moveTo>
                  <a:pt x="0" y="0"/>
                </a:moveTo>
                <a:lnTo>
                  <a:pt x="1422027" y="0"/>
                </a:lnTo>
                <a:lnTo>
                  <a:pt x="1422027" y="1345593"/>
                </a:lnTo>
                <a:lnTo>
                  <a:pt x="0" y="134559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5" name="Freeform 35"/>
          <p:cNvSpPr/>
          <p:nvPr/>
        </p:nvSpPr>
        <p:spPr>
          <a:xfrm>
            <a:off x="4859339" y="6478410"/>
            <a:ext cx="1238080" cy="1224151"/>
          </a:xfrm>
          <a:custGeom>
            <a:avLst/>
            <a:gdLst/>
            <a:ahLst/>
            <a:cxnLst/>
            <a:rect l="l" t="t" r="r" b="b"/>
            <a:pathLst>
              <a:path w="1238080" h="1224151">
                <a:moveTo>
                  <a:pt x="0" y="0"/>
                </a:moveTo>
                <a:lnTo>
                  <a:pt x="1238079" y="0"/>
                </a:lnTo>
                <a:lnTo>
                  <a:pt x="1238079" y="1224152"/>
                </a:lnTo>
                <a:lnTo>
                  <a:pt x="0" y="122415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6" name="Freeform 36"/>
          <p:cNvSpPr/>
          <p:nvPr/>
        </p:nvSpPr>
        <p:spPr>
          <a:xfrm>
            <a:off x="8606225" y="6430393"/>
            <a:ext cx="1450755" cy="1320187"/>
          </a:xfrm>
          <a:custGeom>
            <a:avLst/>
            <a:gdLst/>
            <a:ahLst/>
            <a:cxnLst/>
            <a:rect l="l" t="t" r="r" b="b"/>
            <a:pathLst>
              <a:path w="1450755" h="1320187">
                <a:moveTo>
                  <a:pt x="0" y="0"/>
                </a:moveTo>
                <a:lnTo>
                  <a:pt x="1450754" y="0"/>
                </a:lnTo>
                <a:lnTo>
                  <a:pt x="1450754" y="1320186"/>
                </a:lnTo>
                <a:lnTo>
                  <a:pt x="0" y="1320186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7" name="Freeform 37"/>
          <p:cNvSpPr/>
          <p:nvPr/>
        </p:nvSpPr>
        <p:spPr>
          <a:xfrm>
            <a:off x="12551790" y="6352754"/>
            <a:ext cx="1241469" cy="1514787"/>
          </a:xfrm>
          <a:custGeom>
            <a:avLst/>
            <a:gdLst/>
            <a:ahLst/>
            <a:cxnLst/>
            <a:rect l="l" t="t" r="r" b="b"/>
            <a:pathLst>
              <a:path w="1241469" h="1514787">
                <a:moveTo>
                  <a:pt x="0" y="0"/>
                </a:moveTo>
                <a:lnTo>
                  <a:pt x="1241469" y="0"/>
                </a:lnTo>
                <a:lnTo>
                  <a:pt x="1241469" y="1514787"/>
                </a:lnTo>
                <a:lnTo>
                  <a:pt x="0" y="151478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8" name="TextBox 38"/>
          <p:cNvSpPr txBox="1"/>
          <p:nvPr/>
        </p:nvSpPr>
        <p:spPr>
          <a:xfrm>
            <a:off x="2479401" y="2062862"/>
            <a:ext cx="1907971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89">
                <a:solidFill>
                  <a:srgbClr val="DA291C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Incentivar STEM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4387372" y="8104976"/>
            <a:ext cx="222764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b="1" spc="89">
                <a:solidFill>
                  <a:srgbClr val="DA291C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Visibilidade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880569" y="8276426"/>
            <a:ext cx="2940166" cy="1552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89">
                <a:solidFill>
                  <a:srgbClr val="DA291C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Apoio a iniciativas e comunidades femininas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11805344" y="8190701"/>
            <a:ext cx="2756089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89">
                <a:solidFill>
                  <a:srgbClr val="DA291C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Capacitação profissional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5940006" y="2062862"/>
            <a:ext cx="2756089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89">
                <a:solidFill>
                  <a:srgbClr val="DA291C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Programas de mentoria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0170334" y="2062862"/>
            <a:ext cx="1932951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89">
                <a:solidFill>
                  <a:srgbClr val="DA291C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Políticas de D&amp;I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3608007" y="2062862"/>
            <a:ext cx="2756089" cy="790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0"/>
              </a:lnSpc>
            </a:pPr>
            <a:r>
              <a:rPr lang="en-US" sz="3000" b="1" spc="89">
                <a:solidFill>
                  <a:srgbClr val="DA291C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Ambientes inclusivos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421011" y="624840"/>
            <a:ext cx="15445978" cy="721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 b="1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Caminhos para aumentar a representatividade feminina no setor.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13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 rot="-5400000">
            <a:off x="6351397" y="5140592"/>
            <a:ext cx="10290708" cy="0"/>
          </a:xfrm>
          <a:prstGeom prst="line">
            <a:avLst/>
          </a:prstGeom>
          <a:ln w="9525" cap="rnd">
            <a:solidFill>
              <a:srgbClr val="19191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" name="TextBox 3"/>
          <p:cNvSpPr txBox="1"/>
          <p:nvPr/>
        </p:nvSpPr>
        <p:spPr>
          <a:xfrm>
            <a:off x="2177936" y="6877242"/>
            <a:ext cx="8216223" cy="21050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00"/>
              </a:lnSpc>
            </a:pPr>
            <a:endParaRPr/>
          </a:p>
          <a:p>
            <a:pPr algn="l">
              <a:lnSpc>
                <a:spcPts val="5700"/>
              </a:lnSpc>
            </a:pPr>
            <a:r>
              <a:rPr lang="en-US" sz="3000" b="1">
                <a:solidFill>
                  <a:srgbClr val="FAF9F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https://www.linkedin.com/in/sylviabellio/</a:t>
            </a:r>
          </a:p>
          <a:p>
            <a:pPr algn="l">
              <a:lnSpc>
                <a:spcPts val="5700"/>
              </a:lnSpc>
            </a:pPr>
            <a:r>
              <a:rPr lang="en-US" sz="3000" b="1">
                <a:solidFill>
                  <a:srgbClr val="FAF9F4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@sylvia.bellio</a:t>
            </a:r>
          </a:p>
        </p:txBody>
      </p:sp>
      <p:sp>
        <p:nvSpPr>
          <p:cNvPr id="4" name="AutoShape 4"/>
          <p:cNvSpPr/>
          <p:nvPr/>
        </p:nvSpPr>
        <p:spPr>
          <a:xfrm flipH="1">
            <a:off x="0" y="6283343"/>
            <a:ext cx="11501514" cy="0"/>
          </a:xfrm>
          <a:prstGeom prst="line">
            <a:avLst/>
          </a:prstGeom>
          <a:ln w="9525" cap="rnd">
            <a:solidFill>
              <a:srgbClr val="19191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 dirty="0"/>
          </a:p>
        </p:txBody>
      </p:sp>
      <p:sp>
        <p:nvSpPr>
          <p:cNvPr id="5" name="Freeform 5"/>
          <p:cNvSpPr/>
          <p:nvPr/>
        </p:nvSpPr>
        <p:spPr>
          <a:xfrm>
            <a:off x="12383053" y="2649439"/>
            <a:ext cx="4876247" cy="4876247"/>
          </a:xfrm>
          <a:custGeom>
            <a:avLst/>
            <a:gdLst/>
            <a:ahLst/>
            <a:cxnLst/>
            <a:rect l="l" t="t" r="r" b="b"/>
            <a:pathLst>
              <a:path w="4876247" h="4876247">
                <a:moveTo>
                  <a:pt x="0" y="0"/>
                </a:moveTo>
                <a:lnTo>
                  <a:pt x="4876247" y="0"/>
                </a:lnTo>
                <a:lnTo>
                  <a:pt x="4876247" y="4876247"/>
                </a:lnTo>
                <a:lnTo>
                  <a:pt x="0" y="48762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1424232" y="1557796"/>
            <a:ext cx="4900368" cy="5618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832"/>
              </a:lnSpc>
            </a:pPr>
            <a:r>
              <a:rPr lang="en-US" sz="4430" b="1" dirty="0">
                <a:solidFill>
                  <a:srgbClr val="FAF9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PERGUNTAS</a:t>
            </a:r>
          </a:p>
          <a:p>
            <a:pPr algn="l">
              <a:lnSpc>
                <a:spcPts val="6832"/>
              </a:lnSpc>
            </a:pPr>
            <a:endParaRPr lang="en-US" sz="4430" b="1" dirty="0">
              <a:solidFill>
                <a:srgbClr val="FAF9F4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  <a:p>
            <a:pPr algn="l">
              <a:lnSpc>
                <a:spcPts val="6832"/>
              </a:lnSpc>
            </a:pPr>
            <a:r>
              <a:rPr lang="en-US" sz="4430" b="1" dirty="0">
                <a:solidFill>
                  <a:srgbClr val="FAF9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#inspirar</a:t>
            </a:r>
          </a:p>
          <a:p>
            <a:pPr algn="l">
              <a:lnSpc>
                <a:spcPts val="6832"/>
              </a:lnSpc>
            </a:pPr>
            <a:r>
              <a:rPr lang="en-US" sz="4430" b="1" dirty="0">
                <a:solidFill>
                  <a:srgbClr val="FAF9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#incentivar</a:t>
            </a:r>
          </a:p>
          <a:p>
            <a:pPr algn="l">
              <a:lnSpc>
                <a:spcPts val="6832"/>
              </a:lnSpc>
            </a:pPr>
            <a:r>
              <a:rPr lang="en-US" sz="4430" b="1" dirty="0">
                <a:solidFill>
                  <a:srgbClr val="FAF9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#incluir</a:t>
            </a:r>
          </a:p>
          <a:p>
            <a:pPr algn="l">
              <a:lnSpc>
                <a:spcPts val="10584"/>
              </a:lnSpc>
            </a:pPr>
            <a:endParaRPr lang="en-US" sz="6211" b="1" dirty="0">
              <a:solidFill>
                <a:srgbClr val="FAF9F4"/>
              </a:solidFill>
              <a:latin typeface="HK Grotesk Bold"/>
              <a:ea typeface="HK Grotesk Bold"/>
              <a:cs typeface="HK Grotesk Bold"/>
              <a:sym typeface="HK Grotesk Bold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424232" y="6767787"/>
            <a:ext cx="3309817" cy="6359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874"/>
              </a:lnSpc>
            </a:pPr>
            <a:r>
              <a:rPr lang="en-US" sz="4431" b="1" dirty="0">
                <a:solidFill>
                  <a:srgbClr val="FAF9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Fale </a:t>
            </a:r>
            <a:r>
              <a:rPr lang="en-US" sz="4431" b="1" dirty="0" err="1">
                <a:solidFill>
                  <a:srgbClr val="FAF9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comigo</a:t>
            </a:r>
            <a:r>
              <a:rPr lang="en-US" sz="4431" b="1" dirty="0">
                <a:solidFill>
                  <a:srgbClr val="FAF9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:</a:t>
            </a:r>
          </a:p>
        </p:txBody>
      </p:sp>
      <p:sp>
        <p:nvSpPr>
          <p:cNvPr id="8" name="Freeform 8" descr="Symbol"/>
          <p:cNvSpPr/>
          <p:nvPr/>
        </p:nvSpPr>
        <p:spPr>
          <a:xfrm>
            <a:off x="1424232" y="7745693"/>
            <a:ext cx="716344" cy="604706"/>
          </a:xfrm>
          <a:custGeom>
            <a:avLst/>
            <a:gdLst/>
            <a:ahLst/>
            <a:cxnLst/>
            <a:rect l="l" t="t" r="r" b="b"/>
            <a:pathLst>
              <a:path w="716344" h="604706">
                <a:moveTo>
                  <a:pt x="0" y="0"/>
                </a:moveTo>
                <a:lnTo>
                  <a:pt x="716344" y="0"/>
                </a:lnTo>
                <a:lnTo>
                  <a:pt x="716344" y="604706"/>
                </a:lnTo>
                <a:lnTo>
                  <a:pt x="0" y="604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9" name="Freeform 9" descr="Symbol"/>
          <p:cNvSpPr/>
          <p:nvPr/>
        </p:nvSpPr>
        <p:spPr>
          <a:xfrm>
            <a:off x="1424232" y="8459232"/>
            <a:ext cx="617594" cy="617594"/>
          </a:xfrm>
          <a:custGeom>
            <a:avLst/>
            <a:gdLst/>
            <a:ahLst/>
            <a:cxnLst/>
            <a:rect l="l" t="t" r="r" b="b"/>
            <a:pathLst>
              <a:path w="617594" h="617594">
                <a:moveTo>
                  <a:pt x="0" y="0"/>
                </a:moveTo>
                <a:lnTo>
                  <a:pt x="617594" y="0"/>
                </a:lnTo>
                <a:lnTo>
                  <a:pt x="617594" y="617594"/>
                </a:lnTo>
                <a:lnTo>
                  <a:pt x="0" y="61759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13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40783" y="5833846"/>
            <a:ext cx="4130644" cy="3942739"/>
          </a:xfrm>
          <a:custGeom>
            <a:avLst/>
            <a:gdLst/>
            <a:ahLst/>
            <a:cxnLst/>
            <a:rect l="l" t="t" r="r" b="b"/>
            <a:pathLst>
              <a:path w="4130644" h="3942739">
                <a:moveTo>
                  <a:pt x="0" y="0"/>
                </a:moveTo>
                <a:lnTo>
                  <a:pt x="4130644" y="0"/>
                </a:lnTo>
                <a:lnTo>
                  <a:pt x="4130644" y="3942739"/>
                </a:lnTo>
                <a:lnTo>
                  <a:pt x="0" y="39427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8335" t="-45571" r="-16022" b="-28141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7078678" y="5833846"/>
            <a:ext cx="4130644" cy="3942739"/>
          </a:xfrm>
          <a:custGeom>
            <a:avLst/>
            <a:gdLst/>
            <a:ahLst/>
            <a:cxnLst/>
            <a:rect l="l" t="t" r="r" b="b"/>
            <a:pathLst>
              <a:path w="4130644" h="3942739">
                <a:moveTo>
                  <a:pt x="0" y="0"/>
                </a:moveTo>
                <a:lnTo>
                  <a:pt x="4130644" y="0"/>
                </a:lnTo>
                <a:lnTo>
                  <a:pt x="4130644" y="3942739"/>
                </a:lnTo>
                <a:lnTo>
                  <a:pt x="0" y="394273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2144" t="-32893" r="-42512" b="-2005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7078678" y="666279"/>
            <a:ext cx="4130644" cy="3942739"/>
          </a:xfrm>
          <a:custGeom>
            <a:avLst/>
            <a:gdLst/>
            <a:ahLst/>
            <a:cxnLst/>
            <a:rect l="l" t="t" r="r" b="b"/>
            <a:pathLst>
              <a:path w="4130644" h="3942739">
                <a:moveTo>
                  <a:pt x="0" y="0"/>
                </a:moveTo>
                <a:lnTo>
                  <a:pt x="4130644" y="0"/>
                </a:lnTo>
                <a:lnTo>
                  <a:pt x="4130644" y="3942739"/>
                </a:lnTo>
                <a:lnTo>
                  <a:pt x="0" y="394273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21863" r="-5404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2816573" y="666279"/>
            <a:ext cx="4130644" cy="3942739"/>
          </a:xfrm>
          <a:custGeom>
            <a:avLst/>
            <a:gdLst/>
            <a:ahLst/>
            <a:cxnLst/>
            <a:rect l="l" t="t" r="r" b="b"/>
            <a:pathLst>
              <a:path w="4130644" h="3942739">
                <a:moveTo>
                  <a:pt x="0" y="0"/>
                </a:moveTo>
                <a:lnTo>
                  <a:pt x="4130644" y="0"/>
                </a:lnTo>
                <a:lnTo>
                  <a:pt x="4130644" y="3942739"/>
                </a:lnTo>
                <a:lnTo>
                  <a:pt x="0" y="39427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2450" t="-48616" r="-13007" b="-26632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2816573" y="5833846"/>
            <a:ext cx="4130644" cy="3942739"/>
          </a:xfrm>
          <a:custGeom>
            <a:avLst/>
            <a:gdLst/>
            <a:ahLst/>
            <a:cxnLst/>
            <a:rect l="l" t="t" r="r" b="b"/>
            <a:pathLst>
              <a:path w="4130644" h="3942739">
                <a:moveTo>
                  <a:pt x="0" y="0"/>
                </a:moveTo>
                <a:lnTo>
                  <a:pt x="4130644" y="0"/>
                </a:lnTo>
                <a:lnTo>
                  <a:pt x="4130644" y="3942739"/>
                </a:lnTo>
                <a:lnTo>
                  <a:pt x="0" y="3942739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2100" r="-2516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340783" y="666279"/>
            <a:ext cx="4130644" cy="3942739"/>
          </a:xfrm>
          <a:custGeom>
            <a:avLst/>
            <a:gdLst/>
            <a:ahLst/>
            <a:cxnLst/>
            <a:rect l="l" t="t" r="r" b="b"/>
            <a:pathLst>
              <a:path w="4130644" h="3942739">
                <a:moveTo>
                  <a:pt x="0" y="0"/>
                </a:moveTo>
                <a:lnTo>
                  <a:pt x="4130644" y="0"/>
                </a:lnTo>
                <a:lnTo>
                  <a:pt x="4130644" y="3942739"/>
                </a:lnTo>
                <a:lnTo>
                  <a:pt x="0" y="39427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130" r="-28946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TextBox 8"/>
          <p:cNvSpPr txBox="1"/>
          <p:nvPr/>
        </p:nvSpPr>
        <p:spPr>
          <a:xfrm>
            <a:off x="4238935" y="4870595"/>
            <a:ext cx="9810129" cy="75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FAF9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Essa é a Sylvia mulher, mãe, e esposa...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8179" t="-61660" r="-18179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 rot="-1499913">
            <a:off x="-870816" y="6531317"/>
            <a:ext cx="20584717" cy="6626126"/>
          </a:xfrm>
          <a:custGeom>
            <a:avLst/>
            <a:gdLst/>
            <a:ahLst/>
            <a:cxnLst/>
            <a:rect l="l" t="t" r="r" b="b"/>
            <a:pathLst>
              <a:path w="20584717" h="6626126">
                <a:moveTo>
                  <a:pt x="0" y="0"/>
                </a:moveTo>
                <a:lnTo>
                  <a:pt x="20584717" y="0"/>
                </a:lnTo>
                <a:lnTo>
                  <a:pt x="20584717" y="6626126"/>
                </a:lnTo>
                <a:lnTo>
                  <a:pt x="0" y="662612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4" name="Group 4"/>
          <p:cNvGrpSpPr/>
          <p:nvPr/>
        </p:nvGrpSpPr>
        <p:grpSpPr>
          <a:xfrm>
            <a:off x="5435890" y="6728965"/>
            <a:ext cx="7416220" cy="2529335"/>
            <a:chOff x="0" y="0"/>
            <a:chExt cx="9888293" cy="3372446"/>
          </a:xfrm>
        </p:grpSpPr>
        <p:sp>
          <p:nvSpPr>
            <p:cNvPr id="5" name="Freeform 5"/>
            <p:cNvSpPr/>
            <p:nvPr/>
          </p:nvSpPr>
          <p:spPr>
            <a:xfrm>
              <a:off x="0" y="159115"/>
              <a:ext cx="4853173" cy="3213331"/>
            </a:xfrm>
            <a:custGeom>
              <a:avLst/>
              <a:gdLst/>
              <a:ahLst/>
              <a:cxnLst/>
              <a:rect l="l" t="t" r="r" b="b"/>
              <a:pathLst>
                <a:path w="4853173" h="3213331">
                  <a:moveTo>
                    <a:pt x="0" y="0"/>
                  </a:moveTo>
                  <a:lnTo>
                    <a:pt x="4853173" y="0"/>
                  </a:lnTo>
                  <a:lnTo>
                    <a:pt x="4853173" y="3213331"/>
                  </a:lnTo>
                  <a:lnTo>
                    <a:pt x="0" y="321333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 r="-5515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6" name="Freeform 6"/>
            <p:cNvSpPr/>
            <p:nvPr/>
          </p:nvSpPr>
          <p:spPr>
            <a:xfrm>
              <a:off x="4047153" y="609757"/>
              <a:ext cx="5841140" cy="2056043"/>
            </a:xfrm>
            <a:custGeom>
              <a:avLst/>
              <a:gdLst/>
              <a:ahLst/>
              <a:cxnLst/>
              <a:rect l="l" t="t" r="r" b="b"/>
              <a:pathLst>
                <a:path w="5841140" h="2056043">
                  <a:moveTo>
                    <a:pt x="0" y="0"/>
                  </a:moveTo>
                  <a:lnTo>
                    <a:pt x="5841140" y="0"/>
                  </a:lnTo>
                  <a:lnTo>
                    <a:pt x="5841140" y="2056043"/>
                  </a:lnTo>
                  <a:lnTo>
                    <a:pt x="0" y="2056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/>
              <a:stretch>
                <a:fillRect l="-74179" t="-67009" r="-23818" b="-57992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7" name="Freeform 7"/>
            <p:cNvSpPr/>
            <p:nvPr/>
          </p:nvSpPr>
          <p:spPr>
            <a:xfrm>
              <a:off x="1775878" y="609757"/>
              <a:ext cx="2060225" cy="2056043"/>
            </a:xfrm>
            <a:custGeom>
              <a:avLst/>
              <a:gdLst/>
              <a:ahLst/>
              <a:cxnLst/>
              <a:rect l="l" t="t" r="r" b="b"/>
              <a:pathLst>
                <a:path w="2060225" h="2056043">
                  <a:moveTo>
                    <a:pt x="0" y="0"/>
                  </a:moveTo>
                  <a:lnTo>
                    <a:pt x="2060225" y="0"/>
                  </a:lnTo>
                  <a:lnTo>
                    <a:pt x="2060225" y="2056043"/>
                  </a:lnTo>
                  <a:lnTo>
                    <a:pt x="0" y="20560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7"/>
              <a:stretch>
                <a:fillRect l="-50161" t="-36670" r="-279621" b="-35592"/>
              </a:stretch>
            </a:blipFill>
          </p:spPr>
          <p:txBody>
            <a:bodyPr/>
            <a:lstStyle/>
            <a:p>
              <a:endParaRPr lang="pt-BR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274198" y="-304800"/>
              <a:ext cx="1795348" cy="356395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462"/>
                </a:lnSpc>
                <a:spcBef>
                  <a:spcPct val="0"/>
                </a:spcBef>
              </a:pPr>
              <a:r>
                <a:rPr lang="en-US" sz="16044" b="1">
                  <a:solidFill>
                    <a:srgbClr val="D35A36"/>
                  </a:solidFill>
                  <a:latin typeface="Montserrat Heavy"/>
                  <a:ea typeface="Montserrat Heavy"/>
                  <a:cs typeface="Montserrat Heavy"/>
                  <a:sym typeface="Montserrat Heavy"/>
                </a:rPr>
                <a:t>2</a:t>
              </a:r>
            </a:p>
          </p:txBody>
        </p:sp>
        <p:sp>
          <p:nvSpPr>
            <p:cNvPr id="9" name="AutoShape 9"/>
            <p:cNvSpPr/>
            <p:nvPr/>
          </p:nvSpPr>
          <p:spPr>
            <a:xfrm flipV="1">
              <a:off x="818409" y="2042227"/>
              <a:ext cx="1388307" cy="577146"/>
            </a:xfrm>
            <a:prstGeom prst="line">
              <a:avLst/>
            </a:prstGeom>
            <a:ln w="152400" cap="flat">
              <a:solidFill>
                <a:srgbClr val="090908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10" name="AutoShape 10"/>
            <p:cNvSpPr/>
            <p:nvPr/>
          </p:nvSpPr>
          <p:spPr>
            <a:xfrm>
              <a:off x="1171872" y="1253496"/>
              <a:ext cx="897674" cy="0"/>
            </a:xfrm>
            <a:prstGeom prst="line">
              <a:avLst/>
            </a:prstGeom>
            <a:ln w="152400" cap="flat">
              <a:solidFill>
                <a:srgbClr val="090908"/>
              </a:solidFill>
              <a:prstDash val="solid"/>
              <a:headEnd type="none" w="sm" len="sm"/>
              <a:tailEnd type="none" w="sm" len="sm"/>
            </a:ln>
          </p:spPr>
          <p:txBody>
            <a:bodyPr/>
            <a:lstStyle/>
            <a:p>
              <a:endParaRPr lang="pt-BR"/>
            </a:p>
          </p:txBody>
        </p:sp>
        <p:grpSp>
          <p:nvGrpSpPr>
            <p:cNvPr id="11" name="Group 11"/>
            <p:cNvGrpSpPr/>
            <p:nvPr/>
          </p:nvGrpSpPr>
          <p:grpSpPr>
            <a:xfrm>
              <a:off x="4072781" y="1018786"/>
              <a:ext cx="328790" cy="328790"/>
              <a:chOff x="0" y="0"/>
              <a:chExt cx="812800" cy="812800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15A30"/>
              </a:solidFill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76200" y="66675"/>
                <a:ext cx="660400" cy="669925"/>
              </a:xfrm>
              <a:prstGeom prst="rect">
                <a:avLst/>
              </a:prstGeom>
            </p:spPr>
            <p:txBody>
              <a:bodyPr lIns="9922" tIns="9922" rIns="9922" bIns="9922" rtlCol="0" anchor="ctr"/>
              <a:lstStyle/>
              <a:p>
                <a:pPr algn="ctr">
                  <a:lnSpc>
                    <a:spcPts val="410"/>
                  </a:lnSpc>
                  <a:spcBef>
                    <a:spcPct val="0"/>
                  </a:spcBef>
                </a:pPr>
                <a:endParaRPr/>
              </a:p>
            </p:txBody>
          </p:sp>
        </p:grpSp>
      </p:grpSp>
      <p:sp>
        <p:nvSpPr>
          <p:cNvPr id="14" name="Freeform 14"/>
          <p:cNvSpPr/>
          <p:nvPr/>
        </p:nvSpPr>
        <p:spPr>
          <a:xfrm>
            <a:off x="732341" y="2236212"/>
            <a:ext cx="5649461" cy="4241213"/>
          </a:xfrm>
          <a:custGeom>
            <a:avLst/>
            <a:gdLst/>
            <a:ahLst/>
            <a:cxnLst/>
            <a:rect l="l" t="t" r="r" b="b"/>
            <a:pathLst>
              <a:path w="5649461" h="4241213">
                <a:moveTo>
                  <a:pt x="0" y="0"/>
                </a:moveTo>
                <a:lnTo>
                  <a:pt x="5649461" y="0"/>
                </a:lnTo>
                <a:lnTo>
                  <a:pt x="5649461" y="4241213"/>
                </a:lnTo>
                <a:lnTo>
                  <a:pt x="0" y="4241213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5" name="Freeform 15"/>
          <p:cNvSpPr/>
          <p:nvPr/>
        </p:nvSpPr>
        <p:spPr>
          <a:xfrm>
            <a:off x="6953662" y="2236212"/>
            <a:ext cx="4307353" cy="4241213"/>
          </a:xfrm>
          <a:custGeom>
            <a:avLst/>
            <a:gdLst/>
            <a:ahLst/>
            <a:cxnLst/>
            <a:rect l="l" t="t" r="r" b="b"/>
            <a:pathLst>
              <a:path w="4307353" h="4241213">
                <a:moveTo>
                  <a:pt x="0" y="0"/>
                </a:moveTo>
                <a:lnTo>
                  <a:pt x="4307353" y="0"/>
                </a:lnTo>
                <a:lnTo>
                  <a:pt x="4307353" y="4241213"/>
                </a:lnTo>
                <a:lnTo>
                  <a:pt x="0" y="42412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6" name="Freeform 16"/>
          <p:cNvSpPr/>
          <p:nvPr/>
        </p:nvSpPr>
        <p:spPr>
          <a:xfrm>
            <a:off x="11834991" y="2236212"/>
            <a:ext cx="5720668" cy="4241213"/>
          </a:xfrm>
          <a:custGeom>
            <a:avLst/>
            <a:gdLst/>
            <a:ahLst/>
            <a:cxnLst/>
            <a:rect l="l" t="t" r="r" b="b"/>
            <a:pathLst>
              <a:path w="5720668" h="4241213">
                <a:moveTo>
                  <a:pt x="0" y="0"/>
                </a:moveTo>
                <a:lnTo>
                  <a:pt x="5720668" y="0"/>
                </a:lnTo>
                <a:lnTo>
                  <a:pt x="5720668" y="4241213"/>
                </a:lnTo>
                <a:lnTo>
                  <a:pt x="0" y="424121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90746" t="-3458" b="-2027"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17" name="TextBox 17"/>
          <p:cNvSpPr txBox="1"/>
          <p:nvPr/>
        </p:nvSpPr>
        <p:spPr>
          <a:xfrm>
            <a:off x="5014689" y="942975"/>
            <a:ext cx="8185299" cy="75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FFFFFF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Essa é a Sylvia empreendedora...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3130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391907" y="458923"/>
            <a:ext cx="4437688" cy="4177786"/>
            <a:chOff x="0" y="0"/>
            <a:chExt cx="863365" cy="8128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63365" cy="812800"/>
            </a:xfrm>
            <a:custGeom>
              <a:avLst/>
              <a:gdLst/>
              <a:ahLst/>
              <a:cxnLst/>
              <a:rect l="l" t="t" r="r" b="b"/>
              <a:pathLst>
                <a:path w="863365" h="812800">
                  <a:moveTo>
                    <a:pt x="0" y="0"/>
                  </a:moveTo>
                  <a:lnTo>
                    <a:pt x="863365" y="0"/>
                  </a:lnTo>
                  <a:lnTo>
                    <a:pt x="86336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2"/>
              <a:stretch>
                <a:fillRect l="-34373" t="-36357" r="-15280" b="-7585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4" name="Group 4"/>
          <p:cNvGrpSpPr/>
          <p:nvPr/>
        </p:nvGrpSpPr>
        <p:grpSpPr>
          <a:xfrm>
            <a:off x="4486135" y="458923"/>
            <a:ext cx="4437688" cy="4177786"/>
            <a:chOff x="0" y="0"/>
            <a:chExt cx="863365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63365" cy="812800"/>
            </a:xfrm>
            <a:custGeom>
              <a:avLst/>
              <a:gdLst/>
              <a:ahLst/>
              <a:cxnLst/>
              <a:rect l="l" t="t" r="r" b="b"/>
              <a:pathLst>
                <a:path w="863365" h="812800">
                  <a:moveTo>
                    <a:pt x="0" y="0"/>
                  </a:moveTo>
                  <a:lnTo>
                    <a:pt x="863365" y="0"/>
                  </a:lnTo>
                  <a:lnTo>
                    <a:pt x="86336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3"/>
              <a:stretch>
                <a:fillRect l="-61682" t="-98188" r="-56026" b="-110523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9364177" y="458923"/>
            <a:ext cx="4437688" cy="4177786"/>
            <a:chOff x="0" y="0"/>
            <a:chExt cx="863365" cy="81280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63365" cy="812800"/>
            </a:xfrm>
            <a:custGeom>
              <a:avLst/>
              <a:gdLst/>
              <a:ahLst/>
              <a:cxnLst/>
              <a:rect l="l" t="t" r="r" b="b"/>
              <a:pathLst>
                <a:path w="863365" h="812800">
                  <a:moveTo>
                    <a:pt x="0" y="0"/>
                  </a:moveTo>
                  <a:lnTo>
                    <a:pt x="863365" y="0"/>
                  </a:lnTo>
                  <a:lnTo>
                    <a:pt x="86336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4"/>
              <a:stretch>
                <a:fillRect l="-18190" t="-39363" r="-26165" b="-65085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14242218" y="458923"/>
            <a:ext cx="4437688" cy="4177786"/>
            <a:chOff x="0" y="0"/>
            <a:chExt cx="863365" cy="81280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863365" cy="812800"/>
            </a:xfrm>
            <a:custGeom>
              <a:avLst/>
              <a:gdLst/>
              <a:ahLst/>
              <a:cxnLst/>
              <a:rect l="l" t="t" r="r" b="b"/>
              <a:pathLst>
                <a:path w="863365" h="812800">
                  <a:moveTo>
                    <a:pt x="0" y="0"/>
                  </a:moveTo>
                  <a:lnTo>
                    <a:pt x="863365" y="0"/>
                  </a:lnTo>
                  <a:lnTo>
                    <a:pt x="86336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5"/>
              <a:stretch>
                <a:fillRect l="-36179" t="-66787" r="-14927" b="-4748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4242218" y="5650291"/>
            <a:ext cx="4437688" cy="4177786"/>
            <a:chOff x="0" y="0"/>
            <a:chExt cx="863365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63365" cy="812800"/>
            </a:xfrm>
            <a:custGeom>
              <a:avLst/>
              <a:gdLst/>
              <a:ahLst/>
              <a:cxnLst/>
              <a:rect l="l" t="t" r="r" b="b"/>
              <a:pathLst>
                <a:path w="863365" h="812800">
                  <a:moveTo>
                    <a:pt x="0" y="0"/>
                  </a:moveTo>
                  <a:lnTo>
                    <a:pt x="863365" y="0"/>
                  </a:lnTo>
                  <a:lnTo>
                    <a:pt x="86336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6"/>
              <a:stretch>
                <a:fillRect l="-18598" r="-67842" b="-1018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9364177" y="5650291"/>
            <a:ext cx="4437688" cy="4177786"/>
            <a:chOff x="0" y="0"/>
            <a:chExt cx="863365" cy="81280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863365" cy="812800"/>
            </a:xfrm>
            <a:custGeom>
              <a:avLst/>
              <a:gdLst/>
              <a:ahLst/>
              <a:cxnLst/>
              <a:rect l="l" t="t" r="r" b="b"/>
              <a:pathLst>
                <a:path w="863365" h="812800">
                  <a:moveTo>
                    <a:pt x="0" y="0"/>
                  </a:moveTo>
                  <a:lnTo>
                    <a:pt x="863365" y="0"/>
                  </a:lnTo>
                  <a:lnTo>
                    <a:pt x="86336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7"/>
              <a:stretch>
                <a:fillRect l="-35394" t="-10820" r="-24167" b="-16141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486135" y="5650291"/>
            <a:ext cx="4437688" cy="4177786"/>
            <a:chOff x="0" y="0"/>
            <a:chExt cx="863365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63365" cy="812800"/>
            </a:xfrm>
            <a:custGeom>
              <a:avLst/>
              <a:gdLst/>
              <a:ahLst/>
              <a:cxnLst/>
              <a:rect l="l" t="t" r="r" b="b"/>
              <a:pathLst>
                <a:path w="863365" h="812800">
                  <a:moveTo>
                    <a:pt x="0" y="0"/>
                  </a:moveTo>
                  <a:lnTo>
                    <a:pt x="863365" y="0"/>
                  </a:lnTo>
                  <a:lnTo>
                    <a:pt x="86336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8"/>
              <a:stretch>
                <a:fillRect l="-42458" t="-33966" r="-47067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-391907" y="5650291"/>
            <a:ext cx="4437688" cy="4177786"/>
            <a:chOff x="0" y="0"/>
            <a:chExt cx="863365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63365" cy="812800"/>
            </a:xfrm>
            <a:custGeom>
              <a:avLst/>
              <a:gdLst/>
              <a:ahLst/>
              <a:cxnLst/>
              <a:rect l="l" t="t" r="r" b="b"/>
              <a:pathLst>
                <a:path w="863365" h="812800">
                  <a:moveTo>
                    <a:pt x="0" y="0"/>
                  </a:moveTo>
                  <a:lnTo>
                    <a:pt x="863365" y="0"/>
                  </a:lnTo>
                  <a:lnTo>
                    <a:pt x="863365" y="812800"/>
                  </a:lnTo>
                  <a:lnTo>
                    <a:pt x="0" y="812800"/>
                  </a:lnTo>
                  <a:close/>
                </a:path>
              </a:pathLst>
            </a:custGeom>
            <a:blipFill>
              <a:blip r:embed="rId9"/>
              <a:stretch>
                <a:fillRect l="-50183" t="-11593" r="-33105" b="-17964"/>
              </a:stretch>
            </a:blipFill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2928938" y="4792658"/>
            <a:ext cx="12430125" cy="7550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 b="1">
                <a:solidFill>
                  <a:srgbClr val="FAF9F4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 essa é a Sylvia palestrante, escritora, podcaster!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B1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12079" y="3714693"/>
            <a:ext cx="2711673" cy="129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06"/>
              </a:lnSpc>
              <a:spcBef>
                <a:spcPct val="0"/>
              </a:spcBef>
            </a:pPr>
            <a:r>
              <a:rPr lang="en-US" sz="9096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1985</a:t>
            </a:r>
          </a:p>
        </p:txBody>
      </p:sp>
      <p:sp>
        <p:nvSpPr>
          <p:cNvPr id="3" name="AutoShape 3"/>
          <p:cNvSpPr/>
          <p:nvPr/>
        </p:nvSpPr>
        <p:spPr>
          <a:xfrm flipH="1">
            <a:off x="3435696" y="5143500"/>
            <a:ext cx="12148181" cy="0"/>
          </a:xfrm>
          <a:prstGeom prst="line">
            <a:avLst/>
          </a:prstGeom>
          <a:ln w="66675" cap="rnd">
            <a:solidFill>
              <a:srgbClr val="B31308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pt-BR"/>
          </a:p>
        </p:txBody>
      </p:sp>
      <p:sp>
        <p:nvSpPr>
          <p:cNvPr id="4" name="TextBox 4"/>
          <p:cNvSpPr txBox="1"/>
          <p:nvPr/>
        </p:nvSpPr>
        <p:spPr>
          <a:xfrm>
            <a:off x="774902" y="2993821"/>
            <a:ext cx="6464097" cy="6446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119"/>
              </a:lnSpc>
            </a:pPr>
            <a:r>
              <a:rPr lang="en-US" sz="3938" b="1" dirty="0" err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Os</a:t>
            </a:r>
            <a:r>
              <a:rPr lang="en-US" sz="3938" b="1" dirty="0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 </a:t>
            </a:r>
            <a:r>
              <a:rPr lang="en-US" sz="3938" b="1" dirty="0" err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problemas</a:t>
            </a:r>
            <a:r>
              <a:rPr lang="en-US" sz="3938" b="1" dirty="0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 de antes...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B1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3904216" y="5469563"/>
            <a:ext cx="2995432" cy="1306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009"/>
              </a:lnSpc>
              <a:spcBef>
                <a:spcPct val="0"/>
              </a:spcBef>
            </a:pPr>
            <a:r>
              <a:rPr lang="en-US" sz="9099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2025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1658600" y="6701705"/>
            <a:ext cx="6300487" cy="6538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3999" b="1" dirty="0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...</a:t>
            </a:r>
            <a:r>
              <a:rPr lang="en-US" sz="3999" b="1" dirty="0" err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ainda</a:t>
            </a:r>
            <a:r>
              <a:rPr lang="en-US" sz="3999" b="1" dirty="0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 </a:t>
            </a:r>
            <a:r>
              <a:rPr lang="en-US" sz="3999" b="1" dirty="0" err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são</a:t>
            </a:r>
            <a:r>
              <a:rPr lang="en-US" sz="3999" b="1" dirty="0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 </a:t>
            </a:r>
            <a:r>
              <a:rPr lang="en-US" sz="3999" b="1" dirty="0" err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os</a:t>
            </a:r>
            <a:r>
              <a:rPr lang="en-US" sz="3999" b="1" dirty="0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 </a:t>
            </a:r>
            <a:r>
              <a:rPr lang="en-US" sz="3999" b="1" dirty="0" err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mesmos</a:t>
            </a:r>
            <a:r>
              <a:rPr lang="en-US" sz="3999" b="1" dirty="0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2057770" y="3714693"/>
            <a:ext cx="2711673" cy="1299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0006"/>
              </a:lnSpc>
              <a:spcBef>
                <a:spcPct val="0"/>
              </a:spcBef>
            </a:pPr>
            <a:r>
              <a:rPr lang="en-US" sz="9096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1985</a:t>
            </a:r>
          </a:p>
        </p:txBody>
      </p:sp>
      <p:sp>
        <p:nvSpPr>
          <p:cNvPr id="5" name="AutoShape 5"/>
          <p:cNvSpPr/>
          <p:nvPr/>
        </p:nvSpPr>
        <p:spPr>
          <a:xfrm flipH="1">
            <a:off x="3281386" y="5143500"/>
            <a:ext cx="12148181" cy="0"/>
          </a:xfrm>
          <a:prstGeom prst="line">
            <a:avLst/>
          </a:prstGeom>
          <a:ln w="66675" cap="rnd">
            <a:solidFill>
              <a:srgbClr val="B31308"/>
            </a:solidFill>
            <a:prstDash val="solid"/>
            <a:headEnd type="oval" w="lg" len="lg"/>
            <a:tailEnd type="oval" w="lg" len="lg"/>
          </a:ln>
        </p:spPr>
        <p:txBody>
          <a:bodyPr/>
          <a:lstStyle/>
          <a:p>
            <a:endParaRPr lang="pt-BR"/>
          </a:p>
        </p:txBody>
      </p:sp>
      <p:sp>
        <p:nvSpPr>
          <p:cNvPr id="6" name="TextBox 6"/>
          <p:cNvSpPr txBox="1"/>
          <p:nvPr/>
        </p:nvSpPr>
        <p:spPr>
          <a:xfrm>
            <a:off x="620593" y="2998669"/>
            <a:ext cx="5983444" cy="644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99"/>
              </a:lnSpc>
            </a:pPr>
            <a:r>
              <a:rPr lang="en-US" sz="3999" b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Os problemas de antes...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79492" y="1133475"/>
            <a:ext cx="4430112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50"/>
              </a:lnSpc>
            </a:pPr>
            <a:r>
              <a:rPr lang="en-US" sz="10500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0,07%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10305508" y="5930727"/>
            <a:ext cx="4430112" cy="15049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550"/>
              </a:lnSpc>
            </a:pPr>
            <a:r>
              <a:rPr lang="en-US" sz="10500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26,5%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0305508" y="1621133"/>
            <a:ext cx="6059270" cy="22527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90"/>
              </a:lnSpc>
            </a:pPr>
            <a:r>
              <a:rPr lang="en-US" sz="9540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R$ 2,5 mil</a:t>
            </a:r>
          </a:p>
          <a:p>
            <a:pPr algn="l">
              <a:lnSpc>
                <a:spcPts val="8490"/>
              </a:lnSpc>
            </a:pPr>
            <a:r>
              <a:rPr lang="en-US" sz="9540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 R$ 5 mil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2179492" y="2536263"/>
            <a:ext cx="2825659" cy="773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58"/>
              </a:lnSpc>
            </a:pPr>
            <a:r>
              <a:rPr lang="en-US" sz="5326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mulheres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179492" y="3207312"/>
            <a:ext cx="4961646" cy="7732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58"/>
              </a:lnSpc>
            </a:pPr>
            <a:r>
              <a:rPr lang="en-US" sz="5326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trabalham em TI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2179492" y="5801530"/>
            <a:ext cx="2754597" cy="762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0"/>
              </a:lnSpc>
            </a:pPr>
            <a:r>
              <a:rPr lang="en-US" sz="5300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Somente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305508" y="7614258"/>
            <a:ext cx="3980998" cy="762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30"/>
              </a:lnSpc>
            </a:pPr>
            <a:r>
              <a:rPr lang="en-US" sz="5300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são mulheres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305508" y="941366"/>
            <a:ext cx="6355669" cy="35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2"/>
              </a:lnSpc>
            </a:pPr>
            <a:r>
              <a:rPr lang="en-US" sz="2155" b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Quase metade das profissionais de TI recebe entre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0305508" y="3891824"/>
            <a:ext cx="6355669" cy="3570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02"/>
              </a:lnSpc>
            </a:pPr>
            <a:r>
              <a:rPr lang="en-US" sz="2155" b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Quase metade das profissionais de TI recebe entre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179492" y="4306303"/>
            <a:ext cx="6106256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lang="en-US" sz="2250" u="sng">
                <a:solidFill>
                  <a:srgbClr val="B31308"/>
                </a:solidFill>
                <a:latin typeface="HK Grotesk"/>
                <a:ea typeface="HK Grotesk"/>
                <a:cs typeface="HK Grotesk"/>
                <a:sym typeface="HK Grotesk"/>
                <a:hlinkClick r:id="rId2" tooltip="https://www.serasaexperian.com.br/sala-de-imprensa/rh/menos-de-1-das-mulheres-trabalham-com-tecnologia-no-brasil-indica-pesquisa-da-serasa-experian/"/>
              </a:rPr>
              <a:t>Serasa Experian (2024)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0282014" y="4306303"/>
            <a:ext cx="6106256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lang="en-US" sz="2250" u="sng">
                <a:solidFill>
                  <a:srgbClr val="B31308"/>
                </a:solidFill>
                <a:latin typeface="HK Grotesk"/>
                <a:ea typeface="HK Grotesk"/>
                <a:cs typeface="HK Grotesk"/>
                <a:sym typeface="HK Grotesk"/>
                <a:hlinkClick r:id="rId2" tooltip="https://www.serasaexperian.com.br/sala-de-imprensa/rh/menos-de-1-das-mulheres-trabalham-com-tecnologia-no-brasil-indica-pesquisa-da-serasa-experian/"/>
              </a:rPr>
              <a:t>Serasa Experian (2024)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179492" y="8526899"/>
            <a:ext cx="6106256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lang="en-US" sz="2250" u="sng">
                <a:solidFill>
                  <a:srgbClr val="B31308"/>
                </a:solidFill>
                <a:latin typeface="HK Grotesk"/>
                <a:ea typeface="HK Grotesk"/>
                <a:cs typeface="HK Grotesk"/>
                <a:sym typeface="HK Grotesk"/>
                <a:hlinkClick r:id="rId3" tooltip="https://fenati.org.br/mulheres-sao-minoria-em-cursos-de-ti-ibge/?utm_source=chatgpt.com"/>
              </a:rPr>
              <a:t>Fenati (2024)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0305508" y="8526899"/>
            <a:ext cx="6106256" cy="3714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925"/>
              </a:lnSpc>
            </a:pPr>
            <a:r>
              <a:rPr lang="en-US" sz="2250" u="sng">
                <a:solidFill>
                  <a:srgbClr val="B31308"/>
                </a:solidFill>
                <a:latin typeface="HK Grotesk"/>
                <a:ea typeface="HK Grotesk"/>
                <a:cs typeface="HK Grotesk"/>
                <a:sym typeface="HK Grotesk"/>
                <a:hlinkClick r:id="rId4" tooltip="https://www.datacenterdynamics.com/br/not%C3%ADcias/menos-de-1-das-mulheres-trabalham-com-tecnologia-no-brasil-indica-pesquisa/?utm_source=chatgpt.com"/>
              </a:rPr>
              <a:t>DCD (2024)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2179492" y="7635359"/>
            <a:ext cx="5408151" cy="843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550" b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dos alunos em cursos superiores</a:t>
            </a:r>
          </a:p>
          <a:p>
            <a:pPr algn="l">
              <a:lnSpc>
                <a:spcPts val="3315"/>
              </a:lnSpc>
            </a:pPr>
            <a:r>
              <a:rPr lang="en-US" sz="2550" b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são mulheres.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305508" y="7248644"/>
            <a:ext cx="5408151" cy="4248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15"/>
              </a:lnSpc>
            </a:pPr>
            <a:r>
              <a:rPr lang="en-US" sz="2550" b="1">
                <a:solidFill>
                  <a:srgbClr val="B31308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dos profissionais de TI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2179492" y="6419726"/>
            <a:ext cx="2853303" cy="149342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11554"/>
              </a:lnSpc>
              <a:spcBef>
                <a:spcPct val="0"/>
              </a:spcBef>
            </a:pPr>
            <a:r>
              <a:rPr lang="en-US" sz="10503" b="1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15%</a:t>
            </a:r>
          </a:p>
        </p:txBody>
      </p:sp>
      <p:sp>
        <p:nvSpPr>
          <p:cNvPr id="18" name="AutoShape 18"/>
          <p:cNvSpPr/>
          <p:nvPr/>
        </p:nvSpPr>
        <p:spPr>
          <a:xfrm rot="-10800000">
            <a:off x="1028700" y="5138738"/>
            <a:ext cx="16230600" cy="0"/>
          </a:xfrm>
          <a:prstGeom prst="line">
            <a:avLst/>
          </a:prstGeom>
          <a:ln w="9525" cap="rnd">
            <a:solidFill>
              <a:srgbClr val="B3130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19" name="AutoShape 19"/>
          <p:cNvSpPr/>
          <p:nvPr/>
        </p:nvSpPr>
        <p:spPr>
          <a:xfrm rot="5400000">
            <a:off x="7432588" y="2735349"/>
            <a:ext cx="3422823" cy="0"/>
          </a:xfrm>
          <a:prstGeom prst="line">
            <a:avLst/>
          </a:prstGeom>
          <a:ln w="9525" cap="rnd">
            <a:solidFill>
              <a:srgbClr val="B3130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20" name="AutoShape 20"/>
          <p:cNvSpPr/>
          <p:nvPr/>
        </p:nvSpPr>
        <p:spPr>
          <a:xfrm rot="5400000">
            <a:off x="7432588" y="7542126"/>
            <a:ext cx="3422823" cy="0"/>
          </a:xfrm>
          <a:prstGeom prst="line">
            <a:avLst/>
          </a:prstGeom>
          <a:ln w="9525" cap="rnd">
            <a:solidFill>
              <a:srgbClr val="B31308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B1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1239168"/>
            <a:ext cx="0" cy="562835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028700" y="1239168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427609" y="1239168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028700" y="3334117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427609" y="3334117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028700" y="5429067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0427609" y="5429067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9" name="Group 9"/>
          <p:cNvGrpSpPr/>
          <p:nvPr/>
        </p:nvGrpSpPr>
        <p:grpSpPr>
          <a:xfrm>
            <a:off x="-223511" y="7772364"/>
            <a:ext cx="18735021" cy="2715796"/>
            <a:chOff x="0" y="0"/>
            <a:chExt cx="4934327" cy="71527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34327" cy="715271"/>
            </a:xfrm>
            <a:custGeom>
              <a:avLst/>
              <a:gdLst/>
              <a:ahLst/>
              <a:cxnLst/>
              <a:rect l="l" t="t" r="r" b="b"/>
              <a:pathLst>
                <a:path w="4934327" h="715271">
                  <a:moveTo>
                    <a:pt x="0" y="0"/>
                  </a:moveTo>
                  <a:lnTo>
                    <a:pt x="4934327" y="0"/>
                  </a:lnTo>
                  <a:lnTo>
                    <a:pt x="4934327" y="715271"/>
                  </a:lnTo>
                  <a:lnTo>
                    <a:pt x="0" y="715271"/>
                  </a:lnTo>
                  <a:close/>
                </a:path>
              </a:pathLst>
            </a:custGeom>
            <a:solidFill>
              <a:srgbClr val="19191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4934327" cy="7628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8591550"/>
            <a:ext cx="8739073" cy="910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4"/>
              </a:lnSpc>
            </a:pPr>
            <a:r>
              <a:rPr lang="en-US" sz="6449" b="1" spc="128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PRINCIPAIS DESAFIOS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981200" y="2828720"/>
            <a:ext cx="5859029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spc="-39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Cultura excludente e ambiente hostil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81200" y="1162968"/>
            <a:ext cx="5321101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spc="-39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Desigualdade salarial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382140" y="2828720"/>
            <a:ext cx="5637852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spc="-39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Falta de representatividade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382140" y="1162968"/>
            <a:ext cx="5637852" cy="6794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spc="-39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Estereótipos de gênero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981200" y="5352867"/>
            <a:ext cx="6367326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spc="-39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Poucas oportunidades de crescimento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1382140" y="5352867"/>
            <a:ext cx="5637852" cy="13843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99"/>
              </a:lnSpc>
              <a:spcBef>
                <a:spcPct val="0"/>
              </a:spcBef>
            </a:pPr>
            <a:r>
              <a:rPr lang="en-US" sz="3999" b="1" spc="-39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Acesso limitado a oportunidades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7B1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9144000" y="1239168"/>
            <a:ext cx="0" cy="5628357"/>
          </a:xfrm>
          <a:prstGeom prst="line">
            <a:avLst/>
          </a:prstGeom>
          <a:ln w="38100" cap="flat">
            <a:solidFill>
              <a:srgbClr val="0000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pt-BR"/>
          </a:p>
        </p:txBody>
      </p:sp>
      <p:sp>
        <p:nvSpPr>
          <p:cNvPr id="3" name="Freeform 3"/>
          <p:cNvSpPr/>
          <p:nvPr/>
        </p:nvSpPr>
        <p:spPr>
          <a:xfrm>
            <a:off x="1028700" y="1239168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4" name="Freeform 4"/>
          <p:cNvSpPr/>
          <p:nvPr/>
        </p:nvSpPr>
        <p:spPr>
          <a:xfrm>
            <a:off x="10427609" y="1239168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5" name="Freeform 5"/>
          <p:cNvSpPr/>
          <p:nvPr/>
        </p:nvSpPr>
        <p:spPr>
          <a:xfrm>
            <a:off x="1028700" y="3334117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6" name="Freeform 6"/>
          <p:cNvSpPr/>
          <p:nvPr/>
        </p:nvSpPr>
        <p:spPr>
          <a:xfrm>
            <a:off x="10427609" y="3334117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7" name="Freeform 7"/>
          <p:cNvSpPr/>
          <p:nvPr/>
        </p:nvSpPr>
        <p:spPr>
          <a:xfrm>
            <a:off x="1028700" y="5429067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sp>
        <p:nvSpPr>
          <p:cNvPr id="8" name="Freeform 8"/>
          <p:cNvSpPr/>
          <p:nvPr/>
        </p:nvSpPr>
        <p:spPr>
          <a:xfrm>
            <a:off x="10427609" y="5429067"/>
            <a:ext cx="449706" cy="449706"/>
          </a:xfrm>
          <a:custGeom>
            <a:avLst/>
            <a:gdLst/>
            <a:ahLst/>
            <a:cxnLst/>
            <a:rect l="l" t="t" r="r" b="b"/>
            <a:pathLst>
              <a:path w="449706" h="449706">
                <a:moveTo>
                  <a:pt x="0" y="0"/>
                </a:moveTo>
                <a:lnTo>
                  <a:pt x="449706" y="0"/>
                </a:lnTo>
                <a:lnTo>
                  <a:pt x="449706" y="449706"/>
                </a:lnTo>
                <a:lnTo>
                  <a:pt x="0" y="4497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pt-BR"/>
          </a:p>
        </p:txBody>
      </p:sp>
      <p:grpSp>
        <p:nvGrpSpPr>
          <p:cNvPr id="9" name="Group 9"/>
          <p:cNvGrpSpPr/>
          <p:nvPr/>
        </p:nvGrpSpPr>
        <p:grpSpPr>
          <a:xfrm>
            <a:off x="-223511" y="7772364"/>
            <a:ext cx="18735021" cy="2715796"/>
            <a:chOff x="0" y="0"/>
            <a:chExt cx="4934327" cy="715271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4934327" cy="715271"/>
            </a:xfrm>
            <a:custGeom>
              <a:avLst/>
              <a:gdLst/>
              <a:ahLst/>
              <a:cxnLst/>
              <a:rect l="l" t="t" r="r" b="b"/>
              <a:pathLst>
                <a:path w="4934327" h="715271">
                  <a:moveTo>
                    <a:pt x="0" y="0"/>
                  </a:moveTo>
                  <a:lnTo>
                    <a:pt x="4934327" y="0"/>
                  </a:lnTo>
                  <a:lnTo>
                    <a:pt x="4934327" y="715271"/>
                  </a:lnTo>
                  <a:lnTo>
                    <a:pt x="0" y="715271"/>
                  </a:lnTo>
                  <a:close/>
                </a:path>
              </a:pathLst>
            </a:custGeom>
            <a:solidFill>
              <a:srgbClr val="191918"/>
            </a:solidFill>
          </p:spPr>
          <p:txBody>
            <a:bodyPr/>
            <a:lstStyle/>
            <a:p>
              <a:endParaRPr lang="pt-BR"/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4934327" cy="76289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59"/>
                </a:lnSpc>
              </a:pPr>
              <a:endParaRPr/>
            </a:p>
          </p:txBody>
        </p:sp>
      </p:grpSp>
      <p:sp>
        <p:nvSpPr>
          <p:cNvPr id="12" name="TextBox 12"/>
          <p:cNvSpPr txBox="1"/>
          <p:nvPr/>
        </p:nvSpPr>
        <p:spPr>
          <a:xfrm>
            <a:off x="1028700" y="8591550"/>
            <a:ext cx="8739073" cy="910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4"/>
              </a:lnSpc>
            </a:pPr>
            <a:r>
              <a:rPr lang="en-US" sz="6449" b="1" spc="128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PRINCIPAIS </a:t>
            </a:r>
            <a:r>
              <a:rPr lang="en-US" sz="6449" b="1" strike="sngStrike" spc="128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DESAFIOS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013122" y="8591550"/>
            <a:ext cx="4433321" cy="910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094"/>
              </a:lnSpc>
            </a:pPr>
            <a:r>
              <a:rPr lang="en-US" sz="6449" b="1" spc="128">
                <a:solidFill>
                  <a:srgbClr val="B31308"/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SOLUÇÕES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81200" y="3739247"/>
            <a:ext cx="5540113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spc="-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Adoção de políticas de tolerância zero contra assédio, e cultura inclusiva;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981200" y="1644298"/>
            <a:ext cx="5688391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spc="-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Transparência salarial, negociação ativa, e políticas de equidade;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1389399" y="3739247"/>
            <a:ext cx="5869901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spc="-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Dar visibilidade a mulheres na tecnologia e criar redes de apoio;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389399" y="1644298"/>
            <a:ext cx="6512258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spc="-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Incentivo à educação STEM desde cedo e maior representatividade feminina no setor;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981200" y="5834197"/>
            <a:ext cx="5540113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spc="-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Programas de mentoria, e incentivo à presença feminina em posições estratégicas;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389399" y="5834197"/>
            <a:ext cx="6682580" cy="13335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99"/>
              </a:lnSpc>
            </a:pPr>
            <a:r>
              <a:rPr lang="en-US" sz="2999" spc="-59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Adoção de processos seletivos inclusivos e oferta de capacitação para mulheres interessadas na área.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981200" y="3276967"/>
            <a:ext cx="6380216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strike="sngStrike" spc="-27">
                <a:solidFill>
                  <a:srgbClr val="000000">
                    <a:alpha val="38824"/>
                  </a:srgbClr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Cultura excludente e ambiente hostil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981200" y="1182018"/>
            <a:ext cx="5540113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strike="sngStrike" spc="-27">
                <a:solidFill>
                  <a:srgbClr val="000000">
                    <a:alpha val="38824"/>
                  </a:srgbClr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Desigualdade salarial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1389399" y="3276967"/>
            <a:ext cx="58699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strike="sngStrike" spc="-27">
                <a:solidFill>
                  <a:srgbClr val="000000">
                    <a:alpha val="38824"/>
                  </a:srgbClr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Falta de representatividade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1389399" y="1182018"/>
            <a:ext cx="58699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strike="sngStrike" spc="-27">
                <a:solidFill>
                  <a:srgbClr val="000000">
                    <a:alpha val="38824"/>
                  </a:srgbClr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Estereótipos de gênero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81200" y="5371917"/>
            <a:ext cx="6629400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strike="sngStrike" spc="-27">
                <a:solidFill>
                  <a:srgbClr val="000000">
                    <a:alpha val="38824"/>
                  </a:srgbClr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Poucas oportunidades de crescimento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1389399" y="5371917"/>
            <a:ext cx="5869901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 b="1" strike="sngStrike" spc="-27">
                <a:solidFill>
                  <a:srgbClr val="000000">
                    <a:alpha val="38824"/>
                  </a:srgbClr>
                </a:solidFill>
                <a:latin typeface="HK Grotesk Bold"/>
                <a:ea typeface="HK Grotesk Bold"/>
                <a:cs typeface="HK Grotesk Bold"/>
                <a:sym typeface="HK Grotesk Bold"/>
              </a:rPr>
              <a:t>Acesso limitado a oportunidades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825</TotalTime>
  <Words>534</Words>
  <Application>Microsoft Office PowerPoint</Application>
  <PresentationFormat>Personalizar</PresentationFormat>
  <Paragraphs>127</Paragraphs>
  <Slides>15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15</vt:i4>
      </vt:variant>
    </vt:vector>
  </HeadingPairs>
  <TitlesOfParts>
    <vt:vector size="26" baseType="lpstr">
      <vt:lpstr>HK Grotesk Bold</vt:lpstr>
      <vt:lpstr>HK Grotesk Medium</vt:lpstr>
      <vt:lpstr>Montserrat Heavy</vt:lpstr>
      <vt:lpstr>Calibri</vt:lpstr>
      <vt:lpstr>Arial</vt:lpstr>
      <vt:lpstr>HK Grotesk Semi-Bold</vt:lpstr>
      <vt:lpstr>Montserrat Medium</vt:lpstr>
      <vt:lpstr>Montserrat</vt:lpstr>
      <vt:lpstr>HK Grotesk</vt:lpstr>
      <vt:lpstr>Atkinson Hyperlegible Bold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Cópia de Mulheres na Tecnologia</dc:title>
  <cp:lastModifiedBy>USER</cp:lastModifiedBy>
  <cp:revision>3</cp:revision>
  <dcterms:created xsi:type="dcterms:W3CDTF">2006-08-16T00:00:00Z</dcterms:created>
  <dcterms:modified xsi:type="dcterms:W3CDTF">2025-07-15T11:05:46Z</dcterms:modified>
  <dc:identifier>DAGss8LyPUk</dc:identifier>
</cp:coreProperties>
</file>