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8" r:id="rId3"/>
    <p:sldId id="259" r:id="rId4"/>
    <p:sldId id="263" r:id="rId5"/>
    <p:sldId id="262" r:id="rId6"/>
    <p:sldId id="293" r:id="rId7"/>
    <p:sldId id="282" r:id="rId8"/>
    <p:sldId id="281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1" r:id="rId17"/>
    <p:sldId id="290" r:id="rId18"/>
    <p:sldId id="292" r:id="rId19"/>
    <p:sldId id="264" r:id="rId20"/>
    <p:sldId id="277" r:id="rId21"/>
    <p:sldId id="279" r:id="rId22"/>
  </p:sldIdLst>
  <p:sldSz cx="18288000" cy="10287000"/>
  <p:notesSz cx="6858000" cy="9144000"/>
  <p:embeddedFontLst>
    <p:embeddedFont>
      <p:font typeface="Libre Franklin" pitchFamily="2" charset="0"/>
      <p:regular r:id="rId24"/>
      <p:bold r:id="rId25"/>
      <p:italic r:id="rId26"/>
      <p:boldItalic r:id="rId27"/>
    </p:embeddedFont>
    <p:embeddedFont>
      <p:font typeface="Libre Franklin Light" pitchFamily="2" charset="0"/>
      <p:regular r:id="rId28"/>
      <p:bold r:id="rId29"/>
      <p:italic r:id="rId30"/>
      <p:boldItalic r:id="rId31"/>
    </p:embeddedFont>
    <p:embeddedFont>
      <p:font typeface="Libre Franklin SemiBold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747775"/>
          </p15:clr>
        </p15:guide>
        <p15:guide id="2" pos="576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C31"/>
    <a:srgbClr val="001E34"/>
    <a:srgbClr val="00111D"/>
    <a:srgbClr val="00111E"/>
    <a:srgbClr val="EEEEEE"/>
    <a:srgbClr val="008CC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83290"/>
  </p:normalViewPr>
  <p:slideViewPr>
    <p:cSldViewPr snapToGrid="0">
      <p:cViewPr varScale="1">
        <p:scale>
          <a:sx n="40" d="100"/>
          <a:sy n="40" d="100"/>
        </p:scale>
        <p:origin x="1074" y="72"/>
      </p:cViewPr>
      <p:guideLst>
        <p:guide orient="horz" pos="3240"/>
        <p:guide pos="57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B99CC-F0CE-48C7-B38F-3B960A454157}" type="doc">
      <dgm:prSet loTypeId="urn:microsoft.com/office/officeart/2005/8/layout/hProcess7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272A4FAE-ECD1-406F-96BF-59A60085EDFC}">
      <dgm:prSet phldrT="[Texto]" custT="1"/>
      <dgm:spPr/>
      <dgm:t>
        <a:bodyPr/>
        <a:lstStyle/>
        <a:p>
          <a:pPr>
            <a:lnSpc>
              <a:spcPct val="150000"/>
            </a:lnSpc>
            <a:buNone/>
          </a:pP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Automatizava a geração da </a:t>
          </a:r>
          <a:r>
            <a:rPr lang="pt-BR" sz="2000" b="1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Instrução de Embarque (IE)</a:t>
          </a: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 para exportações marítimas e rodoviárias.</a:t>
          </a:r>
          <a:b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</a:b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Processo diário com alta dependência técnica e baixa flexibilidade de ajustes.</a:t>
          </a:r>
        </a:p>
      </dgm:t>
    </dgm:pt>
    <dgm:pt modelId="{749351FF-1C83-4A5A-AFDD-6B8CCFBACDDC}" type="parTrans" cxnId="{4C405F01-7B8B-4828-B57D-DA45E31F060F}">
      <dgm:prSet/>
      <dgm:spPr/>
      <dgm:t>
        <a:bodyPr/>
        <a:lstStyle/>
        <a:p>
          <a:endParaRPr lang="pt-BR"/>
        </a:p>
      </dgm:t>
    </dgm:pt>
    <dgm:pt modelId="{D0C48E13-8C6B-4B6B-9590-14D3D26E0B63}" type="sibTrans" cxnId="{4C405F01-7B8B-4828-B57D-DA45E31F060F}">
      <dgm:prSet/>
      <dgm:spPr/>
      <dgm:t>
        <a:bodyPr/>
        <a:lstStyle/>
        <a:p>
          <a:endParaRPr lang="pt-BR"/>
        </a:p>
      </dgm:t>
    </dgm:pt>
    <dgm:pt modelId="{9E62FBD4-35D0-4CF5-B379-4BFD87CE1B84}">
      <dgm:prSet phldrT="[Texto]" custT="1"/>
      <dgm:spPr>
        <a:ln>
          <a:noFill/>
        </a:ln>
      </dgm:spPr>
      <dgm:t>
        <a:bodyPr/>
        <a:lstStyle/>
        <a:p>
          <a:r>
            <a:rPr lang="pt-BR" sz="3500">
              <a:solidFill>
                <a:srgbClr val="0070C0"/>
              </a:solidFill>
              <a:effectLst>
                <a:glow rad="101600">
                  <a:schemeClr val="accent5">
                    <a:lumMod val="20000"/>
                    <a:lumOff val="80000"/>
                    <a:alpha val="60000"/>
                  </a:schemeClr>
                </a:glow>
              </a:effectLst>
            </a:rPr>
            <a:t>Pós-Embarque</a:t>
          </a:r>
          <a:r>
            <a:rPr lang="pt-BR" sz="3500">
              <a:solidFill>
                <a:schemeClr val="bg1"/>
              </a:solidFill>
              <a:effectLst/>
            </a:rPr>
            <a:t>______</a:t>
          </a:r>
        </a:p>
      </dgm:t>
    </dgm:pt>
    <dgm:pt modelId="{24D54C8A-01AB-41DF-9411-396AFFCC747D}" type="parTrans" cxnId="{F1AAB11B-F59F-4EA3-94EA-6990FBCE6E4B}">
      <dgm:prSet/>
      <dgm:spPr/>
      <dgm:t>
        <a:bodyPr/>
        <a:lstStyle/>
        <a:p>
          <a:endParaRPr lang="pt-BR"/>
        </a:p>
      </dgm:t>
    </dgm:pt>
    <dgm:pt modelId="{D9D6192D-44A9-40E3-B644-772C02D6D535}" type="sibTrans" cxnId="{F1AAB11B-F59F-4EA3-94EA-6990FBCE6E4B}">
      <dgm:prSet/>
      <dgm:spPr/>
      <dgm:t>
        <a:bodyPr/>
        <a:lstStyle/>
        <a:p>
          <a:endParaRPr lang="pt-BR"/>
        </a:p>
      </dgm:t>
    </dgm:pt>
    <dgm:pt modelId="{F80D017B-F104-4F36-B8E5-6646A0D50BD7}">
      <dgm:prSet phldrT="[Texto]" custT="1"/>
      <dgm:spPr/>
      <dgm:t>
        <a:bodyPr/>
        <a:lstStyle/>
        <a:p>
          <a:pPr>
            <a:lnSpc>
              <a:spcPct val="150000"/>
            </a:lnSpc>
            <a:buNone/>
          </a:pP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Responsável por toda a </a:t>
          </a:r>
          <a:r>
            <a:rPr lang="pt-BR" sz="2000" b="1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validação e envio dos documentos obrigatórios</a:t>
          </a: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 após a saída da carga (FC, DU-E, Packing List, Certificados etc.).</a:t>
          </a:r>
          <a:b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</a:br>
          <a:r>
            <a:rPr lang="pt-BR" sz="20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Etapa crucial para garantir a conformidade com as exigências aduaneiras e comerciais.</a:t>
          </a:r>
        </a:p>
      </dgm:t>
    </dgm:pt>
    <dgm:pt modelId="{19D5F76C-6EBB-4717-9247-A2DB63B791A3}" type="parTrans" cxnId="{EA1794BD-97F2-4256-8D90-316F3EDF53AE}">
      <dgm:prSet/>
      <dgm:spPr/>
      <dgm:t>
        <a:bodyPr/>
        <a:lstStyle/>
        <a:p>
          <a:endParaRPr lang="pt-BR"/>
        </a:p>
      </dgm:t>
    </dgm:pt>
    <dgm:pt modelId="{F5A81E0D-8FAA-4037-B364-7254E6316CAC}" type="sibTrans" cxnId="{EA1794BD-97F2-4256-8D90-316F3EDF53AE}">
      <dgm:prSet/>
      <dgm:spPr/>
      <dgm:t>
        <a:bodyPr/>
        <a:lstStyle/>
        <a:p>
          <a:endParaRPr lang="pt-BR"/>
        </a:p>
      </dgm:t>
    </dgm:pt>
    <dgm:pt modelId="{A85972EE-BEB0-4F5A-B233-20FFF220869C}">
      <dgm:prSet phldrT="[Texto]" custT="1"/>
      <dgm:spPr>
        <a:ln>
          <a:noFill/>
        </a:ln>
      </dgm:spPr>
      <dgm:t>
        <a:bodyPr/>
        <a:lstStyle/>
        <a:p>
          <a:r>
            <a:rPr lang="pt-BR" sz="3500">
              <a:solidFill>
                <a:srgbClr val="0070C0"/>
              </a:solidFill>
              <a:effectLst>
                <a:glow rad="101600">
                  <a:schemeClr val="accent5">
                    <a:lumMod val="20000"/>
                    <a:lumOff val="80000"/>
                    <a:alpha val="60000"/>
                  </a:schemeClr>
                </a:glow>
              </a:effectLst>
            </a:rPr>
            <a:t>Pré-Embarque</a:t>
          </a:r>
          <a:r>
            <a:rPr lang="pt-BR" sz="3500">
              <a:solidFill>
                <a:schemeClr val="bg1"/>
              </a:solidFill>
              <a:effectLst/>
            </a:rPr>
            <a:t>______</a:t>
          </a:r>
        </a:p>
        <a:p>
          <a:endParaRPr lang="pt-BR" sz="3500">
            <a:solidFill>
              <a:srgbClr val="0070C0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a:endParaRPr>
        </a:p>
        <a:p>
          <a:endParaRPr lang="pt-BR" sz="3500">
            <a:solidFill>
              <a:srgbClr val="0070C0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a:endParaRPr>
        </a:p>
      </dgm:t>
    </dgm:pt>
    <dgm:pt modelId="{3089C054-B4CE-4EB8-B4E4-A6CC261323C8}" type="sibTrans" cxnId="{9BEF2CF8-0F1A-4741-9920-E21F8BF416F1}">
      <dgm:prSet/>
      <dgm:spPr/>
      <dgm:t>
        <a:bodyPr/>
        <a:lstStyle/>
        <a:p>
          <a:endParaRPr lang="pt-BR"/>
        </a:p>
      </dgm:t>
    </dgm:pt>
    <dgm:pt modelId="{B6EACE02-2806-4748-9E76-BEFDC0E3F777}" type="parTrans" cxnId="{9BEF2CF8-0F1A-4741-9920-E21F8BF416F1}">
      <dgm:prSet/>
      <dgm:spPr/>
      <dgm:t>
        <a:bodyPr/>
        <a:lstStyle/>
        <a:p>
          <a:endParaRPr lang="pt-BR"/>
        </a:p>
      </dgm:t>
    </dgm:pt>
    <dgm:pt modelId="{129F6637-C630-439E-B548-7D8DD1E17B2A}" type="pres">
      <dgm:prSet presAssocID="{74FB99CC-F0CE-48C7-B38F-3B960A454157}" presName="Name0" presStyleCnt="0">
        <dgm:presLayoutVars>
          <dgm:dir/>
          <dgm:animLvl val="lvl"/>
          <dgm:resizeHandles val="exact"/>
        </dgm:presLayoutVars>
      </dgm:prSet>
      <dgm:spPr/>
    </dgm:pt>
    <dgm:pt modelId="{0AB06B91-6BA6-40D4-972A-E98F998109F8}" type="pres">
      <dgm:prSet presAssocID="{A85972EE-BEB0-4F5A-B233-20FFF220869C}" presName="compositeNode" presStyleCnt="0">
        <dgm:presLayoutVars>
          <dgm:bulletEnabled val="1"/>
        </dgm:presLayoutVars>
      </dgm:prSet>
      <dgm:spPr/>
    </dgm:pt>
    <dgm:pt modelId="{311E38C0-847A-4223-8E0A-DADAEE240C5C}" type="pres">
      <dgm:prSet presAssocID="{A85972EE-BEB0-4F5A-B233-20FFF220869C}" presName="bgRect" presStyleLbl="node1" presStyleIdx="0" presStyleCnt="2" custScaleX="73974" custScaleY="113935" custLinFactNeighborX="-1929" custLinFactNeighborY="15397"/>
      <dgm:spPr/>
    </dgm:pt>
    <dgm:pt modelId="{42E845E7-DD53-41C5-B87E-9DEFB30544ED}" type="pres">
      <dgm:prSet presAssocID="{A85972EE-BEB0-4F5A-B233-20FFF220869C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91CEE69A-9746-4C45-B838-93981E58ADC0}" type="pres">
      <dgm:prSet presAssocID="{A85972EE-BEB0-4F5A-B233-20FFF220869C}" presName="childNode" presStyleLbl="node1" presStyleIdx="0" presStyleCnt="2">
        <dgm:presLayoutVars>
          <dgm:bulletEnabled val="1"/>
        </dgm:presLayoutVars>
      </dgm:prSet>
      <dgm:spPr/>
    </dgm:pt>
    <dgm:pt modelId="{FDA8DC7D-BAB9-4A26-B4C8-1367B1D81C54}" type="pres">
      <dgm:prSet presAssocID="{3089C054-B4CE-4EB8-B4E4-A6CC261323C8}" presName="hSp" presStyleCnt="0"/>
      <dgm:spPr/>
    </dgm:pt>
    <dgm:pt modelId="{990340BE-A0FD-4E52-BE21-E90F22B6CD81}" type="pres">
      <dgm:prSet presAssocID="{3089C054-B4CE-4EB8-B4E4-A6CC261323C8}" presName="vProcSp" presStyleCnt="0"/>
      <dgm:spPr/>
    </dgm:pt>
    <dgm:pt modelId="{3B0FE45F-EFD8-4453-BF70-A6401C691744}" type="pres">
      <dgm:prSet presAssocID="{3089C054-B4CE-4EB8-B4E4-A6CC261323C8}" presName="vSp1" presStyleCnt="0"/>
      <dgm:spPr/>
    </dgm:pt>
    <dgm:pt modelId="{6D464B0E-7B44-40D9-B5AB-D39AF0774BE4}" type="pres">
      <dgm:prSet presAssocID="{3089C054-B4CE-4EB8-B4E4-A6CC261323C8}" presName="simulatedConn" presStyleLbl="solidFgAcc1" presStyleIdx="0" presStyleCnt="1" custScaleX="52636" custScaleY="51399" custLinFactY="51534" custLinFactNeighborX="-11068" custLinFactNeighborY="100000"/>
      <dgm:spPr>
        <a:solidFill>
          <a:srgbClr val="0070C0">
            <a:alpha val="85000"/>
          </a:srgbClr>
        </a:solidFill>
      </dgm:spPr>
    </dgm:pt>
    <dgm:pt modelId="{0BE82C8D-82BC-4B92-9996-8FE016864C70}" type="pres">
      <dgm:prSet presAssocID="{3089C054-B4CE-4EB8-B4E4-A6CC261323C8}" presName="vSp2" presStyleCnt="0"/>
      <dgm:spPr/>
    </dgm:pt>
    <dgm:pt modelId="{C5790341-C1ED-459C-AC70-1B27D1198AB5}" type="pres">
      <dgm:prSet presAssocID="{3089C054-B4CE-4EB8-B4E4-A6CC261323C8}" presName="sibTrans" presStyleCnt="0"/>
      <dgm:spPr/>
    </dgm:pt>
    <dgm:pt modelId="{38466994-71CE-4AE4-9548-52D66B809B61}" type="pres">
      <dgm:prSet presAssocID="{9E62FBD4-35D0-4CF5-B379-4BFD87CE1B84}" presName="compositeNode" presStyleCnt="0">
        <dgm:presLayoutVars>
          <dgm:bulletEnabled val="1"/>
        </dgm:presLayoutVars>
      </dgm:prSet>
      <dgm:spPr/>
    </dgm:pt>
    <dgm:pt modelId="{7433B60A-2046-4B5E-B58A-F402D59E5FB7}" type="pres">
      <dgm:prSet presAssocID="{9E62FBD4-35D0-4CF5-B379-4BFD87CE1B84}" presName="bgRect" presStyleLbl="node1" presStyleIdx="1" presStyleCnt="2" custScaleX="73204" custScaleY="113935"/>
      <dgm:spPr/>
    </dgm:pt>
    <dgm:pt modelId="{329B5CE0-44EC-49D1-8E4F-994BC41200F1}" type="pres">
      <dgm:prSet presAssocID="{9E62FBD4-35D0-4CF5-B379-4BFD87CE1B84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0AF3DED5-7ACC-4159-9731-1C7DE36FF6D6}" type="pres">
      <dgm:prSet presAssocID="{9E62FBD4-35D0-4CF5-B379-4BFD87CE1B84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4C405F01-7B8B-4828-B57D-DA45E31F060F}" srcId="{A85972EE-BEB0-4F5A-B233-20FFF220869C}" destId="{272A4FAE-ECD1-406F-96BF-59A60085EDFC}" srcOrd="0" destOrd="0" parTransId="{749351FF-1C83-4A5A-AFDD-6B8CCFBACDDC}" sibTransId="{D0C48E13-8C6B-4B6B-9590-14D3D26E0B63}"/>
    <dgm:cxn modelId="{5E28791B-AECF-4652-9D61-2BE63B696896}" type="presOf" srcId="{F80D017B-F104-4F36-B8E5-6646A0D50BD7}" destId="{0AF3DED5-7ACC-4159-9731-1C7DE36FF6D6}" srcOrd="0" destOrd="0" presId="urn:microsoft.com/office/officeart/2005/8/layout/hProcess7"/>
    <dgm:cxn modelId="{F1AAB11B-F59F-4EA3-94EA-6990FBCE6E4B}" srcId="{74FB99CC-F0CE-48C7-B38F-3B960A454157}" destId="{9E62FBD4-35D0-4CF5-B379-4BFD87CE1B84}" srcOrd="1" destOrd="0" parTransId="{24D54C8A-01AB-41DF-9411-396AFFCC747D}" sibTransId="{D9D6192D-44A9-40E3-B644-772C02D6D535}"/>
    <dgm:cxn modelId="{DDF1D732-ED0B-4A49-AA12-353A49F29459}" type="presOf" srcId="{9E62FBD4-35D0-4CF5-B379-4BFD87CE1B84}" destId="{329B5CE0-44EC-49D1-8E4F-994BC41200F1}" srcOrd="1" destOrd="0" presId="urn:microsoft.com/office/officeart/2005/8/layout/hProcess7"/>
    <dgm:cxn modelId="{AF3A1B3D-1926-49DC-BD07-518A76441A33}" type="presOf" srcId="{A85972EE-BEB0-4F5A-B233-20FFF220869C}" destId="{42E845E7-DD53-41C5-B87E-9DEFB30544ED}" srcOrd="1" destOrd="0" presId="urn:microsoft.com/office/officeart/2005/8/layout/hProcess7"/>
    <dgm:cxn modelId="{A8DD0C3F-50B6-4DBE-A91A-7A324C9B3063}" type="presOf" srcId="{9E62FBD4-35D0-4CF5-B379-4BFD87CE1B84}" destId="{7433B60A-2046-4B5E-B58A-F402D59E5FB7}" srcOrd="0" destOrd="0" presId="urn:microsoft.com/office/officeart/2005/8/layout/hProcess7"/>
    <dgm:cxn modelId="{E673385F-8135-4508-AE56-032521164761}" type="presOf" srcId="{272A4FAE-ECD1-406F-96BF-59A60085EDFC}" destId="{91CEE69A-9746-4C45-B838-93981E58ADC0}" srcOrd="0" destOrd="0" presId="urn:microsoft.com/office/officeart/2005/8/layout/hProcess7"/>
    <dgm:cxn modelId="{A27DE1B3-F552-45D5-8694-5A29AE9D3463}" type="presOf" srcId="{A85972EE-BEB0-4F5A-B233-20FFF220869C}" destId="{311E38C0-847A-4223-8E0A-DADAEE240C5C}" srcOrd="0" destOrd="0" presId="urn:microsoft.com/office/officeart/2005/8/layout/hProcess7"/>
    <dgm:cxn modelId="{EA1794BD-97F2-4256-8D90-316F3EDF53AE}" srcId="{9E62FBD4-35D0-4CF5-B379-4BFD87CE1B84}" destId="{F80D017B-F104-4F36-B8E5-6646A0D50BD7}" srcOrd="0" destOrd="0" parTransId="{19D5F76C-6EBB-4717-9247-A2DB63B791A3}" sibTransId="{F5A81E0D-8FAA-4037-B364-7254E6316CAC}"/>
    <dgm:cxn modelId="{0B7234D3-7D48-4CD0-B3F5-12D77DD55371}" type="presOf" srcId="{74FB99CC-F0CE-48C7-B38F-3B960A454157}" destId="{129F6637-C630-439E-B548-7D8DD1E17B2A}" srcOrd="0" destOrd="0" presId="urn:microsoft.com/office/officeart/2005/8/layout/hProcess7"/>
    <dgm:cxn modelId="{9BEF2CF8-0F1A-4741-9920-E21F8BF416F1}" srcId="{74FB99CC-F0CE-48C7-B38F-3B960A454157}" destId="{A85972EE-BEB0-4F5A-B233-20FFF220869C}" srcOrd="0" destOrd="0" parTransId="{B6EACE02-2806-4748-9E76-BEFDC0E3F777}" sibTransId="{3089C054-B4CE-4EB8-B4E4-A6CC261323C8}"/>
    <dgm:cxn modelId="{EDF42DF7-451E-4862-A12A-2E8D6DC6FB9B}" type="presParOf" srcId="{129F6637-C630-439E-B548-7D8DD1E17B2A}" destId="{0AB06B91-6BA6-40D4-972A-E98F998109F8}" srcOrd="0" destOrd="0" presId="urn:microsoft.com/office/officeart/2005/8/layout/hProcess7"/>
    <dgm:cxn modelId="{B727553D-5348-4784-92DD-59F89F61A6F7}" type="presParOf" srcId="{0AB06B91-6BA6-40D4-972A-E98F998109F8}" destId="{311E38C0-847A-4223-8E0A-DADAEE240C5C}" srcOrd="0" destOrd="0" presId="urn:microsoft.com/office/officeart/2005/8/layout/hProcess7"/>
    <dgm:cxn modelId="{872AD9FC-FA6F-44F3-B8B8-E860EDAA2268}" type="presParOf" srcId="{0AB06B91-6BA6-40D4-972A-E98F998109F8}" destId="{42E845E7-DD53-41C5-B87E-9DEFB30544ED}" srcOrd="1" destOrd="0" presId="urn:microsoft.com/office/officeart/2005/8/layout/hProcess7"/>
    <dgm:cxn modelId="{1F476E40-595E-4CA8-9ACB-7239D717E395}" type="presParOf" srcId="{0AB06B91-6BA6-40D4-972A-E98F998109F8}" destId="{91CEE69A-9746-4C45-B838-93981E58ADC0}" srcOrd="2" destOrd="0" presId="urn:microsoft.com/office/officeart/2005/8/layout/hProcess7"/>
    <dgm:cxn modelId="{7D898571-001C-4C13-97CB-0E452A83BCE4}" type="presParOf" srcId="{129F6637-C630-439E-B548-7D8DD1E17B2A}" destId="{FDA8DC7D-BAB9-4A26-B4C8-1367B1D81C54}" srcOrd="1" destOrd="0" presId="urn:microsoft.com/office/officeart/2005/8/layout/hProcess7"/>
    <dgm:cxn modelId="{F59DEC7E-985D-4865-A0B6-4CD73945746B}" type="presParOf" srcId="{129F6637-C630-439E-B548-7D8DD1E17B2A}" destId="{990340BE-A0FD-4E52-BE21-E90F22B6CD81}" srcOrd="2" destOrd="0" presId="urn:microsoft.com/office/officeart/2005/8/layout/hProcess7"/>
    <dgm:cxn modelId="{819C0C6A-3B7B-4863-B79A-78458C1B7FF2}" type="presParOf" srcId="{990340BE-A0FD-4E52-BE21-E90F22B6CD81}" destId="{3B0FE45F-EFD8-4453-BF70-A6401C691744}" srcOrd="0" destOrd="0" presId="urn:microsoft.com/office/officeart/2005/8/layout/hProcess7"/>
    <dgm:cxn modelId="{597007FC-63B5-42DC-86EF-8B21DE6917C1}" type="presParOf" srcId="{990340BE-A0FD-4E52-BE21-E90F22B6CD81}" destId="{6D464B0E-7B44-40D9-B5AB-D39AF0774BE4}" srcOrd="1" destOrd="0" presId="urn:microsoft.com/office/officeart/2005/8/layout/hProcess7"/>
    <dgm:cxn modelId="{D877DA28-8805-49FB-8C66-1924323336DF}" type="presParOf" srcId="{990340BE-A0FD-4E52-BE21-E90F22B6CD81}" destId="{0BE82C8D-82BC-4B92-9996-8FE016864C70}" srcOrd="2" destOrd="0" presId="urn:microsoft.com/office/officeart/2005/8/layout/hProcess7"/>
    <dgm:cxn modelId="{CC46AEAF-CF9C-4EB0-97C4-30FB9D8F6C9F}" type="presParOf" srcId="{129F6637-C630-439E-B548-7D8DD1E17B2A}" destId="{C5790341-C1ED-459C-AC70-1B27D1198AB5}" srcOrd="3" destOrd="0" presId="urn:microsoft.com/office/officeart/2005/8/layout/hProcess7"/>
    <dgm:cxn modelId="{6F4DCD51-F58B-4CE4-A010-3470238D17F9}" type="presParOf" srcId="{129F6637-C630-439E-B548-7D8DD1E17B2A}" destId="{38466994-71CE-4AE4-9548-52D66B809B61}" srcOrd="4" destOrd="0" presId="urn:microsoft.com/office/officeart/2005/8/layout/hProcess7"/>
    <dgm:cxn modelId="{E404F1FC-D5B6-4C4E-B7BF-4AA32F01E4F7}" type="presParOf" srcId="{38466994-71CE-4AE4-9548-52D66B809B61}" destId="{7433B60A-2046-4B5E-B58A-F402D59E5FB7}" srcOrd="0" destOrd="0" presId="urn:microsoft.com/office/officeart/2005/8/layout/hProcess7"/>
    <dgm:cxn modelId="{7E81ED3C-13CF-4818-AA3C-EE97203E72AF}" type="presParOf" srcId="{38466994-71CE-4AE4-9548-52D66B809B61}" destId="{329B5CE0-44EC-49D1-8E4F-994BC41200F1}" srcOrd="1" destOrd="0" presId="urn:microsoft.com/office/officeart/2005/8/layout/hProcess7"/>
    <dgm:cxn modelId="{EB57D211-09E4-4003-9AD4-8490BFDA23E1}" type="presParOf" srcId="{38466994-71CE-4AE4-9548-52D66B809B61}" destId="{0AF3DED5-7ACC-4159-9731-1C7DE36FF6D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E38C0-847A-4223-8E0A-DADAEE240C5C}">
      <dsp:nvSpPr>
        <dsp:cNvPr id="0" name=""/>
        <dsp:cNvSpPr/>
      </dsp:nvSpPr>
      <dsp:spPr>
        <a:xfrm>
          <a:off x="0" y="-267098"/>
          <a:ext cx="3568227" cy="6594955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>
              <a:solidFill>
                <a:srgbClr val="0070C0"/>
              </a:solidFill>
              <a:effectLst>
                <a:glow rad="101600">
                  <a:schemeClr val="accent5">
                    <a:lumMod val="20000"/>
                    <a:lumOff val="80000"/>
                    <a:alpha val="60000"/>
                  </a:schemeClr>
                </a:glow>
              </a:effectLst>
            </a:rPr>
            <a:t>Pré-Embarque</a:t>
          </a:r>
          <a:r>
            <a:rPr lang="pt-BR" sz="3500" kern="1200">
              <a:solidFill>
                <a:schemeClr val="bg1"/>
              </a:solidFill>
              <a:effectLst/>
            </a:rPr>
            <a:t>______</a:t>
          </a:r>
        </a:p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>
            <a:solidFill>
              <a:srgbClr val="0070C0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a:endParaRPr>
        </a:p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>
            <a:solidFill>
              <a:srgbClr val="0070C0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a:endParaRPr>
        </a:p>
      </dsp:txBody>
      <dsp:txXfrm rot="16200000">
        <a:off x="-2347108" y="2080010"/>
        <a:ext cx="5407863" cy="713645"/>
      </dsp:txXfrm>
    </dsp:sp>
    <dsp:sp modelId="{91CEE69A-9746-4C45-B838-93981E58ADC0}">
      <dsp:nvSpPr>
        <dsp:cNvPr id="0" name=""/>
        <dsp:cNvSpPr/>
      </dsp:nvSpPr>
      <dsp:spPr>
        <a:xfrm>
          <a:off x="804661" y="-267098"/>
          <a:ext cx="2658329" cy="659495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Automatizava a geração da </a:t>
          </a:r>
          <a:r>
            <a:rPr lang="pt-BR" sz="2000" b="1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Instrução de Embarque (IE)</a:t>
          </a: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 para exportações marítimas e rodoviárias.</a:t>
          </a:r>
          <a:b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</a:b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Processo diário com alta dependência técnica e baixa flexibilidade de ajustes.</a:t>
          </a:r>
        </a:p>
      </dsp:txBody>
      <dsp:txXfrm>
        <a:off x="804661" y="-267098"/>
        <a:ext cx="2658329" cy="6594955"/>
      </dsp:txXfrm>
    </dsp:sp>
    <dsp:sp modelId="{7433B60A-2046-4B5E-B58A-F402D59E5FB7}">
      <dsp:nvSpPr>
        <dsp:cNvPr id="0" name=""/>
        <dsp:cNvSpPr/>
      </dsp:nvSpPr>
      <dsp:spPr>
        <a:xfrm>
          <a:off x="3740238" y="-267098"/>
          <a:ext cx="3531085" cy="6594955"/>
        </a:xfrm>
        <a:prstGeom prst="roundRect">
          <a:avLst>
            <a:gd name="adj" fmla="val 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>
              <a:solidFill>
                <a:srgbClr val="0070C0"/>
              </a:solidFill>
              <a:effectLst>
                <a:glow rad="101600">
                  <a:schemeClr val="accent5">
                    <a:lumMod val="20000"/>
                    <a:lumOff val="80000"/>
                    <a:alpha val="60000"/>
                  </a:schemeClr>
                </a:glow>
              </a:effectLst>
            </a:rPr>
            <a:t>Pós-Embarque</a:t>
          </a:r>
          <a:r>
            <a:rPr lang="pt-BR" sz="3500" kern="1200">
              <a:solidFill>
                <a:schemeClr val="bg1"/>
              </a:solidFill>
              <a:effectLst/>
            </a:rPr>
            <a:t>______</a:t>
          </a:r>
        </a:p>
      </dsp:txBody>
      <dsp:txXfrm rot="16200000">
        <a:off x="1389415" y="2083724"/>
        <a:ext cx="5407863" cy="706217"/>
      </dsp:txXfrm>
    </dsp:sp>
    <dsp:sp modelId="{6D464B0E-7B44-40D9-B5AB-D39AF0774BE4}">
      <dsp:nvSpPr>
        <dsp:cNvPr id="0" name=""/>
        <dsp:cNvSpPr/>
      </dsp:nvSpPr>
      <dsp:spPr>
        <a:xfrm rot="5400000">
          <a:off x="3448877" y="5562472"/>
          <a:ext cx="470794" cy="380844"/>
        </a:xfrm>
        <a:prstGeom prst="flowChartExtract">
          <a:avLst/>
        </a:prstGeom>
        <a:solidFill>
          <a:srgbClr val="0070C0">
            <a:alpha val="85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F3DED5-7ACC-4159-9731-1C7DE36FF6D6}">
      <dsp:nvSpPr>
        <dsp:cNvPr id="0" name=""/>
        <dsp:cNvSpPr/>
      </dsp:nvSpPr>
      <dsp:spPr>
        <a:xfrm>
          <a:off x="4540164" y="-267098"/>
          <a:ext cx="2630658" cy="659495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Responsável por toda a </a:t>
          </a:r>
          <a:r>
            <a:rPr lang="pt-BR" sz="2000" b="1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validação e envio dos documentos obrigatórios</a:t>
          </a: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 após a saída da carga (FC, DU-E, Packing List, Certificados etc.).</a:t>
          </a:r>
          <a:b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</a:br>
          <a:r>
            <a:rPr lang="pt-BR" sz="2000" kern="1200">
              <a:solidFill>
                <a:schemeClr val="bg1">
                  <a:lumMod val="50000"/>
                </a:schemeClr>
              </a:solidFill>
              <a:latin typeface="Libre Franklin" pitchFamily="2" charset="0"/>
            </a:rPr>
            <a:t>Etapa crucial para garantir a conformidade com as exigências aduaneiras e comerciais.</a:t>
          </a:r>
        </a:p>
      </dsp:txBody>
      <dsp:txXfrm>
        <a:off x="4540164" y="-267098"/>
        <a:ext cx="2630658" cy="6594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1ed885f7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1ed885f7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Somos capazes de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transformar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qualquer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etapa da operação com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tecnologia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fundamentada nas melhores práticas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do mercado, com comprometimento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em conjunto com diversos parceiros globais.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1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Uma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nova forma de fazer negócios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, com foco no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relacionamento a longo prazo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uma equipe com mais de 20 anos de experiência.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cb631f72b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cb631f72b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1ed885f7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1ed885f7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137F43BB-A819-2455-3E8F-0FAA19473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1ed885f76_0_59:notes">
            <a:extLst>
              <a:ext uri="{FF2B5EF4-FFF2-40B4-BE49-F238E27FC236}">
                <a16:creationId xmlns:a16="http://schemas.microsoft.com/office/drawing/2014/main" id="{D30DC68E-CA69-7FF0-1FAB-1E86463519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1ed885f76_0_59:notes">
            <a:extLst>
              <a:ext uri="{FF2B5EF4-FFF2-40B4-BE49-F238E27FC236}">
                <a16:creationId xmlns:a16="http://schemas.microsoft.com/office/drawing/2014/main" id="{42D82B10-9E10-6E9F-9F7C-3C9157E89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0978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A408C80B-5708-48CC-A167-B6256C00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1ed885f76_0_27:notes">
            <a:extLst>
              <a:ext uri="{FF2B5EF4-FFF2-40B4-BE49-F238E27FC236}">
                <a16:creationId xmlns:a16="http://schemas.microsoft.com/office/drawing/2014/main" id="{9D4E3036-AF26-C2BA-B37A-6EFD4B2FE5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1ed885f76_0_27:notes">
            <a:extLst>
              <a:ext uri="{FF2B5EF4-FFF2-40B4-BE49-F238E27FC236}">
                <a16:creationId xmlns:a16="http://schemas.microsoft.com/office/drawing/2014/main" id="{4C89BF4C-9FE4-F674-361D-D874B8C203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Somos capazes de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transformar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qualquer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etapa da operação com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tecnologia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fundamentada nas melhores práticas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do mercado, com comprometimento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em conjunto com diversos parceiros globais.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1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Uma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nova forma de fazer negócios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, com foco no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relacionamento a longo prazo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uma equipe com mais de 20 anos de experiência.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973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6CB75F3C-2D68-0CEC-4880-1D240C906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5E860BC7-F4BB-2BFE-DA85-53005D4179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A7692558-F49C-FE5A-8C18-7400525DC8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479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B0B23428-B860-8825-18C5-35500D9B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B11256F8-47C5-9E9A-88E2-BE52A3109C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D18C2E24-5BCD-FB3B-9FC3-AEC729FB8E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3791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2BBAF35B-F869-449E-E53A-FE3EBAFEF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243DE7E8-D511-8472-93F6-B8D8A66479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53E7DBE7-F653-8C81-AF07-04A771184A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7560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D679CCF4-8424-72C4-CD55-FD0BC8A3E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7104337D-7ABB-0880-F5E5-F695EEA13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D6A4B411-7466-A963-B95B-FC728E1E45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790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16E5083E-B9D6-7DF9-1518-2DAE9B6A2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98DD67DA-C1E8-2BA2-7F65-DA89F373E0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BB77A81D-E1D4-D7BB-9203-857D2CAAD4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824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D7968241-CF6E-E122-4C3C-7EEFB432D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9659B349-304D-99BA-A84E-49C667623B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B796CF17-14A3-5FFC-C250-CE20222C41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2138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27E567C8-0B17-7A6E-B125-585337FF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7DECD374-79DC-0ECB-BF50-C23309BF33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9160885C-E50D-28EC-A171-B1D4E708F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856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5CF605F4-8177-2CCB-2E11-59BEE001E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43DA9974-9F07-DF11-08E0-22EF7CCB60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62922994-7616-2940-A0CC-8828E40617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3897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107C9288-D74C-EDA5-10FA-CDC6FF70D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BC9818AE-6FFE-F48E-4482-A9B5567757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5F518A55-7980-F3B7-90A9-85371A9163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397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CB1E6AC9-56AA-C623-BAC7-D05306095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ec8ccccc69_0_2:notes">
            <a:extLst>
              <a:ext uri="{FF2B5EF4-FFF2-40B4-BE49-F238E27FC236}">
                <a16:creationId xmlns:a16="http://schemas.microsoft.com/office/drawing/2014/main" id="{92CC0F74-16DE-3922-A273-F5F52AF083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ec8ccccc69_0_2:notes">
            <a:extLst>
              <a:ext uri="{FF2B5EF4-FFF2-40B4-BE49-F238E27FC236}">
                <a16:creationId xmlns:a16="http://schemas.microsoft.com/office/drawing/2014/main" id="{C78A002D-F4A9-CD6A-DCD5-3046788E4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2601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>
          <a:extLst>
            <a:ext uri="{FF2B5EF4-FFF2-40B4-BE49-F238E27FC236}">
              <a16:creationId xmlns:a16="http://schemas.microsoft.com/office/drawing/2014/main" id="{D157B129-C4A7-46C1-FB81-B53176E72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1ed885f76_0_27:notes">
            <a:extLst>
              <a:ext uri="{FF2B5EF4-FFF2-40B4-BE49-F238E27FC236}">
                <a16:creationId xmlns:a16="http://schemas.microsoft.com/office/drawing/2014/main" id="{C30848C2-06D4-C83F-9E41-B08BEC76F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1ed885f76_0_27:notes">
            <a:extLst>
              <a:ext uri="{FF2B5EF4-FFF2-40B4-BE49-F238E27FC236}">
                <a16:creationId xmlns:a16="http://schemas.microsoft.com/office/drawing/2014/main" id="{7D7A2520-3791-B968-6FAB-01F785CE14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Somos capazes de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transformar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qualquer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etapa da operação com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tecnologia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fundamentada nas melhores práticas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do mercado, com comprometimento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em conjunto com diversos parceiros globais.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11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Uma </a:t>
            </a:r>
            <a:r>
              <a:rPr lang="pt-BR" sz="11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nova forma de fazer negócios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, com foco no </a:t>
            </a:r>
            <a:r>
              <a:rPr lang="pt-BR" sz="1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relacionamento a longo prazo</a:t>
            </a:r>
            <a:r>
              <a:rPr lang="pt-BR" sz="11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e uma equipe com mais de 20 anos de experiência.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6109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1ed885f7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a1ed885f7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cb631f72bd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cb631f72bd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56A9B434-4C9A-F60F-76D6-EC4244225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ec8ccccc69_0_209:notes">
            <a:extLst>
              <a:ext uri="{FF2B5EF4-FFF2-40B4-BE49-F238E27FC236}">
                <a16:creationId xmlns:a16="http://schemas.microsoft.com/office/drawing/2014/main" id="{E12C0399-596F-100E-9896-B6C3E2D39B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ec8ccccc69_0_209:notes">
            <a:extLst>
              <a:ext uri="{FF2B5EF4-FFF2-40B4-BE49-F238E27FC236}">
                <a16:creationId xmlns:a16="http://schemas.microsoft.com/office/drawing/2014/main" id="{5E55B771-3726-C0A1-514B-23B7A5A89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7622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avink.com/explore/Ai-Icon-Transparent" TargetMode="External"/><Relationship Id="rId13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https://ar.inspiredpencil.com/pictures-2023/squad-hand-symbol" TargetMode="External"/><Relationship Id="rId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hyperlink" Target="https://www.pngegg.com/pt/png-eskb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31.png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9.png"/><Relationship Id="rId5" Type="http://schemas.openxmlformats.org/officeDocument/2006/relationships/diagramData" Target="../diagrams/data1.xml"/><Relationship Id="rId1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28.png"/><Relationship Id="rId9" Type="http://schemas.microsoft.com/office/2007/relationships/diagramDrawing" Target="../diagrams/drawing1.xml"/><Relationship Id="rId14" Type="http://schemas.openxmlformats.org/officeDocument/2006/relationships/image" Target="../media/image3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CF2C66B2-2525-F481-629F-5A5C633444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952"/>
          <a:stretch>
            <a:fillRect/>
          </a:stretch>
        </p:blipFill>
        <p:spPr>
          <a:xfrm>
            <a:off x="1" y="0"/>
            <a:ext cx="18288000" cy="10304656"/>
          </a:xfrm>
          <a:prstGeom prst="rect">
            <a:avLst/>
          </a:prstGeom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10580" y="7248399"/>
            <a:ext cx="3110830" cy="16850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9509760" y="3431162"/>
            <a:ext cx="7767065" cy="1543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400" dirty="0" err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Acelere</a:t>
            </a:r>
            <a:r>
              <a:rPr lang="en" sz="54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o crescimento do seu negócio.</a:t>
            </a:r>
            <a:endParaRPr sz="54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862940" y="1390026"/>
            <a:ext cx="8281060" cy="349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 </a:t>
            </a:r>
            <a:r>
              <a:rPr lang="en" sz="5200" b="1">
                <a:solidFill>
                  <a:srgbClr val="0F88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Kakau Tech</a:t>
            </a:r>
            <a:r>
              <a:rPr lang="en" sz="5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é uma empresa inovadora focada em integrar</a:t>
            </a:r>
            <a:endParaRPr sz="5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 tecnologia digital aos negócios.</a:t>
            </a:r>
            <a:endParaRPr sz="5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D72EA6A-8114-3C1A-C303-AFEAF9316F53}"/>
              </a:ext>
            </a:extLst>
          </p:cNvPr>
          <p:cNvSpPr txBox="1"/>
          <p:nvPr/>
        </p:nvSpPr>
        <p:spPr>
          <a:xfrm>
            <a:off x="10455007" y="859417"/>
            <a:ext cx="765011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Automação</a:t>
            </a: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Inteligência Artificial</a:t>
            </a: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Digital Services</a:t>
            </a: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Cyber Security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pt-BR" sz="720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71;p15">
            <a:extLst>
              <a:ext uri="{FF2B5EF4-FFF2-40B4-BE49-F238E27FC236}">
                <a16:creationId xmlns:a16="http://schemas.microsoft.com/office/drawing/2014/main" id="{FE86BA90-4880-653B-C8FB-AC58588894D5}"/>
              </a:ext>
            </a:extLst>
          </p:cNvPr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0800000">
            <a:off x="-3424" y="-23895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3D718D5-D515-78B8-C90F-21416D8185EF}"/>
              </a:ext>
            </a:extLst>
          </p:cNvPr>
          <p:cNvSpPr/>
          <p:nvPr/>
        </p:nvSpPr>
        <p:spPr>
          <a:xfrm>
            <a:off x="5647065" y="592667"/>
            <a:ext cx="5663974" cy="3845648"/>
          </a:xfrm>
          <a:prstGeom prst="roundRect">
            <a:avLst>
              <a:gd name="adj" fmla="val 6634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54BD84B-3915-D619-FCB4-C832304D29C1}"/>
              </a:ext>
            </a:extLst>
          </p:cNvPr>
          <p:cNvSpPr/>
          <p:nvPr/>
        </p:nvSpPr>
        <p:spPr>
          <a:xfrm>
            <a:off x="5647064" y="5415019"/>
            <a:ext cx="5663974" cy="3257646"/>
          </a:xfrm>
          <a:prstGeom prst="roundRect">
            <a:avLst>
              <a:gd name="adj" fmla="val 6634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5A7F7A3-2B71-B2AB-C13A-BCA739D69AFA}"/>
              </a:ext>
            </a:extLst>
          </p:cNvPr>
          <p:cNvSpPr/>
          <p:nvPr/>
        </p:nvSpPr>
        <p:spPr>
          <a:xfrm>
            <a:off x="11745291" y="771198"/>
            <a:ext cx="5688860" cy="6924763"/>
          </a:xfrm>
          <a:prstGeom prst="roundRect">
            <a:avLst>
              <a:gd name="adj" fmla="val 6634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5919087" y="771198"/>
            <a:ext cx="545970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Mais de</a:t>
            </a:r>
            <a:endParaRPr sz="4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R$ 1.000.000.000</a:t>
            </a:r>
            <a:endParaRPr sz="4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5708689" y="2548031"/>
            <a:ext cx="37737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Em saving acumulado para nossos clientes</a:t>
            </a:r>
            <a:endParaRPr sz="22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072316" y="6317461"/>
            <a:ext cx="377370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+500</a:t>
            </a:r>
            <a:endParaRPr sz="4200" b="1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PROCESSOS</a:t>
            </a:r>
            <a:endParaRPr sz="4200" b="1"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6195616" y="8113165"/>
            <a:ext cx="36504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Entregues em produção</a:t>
            </a:r>
            <a:endParaRPr sz="22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12218202" y="2297816"/>
            <a:ext cx="534510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Prêmios</a:t>
            </a:r>
            <a:endParaRPr sz="42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 reconhecimentos</a:t>
            </a:r>
            <a:endParaRPr sz="1600">
              <a:solidFill>
                <a:schemeClr val="lt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2218202" y="4290401"/>
            <a:ext cx="4781100" cy="31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tx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Best Robot Process Automation Specialists </a:t>
            </a:r>
            <a:r>
              <a:rPr lang="en" sz="2200" b="1" i="1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New World Report</a:t>
            </a:r>
            <a:endParaRPr sz="2200" b="1" i="1">
              <a:solidFill>
                <a:schemeClr val="tx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tx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Best Digital Transformation Partner</a:t>
            </a:r>
            <a:endParaRPr sz="22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 i="1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Small Business Awards</a:t>
            </a:r>
            <a:endParaRPr sz="2200" b="1" i="1">
              <a:solidFill>
                <a:schemeClr val="tx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tx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Estratégia no crescimento</a:t>
            </a:r>
            <a:endParaRPr sz="22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 i="1">
                <a:solidFill>
                  <a:schemeClr val="tx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Kaizen Institute</a:t>
            </a:r>
            <a:endParaRPr sz="1100" b="1" i="1">
              <a:solidFill>
                <a:schemeClr val="tx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tx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53975826-8270-D3F2-877E-8A45CEF7A4DF}"/>
              </a:ext>
            </a:extLst>
          </p:cNvPr>
          <p:cNvGrpSpPr/>
          <p:nvPr/>
        </p:nvGrpSpPr>
        <p:grpSpPr>
          <a:xfrm>
            <a:off x="451345" y="2115894"/>
            <a:ext cx="4740950" cy="5275267"/>
            <a:chOff x="457200" y="3676315"/>
            <a:chExt cx="4740950" cy="5275267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A2310C38-EF80-97D1-8E32-FC4AEF704B10}"/>
                </a:ext>
              </a:extLst>
            </p:cNvPr>
            <p:cNvSpPr/>
            <p:nvPr/>
          </p:nvSpPr>
          <p:spPr>
            <a:xfrm>
              <a:off x="457200" y="3676315"/>
              <a:ext cx="4740950" cy="5275267"/>
            </a:xfrm>
            <a:prstGeom prst="roundRect">
              <a:avLst>
                <a:gd name="adj" fmla="val 6634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2" name="Google Shape;82;p16"/>
            <p:cNvSpPr txBox="1"/>
            <p:nvPr/>
          </p:nvSpPr>
          <p:spPr>
            <a:xfrm>
              <a:off x="853850" y="4912169"/>
              <a:ext cx="4344300" cy="137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200" b="1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Equipe Multidisciplinar</a:t>
              </a:r>
              <a:endParaRPr sz="42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3" name="Google Shape;83;p16"/>
            <p:cNvSpPr txBox="1"/>
            <p:nvPr/>
          </p:nvSpPr>
          <p:spPr>
            <a:xfrm>
              <a:off x="853850" y="6891261"/>
              <a:ext cx="4047600" cy="17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200">
                  <a:solidFill>
                    <a:schemeClr val="lt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Especialistas em diferentes funções, expertises e qualificações que se complementam</a:t>
              </a:r>
              <a:endParaRPr sz="22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2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2200">
                <a:solidFill>
                  <a:schemeClr val="lt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pic>
          <p:nvPicPr>
            <p:cNvPr id="91" name="Google Shape;91;p16"/>
            <p:cNvPicPr preferRelativeResize="0"/>
            <p:nvPr/>
          </p:nvPicPr>
          <p:blipFill>
            <a:blip r:embed="rId5">
              <a:alphaModFix/>
              <a:lum bright="70000" contrast="-70000"/>
            </a:blip>
            <a:stretch>
              <a:fillRect/>
            </a:stretch>
          </p:blipFill>
          <p:spPr>
            <a:xfrm>
              <a:off x="3093260" y="3768594"/>
              <a:ext cx="1394813" cy="1646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2" name="Google Shape;92;p16"/>
          <p:cNvPicPr preferRelativeResize="0"/>
          <p:nvPr/>
        </p:nvPicPr>
        <p:blipFill>
          <a:blip r:embed="rId6">
            <a:alphaModFix/>
            <a:lum bright="70000" contrast="-70000"/>
          </a:blip>
          <a:stretch>
            <a:fillRect/>
          </a:stretch>
        </p:blipFill>
        <p:spPr>
          <a:xfrm>
            <a:off x="9846016" y="5650108"/>
            <a:ext cx="1259900" cy="12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7">
            <a:alphaModFix/>
            <a:lum bright="70000" contrast="-70000"/>
          </a:blip>
          <a:stretch>
            <a:fillRect/>
          </a:stretch>
        </p:blipFill>
        <p:spPr>
          <a:xfrm>
            <a:off x="9345042" y="2115894"/>
            <a:ext cx="1760874" cy="19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8">
            <a:alphaModFix/>
            <a:lum bright="70000" contrast="-70000"/>
          </a:blip>
          <a:stretch>
            <a:fillRect/>
          </a:stretch>
        </p:blipFill>
        <p:spPr>
          <a:xfrm>
            <a:off x="16013417" y="986981"/>
            <a:ext cx="1259900" cy="1662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71;p15">
            <a:extLst>
              <a:ext uri="{FF2B5EF4-FFF2-40B4-BE49-F238E27FC236}">
                <a16:creationId xmlns:a16="http://schemas.microsoft.com/office/drawing/2014/main" id="{A0B7C745-AE7F-1A5E-588D-5C3BEF4DCC0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000" y="9229726"/>
            <a:ext cx="1422082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 rotWithShape="1">
          <a:blip r:embed="rId6">
            <a:alphaModFix/>
          </a:blip>
          <a:srcRect t="97601"/>
          <a:stretch/>
        </p:blipFill>
        <p:spPr>
          <a:xfrm flipH="1">
            <a:off x="0" y="11"/>
            <a:ext cx="18288000" cy="24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C7A5CB5-E53A-970A-69E4-C6C8A7A2BD49}"/>
              </a:ext>
            </a:extLst>
          </p:cNvPr>
          <p:cNvGrpSpPr/>
          <p:nvPr/>
        </p:nvGrpSpPr>
        <p:grpSpPr>
          <a:xfrm>
            <a:off x="9790022" y="1220942"/>
            <a:ext cx="7599360" cy="7368372"/>
            <a:chOff x="10559738" y="357959"/>
            <a:chExt cx="7599360" cy="7368372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9E362ABC-1955-A0F9-5686-7C00F64D4613}"/>
                </a:ext>
              </a:extLst>
            </p:cNvPr>
            <p:cNvGrpSpPr/>
            <p:nvPr/>
          </p:nvGrpSpPr>
          <p:grpSpPr>
            <a:xfrm>
              <a:off x="11975389" y="3413760"/>
              <a:ext cx="5025862" cy="4312571"/>
              <a:chOff x="10435353" y="2296160"/>
              <a:chExt cx="7127949" cy="6116320"/>
            </a:xfrm>
          </p:grpSpPr>
          <p:pic>
            <p:nvPicPr>
              <p:cNvPr id="5" name="Imagem 4" descr="Forma&#10;&#10;O conteúdo gerado por IA pode estar incorreto.">
                <a:extLst>
                  <a:ext uri="{FF2B5EF4-FFF2-40B4-BE49-F238E27FC236}">
                    <a16:creationId xmlns:a16="http://schemas.microsoft.com/office/drawing/2014/main" id="{6D1FCBF8-9E38-A7C7-A51A-6BD2BE96F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lum bright="70000" contrast="-70000"/>
                <a:extLst>
                  <a:ext uri="{837473B0-CC2E-450A-ABE3-18F120FF3D39}">
                    <a1611:picAttrSrcUrl xmlns:a1611="http://schemas.microsoft.com/office/drawing/2016/11/main" r:id="rId8"/>
                  </a:ext>
                </a:extLst>
              </a:blip>
              <a:stretch>
                <a:fillRect/>
              </a:stretch>
            </p:blipFill>
            <p:spPr>
              <a:xfrm>
                <a:off x="12548872" y="2296160"/>
                <a:ext cx="3159760" cy="3159760"/>
              </a:xfrm>
              <a:prstGeom prst="rect">
                <a:avLst/>
              </a:prstGeom>
            </p:spPr>
          </p:pic>
          <p:pic>
            <p:nvPicPr>
              <p:cNvPr id="7" name="Imagem 6" descr="Forma, Ícone&#10;&#10;O conteúdo gerado por IA pode estar incorreto.">
                <a:extLst>
                  <a:ext uri="{FF2B5EF4-FFF2-40B4-BE49-F238E27FC236}">
                    <a16:creationId xmlns:a16="http://schemas.microsoft.com/office/drawing/2014/main" id="{5260B436-BB03-0E56-FFFA-51B48ACA18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0000" b="90000" l="10000" r="90990">
                            <a14:foregroundMark x1="24323" y1="29063" x2="24323" y2="29063"/>
                            <a14:foregroundMark x1="37917" y1="47604" x2="37917" y2="47604"/>
                            <a14:foregroundMark x1="51771" y1="37917" x2="51771" y2="37917"/>
                            <a14:foregroundMark x1="79479" y1="31146" x2="79479" y2="31146"/>
                            <a14:foregroundMark x1="90990" y1="50729" x2="90990" y2="50729"/>
                          </a14:backgroundRemoval>
                        </a14:imgEffect>
                      </a14:imgLayer>
                    </a14:imgProps>
                  </a:ext>
                  <a:ext uri="{837473B0-CC2E-450A-ABE3-18F120FF3D39}">
                    <a1611:picAttrSrcUrl xmlns:a1611="http://schemas.microsoft.com/office/drawing/2016/11/main" r:id="rId11"/>
                  </a:ext>
                </a:extLst>
              </a:blip>
              <a:srcRect t="22514" b="21326"/>
              <a:stretch>
                <a:fillRect/>
              </a:stretch>
            </p:blipFill>
            <p:spPr>
              <a:xfrm>
                <a:off x="10435353" y="4409440"/>
                <a:ext cx="7127949" cy="4003040"/>
              </a:xfrm>
              <a:prstGeom prst="rect">
                <a:avLst/>
              </a:prstGeom>
            </p:spPr>
          </p:pic>
        </p:grpSp>
        <p:sp>
          <p:nvSpPr>
            <p:cNvPr id="11" name="Google Shape;64;p14">
              <a:extLst>
                <a:ext uri="{FF2B5EF4-FFF2-40B4-BE49-F238E27FC236}">
                  <a16:creationId xmlns:a16="http://schemas.microsoft.com/office/drawing/2014/main" id="{D1F2CF5E-50E1-8FB5-2AF5-770297870CCC}"/>
                </a:ext>
              </a:extLst>
            </p:cNvPr>
            <p:cNvSpPr txBox="1"/>
            <p:nvPr/>
          </p:nvSpPr>
          <p:spPr>
            <a:xfrm>
              <a:off x="10559738" y="357959"/>
              <a:ext cx="7599360" cy="165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500" b="1" dirty="0">
                  <a:solidFill>
                    <a:srgbClr val="0F88C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IA </a:t>
              </a:r>
              <a:r>
                <a:rPr lang="en" sz="11500" b="1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Squad</a:t>
              </a:r>
              <a:endParaRPr sz="11500" b="1" dirty="0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6BACFDA5-1B2F-E287-0565-DE7A5A63837F}"/>
              </a:ext>
            </a:extLst>
          </p:cNvPr>
          <p:cNvGrpSpPr/>
          <p:nvPr/>
        </p:nvGrpSpPr>
        <p:grpSpPr>
          <a:xfrm>
            <a:off x="1287664" y="1220942"/>
            <a:ext cx="6612006" cy="7348739"/>
            <a:chOff x="1446162" y="600162"/>
            <a:chExt cx="6612006" cy="7348739"/>
          </a:xfrm>
        </p:grpSpPr>
        <p:sp>
          <p:nvSpPr>
            <p:cNvPr id="10" name="Google Shape;64;p14">
              <a:extLst>
                <a:ext uri="{FF2B5EF4-FFF2-40B4-BE49-F238E27FC236}">
                  <a16:creationId xmlns:a16="http://schemas.microsoft.com/office/drawing/2014/main" id="{1DD7888A-1A5C-8B86-80D7-0DD691877C75}"/>
                </a:ext>
              </a:extLst>
            </p:cNvPr>
            <p:cNvSpPr txBox="1"/>
            <p:nvPr/>
          </p:nvSpPr>
          <p:spPr>
            <a:xfrm>
              <a:off x="1446162" y="600162"/>
              <a:ext cx="6612006" cy="16515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pt-BR" sz="11500" b="1" dirty="0">
                  <a:solidFill>
                    <a:srgbClr val="0F88C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e-</a:t>
              </a:r>
              <a:r>
                <a:rPr lang="en" sz="11500" b="1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BOTS</a:t>
              </a:r>
              <a:endParaRPr sz="11500" b="1" dirty="0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pic>
          <p:nvPicPr>
            <p:cNvPr id="15" name="Imagem 14" descr="Ícone&#10;&#10;O conteúdo gerado por IA pode estar incorreto.">
              <a:extLst>
                <a:ext uri="{FF2B5EF4-FFF2-40B4-BE49-F238E27FC236}">
                  <a16:creationId xmlns:a16="http://schemas.microsoft.com/office/drawing/2014/main" id="{918557D8-04A3-8189-D7B7-D0B9C7970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>
                          <a14:foregroundMark x1="57444" y1="43556" x2="57444" y2="43556"/>
                          <a14:foregroundMark x1="39000" y1="43889" x2="39000" y2="43889"/>
                          <a14:foregroundMark x1="48222" y1="18000" x2="48222" y2="18000"/>
                          <a14:foregroundMark x1="49333" y1="84778" x2="49333" y2="84778"/>
                        </a14:backgroundRemoval>
                      </a14:imgEffect>
                    </a14:imgLayer>
                  </a14:imgProps>
                </a:ext>
                <a:ext uri="{837473B0-CC2E-450A-ABE3-18F120FF3D39}">
                  <a1611:picAttrSrcUrl xmlns:a1611="http://schemas.microsoft.com/office/drawing/2016/11/main" r:id="rId14"/>
                </a:ext>
              </a:extLst>
            </a:blip>
            <a:stretch>
              <a:fillRect/>
            </a:stretch>
          </p:blipFill>
          <p:spPr>
            <a:xfrm>
              <a:off x="2275974" y="2996519"/>
              <a:ext cx="4952382" cy="49523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1;p15">
            <a:extLst>
              <a:ext uri="{FF2B5EF4-FFF2-40B4-BE49-F238E27FC236}">
                <a16:creationId xmlns:a16="http://schemas.microsoft.com/office/drawing/2014/main" id="{3D4A778A-99D0-4597-21AF-F2F721A8543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/>
        </p:nvSpPr>
        <p:spPr>
          <a:xfrm>
            <a:off x="1837850" y="1381147"/>
            <a:ext cx="7058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produtos</a:t>
            </a:r>
            <a:endParaRPr sz="2500">
              <a:solidFill>
                <a:schemeClr val="dk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000" y="9229726"/>
            <a:ext cx="1422082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6;p18">
            <a:extLst>
              <a:ext uri="{FF2B5EF4-FFF2-40B4-BE49-F238E27FC236}">
                <a16:creationId xmlns:a16="http://schemas.microsoft.com/office/drawing/2014/main" id="{EA61C2CD-F3A5-DF94-E033-3E430120DC8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18774"/>
          <a:stretch>
            <a:fillRect/>
          </a:stretch>
        </p:blipFill>
        <p:spPr>
          <a:xfrm>
            <a:off x="158721" y="636609"/>
            <a:ext cx="8407950" cy="26080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8789585-CC5B-EFA6-1961-F32BC30D61F2}"/>
              </a:ext>
            </a:extLst>
          </p:cNvPr>
          <p:cNvSpPr/>
          <p:nvPr/>
        </p:nvSpPr>
        <p:spPr>
          <a:xfrm>
            <a:off x="9956800" y="0"/>
            <a:ext cx="8331199" cy="1027157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oogle Shape;75;p15">
            <a:extLst>
              <a:ext uri="{FF2B5EF4-FFF2-40B4-BE49-F238E27FC236}">
                <a16:creationId xmlns:a16="http://schemas.microsoft.com/office/drawing/2014/main" id="{192E0566-A93B-5C6F-17B2-44BD6FA0544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124FBCD4-9AEC-7F66-0E15-7503B670AC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53374" y="1106765"/>
            <a:ext cx="8331199" cy="80580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7100A275-D2A5-B87D-28ED-49515303C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1;p15">
            <a:extLst>
              <a:ext uri="{FF2B5EF4-FFF2-40B4-BE49-F238E27FC236}">
                <a16:creationId xmlns:a16="http://schemas.microsoft.com/office/drawing/2014/main" id="{ABB9BE62-8F2A-4896-E4C3-37DB4A84C1F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>
            <a:extLst>
              <a:ext uri="{FF2B5EF4-FFF2-40B4-BE49-F238E27FC236}">
                <a16:creationId xmlns:a16="http://schemas.microsoft.com/office/drawing/2014/main" id="{C10AF57A-D46E-A73A-3EFE-4B8A06FB9B96}"/>
              </a:ext>
            </a:extLst>
          </p:cNvPr>
          <p:cNvSpPr txBox="1"/>
          <p:nvPr/>
        </p:nvSpPr>
        <p:spPr>
          <a:xfrm>
            <a:off x="1837850" y="1381147"/>
            <a:ext cx="7058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produtos</a:t>
            </a:r>
            <a:endParaRPr sz="2500">
              <a:solidFill>
                <a:schemeClr val="dk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pic>
        <p:nvPicPr>
          <p:cNvPr id="141" name="Google Shape;141;p19">
            <a:extLst>
              <a:ext uri="{FF2B5EF4-FFF2-40B4-BE49-F238E27FC236}">
                <a16:creationId xmlns:a16="http://schemas.microsoft.com/office/drawing/2014/main" id="{AE8476A7-F177-06AE-1BBC-18583E1B452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000" y="9229726"/>
            <a:ext cx="1422082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6;p18">
            <a:extLst>
              <a:ext uri="{FF2B5EF4-FFF2-40B4-BE49-F238E27FC236}">
                <a16:creationId xmlns:a16="http://schemas.microsoft.com/office/drawing/2014/main" id="{BD1C6706-420B-4011-EE3D-72EB4F1962F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18774"/>
          <a:stretch>
            <a:fillRect/>
          </a:stretch>
        </p:blipFill>
        <p:spPr>
          <a:xfrm>
            <a:off x="158721" y="636609"/>
            <a:ext cx="6282719" cy="1948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5;p15">
            <a:extLst>
              <a:ext uri="{FF2B5EF4-FFF2-40B4-BE49-F238E27FC236}">
                <a16:creationId xmlns:a16="http://schemas.microsoft.com/office/drawing/2014/main" id="{1FF6B2F5-B548-43F9-F838-309508243AF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B1B152E-C050-D1FF-1D7A-AE4FCBEDBF1C}"/>
              </a:ext>
            </a:extLst>
          </p:cNvPr>
          <p:cNvSpPr txBox="1"/>
          <p:nvPr/>
        </p:nvSpPr>
        <p:spPr>
          <a:xfrm>
            <a:off x="1837850" y="3222065"/>
            <a:ext cx="1428252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Plataforma de Criação e Controle de </a:t>
            </a:r>
            <a:r>
              <a:rPr lang="pt-BR" sz="5400" err="1">
                <a:solidFill>
                  <a:schemeClr val="bg1"/>
                </a:solidFill>
              </a:rPr>
              <a:t>Bots</a:t>
            </a: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Orquestração de Automações</a:t>
            </a: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Integração dos Processos e Agentes de IA</a:t>
            </a: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pt-BR" sz="5400">
              <a:solidFill>
                <a:schemeClr val="bg1"/>
              </a:solidFill>
            </a:endParaRPr>
          </a:p>
          <a:p>
            <a:pPr marL="857250" indent="-8572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t-BR" sz="5400">
                <a:solidFill>
                  <a:schemeClr val="bg1"/>
                </a:solidFill>
              </a:rPr>
              <a:t>Uso de </a:t>
            </a:r>
            <a:r>
              <a:rPr lang="pt-BR" sz="5400" err="1">
                <a:solidFill>
                  <a:schemeClr val="bg1"/>
                </a:solidFill>
              </a:rPr>
              <a:t>IAs</a:t>
            </a:r>
            <a:r>
              <a:rPr lang="pt-BR" sz="5400">
                <a:solidFill>
                  <a:schemeClr val="bg1"/>
                </a:solidFill>
              </a:rPr>
              <a:t> Preditivas e Generativas</a:t>
            </a:r>
            <a:endParaRPr lang="pt-BR" sz="7200"/>
          </a:p>
          <a:p>
            <a:pPr marL="857250" indent="-857250">
              <a:buFont typeface="Arial" panose="020B0604020202020204" pitchFamily="34" charset="0"/>
              <a:buChar char="•"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94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0">
          <a:extLst>
            <a:ext uri="{FF2B5EF4-FFF2-40B4-BE49-F238E27FC236}">
              <a16:creationId xmlns:a16="http://schemas.microsoft.com/office/drawing/2014/main" id="{549D3F8B-82B5-FBF3-E0B7-46DBDF778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>
            <a:extLst>
              <a:ext uri="{FF2B5EF4-FFF2-40B4-BE49-F238E27FC236}">
                <a16:creationId xmlns:a16="http://schemas.microsoft.com/office/drawing/2014/main" id="{5438E5A1-A2B4-47BE-9730-9FD8CC105215}"/>
              </a:ext>
            </a:extLst>
          </p:cNvPr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>
            <a:extLst>
              <a:ext uri="{FF2B5EF4-FFF2-40B4-BE49-F238E27FC236}">
                <a16:creationId xmlns:a16="http://schemas.microsoft.com/office/drawing/2014/main" id="{DD44385B-EE18-991A-DEFB-5D8FA8E12F18}"/>
              </a:ext>
            </a:extLst>
          </p:cNvPr>
          <p:cNvSpPr txBox="1"/>
          <p:nvPr/>
        </p:nvSpPr>
        <p:spPr>
          <a:xfrm>
            <a:off x="820410" y="433096"/>
            <a:ext cx="11407032" cy="5393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600" b="1">
                <a:solidFill>
                  <a:srgbClr val="0F88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Sneak</a:t>
            </a:r>
            <a:r>
              <a:rPr lang="en" sz="16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-US" sz="16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Peek</a:t>
            </a:r>
            <a:endParaRPr sz="166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75" name="Google Shape;75;p15">
            <a:extLst>
              <a:ext uri="{FF2B5EF4-FFF2-40B4-BE49-F238E27FC236}">
                <a16:creationId xmlns:a16="http://schemas.microsoft.com/office/drawing/2014/main" id="{DBD67467-3D5C-8B19-19A9-772B00FA446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5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22808849-63B2-9CF4-6CB1-1B345ED88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05D992B-C3E0-EC7F-23B9-A2441FA8E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1" y="0"/>
            <a:ext cx="18288000" cy="10355579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7C77472F-05CA-5B7A-5C68-FBA8E5591C5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A56341C2-7ED2-5FA3-01DA-F181E2E415E9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09B3E5D-087E-CE43-6281-87A2CEA68661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Dashboard - Home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12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5192F59F-2F33-7610-B453-15F2F3E50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29991ED6-C77D-484A-A7CB-8C688CF41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355579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E0D349C2-3C75-5567-2E82-D89F1CB2306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C691DAAC-E2CE-E929-84D3-1713BFB1E83A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C0FE71A-EC7D-DFCD-22F3-5FA1385DCD3A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Controle </a:t>
            </a:r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Atividades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81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501AA510-F269-467A-CDF4-5FE64E137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omputador com letras e números em fundo preto&#10;&#10;O conteúdo gerado por IA pode estar incorreto.">
            <a:extLst>
              <a:ext uri="{FF2B5EF4-FFF2-40B4-BE49-F238E27FC236}">
                <a16:creationId xmlns:a16="http://schemas.microsoft.com/office/drawing/2014/main" id="{81E55A41-CE39-F81C-7ACF-5FEF79619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2792898D-601C-56A8-9F8C-810ECA13FE4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9C838014-760C-B5DF-C177-1330D9FDE212}"/>
              </a:ext>
            </a:extLst>
          </p:cNvPr>
          <p:cNvSpPr/>
          <p:nvPr/>
        </p:nvSpPr>
        <p:spPr>
          <a:xfrm>
            <a:off x="711200" y="7772722"/>
            <a:ext cx="599440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28145F-BC10-7C96-EC71-B9DB55DE8C89}"/>
              </a:ext>
            </a:extLst>
          </p:cNvPr>
          <p:cNvSpPr txBox="1"/>
          <p:nvPr/>
        </p:nvSpPr>
        <p:spPr>
          <a:xfrm>
            <a:off x="1000760" y="7772722"/>
            <a:ext cx="51765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Filtros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08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B3473C1E-B517-0EF8-9D29-870E2F7F3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A32D6D1-232F-B900-5503-3EBA61263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328733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1DAFE1C0-4106-60B4-E207-3187B8E92BB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35061AD8-73D9-ADAE-E5BC-A393CF336793}"/>
              </a:ext>
            </a:extLst>
          </p:cNvPr>
          <p:cNvSpPr/>
          <p:nvPr/>
        </p:nvSpPr>
        <p:spPr>
          <a:xfrm>
            <a:off x="711200" y="7772722"/>
            <a:ext cx="15409174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D55526D-1EFB-2E2B-EE3B-4444A05FA88F}"/>
              </a:ext>
            </a:extLst>
          </p:cNvPr>
          <p:cNvSpPr txBox="1"/>
          <p:nvPr/>
        </p:nvSpPr>
        <p:spPr>
          <a:xfrm>
            <a:off x="1000759" y="7772722"/>
            <a:ext cx="151196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Gerenciamento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dos Bots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114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5E001952-5C82-1CCE-F767-0BA9E32C1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omputador&#10;&#10;O conteúdo gerado por IA pode estar incorreto.">
            <a:extLst>
              <a:ext uri="{FF2B5EF4-FFF2-40B4-BE49-F238E27FC236}">
                <a16:creationId xmlns:a16="http://schemas.microsoft.com/office/drawing/2014/main" id="{6FB9F8D8-133F-D115-B64D-46255CB23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32D7E388-ECCA-C100-2F54-CA87C5376F7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48152915-AAA7-A2B6-CF26-843142E9B069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1DC953B-8B91-7300-5D0E-FE3113C74261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Configuração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Bot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86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6F0E8D76-DEDB-B966-F85E-57CD37757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la de computador com fundo preto&#10;&#10;O conteúdo gerado por IA pode estar incorreto.">
            <a:extLst>
              <a:ext uri="{FF2B5EF4-FFF2-40B4-BE49-F238E27FC236}">
                <a16:creationId xmlns:a16="http://schemas.microsoft.com/office/drawing/2014/main" id="{281CAEA5-179F-592E-D8BE-69DF32030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328733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61234AE4-F215-4FEB-50EC-1CE67128A91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087B623C-32DB-54D1-B156-79DB954AB264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72831DD-2EDB-4C18-787E-5EB62F1E26DE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Versionamento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2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3E962F6E-5E95-6FB0-05FA-FC9D339ED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omputador com fundo preto&#10;&#10;O conteúdo gerado por IA pode estar incorreto.">
            <a:extLst>
              <a:ext uri="{FF2B5EF4-FFF2-40B4-BE49-F238E27FC236}">
                <a16:creationId xmlns:a16="http://schemas.microsoft.com/office/drawing/2014/main" id="{EB0AE495-7EAE-7D7D-9EEF-286379687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328733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7CDF0F45-24CC-0059-D72C-93ADDA7EB72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65CD881B-827A-2B91-388B-416B24B8C899}"/>
              </a:ext>
            </a:extLst>
          </p:cNvPr>
          <p:cNvSpPr/>
          <p:nvPr/>
        </p:nvSpPr>
        <p:spPr>
          <a:xfrm>
            <a:off x="711199" y="7772722"/>
            <a:ext cx="15119615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9DC933-E127-F4E3-DD4E-F0E8ECC8DA0C}"/>
              </a:ext>
            </a:extLst>
          </p:cNvPr>
          <p:cNvSpPr txBox="1"/>
          <p:nvPr/>
        </p:nvSpPr>
        <p:spPr>
          <a:xfrm>
            <a:off x="1000759" y="7772722"/>
            <a:ext cx="151196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Visualização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executores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07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C538D68A-433B-A789-D498-5C913555C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0D0397CF-B812-CE03-A82B-01DB2A76CF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56" r="455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C862DB50-0F17-3D12-8F75-EC196CB506A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1CB9829A-1C49-4990-E756-A5FDB60857CD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F56857-7A65-2091-906A-99FB678E2C70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Parâmetros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Bots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3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08E4EECD-FCF0-196C-9A1C-203E75AE5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32D2C3A-5B14-A362-FFFA-7E4D4B932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12862"/>
          <a:stretch>
            <a:fillRect/>
          </a:stretch>
        </p:blipFill>
        <p:spPr>
          <a:xfrm>
            <a:off x="-1" y="0"/>
            <a:ext cx="20673392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34311957-52A9-E745-2B6B-C1CB43E8E39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B2A8274C-FB90-3C67-246E-068BC5CB1F5A}"/>
              </a:ext>
            </a:extLst>
          </p:cNvPr>
          <p:cNvSpPr/>
          <p:nvPr/>
        </p:nvSpPr>
        <p:spPr>
          <a:xfrm>
            <a:off x="1971040" y="1531871"/>
            <a:ext cx="1631696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95DB196-18F8-3011-53BB-BAA157780AD2}"/>
              </a:ext>
            </a:extLst>
          </p:cNvPr>
          <p:cNvSpPr txBox="1"/>
          <p:nvPr/>
        </p:nvSpPr>
        <p:spPr>
          <a:xfrm>
            <a:off x="2157024" y="1531871"/>
            <a:ext cx="165625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Repositório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código</a:t>
            </a:r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do BOT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69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45">
          <a:extLst>
            <a:ext uri="{FF2B5EF4-FFF2-40B4-BE49-F238E27FC236}">
              <a16:creationId xmlns:a16="http://schemas.microsoft.com/office/drawing/2014/main" id="{6C24CA0B-0F60-EF7B-A97D-110D799A1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3A62283D-0CCC-76F5-F7BF-F243F43233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Google Shape;84;p16">
            <a:extLst>
              <a:ext uri="{FF2B5EF4-FFF2-40B4-BE49-F238E27FC236}">
                <a16:creationId xmlns:a16="http://schemas.microsoft.com/office/drawing/2014/main" id="{E23D3D8B-6980-8A36-42CB-8F39540B247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BFCFA4C5-5BE2-1BE7-7C03-42952A867AF2}"/>
              </a:ext>
            </a:extLst>
          </p:cNvPr>
          <p:cNvSpPr/>
          <p:nvPr/>
        </p:nvSpPr>
        <p:spPr>
          <a:xfrm>
            <a:off x="711200" y="7772722"/>
            <a:ext cx="13187680" cy="1569660"/>
          </a:xfrm>
          <a:prstGeom prst="roundRect">
            <a:avLst/>
          </a:prstGeom>
          <a:solidFill>
            <a:schemeClr val="bg1">
              <a:lumMod val="7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E1D7F2-A626-9504-BC51-8B57A083BA35}"/>
              </a:ext>
            </a:extLst>
          </p:cNvPr>
          <p:cNvSpPr txBox="1"/>
          <p:nvPr/>
        </p:nvSpPr>
        <p:spPr>
          <a:xfrm>
            <a:off x="1000760" y="7772722"/>
            <a:ext cx="134061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9600" b="1" dirty="0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Templates de </a:t>
            </a:r>
            <a:r>
              <a:rPr lang="en" sz="9600" b="1" dirty="0" err="1">
                <a:solidFill>
                  <a:schemeClr val="bg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tarefas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93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0">
          <a:extLst>
            <a:ext uri="{FF2B5EF4-FFF2-40B4-BE49-F238E27FC236}">
              <a16:creationId xmlns:a16="http://schemas.microsoft.com/office/drawing/2014/main" id="{1B803216-0E58-2CD5-E59C-818E2648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>
            <a:extLst>
              <a:ext uri="{FF2B5EF4-FFF2-40B4-BE49-F238E27FC236}">
                <a16:creationId xmlns:a16="http://schemas.microsoft.com/office/drawing/2014/main" id="{21E5A2A1-FB0B-2BE0-371D-CE3BB8DCE013}"/>
              </a:ext>
            </a:extLst>
          </p:cNvPr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>
            <a:extLst>
              <a:ext uri="{FF2B5EF4-FFF2-40B4-BE49-F238E27FC236}">
                <a16:creationId xmlns:a16="http://schemas.microsoft.com/office/drawing/2014/main" id="{7BCF249B-BC5F-D2E8-38C2-C48E116DF66B}"/>
              </a:ext>
            </a:extLst>
          </p:cNvPr>
          <p:cNvSpPr txBox="1"/>
          <p:nvPr/>
        </p:nvSpPr>
        <p:spPr>
          <a:xfrm>
            <a:off x="820410" y="433096"/>
            <a:ext cx="11407032" cy="5393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600" b="1">
                <a:solidFill>
                  <a:srgbClr val="0F88C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Success</a:t>
            </a:r>
            <a:r>
              <a:rPr lang="en" sz="16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en-US" sz="166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Case</a:t>
            </a:r>
            <a:endParaRPr sz="166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75" name="Google Shape;75;p15">
            <a:extLst>
              <a:ext uri="{FF2B5EF4-FFF2-40B4-BE49-F238E27FC236}">
                <a16:creationId xmlns:a16="http://schemas.microsoft.com/office/drawing/2014/main" id="{19F1922E-3E7D-5D15-0013-3B4E04026BE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0375" y="8951582"/>
            <a:ext cx="1442927" cy="7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474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>
          <a:xfrm>
            <a:off x="833324" y="1381147"/>
            <a:ext cx="7058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CASE</a:t>
            </a:r>
            <a:endParaRPr sz="2500">
              <a:solidFill>
                <a:schemeClr val="dk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t="97601"/>
          <a:stretch/>
        </p:blipFill>
        <p:spPr>
          <a:xfrm flipH="1">
            <a:off x="0" y="11"/>
            <a:ext cx="18288000" cy="24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Portobello Logo – PNG e Vetor – Download de Logo">
            <a:extLst>
              <a:ext uri="{FF2B5EF4-FFF2-40B4-BE49-F238E27FC236}">
                <a16:creationId xmlns:a16="http://schemas.microsoft.com/office/drawing/2014/main" id="{F44B862B-6950-107C-D21B-20B2A52BA2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01" b="40780"/>
          <a:stretch>
            <a:fillRect/>
          </a:stretch>
        </p:blipFill>
        <p:spPr bwMode="auto">
          <a:xfrm>
            <a:off x="1365174" y="688814"/>
            <a:ext cx="5994400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78;p22">
            <a:extLst>
              <a:ext uri="{FF2B5EF4-FFF2-40B4-BE49-F238E27FC236}">
                <a16:creationId xmlns:a16="http://schemas.microsoft.com/office/drawing/2014/main" id="{0A80CC87-F886-E8B7-0283-E735EB2BA001}"/>
              </a:ext>
            </a:extLst>
          </p:cNvPr>
          <p:cNvSpPr txBox="1"/>
          <p:nvPr/>
        </p:nvSpPr>
        <p:spPr>
          <a:xfrm>
            <a:off x="833324" y="1888814"/>
            <a:ext cx="10582750" cy="97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" sz="2200">
              <a:solidFill>
                <a:schemeClr val="dk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200">
                <a:solidFill>
                  <a:schemeClr val="dk1"/>
                </a:solidFill>
                <a:latin typeface="Libre Franklin Light"/>
              </a:rPr>
              <a:t>A Portobello executava dois processos críticos de exportação com robôs :</a:t>
            </a:r>
            <a:endParaRPr sz="2200">
              <a:solidFill>
                <a:schemeClr val="dk1"/>
              </a:solidFill>
              <a:latin typeface="Libre Franklin Light"/>
              <a:sym typeface="Libre Franklin Light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C1FA0E9-8E91-49EA-A47E-C08D91BAA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6588844"/>
              </p:ext>
            </p:extLst>
          </p:nvPr>
        </p:nvGraphicFramePr>
        <p:xfrm>
          <a:off x="724698" y="3168968"/>
          <a:ext cx="7274508" cy="606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DB38726C-9778-E3BB-EE4F-1FE87106188E}"/>
              </a:ext>
            </a:extLst>
          </p:cNvPr>
          <p:cNvSpPr txBox="1"/>
          <p:nvPr/>
        </p:nvSpPr>
        <p:spPr>
          <a:xfrm>
            <a:off x="9889721" y="3367735"/>
            <a:ext cx="622561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>
                <a:solidFill>
                  <a:schemeClr val="bg1"/>
                </a:solidFill>
                <a:effectLst>
                  <a:glow rad="101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re Franklin" pitchFamily="2" charset="0"/>
              </a:rPr>
              <a:t>Problemas comuns nos dois processos: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2187907-45B9-0E11-E4AD-E431BF9AA5EA}"/>
              </a:ext>
            </a:extLst>
          </p:cNvPr>
          <p:cNvSpPr txBox="1"/>
          <p:nvPr/>
        </p:nvSpPr>
        <p:spPr>
          <a:xfrm>
            <a:off x="9827800" y="3912076"/>
            <a:ext cx="7418800" cy="1886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BR" sz="2000">
                <a:solidFill>
                  <a:schemeClr val="tx1"/>
                </a:solidFill>
                <a:latin typeface="Libre Franklin" pitchFamily="2" charset="0"/>
              </a:rPr>
              <a:t>Alto custo com licenciamento de plataforma RPA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BR" sz="2000">
                <a:solidFill>
                  <a:schemeClr val="tx1"/>
                </a:solidFill>
                <a:latin typeface="Libre Franklin" pitchFamily="2" charset="0"/>
              </a:rPr>
              <a:t>Dificuldade de manutenção e evolução dos robôs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BR" sz="2000">
                <a:solidFill>
                  <a:schemeClr val="tx1"/>
                </a:solidFill>
                <a:latin typeface="Libre Franklin" pitchFamily="2" charset="0"/>
              </a:rPr>
              <a:t>Baixa visibilidade operacional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BR" sz="2000">
                <a:solidFill>
                  <a:schemeClr val="tx1"/>
                </a:solidFill>
                <a:latin typeface="Libre Franklin" pitchFamily="2" charset="0"/>
              </a:rPr>
              <a:t>Baixa rastreabilidade e ausência de alertas inteligentes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B4B385C-0A60-E016-7223-86BFE4338ED3}"/>
              </a:ext>
            </a:extLst>
          </p:cNvPr>
          <p:cNvSpPr/>
          <p:nvPr/>
        </p:nvSpPr>
        <p:spPr>
          <a:xfrm>
            <a:off x="8864600" y="7181277"/>
            <a:ext cx="8980197" cy="2254800"/>
          </a:xfrm>
          <a:prstGeom prst="roundRect">
            <a:avLst>
              <a:gd name="adj" fmla="val 6634"/>
            </a:avLst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30785A4-A630-56D5-E051-EC64698F3725}"/>
              </a:ext>
            </a:extLst>
          </p:cNvPr>
          <p:cNvSpPr txBox="1"/>
          <p:nvPr/>
        </p:nvSpPr>
        <p:spPr>
          <a:xfrm>
            <a:off x="9010597" y="7813866"/>
            <a:ext cx="82980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200">
                <a:solidFill>
                  <a:srgbClr val="008CC5"/>
                </a:solidFill>
                <a:effectLst/>
                <a:latin typeface="Libre Franklin" pitchFamily="2" charset="0"/>
              </a:rPr>
              <a:t>Realizar a migração integrada dos dois </a:t>
            </a:r>
            <a:r>
              <a:rPr lang="pt-BR" sz="2200" err="1">
                <a:solidFill>
                  <a:srgbClr val="008CC5"/>
                </a:solidFill>
                <a:effectLst/>
                <a:latin typeface="Libre Franklin" pitchFamily="2" charset="0"/>
              </a:rPr>
              <a:t>RPAs</a:t>
            </a:r>
            <a:r>
              <a:rPr lang="pt-BR" sz="2200">
                <a:solidFill>
                  <a:srgbClr val="008CC5"/>
                </a:solidFill>
                <a:effectLst/>
                <a:latin typeface="Libre Franklin" pitchFamily="2" charset="0"/>
              </a:rPr>
              <a:t> para uma plataforma mais moderna e inteligente sem comprometer a operação e com ganhos expressivos de eficiência.</a:t>
            </a:r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8000" y="9229726"/>
            <a:ext cx="14220825" cy="10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B6786E1D-B911-7B1C-14F8-0C2243837704}"/>
              </a:ext>
            </a:extLst>
          </p:cNvPr>
          <p:cNvSpPr/>
          <p:nvPr/>
        </p:nvSpPr>
        <p:spPr>
          <a:xfrm>
            <a:off x="16758143" y="3027465"/>
            <a:ext cx="661308" cy="559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CCAE567-E6EA-8921-0398-E75222F7E248}"/>
              </a:ext>
            </a:extLst>
          </p:cNvPr>
          <p:cNvSpPr/>
          <p:nvPr/>
        </p:nvSpPr>
        <p:spPr>
          <a:xfrm>
            <a:off x="8721030" y="7423601"/>
            <a:ext cx="778571" cy="559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5153B4C-BBCB-7441-4448-FF50DF943441}"/>
              </a:ext>
            </a:extLst>
          </p:cNvPr>
          <p:cNvSpPr txBox="1"/>
          <p:nvPr/>
        </p:nvSpPr>
        <p:spPr>
          <a:xfrm>
            <a:off x="4553821" y="8644907"/>
            <a:ext cx="7891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000"/>
              <a:t>🛫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9C2E452-67CB-A919-748D-5275619E149F}"/>
              </a:ext>
            </a:extLst>
          </p:cNvPr>
          <p:cNvSpPr txBox="1"/>
          <p:nvPr/>
        </p:nvSpPr>
        <p:spPr>
          <a:xfrm>
            <a:off x="3150471" y="8602554"/>
            <a:ext cx="10477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000"/>
              <a:t>📦</a:t>
            </a:r>
          </a:p>
        </p:txBody>
      </p: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2D571AB4-5763-7779-9B96-B95DBA38F43D}"/>
              </a:ext>
            </a:extLst>
          </p:cNvPr>
          <p:cNvCxnSpPr>
            <a:cxnSpLocks/>
          </p:cNvCxnSpPr>
          <p:nvPr/>
        </p:nvCxnSpPr>
        <p:spPr>
          <a:xfrm flipV="1">
            <a:off x="8460201" y="2995721"/>
            <a:ext cx="8243061" cy="1512000"/>
          </a:xfrm>
          <a:prstGeom prst="bentConnector3">
            <a:avLst>
              <a:gd name="adj1" fmla="val 7557"/>
            </a:avLst>
          </a:prstGeom>
          <a:ln w="28575"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do 47">
            <a:extLst>
              <a:ext uri="{FF2B5EF4-FFF2-40B4-BE49-F238E27FC236}">
                <a16:creationId xmlns:a16="http://schemas.microsoft.com/office/drawing/2014/main" id="{A8374702-75ED-A3EC-8107-5196B9EAE473}"/>
              </a:ext>
            </a:extLst>
          </p:cNvPr>
          <p:cNvCxnSpPr>
            <a:cxnSpLocks/>
          </p:cNvCxnSpPr>
          <p:nvPr/>
        </p:nvCxnSpPr>
        <p:spPr>
          <a:xfrm rot="10800000" flipV="1">
            <a:off x="9010597" y="3367735"/>
            <a:ext cx="8067168" cy="4055866"/>
          </a:xfrm>
          <a:prstGeom prst="bentConnector3">
            <a:avLst>
              <a:gd name="adj1" fmla="val -1340"/>
            </a:avLst>
          </a:prstGeom>
          <a:ln w="28575"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áfico 25" descr="Comentar com Curtir com preenchimento sólido">
            <a:extLst>
              <a:ext uri="{FF2B5EF4-FFF2-40B4-BE49-F238E27FC236}">
                <a16:creationId xmlns:a16="http://schemas.microsoft.com/office/drawing/2014/main" id="{B8913C2A-2FC0-9BEF-F125-E8D41BBBD3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10571" y="7090554"/>
            <a:ext cx="1512000" cy="1512000"/>
          </a:xfrm>
          <a:prstGeom prst="rect">
            <a:avLst/>
          </a:prstGeom>
        </p:spPr>
      </p:pic>
      <p:pic>
        <p:nvPicPr>
          <p:cNvPr id="24" name="Gráfico 23" descr="Comentar com Não Curtir com preenchimento sólido">
            <a:extLst>
              <a:ext uri="{FF2B5EF4-FFF2-40B4-BE49-F238E27FC236}">
                <a16:creationId xmlns:a16="http://schemas.microsoft.com/office/drawing/2014/main" id="{05FDCC8F-9F84-BEF8-CA70-9FF83FBED7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6332797" y="2586512"/>
            <a:ext cx="1512000" cy="1512000"/>
          </a:xfrm>
          <a:prstGeom prst="rect">
            <a:avLst/>
          </a:prstGeom>
        </p:spPr>
      </p:pic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18B243B4-91A8-FACB-0174-02BD32BE7388}"/>
              </a:ext>
            </a:extLst>
          </p:cNvPr>
          <p:cNvSpPr/>
          <p:nvPr/>
        </p:nvSpPr>
        <p:spPr>
          <a:xfrm>
            <a:off x="7994444" y="4099944"/>
            <a:ext cx="789194" cy="81841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102" name="Google Shape;161;p21">
            <a:extLst>
              <a:ext uri="{FF2B5EF4-FFF2-40B4-BE49-F238E27FC236}">
                <a16:creationId xmlns:a16="http://schemas.microsoft.com/office/drawing/2014/main" id="{B0F4C564-2F72-ECD5-B969-E8E28EDC5551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6524544" y="621534"/>
            <a:ext cx="1442927" cy="7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tângulo: Cantos Arredondados 347">
            <a:extLst>
              <a:ext uri="{FF2B5EF4-FFF2-40B4-BE49-F238E27FC236}">
                <a16:creationId xmlns:a16="http://schemas.microsoft.com/office/drawing/2014/main" id="{3CBC74DE-F355-DF5A-A759-BC45F0F1765B}"/>
              </a:ext>
            </a:extLst>
          </p:cNvPr>
          <p:cNvSpPr/>
          <p:nvPr/>
        </p:nvSpPr>
        <p:spPr>
          <a:xfrm>
            <a:off x="8251690" y="8077554"/>
            <a:ext cx="9715781" cy="913734"/>
          </a:xfrm>
          <a:prstGeom prst="roundRect">
            <a:avLst>
              <a:gd name="adj" fmla="val 6634"/>
            </a:avLst>
          </a:prstGeom>
          <a:solidFill>
            <a:srgbClr val="008CC5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7" name="Google Shape;33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000" y="9229726"/>
            <a:ext cx="14220825" cy="105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4"/>
          <p:cNvPicPr preferRelativeResize="0"/>
          <p:nvPr/>
        </p:nvPicPr>
        <p:blipFill rotWithShape="1">
          <a:blip r:embed="rId4">
            <a:alphaModFix/>
          </a:blip>
          <a:srcRect t="97601"/>
          <a:stretch/>
        </p:blipFill>
        <p:spPr>
          <a:xfrm flipH="1">
            <a:off x="0" y="11"/>
            <a:ext cx="18288000" cy="2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2;p21">
            <a:extLst>
              <a:ext uri="{FF2B5EF4-FFF2-40B4-BE49-F238E27FC236}">
                <a16:creationId xmlns:a16="http://schemas.microsoft.com/office/drawing/2014/main" id="{6D629275-E537-C575-5BFE-424DF40AFCDA}"/>
              </a:ext>
            </a:extLst>
          </p:cNvPr>
          <p:cNvSpPr txBox="1"/>
          <p:nvPr/>
        </p:nvSpPr>
        <p:spPr>
          <a:xfrm>
            <a:off x="833324" y="1381147"/>
            <a:ext cx="7058100" cy="5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CASE</a:t>
            </a:r>
            <a:endParaRPr sz="2500">
              <a:solidFill>
                <a:schemeClr val="dk1"/>
              </a:solidFill>
              <a:latin typeface="Libre Franklin Light"/>
              <a:ea typeface="Libre Franklin Light"/>
              <a:cs typeface="Libre Franklin Light"/>
              <a:sym typeface="Libre Franklin Light"/>
            </a:endParaRPr>
          </a:p>
        </p:txBody>
      </p:sp>
      <p:pic>
        <p:nvPicPr>
          <p:cNvPr id="3" name="Picture 2" descr="Portobello Logo – PNG e Vetor – Download de Logo">
            <a:extLst>
              <a:ext uri="{FF2B5EF4-FFF2-40B4-BE49-F238E27FC236}">
                <a16:creationId xmlns:a16="http://schemas.microsoft.com/office/drawing/2014/main" id="{0E98F484-C1C8-CAFE-02D9-4F42C5C85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01" b="40780"/>
          <a:stretch>
            <a:fillRect/>
          </a:stretch>
        </p:blipFill>
        <p:spPr bwMode="auto">
          <a:xfrm>
            <a:off x="1365174" y="688814"/>
            <a:ext cx="5994400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5A8EA99-5C35-BFD1-F3B6-7253700048CD}"/>
              </a:ext>
            </a:extLst>
          </p:cNvPr>
          <p:cNvSpPr txBox="1"/>
          <p:nvPr/>
        </p:nvSpPr>
        <p:spPr>
          <a:xfrm>
            <a:off x="724698" y="3326505"/>
            <a:ext cx="7058100" cy="51176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None/>
              <a:defRPr sz="2000" b="1">
                <a:solidFill>
                  <a:srgbClr val="008CC5"/>
                </a:solidFill>
                <a:latin typeface="Libre Franklin" pitchFamily="2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t-BR" dirty="0">
                <a:solidFill>
                  <a:srgbClr val="000000"/>
                </a:solidFill>
              </a:rPr>
              <a:t> </a:t>
            </a:r>
            <a:r>
              <a:rPr lang="pt-BR" b="0" dirty="0">
                <a:solidFill>
                  <a:srgbClr val="000000"/>
                </a:solidFill>
              </a:rPr>
              <a:t>✅ </a:t>
            </a:r>
            <a:r>
              <a:rPr lang="pt-BR" dirty="0">
                <a:solidFill>
                  <a:srgbClr val="000000"/>
                </a:solidFill>
              </a:rPr>
              <a:t>Redução de custos:</a:t>
            </a:r>
            <a:br>
              <a:rPr lang="pt-BR" b="0" dirty="0">
                <a:solidFill>
                  <a:srgbClr val="000000"/>
                </a:solidFill>
              </a:rPr>
            </a:br>
            <a:r>
              <a:rPr lang="pt-BR" b="0" dirty="0">
                <a:solidFill>
                  <a:srgbClr val="000000"/>
                </a:solidFill>
              </a:rPr>
              <a:t>Redução de 30% com custo de licenciamento</a:t>
            </a:r>
          </a:p>
          <a:p>
            <a:pPr>
              <a:lnSpc>
                <a:spcPct val="150000"/>
              </a:lnSpc>
            </a:pPr>
            <a:r>
              <a:rPr lang="pt-BR" b="0" dirty="0">
                <a:solidFill>
                  <a:srgbClr val="000000"/>
                </a:solidFill>
              </a:rPr>
              <a:t>✅ </a:t>
            </a:r>
            <a:r>
              <a:rPr lang="pt-BR" dirty="0">
                <a:solidFill>
                  <a:srgbClr val="000000"/>
                </a:solidFill>
              </a:rPr>
              <a:t>Melhoria da Governança:</a:t>
            </a:r>
            <a:br>
              <a:rPr lang="pt-BR" b="0" dirty="0">
                <a:solidFill>
                  <a:srgbClr val="000000"/>
                </a:solidFill>
              </a:rPr>
            </a:br>
            <a:r>
              <a:rPr lang="pt-BR" b="0" dirty="0">
                <a:solidFill>
                  <a:srgbClr val="000000"/>
                </a:solidFill>
              </a:rPr>
              <a:t>Controle e rastreabilidade fim-a-fim via dashboards integrados</a:t>
            </a:r>
          </a:p>
          <a:p>
            <a:pPr>
              <a:lnSpc>
                <a:spcPct val="150000"/>
              </a:lnSpc>
            </a:pPr>
            <a:r>
              <a:rPr lang="pt-BR" b="0" dirty="0">
                <a:solidFill>
                  <a:srgbClr val="000000"/>
                </a:solidFill>
              </a:rPr>
              <a:t>✅ </a:t>
            </a:r>
            <a:r>
              <a:rPr lang="pt-BR" dirty="0">
                <a:solidFill>
                  <a:srgbClr val="000000"/>
                </a:solidFill>
              </a:rPr>
              <a:t>Eficiência operacional:</a:t>
            </a:r>
            <a:br>
              <a:rPr lang="pt-BR" b="0" dirty="0">
                <a:solidFill>
                  <a:srgbClr val="000000"/>
                </a:solidFill>
              </a:rPr>
            </a:br>
            <a:r>
              <a:rPr lang="pt-BR" b="0" dirty="0">
                <a:solidFill>
                  <a:srgbClr val="000000"/>
                </a:solidFill>
              </a:rPr>
              <a:t>Aumento de 20% de performance. Robôs mais rápidos, precisos e alinhados com os times de negócio</a:t>
            </a:r>
          </a:p>
          <a:p>
            <a:pPr>
              <a:lnSpc>
                <a:spcPct val="150000"/>
              </a:lnSpc>
            </a:pPr>
            <a:r>
              <a:rPr lang="pt-BR" b="0" dirty="0">
                <a:solidFill>
                  <a:srgbClr val="000000"/>
                </a:solidFill>
              </a:rPr>
              <a:t>✅ </a:t>
            </a:r>
            <a:r>
              <a:rPr lang="pt-BR" dirty="0">
                <a:solidFill>
                  <a:srgbClr val="000000"/>
                </a:solidFill>
              </a:rPr>
              <a:t>Evolução tecnológica</a:t>
            </a:r>
            <a:r>
              <a:rPr lang="pt-BR" b="0" dirty="0">
                <a:solidFill>
                  <a:srgbClr val="000000"/>
                </a:solidFill>
              </a:rPr>
              <a:t>:</a:t>
            </a:r>
            <a:br>
              <a:rPr lang="pt-BR" b="0" dirty="0">
                <a:solidFill>
                  <a:srgbClr val="000000"/>
                </a:solidFill>
              </a:rPr>
            </a:br>
            <a:r>
              <a:rPr lang="pt-BR" b="0" dirty="0">
                <a:solidFill>
                  <a:srgbClr val="000000"/>
                </a:solidFill>
              </a:rPr>
              <a:t>Base pronta para escalar novas automações com menor esforço</a:t>
            </a:r>
          </a:p>
        </p:txBody>
      </p:sp>
      <p:pic>
        <p:nvPicPr>
          <p:cNvPr id="8" name="Google Shape;76;p16">
            <a:extLst>
              <a:ext uri="{FF2B5EF4-FFF2-40B4-BE49-F238E27FC236}">
                <a16:creationId xmlns:a16="http://schemas.microsoft.com/office/drawing/2014/main" id="{69C79BFA-290D-528C-A87C-760EC1D1D7C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r="82695" b="35401"/>
          <a:stretch>
            <a:fillRect/>
          </a:stretch>
        </p:blipFill>
        <p:spPr>
          <a:xfrm>
            <a:off x="7181941" y="4733949"/>
            <a:ext cx="1791213" cy="16848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286A3E04-2DE6-249E-0DE8-BBC2CD5137D9}"/>
              </a:ext>
            </a:extLst>
          </p:cNvPr>
          <p:cNvCxnSpPr>
            <a:cxnSpLocks/>
            <a:stCxn id="50" idx="3"/>
            <a:endCxn id="8" idx="0"/>
          </p:cNvCxnSpPr>
          <p:nvPr/>
        </p:nvCxnSpPr>
        <p:spPr>
          <a:xfrm>
            <a:off x="4269862" y="2806973"/>
            <a:ext cx="3807686" cy="1926976"/>
          </a:xfrm>
          <a:prstGeom prst="bentConnector2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Google Shape;152;p20">
            <a:extLst>
              <a:ext uri="{FF2B5EF4-FFF2-40B4-BE49-F238E27FC236}">
                <a16:creationId xmlns:a16="http://schemas.microsoft.com/office/drawing/2014/main" id="{EE4326D0-73D8-7359-E125-C74EEDB80E54}"/>
              </a:ext>
            </a:extLst>
          </p:cNvPr>
          <p:cNvSpPr txBox="1"/>
          <p:nvPr/>
        </p:nvSpPr>
        <p:spPr>
          <a:xfrm>
            <a:off x="855319" y="2568535"/>
            <a:ext cx="3414543" cy="476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pt-BR" sz="2500">
                <a:solidFill>
                  <a:srgbClr val="0F88C0"/>
                </a:solidFill>
                <a:latin typeface="Libre Franklin SemiBold"/>
                <a:sym typeface="Libre Franklin SemiBold"/>
              </a:rPr>
              <a:t>Ganhos Estratégicos:</a:t>
            </a:r>
            <a:endParaRPr sz="2500">
              <a:solidFill>
                <a:srgbClr val="0F88C0"/>
              </a:solidFill>
              <a:latin typeface="Libre Franklin SemiBold"/>
              <a:sym typeface="Libre Franklin SemiBold"/>
            </a:endParaRPr>
          </a:p>
        </p:txBody>
      </p:sp>
      <p:sp>
        <p:nvSpPr>
          <p:cNvPr id="60" name="Google Shape;152;p20">
            <a:extLst>
              <a:ext uri="{FF2B5EF4-FFF2-40B4-BE49-F238E27FC236}">
                <a16:creationId xmlns:a16="http://schemas.microsoft.com/office/drawing/2014/main" id="{2332F9B7-2AF5-29ED-E1CA-403C5F446B0F}"/>
              </a:ext>
            </a:extLst>
          </p:cNvPr>
          <p:cNvSpPr txBox="1"/>
          <p:nvPr/>
        </p:nvSpPr>
        <p:spPr>
          <a:xfrm>
            <a:off x="10707820" y="6917605"/>
            <a:ext cx="4913180" cy="476876"/>
          </a:xfrm>
          <a:prstGeom prst="rect">
            <a:avLst/>
          </a:prstGeom>
          <a:solidFill>
            <a:srgbClr val="008CC5"/>
          </a:solidFill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115000"/>
              </a:lnSpc>
              <a:defRPr sz="2500">
                <a:solidFill>
                  <a:srgbClr val="0F88C0"/>
                </a:solidFill>
                <a:latin typeface="Libre Franklin SemiBold"/>
              </a:defRPr>
            </a:lvl1pPr>
          </a:lstStyle>
          <a:p>
            <a:r>
              <a:rPr lang="pt-BR">
                <a:solidFill>
                  <a:schemeClr val="bg1"/>
                </a:solidFill>
              </a:rPr>
              <a:t>Um Case de Sucesso Integrado</a:t>
            </a:r>
            <a:endParaRPr>
              <a:solidFill>
                <a:schemeClr val="bg1"/>
              </a:solidFill>
              <a:sym typeface="Libre Franklin SemiBold"/>
            </a:endParaRPr>
          </a:p>
        </p:txBody>
      </p: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ACE31D71-BEC8-57FB-598A-8EEA9B4EBF8B}"/>
              </a:ext>
            </a:extLst>
          </p:cNvPr>
          <p:cNvCxnSpPr>
            <a:cxnSpLocks/>
            <a:stCxn id="8" idx="2"/>
            <a:endCxn id="60" idx="1"/>
          </p:cNvCxnSpPr>
          <p:nvPr/>
        </p:nvCxnSpPr>
        <p:spPr>
          <a:xfrm rot="16200000" flipH="1">
            <a:off x="9024041" y="5472264"/>
            <a:ext cx="737286" cy="2630272"/>
          </a:xfrm>
          <a:prstGeom prst="bentConnector2">
            <a:avLst/>
          </a:prstGeom>
          <a:ln w="285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CaixaDeTexto 327">
            <a:extLst>
              <a:ext uri="{FF2B5EF4-FFF2-40B4-BE49-F238E27FC236}">
                <a16:creationId xmlns:a16="http://schemas.microsoft.com/office/drawing/2014/main" id="{CCC7B060-B2A6-0DFA-CA25-A80520D31E18}"/>
              </a:ext>
            </a:extLst>
          </p:cNvPr>
          <p:cNvSpPr txBox="1"/>
          <p:nvPr/>
        </p:nvSpPr>
        <p:spPr>
          <a:xfrm>
            <a:off x="8865907" y="3219886"/>
            <a:ext cx="8597007" cy="35888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None/>
              <a:defRPr sz="2000" b="1">
                <a:solidFill>
                  <a:srgbClr val="008CC5"/>
                </a:solidFill>
                <a:latin typeface="Libre Franklin" pitchFamily="2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t-BR" sz="2200" b="0" dirty="0">
                <a:solidFill>
                  <a:schemeClr val="bg2"/>
                </a:solidFill>
              </a:rPr>
              <a:t> O projeto de migração dos robôs </a:t>
            </a:r>
            <a:r>
              <a:rPr lang="pt-BR" sz="2200" b="0" dirty="0" err="1">
                <a:solidFill>
                  <a:schemeClr val="bg2"/>
                </a:solidFill>
              </a:rPr>
              <a:t>Pré</a:t>
            </a:r>
            <a:r>
              <a:rPr lang="pt-BR" sz="2200" b="0" dirty="0">
                <a:solidFill>
                  <a:schemeClr val="bg2"/>
                </a:solidFill>
              </a:rPr>
              <a:t> e Pós-Embarque para a plataforma </a:t>
            </a:r>
            <a:r>
              <a:rPr lang="pt-BR" sz="2200" b="0" dirty="0" err="1">
                <a:solidFill>
                  <a:schemeClr val="bg2"/>
                </a:solidFill>
              </a:rPr>
              <a:t>Autobots</a:t>
            </a:r>
            <a:r>
              <a:rPr lang="pt-BR" sz="2200" b="0" dirty="0">
                <a:solidFill>
                  <a:schemeClr val="bg2"/>
                </a:solidFill>
              </a:rPr>
              <a:t> se tornou um impulsionador na jornada de inovação logística da Portobello.</a:t>
            </a:r>
          </a:p>
          <a:p>
            <a:pPr algn="ctr">
              <a:lnSpc>
                <a:spcPct val="150000"/>
              </a:lnSpc>
            </a:pPr>
            <a:r>
              <a:rPr lang="pt-BR" sz="2200" b="0" dirty="0">
                <a:solidFill>
                  <a:schemeClr val="bg2"/>
                </a:solidFill>
              </a:rPr>
              <a:t>Hoje, a empresa conta com mais processos exportação automatizados, seguros, rápidos e gerenciáveis, prontos para escalar e evoluir junto com o negócio.</a:t>
            </a:r>
          </a:p>
          <a:p>
            <a:pPr algn="ctr">
              <a:lnSpc>
                <a:spcPct val="150000"/>
              </a:lnSpc>
            </a:pPr>
            <a:endParaRPr lang="pt-BR" sz="2200" b="0" dirty="0">
              <a:solidFill>
                <a:schemeClr val="bg2"/>
              </a:solidFill>
            </a:endParaRPr>
          </a:p>
        </p:txBody>
      </p:sp>
      <p:sp>
        <p:nvSpPr>
          <p:cNvPr id="334" name="CaixaDeTexto 333">
            <a:extLst>
              <a:ext uri="{FF2B5EF4-FFF2-40B4-BE49-F238E27FC236}">
                <a16:creationId xmlns:a16="http://schemas.microsoft.com/office/drawing/2014/main" id="{1566FB63-7BC5-8B3A-ABB2-7854D98EE475}"/>
              </a:ext>
            </a:extLst>
          </p:cNvPr>
          <p:cNvSpPr txBox="1"/>
          <p:nvPr/>
        </p:nvSpPr>
        <p:spPr>
          <a:xfrm>
            <a:off x="8102007" y="8166535"/>
            <a:ext cx="9144000" cy="598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Inovação real, com impacto operacional mensurável.</a:t>
            </a:r>
          </a:p>
        </p:txBody>
      </p:sp>
      <p:pic>
        <p:nvPicPr>
          <p:cNvPr id="350" name="Google Shape;161;p21">
            <a:extLst>
              <a:ext uri="{FF2B5EF4-FFF2-40B4-BE49-F238E27FC236}">
                <a16:creationId xmlns:a16="http://schemas.microsoft.com/office/drawing/2014/main" id="{2FF41822-D28B-4278-799E-8E8D6C92E3B4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524544" y="621534"/>
            <a:ext cx="1442927" cy="7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CaixaDeTexto 353">
            <a:extLst>
              <a:ext uri="{FF2B5EF4-FFF2-40B4-BE49-F238E27FC236}">
                <a16:creationId xmlns:a16="http://schemas.microsoft.com/office/drawing/2014/main" id="{F792EDD7-4C84-16D0-1514-8379667CF1E5}"/>
              </a:ext>
            </a:extLst>
          </p:cNvPr>
          <p:cNvSpPr txBox="1"/>
          <p:nvPr/>
        </p:nvSpPr>
        <p:spPr>
          <a:xfrm>
            <a:off x="16370158" y="7598510"/>
            <a:ext cx="10927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💡</a:t>
            </a:r>
            <a:endParaRPr lang="pt-BR" sz="10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>
          <a:extLst>
            <a:ext uri="{FF2B5EF4-FFF2-40B4-BE49-F238E27FC236}">
              <a16:creationId xmlns:a16="http://schemas.microsoft.com/office/drawing/2014/main" id="{9E9D814C-4273-6CB4-AA60-9A10CDE6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1;p15">
            <a:extLst>
              <a:ext uri="{FF2B5EF4-FFF2-40B4-BE49-F238E27FC236}">
                <a16:creationId xmlns:a16="http://schemas.microsoft.com/office/drawing/2014/main" id="{EBBEA911-0537-9224-A0DF-E6FF8D2A2A4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" y="0"/>
            <a:ext cx="18291424" cy="1027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5">
            <a:extLst>
              <a:ext uri="{FF2B5EF4-FFF2-40B4-BE49-F238E27FC236}">
                <a16:creationId xmlns:a16="http://schemas.microsoft.com/office/drawing/2014/main" id="{A812B684-124C-5DB0-FC12-1D5D883690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95800" y="3912361"/>
            <a:ext cx="6169600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5">
            <a:extLst>
              <a:ext uri="{FF2B5EF4-FFF2-40B4-BE49-F238E27FC236}">
                <a16:creationId xmlns:a16="http://schemas.microsoft.com/office/drawing/2014/main" id="{DDE86D65-E4DE-0E1D-D2C7-69EDCC33D210}"/>
              </a:ext>
            </a:extLst>
          </p:cNvPr>
          <p:cNvSpPr txBox="1"/>
          <p:nvPr/>
        </p:nvSpPr>
        <p:spPr>
          <a:xfrm>
            <a:off x="882520" y="822094"/>
            <a:ext cx="8261480" cy="1392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err="1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info@kakautech.com</a:t>
            </a:r>
            <a:endParaRPr sz="6000">
              <a:solidFill>
                <a:schemeClr val="lt1"/>
              </a:solidFill>
              <a:latin typeface="Libre Franklin SemiBold"/>
              <a:ea typeface="Libre Franklin SemiBold"/>
              <a:cs typeface="Libre Franklin SemiBold"/>
              <a:sym typeface="Libre Franklin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600"/>
              <a:buFont typeface="Libre Franklin Light"/>
              <a:buNone/>
            </a:pPr>
            <a:endParaRPr sz="60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4" name="Google Shape;354;p35">
            <a:extLst>
              <a:ext uri="{FF2B5EF4-FFF2-40B4-BE49-F238E27FC236}">
                <a16:creationId xmlns:a16="http://schemas.microsoft.com/office/drawing/2014/main" id="{83BFF924-AE4C-9656-7B81-1E45B597A60A}"/>
              </a:ext>
            </a:extLst>
          </p:cNvPr>
          <p:cNvSpPr txBox="1"/>
          <p:nvPr/>
        </p:nvSpPr>
        <p:spPr>
          <a:xfrm>
            <a:off x="10095800" y="5315652"/>
            <a:ext cx="6951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600"/>
              <a:buFont typeface="Libre Franklin Light"/>
              <a:buNone/>
            </a:pPr>
            <a:r>
              <a:rPr lang="en" sz="2200">
                <a:solidFill>
                  <a:schemeClr val="lt1"/>
                </a:solidFill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Simplifique processos. Impulsione resultados.</a:t>
            </a:r>
            <a:endParaRPr sz="2200">
              <a:solidFill>
                <a:schemeClr val="lt1"/>
              </a:solidFill>
              <a:latin typeface="Libre Franklin SemiBold"/>
              <a:ea typeface="Libre Franklin SemiBold"/>
              <a:cs typeface="Libre Franklin SemiBold"/>
              <a:sym typeface="Libre Franklin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2371153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2870</TotalTime>
  <Words>585</Words>
  <Application>Microsoft Office PowerPoint</Application>
  <PresentationFormat>Personalizar</PresentationFormat>
  <Paragraphs>96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Libre Franklin Light</vt:lpstr>
      <vt:lpstr>Wingdings</vt:lpstr>
      <vt:lpstr>Libre Franklin</vt:lpstr>
      <vt:lpstr>Libre Franklin SemiBold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denile.natale@hotmail.com</dc:creator>
  <cp:lastModifiedBy>LENOVO</cp:lastModifiedBy>
  <cp:revision>13</cp:revision>
  <dcterms:modified xsi:type="dcterms:W3CDTF">2025-07-16T15:14:20Z</dcterms:modified>
</cp:coreProperties>
</file>