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358" r:id="rId3"/>
    <p:sldId id="257" r:id="rId4"/>
    <p:sldId id="329" r:id="rId5"/>
    <p:sldId id="330" r:id="rId6"/>
    <p:sldId id="331" r:id="rId7"/>
    <p:sldId id="332" r:id="rId8"/>
    <p:sldId id="333" r:id="rId9"/>
    <p:sldId id="295" r:id="rId10"/>
    <p:sldId id="297" r:id="rId11"/>
    <p:sldId id="298" r:id="rId12"/>
    <p:sldId id="299" r:id="rId13"/>
    <p:sldId id="300" r:id="rId14"/>
    <p:sldId id="349" r:id="rId15"/>
    <p:sldId id="336" r:id="rId16"/>
    <p:sldId id="339" r:id="rId17"/>
    <p:sldId id="337" r:id="rId18"/>
    <p:sldId id="341" r:id="rId19"/>
    <p:sldId id="342" r:id="rId20"/>
    <p:sldId id="343" r:id="rId21"/>
    <p:sldId id="344" r:id="rId22"/>
    <p:sldId id="345" r:id="rId23"/>
    <p:sldId id="321" r:id="rId24"/>
    <p:sldId id="322" r:id="rId25"/>
    <p:sldId id="347" r:id="rId26"/>
    <p:sldId id="348" r:id="rId27"/>
    <p:sldId id="350" r:id="rId28"/>
    <p:sldId id="352" r:id="rId29"/>
    <p:sldId id="351" r:id="rId30"/>
    <p:sldId id="353" r:id="rId31"/>
    <p:sldId id="354" r:id="rId32"/>
    <p:sldId id="355" r:id="rId33"/>
    <p:sldId id="356" r:id="rId34"/>
    <p:sldId id="357" r:id="rId35"/>
    <p:sldId id="346" r:id="rId36"/>
    <p:sldId id="288" r:id="rId37"/>
  </p:sldIdLst>
  <p:sldSz cx="18288000" cy="10287000"/>
  <p:notesSz cx="6858000" cy="9144000"/>
  <p:embeddedFontLst>
    <p:embeddedFont>
      <p:font typeface="League Spartan" panose="020B0604020202020204" charset="0"/>
      <p:regular r:id="rId39"/>
      <p:bold r:id="rId40"/>
    </p:embeddedFont>
    <p:embeddedFont>
      <p:font typeface="Perpetua" panose="02020502060401020303" pitchFamily="18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51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iWES4ena/VFViiHad9tzB7iLLc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D31860-64EA-4979-A834-520B10902953}">
  <a:tblStyle styleId="{82D31860-64EA-4979-A834-520B1090295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6E6E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6E6E6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n" i="off">
        <a:font>
          <a:latin typeface="Arial"/>
          <a:ea typeface="Arial"/>
          <a:cs typeface="Arial"/>
        </a:font>
        <a:schemeClr val="dk1"/>
      </a:tcTxStyle>
      <a:tcStyle>
        <a:tcBdr/>
      </a:tcStyle>
    </a:seCell>
    <a:swCell>
      <a:tcTxStyle b="on" i="off">
        <a:font>
          <a:latin typeface="Arial"/>
          <a:ea typeface="Arial"/>
          <a:cs typeface="Arial"/>
        </a:font>
        <a:schemeClr val="dk1"/>
      </a:tcTxStyle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D7DFDC6-373B-488B-B506-D6666A7526DD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8ECF4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8ECF4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5324670-517C-44B5-A2CB-6A4AF49B7687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990" y="114"/>
      </p:cViewPr>
      <p:guideLst>
        <p:guide orient="horz" pos="215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67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FA976E04-3EFE-E158-38DD-7487F170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DB1EC0EE-4046-AA3A-CD17-9BFEABF04B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AB2C2D6F-3A70-6C47-03AD-685D965755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6421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82A029E9-C3F0-ECCB-D215-693338C4F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0130367D-0978-E5E3-BC43-30648E6E56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82FE1928-F5CC-0770-982E-AE7498B15B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1877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931A2D61-D93B-797B-AABB-DCB7367E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966700B5-099F-D0BE-A2A4-900EAAC267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AD5371CE-5FC0-0614-7F14-84A1ECB2E3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2883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F084C781-F7BC-621A-9AFD-9ED3BB493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9C935C5C-7990-FA18-82DB-A20031CF23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18EB0034-5DD4-28B2-4FCB-6947C4F1E3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6313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0241645F-1420-DB19-A505-9AA6BD54B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47ED0345-F68E-5E3E-9648-7C7538C801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95823F98-2A42-0EA2-0841-22A490C39E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2441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ayout Personalizado">
  <p:cSld name="1_Layout Personalizad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16" name="Google Shape;16;p4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23468" t="-23161" b="-2316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4"/>
          <p:cNvSpPr/>
          <p:nvPr/>
        </p:nvSpPr>
        <p:spPr>
          <a:xfrm>
            <a:off x="0" y="0"/>
            <a:ext cx="18302562" cy="10243046"/>
          </a:xfrm>
          <a:custGeom>
            <a:avLst/>
            <a:gdLst/>
            <a:ahLst/>
            <a:cxnLst/>
            <a:rect l="l" t="t" r="r" b="b"/>
            <a:pathLst>
              <a:path w="18302562" h="10243046" extrusionOk="0">
                <a:moveTo>
                  <a:pt x="0" y="0"/>
                </a:moveTo>
                <a:lnTo>
                  <a:pt x="18302562" y="0"/>
                </a:lnTo>
                <a:lnTo>
                  <a:pt x="18302562" y="10243046"/>
                </a:lnTo>
                <a:lnTo>
                  <a:pt x="0" y="102430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0000"/>
            </a:blip>
            <a:stretch>
              <a:fillRect t="-50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44"/>
          <p:cNvSpPr/>
          <p:nvPr/>
        </p:nvSpPr>
        <p:spPr>
          <a:xfrm>
            <a:off x="27409" y="25010"/>
            <a:ext cx="11734656" cy="10237086"/>
          </a:xfrm>
          <a:custGeom>
            <a:avLst/>
            <a:gdLst/>
            <a:ahLst/>
            <a:cxnLst/>
            <a:rect l="l" t="t" r="r" b="b"/>
            <a:pathLst>
              <a:path w="11734656" h="10237086" extrusionOk="0">
                <a:moveTo>
                  <a:pt x="0" y="0"/>
                </a:moveTo>
                <a:lnTo>
                  <a:pt x="11734656" y="0"/>
                </a:lnTo>
                <a:lnTo>
                  <a:pt x="11734656" y="10237086"/>
                </a:lnTo>
                <a:lnTo>
                  <a:pt x="0" y="102370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"/>
            </a:blip>
            <a:stretch>
              <a:fillRect l="-5256" t="-13721" b="-954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oogle Shape;19;p44"/>
          <p:cNvGrpSpPr/>
          <p:nvPr/>
        </p:nvGrpSpPr>
        <p:grpSpPr>
          <a:xfrm>
            <a:off x="4462760" y="8809994"/>
            <a:ext cx="13825240" cy="1477006"/>
            <a:chOff x="0" y="-28575"/>
            <a:chExt cx="5250345" cy="559220"/>
          </a:xfrm>
        </p:grpSpPr>
        <p:sp>
          <p:nvSpPr>
            <p:cNvPr id="20" name="Google Shape;20;p44"/>
            <p:cNvSpPr/>
            <p:nvPr/>
          </p:nvSpPr>
          <p:spPr>
            <a:xfrm>
              <a:off x="0" y="0"/>
              <a:ext cx="5250345" cy="530645"/>
            </a:xfrm>
            <a:custGeom>
              <a:avLst/>
              <a:gdLst/>
              <a:ahLst/>
              <a:cxnLst/>
              <a:rect l="l" t="t" r="r" b="b"/>
              <a:pathLst>
                <a:path w="5250345" h="530645" extrusionOk="0">
                  <a:moveTo>
                    <a:pt x="0" y="0"/>
                  </a:moveTo>
                  <a:lnTo>
                    <a:pt x="5250345" y="0"/>
                  </a:lnTo>
                  <a:lnTo>
                    <a:pt x="5250345" y="530645"/>
                  </a:lnTo>
                  <a:lnTo>
                    <a:pt x="0" y="530645"/>
                  </a:lnTo>
                  <a:close/>
                </a:path>
              </a:pathLst>
            </a:custGeom>
            <a:solidFill>
              <a:srgbClr val="466C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44"/>
            <p:cNvSpPr txBox="1"/>
            <p:nvPr/>
          </p:nvSpPr>
          <p:spPr>
            <a:xfrm>
              <a:off x="0" y="-28575"/>
              <a:ext cx="5250345" cy="559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75" tIns="48075" rIns="48075" bIns="48075" anchor="ctr" anchorCtr="0">
              <a:noAutofit/>
            </a:bodyPr>
            <a:lstStyle/>
            <a:p>
              <a:pPr marL="0" marR="0" lvl="0" indent="0" algn="ctr" rtl="0">
                <a:lnSpc>
                  <a:spcPct val="1030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22;p44"/>
          <p:cNvSpPr/>
          <p:nvPr/>
        </p:nvSpPr>
        <p:spPr>
          <a:xfrm>
            <a:off x="10935809" y="1356333"/>
            <a:ext cx="6509933" cy="4324969"/>
          </a:xfrm>
          <a:custGeom>
            <a:avLst/>
            <a:gdLst/>
            <a:ahLst/>
            <a:cxnLst/>
            <a:rect l="l" t="t" r="r" b="b"/>
            <a:pathLst>
              <a:path w="6509933" h="4324969" extrusionOk="0">
                <a:moveTo>
                  <a:pt x="0" y="0"/>
                </a:moveTo>
                <a:lnTo>
                  <a:pt x="6509933" y="0"/>
                </a:lnTo>
                <a:lnTo>
                  <a:pt x="6509933" y="4324969"/>
                </a:lnTo>
                <a:lnTo>
                  <a:pt x="0" y="4324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4"/>
          <p:cNvSpPr/>
          <p:nvPr/>
        </p:nvSpPr>
        <p:spPr>
          <a:xfrm>
            <a:off x="4462760" y="8929961"/>
            <a:ext cx="4072894" cy="1334117"/>
          </a:xfrm>
          <a:custGeom>
            <a:avLst/>
            <a:gdLst/>
            <a:ahLst/>
            <a:cxnLst/>
            <a:rect l="l" t="t" r="r" b="b"/>
            <a:pathLst>
              <a:path w="4114800" h="1334117" extrusionOk="0">
                <a:moveTo>
                  <a:pt x="0" y="0"/>
                </a:moveTo>
                <a:lnTo>
                  <a:pt x="4114800" y="0"/>
                </a:lnTo>
                <a:lnTo>
                  <a:pt x="4114800" y="1334117"/>
                </a:lnTo>
                <a:lnTo>
                  <a:pt x="0" y="1334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840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44"/>
          <p:cNvSpPr/>
          <p:nvPr/>
        </p:nvSpPr>
        <p:spPr>
          <a:xfrm>
            <a:off x="8535654" y="8952883"/>
            <a:ext cx="4114800" cy="1334117"/>
          </a:xfrm>
          <a:custGeom>
            <a:avLst/>
            <a:gdLst/>
            <a:ahLst/>
            <a:cxnLst/>
            <a:rect l="l" t="t" r="r" b="b"/>
            <a:pathLst>
              <a:path w="4114800" h="1334117" extrusionOk="0">
                <a:moveTo>
                  <a:pt x="0" y="0"/>
                </a:moveTo>
                <a:lnTo>
                  <a:pt x="4114800" y="0"/>
                </a:lnTo>
                <a:lnTo>
                  <a:pt x="4114800" y="1334117"/>
                </a:lnTo>
                <a:lnTo>
                  <a:pt x="0" y="1334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840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44"/>
          <p:cNvSpPr/>
          <p:nvPr/>
        </p:nvSpPr>
        <p:spPr>
          <a:xfrm>
            <a:off x="12650454" y="8952883"/>
            <a:ext cx="4114800" cy="1334117"/>
          </a:xfrm>
          <a:custGeom>
            <a:avLst/>
            <a:gdLst/>
            <a:ahLst/>
            <a:cxnLst/>
            <a:rect l="l" t="t" r="r" b="b"/>
            <a:pathLst>
              <a:path w="4114800" h="1334117" extrusionOk="0">
                <a:moveTo>
                  <a:pt x="0" y="0"/>
                </a:moveTo>
                <a:lnTo>
                  <a:pt x="4114800" y="0"/>
                </a:lnTo>
                <a:lnTo>
                  <a:pt x="4114800" y="1334117"/>
                </a:lnTo>
                <a:lnTo>
                  <a:pt x="0" y="1334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840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4"/>
          <p:cNvSpPr/>
          <p:nvPr/>
        </p:nvSpPr>
        <p:spPr>
          <a:xfrm>
            <a:off x="16765254" y="8952883"/>
            <a:ext cx="1491929" cy="1270557"/>
          </a:xfrm>
          <a:custGeom>
            <a:avLst/>
            <a:gdLst/>
            <a:ahLst/>
            <a:cxnLst/>
            <a:rect l="l" t="t" r="r" b="b"/>
            <a:pathLst>
              <a:path w="1491929" h="1270557" extrusionOk="0">
                <a:moveTo>
                  <a:pt x="0" y="0"/>
                </a:moveTo>
                <a:lnTo>
                  <a:pt x="1491929" y="0"/>
                </a:lnTo>
                <a:lnTo>
                  <a:pt x="1491929" y="1270557"/>
                </a:lnTo>
                <a:lnTo>
                  <a:pt x="0" y="12705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r="-175786" b="-22383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4"/>
          <p:cNvSpPr/>
          <p:nvPr/>
        </p:nvSpPr>
        <p:spPr>
          <a:xfrm>
            <a:off x="0" y="4454"/>
            <a:ext cx="6433766" cy="4486160"/>
          </a:xfrm>
          <a:custGeom>
            <a:avLst/>
            <a:gdLst/>
            <a:ahLst/>
            <a:cxnLst/>
            <a:rect l="l" t="t" r="r" b="b"/>
            <a:pathLst>
              <a:path w="6433766" h="4486160" extrusionOk="0">
                <a:moveTo>
                  <a:pt x="0" y="0"/>
                </a:moveTo>
                <a:lnTo>
                  <a:pt x="6433766" y="0"/>
                </a:lnTo>
                <a:lnTo>
                  <a:pt x="6433766" y="4486160"/>
                </a:lnTo>
                <a:lnTo>
                  <a:pt x="0" y="4486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81120" t="-3123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44"/>
          <p:cNvSpPr/>
          <p:nvPr/>
        </p:nvSpPr>
        <p:spPr>
          <a:xfrm>
            <a:off x="0" y="0"/>
            <a:ext cx="7690853" cy="4486160"/>
          </a:xfrm>
          <a:custGeom>
            <a:avLst/>
            <a:gdLst/>
            <a:ahLst/>
            <a:cxnLst/>
            <a:rect l="l" t="t" r="r" b="b"/>
            <a:pathLst>
              <a:path w="7690853" h="4486160" extrusionOk="0">
                <a:moveTo>
                  <a:pt x="0" y="0"/>
                </a:moveTo>
                <a:lnTo>
                  <a:pt x="7690853" y="0"/>
                </a:lnTo>
                <a:lnTo>
                  <a:pt x="7690853" y="4486160"/>
                </a:lnTo>
                <a:lnTo>
                  <a:pt x="0" y="4486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48304" t="-2845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7A5E6C1-B796-4DA9-2389-53FF464D4134}"/>
              </a:ext>
            </a:extLst>
          </p:cNvPr>
          <p:cNvSpPr txBox="1"/>
          <p:nvPr userDrawn="1"/>
        </p:nvSpPr>
        <p:spPr>
          <a:xfrm>
            <a:off x="6018339" y="9781015"/>
            <a:ext cx="7917552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WWW.AUTOMATE.COM.BR – CONTATO@AUTOMATE.COM.BR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5"/>
          <p:cNvSpPr/>
          <p:nvPr/>
        </p:nvSpPr>
        <p:spPr>
          <a:xfrm>
            <a:off x="1" y="0"/>
            <a:ext cx="18287998" cy="10287000"/>
          </a:xfrm>
          <a:custGeom>
            <a:avLst/>
            <a:gdLst/>
            <a:ahLst/>
            <a:cxnLst/>
            <a:rect l="l" t="t" r="r" b="b"/>
            <a:pathLst>
              <a:path w="4813164" h="2709333" extrusionOk="0">
                <a:moveTo>
                  <a:pt x="0" y="0"/>
                </a:moveTo>
                <a:lnTo>
                  <a:pt x="4813164" y="0"/>
                </a:lnTo>
                <a:lnTo>
                  <a:pt x="4813164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B4C0CE">
              <a:alpha val="4156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5"/>
          <p:cNvSpPr txBox="1"/>
          <p:nvPr/>
        </p:nvSpPr>
        <p:spPr>
          <a:xfrm>
            <a:off x="0" y="-433983"/>
            <a:ext cx="18267723" cy="1072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270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5"/>
          <p:cNvSpPr/>
          <p:nvPr/>
        </p:nvSpPr>
        <p:spPr>
          <a:xfrm>
            <a:off x="0" y="0"/>
            <a:ext cx="14323167" cy="10278199"/>
          </a:xfrm>
          <a:custGeom>
            <a:avLst/>
            <a:gdLst/>
            <a:ahLst/>
            <a:cxnLst/>
            <a:rect l="l" t="t" r="r" b="b"/>
            <a:pathLst>
              <a:path w="14323167" h="10278199" extrusionOk="0">
                <a:moveTo>
                  <a:pt x="0" y="0"/>
                </a:moveTo>
                <a:lnTo>
                  <a:pt x="14323168" y="0"/>
                </a:lnTo>
                <a:lnTo>
                  <a:pt x="14323168" y="10278199"/>
                </a:lnTo>
                <a:lnTo>
                  <a:pt x="0" y="102781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"/>
            </a:blip>
            <a:stretch>
              <a:fillRect l="-4305" t="-13465" b="-350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5"/>
          <p:cNvSpPr/>
          <p:nvPr/>
        </p:nvSpPr>
        <p:spPr>
          <a:xfrm rot="5400000">
            <a:off x="9515360" y="908039"/>
            <a:ext cx="8166172" cy="9379107"/>
          </a:xfrm>
          <a:custGeom>
            <a:avLst/>
            <a:gdLst/>
            <a:ahLst/>
            <a:cxnLst/>
            <a:rect l="l" t="t" r="r" b="b"/>
            <a:pathLst>
              <a:path w="8166172" h="9379107" extrusionOk="0">
                <a:moveTo>
                  <a:pt x="0" y="0"/>
                </a:moveTo>
                <a:lnTo>
                  <a:pt x="8166173" y="0"/>
                </a:lnTo>
                <a:lnTo>
                  <a:pt x="8166173" y="9379106"/>
                </a:lnTo>
                <a:lnTo>
                  <a:pt x="0" y="93791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0000"/>
            </a:blip>
            <a:stretch>
              <a:fillRect t="-23268" r="-830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5"/>
          <p:cNvSpPr/>
          <p:nvPr/>
        </p:nvSpPr>
        <p:spPr>
          <a:xfrm>
            <a:off x="-86" y="0"/>
            <a:ext cx="18288086" cy="1426520"/>
          </a:xfrm>
          <a:custGeom>
            <a:avLst/>
            <a:gdLst/>
            <a:ahLst/>
            <a:cxnLst/>
            <a:rect l="l" t="t" r="r" b="b"/>
            <a:pathLst>
              <a:path w="6924158" h="540103" extrusionOk="0">
                <a:moveTo>
                  <a:pt x="0" y="0"/>
                </a:moveTo>
                <a:lnTo>
                  <a:pt x="6924158" y="0"/>
                </a:lnTo>
                <a:lnTo>
                  <a:pt x="6924158" y="540103"/>
                </a:lnTo>
                <a:lnTo>
                  <a:pt x="0" y="540103"/>
                </a:lnTo>
                <a:close/>
              </a:path>
            </a:pathLst>
          </a:custGeom>
          <a:solidFill>
            <a:srgbClr val="003B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45"/>
          <p:cNvSpPr/>
          <p:nvPr/>
        </p:nvSpPr>
        <p:spPr>
          <a:xfrm>
            <a:off x="0" y="8801"/>
            <a:ext cx="18267723" cy="10269398"/>
          </a:xfrm>
          <a:custGeom>
            <a:avLst/>
            <a:gdLst/>
            <a:ahLst/>
            <a:cxnLst/>
            <a:rect l="l" t="t" r="r" b="b"/>
            <a:pathLst>
              <a:path w="4839171" h="2709333" extrusionOk="0">
                <a:moveTo>
                  <a:pt x="0" y="0"/>
                </a:moveTo>
                <a:lnTo>
                  <a:pt x="4839171" y="0"/>
                </a:lnTo>
                <a:lnTo>
                  <a:pt x="4839171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B4C0CE">
              <a:alpha val="4156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5"/>
          <p:cNvSpPr/>
          <p:nvPr/>
        </p:nvSpPr>
        <p:spPr>
          <a:xfrm>
            <a:off x="16582621" y="190548"/>
            <a:ext cx="1598699" cy="1062119"/>
          </a:xfrm>
          <a:custGeom>
            <a:avLst/>
            <a:gdLst/>
            <a:ahLst/>
            <a:cxnLst/>
            <a:rect l="l" t="t" r="r" b="b"/>
            <a:pathLst>
              <a:path w="1598699" h="1062119" extrusionOk="0">
                <a:moveTo>
                  <a:pt x="0" y="0"/>
                </a:moveTo>
                <a:lnTo>
                  <a:pt x="1598698" y="0"/>
                </a:lnTo>
                <a:lnTo>
                  <a:pt x="1598698" y="1062119"/>
                </a:lnTo>
                <a:lnTo>
                  <a:pt x="0" y="10621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5"/>
          <p:cNvSpPr/>
          <p:nvPr/>
        </p:nvSpPr>
        <p:spPr>
          <a:xfrm>
            <a:off x="3046914" y="9613938"/>
            <a:ext cx="15241086" cy="673062"/>
          </a:xfrm>
          <a:custGeom>
            <a:avLst/>
            <a:gdLst/>
            <a:ahLst/>
            <a:cxnLst/>
            <a:rect l="l" t="t" r="r" b="b"/>
            <a:pathLst>
              <a:path w="5250345" h="255325" extrusionOk="0">
                <a:moveTo>
                  <a:pt x="0" y="0"/>
                </a:moveTo>
                <a:lnTo>
                  <a:pt x="5250345" y="0"/>
                </a:lnTo>
                <a:lnTo>
                  <a:pt x="5250345" y="255325"/>
                </a:lnTo>
                <a:lnTo>
                  <a:pt x="0" y="255325"/>
                </a:lnTo>
                <a:close/>
              </a:path>
            </a:pathLst>
          </a:custGeom>
          <a:solidFill>
            <a:srgbClr val="466CB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5"/>
          <p:cNvSpPr txBox="1"/>
          <p:nvPr/>
        </p:nvSpPr>
        <p:spPr>
          <a:xfrm>
            <a:off x="3047045" y="9538611"/>
            <a:ext cx="15240955" cy="74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75" tIns="47975" rIns="47975" bIns="47975" anchor="ctr" anchorCtr="0">
            <a:noAutofit/>
          </a:bodyPr>
          <a:lstStyle/>
          <a:p>
            <a:pPr marL="0" marR="0" lvl="0" indent="0" algn="ctr" rtl="0">
              <a:lnSpc>
                <a:spcPct val="103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5"/>
          <p:cNvSpPr/>
          <p:nvPr/>
        </p:nvSpPr>
        <p:spPr>
          <a:xfrm>
            <a:off x="2903265" y="9612009"/>
            <a:ext cx="4522519" cy="674991"/>
          </a:xfrm>
          <a:custGeom>
            <a:avLst/>
            <a:gdLst/>
            <a:ahLst/>
            <a:cxnLst/>
            <a:rect l="l" t="t" r="r" b="b"/>
            <a:pathLst>
              <a:path w="5475868" h="899988" extrusionOk="0">
                <a:moveTo>
                  <a:pt x="0" y="0"/>
                </a:moveTo>
                <a:lnTo>
                  <a:pt x="5475868" y="0"/>
                </a:lnTo>
                <a:lnTo>
                  <a:pt x="5475868" y="899988"/>
                </a:lnTo>
                <a:lnTo>
                  <a:pt x="0" y="899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083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5"/>
          <p:cNvSpPr/>
          <p:nvPr/>
        </p:nvSpPr>
        <p:spPr>
          <a:xfrm>
            <a:off x="7425784" y="9612009"/>
            <a:ext cx="4522519" cy="674991"/>
          </a:xfrm>
          <a:custGeom>
            <a:avLst/>
            <a:gdLst/>
            <a:ahLst/>
            <a:cxnLst/>
            <a:rect l="l" t="t" r="r" b="b"/>
            <a:pathLst>
              <a:path w="5475868" h="899988" extrusionOk="0">
                <a:moveTo>
                  <a:pt x="0" y="0"/>
                </a:moveTo>
                <a:lnTo>
                  <a:pt x="5475868" y="0"/>
                </a:lnTo>
                <a:lnTo>
                  <a:pt x="5475868" y="899987"/>
                </a:lnTo>
                <a:lnTo>
                  <a:pt x="0" y="899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083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45"/>
          <p:cNvSpPr/>
          <p:nvPr/>
        </p:nvSpPr>
        <p:spPr>
          <a:xfrm>
            <a:off x="11948303" y="9603208"/>
            <a:ext cx="4522519" cy="674991"/>
          </a:xfrm>
          <a:custGeom>
            <a:avLst/>
            <a:gdLst/>
            <a:ahLst/>
            <a:cxnLst/>
            <a:rect l="l" t="t" r="r" b="b"/>
            <a:pathLst>
              <a:path w="5475868" h="899988" extrusionOk="0">
                <a:moveTo>
                  <a:pt x="0" y="0"/>
                </a:moveTo>
                <a:lnTo>
                  <a:pt x="5475868" y="0"/>
                </a:lnTo>
                <a:lnTo>
                  <a:pt x="5475868" y="899988"/>
                </a:lnTo>
                <a:lnTo>
                  <a:pt x="0" y="899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083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45"/>
          <p:cNvSpPr/>
          <p:nvPr/>
        </p:nvSpPr>
        <p:spPr>
          <a:xfrm>
            <a:off x="16470822" y="9686044"/>
            <a:ext cx="1622076" cy="600956"/>
          </a:xfrm>
          <a:custGeom>
            <a:avLst/>
            <a:gdLst/>
            <a:ahLst/>
            <a:cxnLst/>
            <a:rect l="l" t="t" r="r" b="b"/>
            <a:pathLst>
              <a:path w="1964010" h="801274" extrusionOk="0">
                <a:moveTo>
                  <a:pt x="0" y="0"/>
                </a:moveTo>
                <a:lnTo>
                  <a:pt x="1964010" y="0"/>
                </a:lnTo>
                <a:lnTo>
                  <a:pt x="1964010" y="801274"/>
                </a:lnTo>
                <a:lnTo>
                  <a:pt x="0" y="8012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r="-178776" b="-58334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5"/>
          <p:cNvSpPr/>
          <p:nvPr/>
        </p:nvSpPr>
        <p:spPr>
          <a:xfrm>
            <a:off x="0" y="0"/>
            <a:ext cx="6433766" cy="4486160"/>
          </a:xfrm>
          <a:custGeom>
            <a:avLst/>
            <a:gdLst/>
            <a:ahLst/>
            <a:cxnLst/>
            <a:rect l="l" t="t" r="r" b="b"/>
            <a:pathLst>
              <a:path w="6433766" h="4486160" extrusionOk="0">
                <a:moveTo>
                  <a:pt x="0" y="0"/>
                </a:moveTo>
                <a:lnTo>
                  <a:pt x="6433766" y="0"/>
                </a:lnTo>
                <a:lnTo>
                  <a:pt x="6433766" y="4486160"/>
                </a:lnTo>
                <a:lnTo>
                  <a:pt x="0" y="4486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81113" t="-3123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5"/>
          <p:cNvSpPr/>
          <p:nvPr/>
        </p:nvSpPr>
        <p:spPr>
          <a:xfrm>
            <a:off x="0" y="0"/>
            <a:ext cx="7690853" cy="4486160"/>
          </a:xfrm>
          <a:custGeom>
            <a:avLst/>
            <a:gdLst/>
            <a:ahLst/>
            <a:cxnLst/>
            <a:rect l="l" t="t" r="r" b="b"/>
            <a:pathLst>
              <a:path w="7690853" h="4486160" extrusionOk="0">
                <a:moveTo>
                  <a:pt x="0" y="0"/>
                </a:moveTo>
                <a:lnTo>
                  <a:pt x="7690853" y="0"/>
                </a:lnTo>
                <a:lnTo>
                  <a:pt x="7690853" y="4486160"/>
                </a:lnTo>
                <a:lnTo>
                  <a:pt x="0" y="4486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48304" t="-284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45"/>
          <p:cNvSpPr txBox="1">
            <a:spLocks noGrp="1"/>
          </p:cNvSpPr>
          <p:nvPr>
            <p:ph type="body" idx="1"/>
          </p:nvPr>
        </p:nvSpPr>
        <p:spPr>
          <a:xfrm>
            <a:off x="3781786" y="3321748"/>
            <a:ext cx="11739562" cy="435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1A01BA-0FA0-CE8B-D78C-AA5886BBB475}"/>
              </a:ext>
            </a:extLst>
          </p:cNvPr>
          <p:cNvSpPr txBox="1"/>
          <p:nvPr userDrawn="1"/>
        </p:nvSpPr>
        <p:spPr>
          <a:xfrm>
            <a:off x="6018339" y="9781015"/>
            <a:ext cx="7917552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WWW.AUTOMATE.COM.BR – CONTATO@AUTOMATE.COM.BR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/>
          <p:nvPr/>
        </p:nvSpPr>
        <p:spPr>
          <a:xfrm>
            <a:off x="1" y="0"/>
            <a:ext cx="18287998" cy="10287000"/>
          </a:xfrm>
          <a:custGeom>
            <a:avLst/>
            <a:gdLst/>
            <a:ahLst/>
            <a:cxnLst/>
            <a:rect l="l" t="t" r="r" b="b"/>
            <a:pathLst>
              <a:path w="4813164" h="2709333" extrusionOk="0">
                <a:moveTo>
                  <a:pt x="0" y="0"/>
                </a:moveTo>
                <a:lnTo>
                  <a:pt x="4813164" y="0"/>
                </a:lnTo>
                <a:lnTo>
                  <a:pt x="4813164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B4C0CE">
              <a:alpha val="4156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2"/>
          <p:cNvSpPr txBox="1"/>
          <p:nvPr/>
        </p:nvSpPr>
        <p:spPr>
          <a:xfrm>
            <a:off x="0" y="-433983"/>
            <a:ext cx="18267723" cy="1072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270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2"/>
          <p:cNvSpPr/>
          <p:nvPr/>
        </p:nvSpPr>
        <p:spPr>
          <a:xfrm>
            <a:off x="0" y="0"/>
            <a:ext cx="14323167" cy="10278199"/>
          </a:xfrm>
          <a:custGeom>
            <a:avLst/>
            <a:gdLst/>
            <a:ahLst/>
            <a:cxnLst/>
            <a:rect l="l" t="t" r="r" b="b"/>
            <a:pathLst>
              <a:path w="14323167" h="10278199" extrusionOk="0">
                <a:moveTo>
                  <a:pt x="0" y="0"/>
                </a:moveTo>
                <a:lnTo>
                  <a:pt x="14323168" y="0"/>
                </a:lnTo>
                <a:lnTo>
                  <a:pt x="14323168" y="10278199"/>
                </a:lnTo>
                <a:lnTo>
                  <a:pt x="0" y="102781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"/>
            </a:blip>
            <a:stretch>
              <a:fillRect l="-4305" t="-13465" b="-350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54" name="Google Shape;54;p12"/>
          <p:cNvSpPr/>
          <p:nvPr/>
        </p:nvSpPr>
        <p:spPr>
          <a:xfrm rot="5400000">
            <a:off x="9515360" y="908039"/>
            <a:ext cx="8166172" cy="9379107"/>
          </a:xfrm>
          <a:custGeom>
            <a:avLst/>
            <a:gdLst/>
            <a:ahLst/>
            <a:cxnLst/>
            <a:rect l="l" t="t" r="r" b="b"/>
            <a:pathLst>
              <a:path w="8166172" h="9379107" extrusionOk="0">
                <a:moveTo>
                  <a:pt x="0" y="0"/>
                </a:moveTo>
                <a:lnTo>
                  <a:pt x="8166173" y="0"/>
                </a:lnTo>
                <a:lnTo>
                  <a:pt x="8166173" y="9379106"/>
                </a:lnTo>
                <a:lnTo>
                  <a:pt x="0" y="93791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0000"/>
            </a:blip>
            <a:stretch>
              <a:fillRect t="-23268" r="-830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2"/>
          <p:cNvSpPr/>
          <p:nvPr/>
        </p:nvSpPr>
        <p:spPr>
          <a:xfrm>
            <a:off x="-86" y="0"/>
            <a:ext cx="18288086" cy="1426520"/>
          </a:xfrm>
          <a:custGeom>
            <a:avLst/>
            <a:gdLst/>
            <a:ahLst/>
            <a:cxnLst/>
            <a:rect l="l" t="t" r="r" b="b"/>
            <a:pathLst>
              <a:path w="6924158" h="540103" extrusionOk="0">
                <a:moveTo>
                  <a:pt x="0" y="0"/>
                </a:moveTo>
                <a:lnTo>
                  <a:pt x="6924158" y="0"/>
                </a:lnTo>
                <a:lnTo>
                  <a:pt x="6924158" y="540103"/>
                </a:lnTo>
                <a:lnTo>
                  <a:pt x="0" y="540103"/>
                </a:lnTo>
                <a:close/>
              </a:path>
            </a:pathLst>
          </a:custGeom>
          <a:solidFill>
            <a:srgbClr val="003B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2"/>
          <p:cNvSpPr/>
          <p:nvPr/>
        </p:nvSpPr>
        <p:spPr>
          <a:xfrm>
            <a:off x="0" y="8801"/>
            <a:ext cx="18267723" cy="10269398"/>
          </a:xfrm>
          <a:custGeom>
            <a:avLst/>
            <a:gdLst/>
            <a:ahLst/>
            <a:cxnLst/>
            <a:rect l="l" t="t" r="r" b="b"/>
            <a:pathLst>
              <a:path w="4839171" h="2709333" extrusionOk="0">
                <a:moveTo>
                  <a:pt x="0" y="0"/>
                </a:moveTo>
                <a:lnTo>
                  <a:pt x="4839171" y="0"/>
                </a:lnTo>
                <a:lnTo>
                  <a:pt x="4839171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B4C0CE">
              <a:alpha val="4156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2"/>
          <p:cNvSpPr/>
          <p:nvPr/>
        </p:nvSpPr>
        <p:spPr>
          <a:xfrm>
            <a:off x="16582621" y="190548"/>
            <a:ext cx="1598699" cy="1062119"/>
          </a:xfrm>
          <a:custGeom>
            <a:avLst/>
            <a:gdLst/>
            <a:ahLst/>
            <a:cxnLst/>
            <a:rect l="l" t="t" r="r" b="b"/>
            <a:pathLst>
              <a:path w="1598699" h="1062119" extrusionOk="0">
                <a:moveTo>
                  <a:pt x="0" y="0"/>
                </a:moveTo>
                <a:lnTo>
                  <a:pt x="1598698" y="0"/>
                </a:lnTo>
                <a:lnTo>
                  <a:pt x="1598698" y="1062119"/>
                </a:lnTo>
                <a:lnTo>
                  <a:pt x="0" y="10621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2"/>
          <p:cNvSpPr/>
          <p:nvPr/>
        </p:nvSpPr>
        <p:spPr>
          <a:xfrm>
            <a:off x="3046914" y="9613938"/>
            <a:ext cx="15241086" cy="673062"/>
          </a:xfrm>
          <a:custGeom>
            <a:avLst/>
            <a:gdLst/>
            <a:ahLst/>
            <a:cxnLst/>
            <a:rect l="l" t="t" r="r" b="b"/>
            <a:pathLst>
              <a:path w="5250345" h="255325" extrusionOk="0">
                <a:moveTo>
                  <a:pt x="0" y="0"/>
                </a:moveTo>
                <a:lnTo>
                  <a:pt x="5250345" y="0"/>
                </a:lnTo>
                <a:lnTo>
                  <a:pt x="5250345" y="255325"/>
                </a:lnTo>
                <a:lnTo>
                  <a:pt x="0" y="255325"/>
                </a:lnTo>
                <a:close/>
              </a:path>
            </a:pathLst>
          </a:custGeom>
          <a:solidFill>
            <a:srgbClr val="466CB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2"/>
          <p:cNvSpPr txBox="1"/>
          <p:nvPr/>
        </p:nvSpPr>
        <p:spPr>
          <a:xfrm>
            <a:off x="3047045" y="9538611"/>
            <a:ext cx="15240955" cy="74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75" tIns="47975" rIns="47975" bIns="47975" anchor="ctr" anchorCtr="0">
            <a:noAutofit/>
          </a:bodyPr>
          <a:lstStyle/>
          <a:p>
            <a:pPr marL="0" marR="0" lvl="0" indent="0" algn="ctr" rtl="0">
              <a:lnSpc>
                <a:spcPct val="1030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2"/>
          <p:cNvSpPr/>
          <p:nvPr/>
        </p:nvSpPr>
        <p:spPr>
          <a:xfrm>
            <a:off x="2903265" y="9612009"/>
            <a:ext cx="4522519" cy="674991"/>
          </a:xfrm>
          <a:custGeom>
            <a:avLst/>
            <a:gdLst/>
            <a:ahLst/>
            <a:cxnLst/>
            <a:rect l="l" t="t" r="r" b="b"/>
            <a:pathLst>
              <a:path w="5475868" h="899988" extrusionOk="0">
                <a:moveTo>
                  <a:pt x="0" y="0"/>
                </a:moveTo>
                <a:lnTo>
                  <a:pt x="5475868" y="0"/>
                </a:lnTo>
                <a:lnTo>
                  <a:pt x="5475868" y="899988"/>
                </a:lnTo>
                <a:lnTo>
                  <a:pt x="0" y="899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083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2"/>
          <p:cNvSpPr/>
          <p:nvPr/>
        </p:nvSpPr>
        <p:spPr>
          <a:xfrm>
            <a:off x="7425784" y="9612009"/>
            <a:ext cx="4522519" cy="674991"/>
          </a:xfrm>
          <a:custGeom>
            <a:avLst/>
            <a:gdLst/>
            <a:ahLst/>
            <a:cxnLst/>
            <a:rect l="l" t="t" r="r" b="b"/>
            <a:pathLst>
              <a:path w="5475868" h="899988" extrusionOk="0">
                <a:moveTo>
                  <a:pt x="0" y="0"/>
                </a:moveTo>
                <a:lnTo>
                  <a:pt x="5475868" y="0"/>
                </a:lnTo>
                <a:lnTo>
                  <a:pt x="5475868" y="899987"/>
                </a:lnTo>
                <a:lnTo>
                  <a:pt x="0" y="899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083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2"/>
          <p:cNvSpPr/>
          <p:nvPr/>
        </p:nvSpPr>
        <p:spPr>
          <a:xfrm>
            <a:off x="11948303" y="9603208"/>
            <a:ext cx="4522519" cy="674991"/>
          </a:xfrm>
          <a:custGeom>
            <a:avLst/>
            <a:gdLst/>
            <a:ahLst/>
            <a:cxnLst/>
            <a:rect l="l" t="t" r="r" b="b"/>
            <a:pathLst>
              <a:path w="5475868" h="899988" extrusionOk="0">
                <a:moveTo>
                  <a:pt x="0" y="0"/>
                </a:moveTo>
                <a:lnTo>
                  <a:pt x="5475868" y="0"/>
                </a:lnTo>
                <a:lnTo>
                  <a:pt x="5475868" y="899988"/>
                </a:lnTo>
                <a:lnTo>
                  <a:pt x="0" y="8999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0830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2"/>
          <p:cNvSpPr/>
          <p:nvPr/>
        </p:nvSpPr>
        <p:spPr>
          <a:xfrm>
            <a:off x="16470822" y="9686044"/>
            <a:ext cx="1622076" cy="600956"/>
          </a:xfrm>
          <a:custGeom>
            <a:avLst/>
            <a:gdLst/>
            <a:ahLst/>
            <a:cxnLst/>
            <a:rect l="l" t="t" r="r" b="b"/>
            <a:pathLst>
              <a:path w="1964010" h="801274" extrusionOk="0">
                <a:moveTo>
                  <a:pt x="0" y="0"/>
                </a:moveTo>
                <a:lnTo>
                  <a:pt x="1964010" y="0"/>
                </a:lnTo>
                <a:lnTo>
                  <a:pt x="1964010" y="801274"/>
                </a:lnTo>
                <a:lnTo>
                  <a:pt x="0" y="8012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r="-178776" b="-58334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2"/>
          <p:cNvSpPr/>
          <p:nvPr/>
        </p:nvSpPr>
        <p:spPr>
          <a:xfrm>
            <a:off x="0" y="0"/>
            <a:ext cx="6433766" cy="4486160"/>
          </a:xfrm>
          <a:custGeom>
            <a:avLst/>
            <a:gdLst/>
            <a:ahLst/>
            <a:cxnLst/>
            <a:rect l="l" t="t" r="r" b="b"/>
            <a:pathLst>
              <a:path w="6433766" h="4486160" extrusionOk="0">
                <a:moveTo>
                  <a:pt x="0" y="0"/>
                </a:moveTo>
                <a:lnTo>
                  <a:pt x="6433766" y="0"/>
                </a:lnTo>
                <a:lnTo>
                  <a:pt x="6433766" y="4486160"/>
                </a:lnTo>
                <a:lnTo>
                  <a:pt x="0" y="4486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81113" t="-3123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2"/>
          <p:cNvSpPr/>
          <p:nvPr/>
        </p:nvSpPr>
        <p:spPr>
          <a:xfrm>
            <a:off x="0" y="0"/>
            <a:ext cx="7690853" cy="4486160"/>
          </a:xfrm>
          <a:custGeom>
            <a:avLst/>
            <a:gdLst/>
            <a:ahLst/>
            <a:cxnLst/>
            <a:rect l="l" t="t" r="r" b="b"/>
            <a:pathLst>
              <a:path w="7690853" h="4486160" extrusionOk="0">
                <a:moveTo>
                  <a:pt x="0" y="0"/>
                </a:moveTo>
                <a:lnTo>
                  <a:pt x="7690853" y="0"/>
                </a:lnTo>
                <a:lnTo>
                  <a:pt x="7690853" y="4486160"/>
                </a:lnTo>
                <a:lnTo>
                  <a:pt x="0" y="4486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48304" t="-284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6E8041-BF6F-D60F-AA38-9EB90967DEBB}"/>
              </a:ext>
            </a:extLst>
          </p:cNvPr>
          <p:cNvSpPr txBox="1"/>
          <p:nvPr userDrawn="1"/>
        </p:nvSpPr>
        <p:spPr>
          <a:xfrm>
            <a:off x="6018339" y="9781015"/>
            <a:ext cx="7917552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WWW.AUTOMATE.COM.BR – CONTATO@AUTOMATE.COM.BR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72" name="Google Shape;72;p4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23468" t="-23161" b="-2316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6"/>
          <p:cNvSpPr/>
          <p:nvPr/>
        </p:nvSpPr>
        <p:spPr>
          <a:xfrm>
            <a:off x="0" y="0"/>
            <a:ext cx="18302562" cy="10243046"/>
          </a:xfrm>
          <a:custGeom>
            <a:avLst/>
            <a:gdLst/>
            <a:ahLst/>
            <a:cxnLst/>
            <a:rect l="l" t="t" r="r" b="b"/>
            <a:pathLst>
              <a:path w="18302562" h="10243046" extrusionOk="0">
                <a:moveTo>
                  <a:pt x="0" y="0"/>
                </a:moveTo>
                <a:lnTo>
                  <a:pt x="18302562" y="0"/>
                </a:lnTo>
                <a:lnTo>
                  <a:pt x="18302562" y="10243046"/>
                </a:lnTo>
                <a:lnTo>
                  <a:pt x="0" y="102430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0000"/>
            </a:blip>
            <a:stretch>
              <a:fillRect t="-50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46"/>
          <p:cNvSpPr/>
          <p:nvPr/>
        </p:nvSpPr>
        <p:spPr>
          <a:xfrm>
            <a:off x="27409" y="25010"/>
            <a:ext cx="11734656" cy="10237086"/>
          </a:xfrm>
          <a:custGeom>
            <a:avLst/>
            <a:gdLst/>
            <a:ahLst/>
            <a:cxnLst/>
            <a:rect l="l" t="t" r="r" b="b"/>
            <a:pathLst>
              <a:path w="11734656" h="10237086" extrusionOk="0">
                <a:moveTo>
                  <a:pt x="0" y="0"/>
                </a:moveTo>
                <a:lnTo>
                  <a:pt x="11734656" y="0"/>
                </a:lnTo>
                <a:lnTo>
                  <a:pt x="11734656" y="10237086"/>
                </a:lnTo>
                <a:lnTo>
                  <a:pt x="0" y="102370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"/>
            </a:blip>
            <a:stretch>
              <a:fillRect l="-5256" t="-13721" b="-954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46"/>
          <p:cNvGrpSpPr/>
          <p:nvPr/>
        </p:nvGrpSpPr>
        <p:grpSpPr>
          <a:xfrm>
            <a:off x="4462760" y="8809994"/>
            <a:ext cx="13825240" cy="1477006"/>
            <a:chOff x="0" y="-28575"/>
            <a:chExt cx="5250345" cy="559220"/>
          </a:xfrm>
        </p:grpSpPr>
        <p:sp>
          <p:nvSpPr>
            <p:cNvPr id="76" name="Google Shape;76;p46"/>
            <p:cNvSpPr/>
            <p:nvPr/>
          </p:nvSpPr>
          <p:spPr>
            <a:xfrm>
              <a:off x="0" y="0"/>
              <a:ext cx="5250345" cy="530645"/>
            </a:xfrm>
            <a:custGeom>
              <a:avLst/>
              <a:gdLst/>
              <a:ahLst/>
              <a:cxnLst/>
              <a:rect l="l" t="t" r="r" b="b"/>
              <a:pathLst>
                <a:path w="5250345" h="530645" extrusionOk="0">
                  <a:moveTo>
                    <a:pt x="0" y="0"/>
                  </a:moveTo>
                  <a:lnTo>
                    <a:pt x="5250345" y="0"/>
                  </a:lnTo>
                  <a:lnTo>
                    <a:pt x="5250345" y="530645"/>
                  </a:lnTo>
                  <a:lnTo>
                    <a:pt x="0" y="530645"/>
                  </a:lnTo>
                  <a:close/>
                </a:path>
              </a:pathLst>
            </a:custGeom>
            <a:solidFill>
              <a:srgbClr val="466C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46"/>
            <p:cNvSpPr txBox="1"/>
            <p:nvPr/>
          </p:nvSpPr>
          <p:spPr>
            <a:xfrm>
              <a:off x="0" y="-28575"/>
              <a:ext cx="5250345" cy="559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75" tIns="48075" rIns="48075" bIns="48075" anchor="ctr" anchorCtr="0">
              <a:noAutofit/>
            </a:bodyPr>
            <a:lstStyle/>
            <a:p>
              <a:pPr marL="0" marR="0" lvl="0" indent="0" algn="ctr" rtl="0">
                <a:lnSpc>
                  <a:spcPct val="1030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" name="Google Shape;78;p46"/>
          <p:cNvGrpSpPr/>
          <p:nvPr/>
        </p:nvGrpSpPr>
        <p:grpSpPr>
          <a:xfrm>
            <a:off x="4462760" y="5928672"/>
            <a:ext cx="13867211" cy="3001964"/>
            <a:chOff x="0" y="-28575"/>
            <a:chExt cx="5250345" cy="1136591"/>
          </a:xfrm>
        </p:grpSpPr>
        <p:sp>
          <p:nvSpPr>
            <p:cNvPr id="79" name="Google Shape;79;p46"/>
            <p:cNvSpPr/>
            <p:nvPr/>
          </p:nvSpPr>
          <p:spPr>
            <a:xfrm>
              <a:off x="0" y="0"/>
              <a:ext cx="5250345" cy="1108016"/>
            </a:xfrm>
            <a:custGeom>
              <a:avLst/>
              <a:gdLst/>
              <a:ahLst/>
              <a:cxnLst/>
              <a:rect l="l" t="t" r="r" b="b"/>
              <a:pathLst>
                <a:path w="5250345" h="1108016" extrusionOk="0">
                  <a:moveTo>
                    <a:pt x="0" y="0"/>
                  </a:moveTo>
                  <a:lnTo>
                    <a:pt x="5250345" y="0"/>
                  </a:lnTo>
                  <a:lnTo>
                    <a:pt x="5250345" y="1108016"/>
                  </a:lnTo>
                  <a:lnTo>
                    <a:pt x="0" y="110801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46"/>
            <p:cNvSpPr txBox="1"/>
            <p:nvPr/>
          </p:nvSpPr>
          <p:spPr>
            <a:xfrm>
              <a:off x="0" y="-28575"/>
              <a:ext cx="5250345" cy="11365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8075" tIns="48075" rIns="48075" bIns="48075" anchor="ctr" anchorCtr="0">
              <a:noAutofit/>
            </a:bodyPr>
            <a:lstStyle/>
            <a:p>
              <a:pPr marL="0" marR="0" lvl="0" indent="0" algn="ctr" rtl="0">
                <a:lnSpc>
                  <a:spcPct val="1030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" name="Google Shape;81;p46"/>
          <p:cNvSpPr/>
          <p:nvPr/>
        </p:nvSpPr>
        <p:spPr>
          <a:xfrm>
            <a:off x="10935809" y="1356333"/>
            <a:ext cx="6509933" cy="4324969"/>
          </a:xfrm>
          <a:custGeom>
            <a:avLst/>
            <a:gdLst/>
            <a:ahLst/>
            <a:cxnLst/>
            <a:rect l="l" t="t" r="r" b="b"/>
            <a:pathLst>
              <a:path w="6509933" h="4324969" extrusionOk="0">
                <a:moveTo>
                  <a:pt x="0" y="0"/>
                </a:moveTo>
                <a:lnTo>
                  <a:pt x="6509933" y="0"/>
                </a:lnTo>
                <a:lnTo>
                  <a:pt x="6509933" y="4324969"/>
                </a:lnTo>
                <a:lnTo>
                  <a:pt x="0" y="4324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6"/>
          <p:cNvSpPr/>
          <p:nvPr/>
        </p:nvSpPr>
        <p:spPr>
          <a:xfrm>
            <a:off x="4462760" y="8929961"/>
            <a:ext cx="4072894" cy="1334117"/>
          </a:xfrm>
          <a:custGeom>
            <a:avLst/>
            <a:gdLst/>
            <a:ahLst/>
            <a:cxnLst/>
            <a:rect l="l" t="t" r="r" b="b"/>
            <a:pathLst>
              <a:path w="4114800" h="1334117" extrusionOk="0">
                <a:moveTo>
                  <a:pt x="0" y="0"/>
                </a:moveTo>
                <a:lnTo>
                  <a:pt x="4114800" y="0"/>
                </a:lnTo>
                <a:lnTo>
                  <a:pt x="4114800" y="1334117"/>
                </a:lnTo>
                <a:lnTo>
                  <a:pt x="0" y="1334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840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6"/>
          <p:cNvSpPr/>
          <p:nvPr/>
        </p:nvSpPr>
        <p:spPr>
          <a:xfrm>
            <a:off x="8535654" y="8952883"/>
            <a:ext cx="4114800" cy="1334117"/>
          </a:xfrm>
          <a:custGeom>
            <a:avLst/>
            <a:gdLst/>
            <a:ahLst/>
            <a:cxnLst/>
            <a:rect l="l" t="t" r="r" b="b"/>
            <a:pathLst>
              <a:path w="4114800" h="1334117" extrusionOk="0">
                <a:moveTo>
                  <a:pt x="0" y="0"/>
                </a:moveTo>
                <a:lnTo>
                  <a:pt x="4114800" y="0"/>
                </a:lnTo>
                <a:lnTo>
                  <a:pt x="4114800" y="1334117"/>
                </a:lnTo>
                <a:lnTo>
                  <a:pt x="0" y="1334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840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6"/>
          <p:cNvSpPr/>
          <p:nvPr/>
        </p:nvSpPr>
        <p:spPr>
          <a:xfrm>
            <a:off x="12650454" y="8952883"/>
            <a:ext cx="4114800" cy="1334117"/>
          </a:xfrm>
          <a:custGeom>
            <a:avLst/>
            <a:gdLst/>
            <a:ahLst/>
            <a:cxnLst/>
            <a:rect l="l" t="t" r="r" b="b"/>
            <a:pathLst>
              <a:path w="4114800" h="1334117" extrusionOk="0">
                <a:moveTo>
                  <a:pt x="0" y="0"/>
                </a:moveTo>
                <a:lnTo>
                  <a:pt x="4114800" y="0"/>
                </a:lnTo>
                <a:lnTo>
                  <a:pt x="4114800" y="1334117"/>
                </a:lnTo>
                <a:lnTo>
                  <a:pt x="0" y="1334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840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6"/>
          <p:cNvSpPr/>
          <p:nvPr/>
        </p:nvSpPr>
        <p:spPr>
          <a:xfrm>
            <a:off x="16765254" y="8952883"/>
            <a:ext cx="1491929" cy="1270557"/>
          </a:xfrm>
          <a:custGeom>
            <a:avLst/>
            <a:gdLst/>
            <a:ahLst/>
            <a:cxnLst/>
            <a:rect l="l" t="t" r="r" b="b"/>
            <a:pathLst>
              <a:path w="1491929" h="1270557" extrusionOk="0">
                <a:moveTo>
                  <a:pt x="0" y="0"/>
                </a:moveTo>
                <a:lnTo>
                  <a:pt x="1491929" y="0"/>
                </a:lnTo>
                <a:lnTo>
                  <a:pt x="1491929" y="1270557"/>
                </a:lnTo>
                <a:lnTo>
                  <a:pt x="0" y="12705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r="-175786" b="-22383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6"/>
          <p:cNvSpPr/>
          <p:nvPr/>
        </p:nvSpPr>
        <p:spPr>
          <a:xfrm>
            <a:off x="0" y="4454"/>
            <a:ext cx="6433766" cy="4486160"/>
          </a:xfrm>
          <a:custGeom>
            <a:avLst/>
            <a:gdLst/>
            <a:ahLst/>
            <a:cxnLst/>
            <a:rect l="l" t="t" r="r" b="b"/>
            <a:pathLst>
              <a:path w="6433766" h="4486160" extrusionOk="0">
                <a:moveTo>
                  <a:pt x="0" y="0"/>
                </a:moveTo>
                <a:lnTo>
                  <a:pt x="6433766" y="0"/>
                </a:lnTo>
                <a:lnTo>
                  <a:pt x="6433766" y="4486160"/>
                </a:lnTo>
                <a:lnTo>
                  <a:pt x="0" y="4486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81120" t="-3123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6"/>
          <p:cNvSpPr/>
          <p:nvPr/>
        </p:nvSpPr>
        <p:spPr>
          <a:xfrm>
            <a:off x="0" y="0"/>
            <a:ext cx="7690853" cy="4486160"/>
          </a:xfrm>
          <a:custGeom>
            <a:avLst/>
            <a:gdLst/>
            <a:ahLst/>
            <a:cxnLst/>
            <a:rect l="l" t="t" r="r" b="b"/>
            <a:pathLst>
              <a:path w="7690853" h="4486160" extrusionOk="0">
                <a:moveTo>
                  <a:pt x="0" y="0"/>
                </a:moveTo>
                <a:lnTo>
                  <a:pt x="7690853" y="0"/>
                </a:lnTo>
                <a:lnTo>
                  <a:pt x="7690853" y="4486160"/>
                </a:lnTo>
                <a:lnTo>
                  <a:pt x="0" y="4486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48304" t="-2845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B011630-7EBC-C2D4-E94F-7CAB0158DE6B}"/>
              </a:ext>
            </a:extLst>
          </p:cNvPr>
          <p:cNvSpPr txBox="1"/>
          <p:nvPr userDrawn="1"/>
        </p:nvSpPr>
        <p:spPr>
          <a:xfrm>
            <a:off x="6018339" y="9781015"/>
            <a:ext cx="7917552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WWW.AUTOMATE.COM.BR – CONTATO@AUTOMATE.COM.BR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3619924" y="3470473"/>
            <a:ext cx="6509913" cy="1815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Caso </a:t>
            </a:r>
            <a:r>
              <a:rPr lang="en-US" sz="53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Prático</a:t>
            </a:r>
            <a:r>
              <a:rPr lang="en-US" sz="5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53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Mapeamento</a:t>
            </a:r>
            <a:r>
              <a:rPr lang="en-US" sz="53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RPA</a:t>
            </a:r>
            <a:endParaRPr sz="53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829A32E-2410-6C25-19D6-D61EDCC52776}"/>
              </a:ext>
            </a:extLst>
          </p:cNvPr>
          <p:cNvSpPr/>
          <p:nvPr/>
        </p:nvSpPr>
        <p:spPr>
          <a:xfrm>
            <a:off x="4800600" y="6529388"/>
            <a:ext cx="12096749" cy="181585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/>
              <a:t>DIGITAL EXPO &amp; RPA + AI EXPO</a:t>
            </a:r>
          </a:p>
          <a:p>
            <a:pPr algn="ctr"/>
            <a:r>
              <a:rPr lang="pt-BR" sz="3200" dirty="0"/>
              <a:t>SÃO PAULO / SP – 15 E 16 DE JULHO DE 2025</a:t>
            </a:r>
          </a:p>
        </p:txBody>
      </p:sp>
      <p:pic>
        <p:nvPicPr>
          <p:cNvPr id="1026" name="Picture 2" descr="Pandemia da Covid-19 intensifica a utilização do RPA (Robotic Process  Automation) - Inforchannel">
            <a:extLst>
              <a:ext uri="{FF2B5EF4-FFF2-40B4-BE49-F238E27FC236}">
                <a16:creationId xmlns:a16="http://schemas.microsoft.com/office/drawing/2014/main" id="{579151FC-2098-06A3-98D9-E8C795C45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042" y="6637214"/>
            <a:ext cx="3050045" cy="170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andemia da Covid-19 intensifica a utilização do RPA (Robotic Process  Automation) - Inforchannel">
            <a:extLst>
              <a:ext uri="{FF2B5EF4-FFF2-40B4-BE49-F238E27FC236}">
                <a16:creationId xmlns:a16="http://schemas.microsoft.com/office/drawing/2014/main" id="{530265BB-7B64-2E3D-5258-58AEA4842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368711" y="6583300"/>
            <a:ext cx="3362326" cy="170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31A8307-BD4B-F254-8312-C9FE5DF27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00" y="2228856"/>
            <a:ext cx="17918149" cy="6472237"/>
          </a:xfrm>
          <a:prstGeom prst="rect">
            <a:avLst/>
          </a:prstGeom>
        </p:spPr>
      </p:pic>
      <p:sp>
        <p:nvSpPr>
          <p:cNvPr id="5" name="Google Shape;99;p3">
            <a:extLst>
              <a:ext uri="{FF2B5EF4-FFF2-40B4-BE49-F238E27FC236}">
                <a16:creationId xmlns:a16="http://schemas.microsoft.com/office/drawing/2014/main" id="{EBE05D14-8FF9-E23D-7C42-92098700E3BE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AUTOMATE BRASIL: ALGUNS CLIENTES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9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AUTOMATE BRASIL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46C1F99-80ED-19A7-DA3F-51921A9C02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92"/>
          <a:stretch>
            <a:fillRect/>
          </a:stretch>
        </p:blipFill>
        <p:spPr>
          <a:xfrm>
            <a:off x="315546" y="1528763"/>
            <a:ext cx="4866054" cy="79295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95324E6-05FE-31E2-1139-AA63787A5D40}"/>
              </a:ext>
            </a:extLst>
          </p:cNvPr>
          <p:cNvSpPr txBox="1"/>
          <p:nvPr/>
        </p:nvSpPr>
        <p:spPr>
          <a:xfrm>
            <a:off x="5428345" y="1528763"/>
            <a:ext cx="12409712" cy="147732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NOSSOS SERVIÇOS</a:t>
            </a:r>
          </a:p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SEUS PROCESSOS EM BOAS MÃOS</a:t>
            </a:r>
          </a:p>
          <a:p>
            <a:r>
              <a:rPr lang="pt-BR" sz="1800" dirty="0"/>
              <a:t>Nós estudamos e nos prepararmos para atender todo o ciclo de vida da melhoria de Processos na sua empresa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601B8D4-7328-BB5A-6773-B64B0DF461CD}"/>
              </a:ext>
            </a:extLst>
          </p:cNvPr>
          <p:cNvSpPr txBox="1"/>
          <p:nvPr/>
        </p:nvSpPr>
        <p:spPr>
          <a:xfrm>
            <a:off x="-11954105" y="3281009"/>
            <a:ext cx="11561312" cy="80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ANÁLISE E MELHORIA DE PROCESSOS</a:t>
            </a:r>
          </a:p>
          <a:p>
            <a:r>
              <a:rPr lang="pt-BR" sz="1800" dirty="0"/>
              <a:t>Conte com especialistas em análise de processos para extrair o melhor resultado do seu investimento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E22E878-F4AC-E7B8-632F-F15DDEFE5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573" y="3281009"/>
            <a:ext cx="945216" cy="8002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C489DD2-D873-DEC6-DE81-D96351771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345" y="4630943"/>
            <a:ext cx="949444" cy="79475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E68D9DB9-596C-F1D9-5980-816E243F3060}"/>
              </a:ext>
            </a:extLst>
          </p:cNvPr>
          <p:cNvSpPr txBox="1"/>
          <p:nvPr/>
        </p:nvSpPr>
        <p:spPr>
          <a:xfrm>
            <a:off x="-11834011" y="4625483"/>
            <a:ext cx="1146026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 EM HYPERAUTOMAÇÃO</a:t>
            </a:r>
          </a:p>
          <a:p>
            <a:r>
              <a:rPr lang="pt-BR" sz="1800" dirty="0"/>
              <a:t>Desenvolvimento nas principais plataformas do mercado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975997FF-152C-2E0F-C570-7455777754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345" y="5969957"/>
            <a:ext cx="949444" cy="794759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493BC0A7-3591-79DA-0CDB-FDD74834C382}"/>
              </a:ext>
            </a:extLst>
          </p:cNvPr>
          <p:cNvSpPr txBox="1"/>
          <p:nvPr/>
        </p:nvSpPr>
        <p:spPr>
          <a:xfrm>
            <a:off x="-11935055" y="5969957"/>
            <a:ext cx="11561312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DE EXCELÊNCIA</a:t>
            </a:r>
          </a:p>
          <a:p>
            <a:r>
              <a:rPr lang="pt-BR" sz="1800" dirty="0"/>
              <a:t>Consultoria e apoio para a criação de um Centro de Excelência (</a:t>
            </a:r>
            <a:r>
              <a:rPr lang="pt-BR" sz="1800" dirty="0" err="1"/>
              <a:t>CoE</a:t>
            </a:r>
            <a:r>
              <a:rPr lang="pt-BR" sz="1800" dirty="0"/>
              <a:t>) na sua empresa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FCBF300E-D1CE-F9F6-FAC4-627EDD718A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8345" y="7314431"/>
            <a:ext cx="949444" cy="802987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50194648-EC8A-4A85-5DBF-409158A0261A}"/>
              </a:ext>
            </a:extLst>
          </p:cNvPr>
          <p:cNvSpPr txBox="1"/>
          <p:nvPr/>
        </p:nvSpPr>
        <p:spPr>
          <a:xfrm>
            <a:off x="-11900931" y="7319891"/>
            <a:ext cx="1152718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TREINAMENTO</a:t>
            </a:r>
          </a:p>
          <a:p>
            <a:r>
              <a:rPr lang="pt-BR" sz="1800" dirty="0"/>
              <a:t>Ajudamos a preparar seu time para realizar até as automações mais complexas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36B3889A-8702-2B96-16C2-0D0790E682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345" y="8664364"/>
            <a:ext cx="949443" cy="802987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3F14303D-D1D3-D9C9-6AEB-01BF8A7EEB34}"/>
              </a:ext>
            </a:extLst>
          </p:cNvPr>
          <p:cNvSpPr txBox="1"/>
          <p:nvPr/>
        </p:nvSpPr>
        <p:spPr>
          <a:xfrm>
            <a:off x="-11909316" y="8667132"/>
            <a:ext cx="11535573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MONITORAMENTO E SUPORTE</a:t>
            </a:r>
          </a:p>
          <a:p>
            <a:r>
              <a:rPr lang="pt-BR" sz="1800" dirty="0"/>
              <a:t>Acompanhamento de todas as automações da sua empresa durante o horário comercial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740FCF3F-481D-F72F-81E2-3E49605822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48" y="5316"/>
            <a:ext cx="6363588" cy="9583487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7EDF0D64-4BA6-FD43-970D-F4743395D9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091" y="7748454"/>
            <a:ext cx="1019317" cy="952633"/>
          </a:xfrm>
          <a:prstGeom prst="rect">
            <a:avLst/>
          </a:prstGeom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5C924915-882C-B4D6-A5CB-A38FB3855F4A}"/>
              </a:ext>
            </a:extLst>
          </p:cNvPr>
          <p:cNvSpPr txBox="1"/>
          <p:nvPr/>
        </p:nvSpPr>
        <p:spPr>
          <a:xfrm>
            <a:off x="237929" y="8773962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+3.513</a:t>
            </a:r>
          </a:p>
          <a:p>
            <a:pPr algn="ctr"/>
            <a:r>
              <a:rPr lang="pt-BR" b="1" dirty="0"/>
              <a:t>AUTOMAÇÕES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C702FEAE-0F7B-7FDC-2E2C-41C79E58D1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6466" y="7748454"/>
            <a:ext cx="1124796" cy="952633"/>
          </a:xfrm>
          <a:prstGeom prst="rect">
            <a:avLst/>
          </a:prstGeom>
        </p:spPr>
      </p:pic>
      <p:sp>
        <p:nvSpPr>
          <p:cNvPr id="52" name="CaixaDeTexto 51">
            <a:extLst>
              <a:ext uri="{FF2B5EF4-FFF2-40B4-BE49-F238E27FC236}">
                <a16:creationId xmlns:a16="http://schemas.microsoft.com/office/drawing/2014/main" id="{81660C75-99C9-B24C-78C4-7ABCF0278699}"/>
              </a:ext>
            </a:extLst>
          </p:cNvPr>
          <p:cNvSpPr txBox="1"/>
          <p:nvPr/>
        </p:nvSpPr>
        <p:spPr>
          <a:xfrm>
            <a:off x="1978350" y="8770471"/>
            <a:ext cx="16610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+220.513</a:t>
            </a:r>
          </a:p>
          <a:p>
            <a:pPr algn="ctr"/>
            <a:r>
              <a:rPr lang="pt-BR" b="1" dirty="0"/>
              <a:t>HORAS </a:t>
            </a:r>
          </a:p>
          <a:p>
            <a:pPr algn="ctr"/>
            <a:r>
              <a:rPr lang="pt-BR" b="1" dirty="0"/>
              <a:t>ECONOMIZADAS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5FE948D6-3708-85C8-7026-9F3AEE077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>
            <a:extLst>
              <a:ext uri="{FF2B5EF4-FFF2-40B4-BE49-F238E27FC236}">
                <a16:creationId xmlns:a16="http://schemas.microsoft.com/office/drawing/2014/main" id="{365F473B-A486-B658-C95E-0A26013073E0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AUTOMATE BRASIL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8C337AB-8279-F559-6759-65C0FE8AE3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92"/>
          <a:stretch>
            <a:fillRect/>
          </a:stretch>
        </p:blipFill>
        <p:spPr>
          <a:xfrm>
            <a:off x="315546" y="1528763"/>
            <a:ext cx="4866054" cy="79295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58E8A22-94B7-5AB6-A2CD-125C28109A93}"/>
              </a:ext>
            </a:extLst>
          </p:cNvPr>
          <p:cNvSpPr txBox="1"/>
          <p:nvPr/>
        </p:nvSpPr>
        <p:spPr>
          <a:xfrm>
            <a:off x="5428345" y="1528763"/>
            <a:ext cx="12409712" cy="147732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NOSSOS SERVIÇOS</a:t>
            </a:r>
          </a:p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SEUS PROCESSOS EM BOAS MÃOS</a:t>
            </a:r>
          </a:p>
          <a:p>
            <a:r>
              <a:rPr lang="pt-BR" sz="1800" dirty="0"/>
              <a:t>Nós estudamos e nos prepararmos para atender todo o ciclo de vida da melhoria de Processos na sua empresa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0B28FFD-A038-7913-8D9F-D9AD3FF76956}"/>
              </a:ext>
            </a:extLst>
          </p:cNvPr>
          <p:cNvSpPr txBox="1"/>
          <p:nvPr/>
        </p:nvSpPr>
        <p:spPr>
          <a:xfrm>
            <a:off x="6371995" y="3281009"/>
            <a:ext cx="11561312" cy="80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ANÁLISE E MELHORIA DE PROCESSOS</a:t>
            </a:r>
          </a:p>
          <a:p>
            <a:r>
              <a:rPr lang="pt-BR" sz="1800" dirty="0"/>
              <a:t>Conte com especialistas em análise de processos para extrair o melhor resultado do seu investimento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DAB68B59-D779-0B43-C5B5-5432FE7B9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573" y="3281009"/>
            <a:ext cx="945216" cy="8002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F9C3B2A-B2CE-CF3A-BF20-5074C61DD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345" y="4630943"/>
            <a:ext cx="949444" cy="79475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36C04139-7BCB-5AAA-2701-6D3EABD4FC00}"/>
              </a:ext>
            </a:extLst>
          </p:cNvPr>
          <p:cNvSpPr txBox="1"/>
          <p:nvPr/>
        </p:nvSpPr>
        <p:spPr>
          <a:xfrm>
            <a:off x="-11834011" y="4625483"/>
            <a:ext cx="1146026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 EM HYPERAUTOMAÇÃO</a:t>
            </a:r>
          </a:p>
          <a:p>
            <a:r>
              <a:rPr lang="pt-BR" sz="1800" dirty="0"/>
              <a:t>Desenvolvimento nas principais plataformas do mercado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549F78F5-C705-FE8E-CC7A-2CA3D65D9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345" y="5969957"/>
            <a:ext cx="949444" cy="794759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92E6E089-9770-1F8F-FC36-D5B23CF51509}"/>
              </a:ext>
            </a:extLst>
          </p:cNvPr>
          <p:cNvSpPr txBox="1"/>
          <p:nvPr/>
        </p:nvSpPr>
        <p:spPr>
          <a:xfrm>
            <a:off x="-11935055" y="5969957"/>
            <a:ext cx="11561312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DE EXCELÊNCIA</a:t>
            </a:r>
          </a:p>
          <a:p>
            <a:r>
              <a:rPr lang="pt-BR" sz="1800" dirty="0"/>
              <a:t>Consultoria e apoio para a criação de um Centro de Excelência (</a:t>
            </a:r>
            <a:r>
              <a:rPr lang="pt-BR" sz="1800" dirty="0" err="1"/>
              <a:t>CoE</a:t>
            </a:r>
            <a:r>
              <a:rPr lang="pt-BR" sz="1800" dirty="0"/>
              <a:t>) na sua empresa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E2733E38-EF93-4834-5345-4992BC3AF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8345" y="7314431"/>
            <a:ext cx="949444" cy="802987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517DE496-20E1-85D7-0FDA-7C22B4167C00}"/>
              </a:ext>
            </a:extLst>
          </p:cNvPr>
          <p:cNvSpPr txBox="1"/>
          <p:nvPr/>
        </p:nvSpPr>
        <p:spPr>
          <a:xfrm>
            <a:off x="-11900931" y="7319891"/>
            <a:ext cx="1152718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TREINAMENTO</a:t>
            </a:r>
          </a:p>
          <a:p>
            <a:r>
              <a:rPr lang="pt-BR" sz="1800" dirty="0"/>
              <a:t>Ajudamos a preparar seu time para realizar até as automações mais complexas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13FA3CD5-352C-A8A5-6918-AD93797B84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345" y="8664364"/>
            <a:ext cx="949443" cy="802987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C4E6BAE3-3161-6C18-88F7-6B7E6B5E615C}"/>
              </a:ext>
            </a:extLst>
          </p:cNvPr>
          <p:cNvSpPr txBox="1"/>
          <p:nvPr/>
        </p:nvSpPr>
        <p:spPr>
          <a:xfrm>
            <a:off x="-11909316" y="8667132"/>
            <a:ext cx="11535573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MONITORAMENTO E SUPORTE</a:t>
            </a:r>
          </a:p>
          <a:p>
            <a:r>
              <a:rPr lang="pt-BR" sz="1800" dirty="0"/>
              <a:t>Acompanhamento de todas as automações da sua empresa durante o horário comercial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D854CA14-7823-8E50-4791-E6EE7178C9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48" y="5316"/>
            <a:ext cx="6363588" cy="958348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BCBE768-9E87-213E-79DB-A06C1A7443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091" y="7748454"/>
            <a:ext cx="1019317" cy="95263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FA12242-F283-5BDB-90B1-130B418528CF}"/>
              </a:ext>
            </a:extLst>
          </p:cNvPr>
          <p:cNvSpPr txBox="1"/>
          <p:nvPr/>
        </p:nvSpPr>
        <p:spPr>
          <a:xfrm>
            <a:off x="237929" y="8773962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+3.513</a:t>
            </a:r>
          </a:p>
          <a:p>
            <a:pPr algn="ctr"/>
            <a:r>
              <a:rPr lang="pt-BR" b="1" dirty="0"/>
              <a:t>AUTOMAÇÕES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F452744-B11C-6091-A415-5ACBF439A8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6466" y="7748454"/>
            <a:ext cx="1124796" cy="95263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03BCBEC-14E9-E2BD-64B7-40FEC78CA9B9}"/>
              </a:ext>
            </a:extLst>
          </p:cNvPr>
          <p:cNvSpPr txBox="1"/>
          <p:nvPr/>
        </p:nvSpPr>
        <p:spPr>
          <a:xfrm>
            <a:off x="1978350" y="8770471"/>
            <a:ext cx="16610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+220.513</a:t>
            </a:r>
          </a:p>
          <a:p>
            <a:pPr algn="ctr"/>
            <a:r>
              <a:rPr lang="pt-BR" b="1" dirty="0"/>
              <a:t>HORAS </a:t>
            </a:r>
          </a:p>
          <a:p>
            <a:pPr algn="ctr"/>
            <a:r>
              <a:rPr lang="pt-BR" b="1" dirty="0"/>
              <a:t>ECONOMIZADAS</a:t>
            </a:r>
          </a:p>
        </p:txBody>
      </p:sp>
    </p:spTree>
    <p:extLst>
      <p:ext uri="{BB962C8B-B14F-4D97-AF65-F5344CB8AC3E}">
        <p14:creationId xmlns:p14="http://schemas.microsoft.com/office/powerpoint/2010/main" val="2018008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EE0118F5-1785-A5DA-118E-67B9E9607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>
            <a:extLst>
              <a:ext uri="{FF2B5EF4-FFF2-40B4-BE49-F238E27FC236}">
                <a16:creationId xmlns:a16="http://schemas.microsoft.com/office/drawing/2014/main" id="{63D15484-4A39-B0AA-F3D9-011949CEE14B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AUTOMATE BRASIL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E09924B-438B-E9E0-35EE-BFFABFA8BF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92"/>
          <a:stretch>
            <a:fillRect/>
          </a:stretch>
        </p:blipFill>
        <p:spPr>
          <a:xfrm>
            <a:off x="315546" y="1528763"/>
            <a:ext cx="4866054" cy="79295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414E110-4DBA-735D-1CC9-0B9F423FF7B7}"/>
              </a:ext>
            </a:extLst>
          </p:cNvPr>
          <p:cNvSpPr txBox="1"/>
          <p:nvPr/>
        </p:nvSpPr>
        <p:spPr>
          <a:xfrm>
            <a:off x="5428345" y="1528763"/>
            <a:ext cx="12409712" cy="147732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NOSSOS SERVIÇOS</a:t>
            </a:r>
          </a:p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SEUS PROCESSOS EM BOAS MÃOS</a:t>
            </a:r>
          </a:p>
          <a:p>
            <a:r>
              <a:rPr lang="pt-BR" sz="1800" dirty="0"/>
              <a:t>Nós estudamos e nos prepararmos para atender todo o ciclo de vida da melhoria de Processos na sua empresa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B4C9CB0-E785-15C1-A57D-DD2CF18B23AE}"/>
              </a:ext>
            </a:extLst>
          </p:cNvPr>
          <p:cNvSpPr txBox="1"/>
          <p:nvPr/>
        </p:nvSpPr>
        <p:spPr>
          <a:xfrm>
            <a:off x="6371995" y="3281009"/>
            <a:ext cx="11561312" cy="80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ANÁLISE E MELHORIA DE PROCESSOS</a:t>
            </a:r>
          </a:p>
          <a:p>
            <a:r>
              <a:rPr lang="pt-BR" sz="1800" dirty="0"/>
              <a:t>Conte com especialistas em análise de processos para extrair o melhor resultado do seu investimento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2A5444D-19D8-A78D-AF6C-FCD07ACD9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573" y="3281009"/>
            <a:ext cx="945216" cy="8002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7638598-B72E-DD7B-2837-71885EC90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345" y="4630943"/>
            <a:ext cx="949444" cy="79475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7498E361-5F9B-5CA5-5798-B415BC851CE7}"/>
              </a:ext>
            </a:extLst>
          </p:cNvPr>
          <p:cNvSpPr txBox="1"/>
          <p:nvPr/>
        </p:nvSpPr>
        <p:spPr>
          <a:xfrm>
            <a:off x="6361840" y="4620023"/>
            <a:ext cx="1146026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 EM HYPERAUTOMAÇÃO</a:t>
            </a:r>
          </a:p>
          <a:p>
            <a:r>
              <a:rPr lang="pt-BR" sz="1800" dirty="0"/>
              <a:t>Desenvolvimento nas principais plataformas do mercado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48EA179-8757-5477-DE1D-726465556E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345" y="5969957"/>
            <a:ext cx="949444" cy="794759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AC897C09-84AA-2769-2A4C-FF95F20885FD}"/>
              </a:ext>
            </a:extLst>
          </p:cNvPr>
          <p:cNvSpPr txBox="1"/>
          <p:nvPr/>
        </p:nvSpPr>
        <p:spPr>
          <a:xfrm>
            <a:off x="-11935055" y="5969957"/>
            <a:ext cx="11561312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DE EXCELÊNCIA</a:t>
            </a:r>
          </a:p>
          <a:p>
            <a:r>
              <a:rPr lang="pt-BR" sz="1800" dirty="0"/>
              <a:t>Consultoria e apoio para a criação de um Centro de Excelência (</a:t>
            </a:r>
            <a:r>
              <a:rPr lang="pt-BR" sz="1800" dirty="0" err="1"/>
              <a:t>CoE</a:t>
            </a:r>
            <a:r>
              <a:rPr lang="pt-BR" sz="1800" dirty="0"/>
              <a:t>) na sua empresa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2F12CD58-A11A-0E4F-9895-60740F702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8345" y="7314431"/>
            <a:ext cx="949444" cy="802987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63F9C21F-D278-2B18-9FCC-764B4078B1C8}"/>
              </a:ext>
            </a:extLst>
          </p:cNvPr>
          <p:cNvSpPr txBox="1"/>
          <p:nvPr/>
        </p:nvSpPr>
        <p:spPr>
          <a:xfrm>
            <a:off x="-11900931" y="7319891"/>
            <a:ext cx="1152718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TREINAMENTO</a:t>
            </a:r>
          </a:p>
          <a:p>
            <a:r>
              <a:rPr lang="pt-BR" sz="1800" dirty="0"/>
              <a:t>Ajudamos a preparar seu time para realizar até as automações mais complexas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5F820567-E01A-1F28-3296-F124F4BDAE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345" y="8664364"/>
            <a:ext cx="949443" cy="802987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C67866F0-BA99-E00C-A5DB-4526B65D2646}"/>
              </a:ext>
            </a:extLst>
          </p:cNvPr>
          <p:cNvSpPr txBox="1"/>
          <p:nvPr/>
        </p:nvSpPr>
        <p:spPr>
          <a:xfrm>
            <a:off x="-11909316" y="8667132"/>
            <a:ext cx="11535573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MONITORAMENTO E SUPORTE</a:t>
            </a:r>
          </a:p>
          <a:p>
            <a:r>
              <a:rPr lang="pt-BR" sz="1800" dirty="0"/>
              <a:t>Acompanhamento de todas as automações da sua empresa durante o horário comercial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7317E480-145B-B22C-04F3-E9012F0E94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48" y="5316"/>
            <a:ext cx="6363588" cy="958348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A6F71AD-3A92-51A1-AA32-3E22E223F4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091" y="7748454"/>
            <a:ext cx="1019317" cy="95263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F16FC34-0C04-5369-2264-51451F9911F1}"/>
              </a:ext>
            </a:extLst>
          </p:cNvPr>
          <p:cNvSpPr txBox="1"/>
          <p:nvPr/>
        </p:nvSpPr>
        <p:spPr>
          <a:xfrm>
            <a:off x="237929" y="8773962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+3.513</a:t>
            </a:r>
          </a:p>
          <a:p>
            <a:pPr algn="ctr"/>
            <a:r>
              <a:rPr lang="pt-BR" b="1" dirty="0"/>
              <a:t>AUTOMAÇÕES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2520A74-097C-35A7-EABF-43B9600EDB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6466" y="7748454"/>
            <a:ext cx="1124796" cy="95263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03FD147-B277-04A6-7B02-0AA218664672}"/>
              </a:ext>
            </a:extLst>
          </p:cNvPr>
          <p:cNvSpPr txBox="1"/>
          <p:nvPr/>
        </p:nvSpPr>
        <p:spPr>
          <a:xfrm>
            <a:off x="1978350" y="8770471"/>
            <a:ext cx="16610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+220.513</a:t>
            </a:r>
          </a:p>
          <a:p>
            <a:pPr algn="ctr"/>
            <a:r>
              <a:rPr lang="pt-BR" b="1" dirty="0"/>
              <a:t>HORAS </a:t>
            </a:r>
          </a:p>
          <a:p>
            <a:pPr algn="ctr"/>
            <a:r>
              <a:rPr lang="pt-BR" b="1" dirty="0"/>
              <a:t>ECONOMIZADAS</a:t>
            </a:r>
          </a:p>
        </p:txBody>
      </p:sp>
    </p:spTree>
    <p:extLst>
      <p:ext uri="{BB962C8B-B14F-4D97-AF65-F5344CB8AC3E}">
        <p14:creationId xmlns:p14="http://schemas.microsoft.com/office/powerpoint/2010/main" val="2274528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BC39D4BE-E676-022B-A6B9-2111984BC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>
            <a:extLst>
              <a:ext uri="{FF2B5EF4-FFF2-40B4-BE49-F238E27FC236}">
                <a16:creationId xmlns:a16="http://schemas.microsoft.com/office/drawing/2014/main" id="{4B473EB1-4EE5-B988-21A4-5C2FFB70F0DE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AUTOMATE BRASIL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CDFAFF9-2E46-4514-3288-C2B6877FFD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92"/>
          <a:stretch>
            <a:fillRect/>
          </a:stretch>
        </p:blipFill>
        <p:spPr>
          <a:xfrm>
            <a:off x="315546" y="1528763"/>
            <a:ext cx="4866054" cy="79295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5429808-1928-5C2F-AEEC-FD182F191D2A}"/>
              </a:ext>
            </a:extLst>
          </p:cNvPr>
          <p:cNvSpPr txBox="1"/>
          <p:nvPr/>
        </p:nvSpPr>
        <p:spPr>
          <a:xfrm>
            <a:off x="5428345" y="1528763"/>
            <a:ext cx="12409712" cy="147732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NOSSOS SERVIÇOS</a:t>
            </a:r>
          </a:p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SEUS PROCESSOS EM BOAS MÃOS</a:t>
            </a:r>
          </a:p>
          <a:p>
            <a:r>
              <a:rPr lang="pt-BR" sz="1800" dirty="0"/>
              <a:t>Nós estudamos e nos prepararmos para atender todo o ciclo de vida da melhoria de Processos na sua empresa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C37B9F-6C06-FA02-A86A-4EBE26E4AF7E}"/>
              </a:ext>
            </a:extLst>
          </p:cNvPr>
          <p:cNvSpPr txBox="1"/>
          <p:nvPr/>
        </p:nvSpPr>
        <p:spPr>
          <a:xfrm>
            <a:off x="6371995" y="3281009"/>
            <a:ext cx="11561312" cy="80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ANÁLISE E MELHORIA DE PROCESSOS</a:t>
            </a:r>
          </a:p>
          <a:p>
            <a:r>
              <a:rPr lang="pt-BR" sz="1800" dirty="0"/>
              <a:t>Conte com especialistas em análise de processos para extrair o melhor resultado do seu investimento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95E09BE8-580F-95EF-46E9-CB3454EB6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573" y="3281009"/>
            <a:ext cx="945216" cy="8002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A3C551FF-A571-54FB-D265-048A9BF8A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345" y="4630943"/>
            <a:ext cx="949444" cy="79475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8BD7E93A-BCF7-B43D-3988-4A630570B7E2}"/>
              </a:ext>
            </a:extLst>
          </p:cNvPr>
          <p:cNvSpPr txBox="1"/>
          <p:nvPr/>
        </p:nvSpPr>
        <p:spPr>
          <a:xfrm>
            <a:off x="6361840" y="4620023"/>
            <a:ext cx="1146026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 EM HYPERAUTOMAÇÃO</a:t>
            </a:r>
          </a:p>
          <a:p>
            <a:r>
              <a:rPr lang="pt-BR" sz="1800" dirty="0"/>
              <a:t>Desenvolvimento nas principais plataformas do mercado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B914675A-5BC8-5C42-ECA5-A43ECF1205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345" y="5969957"/>
            <a:ext cx="949444" cy="794759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BBDC8DAA-BDCE-E5F1-4BB5-5411FE499D24}"/>
              </a:ext>
            </a:extLst>
          </p:cNvPr>
          <p:cNvSpPr txBox="1"/>
          <p:nvPr/>
        </p:nvSpPr>
        <p:spPr>
          <a:xfrm>
            <a:off x="6371995" y="5971804"/>
            <a:ext cx="11561312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DE EXCELÊNCIA</a:t>
            </a:r>
          </a:p>
          <a:p>
            <a:r>
              <a:rPr lang="pt-BR" sz="1800" dirty="0"/>
              <a:t>Consultoria e apoio para a criação de um Centro de Excelência (</a:t>
            </a:r>
            <a:r>
              <a:rPr lang="pt-BR" sz="1800" dirty="0" err="1"/>
              <a:t>CoE</a:t>
            </a:r>
            <a:r>
              <a:rPr lang="pt-BR" sz="1800" dirty="0"/>
              <a:t>) na sua empresa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63CE3E18-4188-1521-0D51-BFE8972C1A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8345" y="7314431"/>
            <a:ext cx="949444" cy="802987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7F9FE2F4-7CC7-855F-4E47-5A3905ED95B6}"/>
              </a:ext>
            </a:extLst>
          </p:cNvPr>
          <p:cNvSpPr txBox="1"/>
          <p:nvPr/>
        </p:nvSpPr>
        <p:spPr>
          <a:xfrm>
            <a:off x="-11900931" y="7319891"/>
            <a:ext cx="1152718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TREINAMENTO</a:t>
            </a:r>
          </a:p>
          <a:p>
            <a:r>
              <a:rPr lang="pt-BR" sz="1800" dirty="0"/>
              <a:t>Ajudamos a preparar seu time para realizar até as automações mais complexas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4A4B94F6-B690-8392-34F9-6AAF4AEAD6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345" y="8664364"/>
            <a:ext cx="949443" cy="802987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22D7F2DD-75A9-AB83-7C98-DDCEEDE6AB31}"/>
              </a:ext>
            </a:extLst>
          </p:cNvPr>
          <p:cNvSpPr txBox="1"/>
          <p:nvPr/>
        </p:nvSpPr>
        <p:spPr>
          <a:xfrm>
            <a:off x="-11909316" y="8667132"/>
            <a:ext cx="11535573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MONITORAMENTO E SUPORTE</a:t>
            </a:r>
          </a:p>
          <a:p>
            <a:r>
              <a:rPr lang="pt-BR" sz="1800" dirty="0"/>
              <a:t>Acompanhamento de todas as automações da sua empresa durante o horário comercial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D746D70A-43FF-1BF6-20B6-03059FDDCC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48" y="5316"/>
            <a:ext cx="6363588" cy="958348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616C686-4B87-35D5-84F6-9E9F19E4AB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091" y="7748454"/>
            <a:ext cx="1019317" cy="95263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8AAD9BD-BB95-027C-5F82-73AD7F3DFE09}"/>
              </a:ext>
            </a:extLst>
          </p:cNvPr>
          <p:cNvSpPr txBox="1"/>
          <p:nvPr/>
        </p:nvSpPr>
        <p:spPr>
          <a:xfrm>
            <a:off x="237929" y="8773962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+3.513</a:t>
            </a:r>
          </a:p>
          <a:p>
            <a:pPr algn="ctr"/>
            <a:r>
              <a:rPr lang="pt-BR" b="1" dirty="0"/>
              <a:t>AUTOMAÇÕES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3511DA7-FB29-F5A6-03B4-98ED3A03BC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6466" y="7748454"/>
            <a:ext cx="1124796" cy="95263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0F3659D-C683-E8AF-E58F-C719CF0BBD71}"/>
              </a:ext>
            </a:extLst>
          </p:cNvPr>
          <p:cNvSpPr txBox="1"/>
          <p:nvPr/>
        </p:nvSpPr>
        <p:spPr>
          <a:xfrm>
            <a:off x="1978350" y="8770471"/>
            <a:ext cx="16610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+220.513</a:t>
            </a:r>
          </a:p>
          <a:p>
            <a:pPr algn="ctr"/>
            <a:r>
              <a:rPr lang="pt-BR" b="1" dirty="0"/>
              <a:t>HORAS </a:t>
            </a:r>
          </a:p>
          <a:p>
            <a:pPr algn="ctr"/>
            <a:r>
              <a:rPr lang="pt-BR" b="1" dirty="0"/>
              <a:t>ECONOMIZADAS</a:t>
            </a:r>
          </a:p>
        </p:txBody>
      </p:sp>
    </p:spTree>
    <p:extLst>
      <p:ext uri="{BB962C8B-B14F-4D97-AF65-F5344CB8AC3E}">
        <p14:creationId xmlns:p14="http://schemas.microsoft.com/office/powerpoint/2010/main" val="938414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E0C051F5-49DA-9E48-1081-A7F98C1BA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>
            <a:extLst>
              <a:ext uri="{FF2B5EF4-FFF2-40B4-BE49-F238E27FC236}">
                <a16:creationId xmlns:a16="http://schemas.microsoft.com/office/drawing/2014/main" id="{7A6B32F4-C43B-F15E-4C1F-8B16F2520CDC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AUTOMATE BRASIL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878900-3622-9A7D-080A-D9253B475B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92"/>
          <a:stretch>
            <a:fillRect/>
          </a:stretch>
        </p:blipFill>
        <p:spPr>
          <a:xfrm>
            <a:off x="315546" y="1528763"/>
            <a:ext cx="4866054" cy="79295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B51D0E7-2F4A-74D2-4984-25645DC8E5C3}"/>
              </a:ext>
            </a:extLst>
          </p:cNvPr>
          <p:cNvSpPr txBox="1"/>
          <p:nvPr/>
        </p:nvSpPr>
        <p:spPr>
          <a:xfrm>
            <a:off x="5428345" y="1528763"/>
            <a:ext cx="12409712" cy="147732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NOSSOS SERVIÇOS</a:t>
            </a:r>
          </a:p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SEUS PROCESSOS EM BOAS MÃOS</a:t>
            </a:r>
          </a:p>
          <a:p>
            <a:r>
              <a:rPr lang="pt-BR" sz="1800" dirty="0"/>
              <a:t>Nós estudamos e nos prepararmos para atender todo o ciclo de vida da melhoria de Processos na sua empresa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C6D6888-1D81-A1FF-E26A-C027D22493F7}"/>
              </a:ext>
            </a:extLst>
          </p:cNvPr>
          <p:cNvSpPr txBox="1"/>
          <p:nvPr/>
        </p:nvSpPr>
        <p:spPr>
          <a:xfrm>
            <a:off x="6371995" y="3281009"/>
            <a:ext cx="11561312" cy="80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ANÁLISE E MELHORIA DE PROCESSOS</a:t>
            </a:r>
          </a:p>
          <a:p>
            <a:r>
              <a:rPr lang="pt-BR" sz="1800" dirty="0"/>
              <a:t>Conte com especialistas em análise de processos para extrair o melhor resultado do seu investimento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9764F4D-485D-E923-8B34-EC4D0C3F8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573" y="3281009"/>
            <a:ext cx="945216" cy="8002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76C7AD8-85FC-7C74-6989-D5AF642E7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345" y="4630943"/>
            <a:ext cx="949444" cy="79475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8811890-4FDC-8C22-3D6F-32EC67EA0911}"/>
              </a:ext>
            </a:extLst>
          </p:cNvPr>
          <p:cNvSpPr txBox="1"/>
          <p:nvPr/>
        </p:nvSpPr>
        <p:spPr>
          <a:xfrm>
            <a:off x="6361840" y="4620023"/>
            <a:ext cx="1146026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 EM HYPERAUTOMAÇÃO</a:t>
            </a:r>
          </a:p>
          <a:p>
            <a:r>
              <a:rPr lang="pt-BR" sz="1800" dirty="0"/>
              <a:t>Desenvolvimento nas principais plataformas do mercado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985225A6-C229-918B-5B2B-2870F1DC0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345" y="5969957"/>
            <a:ext cx="949444" cy="794759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E04E3166-E5C6-DFB5-429E-B4337F0E81DD}"/>
              </a:ext>
            </a:extLst>
          </p:cNvPr>
          <p:cNvSpPr txBox="1"/>
          <p:nvPr/>
        </p:nvSpPr>
        <p:spPr>
          <a:xfrm>
            <a:off x="6371995" y="5971804"/>
            <a:ext cx="11561312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DE EXCELÊNCIA</a:t>
            </a:r>
          </a:p>
          <a:p>
            <a:r>
              <a:rPr lang="pt-BR" sz="1800" dirty="0"/>
              <a:t>Consultoria e apoio para a criação de um Centro de Excelência (</a:t>
            </a:r>
            <a:r>
              <a:rPr lang="pt-BR" sz="1800" dirty="0" err="1"/>
              <a:t>CoE</a:t>
            </a:r>
            <a:r>
              <a:rPr lang="pt-BR" sz="1800" dirty="0"/>
              <a:t>) na sua empresa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C595C9CF-3382-EC71-3D51-3209A7F856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8345" y="7314431"/>
            <a:ext cx="949444" cy="802987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09689E74-E5FA-DDAA-6492-46A8C82E37A2}"/>
              </a:ext>
            </a:extLst>
          </p:cNvPr>
          <p:cNvSpPr txBox="1"/>
          <p:nvPr/>
        </p:nvSpPr>
        <p:spPr>
          <a:xfrm>
            <a:off x="6361840" y="7310818"/>
            <a:ext cx="1152718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TREINAMENTO</a:t>
            </a:r>
          </a:p>
          <a:p>
            <a:r>
              <a:rPr lang="pt-BR" sz="1800" dirty="0"/>
              <a:t>Ajudamos a preparar seu time para realizar até as automações mais complexas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B480E866-14C9-EBB9-21A5-BD88D20899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345" y="8664364"/>
            <a:ext cx="949443" cy="802987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E475CD40-73E7-BAD0-31B2-9A5509A39976}"/>
              </a:ext>
            </a:extLst>
          </p:cNvPr>
          <p:cNvSpPr txBox="1"/>
          <p:nvPr/>
        </p:nvSpPr>
        <p:spPr>
          <a:xfrm>
            <a:off x="-11909316" y="8667132"/>
            <a:ext cx="11535573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MONITORAMENTO E SUPORTE</a:t>
            </a:r>
          </a:p>
          <a:p>
            <a:r>
              <a:rPr lang="pt-BR" sz="1800" dirty="0"/>
              <a:t>Acompanhamento de todas as automações da sua empresa durante o horário comercial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96F8CF13-16A3-EA24-59D5-88E0E1E286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48" y="5316"/>
            <a:ext cx="6363588" cy="958348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F1E01CD-1CF8-FBE4-BCA3-D954C37E0F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091" y="7748454"/>
            <a:ext cx="1019317" cy="95263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60E727A-8D8A-232B-3A8D-0F9CE962405D}"/>
              </a:ext>
            </a:extLst>
          </p:cNvPr>
          <p:cNvSpPr txBox="1"/>
          <p:nvPr/>
        </p:nvSpPr>
        <p:spPr>
          <a:xfrm>
            <a:off x="237929" y="8773962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+3.513</a:t>
            </a:r>
          </a:p>
          <a:p>
            <a:pPr algn="ctr"/>
            <a:r>
              <a:rPr lang="pt-BR" b="1" dirty="0"/>
              <a:t>AUTOMAÇÕES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47457F5-4295-BB03-7498-E184525F9F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6466" y="7748454"/>
            <a:ext cx="1124796" cy="95263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8D1E337-C739-6D05-89E2-40A4AA417868}"/>
              </a:ext>
            </a:extLst>
          </p:cNvPr>
          <p:cNvSpPr txBox="1"/>
          <p:nvPr/>
        </p:nvSpPr>
        <p:spPr>
          <a:xfrm>
            <a:off x="1978350" y="8770471"/>
            <a:ext cx="16610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+220.513</a:t>
            </a:r>
          </a:p>
          <a:p>
            <a:pPr algn="ctr"/>
            <a:r>
              <a:rPr lang="pt-BR" b="1" dirty="0"/>
              <a:t>HORAS </a:t>
            </a:r>
          </a:p>
          <a:p>
            <a:pPr algn="ctr"/>
            <a:r>
              <a:rPr lang="pt-BR" b="1" dirty="0"/>
              <a:t>ECONOMIZADAS</a:t>
            </a:r>
          </a:p>
        </p:txBody>
      </p:sp>
    </p:spTree>
    <p:extLst>
      <p:ext uri="{BB962C8B-B14F-4D97-AF65-F5344CB8AC3E}">
        <p14:creationId xmlns:p14="http://schemas.microsoft.com/office/powerpoint/2010/main" val="2432604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23181F28-9B2C-DABE-5762-47B6EA8A5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>
            <a:extLst>
              <a:ext uri="{FF2B5EF4-FFF2-40B4-BE49-F238E27FC236}">
                <a16:creationId xmlns:a16="http://schemas.microsoft.com/office/drawing/2014/main" id="{F9F3E31E-BEFF-17CC-EB04-6E38DD5FA620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AUTOMATE BRASIL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58E8B17-5DFC-15BB-11EC-E2915ED3DE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092"/>
          <a:stretch>
            <a:fillRect/>
          </a:stretch>
        </p:blipFill>
        <p:spPr>
          <a:xfrm>
            <a:off x="315546" y="1528763"/>
            <a:ext cx="4866054" cy="792956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85CB474-D0B6-EFB1-7AC3-109D0F474814}"/>
              </a:ext>
            </a:extLst>
          </p:cNvPr>
          <p:cNvSpPr txBox="1"/>
          <p:nvPr/>
        </p:nvSpPr>
        <p:spPr>
          <a:xfrm>
            <a:off x="5428345" y="1528763"/>
            <a:ext cx="12409712" cy="147732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NOSSOS SERVIÇOS</a:t>
            </a:r>
          </a:p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SEUS PROCESSOS EM BOAS MÃOS</a:t>
            </a:r>
          </a:p>
          <a:p>
            <a:r>
              <a:rPr lang="pt-BR" sz="1800" dirty="0"/>
              <a:t>Nós estudamos e nos prepararmos para atender todo o ciclo de vida da melhoria de Processos na sua empresa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1AB6A7F-1E96-DB96-87D9-E3EBBFA150C5}"/>
              </a:ext>
            </a:extLst>
          </p:cNvPr>
          <p:cNvSpPr txBox="1"/>
          <p:nvPr/>
        </p:nvSpPr>
        <p:spPr>
          <a:xfrm>
            <a:off x="6371995" y="3281009"/>
            <a:ext cx="11561312" cy="800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ANÁLISE E MELHORIA DE PROCESSOS</a:t>
            </a:r>
          </a:p>
          <a:p>
            <a:r>
              <a:rPr lang="pt-BR" sz="1800" dirty="0"/>
              <a:t>Conte com especialistas em análise de processos para extrair o melhor resultado do seu investimento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66CC65-79BF-4C74-8E66-9F11FA540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573" y="3281009"/>
            <a:ext cx="945216" cy="80021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A2AD017-1C36-F691-5829-9DD5529BB7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345" y="4630943"/>
            <a:ext cx="949444" cy="79475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23467449-1ADB-EAA0-9FFC-A759DE8C3298}"/>
              </a:ext>
            </a:extLst>
          </p:cNvPr>
          <p:cNvSpPr txBox="1"/>
          <p:nvPr/>
        </p:nvSpPr>
        <p:spPr>
          <a:xfrm>
            <a:off x="6361840" y="4620023"/>
            <a:ext cx="1146026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 EM HYPERAUTOMAÇÃO</a:t>
            </a:r>
          </a:p>
          <a:p>
            <a:r>
              <a:rPr lang="pt-BR" sz="1800" dirty="0"/>
              <a:t>Desenvolvimento nas principais plataformas do mercado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72B310F3-4705-9E05-B780-05F7CFAF78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345" y="5969957"/>
            <a:ext cx="949444" cy="794759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307FA6CA-551E-DE67-2281-C49DBEB2118E}"/>
              </a:ext>
            </a:extLst>
          </p:cNvPr>
          <p:cNvSpPr txBox="1"/>
          <p:nvPr/>
        </p:nvSpPr>
        <p:spPr>
          <a:xfrm>
            <a:off x="6371995" y="5971804"/>
            <a:ext cx="11561312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CENTRO DE EXCELÊNCIA</a:t>
            </a:r>
          </a:p>
          <a:p>
            <a:r>
              <a:rPr lang="pt-BR" sz="1800" dirty="0"/>
              <a:t>Consultoria e apoio para a criação de um Centro de Excelência (</a:t>
            </a:r>
            <a:r>
              <a:rPr lang="pt-BR" sz="1800" dirty="0" err="1"/>
              <a:t>CoE</a:t>
            </a:r>
            <a:r>
              <a:rPr lang="pt-BR" sz="1800" dirty="0"/>
              <a:t>) na sua empresa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D7446845-188E-AA9F-3FD0-2FB484D881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8345" y="7314431"/>
            <a:ext cx="949444" cy="802987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30DC0DAA-E8F0-731D-61D2-1C756C0CC775}"/>
              </a:ext>
            </a:extLst>
          </p:cNvPr>
          <p:cNvSpPr txBox="1"/>
          <p:nvPr/>
        </p:nvSpPr>
        <p:spPr>
          <a:xfrm>
            <a:off x="6361840" y="7310818"/>
            <a:ext cx="11527188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TREINAMENTO</a:t>
            </a:r>
          </a:p>
          <a:p>
            <a:r>
              <a:rPr lang="pt-BR" sz="1800" dirty="0"/>
              <a:t>Ajudamos a preparar seu time para realizar até as automações mais complexas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D1ACDF06-7CB0-9C6D-D5A2-3915421418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345" y="8664364"/>
            <a:ext cx="949443" cy="802987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9C61B922-8E37-B624-7613-5DCD04856D6A}"/>
              </a:ext>
            </a:extLst>
          </p:cNvPr>
          <p:cNvSpPr txBox="1"/>
          <p:nvPr/>
        </p:nvSpPr>
        <p:spPr>
          <a:xfrm>
            <a:off x="6357648" y="8665747"/>
            <a:ext cx="11535573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MONITORAMENTO E SUPORTE</a:t>
            </a:r>
          </a:p>
          <a:p>
            <a:r>
              <a:rPr lang="pt-BR" sz="1800" dirty="0"/>
              <a:t>Acompanhamento de todas as automações da sua empresa durante o horário comercial</a:t>
            </a: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A5601B11-31B1-FBEB-4167-31078C578D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748" y="5316"/>
            <a:ext cx="6363588" cy="958348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AA20B32-4023-90A1-C48D-A52F694C00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091" y="7748454"/>
            <a:ext cx="1019317" cy="95263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354F080-5759-9C8F-3185-22710C99AD80}"/>
              </a:ext>
            </a:extLst>
          </p:cNvPr>
          <p:cNvSpPr txBox="1"/>
          <p:nvPr/>
        </p:nvSpPr>
        <p:spPr>
          <a:xfrm>
            <a:off x="237929" y="8773962"/>
            <a:ext cx="148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+3.513</a:t>
            </a:r>
          </a:p>
          <a:p>
            <a:pPr algn="ctr"/>
            <a:r>
              <a:rPr lang="pt-BR" b="1" dirty="0"/>
              <a:t>AUTOMAÇÕES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B2C65A-3D07-D073-65E9-4E69504C5A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6466" y="7748454"/>
            <a:ext cx="1124796" cy="95263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EF325CE-FAA5-4944-B8F4-DDCBC2834F16}"/>
              </a:ext>
            </a:extLst>
          </p:cNvPr>
          <p:cNvSpPr txBox="1"/>
          <p:nvPr/>
        </p:nvSpPr>
        <p:spPr>
          <a:xfrm>
            <a:off x="1978350" y="8770471"/>
            <a:ext cx="16610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+220.513</a:t>
            </a:r>
          </a:p>
          <a:p>
            <a:pPr algn="ctr"/>
            <a:r>
              <a:rPr lang="pt-BR" b="1" dirty="0"/>
              <a:t>HORAS </a:t>
            </a:r>
          </a:p>
          <a:p>
            <a:pPr algn="ctr"/>
            <a:r>
              <a:rPr lang="pt-BR" b="1" dirty="0"/>
              <a:t>ECONOMIZADAS</a:t>
            </a:r>
          </a:p>
        </p:txBody>
      </p:sp>
    </p:spTree>
    <p:extLst>
      <p:ext uri="{BB962C8B-B14F-4D97-AF65-F5344CB8AC3E}">
        <p14:creationId xmlns:p14="http://schemas.microsoft.com/office/powerpoint/2010/main" val="1490459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Texto 1">
            <a:extLst>
              <a:ext uri="{FF2B5EF4-FFF2-40B4-BE49-F238E27FC236}">
                <a16:creationId xmlns:a16="http://schemas.microsoft.com/office/drawing/2014/main" id="{0F1EACEE-C1F5-9CCC-0EC1-9A54ABF07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4545707" y="1728565"/>
            <a:ext cx="14001257" cy="1580068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marL="25400" lvl="0" indent="0" algn="ctr">
              <a:buNone/>
            </a:pPr>
            <a:r>
              <a:rPr lang="en-US" sz="3600" b="1" dirty="0" err="1">
                <a:solidFill>
                  <a:schemeClr val="bg1"/>
                </a:solidFill>
              </a:rPr>
              <a:t>Redução</a:t>
            </a:r>
            <a:r>
              <a:rPr lang="en-US" sz="3600" b="1" dirty="0">
                <a:solidFill>
                  <a:schemeClr val="bg1"/>
                </a:solidFill>
              </a:rPr>
              <a:t> de Custos: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Redução de custos operacionais em tarefas repetitivas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Real</a:t>
            </a:r>
            <a:r>
              <a:rPr lang="pt-BR" sz="2400" dirty="0">
                <a:solidFill>
                  <a:schemeClr val="bg1"/>
                </a:solidFill>
              </a:rPr>
              <a:t>ocação em outras atividades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A33FF4B-977F-CA1D-A6F7-56B20434E32D}"/>
              </a:ext>
            </a:extLst>
          </p:cNvPr>
          <p:cNvSpPr txBox="1"/>
          <p:nvPr/>
        </p:nvSpPr>
        <p:spPr>
          <a:xfrm>
            <a:off x="6012864" y="282015"/>
            <a:ext cx="278794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MOTIVOS</a:t>
            </a:r>
          </a:p>
          <a:p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7" name="Seta: Pentágono 6">
            <a:extLst>
              <a:ext uri="{FF2B5EF4-FFF2-40B4-BE49-F238E27FC236}">
                <a16:creationId xmlns:a16="http://schemas.microsoft.com/office/drawing/2014/main" id="{33F860EC-5061-F594-4603-961D867D27F9}"/>
              </a:ext>
            </a:extLst>
          </p:cNvPr>
          <p:cNvSpPr/>
          <p:nvPr/>
        </p:nvSpPr>
        <p:spPr>
          <a:xfrm>
            <a:off x="550854" y="1728565"/>
            <a:ext cx="2551901" cy="1564863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1</a:t>
            </a:r>
          </a:p>
        </p:txBody>
      </p:sp>
      <p:sp>
        <p:nvSpPr>
          <p:cNvPr id="8" name="Seta: Pentágono 7">
            <a:extLst>
              <a:ext uri="{FF2B5EF4-FFF2-40B4-BE49-F238E27FC236}">
                <a16:creationId xmlns:a16="http://schemas.microsoft.com/office/drawing/2014/main" id="{54BC9229-C4C9-8B37-5C16-5CE1122EADDD}"/>
              </a:ext>
            </a:extLst>
          </p:cNvPr>
          <p:cNvSpPr/>
          <p:nvPr/>
        </p:nvSpPr>
        <p:spPr>
          <a:xfrm>
            <a:off x="550854" y="3441990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2</a:t>
            </a:r>
          </a:p>
        </p:txBody>
      </p:sp>
      <p:sp>
        <p:nvSpPr>
          <p:cNvPr id="10" name="Seta: Pentágono 9">
            <a:extLst>
              <a:ext uri="{FF2B5EF4-FFF2-40B4-BE49-F238E27FC236}">
                <a16:creationId xmlns:a16="http://schemas.microsoft.com/office/drawing/2014/main" id="{C01281B7-7590-F35E-4CEC-F4F882FD5804}"/>
              </a:ext>
            </a:extLst>
          </p:cNvPr>
          <p:cNvSpPr/>
          <p:nvPr/>
        </p:nvSpPr>
        <p:spPr>
          <a:xfrm>
            <a:off x="550854" y="5175841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3</a:t>
            </a:r>
          </a:p>
        </p:txBody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EB0E035A-999C-A6CF-128E-605FFD5F0BB1}"/>
              </a:ext>
            </a:extLst>
          </p:cNvPr>
          <p:cNvSpPr/>
          <p:nvPr/>
        </p:nvSpPr>
        <p:spPr>
          <a:xfrm>
            <a:off x="550854" y="6909692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4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43187D9F-D714-15A2-721D-D4ECE6BCF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28565"/>
            <a:ext cx="550854" cy="682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12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DAAFE-8E20-9897-8911-BA797281D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ço Reservado para Texto 1">
            <a:extLst>
              <a:ext uri="{FF2B5EF4-FFF2-40B4-BE49-F238E27FC236}">
                <a16:creationId xmlns:a16="http://schemas.microsoft.com/office/drawing/2014/main" id="{D8978F85-51B7-EF42-5CE5-776A9CA63C65}"/>
              </a:ext>
            </a:extLst>
          </p:cNvPr>
          <p:cNvSpPr txBox="1">
            <a:spLocks/>
          </p:cNvSpPr>
          <p:nvPr/>
        </p:nvSpPr>
        <p:spPr>
          <a:xfrm>
            <a:off x="-14545707" y="3424852"/>
            <a:ext cx="14001257" cy="15800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Aumento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 de </a:t>
            </a:r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Eficiência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Aumento da velocidade e eficiência</a:t>
            </a:r>
          </a:p>
          <a:p>
            <a:pPr marL="228600" lvl="1" indent="-228600" algn="ctr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Processamento de grandes volumes mais rápido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16" name="Espaço Reservado para Texto 1">
            <a:extLst>
              <a:ext uri="{FF2B5EF4-FFF2-40B4-BE49-F238E27FC236}">
                <a16:creationId xmlns:a16="http://schemas.microsoft.com/office/drawing/2014/main" id="{E3B85BBE-304E-751F-B91D-73FF5954A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2475" y="1737156"/>
            <a:ext cx="14001257" cy="1580068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marL="25400" lvl="0" indent="0" algn="ctr">
              <a:buNone/>
            </a:pPr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Redução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 de Custos: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rPr>
              <a:t>Redução de custos operacionais em tarefas repetitivas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rPr>
              <a:t>Real</a:t>
            </a:r>
            <a:r>
              <a:rPr lang="pt-BR" sz="2400" dirty="0">
                <a:solidFill>
                  <a:schemeClr val="bg1"/>
                </a:solidFill>
                <a:latin typeface="+mj-lt"/>
              </a:rPr>
              <a:t>ocação em outras atividades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 </a:t>
            </a:r>
            <a:endParaRPr lang="pt-BR" sz="2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C54E56E-2604-3EB8-E345-2AF85BB8503B}"/>
              </a:ext>
            </a:extLst>
          </p:cNvPr>
          <p:cNvSpPr txBox="1"/>
          <p:nvPr/>
        </p:nvSpPr>
        <p:spPr>
          <a:xfrm>
            <a:off x="6012864" y="282015"/>
            <a:ext cx="8691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Conclusões da Análise de Pareto:</a:t>
            </a:r>
          </a:p>
          <a:p>
            <a:endParaRPr lang="pt-BR" sz="4400" dirty="0">
              <a:solidFill>
                <a:schemeClr val="bg1"/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0C544BF5-A43D-6E08-3165-46E711F5B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28565"/>
            <a:ext cx="550854" cy="6829870"/>
          </a:xfrm>
          <a:prstGeom prst="rect">
            <a:avLst/>
          </a:prstGeom>
        </p:spPr>
      </p:pic>
      <p:sp>
        <p:nvSpPr>
          <p:cNvPr id="7" name="Seta: Pentágono 6">
            <a:extLst>
              <a:ext uri="{FF2B5EF4-FFF2-40B4-BE49-F238E27FC236}">
                <a16:creationId xmlns:a16="http://schemas.microsoft.com/office/drawing/2014/main" id="{DCBE7603-CDB7-FF0B-C418-9D63C7F270D6}"/>
              </a:ext>
            </a:extLst>
          </p:cNvPr>
          <p:cNvSpPr/>
          <p:nvPr/>
        </p:nvSpPr>
        <p:spPr>
          <a:xfrm>
            <a:off x="550854" y="1728565"/>
            <a:ext cx="2551901" cy="1564863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1</a:t>
            </a:r>
          </a:p>
        </p:txBody>
      </p:sp>
      <p:sp>
        <p:nvSpPr>
          <p:cNvPr id="8" name="Seta: Pentágono 7">
            <a:extLst>
              <a:ext uri="{FF2B5EF4-FFF2-40B4-BE49-F238E27FC236}">
                <a16:creationId xmlns:a16="http://schemas.microsoft.com/office/drawing/2014/main" id="{3AF8C383-9377-D85D-2413-236523248877}"/>
              </a:ext>
            </a:extLst>
          </p:cNvPr>
          <p:cNvSpPr/>
          <p:nvPr/>
        </p:nvSpPr>
        <p:spPr>
          <a:xfrm>
            <a:off x="550854" y="3441990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2</a:t>
            </a:r>
          </a:p>
        </p:txBody>
      </p:sp>
      <p:sp>
        <p:nvSpPr>
          <p:cNvPr id="10" name="Seta: Pentágono 9">
            <a:extLst>
              <a:ext uri="{FF2B5EF4-FFF2-40B4-BE49-F238E27FC236}">
                <a16:creationId xmlns:a16="http://schemas.microsoft.com/office/drawing/2014/main" id="{94E22D35-F3FD-63E1-C0B7-E24969A419C9}"/>
              </a:ext>
            </a:extLst>
          </p:cNvPr>
          <p:cNvSpPr/>
          <p:nvPr/>
        </p:nvSpPr>
        <p:spPr>
          <a:xfrm>
            <a:off x="550854" y="5175841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3</a:t>
            </a:r>
          </a:p>
        </p:txBody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191BBF31-6C89-D1BB-1D64-5CE3379ADC38}"/>
              </a:ext>
            </a:extLst>
          </p:cNvPr>
          <p:cNvSpPr/>
          <p:nvPr/>
        </p:nvSpPr>
        <p:spPr>
          <a:xfrm>
            <a:off x="550854" y="6909692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22452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20E42-10BA-9BD6-89B1-399055CB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1">
            <a:extLst>
              <a:ext uri="{FF2B5EF4-FFF2-40B4-BE49-F238E27FC236}">
                <a16:creationId xmlns:a16="http://schemas.microsoft.com/office/drawing/2014/main" id="{81BB3005-8B64-4FA8-8C01-CF73F917395D}"/>
              </a:ext>
            </a:extLst>
          </p:cNvPr>
          <p:cNvSpPr txBox="1">
            <a:spLocks/>
          </p:cNvSpPr>
          <p:nvPr/>
        </p:nvSpPr>
        <p:spPr>
          <a:xfrm>
            <a:off x="2772475" y="3441990"/>
            <a:ext cx="14001257" cy="15800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Aumento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 de </a:t>
            </a:r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Eficiência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Aumento da velocidade e eficiência</a:t>
            </a:r>
          </a:p>
          <a:p>
            <a:pPr marL="228600" lvl="1" indent="-228600" algn="ctr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Processamento de grandes volumes mais rápido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12" name="Espaço Reservado para Texto 1">
            <a:extLst>
              <a:ext uri="{FF2B5EF4-FFF2-40B4-BE49-F238E27FC236}">
                <a16:creationId xmlns:a16="http://schemas.microsoft.com/office/drawing/2014/main" id="{E314D88E-843B-A9E8-598E-22A73110985D}"/>
              </a:ext>
            </a:extLst>
          </p:cNvPr>
          <p:cNvSpPr txBox="1">
            <a:spLocks/>
          </p:cNvSpPr>
          <p:nvPr/>
        </p:nvSpPr>
        <p:spPr>
          <a:xfrm>
            <a:off x="2772475" y="1737156"/>
            <a:ext cx="14001257" cy="15800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 algn="ctr">
              <a:buFont typeface="Arial"/>
              <a:buNone/>
            </a:pPr>
            <a:r>
              <a:rPr lang="en-US" sz="3600" b="1">
                <a:solidFill>
                  <a:schemeClr val="bg1"/>
                </a:solidFill>
                <a:latin typeface="+mj-lt"/>
              </a:rPr>
              <a:t>Redução de Custos: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rPr>
              <a:t>Redução de custos operacionais em tarefas repetitivas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rPr>
              <a:t>Real</a:t>
            </a:r>
            <a:r>
              <a:rPr lang="pt-BR" sz="2400">
                <a:solidFill>
                  <a:schemeClr val="bg1"/>
                </a:solidFill>
                <a:latin typeface="+mj-lt"/>
              </a:rPr>
              <a:t>ocação em outras atividades</a:t>
            </a:r>
            <a:r>
              <a:rPr lang="en-US" sz="2000" b="1">
                <a:solidFill>
                  <a:schemeClr val="bg1"/>
                </a:solidFill>
                <a:latin typeface="+mj-lt"/>
              </a:rPr>
              <a:t> </a:t>
            </a:r>
            <a:endParaRPr lang="pt-BR" sz="2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Espaço Reservado para Texto 1">
            <a:extLst>
              <a:ext uri="{FF2B5EF4-FFF2-40B4-BE49-F238E27FC236}">
                <a16:creationId xmlns:a16="http://schemas.microsoft.com/office/drawing/2014/main" id="{900F2335-313D-D8EF-0245-59590E88F5D3}"/>
              </a:ext>
            </a:extLst>
          </p:cNvPr>
          <p:cNvSpPr txBox="1">
            <a:spLocks/>
          </p:cNvSpPr>
          <p:nvPr/>
        </p:nvSpPr>
        <p:spPr>
          <a:xfrm>
            <a:off x="-14545707" y="5175841"/>
            <a:ext cx="14001257" cy="15527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Aumento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 da </a:t>
            </a:r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Precisão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Redução do erro humano</a:t>
            </a:r>
          </a:p>
          <a:p>
            <a:pPr marL="228600" lvl="1" indent="-228600" algn="ctr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Aumento da confiabilidade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t-BR" sz="2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4D497FC-0959-BE38-A89D-2486B39B1B04}"/>
              </a:ext>
            </a:extLst>
          </p:cNvPr>
          <p:cNvSpPr txBox="1"/>
          <p:nvPr/>
        </p:nvSpPr>
        <p:spPr>
          <a:xfrm>
            <a:off x="6012864" y="282015"/>
            <a:ext cx="8691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Conclusões da Análise de Pareto:</a:t>
            </a:r>
          </a:p>
          <a:p>
            <a:endParaRPr lang="pt-BR" sz="4400" dirty="0">
              <a:solidFill>
                <a:schemeClr val="bg1"/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830A9ED-2D3B-8985-2E79-D9226647A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28565"/>
            <a:ext cx="550854" cy="6829870"/>
          </a:xfrm>
          <a:prstGeom prst="rect">
            <a:avLst/>
          </a:prstGeom>
        </p:spPr>
      </p:pic>
      <p:sp>
        <p:nvSpPr>
          <p:cNvPr id="7" name="Seta: Pentágono 6">
            <a:extLst>
              <a:ext uri="{FF2B5EF4-FFF2-40B4-BE49-F238E27FC236}">
                <a16:creationId xmlns:a16="http://schemas.microsoft.com/office/drawing/2014/main" id="{4B41F5A0-304D-5C56-BEBA-2C2BF833322B}"/>
              </a:ext>
            </a:extLst>
          </p:cNvPr>
          <p:cNvSpPr/>
          <p:nvPr/>
        </p:nvSpPr>
        <p:spPr>
          <a:xfrm>
            <a:off x="550854" y="1728565"/>
            <a:ext cx="2551901" cy="1564863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1</a:t>
            </a:r>
          </a:p>
        </p:txBody>
      </p:sp>
      <p:sp>
        <p:nvSpPr>
          <p:cNvPr id="8" name="Seta: Pentágono 7">
            <a:extLst>
              <a:ext uri="{FF2B5EF4-FFF2-40B4-BE49-F238E27FC236}">
                <a16:creationId xmlns:a16="http://schemas.microsoft.com/office/drawing/2014/main" id="{516477B8-9339-F14C-DA36-EACBD1DDC188}"/>
              </a:ext>
            </a:extLst>
          </p:cNvPr>
          <p:cNvSpPr/>
          <p:nvPr/>
        </p:nvSpPr>
        <p:spPr>
          <a:xfrm>
            <a:off x="550854" y="3441990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2</a:t>
            </a:r>
          </a:p>
        </p:txBody>
      </p:sp>
      <p:sp>
        <p:nvSpPr>
          <p:cNvPr id="10" name="Seta: Pentágono 9">
            <a:extLst>
              <a:ext uri="{FF2B5EF4-FFF2-40B4-BE49-F238E27FC236}">
                <a16:creationId xmlns:a16="http://schemas.microsoft.com/office/drawing/2014/main" id="{5507C3C0-0774-6F7E-4341-19EFDAC32BFB}"/>
              </a:ext>
            </a:extLst>
          </p:cNvPr>
          <p:cNvSpPr/>
          <p:nvPr/>
        </p:nvSpPr>
        <p:spPr>
          <a:xfrm>
            <a:off x="550854" y="5175841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3</a:t>
            </a:r>
          </a:p>
        </p:txBody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3FF1982F-8E89-DEEA-14BD-E5D8E219A11F}"/>
              </a:ext>
            </a:extLst>
          </p:cNvPr>
          <p:cNvSpPr/>
          <p:nvPr/>
        </p:nvSpPr>
        <p:spPr>
          <a:xfrm>
            <a:off x="550854" y="6909692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23627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89237-FBAD-E48A-C6A3-C9E8F078B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1">
            <a:extLst>
              <a:ext uri="{FF2B5EF4-FFF2-40B4-BE49-F238E27FC236}">
                <a16:creationId xmlns:a16="http://schemas.microsoft.com/office/drawing/2014/main" id="{A92A7879-EECF-54D1-8B0A-8C7F14F23154}"/>
              </a:ext>
            </a:extLst>
          </p:cNvPr>
          <p:cNvSpPr txBox="1">
            <a:spLocks/>
          </p:cNvSpPr>
          <p:nvPr/>
        </p:nvSpPr>
        <p:spPr>
          <a:xfrm>
            <a:off x="2772475" y="5175841"/>
            <a:ext cx="14001257" cy="15527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Aumento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 da </a:t>
            </a:r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Precisão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Redução do erro humano</a:t>
            </a:r>
          </a:p>
          <a:p>
            <a:pPr marL="228600" lvl="1" indent="-228600" algn="ctr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Aumento da confiabilidade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t-BR" sz="2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Espaço Reservado para Texto 1">
            <a:extLst>
              <a:ext uri="{FF2B5EF4-FFF2-40B4-BE49-F238E27FC236}">
                <a16:creationId xmlns:a16="http://schemas.microsoft.com/office/drawing/2014/main" id="{910A9BA5-68F1-BBF8-5F61-811FAD58383C}"/>
              </a:ext>
            </a:extLst>
          </p:cNvPr>
          <p:cNvSpPr txBox="1">
            <a:spLocks/>
          </p:cNvSpPr>
          <p:nvPr/>
        </p:nvSpPr>
        <p:spPr>
          <a:xfrm>
            <a:off x="2772475" y="3441990"/>
            <a:ext cx="14001257" cy="15800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Aumento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 de </a:t>
            </a:r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Eficiência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Aumento da velocidade e eficiência</a:t>
            </a:r>
          </a:p>
          <a:p>
            <a:pPr marL="228600" lvl="1" indent="-228600" algn="ctr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Processamento de grandes volumes mais rápido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5" name="Espaço Reservado para Texto 1">
            <a:extLst>
              <a:ext uri="{FF2B5EF4-FFF2-40B4-BE49-F238E27FC236}">
                <a16:creationId xmlns:a16="http://schemas.microsoft.com/office/drawing/2014/main" id="{CE5E68D9-A825-1840-0033-C9E904F5B962}"/>
              </a:ext>
            </a:extLst>
          </p:cNvPr>
          <p:cNvSpPr txBox="1">
            <a:spLocks/>
          </p:cNvSpPr>
          <p:nvPr/>
        </p:nvSpPr>
        <p:spPr>
          <a:xfrm>
            <a:off x="2772475" y="1737156"/>
            <a:ext cx="14001257" cy="15800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 algn="ctr">
              <a:buFont typeface="Arial"/>
              <a:buNone/>
            </a:pPr>
            <a:r>
              <a:rPr lang="en-US" sz="3600" b="1">
                <a:solidFill>
                  <a:schemeClr val="bg1"/>
                </a:solidFill>
                <a:latin typeface="+mj-lt"/>
              </a:rPr>
              <a:t>Redução de Custos: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rPr>
              <a:t>Redução de custos operacionais em tarefas repetitivas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rPr>
              <a:t>Real</a:t>
            </a:r>
            <a:r>
              <a:rPr lang="pt-BR" sz="2400">
                <a:solidFill>
                  <a:schemeClr val="bg1"/>
                </a:solidFill>
                <a:latin typeface="+mj-lt"/>
              </a:rPr>
              <a:t>ocação em outras atividades</a:t>
            </a:r>
            <a:r>
              <a:rPr lang="en-US" sz="2000" b="1">
                <a:solidFill>
                  <a:schemeClr val="bg1"/>
                </a:solidFill>
                <a:latin typeface="+mj-lt"/>
              </a:rPr>
              <a:t> </a:t>
            </a:r>
            <a:endParaRPr lang="pt-BR" sz="2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Espaço Reservado para Texto 1">
            <a:extLst>
              <a:ext uri="{FF2B5EF4-FFF2-40B4-BE49-F238E27FC236}">
                <a16:creationId xmlns:a16="http://schemas.microsoft.com/office/drawing/2014/main" id="{F33BCFCA-31D0-5654-B9FC-78294A7BC032}"/>
              </a:ext>
            </a:extLst>
          </p:cNvPr>
          <p:cNvSpPr txBox="1">
            <a:spLocks/>
          </p:cNvSpPr>
          <p:nvPr/>
        </p:nvSpPr>
        <p:spPr>
          <a:xfrm>
            <a:off x="-14561213" y="6723138"/>
            <a:ext cx="14001257" cy="155937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Liberação</a:t>
            </a:r>
            <a:r>
              <a:rPr lang="en-US" sz="3600" b="1" dirty="0">
                <a:solidFill>
                  <a:schemeClr val="bg1"/>
                </a:solidFill>
              </a:rPr>
              <a:t> para </a:t>
            </a:r>
            <a:r>
              <a:rPr lang="en-US" sz="3600" b="1" dirty="0" err="1">
                <a:solidFill>
                  <a:schemeClr val="bg1"/>
                </a:solidFill>
              </a:rPr>
              <a:t>atividades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estratégicas</a:t>
            </a:r>
            <a:r>
              <a:rPr lang="en-US" sz="3600" b="1" dirty="0">
                <a:solidFill>
                  <a:schemeClr val="bg1"/>
                </a:solidFill>
              </a:rPr>
              <a:t> e de </a:t>
            </a:r>
            <a:r>
              <a:rPr lang="en-US" sz="3600" b="1" dirty="0" err="1">
                <a:solidFill>
                  <a:schemeClr val="bg1"/>
                </a:solidFill>
              </a:rPr>
              <a:t>análise</a:t>
            </a:r>
            <a:endParaRPr lang="en-US" sz="3600" b="1" dirty="0">
              <a:solidFill>
                <a:schemeClr val="bg1"/>
              </a:solidFill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Libera tempo para atividades mais criativas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dirty="0">
                <a:solidFill>
                  <a:schemeClr val="bg1"/>
                </a:solidFill>
              </a:rPr>
              <a:t>Aumento de tempo de atividades de maior valor agregado</a:t>
            </a:r>
            <a:endParaRPr lang="pt-BR" sz="3200" dirty="0">
              <a:solidFill>
                <a:schemeClr val="bg1"/>
              </a:solidFill>
            </a:endParaRPr>
          </a:p>
          <a:p>
            <a:pPr algn="ctr"/>
            <a:endParaRPr lang="en-US" sz="3600" b="1" dirty="0">
              <a:solidFill>
                <a:schemeClr val="bg1"/>
              </a:solidFill>
            </a:endParaRPr>
          </a:p>
          <a:p>
            <a:pPr algn="ctr"/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E5DD627-5AF7-9F9F-3645-E8437B3AF4E0}"/>
              </a:ext>
            </a:extLst>
          </p:cNvPr>
          <p:cNvSpPr txBox="1"/>
          <p:nvPr/>
        </p:nvSpPr>
        <p:spPr>
          <a:xfrm>
            <a:off x="6012864" y="282015"/>
            <a:ext cx="8691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Conclusões da Análise de Pareto:</a:t>
            </a:r>
          </a:p>
          <a:p>
            <a:endParaRPr lang="pt-BR" sz="4400" dirty="0">
              <a:solidFill>
                <a:schemeClr val="bg1"/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016CCB7-6686-79CD-FA92-540E5CB42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28565"/>
            <a:ext cx="550854" cy="6829870"/>
          </a:xfrm>
          <a:prstGeom prst="rect">
            <a:avLst/>
          </a:prstGeom>
        </p:spPr>
      </p:pic>
      <p:sp>
        <p:nvSpPr>
          <p:cNvPr id="7" name="Seta: Pentágono 6">
            <a:extLst>
              <a:ext uri="{FF2B5EF4-FFF2-40B4-BE49-F238E27FC236}">
                <a16:creationId xmlns:a16="http://schemas.microsoft.com/office/drawing/2014/main" id="{13780BD2-D1A6-0CD1-B87A-62F834F33FAB}"/>
              </a:ext>
            </a:extLst>
          </p:cNvPr>
          <p:cNvSpPr/>
          <p:nvPr/>
        </p:nvSpPr>
        <p:spPr>
          <a:xfrm>
            <a:off x="550854" y="1728565"/>
            <a:ext cx="2551901" cy="1564863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1</a:t>
            </a:r>
          </a:p>
        </p:txBody>
      </p:sp>
      <p:sp>
        <p:nvSpPr>
          <p:cNvPr id="8" name="Seta: Pentágono 7">
            <a:extLst>
              <a:ext uri="{FF2B5EF4-FFF2-40B4-BE49-F238E27FC236}">
                <a16:creationId xmlns:a16="http://schemas.microsoft.com/office/drawing/2014/main" id="{6C54A5D2-F24F-99CA-1D9F-81914D06D677}"/>
              </a:ext>
            </a:extLst>
          </p:cNvPr>
          <p:cNvSpPr/>
          <p:nvPr/>
        </p:nvSpPr>
        <p:spPr>
          <a:xfrm>
            <a:off x="550854" y="3441990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2</a:t>
            </a:r>
          </a:p>
        </p:txBody>
      </p:sp>
      <p:sp>
        <p:nvSpPr>
          <p:cNvPr id="10" name="Seta: Pentágono 9">
            <a:extLst>
              <a:ext uri="{FF2B5EF4-FFF2-40B4-BE49-F238E27FC236}">
                <a16:creationId xmlns:a16="http://schemas.microsoft.com/office/drawing/2014/main" id="{EC5AE72E-F870-6252-7670-EA518890A1B3}"/>
              </a:ext>
            </a:extLst>
          </p:cNvPr>
          <p:cNvSpPr/>
          <p:nvPr/>
        </p:nvSpPr>
        <p:spPr>
          <a:xfrm>
            <a:off x="550854" y="5175841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3</a:t>
            </a:r>
          </a:p>
        </p:txBody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FAB4C18B-36FC-7810-8058-1FD753FC9C58}"/>
              </a:ext>
            </a:extLst>
          </p:cNvPr>
          <p:cNvSpPr/>
          <p:nvPr/>
        </p:nvSpPr>
        <p:spPr>
          <a:xfrm>
            <a:off x="550854" y="6909692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72342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11D8B-ED26-E7DF-3FEB-79AFFEEAF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Texto 1">
            <a:extLst>
              <a:ext uri="{FF2B5EF4-FFF2-40B4-BE49-F238E27FC236}">
                <a16:creationId xmlns:a16="http://schemas.microsoft.com/office/drawing/2014/main" id="{B29ED522-1780-577A-BEE5-4CA9365085AE}"/>
              </a:ext>
            </a:extLst>
          </p:cNvPr>
          <p:cNvSpPr txBox="1">
            <a:spLocks/>
          </p:cNvSpPr>
          <p:nvPr/>
        </p:nvSpPr>
        <p:spPr>
          <a:xfrm>
            <a:off x="2769846" y="6909692"/>
            <a:ext cx="14001257" cy="155937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Liberação</a:t>
            </a:r>
            <a:r>
              <a:rPr lang="en-US" sz="3600" b="1" dirty="0">
                <a:solidFill>
                  <a:schemeClr val="bg1"/>
                </a:solidFill>
              </a:rPr>
              <a:t> para </a:t>
            </a:r>
            <a:r>
              <a:rPr lang="en-US" sz="3600" b="1" dirty="0" err="1">
                <a:solidFill>
                  <a:schemeClr val="bg1"/>
                </a:solidFill>
              </a:rPr>
              <a:t>atividades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estratégicas</a:t>
            </a:r>
            <a:r>
              <a:rPr lang="en-US" sz="3600" b="1" dirty="0">
                <a:solidFill>
                  <a:schemeClr val="bg1"/>
                </a:solidFill>
              </a:rPr>
              <a:t> e de </a:t>
            </a:r>
            <a:r>
              <a:rPr lang="en-US" sz="3600" b="1" dirty="0" err="1">
                <a:solidFill>
                  <a:schemeClr val="bg1"/>
                </a:solidFill>
              </a:rPr>
              <a:t>análise</a:t>
            </a:r>
            <a:endParaRPr lang="en-US" sz="3600" b="1" dirty="0">
              <a:solidFill>
                <a:schemeClr val="bg1"/>
              </a:solidFill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Libera tempo para atividades mais criativas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dirty="0">
                <a:solidFill>
                  <a:schemeClr val="bg1"/>
                </a:solidFill>
              </a:rPr>
              <a:t>Aumento de tempo de atividades de maior valor agregado</a:t>
            </a:r>
            <a:endParaRPr lang="pt-BR" sz="3200" dirty="0">
              <a:solidFill>
                <a:schemeClr val="bg1"/>
              </a:solidFill>
            </a:endParaRPr>
          </a:p>
          <a:p>
            <a:pPr algn="ctr"/>
            <a:endParaRPr lang="en-US" sz="3600" b="1" dirty="0">
              <a:solidFill>
                <a:schemeClr val="bg1"/>
              </a:solidFill>
            </a:endParaRPr>
          </a:p>
          <a:p>
            <a:pPr algn="ctr"/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9" name="Espaço Reservado para Texto 1">
            <a:extLst>
              <a:ext uri="{FF2B5EF4-FFF2-40B4-BE49-F238E27FC236}">
                <a16:creationId xmlns:a16="http://schemas.microsoft.com/office/drawing/2014/main" id="{43B26E2A-F03E-2D4F-CB15-0EE15193E382}"/>
              </a:ext>
            </a:extLst>
          </p:cNvPr>
          <p:cNvSpPr txBox="1">
            <a:spLocks/>
          </p:cNvSpPr>
          <p:nvPr/>
        </p:nvSpPr>
        <p:spPr>
          <a:xfrm>
            <a:off x="2772475" y="3441990"/>
            <a:ext cx="14001257" cy="15800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Aumento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 de </a:t>
            </a:r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Eficiência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Aumento da velocidade e eficiência</a:t>
            </a:r>
          </a:p>
          <a:p>
            <a:pPr marL="228600" lvl="1" indent="-228600" algn="ctr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Processamento de grandes volumes mais rápido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endParaRPr lang="en-US" sz="2000" b="1" dirty="0">
              <a:solidFill>
                <a:schemeClr val="bg1"/>
              </a:solidFill>
            </a:endParaRPr>
          </a:p>
          <a:p>
            <a:pPr algn="ctr"/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6" name="Espaço Reservado para Texto 1">
            <a:extLst>
              <a:ext uri="{FF2B5EF4-FFF2-40B4-BE49-F238E27FC236}">
                <a16:creationId xmlns:a16="http://schemas.microsoft.com/office/drawing/2014/main" id="{A1B818AC-4212-9F9A-61CF-EFF1C843FF46}"/>
              </a:ext>
            </a:extLst>
          </p:cNvPr>
          <p:cNvSpPr txBox="1">
            <a:spLocks/>
          </p:cNvSpPr>
          <p:nvPr/>
        </p:nvSpPr>
        <p:spPr>
          <a:xfrm>
            <a:off x="2769847" y="5186016"/>
            <a:ext cx="14001257" cy="15527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Aumento</a:t>
            </a:r>
            <a:r>
              <a:rPr lang="en-US" sz="3600" b="1" dirty="0">
                <a:solidFill>
                  <a:schemeClr val="bg1"/>
                </a:solidFill>
                <a:latin typeface="+mj-lt"/>
              </a:rPr>
              <a:t> da </a:t>
            </a:r>
            <a:r>
              <a:rPr lang="en-US" sz="3600" b="1" dirty="0" err="1">
                <a:solidFill>
                  <a:schemeClr val="bg1"/>
                </a:solidFill>
                <a:latin typeface="+mj-lt"/>
              </a:rPr>
              <a:t>Precisão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Redução do erro humano</a:t>
            </a:r>
          </a:p>
          <a:p>
            <a:pPr marL="228600" lvl="1" indent="-228600" algn="ctr">
              <a:lnSpc>
                <a:spcPct val="90000"/>
              </a:lnSpc>
              <a:spcBef>
                <a:spcPts val="36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Aumento da confiabilidade</a:t>
            </a:r>
            <a:endParaRPr lang="pt-BR" dirty="0">
              <a:solidFill>
                <a:schemeClr val="bg1"/>
              </a:solidFill>
            </a:endParaRPr>
          </a:p>
          <a:p>
            <a:pPr algn="ctr"/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en-US" sz="3600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t-BR" sz="2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Espaço Reservado para Texto 1">
            <a:extLst>
              <a:ext uri="{FF2B5EF4-FFF2-40B4-BE49-F238E27FC236}">
                <a16:creationId xmlns:a16="http://schemas.microsoft.com/office/drawing/2014/main" id="{F02B9EAC-2D87-E790-0D0D-5DF3325897E2}"/>
              </a:ext>
            </a:extLst>
          </p:cNvPr>
          <p:cNvSpPr txBox="1">
            <a:spLocks/>
          </p:cNvSpPr>
          <p:nvPr/>
        </p:nvSpPr>
        <p:spPr>
          <a:xfrm>
            <a:off x="2772475" y="1737156"/>
            <a:ext cx="14001257" cy="15800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 algn="ctr">
              <a:buFont typeface="Arial"/>
              <a:buNone/>
            </a:pPr>
            <a:r>
              <a:rPr lang="en-US" sz="3600" b="1">
                <a:solidFill>
                  <a:schemeClr val="bg1"/>
                </a:solidFill>
                <a:latin typeface="+mj-lt"/>
              </a:rPr>
              <a:t>Redução de Custos: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rPr>
              <a:t>Redução de custos operacionais em tarefas repetitivas</a:t>
            </a:r>
          </a:p>
          <a:p>
            <a:pPr marL="228600" lvl="1" indent="-228600" algn="ctr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/>
              <a:buChar char="•"/>
            </a:pPr>
            <a:r>
              <a:rPr lang="pt-BR" sz="2400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rPr>
              <a:t>Real</a:t>
            </a:r>
            <a:r>
              <a:rPr lang="pt-BR" sz="2400">
                <a:solidFill>
                  <a:schemeClr val="bg1"/>
                </a:solidFill>
                <a:latin typeface="+mj-lt"/>
              </a:rPr>
              <a:t>ocação em outras atividades</a:t>
            </a:r>
            <a:r>
              <a:rPr lang="en-US" sz="2000" b="1">
                <a:solidFill>
                  <a:schemeClr val="bg1"/>
                </a:solidFill>
                <a:latin typeface="+mj-lt"/>
              </a:rPr>
              <a:t> </a:t>
            </a:r>
            <a:endParaRPr lang="pt-BR" sz="2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81B73C-904C-0DA7-A79E-B7C3FE733FC8}"/>
              </a:ext>
            </a:extLst>
          </p:cNvPr>
          <p:cNvSpPr txBox="1"/>
          <p:nvPr/>
        </p:nvSpPr>
        <p:spPr>
          <a:xfrm>
            <a:off x="6012864" y="282015"/>
            <a:ext cx="8691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Conclusões da Análise de Pareto:</a:t>
            </a:r>
          </a:p>
          <a:p>
            <a:endParaRPr lang="pt-BR" sz="4400" dirty="0">
              <a:solidFill>
                <a:schemeClr val="bg1"/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06B553E-93D8-C3D5-E278-F7BFE7005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28565"/>
            <a:ext cx="550854" cy="6829870"/>
          </a:xfrm>
          <a:prstGeom prst="rect">
            <a:avLst/>
          </a:prstGeom>
        </p:spPr>
      </p:pic>
      <p:sp>
        <p:nvSpPr>
          <p:cNvPr id="7" name="Seta: Pentágono 6">
            <a:extLst>
              <a:ext uri="{FF2B5EF4-FFF2-40B4-BE49-F238E27FC236}">
                <a16:creationId xmlns:a16="http://schemas.microsoft.com/office/drawing/2014/main" id="{3A6E92A8-6107-85F5-F343-0DFA5424C84D}"/>
              </a:ext>
            </a:extLst>
          </p:cNvPr>
          <p:cNvSpPr/>
          <p:nvPr/>
        </p:nvSpPr>
        <p:spPr>
          <a:xfrm>
            <a:off x="550854" y="1728565"/>
            <a:ext cx="2551901" cy="1564863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1</a:t>
            </a:r>
          </a:p>
        </p:txBody>
      </p:sp>
      <p:sp>
        <p:nvSpPr>
          <p:cNvPr id="8" name="Seta: Pentágono 7">
            <a:extLst>
              <a:ext uri="{FF2B5EF4-FFF2-40B4-BE49-F238E27FC236}">
                <a16:creationId xmlns:a16="http://schemas.microsoft.com/office/drawing/2014/main" id="{C40F65AD-BA50-F8B6-5DCD-573737AF8F33}"/>
              </a:ext>
            </a:extLst>
          </p:cNvPr>
          <p:cNvSpPr/>
          <p:nvPr/>
        </p:nvSpPr>
        <p:spPr>
          <a:xfrm>
            <a:off x="550854" y="3441990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2</a:t>
            </a:r>
          </a:p>
        </p:txBody>
      </p:sp>
      <p:sp>
        <p:nvSpPr>
          <p:cNvPr id="10" name="Seta: Pentágono 9">
            <a:extLst>
              <a:ext uri="{FF2B5EF4-FFF2-40B4-BE49-F238E27FC236}">
                <a16:creationId xmlns:a16="http://schemas.microsoft.com/office/drawing/2014/main" id="{0A8E0E5D-A5D8-098C-0B42-C12F4CE2E1E9}"/>
              </a:ext>
            </a:extLst>
          </p:cNvPr>
          <p:cNvSpPr/>
          <p:nvPr/>
        </p:nvSpPr>
        <p:spPr>
          <a:xfrm>
            <a:off x="550854" y="5175841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3</a:t>
            </a:r>
          </a:p>
        </p:txBody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69374EA3-5984-0323-A47B-51D1FB3927FD}"/>
              </a:ext>
            </a:extLst>
          </p:cNvPr>
          <p:cNvSpPr/>
          <p:nvPr/>
        </p:nvSpPr>
        <p:spPr>
          <a:xfrm>
            <a:off x="550854" y="6909692"/>
            <a:ext cx="2551901" cy="1552755"/>
          </a:xfrm>
          <a:prstGeom prst="homePlate">
            <a:avLst>
              <a:gd name="adj" fmla="val 2285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6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03207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C0F6-CB54-1932-8F5D-27A35ABCB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9;p3">
            <a:extLst>
              <a:ext uri="{FF2B5EF4-FFF2-40B4-BE49-F238E27FC236}">
                <a16:creationId xmlns:a16="http://schemas.microsoft.com/office/drawing/2014/main" id="{71B7479D-53E4-53E6-4CED-4AFC459E5DEA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Casos de </a:t>
            </a:r>
            <a:r>
              <a:rPr lang="en-US" sz="3999" b="1" i="0" u="none" strike="noStrike" cap="none" dirty="0" err="1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Mapeamentos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777B24-86BD-EE28-67A2-BD35CCCC9F90}"/>
              </a:ext>
            </a:extLst>
          </p:cNvPr>
          <p:cNvSpPr txBox="1"/>
          <p:nvPr/>
        </p:nvSpPr>
        <p:spPr>
          <a:xfrm>
            <a:off x="268543" y="8392746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DSF serviços e fornecedora de navios ltda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358373F-0890-FB02-F07B-CB9F8703A239}"/>
              </a:ext>
            </a:extLst>
          </p:cNvPr>
          <p:cNvGrpSpPr/>
          <p:nvPr/>
        </p:nvGrpSpPr>
        <p:grpSpPr>
          <a:xfrm>
            <a:off x="2126372" y="2762250"/>
            <a:ext cx="5048250" cy="4762500"/>
            <a:chOff x="268543" y="1733550"/>
            <a:chExt cx="8742107" cy="754380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A3114929-BA90-45B6-D2E4-535D43CFE3A1}"/>
                </a:ext>
              </a:extLst>
            </p:cNvPr>
            <p:cNvSpPr/>
            <p:nvPr/>
          </p:nvSpPr>
          <p:spPr>
            <a:xfrm>
              <a:off x="268543" y="1733550"/>
              <a:ext cx="8742107" cy="7543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50" name="Picture 2" descr="DSF SERVIÇOS E FORNECEDORA DE NAVIOS LTDA | Portos e Navios">
              <a:extLst>
                <a:ext uri="{FF2B5EF4-FFF2-40B4-BE49-F238E27FC236}">
                  <a16:creationId xmlns:a16="http://schemas.microsoft.com/office/drawing/2014/main" id="{F019F1BA-D774-C3FE-F51C-955A2D8C2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636" y="1953826"/>
              <a:ext cx="3209564" cy="3895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E7173ADE-9507-28E2-8434-B49D76D98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81418" y="2943077"/>
              <a:ext cx="6096000" cy="6096000"/>
            </a:xfrm>
            <a:prstGeom prst="rect">
              <a:avLst/>
            </a:prstGeom>
          </p:spPr>
        </p:pic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FDADAC6-A180-CEA6-8DCF-D9F8D743AA70}"/>
              </a:ext>
            </a:extLst>
          </p:cNvPr>
          <p:cNvGrpSpPr/>
          <p:nvPr/>
        </p:nvGrpSpPr>
        <p:grpSpPr>
          <a:xfrm>
            <a:off x="11135179" y="2762250"/>
            <a:ext cx="5048250" cy="4762500"/>
            <a:chOff x="9277350" y="1733550"/>
            <a:chExt cx="8742107" cy="7543800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31F4BE2-3045-C329-DB28-700B49D00796}"/>
                </a:ext>
              </a:extLst>
            </p:cNvPr>
            <p:cNvSpPr/>
            <p:nvPr/>
          </p:nvSpPr>
          <p:spPr>
            <a:xfrm>
              <a:off x="9277350" y="1733550"/>
              <a:ext cx="8742107" cy="7543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56" name="Picture 8" descr="Ras Reviri Contabilidade ltda">
              <a:extLst>
                <a:ext uri="{FF2B5EF4-FFF2-40B4-BE49-F238E27FC236}">
                  <a16:creationId xmlns:a16="http://schemas.microsoft.com/office/drawing/2014/main" id="{3EC3C008-23A2-7A6B-4175-74B881CAF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2675" y="2228702"/>
              <a:ext cx="320040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6D29756B-28C7-710F-9BBE-8DDEDEFC6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12543" y="3709885"/>
              <a:ext cx="8426924" cy="50060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963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F3A09-773C-F5B1-CE75-48A0C377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omo os navios de carga operam e funcionam? - Naval Porto Estaleiro">
            <a:extLst>
              <a:ext uri="{FF2B5EF4-FFF2-40B4-BE49-F238E27FC236}">
                <a16:creationId xmlns:a16="http://schemas.microsoft.com/office/drawing/2014/main" id="{DCAE3243-FB3C-CE32-829E-2920225C5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82550" y="2724150"/>
            <a:ext cx="11449050" cy="641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58DAE045-14A7-ACC1-B848-F0EDAAF87078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DSF NAVIOS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424B9DCF-1F7A-9106-3157-A29920F39569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578A9F-980C-8384-57D6-3EE9C06B4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592098F0-B7AA-1EAF-538C-44C4DF6070A8}"/>
              </a:ext>
            </a:extLst>
          </p:cNvPr>
          <p:cNvGrpSpPr/>
          <p:nvPr/>
        </p:nvGrpSpPr>
        <p:grpSpPr>
          <a:xfrm>
            <a:off x="7441322" y="1771650"/>
            <a:ext cx="8742107" cy="7543800"/>
            <a:chOff x="268543" y="1733550"/>
            <a:chExt cx="8742107" cy="754380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19228315-C11D-0B6A-2B78-51AF56E54F37}"/>
                </a:ext>
              </a:extLst>
            </p:cNvPr>
            <p:cNvSpPr/>
            <p:nvPr/>
          </p:nvSpPr>
          <p:spPr>
            <a:xfrm>
              <a:off x="268543" y="1733550"/>
              <a:ext cx="8742107" cy="7543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8" name="Picture 2" descr="DSF SERVIÇOS E FORNECEDORA DE NAVIOS LTDA | Portos e Navios">
              <a:extLst>
                <a:ext uri="{FF2B5EF4-FFF2-40B4-BE49-F238E27FC236}">
                  <a16:creationId xmlns:a16="http://schemas.microsoft.com/office/drawing/2014/main" id="{590FDD10-61AC-5C91-36FE-90E3FCB74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636" y="1953826"/>
              <a:ext cx="3209564" cy="3895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5F2F8EFA-581F-855A-AE6D-9626DCF16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81418" y="2943077"/>
              <a:ext cx="6096000" cy="60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8324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E7D72-4007-16B3-C363-331EDB36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omo os navios de carga operam e funcionam? - Naval Porto Estaleiro">
            <a:extLst>
              <a:ext uri="{FF2B5EF4-FFF2-40B4-BE49-F238E27FC236}">
                <a16:creationId xmlns:a16="http://schemas.microsoft.com/office/drawing/2014/main" id="{E2D33DFA-4E52-34BF-B815-7D891650C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724150"/>
            <a:ext cx="11449050" cy="641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87ED78E1-4391-43C8-835B-752AFD5E6DD6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DSF NAVIOS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22C5D674-D130-CBC0-5471-FE4A7288C2E6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44FE632-2FDC-0AB7-7886-4087422BE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pic>
        <p:nvPicPr>
          <p:cNvPr id="2" name="Picture 2" descr="Veja onde estão os navios no mundo todo">
            <a:extLst>
              <a:ext uri="{FF2B5EF4-FFF2-40B4-BE49-F238E27FC236}">
                <a16:creationId xmlns:a16="http://schemas.microsoft.com/office/drawing/2014/main" id="{E6F91455-090C-D5F4-6A67-EF9496B55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10787" y="2724150"/>
            <a:ext cx="989401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C901C8D-1E9B-BA52-F51B-0472AF6235B4}"/>
              </a:ext>
            </a:extLst>
          </p:cNvPr>
          <p:cNvSpPr/>
          <p:nvPr/>
        </p:nvSpPr>
        <p:spPr>
          <a:xfrm>
            <a:off x="6008914" y="2724150"/>
            <a:ext cx="9089059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MUITAS NECESSIDADES</a:t>
            </a:r>
          </a:p>
        </p:txBody>
      </p:sp>
    </p:spTree>
    <p:extLst>
      <p:ext uri="{BB962C8B-B14F-4D97-AF65-F5344CB8AC3E}">
        <p14:creationId xmlns:p14="http://schemas.microsoft.com/office/powerpoint/2010/main" val="684621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43AA2-A3B9-5594-562B-07DCDF87E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FF183AF2-E1F9-2AF6-337C-77FAFFB9B744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DSF NAVIOS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2D6ADDFE-DD19-771B-9832-5953B28B6C2B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277216-DFC1-41CE-5F2D-448604386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11884FA6-5A24-493A-A82A-5FD006F431D3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2</a:t>
            </a:r>
            <a:endParaRPr lang="pt-BR" dirty="0"/>
          </a:p>
        </p:txBody>
      </p:sp>
      <p:pic>
        <p:nvPicPr>
          <p:cNvPr id="6146" name="Picture 2" descr="Veja onde estão os navios no mundo todo">
            <a:extLst>
              <a:ext uri="{FF2B5EF4-FFF2-40B4-BE49-F238E27FC236}">
                <a16:creationId xmlns:a16="http://schemas.microsoft.com/office/drawing/2014/main" id="{CFC866F8-3895-9EF2-9D66-CB7DFC711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10787" y="2724150"/>
            <a:ext cx="9894013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A510D70-6BF2-31DC-EADC-25E492479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26" y="8091"/>
            <a:ext cx="3524742" cy="1027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34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F49B8-7DA3-EA74-7CD5-E54F45740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eja onde estão os navios no mundo todo">
            <a:extLst>
              <a:ext uri="{FF2B5EF4-FFF2-40B4-BE49-F238E27FC236}">
                <a16:creationId xmlns:a16="http://schemas.microsoft.com/office/drawing/2014/main" id="{F9F2C365-B9C2-60D1-7E03-559FF5C3A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3" y="2724150"/>
            <a:ext cx="12282487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83DC2F1A-BCE5-D15D-BFFA-24984BC64FC5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DSF NAVIOS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A074F7FD-5A6E-8456-248A-DA40810AA337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CCD6BB-00F7-5FAB-4FDE-76447E143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E352AEF4-D256-46E1-FA09-D97211488172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2</a:t>
            </a: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64248DF-8739-97C9-AC93-45E08925E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26" y="8091"/>
            <a:ext cx="3524742" cy="10278909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417C416-BA06-492D-175B-C97C9D4D606D}"/>
              </a:ext>
            </a:extLst>
          </p:cNvPr>
          <p:cNvSpPr/>
          <p:nvPr/>
        </p:nvSpPr>
        <p:spPr>
          <a:xfrm>
            <a:off x="6008914" y="2724150"/>
            <a:ext cx="9089059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MUITAS ORIGENS</a:t>
            </a:r>
          </a:p>
        </p:txBody>
      </p:sp>
    </p:spTree>
    <p:extLst>
      <p:ext uri="{BB962C8B-B14F-4D97-AF65-F5344CB8AC3E}">
        <p14:creationId xmlns:p14="http://schemas.microsoft.com/office/powerpoint/2010/main" val="3177931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8B943-E058-136E-9682-E630362BA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1C43C861-2592-F198-7080-BD4FB95F39BB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DSF NAVIOS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E46C1AFD-117E-AA57-ED3A-0E2D596DE02E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AD592A7-D1C5-3C60-F320-2800E4BC4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02B289A2-72EB-B943-1C7D-404F654E2593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3</a:t>
            </a:r>
            <a:endParaRPr lang="pt-BR" dirty="0"/>
          </a:p>
        </p:txBody>
      </p:sp>
      <p:pic>
        <p:nvPicPr>
          <p:cNvPr id="7170" name="Picture 2" descr="Passo a passo para solicitar cotação online na Montebel - Montebel  Transportes">
            <a:extLst>
              <a:ext uri="{FF2B5EF4-FFF2-40B4-BE49-F238E27FC236}">
                <a16:creationId xmlns:a16="http://schemas.microsoft.com/office/drawing/2014/main" id="{F2D35133-EB5F-D849-D21C-579698402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87400" y="2724150"/>
            <a:ext cx="12801598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E06D4E6-9EED-31AE-9A5B-A571A6081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6163" cy="1025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31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08A7D-D0D3-028C-252B-575F617C4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asso a passo para solicitar cotação online na Montebel - Montebel  Transportes">
            <a:extLst>
              <a:ext uri="{FF2B5EF4-FFF2-40B4-BE49-F238E27FC236}">
                <a16:creationId xmlns:a16="http://schemas.microsoft.com/office/drawing/2014/main" id="{0CCEF639-8E65-6303-E35F-AE0DA38BC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724150"/>
            <a:ext cx="12801598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14479FCF-AC56-CCE8-1C19-F92C33860B48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DSF NAVIOS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50CF8883-6DE9-4DD1-69C6-2353C7925862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3DFBA9F-B6B1-CAEE-CB7F-B458B62C9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B9D12C50-65B8-6389-8BAC-ADF73D8BF38F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3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31EB427-876E-9EF6-577F-C2235630D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6163" cy="1025033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0D9A334-9AEE-22BE-55EE-66ECFC632405}"/>
              </a:ext>
            </a:extLst>
          </p:cNvPr>
          <p:cNvSpPr/>
          <p:nvPr/>
        </p:nvSpPr>
        <p:spPr>
          <a:xfrm>
            <a:off x="6008914" y="2724150"/>
            <a:ext cx="10950349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COTAÇÕES DIVERSIFICADAS</a:t>
            </a:r>
          </a:p>
        </p:txBody>
      </p:sp>
    </p:spTree>
    <p:extLst>
      <p:ext uri="{BB962C8B-B14F-4D97-AF65-F5344CB8AC3E}">
        <p14:creationId xmlns:p14="http://schemas.microsoft.com/office/powerpoint/2010/main" val="175920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CE681-085F-EC44-3BFD-A932DDF36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BDA38919-64F2-410A-978E-D93ABB182373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DSF NAVIOS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9ED21AC5-22A3-C9B2-6EF1-96734ABC6B55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1F297E6-8958-535A-68C0-F9974B638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1A2FC2EC-1899-3709-473C-1E9B641ECB05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4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9B70F9C-8FBC-472D-A070-0E8A729D6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20034" y="2724151"/>
            <a:ext cx="11398165" cy="641146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04AB08B-9F6C-899B-C720-20C0A7ADF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05689" cy="1024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82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8933-E403-3727-7B0B-9A9B94D0C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88E5055-FE1D-411A-C9A0-CB659EB99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816" y="2724151"/>
            <a:ext cx="11398165" cy="6411468"/>
          </a:xfrm>
          <a:prstGeom prst="rect">
            <a:avLst/>
          </a:prstGeom>
        </p:spPr>
      </p:pic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A897C6F4-A231-D64C-3C52-C3A6DEC2DDE2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DSF NAVIOS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84A24E8B-B12A-EF56-469E-80D843A3F445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5D487E6-74B9-DC3C-4907-4C6279F46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7279D7D5-6024-2867-806F-B71939757F0C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4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0DC25B6-D7D5-C887-60DB-9007E201C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05689" cy="1024080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A33E936-ED21-7BB9-5BF2-A38E2B42CA41}"/>
              </a:ext>
            </a:extLst>
          </p:cNvPr>
          <p:cNvSpPr/>
          <p:nvPr/>
        </p:nvSpPr>
        <p:spPr>
          <a:xfrm>
            <a:off x="6008914" y="2724150"/>
            <a:ext cx="10950349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ENTREGAS ONTIME</a:t>
            </a:r>
          </a:p>
        </p:txBody>
      </p:sp>
    </p:spTree>
    <p:extLst>
      <p:ext uri="{BB962C8B-B14F-4D97-AF65-F5344CB8AC3E}">
        <p14:creationId xmlns:p14="http://schemas.microsoft.com/office/powerpoint/2010/main" val="2257184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518343-2874-959C-80C6-E21695C72CD3}"/>
              </a:ext>
            </a:extLst>
          </p:cNvPr>
          <p:cNvSpPr txBox="1"/>
          <p:nvPr/>
        </p:nvSpPr>
        <p:spPr>
          <a:xfrm>
            <a:off x="2212381" y="282015"/>
            <a:ext cx="97529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DSF: SUPPLY CHAIN PARA NAVIOS</a:t>
            </a:r>
          </a:p>
          <a:p>
            <a:endParaRPr lang="pt-BR" sz="4400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06C939C-B2EE-143A-3313-C808AD737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641" y="1528764"/>
            <a:ext cx="14673597" cy="80073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5FE940C-7F31-9DBD-3B87-FA179F55CED9}"/>
              </a:ext>
            </a:extLst>
          </p:cNvPr>
          <p:cNvSpPr/>
          <p:nvPr/>
        </p:nvSpPr>
        <p:spPr>
          <a:xfrm>
            <a:off x="185737" y="2135970"/>
            <a:ext cx="2886075" cy="279320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MAPEAMENTO LOGÍSTICO PARA ABASTECIMENTO DE NAVIOS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BD84B72-6904-3D0F-E8C0-1EE7AE26B838}"/>
              </a:ext>
            </a:extLst>
          </p:cNvPr>
          <p:cNvSpPr/>
          <p:nvPr/>
        </p:nvSpPr>
        <p:spPr>
          <a:xfrm>
            <a:off x="185736" y="5336581"/>
            <a:ext cx="2886075" cy="120709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PROBLEMA: PERDA DE COTAÇÃO PARA A CONCORRÊNCIA</a:t>
            </a:r>
          </a:p>
        </p:txBody>
      </p:sp>
      <p:pic>
        <p:nvPicPr>
          <p:cNvPr id="1028" name="Picture 4" descr="navio de carga de contêiner durante o descarregamento no porto industrial e  mover contêineres para o">
            <a:extLst>
              <a:ext uri="{FF2B5EF4-FFF2-40B4-BE49-F238E27FC236}">
                <a16:creationId xmlns:a16="http://schemas.microsoft.com/office/drawing/2014/main" id="{1C360C97-B735-AAFD-EAB0-FBB615131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6" y="6688942"/>
            <a:ext cx="2933700" cy="1562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ronoanálise: O Segredo para a Eficiência e Otimização de Processo">
            <a:extLst>
              <a:ext uri="{FF2B5EF4-FFF2-40B4-BE49-F238E27FC236}">
                <a16:creationId xmlns:a16="http://schemas.microsoft.com/office/drawing/2014/main" id="{D90F1FCC-26A8-88DD-6C33-DFF3C0FAC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464" y="4005987"/>
            <a:ext cx="1776412" cy="133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26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82FEC76-9B97-FBAE-C58B-3B366A68A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6" y="5030552"/>
            <a:ext cx="3900484" cy="36548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1D71C0D-BB45-A5B2-649B-EC700E160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7" y="1909759"/>
            <a:ext cx="5762625" cy="15192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0CA5CED1-B6ED-0632-F3C3-FBF44BB9E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2" y="2556149"/>
            <a:ext cx="5400675" cy="61245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A10E4215-395B-5431-FF3F-02D77050E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1183" y="1909759"/>
            <a:ext cx="4400550" cy="20478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: para Baixo 1">
            <a:extLst>
              <a:ext uri="{FF2B5EF4-FFF2-40B4-BE49-F238E27FC236}">
                <a16:creationId xmlns:a16="http://schemas.microsoft.com/office/drawing/2014/main" id="{3E2AC2B4-031C-CFF6-3CF3-2935163F85EB}"/>
              </a:ext>
            </a:extLst>
          </p:cNvPr>
          <p:cNvSpPr/>
          <p:nvPr/>
        </p:nvSpPr>
        <p:spPr>
          <a:xfrm>
            <a:off x="1488279" y="3675325"/>
            <a:ext cx="3543299" cy="1243014"/>
          </a:xfrm>
          <a:prstGeom prst="downArrow">
            <a:avLst>
              <a:gd name="adj1" fmla="val 83065"/>
              <a:gd name="adj2" fmla="val 3620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NECESSIDADES</a:t>
            </a:r>
          </a:p>
        </p:txBody>
      </p:sp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FD3A18BA-C197-058A-BE45-CED7831DFE9E}"/>
              </a:ext>
            </a:extLst>
          </p:cNvPr>
          <p:cNvSpPr/>
          <p:nvPr/>
        </p:nvSpPr>
        <p:spPr>
          <a:xfrm>
            <a:off x="5486397" y="4686300"/>
            <a:ext cx="1185865" cy="3886200"/>
          </a:xfrm>
          <a:prstGeom prst="rightArrow">
            <a:avLst>
              <a:gd name="adj1" fmla="val 80147"/>
              <a:gd name="adj2" fmla="val 3192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b="1" dirty="0"/>
              <a:t>COTAÇÕES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526174F-3BFA-FFC3-286F-CD636B39C5BF}"/>
              </a:ext>
            </a:extLst>
          </p:cNvPr>
          <p:cNvSpPr/>
          <p:nvPr/>
        </p:nvSpPr>
        <p:spPr>
          <a:xfrm>
            <a:off x="6672262" y="1909760"/>
            <a:ext cx="6057901" cy="5334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PROCESSO INTERNO</a:t>
            </a: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E8D5A769-C315-71D9-D9DE-D9D5FB7B1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7896" y="5466036"/>
            <a:ext cx="4367123" cy="32146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C5958A4E-EE03-D259-84A6-5689B8BCCE5E}"/>
              </a:ext>
            </a:extLst>
          </p:cNvPr>
          <p:cNvSpPr/>
          <p:nvPr/>
        </p:nvSpPr>
        <p:spPr>
          <a:xfrm>
            <a:off x="13261183" y="4071939"/>
            <a:ext cx="4400550" cy="1228724"/>
          </a:xfrm>
          <a:prstGeom prst="downArrow">
            <a:avLst>
              <a:gd name="adj1" fmla="val 85714"/>
              <a:gd name="adj2" fmla="val 3331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/>
              <a:t>ENTREGAS NOS DIVERSOS PORTOS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180058E-0C22-AF0B-407C-7FE32C62FBBD}"/>
              </a:ext>
            </a:extLst>
          </p:cNvPr>
          <p:cNvSpPr txBox="1"/>
          <p:nvPr/>
        </p:nvSpPr>
        <p:spPr>
          <a:xfrm>
            <a:off x="2212381" y="282015"/>
            <a:ext cx="1135118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DSF: ENTREGA NOS DIVERSOS PORTOS</a:t>
            </a:r>
          </a:p>
          <a:p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F7A02ED-AE0B-9AF1-AC7B-F95FA302DB56}"/>
              </a:ext>
            </a:extLst>
          </p:cNvPr>
          <p:cNvSpPr/>
          <p:nvPr/>
        </p:nvSpPr>
        <p:spPr>
          <a:xfrm>
            <a:off x="6672263" y="8929688"/>
            <a:ext cx="11458576" cy="533404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tx1"/>
                </a:solidFill>
              </a:rPr>
              <a:t>QUANDO RESPONDE EM 24 HS FECHA 57% DAS COTAÇÕES</a:t>
            </a:r>
          </a:p>
        </p:txBody>
      </p:sp>
    </p:spTree>
    <p:extLst>
      <p:ext uri="{BB962C8B-B14F-4D97-AF65-F5344CB8AC3E}">
        <p14:creationId xmlns:p14="http://schemas.microsoft.com/office/powerpoint/2010/main" val="748563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DD15-3163-1567-2F98-D26D17B71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9;p3">
            <a:extLst>
              <a:ext uri="{FF2B5EF4-FFF2-40B4-BE49-F238E27FC236}">
                <a16:creationId xmlns:a16="http://schemas.microsoft.com/office/drawing/2014/main" id="{22E1BC26-0302-A8B5-377D-BA3D761B0E62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 dirty="0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Casos de </a:t>
            </a:r>
            <a:r>
              <a:rPr lang="en-US" sz="3999" b="1" i="0" u="none" strike="noStrike" cap="none" dirty="0" err="1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Mapeamentos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521DBC-B258-8BAC-BA21-54DE7AA4198D}"/>
              </a:ext>
            </a:extLst>
          </p:cNvPr>
          <p:cNvSpPr txBox="1"/>
          <p:nvPr/>
        </p:nvSpPr>
        <p:spPr>
          <a:xfrm>
            <a:off x="268543" y="8392746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DSF serviços e fornecedora de navios ltda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D8BEB6C-120F-B8F7-F564-1BBD9D81E31A}"/>
              </a:ext>
            </a:extLst>
          </p:cNvPr>
          <p:cNvGrpSpPr/>
          <p:nvPr/>
        </p:nvGrpSpPr>
        <p:grpSpPr>
          <a:xfrm>
            <a:off x="2126372" y="2762250"/>
            <a:ext cx="5048250" cy="4762500"/>
            <a:chOff x="268543" y="1733550"/>
            <a:chExt cx="8742107" cy="754380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544DEBC8-3EFC-2582-9553-DC79241A0E36}"/>
                </a:ext>
              </a:extLst>
            </p:cNvPr>
            <p:cNvSpPr/>
            <p:nvPr/>
          </p:nvSpPr>
          <p:spPr>
            <a:xfrm>
              <a:off x="268543" y="1733550"/>
              <a:ext cx="8742107" cy="7543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50" name="Picture 2" descr="DSF SERVIÇOS E FORNECEDORA DE NAVIOS LTDA | Portos e Navios">
              <a:extLst>
                <a:ext uri="{FF2B5EF4-FFF2-40B4-BE49-F238E27FC236}">
                  <a16:creationId xmlns:a16="http://schemas.microsoft.com/office/drawing/2014/main" id="{A5B407C9-3024-7979-9744-38C4EAF58B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636" y="1953826"/>
              <a:ext cx="3209564" cy="3895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40FA9D18-B9BE-F71A-3945-F7D547E69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81418" y="2943077"/>
              <a:ext cx="6096000" cy="6096000"/>
            </a:xfrm>
            <a:prstGeom prst="rect">
              <a:avLst/>
            </a:prstGeom>
          </p:spPr>
        </p:pic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072AD76F-FA3C-9F76-D83E-062F28862002}"/>
              </a:ext>
            </a:extLst>
          </p:cNvPr>
          <p:cNvGrpSpPr/>
          <p:nvPr/>
        </p:nvGrpSpPr>
        <p:grpSpPr>
          <a:xfrm>
            <a:off x="11135179" y="2762250"/>
            <a:ext cx="5048250" cy="4762500"/>
            <a:chOff x="9277350" y="1733550"/>
            <a:chExt cx="8742107" cy="7543800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7937A5B9-E19A-E628-2C59-4AA633D07536}"/>
                </a:ext>
              </a:extLst>
            </p:cNvPr>
            <p:cNvSpPr/>
            <p:nvPr/>
          </p:nvSpPr>
          <p:spPr>
            <a:xfrm>
              <a:off x="9277350" y="1733550"/>
              <a:ext cx="8742107" cy="7543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56" name="Picture 8" descr="Ras Reviri Contabilidade ltda">
              <a:extLst>
                <a:ext uri="{FF2B5EF4-FFF2-40B4-BE49-F238E27FC236}">
                  <a16:creationId xmlns:a16="http://schemas.microsoft.com/office/drawing/2014/main" id="{15CAC01F-0502-33AC-3F7E-496B131854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2675" y="2228702"/>
              <a:ext cx="320040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DE1D8DB7-E975-F55A-FDDA-DBCA4FBBB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12543" y="3709885"/>
              <a:ext cx="8426924" cy="50060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8224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0BB82-C705-C598-0BFF-0F575CC13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FA0DFC61-4236-C8A2-41DE-25CB68FBF6EF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9542EBD6-8F13-04A4-8363-E278BE831397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1FB014-B264-2CCA-BEC6-E76ACAA7B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10FAB695-3691-8C54-AD73-BDEBA3DB156E}"/>
              </a:ext>
            </a:extLst>
          </p:cNvPr>
          <p:cNvGrpSpPr/>
          <p:nvPr/>
        </p:nvGrpSpPr>
        <p:grpSpPr>
          <a:xfrm>
            <a:off x="6229350" y="1790700"/>
            <a:ext cx="8742107" cy="7543800"/>
            <a:chOff x="9277350" y="1733550"/>
            <a:chExt cx="8742107" cy="7543800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7C592C5-5DF4-3876-6A88-A41A9902F1A2}"/>
                </a:ext>
              </a:extLst>
            </p:cNvPr>
            <p:cNvSpPr/>
            <p:nvPr/>
          </p:nvSpPr>
          <p:spPr>
            <a:xfrm>
              <a:off x="9277350" y="1733550"/>
              <a:ext cx="8742107" cy="7543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1" name="Picture 8" descr="Ras Reviri Contabilidade ltda">
              <a:extLst>
                <a:ext uri="{FF2B5EF4-FFF2-40B4-BE49-F238E27FC236}">
                  <a16:creationId xmlns:a16="http://schemas.microsoft.com/office/drawing/2014/main" id="{C21A823D-8CE5-D782-863B-DFE416C836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2675" y="2228702"/>
              <a:ext cx="3200400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B5541990-1DF0-483A-258C-AB188254A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12543" y="3709885"/>
              <a:ext cx="8426924" cy="5006026"/>
            </a:xfrm>
            <a:prstGeom prst="rect">
              <a:avLst/>
            </a:prstGeom>
          </p:spPr>
        </p:pic>
      </p:grpSp>
      <p:pic>
        <p:nvPicPr>
          <p:cNvPr id="10242" name="Picture 2" descr="Jornada do Cliente (Seus Resultados Começam Aqui) - i9 Criações">
            <a:extLst>
              <a:ext uri="{FF2B5EF4-FFF2-40B4-BE49-F238E27FC236}">
                <a16:creationId xmlns:a16="http://schemas.microsoft.com/office/drawing/2014/main" id="{D1C7C0D5-D01C-B3F2-8BAE-B0A5CAE56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62943" y="2724150"/>
            <a:ext cx="8948493" cy="639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869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850B3-3838-AFDF-9B7B-149834093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Jornada do Cliente (Seus Resultados Começam Aqui) - i9 Criações">
            <a:extLst>
              <a:ext uri="{FF2B5EF4-FFF2-40B4-BE49-F238E27FC236}">
                <a16:creationId xmlns:a16="http://schemas.microsoft.com/office/drawing/2014/main" id="{2155E0EF-A108-02AB-FEDC-C3196EA7D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057" y="2724150"/>
            <a:ext cx="11310693" cy="639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5410AF62-8C2D-0698-6833-58D9FA09EEF8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BA1660-7ECA-C37F-842B-56DE85E97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6" name="Google Shape;99;p3">
            <a:extLst>
              <a:ext uri="{FF2B5EF4-FFF2-40B4-BE49-F238E27FC236}">
                <a16:creationId xmlns:a16="http://schemas.microsoft.com/office/drawing/2014/main" id="{45D88170-A4E1-BD77-5EA8-5C0F81CE1B1C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EC43B41-320A-E928-BC29-79BC0748DA2C}"/>
              </a:ext>
            </a:extLst>
          </p:cNvPr>
          <p:cNvSpPr/>
          <p:nvPr/>
        </p:nvSpPr>
        <p:spPr>
          <a:xfrm>
            <a:off x="6008914" y="2724150"/>
            <a:ext cx="10950349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CLIENTES TRABALHANDO</a:t>
            </a:r>
          </a:p>
        </p:txBody>
      </p:sp>
    </p:spTree>
    <p:extLst>
      <p:ext uri="{BB962C8B-B14F-4D97-AF65-F5344CB8AC3E}">
        <p14:creationId xmlns:p14="http://schemas.microsoft.com/office/powerpoint/2010/main" val="1377456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ABDED-501B-435B-18D8-252EA3000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27340E38-65E4-3EB4-38A4-3584FFF48DC4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6DC8743-C667-3C2E-B48B-5DB651DF7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CC45FF14-03F5-945D-2A00-FD32D5CCD93C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2</a:t>
            </a: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9F5C426-8635-599A-A293-675BB4B3E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26" y="8091"/>
            <a:ext cx="3524742" cy="10278909"/>
          </a:xfrm>
          <a:prstGeom prst="rect">
            <a:avLst/>
          </a:prstGeom>
        </p:spPr>
      </p:pic>
      <p:sp>
        <p:nvSpPr>
          <p:cNvPr id="6" name="Google Shape;99;p3">
            <a:extLst>
              <a:ext uri="{FF2B5EF4-FFF2-40B4-BE49-F238E27FC236}">
                <a16:creationId xmlns:a16="http://schemas.microsoft.com/office/drawing/2014/main" id="{8312110D-49A4-8740-8F22-41778DA57D86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62" name="Picture 2" descr="O que fazer quando o cliente não envia a documentação da empresa para o  escritório?">
            <a:extLst>
              <a:ext uri="{FF2B5EF4-FFF2-40B4-BE49-F238E27FC236}">
                <a16:creationId xmlns:a16="http://schemas.microsoft.com/office/drawing/2014/main" id="{1294A4C6-4344-7BDA-A465-CB6E215EE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8724" y="2724150"/>
            <a:ext cx="957057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53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81613-5C90-CA59-5EA9-2C670E0A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O que fazer quando o cliente não envia a documentação da empresa para o  escritório?">
            <a:extLst>
              <a:ext uri="{FF2B5EF4-FFF2-40B4-BE49-F238E27FC236}">
                <a16:creationId xmlns:a16="http://schemas.microsoft.com/office/drawing/2014/main" id="{41595B1B-5E0D-D4C3-437D-0F555BC88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576" y="2724150"/>
            <a:ext cx="957057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A741132A-9243-7CA0-B287-6520E6C834E8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B9C7AB1-1DF1-CC01-478D-4E431D1A9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F37E232B-8427-2115-A0CD-600F6D58C7D0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2</a:t>
            </a: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D6B9B74-7A94-4134-AA24-AF27DCA5D9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26" y="8091"/>
            <a:ext cx="3524742" cy="10278909"/>
          </a:xfrm>
          <a:prstGeom prst="rect">
            <a:avLst/>
          </a:prstGeom>
        </p:spPr>
      </p:pic>
      <p:sp>
        <p:nvSpPr>
          <p:cNvPr id="6" name="Google Shape;99;p3">
            <a:extLst>
              <a:ext uri="{FF2B5EF4-FFF2-40B4-BE49-F238E27FC236}">
                <a16:creationId xmlns:a16="http://schemas.microsoft.com/office/drawing/2014/main" id="{25F70FEF-4C95-69F4-A0D2-7865E4FADFE9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4E08AA1-0CFF-0366-58C0-496A2393EEDE}"/>
              </a:ext>
            </a:extLst>
          </p:cNvPr>
          <p:cNvSpPr/>
          <p:nvPr/>
        </p:nvSpPr>
        <p:spPr>
          <a:xfrm>
            <a:off x="6008914" y="2724150"/>
            <a:ext cx="10950349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MUITA DOCUMENTAÇÃO</a:t>
            </a:r>
          </a:p>
        </p:txBody>
      </p:sp>
    </p:spTree>
    <p:extLst>
      <p:ext uri="{BB962C8B-B14F-4D97-AF65-F5344CB8AC3E}">
        <p14:creationId xmlns:p14="http://schemas.microsoft.com/office/powerpoint/2010/main" val="3030208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2280F-51C7-5893-6CF3-2A86663FB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63DE7AB7-CA63-5BE9-C7F0-6A96930FEDD7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AE0B35A-4958-2595-FEB7-D3F96B686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EB983A51-9951-243C-4F57-48618EA7C3E9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3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4BC2F0B-C92D-89B0-5FE6-61F7F7D34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6163" cy="10250330"/>
          </a:xfrm>
          <a:prstGeom prst="rect">
            <a:avLst/>
          </a:prstGeom>
        </p:spPr>
      </p:pic>
      <p:sp>
        <p:nvSpPr>
          <p:cNvPr id="6" name="Google Shape;99;p3">
            <a:extLst>
              <a:ext uri="{FF2B5EF4-FFF2-40B4-BE49-F238E27FC236}">
                <a16:creationId xmlns:a16="http://schemas.microsoft.com/office/drawing/2014/main" id="{C0C0BA5A-E325-90DB-0672-15D4C34E933C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10" name="Picture 2" descr="Mudar de Contador: Saiba o que é importante considerar.">
            <a:extLst>
              <a:ext uri="{FF2B5EF4-FFF2-40B4-BE49-F238E27FC236}">
                <a16:creationId xmlns:a16="http://schemas.microsoft.com/office/drawing/2014/main" id="{3F3715C8-5C41-47C0-9298-D432AF4D3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81020" y="2724150"/>
            <a:ext cx="96012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454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25CB9-FA02-5D11-74AF-551E6DF98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Mudar de Contador: Saiba o que é importante considerar.">
            <a:extLst>
              <a:ext uri="{FF2B5EF4-FFF2-40B4-BE49-F238E27FC236}">
                <a16:creationId xmlns:a16="http://schemas.microsoft.com/office/drawing/2014/main" id="{2D562683-74D8-B934-CC1C-CCDE74DFD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630" y="2724150"/>
            <a:ext cx="96012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9929138D-D386-1AD5-5BD9-5117855E5541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18932D9-AD86-37EF-62A7-9601C37FB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F515C0BF-65D4-5C32-F343-8EE5EB147524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3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9D56443-48F0-1D3D-0707-47F79BCD4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6163" cy="10250330"/>
          </a:xfrm>
          <a:prstGeom prst="rect">
            <a:avLst/>
          </a:prstGeom>
        </p:spPr>
      </p:pic>
      <p:sp>
        <p:nvSpPr>
          <p:cNvPr id="6" name="Google Shape;99;p3">
            <a:extLst>
              <a:ext uri="{FF2B5EF4-FFF2-40B4-BE49-F238E27FC236}">
                <a16:creationId xmlns:a16="http://schemas.microsoft.com/office/drawing/2014/main" id="{D0963201-A5D0-E955-B3CE-D52065847CE2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59B9CCF-8870-40DA-12EE-2C913B998A7B}"/>
              </a:ext>
            </a:extLst>
          </p:cNvPr>
          <p:cNvSpPr/>
          <p:nvPr/>
        </p:nvSpPr>
        <p:spPr>
          <a:xfrm>
            <a:off x="6008914" y="2724150"/>
            <a:ext cx="10950349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DÚVIDAS DIVERSAS</a:t>
            </a:r>
          </a:p>
        </p:txBody>
      </p:sp>
    </p:spTree>
    <p:extLst>
      <p:ext uri="{BB962C8B-B14F-4D97-AF65-F5344CB8AC3E}">
        <p14:creationId xmlns:p14="http://schemas.microsoft.com/office/powerpoint/2010/main" val="4216981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41C5B-0964-36F1-F14A-7B0A9B466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246C0676-48F2-BD8F-E9E6-6042D4E80C3F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E2B4A2-291E-2602-B932-E3EC8D905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FC9A9A7A-15B9-6AAB-A278-A1B2B508EF67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4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E097499-DE2F-8E60-ADD3-8CA4E1A86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05689" cy="10240804"/>
          </a:xfrm>
          <a:prstGeom prst="rect">
            <a:avLst/>
          </a:prstGeom>
        </p:spPr>
      </p:pic>
      <p:sp>
        <p:nvSpPr>
          <p:cNvPr id="7" name="Google Shape;99;p3">
            <a:extLst>
              <a:ext uri="{FF2B5EF4-FFF2-40B4-BE49-F238E27FC236}">
                <a16:creationId xmlns:a16="http://schemas.microsoft.com/office/drawing/2014/main" id="{DE21C482-1DBE-265D-6B2A-0116A3C15DEB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88" name="Picture 4" descr="723 Professional Holding Phone Stressed Stock Photos - Free &amp; Royalty-Free  Stock Photos from Dreamstime">
            <a:extLst>
              <a:ext uri="{FF2B5EF4-FFF2-40B4-BE49-F238E27FC236}">
                <a16:creationId xmlns:a16="http://schemas.microsoft.com/office/drawing/2014/main" id="{2857864A-6BD5-29B2-79C8-A5CB1CF50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43591" y="2724151"/>
            <a:ext cx="958921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512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408BE-8AFD-5416-AE46-84F6A26C0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723 Professional Holding Phone Stressed Stock Photos - Free &amp; Royalty-Free  Stock Photos from Dreamstime">
            <a:extLst>
              <a:ext uri="{FF2B5EF4-FFF2-40B4-BE49-F238E27FC236}">
                <a16:creationId xmlns:a16="http://schemas.microsoft.com/office/drawing/2014/main" id="{2EAFD342-02FB-2725-45F3-0526BDDD4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159" y="2724151"/>
            <a:ext cx="9589214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ta: Pentágono 3">
            <a:extLst>
              <a:ext uri="{FF2B5EF4-FFF2-40B4-BE49-F238E27FC236}">
                <a16:creationId xmlns:a16="http://schemas.microsoft.com/office/drawing/2014/main" id="{D72B22FB-AA51-EE9F-C94B-914E1FE9073C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1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12A2646-4668-DED9-7887-D6F2E88DF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15216" cy="10278909"/>
          </a:xfrm>
          <a:prstGeom prst="rect">
            <a:avLst/>
          </a:prstGeom>
        </p:spPr>
      </p:pic>
      <p:sp>
        <p:nvSpPr>
          <p:cNvPr id="2" name="Seta: Pentágono 1">
            <a:extLst>
              <a:ext uri="{FF2B5EF4-FFF2-40B4-BE49-F238E27FC236}">
                <a16:creationId xmlns:a16="http://schemas.microsoft.com/office/drawing/2014/main" id="{54A09EB3-105F-F2FF-3D12-D0FE803A95FF}"/>
              </a:ext>
            </a:extLst>
          </p:cNvPr>
          <p:cNvSpPr/>
          <p:nvPr/>
        </p:nvSpPr>
        <p:spPr>
          <a:xfrm>
            <a:off x="876300" y="2724150"/>
            <a:ext cx="3657600" cy="6400800"/>
          </a:xfrm>
          <a:prstGeom prst="homePlate">
            <a:avLst>
              <a:gd name="adj" fmla="val 281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700" dirty="0"/>
              <a:t>4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B840B12-7CFD-94F1-50A5-0146422A2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505689" cy="10240804"/>
          </a:xfrm>
          <a:prstGeom prst="rect">
            <a:avLst/>
          </a:prstGeom>
        </p:spPr>
      </p:pic>
      <p:sp>
        <p:nvSpPr>
          <p:cNvPr id="7" name="Google Shape;99;p3">
            <a:extLst>
              <a:ext uri="{FF2B5EF4-FFF2-40B4-BE49-F238E27FC236}">
                <a16:creationId xmlns:a16="http://schemas.microsoft.com/office/drawing/2014/main" id="{24B42791-BF06-1F62-719B-374CFAFD32E7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7EBEF95-D5A3-8FED-6574-13DFECA7B0DC}"/>
              </a:ext>
            </a:extLst>
          </p:cNvPr>
          <p:cNvSpPr/>
          <p:nvPr/>
        </p:nvSpPr>
        <p:spPr>
          <a:xfrm>
            <a:off x="6008914" y="2724150"/>
            <a:ext cx="10950349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OCUPAÇÃO DE TEMPO</a:t>
            </a:r>
          </a:p>
        </p:txBody>
      </p:sp>
    </p:spTree>
    <p:extLst>
      <p:ext uri="{BB962C8B-B14F-4D97-AF65-F5344CB8AC3E}">
        <p14:creationId xmlns:p14="http://schemas.microsoft.com/office/powerpoint/2010/main" val="1224764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910C4-10B3-50E7-941D-949DCD711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0311DE36-C801-3737-84E6-A1959A8C5E7D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Imagem 7" descr="Texto&#10;&#10;O conteúdo gerado por IA pode estar incorreto.">
            <a:extLst>
              <a:ext uri="{FF2B5EF4-FFF2-40B4-BE49-F238E27FC236}">
                <a16:creationId xmlns:a16="http://schemas.microsoft.com/office/drawing/2014/main" id="{DFDCC9D6-A8F4-A534-FAD3-0471803C0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7921" y="2965135"/>
            <a:ext cx="7958931" cy="644947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37B58D1-7F07-7CE4-60BC-CF068E20E5A3}"/>
              </a:ext>
            </a:extLst>
          </p:cNvPr>
          <p:cNvSpPr txBox="1"/>
          <p:nvPr/>
        </p:nvSpPr>
        <p:spPr>
          <a:xfrm>
            <a:off x="10854886" y="2979839"/>
            <a:ext cx="612539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QUAIS SÃO AS DÚVIDAS MAIS FREQUENTES (E SUAS RESPOSTAS):</a:t>
            </a:r>
          </a:p>
        </p:txBody>
      </p:sp>
      <p:pic>
        <p:nvPicPr>
          <p:cNvPr id="12" name="Imagem 11" descr="Diagrama&#10;&#10;O conteúdo gerado por IA pode estar incorreto.">
            <a:extLst>
              <a:ext uri="{FF2B5EF4-FFF2-40B4-BE49-F238E27FC236}">
                <a16:creationId xmlns:a16="http://schemas.microsoft.com/office/drawing/2014/main" id="{AB8AB021-650E-335C-C0F8-0A42344F44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304"/>
          <a:stretch/>
        </p:blipFill>
        <p:spPr bwMode="auto">
          <a:xfrm>
            <a:off x="6380261" y="1463015"/>
            <a:ext cx="9312824" cy="1333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m 12" descr="Diagrama&#10;&#10;O conteúdo gerado por IA pode estar incorreto.">
            <a:extLst>
              <a:ext uri="{FF2B5EF4-FFF2-40B4-BE49-F238E27FC236}">
                <a16:creationId xmlns:a16="http://schemas.microsoft.com/office/drawing/2014/main" id="{43C4505B-ED4B-2ABB-05B2-D3F9B6B82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87" y="4598981"/>
            <a:ext cx="6953604" cy="481562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5446B57-7E0E-F9A8-A815-473F1D301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187" y="1463015"/>
            <a:ext cx="5629049" cy="3033648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D3251B80-6B8D-5398-ECB3-A7CFE13BD616}"/>
              </a:ext>
            </a:extLst>
          </p:cNvPr>
          <p:cNvSpPr/>
          <p:nvPr/>
        </p:nvSpPr>
        <p:spPr>
          <a:xfrm>
            <a:off x="2634018" y="2552132"/>
            <a:ext cx="900752" cy="6277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: Curva para a Esquerda 16">
            <a:extLst>
              <a:ext uri="{FF2B5EF4-FFF2-40B4-BE49-F238E27FC236}">
                <a16:creationId xmlns:a16="http://schemas.microsoft.com/office/drawing/2014/main" id="{53DDA714-7AAB-ECCA-68F1-32E7985B0273}"/>
              </a:ext>
            </a:extLst>
          </p:cNvPr>
          <p:cNvSpPr/>
          <p:nvPr/>
        </p:nvSpPr>
        <p:spPr>
          <a:xfrm rot="15679517">
            <a:off x="4280433" y="-189747"/>
            <a:ext cx="1078173" cy="3781003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8" name="Seta: Curva para a Esquerda 17">
            <a:extLst>
              <a:ext uri="{FF2B5EF4-FFF2-40B4-BE49-F238E27FC236}">
                <a16:creationId xmlns:a16="http://schemas.microsoft.com/office/drawing/2014/main" id="{0CDC9235-C7C3-9819-8CE8-BBCCA73C82E2}"/>
              </a:ext>
            </a:extLst>
          </p:cNvPr>
          <p:cNvSpPr/>
          <p:nvPr/>
        </p:nvSpPr>
        <p:spPr>
          <a:xfrm rot="13564958" flipH="1" flipV="1">
            <a:off x="5907245" y="2240183"/>
            <a:ext cx="2214192" cy="501256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069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3">
            <a:extLst>
              <a:ext uri="{FF2B5EF4-FFF2-40B4-BE49-F238E27FC236}">
                <a16:creationId xmlns:a16="http://schemas.microsoft.com/office/drawing/2014/main" id="{468656FA-CCA2-A9DD-4799-63CB76025665}"/>
              </a:ext>
            </a:extLst>
          </p:cNvPr>
          <p:cNvSpPr txBox="1"/>
          <p:nvPr/>
        </p:nvSpPr>
        <p:spPr>
          <a:xfrm>
            <a:off x="5526343" y="437998"/>
            <a:ext cx="10657086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dirty="0">
                <a:solidFill>
                  <a:srgbClr val="FFFAF4"/>
                </a:solidFill>
              </a:rPr>
              <a:t>RAS REVIRI CONTABILIDADE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2BEDC5D-8D19-F861-3850-27D0A89E5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180656"/>
              </p:ext>
            </p:extLst>
          </p:nvPr>
        </p:nvGraphicFramePr>
        <p:xfrm>
          <a:off x="378258" y="1921986"/>
          <a:ext cx="7059773" cy="2610993"/>
        </p:xfrm>
        <a:graphic>
          <a:graphicData uri="http://schemas.openxmlformats.org/drawingml/2006/table">
            <a:tbl>
              <a:tblPr firstRow="1" firstCol="1" bandRow="1">
                <a:tableStyleId>{82D31860-64EA-4979-A834-520B10902953}</a:tableStyleId>
              </a:tblPr>
              <a:tblGrid>
                <a:gridCol w="1746391">
                  <a:extLst>
                    <a:ext uri="{9D8B030D-6E8A-4147-A177-3AD203B41FA5}">
                      <a16:colId xmlns:a16="http://schemas.microsoft.com/office/drawing/2014/main" val="1394933617"/>
                    </a:ext>
                  </a:extLst>
                </a:gridCol>
                <a:gridCol w="1154773">
                  <a:extLst>
                    <a:ext uri="{9D8B030D-6E8A-4147-A177-3AD203B41FA5}">
                      <a16:colId xmlns:a16="http://schemas.microsoft.com/office/drawing/2014/main" val="773867523"/>
                    </a:ext>
                  </a:extLst>
                </a:gridCol>
                <a:gridCol w="1487178">
                  <a:extLst>
                    <a:ext uri="{9D8B030D-6E8A-4147-A177-3AD203B41FA5}">
                      <a16:colId xmlns:a16="http://schemas.microsoft.com/office/drawing/2014/main" val="3980790593"/>
                    </a:ext>
                  </a:extLst>
                </a:gridCol>
                <a:gridCol w="1265575">
                  <a:extLst>
                    <a:ext uri="{9D8B030D-6E8A-4147-A177-3AD203B41FA5}">
                      <a16:colId xmlns:a16="http://schemas.microsoft.com/office/drawing/2014/main" val="3648834299"/>
                    </a:ext>
                  </a:extLst>
                </a:gridCol>
                <a:gridCol w="1405856">
                  <a:extLst>
                    <a:ext uri="{9D8B030D-6E8A-4147-A177-3AD203B41FA5}">
                      <a16:colId xmlns:a16="http://schemas.microsoft.com/office/drawing/2014/main" val="3070600664"/>
                    </a:ext>
                  </a:extLst>
                </a:gridCol>
              </a:tblGrid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SETOR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Clientes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Fornecedor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Parceiros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RASREVIRI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515475268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CONTÁBIL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47%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53%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379659592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CONTROLLER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 dirty="0">
                          <a:effectLst/>
                        </a:rPr>
                        <a:t>0%</a:t>
                      </a:r>
                      <a:endParaRPr lang="pt-BR" sz="14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70%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08471234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DIRETORIA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75%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17566744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FINANCEIRA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57%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43%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63540782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FISCAL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  <a:highlight>
                            <a:srgbClr val="FFFF00"/>
                          </a:highlight>
                        </a:rPr>
                        <a:t>70%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25%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97124287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FISCAL/TRAB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76264286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LEGALIZAÇÃO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43%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57%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07596285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TI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15%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85%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91300654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TRABALHISTA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77%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23%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00278852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Total Geral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0%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3%</a:t>
                      </a:r>
                      <a:endParaRPr lang="pt-BR" sz="14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 dirty="0">
                          <a:effectLst/>
                        </a:rPr>
                        <a:t>48%</a:t>
                      </a:r>
                      <a:endParaRPr lang="pt-BR" sz="14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59083208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AB56779C-2630-4B80-9C91-5DF739BFF1A7}"/>
              </a:ext>
            </a:extLst>
          </p:cNvPr>
          <p:cNvSpPr txBox="1"/>
          <p:nvPr/>
        </p:nvSpPr>
        <p:spPr>
          <a:xfrm>
            <a:off x="378258" y="1614209"/>
            <a:ext cx="3796232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QUANTO DO SEU TEMPO VOCE ATENDE: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B11CFF9-609D-A8D0-8A54-20C7DD383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493169"/>
              </p:ext>
            </p:extLst>
          </p:nvPr>
        </p:nvGraphicFramePr>
        <p:xfrm>
          <a:off x="378258" y="5331361"/>
          <a:ext cx="7059772" cy="4051554"/>
        </p:xfrm>
        <a:graphic>
          <a:graphicData uri="http://schemas.openxmlformats.org/drawingml/2006/table">
            <a:tbl>
              <a:tblPr firstRow="1" firstCol="1" bandRow="1">
                <a:tableStyleId>{82D31860-64EA-4979-A834-520B10902953}</a:tableStyleId>
              </a:tblPr>
              <a:tblGrid>
                <a:gridCol w="1171640">
                  <a:extLst>
                    <a:ext uri="{9D8B030D-6E8A-4147-A177-3AD203B41FA5}">
                      <a16:colId xmlns:a16="http://schemas.microsoft.com/office/drawing/2014/main" val="1360066938"/>
                    </a:ext>
                  </a:extLst>
                </a:gridCol>
                <a:gridCol w="1171640">
                  <a:extLst>
                    <a:ext uri="{9D8B030D-6E8A-4147-A177-3AD203B41FA5}">
                      <a16:colId xmlns:a16="http://schemas.microsoft.com/office/drawing/2014/main" val="2275071496"/>
                    </a:ext>
                  </a:extLst>
                </a:gridCol>
                <a:gridCol w="1171640">
                  <a:extLst>
                    <a:ext uri="{9D8B030D-6E8A-4147-A177-3AD203B41FA5}">
                      <a16:colId xmlns:a16="http://schemas.microsoft.com/office/drawing/2014/main" val="786864633"/>
                    </a:ext>
                  </a:extLst>
                </a:gridCol>
                <a:gridCol w="1171640">
                  <a:extLst>
                    <a:ext uri="{9D8B030D-6E8A-4147-A177-3AD203B41FA5}">
                      <a16:colId xmlns:a16="http://schemas.microsoft.com/office/drawing/2014/main" val="2129132227"/>
                    </a:ext>
                  </a:extLst>
                </a:gridCol>
                <a:gridCol w="2373212">
                  <a:extLst>
                    <a:ext uri="{9D8B030D-6E8A-4147-A177-3AD203B41FA5}">
                      <a16:colId xmlns:a16="http://schemas.microsoft.com/office/drawing/2014/main" val="1383215599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Rank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Empresa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Peso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% Acumulado de “Peso”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70534188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AAA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32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 dirty="0">
                          <a:effectLst/>
                        </a:rPr>
                        <a:t>11%</a:t>
                      </a:r>
                      <a:endParaRPr lang="pt-BR" sz="18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11%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27977453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BBB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 dirty="0">
                          <a:effectLst/>
                        </a:rPr>
                        <a:t>28</a:t>
                      </a:r>
                      <a:endParaRPr lang="pt-BR" sz="18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9%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20%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60464337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CCC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22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7%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27%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71876227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DDD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13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31%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7650521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EEE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12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35%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56850612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6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FFF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11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39%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87614328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7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GGG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10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42%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39019059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8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HHH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9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45%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87491292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9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8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48%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31216168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10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JJJ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8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3%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50%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5144384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11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rgbClr val="000000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295 outros...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7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>
                          <a:effectLst/>
                        </a:rPr>
                        <a:t>2%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400" dirty="0">
                          <a:effectLst/>
                        </a:rPr>
                        <a:t>53%</a:t>
                      </a:r>
                      <a:endParaRPr lang="pt-BR" sz="18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2819100535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73A31F02-3A02-5442-D1E2-C4E50470CCFB}"/>
              </a:ext>
            </a:extLst>
          </p:cNvPr>
          <p:cNvSpPr txBox="1"/>
          <p:nvPr/>
        </p:nvSpPr>
        <p:spPr>
          <a:xfrm>
            <a:off x="378258" y="5010111"/>
            <a:ext cx="5267789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QUEM SÃO OS 10 TOP CLIENTES QUE TE TOMAM TEMPO?</a:t>
            </a:r>
          </a:p>
        </p:txBody>
      </p:sp>
      <p:pic>
        <p:nvPicPr>
          <p:cNvPr id="10" name="Imagem 9" descr="Tabela&#10;&#10;O conteúdo gerado por IA pode estar incorreto.">
            <a:extLst>
              <a:ext uri="{FF2B5EF4-FFF2-40B4-BE49-F238E27FC236}">
                <a16:creationId xmlns:a16="http://schemas.microsoft.com/office/drawing/2014/main" id="{8F200AE3-5167-2C39-E71F-F0D931E70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0186" y="2100658"/>
            <a:ext cx="8349555" cy="304284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DC7DF99-41E1-D85A-196C-B042AC6CA115}"/>
              </a:ext>
            </a:extLst>
          </p:cNvPr>
          <p:cNvSpPr txBox="1"/>
          <p:nvPr/>
        </p:nvSpPr>
        <p:spPr>
          <a:xfrm>
            <a:off x="9560186" y="1861283"/>
            <a:ext cx="5320687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QUAIS SÃO AS ATIVIDADES QUE MAIS TE TOMAM TEMPO?</a:t>
            </a:r>
          </a:p>
        </p:txBody>
      </p: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F135AA27-F050-79AB-FE40-06D3B4A8D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446915"/>
              </p:ext>
            </p:extLst>
          </p:nvPr>
        </p:nvGraphicFramePr>
        <p:xfrm>
          <a:off x="9560186" y="5331361"/>
          <a:ext cx="8349556" cy="3867230"/>
        </p:xfrm>
        <a:graphic>
          <a:graphicData uri="http://schemas.openxmlformats.org/drawingml/2006/table">
            <a:tbl>
              <a:tblPr firstRow="1" firstCol="1" bandRow="1">
                <a:tableStyleId>{82D31860-64EA-4979-A834-520B10902953}</a:tableStyleId>
              </a:tblPr>
              <a:tblGrid>
                <a:gridCol w="5199000">
                  <a:extLst>
                    <a:ext uri="{9D8B030D-6E8A-4147-A177-3AD203B41FA5}">
                      <a16:colId xmlns:a16="http://schemas.microsoft.com/office/drawing/2014/main" val="3828572945"/>
                    </a:ext>
                  </a:extLst>
                </a:gridCol>
                <a:gridCol w="761899">
                  <a:extLst>
                    <a:ext uri="{9D8B030D-6E8A-4147-A177-3AD203B41FA5}">
                      <a16:colId xmlns:a16="http://schemas.microsoft.com/office/drawing/2014/main" val="2350325084"/>
                    </a:ext>
                  </a:extLst>
                </a:gridCol>
                <a:gridCol w="633871">
                  <a:extLst>
                    <a:ext uri="{9D8B030D-6E8A-4147-A177-3AD203B41FA5}">
                      <a16:colId xmlns:a16="http://schemas.microsoft.com/office/drawing/2014/main" val="2509019978"/>
                    </a:ext>
                  </a:extLst>
                </a:gridCol>
                <a:gridCol w="761899">
                  <a:extLst>
                    <a:ext uri="{9D8B030D-6E8A-4147-A177-3AD203B41FA5}">
                      <a16:colId xmlns:a16="http://schemas.microsoft.com/office/drawing/2014/main" val="1608593023"/>
                    </a:ext>
                  </a:extLst>
                </a:gridCol>
                <a:gridCol w="992887">
                  <a:extLst>
                    <a:ext uri="{9D8B030D-6E8A-4147-A177-3AD203B41FA5}">
                      <a16:colId xmlns:a16="http://schemas.microsoft.com/office/drawing/2014/main" val="730802071"/>
                    </a:ext>
                  </a:extLst>
                </a:gridCol>
              </a:tblGrid>
              <a:tr h="783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effectLst/>
                        </a:rPr>
                        <a:t>ETAPA</a:t>
                      </a:r>
                      <a:endParaRPr lang="pt-BR" sz="18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IA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>
                          <a:effectLst/>
                        </a:rPr>
                        <a:t>RPA</a:t>
                      </a:r>
                      <a:endParaRPr lang="pt-BR" sz="18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solidFill>
                            <a:schemeClr val="bg1"/>
                          </a:solidFill>
                          <a:effectLst/>
                          <a:latin typeface="Perpetua" panose="02020502060401020303" pitchFamily="18" charset="0"/>
                          <a:ea typeface="Perpetua" panose="02020502060401020303" pitchFamily="18" charset="0"/>
                          <a:cs typeface="Times New Roman" panose="02020603050405020304" pitchFamily="18" charset="0"/>
                        </a:rPr>
                        <a:t>NDA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800" dirty="0">
                          <a:effectLst/>
                        </a:rPr>
                        <a:t>Total</a:t>
                      </a:r>
                      <a:endParaRPr lang="pt-BR" sz="18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59350062"/>
                  </a:ext>
                </a:extLst>
              </a:tr>
              <a:tr h="38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APURAÇÃO DO SIMPLES (vence dia 20)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33%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 dirty="0">
                          <a:effectLst/>
                        </a:rPr>
                        <a:t>62%</a:t>
                      </a:r>
                      <a:endParaRPr lang="pt-BR" sz="16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5%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100%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89206442"/>
                  </a:ext>
                </a:extLst>
              </a:tr>
              <a:tr h="38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CALENDÁRIO DAS OBRIGAÇÕES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50%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50%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100%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93538871"/>
                  </a:ext>
                </a:extLst>
              </a:tr>
              <a:tr h="38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ICMS PRÓPRIO, ICMS ST (SP) ou  IPI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33%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61%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6%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100%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60029792"/>
                  </a:ext>
                </a:extLst>
              </a:tr>
              <a:tr h="38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PIS/COFINS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21%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71%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7%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100%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95689776"/>
                  </a:ext>
                </a:extLst>
              </a:tr>
              <a:tr h="38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 dirty="0">
                          <a:effectLst/>
                        </a:rPr>
                        <a:t>ROTINA DE COMPARAÇÃO </a:t>
                      </a:r>
                      <a:r>
                        <a:rPr lang="pt-BR" sz="1600" dirty="0" err="1">
                          <a:effectLst/>
                        </a:rPr>
                        <a:t>SPEDxGIA</a:t>
                      </a:r>
                      <a:r>
                        <a:rPr lang="pt-BR" sz="1600" dirty="0">
                          <a:effectLst/>
                        </a:rPr>
                        <a:t>)</a:t>
                      </a:r>
                      <a:endParaRPr lang="pt-BR" sz="16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56%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22%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22%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100%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74907714"/>
                  </a:ext>
                </a:extLst>
              </a:tr>
              <a:tr h="38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 dirty="0">
                          <a:effectLst/>
                        </a:rPr>
                        <a:t>TOMADOR</a:t>
                      </a:r>
                      <a:endParaRPr lang="pt-BR" sz="16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32%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63%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5%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100%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22363995"/>
                  </a:ext>
                </a:extLst>
              </a:tr>
              <a:tr h="38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TRIAGEM IMPOSTOS MUNICIPAIS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75%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25%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100%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71661718"/>
                  </a:ext>
                </a:extLst>
              </a:tr>
              <a:tr h="38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 dirty="0">
                          <a:effectLst/>
                        </a:rPr>
                        <a:t>Total Geral</a:t>
                      </a:r>
                      <a:endParaRPr lang="pt-BR" sz="16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36%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55%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>
                          <a:effectLst/>
                        </a:rPr>
                        <a:t>9%</a:t>
                      </a:r>
                      <a:endParaRPr lang="pt-BR" sz="160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600" dirty="0">
                          <a:effectLst/>
                        </a:rPr>
                        <a:t>100%</a:t>
                      </a:r>
                      <a:endParaRPr lang="pt-BR" sz="1600" dirty="0">
                        <a:solidFill>
                          <a:srgbClr val="000000"/>
                        </a:solidFill>
                        <a:effectLst/>
                        <a:latin typeface="Perpetua" panose="02020502060401020303" pitchFamily="18" charset="0"/>
                        <a:ea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19838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4156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1"/>
          <p:cNvSpPr/>
          <p:nvPr/>
        </p:nvSpPr>
        <p:spPr>
          <a:xfrm>
            <a:off x="152400" y="5258252"/>
            <a:ext cx="2697480" cy="1792110"/>
          </a:xfrm>
          <a:custGeom>
            <a:avLst/>
            <a:gdLst/>
            <a:ahLst/>
            <a:cxnLst/>
            <a:rect l="l" t="t" r="r" b="b"/>
            <a:pathLst>
              <a:path w="3170882" h="2106622" extrusionOk="0">
                <a:moveTo>
                  <a:pt x="0" y="0"/>
                </a:moveTo>
                <a:lnTo>
                  <a:pt x="3170882" y="0"/>
                </a:lnTo>
                <a:lnTo>
                  <a:pt x="3170882" y="2106622"/>
                </a:lnTo>
                <a:lnTo>
                  <a:pt x="0" y="21066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41"/>
          <p:cNvSpPr/>
          <p:nvPr/>
        </p:nvSpPr>
        <p:spPr>
          <a:xfrm>
            <a:off x="16040595" y="5601298"/>
            <a:ext cx="1740711" cy="3408126"/>
          </a:xfrm>
          <a:custGeom>
            <a:avLst/>
            <a:gdLst/>
            <a:ahLst/>
            <a:cxnLst/>
            <a:rect l="l" t="t" r="r" b="b"/>
            <a:pathLst>
              <a:path w="1740711" h="3408126" extrusionOk="0">
                <a:moveTo>
                  <a:pt x="0" y="0"/>
                </a:moveTo>
                <a:lnTo>
                  <a:pt x="1740710" y="0"/>
                </a:lnTo>
                <a:lnTo>
                  <a:pt x="1740710" y="3408126"/>
                </a:lnTo>
                <a:lnTo>
                  <a:pt x="0" y="3408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0000"/>
            </a:blip>
            <a:stretch>
              <a:fillRect l="-61119" r="-50996" b="-835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41"/>
          <p:cNvSpPr/>
          <p:nvPr/>
        </p:nvSpPr>
        <p:spPr>
          <a:xfrm>
            <a:off x="14030110" y="1999513"/>
            <a:ext cx="1786415" cy="3439197"/>
          </a:xfrm>
          <a:custGeom>
            <a:avLst/>
            <a:gdLst/>
            <a:ahLst/>
            <a:cxnLst/>
            <a:rect l="l" t="t" r="r" b="b"/>
            <a:pathLst>
              <a:path w="1786415" h="3439197" extrusionOk="0">
                <a:moveTo>
                  <a:pt x="0" y="0"/>
                </a:moveTo>
                <a:lnTo>
                  <a:pt x="1786414" y="0"/>
                </a:lnTo>
                <a:lnTo>
                  <a:pt x="1786414" y="3439198"/>
                </a:lnTo>
                <a:lnTo>
                  <a:pt x="0" y="3439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90000"/>
            </a:blip>
            <a:stretch>
              <a:fillRect l="-129985" r="-122126" b="-8291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41"/>
          <p:cNvSpPr/>
          <p:nvPr/>
        </p:nvSpPr>
        <p:spPr>
          <a:xfrm>
            <a:off x="14030110" y="5601298"/>
            <a:ext cx="1786415" cy="3408126"/>
          </a:xfrm>
          <a:custGeom>
            <a:avLst/>
            <a:gdLst/>
            <a:ahLst/>
            <a:cxnLst/>
            <a:rect l="l" t="t" r="r" b="b"/>
            <a:pathLst>
              <a:path w="1786415" h="3408126" extrusionOk="0">
                <a:moveTo>
                  <a:pt x="0" y="0"/>
                </a:moveTo>
                <a:lnTo>
                  <a:pt x="1786414" y="0"/>
                </a:lnTo>
                <a:lnTo>
                  <a:pt x="1786414" y="3408126"/>
                </a:lnTo>
                <a:lnTo>
                  <a:pt x="0" y="3408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90000"/>
            </a:blip>
            <a:stretch>
              <a:fillRect l="-47972" r="-48144" b="-280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41"/>
          <p:cNvSpPr/>
          <p:nvPr/>
        </p:nvSpPr>
        <p:spPr>
          <a:xfrm>
            <a:off x="16040988" y="1999513"/>
            <a:ext cx="1740317" cy="3439197"/>
          </a:xfrm>
          <a:custGeom>
            <a:avLst/>
            <a:gdLst/>
            <a:ahLst/>
            <a:cxnLst/>
            <a:rect l="l" t="t" r="r" b="b"/>
            <a:pathLst>
              <a:path w="1740317" h="3439197" extrusionOk="0">
                <a:moveTo>
                  <a:pt x="0" y="0"/>
                </a:moveTo>
                <a:lnTo>
                  <a:pt x="1740317" y="0"/>
                </a:lnTo>
                <a:lnTo>
                  <a:pt x="1740317" y="3439198"/>
                </a:lnTo>
                <a:lnTo>
                  <a:pt x="0" y="3439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41"/>
          <p:cNvSpPr/>
          <p:nvPr/>
        </p:nvSpPr>
        <p:spPr>
          <a:xfrm>
            <a:off x="3959727" y="2923836"/>
            <a:ext cx="1114223" cy="795276"/>
          </a:xfrm>
          <a:custGeom>
            <a:avLst/>
            <a:gdLst/>
            <a:ahLst/>
            <a:cxnLst/>
            <a:rect l="l" t="t" r="r" b="b"/>
            <a:pathLst>
              <a:path w="1114223" h="795276" extrusionOk="0">
                <a:moveTo>
                  <a:pt x="0" y="0"/>
                </a:moveTo>
                <a:lnTo>
                  <a:pt x="1114222" y="0"/>
                </a:lnTo>
                <a:lnTo>
                  <a:pt x="1114222" y="795276"/>
                </a:lnTo>
                <a:lnTo>
                  <a:pt x="0" y="7952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41"/>
          <p:cNvSpPr/>
          <p:nvPr/>
        </p:nvSpPr>
        <p:spPr>
          <a:xfrm>
            <a:off x="5848271" y="3808404"/>
            <a:ext cx="771502" cy="771502"/>
          </a:xfrm>
          <a:custGeom>
            <a:avLst/>
            <a:gdLst/>
            <a:ahLst/>
            <a:cxnLst/>
            <a:rect l="l" t="t" r="r" b="b"/>
            <a:pathLst>
              <a:path w="771502" h="771502" extrusionOk="0">
                <a:moveTo>
                  <a:pt x="0" y="0"/>
                </a:moveTo>
                <a:lnTo>
                  <a:pt x="771502" y="0"/>
                </a:lnTo>
                <a:lnTo>
                  <a:pt x="771502" y="771501"/>
                </a:lnTo>
                <a:lnTo>
                  <a:pt x="0" y="7715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41"/>
          <p:cNvSpPr/>
          <p:nvPr/>
        </p:nvSpPr>
        <p:spPr>
          <a:xfrm>
            <a:off x="8810247" y="6165831"/>
            <a:ext cx="747250" cy="747250"/>
          </a:xfrm>
          <a:custGeom>
            <a:avLst/>
            <a:gdLst/>
            <a:ahLst/>
            <a:cxnLst/>
            <a:rect l="l" t="t" r="r" b="b"/>
            <a:pathLst>
              <a:path w="747250" h="747250" extrusionOk="0">
                <a:moveTo>
                  <a:pt x="0" y="0"/>
                </a:moveTo>
                <a:lnTo>
                  <a:pt x="747251" y="0"/>
                </a:lnTo>
                <a:lnTo>
                  <a:pt x="747251" y="747251"/>
                </a:lnTo>
                <a:lnTo>
                  <a:pt x="0" y="747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41"/>
          <p:cNvSpPr/>
          <p:nvPr/>
        </p:nvSpPr>
        <p:spPr>
          <a:xfrm>
            <a:off x="7182590" y="6154307"/>
            <a:ext cx="747276" cy="758774"/>
          </a:xfrm>
          <a:custGeom>
            <a:avLst/>
            <a:gdLst/>
            <a:ahLst/>
            <a:cxnLst/>
            <a:rect l="l" t="t" r="r" b="b"/>
            <a:pathLst>
              <a:path w="747276" h="758774" extrusionOk="0">
                <a:moveTo>
                  <a:pt x="0" y="0"/>
                </a:moveTo>
                <a:lnTo>
                  <a:pt x="747276" y="0"/>
                </a:lnTo>
                <a:lnTo>
                  <a:pt x="747276" y="758775"/>
                </a:lnTo>
                <a:lnTo>
                  <a:pt x="0" y="7587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l="-16442" t="-16162" r="-18922" b="-1715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41"/>
          <p:cNvSpPr/>
          <p:nvPr/>
        </p:nvSpPr>
        <p:spPr>
          <a:xfrm>
            <a:off x="7993026" y="6162536"/>
            <a:ext cx="750546" cy="750546"/>
          </a:xfrm>
          <a:custGeom>
            <a:avLst/>
            <a:gdLst/>
            <a:ahLst/>
            <a:cxnLst/>
            <a:rect l="l" t="t" r="r" b="b"/>
            <a:pathLst>
              <a:path w="750546" h="750546" extrusionOk="0">
                <a:moveTo>
                  <a:pt x="0" y="0"/>
                </a:moveTo>
                <a:lnTo>
                  <a:pt x="750546" y="0"/>
                </a:lnTo>
                <a:lnTo>
                  <a:pt x="750546" y="750546"/>
                </a:lnTo>
                <a:lnTo>
                  <a:pt x="0" y="750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41"/>
          <p:cNvSpPr/>
          <p:nvPr/>
        </p:nvSpPr>
        <p:spPr>
          <a:xfrm>
            <a:off x="9624173" y="6165831"/>
            <a:ext cx="753660" cy="753660"/>
          </a:xfrm>
          <a:custGeom>
            <a:avLst/>
            <a:gdLst/>
            <a:ahLst/>
            <a:cxnLst/>
            <a:rect l="l" t="t" r="r" b="b"/>
            <a:pathLst>
              <a:path w="753660" h="753660" extrusionOk="0">
                <a:moveTo>
                  <a:pt x="0" y="0"/>
                </a:moveTo>
                <a:lnTo>
                  <a:pt x="753660" y="0"/>
                </a:lnTo>
                <a:lnTo>
                  <a:pt x="753660" y="753661"/>
                </a:lnTo>
                <a:lnTo>
                  <a:pt x="0" y="7536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41"/>
          <p:cNvSpPr txBox="1"/>
          <p:nvPr/>
        </p:nvSpPr>
        <p:spPr>
          <a:xfrm>
            <a:off x="6915003" y="1977996"/>
            <a:ext cx="3506533" cy="936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9"/>
              <a:buFont typeface="Arial"/>
              <a:buNone/>
            </a:pPr>
            <a:r>
              <a:rPr lang="en-US" sz="4999" b="1" i="0" u="none" strike="noStrike" cap="none">
                <a:solidFill>
                  <a:srgbClr val="43546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CONTATO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41"/>
          <p:cNvSpPr txBox="1"/>
          <p:nvPr/>
        </p:nvSpPr>
        <p:spPr>
          <a:xfrm>
            <a:off x="5274837" y="2982400"/>
            <a:ext cx="8530809" cy="8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9"/>
              <a:buFont typeface="Arial"/>
              <a:buNone/>
            </a:pPr>
            <a:r>
              <a:rPr lang="en-US" sz="3499" b="1" i="0" u="none" strike="noStrike" cap="none" dirty="0">
                <a:solidFill>
                  <a:srgbClr val="435466"/>
                </a:solidFill>
                <a:latin typeface="Arial"/>
                <a:ea typeface="Arial"/>
                <a:cs typeface="Arial"/>
                <a:sym typeface="Arial"/>
              </a:rPr>
              <a:t>CONTATO@AUTOMATE.COM.BR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41"/>
          <p:cNvSpPr txBox="1"/>
          <p:nvPr/>
        </p:nvSpPr>
        <p:spPr>
          <a:xfrm>
            <a:off x="6848373" y="3734150"/>
            <a:ext cx="4790501" cy="108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99"/>
              <a:buFont typeface="Arial"/>
              <a:buNone/>
            </a:pPr>
            <a:r>
              <a:rPr lang="en-US" sz="4499" b="1" i="0" u="none" strike="noStrike" cap="none">
                <a:solidFill>
                  <a:srgbClr val="43546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</a:t>
            </a:r>
            <a:r>
              <a:rPr lang="en-US" sz="4499" b="1" i="0" u="none" strike="noStrike" cap="none">
                <a:solidFill>
                  <a:srgbClr val="435466"/>
                </a:solidFill>
                <a:latin typeface="Arial"/>
                <a:ea typeface="Arial"/>
                <a:cs typeface="Arial"/>
                <a:sym typeface="Arial"/>
              </a:rPr>
              <a:t>11)2653-2649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41"/>
          <p:cNvSpPr txBox="1"/>
          <p:nvPr/>
        </p:nvSpPr>
        <p:spPr>
          <a:xfrm>
            <a:off x="6915003" y="5467948"/>
            <a:ext cx="3824414" cy="88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6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46"/>
              <a:buFont typeface="Arial"/>
              <a:buNone/>
            </a:pPr>
            <a:r>
              <a:rPr lang="en-US" sz="3646" b="1" i="0" u="none" strike="noStrike" cap="none">
                <a:solidFill>
                  <a:srgbClr val="466CB0"/>
                </a:solidFill>
                <a:latin typeface="Arial"/>
                <a:ea typeface="Arial"/>
                <a:cs typeface="Arial"/>
                <a:sym typeface="Arial"/>
              </a:rPr>
              <a:t>NOSSAS REDES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41"/>
          <p:cNvSpPr txBox="1"/>
          <p:nvPr/>
        </p:nvSpPr>
        <p:spPr>
          <a:xfrm>
            <a:off x="6852290" y="7090344"/>
            <a:ext cx="4966448" cy="735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6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46"/>
              <a:buFont typeface="Arial"/>
              <a:buNone/>
            </a:pPr>
            <a:r>
              <a:rPr lang="en-US" sz="3046" b="1" i="0" u="none" strike="noStrike" cap="none">
                <a:solidFill>
                  <a:srgbClr val="466CB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@</a:t>
            </a:r>
            <a:r>
              <a:rPr lang="en-US" sz="3046" b="1" i="0" u="none" strike="noStrike" cap="none">
                <a:solidFill>
                  <a:srgbClr val="466CB0"/>
                </a:solidFill>
                <a:latin typeface="Arial"/>
                <a:ea typeface="Arial"/>
                <a:cs typeface="Arial"/>
                <a:sym typeface="Arial"/>
              </a:rPr>
              <a:t>AUTOMATEBRASIL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41"/>
          <p:cNvSpPr txBox="1"/>
          <p:nvPr/>
        </p:nvSpPr>
        <p:spPr>
          <a:xfrm>
            <a:off x="5994761" y="7908086"/>
            <a:ext cx="6681507" cy="735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6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46"/>
              <a:buFont typeface="Arial"/>
              <a:buNone/>
            </a:pPr>
            <a:r>
              <a:rPr lang="en-US" sz="3046" b="1" i="0" u="none" strike="noStrike" cap="none">
                <a:solidFill>
                  <a:srgbClr val="466CB0"/>
                </a:solidFill>
                <a:latin typeface="Arial"/>
                <a:ea typeface="Arial"/>
                <a:cs typeface="Arial"/>
                <a:sym typeface="Arial"/>
              </a:rPr>
              <a:t>WWW.AUTOMATE.COM.BR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41"/>
          <p:cNvSpPr txBox="1"/>
          <p:nvPr/>
        </p:nvSpPr>
        <p:spPr>
          <a:xfrm>
            <a:off x="6492496" y="330967"/>
            <a:ext cx="7858081" cy="966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7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lang="en-US" sz="3999" b="1" i="0" u="none" strike="noStrike" cap="none">
                <a:solidFill>
                  <a:srgbClr val="FFFAF4"/>
                </a:solidFill>
                <a:latin typeface="Arial"/>
                <a:ea typeface="Arial"/>
                <a:cs typeface="Arial"/>
                <a:sym typeface="Arial"/>
              </a:rPr>
              <a:t>OBRIGADA PELO SEU TEMPO!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9111</TotalTime>
  <Words>1462</Words>
  <Application>Microsoft Office PowerPoint</Application>
  <PresentationFormat>Personalizar</PresentationFormat>
  <Paragraphs>426</Paragraphs>
  <Slides>36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2" baseType="lpstr">
      <vt:lpstr>League Spartan</vt:lpstr>
      <vt:lpstr>Times New Roman</vt:lpstr>
      <vt:lpstr>Perpetua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Paulo Miyamoto</dc:creator>
  <cp:lastModifiedBy>Paulo Miyamoto</cp:lastModifiedBy>
  <cp:revision>40</cp:revision>
  <dcterms:created xsi:type="dcterms:W3CDTF">2006-08-16T00:00:00Z</dcterms:created>
  <dcterms:modified xsi:type="dcterms:W3CDTF">2025-07-14T16:46:29Z</dcterms:modified>
</cp:coreProperties>
</file>