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84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embeddedFontLst>
    <p:embeddedFont>
      <p:font typeface="IBM Plex Sans" panose="020B0503050203000203" pitchFamily="34" charset="0"/>
      <p:regular r:id="rId27"/>
    </p:embeddedFont>
    <p:embeddedFont>
      <p:font typeface="IBM Plex Sans Light" panose="020B0403050203000203" pitchFamily="34" charset="0"/>
      <p:regular r:id="rId28"/>
    </p:embeddedFont>
    <p:embeddedFont>
      <p:font typeface="Inter" panose="020B0604020202020204" charset="0"/>
      <p:regular r:id="rId29"/>
      <p:bold r:id="rId30"/>
      <p:italic r:id="rId31"/>
      <p:boldItalic r:id="rId32"/>
    </p:embeddedFont>
    <p:embeddedFont>
      <p:font typeface="Montserrat" panose="00000500000000000000" pitchFamily="2" charset="0"/>
      <p:regular r:id="rId33"/>
      <p:bold r:id="rId34"/>
      <p:italic r:id="rId35"/>
      <p:boldItalic r:id="rId36"/>
    </p:embeddedFont>
    <p:embeddedFont>
      <p:font typeface="Montserrat ExtraBold" panose="00000900000000000000" pitchFamily="2" charset="0"/>
      <p:bold r:id="rId37"/>
      <p:boldItalic r:id="rId38"/>
    </p:embeddedFont>
    <p:embeddedFont>
      <p:font typeface="Montserrat Light" panose="00000400000000000000" pitchFamily="2" charset="0"/>
      <p:regular r:id="rId39"/>
      <p:bold r:id="rId40"/>
      <p:italic r:id="rId41"/>
      <p:boldItalic r:id="rId42"/>
    </p:embeddedFont>
    <p:embeddedFont>
      <p:font typeface="Montserrat Medium" panose="00000600000000000000" pitchFamily="2" charset="0"/>
      <p:regular r:id="rId43"/>
      <p:bold r:id="rId44"/>
      <p:italic r:id="rId45"/>
      <p:boldItalic r:id="rId46"/>
    </p:embeddedFont>
    <p:embeddedFont>
      <p:font typeface="Montserrat SemiBold" panose="00000700000000000000" pitchFamily="2" charset="0"/>
      <p:regular r:id="rId47"/>
      <p:bold r:id="rId48"/>
      <p:italic r:id="rId49"/>
      <p:boldItalic r:id="rId50"/>
    </p:embeddedFont>
    <p:embeddedFont>
      <p:font typeface="Mulish" panose="020B0604020202020204" charset="0"/>
      <p:regular r:id="rId51"/>
      <p:bold r:id="rId52"/>
      <p:italic r:id="rId53"/>
      <p:boldItalic r:id="rId54"/>
    </p:embeddedFont>
    <p:embeddedFont>
      <p:font typeface="Open Sans" panose="020B0606030504020204" pitchFamily="34" charset="0"/>
      <p:regular r:id="rId55"/>
      <p:bold r:id="rId56"/>
      <p:italic r:id="rId57"/>
      <p:boldItalic r:id="rId58"/>
    </p:embeddedFont>
    <p:embeddedFont>
      <p:font typeface="Open Sans SemiBold" panose="020B0706030804020204" pitchFamily="34" charset="0"/>
      <p:regular r:id="rId59"/>
      <p:bold r:id="rId60"/>
      <p:italic r:id="rId61"/>
      <p:boldItalic r:id="rId62"/>
    </p:embeddedFont>
    <p:embeddedFont>
      <p:font typeface="Poppins" panose="00000500000000000000" pitchFamily="2" charset="0"/>
      <p:regular r:id="rId63"/>
      <p:bold r:id="rId64"/>
      <p:italic r:id="rId65"/>
      <p:boldItalic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7296">
          <p15:clr>
            <a:srgbClr val="A4A3A4"/>
          </p15:clr>
        </p15:guide>
        <p15:guide id="4" pos="384">
          <p15:clr>
            <a:srgbClr val="A4A3A4"/>
          </p15:clr>
        </p15:guide>
        <p15:guide id="5" orient="horz" pos="432">
          <p15:clr>
            <a:srgbClr val="A4A3A4"/>
          </p15:clr>
        </p15:guide>
        <p15:guide id="6" orient="horz" pos="3906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8" roundtripDataSignature="AMtx7mhEg0U+TJa6AIQSwJ7+2jyTjveD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>
        <p:guide orient="horz" pos="2160"/>
        <p:guide pos="3840"/>
        <p:guide pos="7296"/>
        <p:guide pos="384"/>
        <p:guide orient="horz" pos="432"/>
        <p:guide orient="horz" pos="39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font" Target="fonts/font24.fntdata"/><Relationship Id="rId55" Type="http://schemas.openxmlformats.org/officeDocument/2006/relationships/font" Target="fonts/font29.fntdata"/><Relationship Id="rId63" Type="http://schemas.openxmlformats.org/officeDocument/2006/relationships/font" Target="fonts/font37.fntdata"/><Relationship Id="rId68" Type="http://customschemas.google.com/relationships/presentationmetadata" Target="metadata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font" Target="fonts/font27.fntdata"/><Relationship Id="rId58" Type="http://schemas.openxmlformats.org/officeDocument/2006/relationships/font" Target="fonts/font32.fntdata"/><Relationship Id="rId66" Type="http://schemas.openxmlformats.org/officeDocument/2006/relationships/font" Target="fonts/font4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font" Target="fonts/font23.fntdata"/><Relationship Id="rId57" Type="http://schemas.openxmlformats.org/officeDocument/2006/relationships/font" Target="fonts/font31.fntdata"/><Relationship Id="rId61" Type="http://schemas.openxmlformats.org/officeDocument/2006/relationships/font" Target="fonts/font3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font" Target="fonts/font26.fntdata"/><Relationship Id="rId60" Type="http://schemas.openxmlformats.org/officeDocument/2006/relationships/font" Target="fonts/font34.fntdata"/><Relationship Id="rId65" Type="http://schemas.openxmlformats.org/officeDocument/2006/relationships/font" Target="fonts/font3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56" Type="http://schemas.openxmlformats.org/officeDocument/2006/relationships/font" Target="fonts/font30.fntdata"/><Relationship Id="rId64" Type="http://schemas.openxmlformats.org/officeDocument/2006/relationships/font" Target="fonts/font38.fntdata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25.fntdata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59" Type="http://schemas.openxmlformats.org/officeDocument/2006/relationships/font" Target="fonts/font33.fntdata"/><Relationship Id="rId20" Type="http://schemas.openxmlformats.org/officeDocument/2006/relationships/slide" Target="slides/slide18.xml"/><Relationship Id="rId41" Type="http://schemas.openxmlformats.org/officeDocument/2006/relationships/font" Target="fonts/font15.fntdata"/><Relationship Id="rId54" Type="http://schemas.openxmlformats.org/officeDocument/2006/relationships/font" Target="fonts/font28.fntdata"/><Relationship Id="rId62" Type="http://schemas.openxmlformats.org/officeDocument/2006/relationships/font" Target="fonts/font36.fntdata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D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30f033a1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3630f033a1c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g3630f033a1c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D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6eeb726925_2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36eeb726925_2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6ea5b0a8b3_1_1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g36ea5b0a8b3_1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6ea5b0a8b3_1_23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36ea5b0a8b3_1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6ea5b0a8b3_1_33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g36ea5b0a8b3_1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30e75f13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Além disso, temos o privilégio de nos considerar parceiros de empresas líderes que, graças à nossa plataforma, veem não só uma redução significativa em custos e retrabalhos, mas também um aumento notável na produtividade e no foco estratégico.</a:t>
            </a: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g3630e75f13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6ea5b0a8b3_1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36ea5b0a8b3_1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D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d8ac4dd664_4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g2d8ac4dd664_4_6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g2d8ac4dd664_4_6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D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7acd45f9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8" name="Google Shape;328;g357acd45f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8" name="Google Shape;34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d8ac4dd664_4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g2d8ac4dd664_4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br>
              <a:rPr lang="en-ID"/>
            </a:br>
            <a:endParaRPr/>
          </a:p>
        </p:txBody>
      </p:sp>
      <p:sp>
        <p:nvSpPr>
          <p:cNvPr id="430" name="Google Shape;43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br>
              <a:rPr lang="en-ID"/>
            </a:br>
            <a:endParaRPr/>
          </a:p>
        </p:txBody>
      </p:sp>
      <p:sp>
        <p:nvSpPr>
          <p:cNvPr id="438" name="Google Shape;438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6ea5b0a8b3_1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g36ea5b0a8b3_1_5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</a:pPr>
            <a:br>
              <a:rPr lang="en-ID"/>
            </a:br>
            <a:endParaRPr/>
          </a:p>
        </p:txBody>
      </p:sp>
      <p:sp>
        <p:nvSpPr>
          <p:cNvPr id="463" name="Google Shape;463;g36ea5b0a8b3_1_5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9" name="Google Shape;47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6eeb726925_2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g36eeb726925_2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6eeb726925_2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5" name="Google Shape;495;g36eeb726925_2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630f033a1c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630f033a1c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9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00" tIns="365700" rIns="365700" bIns="365700" anchor="b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00"/>
              <a:buFont typeface="Arial"/>
              <a:buNone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00" tIns="365700" rIns="365700" bIns="36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00" tIns="365700" rIns="365700" bIns="3657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2d8ac4dd664_4_9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Title Slide">
  <p:cSld name="22_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ps Infographic">
  <p:cSld name="Maps Infographic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Title Slide">
  <p:cSld name="26_Title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>
            <a:spLocks noGrp="1"/>
          </p:cNvSpPr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9_Title Slide">
  <p:cSld name="29_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Title Slide">
  <p:cSld name="28_Title Slid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Title Slide">
  <p:cSld name="27_Title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Title Slide">
  <p:cSld name="25_Title Slid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Title Slide">
  <p:cSld name="24_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Title Slide">
  <p:cSld name="23_Title Slid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Title Slide">
  <p:cSld name="21_Title Slid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Title Slide">
  <p:cSld name="20_Title Slid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Title Slide">
  <p:cSld name="19_Title Sli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Title Slide">
  <p:cSld name="18_Title Slid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Title Slide">
  <p:cSld name="17_Title Slid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Title Slide">
  <p:cSld name="16_Title Slid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Title Slide">
  <p:cSld name="15_Title Slid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>
  <p:cSld name="14_Title Slid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Slide">
  <p:cSld name="13_Title Slid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Slide">
  <p:cSld name="Blank_Slid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ster Page 03">
  <p:cSld name="Master Page 03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6e8cdb62e6_0_229"/>
          <p:cNvSpPr txBox="1"/>
          <p:nvPr/>
        </p:nvSpPr>
        <p:spPr>
          <a:xfrm>
            <a:off x="1010700" y="6168300"/>
            <a:ext cx="2939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IBM Plex Sans Light"/>
              <a:buNone/>
            </a:pPr>
            <a:endParaRPr sz="700" i="0" u="none" strike="noStrike" cap="none">
              <a:solidFill>
                <a:srgbClr val="0C4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g36e8cdb62e6_0_229"/>
          <p:cNvSpPr txBox="1"/>
          <p:nvPr/>
        </p:nvSpPr>
        <p:spPr>
          <a:xfrm>
            <a:off x="763801" y="677033"/>
            <a:ext cx="2578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IBM Plex Sans Light"/>
              <a:buNone/>
            </a:pPr>
            <a:endParaRPr sz="700" i="0" u="none" strike="noStrike" cap="none">
              <a:solidFill>
                <a:srgbClr val="0C4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eeb726925_2_569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62" name="Google Shape;62;g36eeb726925_2_569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63" name="Google Shape;63;g36eeb726925_2_56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eeb726925_2_57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6" name="Google Shape;66;g36eeb726925_2_5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eeb726925_2_57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g36eeb726925_2_57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g36eeb726925_2_57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6eeb726925_2_58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g36eeb726925_2_58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74" name="Google Shape;74;g36eeb726925_2_58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75" name="Google Shape;75;g36eeb726925_2_58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6eeb726925_2_58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g36eeb726925_2_58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6eeb726925_2_588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1" name="Google Shape;81;g36eeb726925_2_588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2" name="Google Shape;82;g36eeb726925_2_58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eeb726925_2_592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85" name="Google Shape;85;g36eeb726925_2_59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eeb726925_2_595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g36eeb726925_2_595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89" name="Google Shape;89;g36eeb726925_2_595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0" name="Google Shape;90;g36eeb726925_2_595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1" name="Google Shape;91;g36eeb726925_2_59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eeb726925_2_601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94" name="Google Shape;94;g36eeb726925_2_60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eeb726925_2_604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97" name="Google Shape;97;g36eeb726925_2_604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g36eeb726925_2_60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6eeb726925_2_60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Title Slide">
  <p:cSld name="26_Title Slid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Title Slide">
  <p:cSld name="23_Title Slid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5_Custom Layout 4">
  <p:cSld name="TITLE_5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6eeb726925_2_612"/>
          <p:cNvSpPr/>
          <p:nvPr/>
        </p:nvSpPr>
        <p:spPr>
          <a:xfrm>
            <a:off x="0" y="6291469"/>
            <a:ext cx="1004100" cy="566400"/>
          </a:xfrm>
          <a:prstGeom prst="rect">
            <a:avLst/>
          </a:prstGeom>
          <a:solidFill>
            <a:srgbClr val="FE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7F7"/>
              </a:buClr>
              <a:buSzPts val="1900"/>
              <a:buFont typeface="Open Sans"/>
              <a:buNone/>
            </a:pPr>
            <a:endParaRPr sz="1900" b="0" i="0" u="none" strike="noStrike" cap="none">
              <a:solidFill>
                <a:srgbClr val="22222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g36eeb726925_2_612"/>
          <p:cNvSpPr txBox="1">
            <a:spLocks noGrp="1"/>
          </p:cNvSpPr>
          <p:nvPr>
            <p:ph type="sldNum" idx="12"/>
          </p:nvPr>
        </p:nvSpPr>
        <p:spPr>
          <a:xfrm>
            <a:off x="395037" y="6443220"/>
            <a:ext cx="213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  <p:sp>
        <p:nvSpPr>
          <p:cNvPr id="106" name="Google Shape;106;g36eeb726925_2_612"/>
          <p:cNvSpPr txBox="1">
            <a:spLocks noGrp="1"/>
          </p:cNvSpPr>
          <p:nvPr>
            <p:ph type="title"/>
          </p:nvPr>
        </p:nvSpPr>
        <p:spPr>
          <a:xfrm>
            <a:off x="2028824" y="946701"/>
            <a:ext cx="91527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None/>
              <a:defRPr/>
            </a:lvl9pPr>
          </a:lstStyle>
          <a:p>
            <a:endParaRPr/>
          </a:p>
        </p:txBody>
      </p:sp>
      <p:pic>
        <p:nvPicPr>
          <p:cNvPr id="107" name="Google Shape;107;g36eeb726925_2_612" descr="Image"/>
          <p:cNvPicPr preferRelativeResize="0"/>
          <p:nvPr/>
        </p:nvPicPr>
        <p:blipFill rotWithShape="1">
          <a:blip r:embed="rId2">
            <a:alphaModFix/>
          </a:blip>
          <a:srcRect r="78010"/>
          <a:stretch/>
        </p:blipFill>
        <p:spPr>
          <a:xfrm>
            <a:off x="362041" y="3108256"/>
            <a:ext cx="506748" cy="5618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g36eeb726925_2_612"/>
          <p:cNvCxnSpPr/>
          <p:nvPr/>
        </p:nvCxnSpPr>
        <p:spPr>
          <a:xfrm>
            <a:off x="315367" y="477492"/>
            <a:ext cx="402000" cy="0"/>
          </a:xfrm>
          <a:prstGeom prst="straightConnector1">
            <a:avLst/>
          </a:prstGeom>
          <a:noFill/>
          <a:ln w="38100" cap="flat" cmpd="sng">
            <a:solidFill>
              <a:srgbClr val="203B77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9" name="Google Shape;109;g36eeb726925_2_612"/>
          <p:cNvCxnSpPr/>
          <p:nvPr/>
        </p:nvCxnSpPr>
        <p:spPr>
          <a:xfrm>
            <a:off x="315367" y="557005"/>
            <a:ext cx="201300" cy="0"/>
          </a:xfrm>
          <a:prstGeom prst="straightConnector1">
            <a:avLst/>
          </a:prstGeom>
          <a:noFill/>
          <a:ln w="38100" cap="flat" cmpd="sng">
            <a:solidFill>
              <a:srgbClr val="203B77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">
  <p:cSld name="18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eeb726925_2_619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D3D"/>
          </a:solidFill>
          <a:ln>
            <a:noFill/>
          </a:ln>
        </p:spPr>
      </p:sp>
      <p:sp>
        <p:nvSpPr>
          <p:cNvPr id="112" name="Google Shape;112;g36eeb726925_2_619"/>
          <p:cNvSpPr txBox="1">
            <a:spLocks noGrp="1"/>
          </p:cNvSpPr>
          <p:nvPr>
            <p:ph type="title"/>
          </p:nvPr>
        </p:nvSpPr>
        <p:spPr>
          <a:xfrm>
            <a:off x="1841355" y="2093584"/>
            <a:ext cx="85104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 SemiBold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36eeb726925_2_619"/>
          <p:cNvSpPr txBox="1">
            <a:spLocks noGrp="1"/>
          </p:cNvSpPr>
          <p:nvPr>
            <p:ph type="body" idx="1"/>
          </p:nvPr>
        </p:nvSpPr>
        <p:spPr>
          <a:xfrm>
            <a:off x="6679309" y="3584706"/>
            <a:ext cx="3423600" cy="6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845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○"/>
              <a:defRPr sz="1200">
                <a:solidFill>
                  <a:schemeClr val="accent5"/>
                </a:solidFill>
              </a:defRPr>
            </a:lvl2pPr>
            <a:lvl3pPr marL="1371600" lvl="2" indent="-3048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■"/>
              <a:defRPr sz="1200">
                <a:solidFill>
                  <a:schemeClr val="accent5"/>
                </a:solidFill>
              </a:defRPr>
            </a:lvl3pPr>
            <a:lvl4pPr marL="1828800" lvl="3" indent="-3048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  <a:defRPr sz="1200">
                <a:solidFill>
                  <a:schemeClr val="accent5"/>
                </a:solidFill>
              </a:defRPr>
            </a:lvl4pPr>
            <a:lvl5pPr marL="2286000" lvl="4" indent="-3048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○"/>
              <a:defRPr sz="1200">
                <a:solidFill>
                  <a:schemeClr val="accent5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6pPr>
            <a:lvl7pPr marL="3200400" lvl="6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7pPr>
            <a:lvl8pPr marL="3657600" lvl="7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8pPr>
            <a:lvl9pPr marL="4114800" lvl="8" indent="-34925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eeb726925_2_6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g36eeb726925_2_6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1pPr>
            <a:lvl2pPr marL="914400" lvl="1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2pPr>
            <a:lvl3pPr marL="1371600" lvl="2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3pPr>
            <a:lvl4pPr marL="1828800" lvl="3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4pPr>
            <a:lvl5pPr marL="2286000" lvl="4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5pPr>
            <a:lvl6pPr marL="2743200" lvl="5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6pPr>
            <a:lvl7pPr marL="3200400" lvl="6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7pPr>
            <a:lvl8pPr marL="3657600" lvl="7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8pPr>
            <a:lvl9pPr marL="4114800" lvl="8" indent="-34925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g36eeb726925_2_6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18" name="Google Shape;118;g36eeb726925_2_6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19" name="Google Shape;119;g36eeb726925_2_6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Custom Layout">
  <p:cSld name="2_Custom Layou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eeb726925_2_629"/>
          <p:cNvSpPr txBox="1">
            <a:spLocks noGrp="1"/>
          </p:cNvSpPr>
          <p:nvPr>
            <p:ph type="sldNum" idx="12"/>
          </p:nvPr>
        </p:nvSpPr>
        <p:spPr>
          <a:xfrm>
            <a:off x="395037" y="6443220"/>
            <a:ext cx="213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Open Sans SemiBold"/>
              <a:buNone/>
              <a:defRPr sz="800" b="1" i="0" u="none" strike="noStrike" cap="none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 1">
  <p:cSld name="OBJECT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eeb726925_2_63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g36eeb726925_2_63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marL="91440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marL="137160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marL="182880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marL="274320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marL="320040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marL="365760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marL="411480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g36eeb726925_2_631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999900" cy="39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g36eeb726925_2_631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999900" cy="39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g36eeb726925_2_63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 lnSpcReduction="10000"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ster Page 03">
  <p:cSld name="Master Page 03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Slide">
  <p:cSld name="Blank_Slide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_filho1">
  <p:cSld name="Slide_filho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bg>
      <p:bgPr>
        <a:solidFill>
          <a:srgbClr val="000000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36eeb726925_2_64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36eeb726925_2_6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EFF5"/>
          </a:solidFill>
          <a:ln>
            <a:noFill/>
          </a:ln>
        </p:spPr>
        <p:txBody>
          <a:bodyPr spcFirstLastPara="1" wrap="square" lIns="76200" tIns="76200" rIns="76200" bIns="76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bg>
      <p:bgPr>
        <a:solidFill>
          <a:srgbClr val="000000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g36eeb726925_2_64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36eeb726925_2_6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EFF5"/>
          </a:solidFill>
          <a:ln>
            <a:noFill/>
          </a:ln>
        </p:spPr>
        <p:txBody>
          <a:bodyPr spcFirstLastPara="1" wrap="square" lIns="76200" tIns="76200" rIns="76200" bIns="76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eeb726925_2_56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 Medium"/>
              <a:buNone/>
              <a:defRPr sz="3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 Medium"/>
              <a:buNone/>
              <a:defRPr sz="3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 Medium"/>
              <a:buNone/>
              <a:defRPr sz="3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 Medium"/>
              <a:buNone/>
              <a:defRPr sz="3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 Medium"/>
              <a:buNone/>
              <a:defRPr sz="3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 Medium"/>
              <a:buNone/>
              <a:defRPr sz="3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 Medium"/>
              <a:buNone/>
              <a:defRPr sz="3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 Medium"/>
              <a:buNone/>
              <a:defRPr sz="3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Montserrat Medium"/>
              <a:buNone/>
              <a:defRPr sz="3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58" name="Google Shape;58;g36eeb726925_2_56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 Medium"/>
              <a:buChar char="●"/>
              <a:defRPr sz="24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Montserrat Medium"/>
              <a:buChar char="○"/>
              <a:defRPr sz="1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Montserrat Medium"/>
              <a:buChar char="■"/>
              <a:defRPr sz="1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Montserrat Medium"/>
              <a:buChar char="●"/>
              <a:defRPr sz="1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Montserrat Medium"/>
              <a:buChar char="○"/>
              <a:defRPr sz="1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Montserrat Medium"/>
              <a:buChar char="■"/>
              <a:defRPr sz="1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Montserrat Medium"/>
              <a:buChar char="●"/>
              <a:defRPr sz="1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Montserrat Medium"/>
              <a:buChar char="○"/>
              <a:defRPr sz="1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Montserrat Medium"/>
              <a:buChar char="■"/>
              <a:defRPr sz="19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59" name="Google Shape;59;g36eeb726925_2_56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gi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jp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44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5.png"/><Relationship Id="rId4" Type="http://schemas.openxmlformats.org/officeDocument/2006/relationships/image" Target="../media/image5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5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5.png"/><Relationship Id="rId9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70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1.png"/><Relationship Id="rId4" Type="http://schemas.openxmlformats.org/officeDocument/2006/relationships/hyperlink" Target="mailto:adriano@roberty.ap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3630f033a1c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" y="0"/>
            <a:ext cx="12192000" cy="685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3630f033a1c_1_0" title="govb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8633" y="2235726"/>
            <a:ext cx="1282980" cy="461699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3630f033a1c_1_0"/>
          <p:cNvSpPr/>
          <p:nvPr/>
        </p:nvSpPr>
        <p:spPr>
          <a:xfrm>
            <a:off x="6660500" y="1690375"/>
            <a:ext cx="4424700" cy="3513000"/>
          </a:xfrm>
          <a:prstGeom prst="roundRect">
            <a:avLst>
              <a:gd name="adj" fmla="val 9660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30200" sx="102000" sy="102000" algn="ctr" rotWithShape="0">
              <a:srgbClr val="000000">
                <a:alpha val="51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45" name="Google Shape;145;g3630f033a1c_1_0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630f033a1c_1_0"/>
          <p:cNvSpPr/>
          <p:nvPr/>
        </p:nvSpPr>
        <p:spPr>
          <a:xfrm>
            <a:off x="1155708" y="1345687"/>
            <a:ext cx="2003100" cy="3252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ID" sz="1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caso de sucesso</a:t>
            </a:r>
            <a:endParaRPr sz="15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g3630f033a1c_1_0"/>
          <p:cNvSpPr txBox="1"/>
          <p:nvPr/>
        </p:nvSpPr>
        <p:spPr>
          <a:xfrm>
            <a:off x="1155703" y="2815000"/>
            <a:ext cx="4330500" cy="16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60975" rIns="60975" bIns="6097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3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 maior case</a:t>
            </a:r>
            <a:endParaRPr sz="31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3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</a:t>
            </a:r>
            <a:r>
              <a:rPr lang="en-ID" sz="3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transformação</a:t>
            </a:r>
            <a:endParaRPr sz="31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3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digital no Brasil</a:t>
            </a:r>
            <a:endParaRPr sz="31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g3630f033a1c_1_0"/>
          <p:cNvSpPr txBox="1"/>
          <p:nvPr/>
        </p:nvSpPr>
        <p:spPr>
          <a:xfrm>
            <a:off x="8017386" y="2399113"/>
            <a:ext cx="2284200" cy="7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ID" b="1">
                <a:solidFill>
                  <a:srgbClr val="263682"/>
                </a:solidFill>
                <a:latin typeface="Montserrat"/>
                <a:ea typeface="Montserrat"/>
                <a:cs typeface="Montserrat"/>
                <a:sym typeface="Montserrat"/>
              </a:rPr>
              <a:t>Adriano Bortoli</a:t>
            </a:r>
            <a:br>
              <a:rPr lang="en-ID">
                <a:solidFill>
                  <a:srgbClr val="26368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ID" sz="1100">
                <a:solidFill>
                  <a:srgbClr val="263682"/>
                </a:solidFill>
                <a:latin typeface="Montserrat"/>
                <a:ea typeface="Montserrat"/>
                <a:cs typeface="Montserrat"/>
                <a:sym typeface="Montserrat"/>
              </a:rPr>
              <a:t>CEO e cofundador da Roberty Automation</a:t>
            </a:r>
            <a:endParaRPr sz="1100">
              <a:solidFill>
                <a:srgbClr val="2636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9" name="Google Shape;149;g3630f033a1c_1_0"/>
          <p:cNvPicPr preferRelativeResize="0"/>
          <p:nvPr/>
        </p:nvPicPr>
        <p:blipFill rotWithShape="1">
          <a:blip r:embed="rId5">
            <a:alphaModFix/>
          </a:blip>
          <a:srcRect t="4751" b="4751"/>
          <a:stretch/>
        </p:blipFill>
        <p:spPr>
          <a:xfrm>
            <a:off x="7062212" y="3698125"/>
            <a:ext cx="796500" cy="796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0" name="Google Shape;150;g3630f033a1c_1_0"/>
          <p:cNvSpPr txBox="1"/>
          <p:nvPr/>
        </p:nvSpPr>
        <p:spPr>
          <a:xfrm>
            <a:off x="8017388" y="3698113"/>
            <a:ext cx="2818500" cy="7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ID" b="1">
                <a:solidFill>
                  <a:srgbClr val="263682"/>
                </a:solidFill>
                <a:latin typeface="Montserrat"/>
                <a:ea typeface="Montserrat"/>
                <a:cs typeface="Montserrat"/>
                <a:sym typeface="Montserrat"/>
              </a:rPr>
              <a:t>Renato Rossi</a:t>
            </a:r>
            <a:endParaRPr b="1">
              <a:solidFill>
                <a:srgbClr val="26368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100">
                <a:solidFill>
                  <a:srgbClr val="263682"/>
                </a:solidFill>
                <a:latin typeface="Montserrat"/>
                <a:ea typeface="Montserrat"/>
                <a:cs typeface="Montserrat"/>
                <a:sym typeface="Montserrat"/>
              </a:rPr>
              <a:t>Diretor de Vendas e Alianças na Lecom</a:t>
            </a:r>
            <a:endParaRPr sz="1100">
              <a:solidFill>
                <a:srgbClr val="2636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g3630f033a1c_1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62212" y="2399125"/>
            <a:ext cx="796500" cy="796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52" name="Google Shape;152;g3630f033a1c_1_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46850" y="5203424"/>
            <a:ext cx="1385119" cy="4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3630f033a1c_1_0"/>
          <p:cNvPicPr preferRelativeResize="0"/>
          <p:nvPr/>
        </p:nvPicPr>
        <p:blipFill rotWithShape="1">
          <a:blip r:embed="rId8">
            <a:alphaModFix/>
          </a:blip>
          <a:srcRect t="15994" b="16001"/>
          <a:stretch/>
        </p:blipFill>
        <p:spPr>
          <a:xfrm>
            <a:off x="1248625" y="5262488"/>
            <a:ext cx="1606976" cy="34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36eeb726925_2_558"/>
          <p:cNvPicPr preferRelativeResize="0"/>
          <p:nvPr/>
        </p:nvPicPr>
        <p:blipFill rotWithShape="1">
          <a:blip r:embed="rId3">
            <a:alphaModFix/>
          </a:blip>
          <a:srcRect l="1503" r="1512"/>
          <a:stretch/>
        </p:blipFill>
        <p:spPr>
          <a:xfrm>
            <a:off x="-73867" y="-67"/>
            <a:ext cx="1233972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36eeb726925_2_558"/>
          <p:cNvSpPr/>
          <p:nvPr/>
        </p:nvSpPr>
        <p:spPr>
          <a:xfrm>
            <a:off x="7140372" y="1053600"/>
            <a:ext cx="733500" cy="339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RPA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160" name="Google Shape;160;g36eeb726925_2_558"/>
          <p:cNvSpPr/>
          <p:nvPr/>
        </p:nvSpPr>
        <p:spPr>
          <a:xfrm>
            <a:off x="8007304" y="1053600"/>
            <a:ext cx="733500" cy="339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ID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IA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161" name="Google Shape;161;g36eeb726925_2_558"/>
          <p:cNvSpPr txBox="1"/>
          <p:nvPr/>
        </p:nvSpPr>
        <p:spPr>
          <a:xfrm>
            <a:off x="8874217" y="1015400"/>
            <a:ext cx="39843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96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Simples. Ágil. Intuitivo.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F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6ea5b0a8b3_1_123"/>
          <p:cNvSpPr/>
          <p:nvPr/>
        </p:nvSpPr>
        <p:spPr>
          <a:xfrm rot="5400000">
            <a:off x="4282650" y="-2111050"/>
            <a:ext cx="2982300" cy="11547600"/>
          </a:xfrm>
          <a:prstGeom prst="round2SameRect">
            <a:avLst>
              <a:gd name="adj1" fmla="val 13686"/>
              <a:gd name="adj2" fmla="val 0"/>
            </a:avLst>
          </a:prstGeom>
          <a:solidFill>
            <a:srgbClr val="0C4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67" name="Google Shape;167;g36ea5b0a8b3_1_123"/>
          <p:cNvPicPr preferRelativeResize="0"/>
          <p:nvPr/>
        </p:nvPicPr>
        <p:blipFill rotWithShape="1">
          <a:blip r:embed="rId3">
            <a:alphaModFix/>
          </a:blip>
          <a:srcRect l="5484" r="5484"/>
          <a:stretch/>
        </p:blipFill>
        <p:spPr>
          <a:xfrm>
            <a:off x="616342" y="1395552"/>
            <a:ext cx="6106573" cy="385828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8" name="Google Shape;168;g36ea5b0a8b3_1_123" descr="MacBook-2016-Frontview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84567" y="-850900"/>
            <a:ext cx="9908629" cy="770889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6ea5b0a8b3_1_123"/>
          <p:cNvSpPr txBox="1"/>
          <p:nvPr/>
        </p:nvSpPr>
        <p:spPr>
          <a:xfrm>
            <a:off x="7709699" y="1699533"/>
            <a:ext cx="3908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1600" b="1">
                <a:solidFill>
                  <a:srgbClr val="262626"/>
                </a:solidFill>
                <a:latin typeface="Mulish"/>
                <a:ea typeface="Mulish"/>
                <a:cs typeface="Mulish"/>
                <a:sym typeface="Mulish"/>
              </a:rPr>
              <a:t>Intuitivo para toda a equipe</a:t>
            </a:r>
            <a:endParaRPr sz="800" b="1" i="0" u="none" strike="noStrike" cap="none">
              <a:solidFill>
                <a:srgbClr val="262626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70" name="Google Shape;170;g36ea5b0a8b3_1_123"/>
          <p:cNvSpPr txBox="1"/>
          <p:nvPr/>
        </p:nvSpPr>
        <p:spPr>
          <a:xfrm>
            <a:off x="7709706" y="2493750"/>
            <a:ext cx="35751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IBM Plex Sans"/>
              <a:buNone/>
            </a:pPr>
            <a:r>
              <a:rPr lang="en-ID" sz="28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Plataforma</a:t>
            </a:r>
            <a:br>
              <a:rPr lang="en-ID" sz="28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ID" sz="28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Low-code</a:t>
            </a:r>
            <a:endParaRPr sz="70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1" name="Google Shape;171;g36ea5b0a8b3_1_123"/>
          <p:cNvSpPr txBox="1"/>
          <p:nvPr/>
        </p:nvSpPr>
        <p:spPr>
          <a:xfrm>
            <a:off x="7600400" y="3457367"/>
            <a:ext cx="3575100" cy="15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30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Plataforma low-code, onde qualquer equipe, de qualquer área, pode construir e ajustar </a:t>
            </a:r>
            <a:r>
              <a:rPr lang="en-ID" sz="13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automações em minutos, liberando a TI para tarefas de maior valor. </a:t>
            </a:r>
            <a:endParaRPr sz="13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3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endParaRPr sz="17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F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6ea5b0a8b3_1_234"/>
          <p:cNvSpPr/>
          <p:nvPr/>
        </p:nvSpPr>
        <p:spPr>
          <a:xfrm rot="5400000">
            <a:off x="4282650" y="-2111050"/>
            <a:ext cx="2982300" cy="11547600"/>
          </a:xfrm>
          <a:prstGeom prst="round2SameRect">
            <a:avLst>
              <a:gd name="adj1" fmla="val 13686"/>
              <a:gd name="adj2" fmla="val 0"/>
            </a:avLst>
          </a:prstGeom>
          <a:solidFill>
            <a:srgbClr val="0C4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7" name="Google Shape;177;g36ea5b0a8b3_1_2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1387150"/>
            <a:ext cx="6136425" cy="391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36ea5b0a8b3_1_234" descr="MacBook-2016-Frontview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84567" y="-850900"/>
            <a:ext cx="9908629" cy="770889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36ea5b0a8b3_1_234"/>
          <p:cNvSpPr txBox="1"/>
          <p:nvPr/>
        </p:nvSpPr>
        <p:spPr>
          <a:xfrm>
            <a:off x="7709706" y="2493750"/>
            <a:ext cx="35751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IBM Plex Sans"/>
              <a:buNone/>
            </a:pPr>
            <a:r>
              <a:rPr lang="en-ID" sz="28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Plataforma</a:t>
            </a:r>
            <a:br>
              <a:rPr lang="en-ID" sz="28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ID" sz="28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Full-code</a:t>
            </a:r>
            <a:endParaRPr sz="70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0" name="Google Shape;180;g36ea5b0a8b3_1_234"/>
          <p:cNvSpPr txBox="1"/>
          <p:nvPr/>
        </p:nvSpPr>
        <p:spPr>
          <a:xfrm>
            <a:off x="7709699" y="1699533"/>
            <a:ext cx="3908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1600" b="1">
                <a:solidFill>
                  <a:srgbClr val="262626"/>
                </a:solidFill>
                <a:latin typeface="Mulish"/>
                <a:ea typeface="Mulish"/>
                <a:cs typeface="Mulish"/>
                <a:sym typeface="Mulish"/>
              </a:rPr>
              <a:t>Flexibilidade para desenvolvedores</a:t>
            </a:r>
            <a:endParaRPr sz="800" b="1" i="0" u="none" strike="noStrike" cap="none">
              <a:solidFill>
                <a:srgbClr val="262626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81" name="Google Shape;181;g36ea5b0a8b3_1_234"/>
          <p:cNvSpPr txBox="1"/>
          <p:nvPr/>
        </p:nvSpPr>
        <p:spPr>
          <a:xfrm>
            <a:off x="7600400" y="3457367"/>
            <a:ext cx="3575100" cy="13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30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Ambiente para </a:t>
            </a:r>
            <a:r>
              <a:rPr lang="en-ID" sz="13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desenvolvedores</a:t>
            </a:r>
            <a:r>
              <a:rPr lang="en-ID" sz="130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, com suporte a linguagens como </a:t>
            </a:r>
            <a:r>
              <a:rPr lang="en-ID" sz="13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Python</a:t>
            </a:r>
            <a:r>
              <a:rPr lang="en-ID" sz="130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 e </a:t>
            </a:r>
            <a:r>
              <a:rPr lang="en-ID" sz="13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Node.js</a:t>
            </a:r>
            <a:r>
              <a:rPr lang="en-ID" sz="130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, permitindo a criação de </a:t>
            </a:r>
            <a:r>
              <a:rPr lang="en-ID" sz="13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automações complexas e integrações personalizadas.</a:t>
            </a:r>
            <a:endParaRPr sz="1700" b="1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F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ea5b0a8b3_1_339"/>
          <p:cNvSpPr/>
          <p:nvPr/>
        </p:nvSpPr>
        <p:spPr>
          <a:xfrm>
            <a:off x="5659042" y="-203200"/>
            <a:ext cx="7734300" cy="77343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7" name="Google Shape;187;g36ea5b0a8b3_1_339"/>
          <p:cNvSpPr/>
          <p:nvPr/>
        </p:nvSpPr>
        <p:spPr>
          <a:xfrm>
            <a:off x="6460572" y="642459"/>
            <a:ext cx="6131100" cy="6043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8" name="Google Shape;188;g36ea5b0a8b3_1_339"/>
          <p:cNvSpPr/>
          <p:nvPr/>
        </p:nvSpPr>
        <p:spPr>
          <a:xfrm>
            <a:off x="7152501" y="1363663"/>
            <a:ext cx="4668000" cy="46008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9" name="Google Shape;189;g36ea5b0a8b3_1_339"/>
          <p:cNvSpPr/>
          <p:nvPr/>
        </p:nvSpPr>
        <p:spPr>
          <a:xfrm rot="-5400000">
            <a:off x="1066950" y="1663650"/>
            <a:ext cx="3022500" cy="3937200"/>
          </a:xfrm>
          <a:prstGeom prst="roundRect">
            <a:avLst>
              <a:gd name="adj" fmla="val 12000"/>
            </a:avLst>
          </a:prstGeom>
          <a:solidFill>
            <a:srgbClr val="FFFFFF">
              <a:alpha val="98820"/>
            </a:srgbClr>
          </a:solidFill>
          <a:ln>
            <a:noFill/>
          </a:ln>
          <a:effectLst>
            <a:outerShdw blurRad="508000" dist="38100" dir="5400000" sx="101000" sy="101000" algn="t" rotWithShape="0">
              <a:srgbClr val="000000">
                <a:alpha val="392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g36ea5b0a8b3_1_3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532" y="3147085"/>
            <a:ext cx="519044" cy="313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36ea5b0a8b3_1_3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66708" y="5766918"/>
            <a:ext cx="519044" cy="46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36ea5b0a8b3_1_3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6950" y="642459"/>
            <a:ext cx="506686" cy="46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6ea5b0a8b3_1_3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07748" y="642459"/>
            <a:ext cx="481969" cy="46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36ea5b0a8b3_1_3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500313" y="307945"/>
            <a:ext cx="506686" cy="46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36ea5b0a8b3_1_3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216302" y="382937"/>
            <a:ext cx="481969" cy="46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36ea5b0a8b3_1_3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01934" y="5610444"/>
            <a:ext cx="481969" cy="46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6ea5b0a8b3_1_3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44681" y="1729978"/>
            <a:ext cx="679700" cy="46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36ea5b0a8b3_1_33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60561" y="4232002"/>
            <a:ext cx="358388" cy="46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36ea5b0a8b3_1_33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42695" y="3705550"/>
            <a:ext cx="543760" cy="46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g36ea5b0a8b3_1_33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44560" y="777556"/>
            <a:ext cx="679700" cy="46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36ea5b0a8b3_1_33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81414" y="5356949"/>
            <a:ext cx="841565" cy="40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36ea5b0a8b3_1_33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0800836" y="5887071"/>
            <a:ext cx="889737" cy="31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36ea5b0a8b3_1_339"/>
          <p:cNvPicPr preferRelativeResize="0"/>
          <p:nvPr/>
        </p:nvPicPr>
        <p:blipFill rotWithShape="1">
          <a:blip r:embed="rId16">
            <a:alphaModFix/>
          </a:blip>
          <a:srcRect r="76999"/>
          <a:stretch/>
        </p:blipFill>
        <p:spPr>
          <a:xfrm>
            <a:off x="5577767" y="2025029"/>
            <a:ext cx="543760" cy="669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36ea5b0a8b3_1_339"/>
          <p:cNvPicPr preferRelativeResize="0"/>
          <p:nvPr/>
        </p:nvPicPr>
        <p:blipFill rotWithShape="1">
          <a:blip r:embed="rId17">
            <a:alphaModFix/>
          </a:blip>
          <a:srcRect l="5484" r="5484"/>
          <a:stretch/>
        </p:blipFill>
        <p:spPr>
          <a:xfrm>
            <a:off x="8075945" y="2025017"/>
            <a:ext cx="4667574" cy="294907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5" name="Google Shape;205;g36ea5b0a8b3_1_339"/>
          <p:cNvSpPr txBox="1"/>
          <p:nvPr/>
        </p:nvSpPr>
        <p:spPr>
          <a:xfrm>
            <a:off x="900266" y="1601700"/>
            <a:ext cx="3908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1600" b="1">
                <a:solidFill>
                  <a:srgbClr val="262626"/>
                </a:solidFill>
                <a:latin typeface="Mulish"/>
                <a:ea typeface="Mulish"/>
                <a:cs typeface="Mulish"/>
                <a:sym typeface="Mulish"/>
              </a:rPr>
              <a:t>Crie fluxos com integrações e APIs</a:t>
            </a:r>
            <a:endParaRPr sz="1600" b="1" i="0" u="none" strike="noStrike" cap="none">
              <a:solidFill>
                <a:srgbClr val="262626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06" name="Google Shape;206;g36ea5b0a8b3_1_339"/>
          <p:cNvSpPr txBox="1"/>
          <p:nvPr/>
        </p:nvSpPr>
        <p:spPr>
          <a:xfrm>
            <a:off x="1103474" y="2549900"/>
            <a:ext cx="2973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IBM Plex Sans"/>
              <a:buNone/>
            </a:pPr>
            <a:r>
              <a:rPr lang="en-ID" sz="2800" b="1">
                <a:solidFill>
                  <a:srgbClr val="0C4FFF"/>
                </a:solidFill>
                <a:latin typeface="Poppins"/>
                <a:ea typeface="Poppins"/>
                <a:cs typeface="Poppins"/>
                <a:sym typeface="Poppins"/>
              </a:rPr>
              <a:t>Integração</a:t>
            </a:r>
            <a:endParaRPr sz="2800" b="1">
              <a:solidFill>
                <a:srgbClr val="0C4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IBM Plex Sans"/>
              <a:buNone/>
            </a:pPr>
            <a:r>
              <a:rPr lang="en-ID" sz="2800" b="1">
                <a:solidFill>
                  <a:srgbClr val="0C4FFF"/>
                </a:solidFill>
                <a:latin typeface="Poppins"/>
                <a:ea typeface="Poppins"/>
                <a:cs typeface="Poppins"/>
                <a:sym typeface="Poppins"/>
              </a:rPr>
              <a:t>completa de</a:t>
            </a:r>
            <a:endParaRPr sz="2800" b="1">
              <a:solidFill>
                <a:srgbClr val="0C4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IBM Plex Sans"/>
              <a:buNone/>
            </a:pPr>
            <a:r>
              <a:rPr lang="en-ID" sz="2800" b="1">
                <a:solidFill>
                  <a:srgbClr val="0C4FFF"/>
                </a:solidFill>
                <a:latin typeface="Poppins"/>
                <a:ea typeface="Poppins"/>
                <a:cs typeface="Poppins"/>
                <a:sym typeface="Poppins"/>
              </a:rPr>
              <a:t>sistemas</a:t>
            </a:r>
            <a:endParaRPr sz="700" i="0" u="none" strike="noStrike" cap="none">
              <a:solidFill>
                <a:srgbClr val="0C4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7" name="Google Shape;207;g36ea5b0a8b3_1_339"/>
          <p:cNvSpPr txBox="1"/>
          <p:nvPr/>
        </p:nvSpPr>
        <p:spPr>
          <a:xfrm>
            <a:off x="994167" y="3928800"/>
            <a:ext cx="3412800" cy="13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300">
                <a:solidFill>
                  <a:srgbClr val="595959"/>
                </a:solidFill>
                <a:latin typeface="Mulish"/>
                <a:ea typeface="Mulish"/>
                <a:cs typeface="Mulish"/>
                <a:sym typeface="Mulish"/>
              </a:rPr>
              <a:t>Com </a:t>
            </a:r>
            <a:r>
              <a:rPr lang="en-ID" sz="1300" b="1">
                <a:solidFill>
                  <a:srgbClr val="595959"/>
                </a:solidFill>
                <a:latin typeface="Mulish"/>
                <a:ea typeface="Mulish"/>
                <a:cs typeface="Mulish"/>
                <a:sym typeface="Mulish"/>
              </a:rPr>
              <a:t>mais de 500 integrações</a:t>
            </a:r>
            <a:r>
              <a:rPr lang="en-ID" sz="1300">
                <a:solidFill>
                  <a:srgbClr val="595959"/>
                </a:solidFill>
                <a:latin typeface="Mulish"/>
                <a:ea typeface="Mulish"/>
                <a:cs typeface="Mulish"/>
                <a:sym typeface="Mulish"/>
              </a:rPr>
              <a:t>, o Roberty conecta com qualquer sistema, do SAP ao WhatsApp. </a:t>
            </a:r>
            <a:endParaRPr sz="1300">
              <a:solidFill>
                <a:srgbClr val="595959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0C4FFF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300" b="1">
                <a:solidFill>
                  <a:srgbClr val="0C4FFF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endParaRPr sz="1700" b="1">
              <a:solidFill>
                <a:srgbClr val="0C4FFF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208" name="Google Shape;208;g36ea5b0a8b3_1_339"/>
          <p:cNvPicPr preferRelativeResize="0"/>
          <p:nvPr/>
        </p:nvPicPr>
        <p:blipFill rotWithShape="1">
          <a:blip r:embed="rId18">
            <a:alphaModFix/>
          </a:blip>
          <a:srcRect l="5000" t="12875" r="50430" b="8662"/>
          <a:stretch/>
        </p:blipFill>
        <p:spPr>
          <a:xfrm>
            <a:off x="6880590" y="3372984"/>
            <a:ext cx="543763" cy="51861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36ea5b0a8b3_1_339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g36ea5b0a8b3_1_339" descr="MacBook-2016-Frontview.png"/>
          <p:cNvPicPr preferRelativeResize="0"/>
          <p:nvPr/>
        </p:nvPicPr>
        <p:blipFill rotWithShape="1">
          <a:blip r:embed="rId19">
            <a:alphaModFix/>
          </a:blip>
          <a:srcRect t="17918"/>
          <a:stretch/>
        </p:blipFill>
        <p:spPr>
          <a:xfrm>
            <a:off x="6622967" y="1363666"/>
            <a:ext cx="7573699" cy="4836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3630e75f131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3290" y="4278257"/>
            <a:ext cx="1394301" cy="700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3630e75f131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4925" y="3519625"/>
            <a:ext cx="1431042" cy="26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3630e75f131_0_12"/>
          <p:cNvPicPr preferRelativeResize="0"/>
          <p:nvPr/>
        </p:nvPicPr>
        <p:blipFill rotWithShape="1">
          <a:blip r:embed="rId5">
            <a:alphaModFix/>
          </a:blip>
          <a:srcRect t="13909" b="18504"/>
          <a:stretch/>
        </p:blipFill>
        <p:spPr>
          <a:xfrm>
            <a:off x="7911989" y="2375049"/>
            <a:ext cx="1314189" cy="2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3630e75f131_0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09800" y="1231686"/>
            <a:ext cx="1215009" cy="3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g3630e75f131_0_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14746" y="3168089"/>
            <a:ext cx="939305" cy="943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3630e75f131_0_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43154" y="1287005"/>
            <a:ext cx="1425541" cy="251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g3630e75f131_0_12"/>
          <p:cNvPicPr preferRelativeResize="0"/>
          <p:nvPr/>
        </p:nvPicPr>
        <p:blipFill rotWithShape="1">
          <a:blip r:embed="rId9">
            <a:alphaModFix/>
          </a:blip>
          <a:srcRect t="17328"/>
          <a:stretch/>
        </p:blipFill>
        <p:spPr>
          <a:xfrm>
            <a:off x="571649" y="5423893"/>
            <a:ext cx="1064323" cy="82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3630e75f131_0_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7963" y="1218663"/>
            <a:ext cx="1411674" cy="382409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3630e75f131_0_12"/>
          <p:cNvSpPr/>
          <p:nvPr/>
        </p:nvSpPr>
        <p:spPr>
          <a:xfrm>
            <a:off x="0" y="6724429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3630e75f131_0_12"/>
          <p:cNvSpPr/>
          <p:nvPr/>
        </p:nvSpPr>
        <p:spPr>
          <a:xfrm>
            <a:off x="1836875" y="2140027"/>
            <a:ext cx="18777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000" b="1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+  155 milhões de usuários. </a:t>
            </a:r>
            <a:r>
              <a:rPr lang="en-ID" sz="1000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O Portal </a:t>
            </a:r>
            <a:r>
              <a:rPr lang="en-ID" sz="1000" b="1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mais acessado do mundo</a:t>
            </a:r>
            <a:r>
              <a:rPr lang="en-ID" sz="1000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, na categoria Governo</a:t>
            </a:r>
            <a:endParaRPr sz="1000">
              <a:solidFill>
                <a:srgbClr val="0C4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5" name="Google Shape;225;g3630e75f131_0_12"/>
          <p:cNvSpPr txBox="1"/>
          <p:nvPr/>
        </p:nvSpPr>
        <p:spPr>
          <a:xfrm>
            <a:off x="486120" y="219733"/>
            <a:ext cx="108636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67" b="1" i="0" u="none" strike="noStrike" cap="none">
                <a:solidFill>
                  <a:srgbClr val="263682"/>
                </a:solidFill>
                <a:latin typeface="Montserrat"/>
                <a:ea typeface="Montserrat"/>
                <a:cs typeface="Montserrat"/>
                <a:sym typeface="Montserrat"/>
              </a:rPr>
              <a:t>Marcas líderes </a:t>
            </a:r>
            <a:r>
              <a:rPr lang="en-ID" sz="1867" i="0" u="none" strike="noStrike" cap="none">
                <a:solidFill>
                  <a:srgbClr val="263682"/>
                </a:solidFill>
                <a:latin typeface="Montserrat"/>
                <a:ea typeface="Montserrat"/>
                <a:cs typeface="Montserrat"/>
                <a:sym typeface="Montserrat"/>
              </a:rPr>
              <a:t>que utilizam nossa plataforma</a:t>
            </a:r>
            <a:endParaRPr sz="1867" i="0" u="none" strike="noStrike" cap="none">
              <a:solidFill>
                <a:srgbClr val="2636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g3630e75f131_0_12"/>
          <p:cNvSpPr/>
          <p:nvPr/>
        </p:nvSpPr>
        <p:spPr>
          <a:xfrm>
            <a:off x="1836875" y="3168687"/>
            <a:ext cx="22443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0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Número 1 </a:t>
            </a:r>
            <a:r>
              <a:rPr lang="en-ID" sz="1000" i="0" u="none" strike="noStrike" cap="none">
                <a:solidFill>
                  <a:srgbClr val="0C4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indústria farmacêutica no Brasil</a:t>
            </a:r>
            <a:endParaRPr sz="1000" i="0" u="none" strike="noStrike" cap="none">
              <a:solidFill>
                <a:srgbClr val="0C4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27" name="Google Shape;227;g3630e75f131_0_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0675" y="3242250"/>
            <a:ext cx="622269" cy="62226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630e75f131_0_12"/>
          <p:cNvSpPr/>
          <p:nvPr/>
        </p:nvSpPr>
        <p:spPr>
          <a:xfrm>
            <a:off x="1836875" y="4298405"/>
            <a:ext cx="21360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Líder mundial</a:t>
            </a: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no segmento de pneus com presença em 170 países</a:t>
            </a:r>
            <a:endParaRPr sz="1000" b="1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g3630e75f131_0_12"/>
          <p:cNvSpPr/>
          <p:nvPr/>
        </p:nvSpPr>
        <p:spPr>
          <a:xfrm>
            <a:off x="5550929" y="1038267"/>
            <a:ext cx="23868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Marca brasileira</a:t>
            </a: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líder </a:t>
            </a: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em eletroportáteis</a:t>
            </a:r>
            <a:endParaRPr sz="1000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g3630e75f131_0_12"/>
          <p:cNvSpPr/>
          <p:nvPr/>
        </p:nvSpPr>
        <p:spPr>
          <a:xfrm>
            <a:off x="5550915" y="2140011"/>
            <a:ext cx="21939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Líder de mercado</a:t>
            </a: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em consultoria de tecnologia </a:t>
            </a:r>
            <a:endParaRPr sz="1000">
              <a:solidFill>
                <a:srgbClr val="0C4FFF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e engenharia. </a:t>
            </a:r>
            <a:endParaRPr sz="1000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g3630e75f131_0_12"/>
          <p:cNvSpPr/>
          <p:nvPr/>
        </p:nvSpPr>
        <p:spPr>
          <a:xfrm>
            <a:off x="5550928" y="3255220"/>
            <a:ext cx="22443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Maior empresa brasileira </a:t>
            </a: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no mercado do mundo animal</a:t>
            </a:r>
            <a:endParaRPr sz="1000" b="1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g3630e75f131_0_12"/>
          <p:cNvSpPr/>
          <p:nvPr/>
        </p:nvSpPr>
        <p:spPr>
          <a:xfrm>
            <a:off x="5550933" y="4305767"/>
            <a:ext cx="22443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Maior rede de hotéis </a:t>
            </a:r>
            <a:endParaRPr sz="1000" b="1">
              <a:solidFill>
                <a:srgbClr val="0C4FFF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de luxo e alto padrão do </a:t>
            </a:r>
            <a:endParaRPr sz="1000">
              <a:solidFill>
                <a:srgbClr val="0C4FFF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Brasil</a:t>
            </a:r>
            <a:endParaRPr sz="1000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g3630e75f131_0_12"/>
          <p:cNvSpPr/>
          <p:nvPr/>
        </p:nvSpPr>
        <p:spPr>
          <a:xfrm>
            <a:off x="1836875" y="5437975"/>
            <a:ext cx="19935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000" b="1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Maior organização </a:t>
            </a:r>
            <a:r>
              <a:rPr lang="en-ID" sz="1000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religiosa do país</a:t>
            </a:r>
            <a:endParaRPr sz="1000">
              <a:solidFill>
                <a:srgbClr val="0C4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4" name="Google Shape;234;g3630e75f131_0_12"/>
          <p:cNvSpPr/>
          <p:nvPr/>
        </p:nvSpPr>
        <p:spPr>
          <a:xfrm>
            <a:off x="5550915" y="5387660"/>
            <a:ext cx="21360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Maior sistema cooperativista de saúde </a:t>
            </a: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do mundo</a:t>
            </a:r>
            <a:endParaRPr sz="1000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g3630e75f131_0_12"/>
          <p:cNvSpPr/>
          <p:nvPr/>
        </p:nvSpPr>
        <p:spPr>
          <a:xfrm>
            <a:off x="9352800" y="1038270"/>
            <a:ext cx="22911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Líder </a:t>
            </a: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na produção de </a:t>
            </a: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biocombustível</a:t>
            </a:r>
            <a:endParaRPr sz="1000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g3630e75f131_0_12"/>
          <p:cNvSpPr/>
          <p:nvPr/>
        </p:nvSpPr>
        <p:spPr>
          <a:xfrm>
            <a:off x="9352796" y="2140011"/>
            <a:ext cx="21939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Distribuidora de medicamentos com </a:t>
            </a: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mais de 30 anos de experiência </a:t>
            </a: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no mercado</a:t>
            </a:r>
            <a:endParaRPr sz="1000" b="1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g3630e75f131_0_12"/>
          <p:cNvSpPr/>
          <p:nvPr/>
        </p:nvSpPr>
        <p:spPr>
          <a:xfrm>
            <a:off x="9352800" y="3255233"/>
            <a:ext cx="22911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Uma das principais empresas do </a:t>
            </a: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setor atacadista </a:t>
            </a: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distribuidor</a:t>
            </a:r>
            <a:endParaRPr sz="1000">
              <a:solidFill>
                <a:srgbClr val="0C4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8" name="Google Shape;238;g3630e75f131_0_12"/>
          <p:cNvSpPr/>
          <p:nvPr/>
        </p:nvSpPr>
        <p:spPr>
          <a:xfrm>
            <a:off x="9352800" y="4305767"/>
            <a:ext cx="24495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Grande empresa de </a:t>
            </a: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transporte e logística</a:t>
            </a: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do país</a:t>
            </a:r>
            <a:endParaRPr sz="1000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g3630e75f131_0_12"/>
          <p:cNvSpPr/>
          <p:nvPr/>
        </p:nvSpPr>
        <p:spPr>
          <a:xfrm>
            <a:off x="9475432" y="5234933"/>
            <a:ext cx="24495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 sz="1000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Grande grupo empresarial</a:t>
            </a:r>
            <a:r>
              <a:rPr lang="en-ID" sz="1000" b="1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ID" sz="1000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com </a:t>
            </a:r>
            <a:r>
              <a:rPr lang="en-ID" sz="1000" b="1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foco em abastecimento,</a:t>
            </a:r>
            <a:endParaRPr sz="1000" b="1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 b="1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conveniência</a:t>
            </a:r>
            <a:r>
              <a:rPr lang="en-ID" sz="1000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 e serviços</a:t>
            </a:r>
            <a:endParaRPr sz="1000" b="1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0" name="Google Shape;240;g3630e75f131_0_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06638" y="2375271"/>
            <a:ext cx="830344" cy="2989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g3630e75f131_0_12"/>
          <p:cNvSpPr/>
          <p:nvPr/>
        </p:nvSpPr>
        <p:spPr>
          <a:xfrm>
            <a:off x="1836875" y="1038277"/>
            <a:ext cx="18777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Maior</a:t>
            </a:r>
            <a:r>
              <a:rPr lang="en-ID" sz="1000" b="1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força global</a:t>
            </a:r>
            <a:r>
              <a:rPr lang="en-ID" sz="1000">
                <a:solidFill>
                  <a:srgbClr val="0C4FFF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para a paz, segurança e desenvolvimento</a:t>
            </a:r>
            <a:endParaRPr sz="1000" b="1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2" name="Google Shape;242;g3630e75f131_0_1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4397" y="4347267"/>
            <a:ext cx="1138821" cy="599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3630e75f131_0_12"/>
          <p:cNvPicPr preferRelativeResize="0"/>
          <p:nvPr/>
        </p:nvPicPr>
        <p:blipFill rotWithShape="1">
          <a:blip r:embed="rId14">
            <a:alphaModFix/>
          </a:blip>
          <a:srcRect l="13427" t="30538" r="15113" b="28485"/>
          <a:stretch/>
        </p:blipFill>
        <p:spPr>
          <a:xfrm>
            <a:off x="4071625" y="2307075"/>
            <a:ext cx="1425550" cy="38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3630e75f131_0_1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223900" y="4517325"/>
            <a:ext cx="1228400" cy="352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g3630e75f131_0_12"/>
          <p:cNvPicPr preferRelativeResize="0"/>
          <p:nvPr/>
        </p:nvPicPr>
        <p:blipFill rotWithShape="1">
          <a:blip r:embed="rId16">
            <a:alphaModFix/>
          </a:blip>
          <a:srcRect b="13934"/>
          <a:stretch/>
        </p:blipFill>
        <p:spPr>
          <a:xfrm>
            <a:off x="4223550" y="5529338"/>
            <a:ext cx="1156400" cy="53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3630e75f131_0_1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959116" y="5451010"/>
            <a:ext cx="1482797" cy="642474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3630e75f131_0_12"/>
          <p:cNvSpPr/>
          <p:nvPr/>
        </p:nvSpPr>
        <p:spPr>
          <a:xfrm>
            <a:off x="6173758" y="574250"/>
            <a:ext cx="4086366" cy="33600"/>
          </a:xfrm>
          <a:custGeom>
            <a:avLst/>
            <a:gdLst/>
            <a:ahLst/>
            <a:cxnLst/>
            <a:rect l="l" t="t" r="r" b="b"/>
            <a:pathLst>
              <a:path w="7329805" h="120000" extrusionOk="0">
                <a:moveTo>
                  <a:pt x="0" y="0"/>
                </a:moveTo>
                <a:lnTo>
                  <a:pt x="7329619" y="0"/>
                </a:lnTo>
              </a:path>
            </a:pathLst>
          </a:custGeom>
          <a:noFill/>
          <a:ln w="9525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g3630e75f131_0_12" title="roberty_azul.pn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0477488" y="428802"/>
            <a:ext cx="1228405" cy="27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F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g36ea5b0a8b3_1_330"/>
          <p:cNvPicPr preferRelativeResize="0"/>
          <p:nvPr/>
        </p:nvPicPr>
        <p:blipFill rotWithShape="1">
          <a:blip r:embed="rId3">
            <a:alphaModFix/>
          </a:blip>
          <a:srcRect t="8963" r="14900" b="12135"/>
          <a:stretch/>
        </p:blipFill>
        <p:spPr>
          <a:xfrm>
            <a:off x="619033" y="449333"/>
            <a:ext cx="10934100" cy="5702100"/>
          </a:xfrm>
          <a:prstGeom prst="roundRect">
            <a:avLst>
              <a:gd name="adj" fmla="val 8791"/>
            </a:avLst>
          </a:prstGeom>
          <a:noFill/>
          <a:ln>
            <a:noFill/>
          </a:ln>
        </p:spPr>
      </p:pic>
      <p:sp>
        <p:nvSpPr>
          <p:cNvPr id="254" name="Google Shape;254;g36ea5b0a8b3_1_330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6ea5b0a8b3_1_330"/>
          <p:cNvSpPr txBox="1"/>
          <p:nvPr/>
        </p:nvSpPr>
        <p:spPr>
          <a:xfrm>
            <a:off x="3097350" y="858050"/>
            <a:ext cx="5997300" cy="11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60975" rIns="60975" bIns="6097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3100">
                <a:solidFill>
                  <a:srgbClr val="27358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 Hiperautomação que você precisa, em um só lugar!</a:t>
            </a:r>
            <a:endParaRPr sz="3100" i="0" u="none" strike="noStrike" cap="none">
              <a:solidFill>
                <a:srgbClr val="27358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6" name="Google Shape;256;g36ea5b0a8b3_1_330"/>
          <p:cNvSpPr/>
          <p:nvPr/>
        </p:nvSpPr>
        <p:spPr>
          <a:xfrm>
            <a:off x="2000250" y="2518825"/>
            <a:ext cx="3820500" cy="1248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800100" dist="38100" algn="bl" rotWithShape="0">
              <a:srgbClr val="000000">
                <a:alpha val="1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36ea5b0a8b3_1_330"/>
          <p:cNvSpPr/>
          <p:nvPr/>
        </p:nvSpPr>
        <p:spPr>
          <a:xfrm>
            <a:off x="5820750" y="3429000"/>
            <a:ext cx="3820500" cy="1248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800100" dist="38100" algn="bl" rotWithShape="0">
              <a:srgbClr val="000000">
                <a:alpha val="1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36ea5b0a8b3_1_330"/>
          <p:cNvSpPr/>
          <p:nvPr/>
        </p:nvSpPr>
        <p:spPr>
          <a:xfrm>
            <a:off x="5281075" y="2978150"/>
            <a:ext cx="1080000" cy="10800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800100" dist="38100" algn="bl" rotWithShape="0">
              <a:srgbClr val="000000">
                <a:alpha val="19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800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 sz="4800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9" name="Google Shape;259;g36ea5b0a8b3_1_330" title="leco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9425" y="2777329"/>
            <a:ext cx="2579296" cy="73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36ea5b0a8b3_1_330" title="roberty_azu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6200" y="3757148"/>
            <a:ext cx="2628450" cy="5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36ea5b0a8b3_1_330"/>
          <p:cNvSpPr/>
          <p:nvPr/>
        </p:nvSpPr>
        <p:spPr>
          <a:xfrm>
            <a:off x="1632525" y="5377713"/>
            <a:ext cx="1693500" cy="4974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0C4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BPM</a:t>
            </a:r>
            <a:endParaRPr>
              <a:solidFill>
                <a:srgbClr val="0C4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2" name="Google Shape;262;g36ea5b0a8b3_1_330"/>
          <p:cNvSpPr/>
          <p:nvPr/>
        </p:nvSpPr>
        <p:spPr>
          <a:xfrm>
            <a:off x="3435925" y="5377713"/>
            <a:ext cx="1693500" cy="4974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0C4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ECM</a:t>
            </a:r>
            <a:endParaRPr>
              <a:solidFill>
                <a:srgbClr val="0C4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3" name="Google Shape;263;g36ea5b0a8b3_1_330"/>
          <p:cNvSpPr/>
          <p:nvPr/>
        </p:nvSpPr>
        <p:spPr>
          <a:xfrm>
            <a:off x="5239325" y="5377700"/>
            <a:ext cx="1693500" cy="4974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0C4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RPA</a:t>
            </a:r>
            <a:endParaRPr>
              <a:solidFill>
                <a:srgbClr val="0C4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4" name="Google Shape;264;g36ea5b0a8b3_1_330"/>
          <p:cNvSpPr/>
          <p:nvPr/>
        </p:nvSpPr>
        <p:spPr>
          <a:xfrm>
            <a:off x="7042725" y="5377700"/>
            <a:ext cx="1693500" cy="4974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0C4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IA</a:t>
            </a:r>
            <a:endParaRPr>
              <a:solidFill>
                <a:srgbClr val="0C4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5" name="Google Shape;265;g36ea5b0a8b3_1_330"/>
          <p:cNvSpPr/>
          <p:nvPr/>
        </p:nvSpPr>
        <p:spPr>
          <a:xfrm>
            <a:off x="8846125" y="5377700"/>
            <a:ext cx="1693500" cy="4974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>
                <a:solidFill>
                  <a:srgbClr val="0C4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Low-code</a:t>
            </a:r>
            <a:endParaRPr>
              <a:solidFill>
                <a:srgbClr val="0C4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2"/>
          <p:cNvPicPr preferRelativeResize="0"/>
          <p:nvPr/>
        </p:nvPicPr>
        <p:blipFill rotWithShape="1">
          <a:blip r:embed="rId3">
            <a:alphaModFix/>
          </a:blip>
          <a:srcRect l="22404" t="286" r="27585" b="4311"/>
          <a:stretch/>
        </p:blipFill>
        <p:spPr>
          <a:xfrm rot="10800000">
            <a:off x="594133" y="1057433"/>
            <a:ext cx="4226000" cy="5347600"/>
          </a:xfrm>
          <a:prstGeom prst="roundRect">
            <a:avLst>
              <a:gd name="adj" fmla="val 5983"/>
            </a:avLst>
          </a:prstGeom>
          <a:noFill/>
          <a:ln>
            <a:noFill/>
          </a:ln>
        </p:spPr>
      </p:pic>
      <p:sp>
        <p:nvSpPr>
          <p:cNvPr id="271" name="Google Shape;271;p2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p2"/>
          <p:cNvPicPr preferRelativeResize="0"/>
          <p:nvPr/>
        </p:nvPicPr>
        <p:blipFill rotWithShape="1">
          <a:blip r:embed="rId4">
            <a:alphaModFix amt="44000"/>
          </a:blip>
          <a:srcRect r="51800"/>
          <a:stretch/>
        </p:blipFill>
        <p:spPr>
          <a:xfrm>
            <a:off x="2051671" y="4617845"/>
            <a:ext cx="1038807" cy="23361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"/>
          <p:cNvSpPr txBox="1"/>
          <p:nvPr/>
        </p:nvSpPr>
        <p:spPr>
          <a:xfrm>
            <a:off x="995500" y="2118500"/>
            <a:ext cx="42261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667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Unimos forças</a:t>
            </a:r>
            <a:endParaRPr sz="2667" b="0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667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para ganhar escala</a:t>
            </a:r>
            <a:endParaRPr sz="2667" b="0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667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no mercado de hiperautomação</a:t>
            </a:r>
            <a:endParaRPr sz="3200" b="0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4" name="Google Shape;274;p2"/>
          <p:cNvPicPr preferRelativeResize="0"/>
          <p:nvPr/>
        </p:nvPicPr>
        <p:blipFill rotWithShape="1">
          <a:blip r:embed="rId5">
            <a:alphaModFix amt="44000"/>
          </a:blip>
          <a:srcRect/>
          <a:stretch/>
        </p:blipFill>
        <p:spPr>
          <a:xfrm>
            <a:off x="995501" y="4617832"/>
            <a:ext cx="735721" cy="21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"/>
          <p:cNvPicPr preferRelativeResize="0"/>
          <p:nvPr/>
        </p:nvPicPr>
        <p:blipFill rotWithShape="1">
          <a:blip r:embed="rId6">
            <a:alphaModFix amt="44000"/>
          </a:blip>
          <a:srcRect t="11726" b="11725"/>
          <a:stretch/>
        </p:blipFill>
        <p:spPr>
          <a:xfrm>
            <a:off x="3224189" y="4590886"/>
            <a:ext cx="1194563" cy="287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"/>
          <p:cNvPicPr preferRelativeResize="0"/>
          <p:nvPr/>
        </p:nvPicPr>
        <p:blipFill rotWithShape="1">
          <a:blip r:embed="rId7">
            <a:alphaModFix amt="44000"/>
          </a:blip>
          <a:srcRect/>
          <a:stretch/>
        </p:blipFill>
        <p:spPr>
          <a:xfrm>
            <a:off x="995514" y="5090144"/>
            <a:ext cx="814911" cy="373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"/>
          <p:cNvPicPr preferRelativeResize="0"/>
          <p:nvPr/>
        </p:nvPicPr>
        <p:blipFill rotWithShape="1">
          <a:blip r:embed="rId8">
            <a:alphaModFix amt="49000"/>
          </a:blip>
          <a:srcRect/>
          <a:stretch/>
        </p:blipFill>
        <p:spPr>
          <a:xfrm>
            <a:off x="3272235" y="5210157"/>
            <a:ext cx="1098500" cy="256313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"/>
          <p:cNvSpPr txBox="1"/>
          <p:nvPr/>
        </p:nvSpPr>
        <p:spPr>
          <a:xfrm>
            <a:off x="5692417" y="1702100"/>
            <a:ext cx="27808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67" b="0" i="0" u="none" strike="noStrike" cap="none">
                <a:solidFill>
                  <a:srgbClr val="2537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Número de clientes</a:t>
            </a:r>
            <a:endParaRPr sz="1867" b="0" i="0" u="none" strike="noStrike" cap="none">
              <a:solidFill>
                <a:srgbClr val="25377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79" name="Google Shape;279;p2"/>
          <p:cNvGrpSpPr/>
          <p:nvPr/>
        </p:nvGrpSpPr>
        <p:grpSpPr>
          <a:xfrm>
            <a:off x="5022233" y="2167566"/>
            <a:ext cx="3749600" cy="1430433"/>
            <a:chOff x="1062962" y="1326763"/>
            <a:chExt cx="2812200" cy="1072825"/>
          </a:xfrm>
        </p:grpSpPr>
        <p:sp>
          <p:nvSpPr>
            <p:cNvPr id="280" name="Google Shape;280;p2"/>
            <p:cNvSpPr txBox="1"/>
            <p:nvPr/>
          </p:nvSpPr>
          <p:spPr>
            <a:xfrm>
              <a:off x="1649166" y="1326763"/>
              <a:ext cx="1918500" cy="5770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4400" b="1" i="0" u="none" strike="noStrike" cap="none">
                  <a:solidFill>
                    <a:srgbClr val="0C4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+12.800</a:t>
              </a:r>
              <a:endParaRPr sz="4000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81" name="Google Shape;281;p2"/>
            <p:cNvSpPr txBox="1"/>
            <p:nvPr/>
          </p:nvSpPr>
          <p:spPr>
            <a:xfrm>
              <a:off x="1062962" y="1814588"/>
              <a:ext cx="28122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 b="0" i="0" u="none" strike="noStrike" cap="none">
                  <a:solidFill>
                    <a:srgbClr val="0C4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nacionais e internacionais</a:t>
              </a:r>
              <a:endParaRPr sz="1600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82" name="Google Shape;282;p2"/>
          <p:cNvSpPr/>
          <p:nvPr/>
        </p:nvSpPr>
        <p:spPr>
          <a:xfrm>
            <a:off x="5306733" y="4075367"/>
            <a:ext cx="6308800" cy="1885200"/>
          </a:xfrm>
          <a:prstGeom prst="roundRect">
            <a:avLst>
              <a:gd name="adj" fmla="val 17464"/>
            </a:avLst>
          </a:prstGeom>
          <a:solidFill>
            <a:schemeClr val="lt1"/>
          </a:solidFill>
          <a:ln>
            <a:noFill/>
          </a:ln>
          <a:effectLst>
            <a:outerShdw blurRad="190500" dist="38100" dir="2700000" algn="tl" rotWithShape="0">
              <a:srgbClr val="000000">
                <a:alpha val="941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83" name="Google Shape;283;p2"/>
          <p:cNvGrpSpPr/>
          <p:nvPr/>
        </p:nvGrpSpPr>
        <p:grpSpPr>
          <a:xfrm>
            <a:off x="5636351" y="4420784"/>
            <a:ext cx="2780800" cy="1229334"/>
            <a:chOff x="3381388" y="1032913"/>
            <a:chExt cx="2085600" cy="922001"/>
          </a:xfrm>
        </p:grpSpPr>
        <p:sp>
          <p:nvSpPr>
            <p:cNvPr id="284" name="Google Shape;284;p2"/>
            <p:cNvSpPr txBox="1"/>
            <p:nvPr/>
          </p:nvSpPr>
          <p:spPr>
            <a:xfrm>
              <a:off x="3381388" y="1032913"/>
              <a:ext cx="2085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67" b="0" i="0" u="none" strike="noStrike" cap="none">
                  <a:solidFill>
                    <a:srgbClr val="0C4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Parceiros</a:t>
              </a:r>
              <a:endParaRPr sz="1867" b="0" i="0" u="none" strike="noStrike" cap="none">
                <a:solidFill>
                  <a:srgbClr val="0C4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85" name="Google Shape;285;p2"/>
            <p:cNvSpPr txBox="1"/>
            <p:nvPr/>
          </p:nvSpPr>
          <p:spPr>
            <a:xfrm>
              <a:off x="3687363" y="1377863"/>
              <a:ext cx="1479600" cy="5770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4400" b="1" i="0" u="none" strike="noStrike" cap="none">
                  <a:solidFill>
                    <a:srgbClr val="0C4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+150</a:t>
              </a:r>
              <a:endParaRPr sz="4000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86" name="Google Shape;286;p2"/>
          <p:cNvSpPr/>
          <p:nvPr/>
        </p:nvSpPr>
        <p:spPr>
          <a:xfrm>
            <a:off x="8983100" y="1762800"/>
            <a:ext cx="2632400" cy="1588800"/>
          </a:xfrm>
          <a:prstGeom prst="roundRect">
            <a:avLst>
              <a:gd name="adj" fmla="val 20047"/>
            </a:avLst>
          </a:prstGeom>
          <a:solidFill>
            <a:srgbClr val="0C4FFF"/>
          </a:solidFill>
          <a:ln>
            <a:noFill/>
          </a:ln>
          <a:effectLst>
            <a:outerShdw blurRad="190500" dist="38100" dir="2700000" algn="tl" rotWithShape="0">
              <a:srgbClr val="000000">
                <a:alpha val="941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7" name="Google Shape;287;p2"/>
          <p:cNvSpPr txBox="1"/>
          <p:nvPr/>
        </p:nvSpPr>
        <p:spPr>
          <a:xfrm>
            <a:off x="8891917" y="1962100"/>
            <a:ext cx="27808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67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Países presentes</a:t>
            </a:r>
            <a:endParaRPr sz="1867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8" name="Google Shape;288;p2"/>
          <p:cNvSpPr txBox="1"/>
          <p:nvPr/>
        </p:nvSpPr>
        <p:spPr>
          <a:xfrm>
            <a:off x="9299884" y="2394100"/>
            <a:ext cx="19728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sz="40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89" name="Google Shape;289;p2"/>
          <p:cNvGrpSpPr/>
          <p:nvPr/>
        </p:nvGrpSpPr>
        <p:grpSpPr>
          <a:xfrm>
            <a:off x="8428100" y="4420785"/>
            <a:ext cx="2780800" cy="1229335"/>
            <a:chOff x="4340625" y="2659388"/>
            <a:chExt cx="2085600" cy="922001"/>
          </a:xfrm>
        </p:grpSpPr>
        <p:sp>
          <p:nvSpPr>
            <p:cNvPr id="290" name="Google Shape;290;p2"/>
            <p:cNvSpPr txBox="1"/>
            <p:nvPr/>
          </p:nvSpPr>
          <p:spPr>
            <a:xfrm>
              <a:off x="4340625" y="2659388"/>
              <a:ext cx="2085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867" b="0" i="0" u="none" strike="noStrike" cap="none">
                  <a:solidFill>
                    <a:srgbClr val="0C4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Colaboradores</a:t>
              </a:r>
              <a:endParaRPr sz="1867" b="0" i="0" u="none" strike="noStrike" cap="none">
                <a:solidFill>
                  <a:srgbClr val="0C4FFF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91" name="Google Shape;291;p2"/>
            <p:cNvSpPr txBox="1"/>
            <p:nvPr/>
          </p:nvSpPr>
          <p:spPr>
            <a:xfrm>
              <a:off x="4646600" y="3004338"/>
              <a:ext cx="1479600" cy="5770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4400" b="1" i="0" u="none" strike="noStrike" cap="none">
                  <a:solidFill>
                    <a:srgbClr val="0C4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+400</a:t>
              </a:r>
              <a:endParaRPr sz="4000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292" name="Google Shape;292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79050" y="5090418"/>
            <a:ext cx="1124567" cy="495801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"/>
          <p:cNvSpPr/>
          <p:nvPr/>
        </p:nvSpPr>
        <p:spPr>
          <a:xfrm rot="10800000" flipH="1">
            <a:off x="2584375" y="549800"/>
            <a:ext cx="6450228" cy="55500"/>
          </a:xfrm>
          <a:custGeom>
            <a:avLst/>
            <a:gdLst/>
            <a:ahLst/>
            <a:cxnLst/>
            <a:rect l="l" t="t" r="r" b="b"/>
            <a:pathLst>
              <a:path w="7329805" h="120000" extrusionOk="0">
                <a:moveTo>
                  <a:pt x="0" y="0"/>
                </a:moveTo>
                <a:lnTo>
                  <a:pt x="7329619" y="0"/>
                </a:lnTo>
              </a:path>
            </a:pathLst>
          </a:custGeom>
          <a:noFill/>
          <a:ln w="9525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2"/>
          <p:cNvSpPr/>
          <p:nvPr/>
        </p:nvSpPr>
        <p:spPr>
          <a:xfrm>
            <a:off x="445600" y="378700"/>
            <a:ext cx="2052000" cy="3975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0" i="0" u="none" strike="noStrike" cap="none">
                <a:solidFill>
                  <a:srgbClr val="0C4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Grupo</a:t>
            </a:r>
            <a:endParaRPr sz="1200" b="0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5" name="Google Shape;295;p2"/>
          <p:cNvPicPr preferRelativeResize="0"/>
          <p:nvPr/>
        </p:nvPicPr>
        <p:blipFill rotWithShape="1">
          <a:blip r:embed="rId10">
            <a:alphaModFix/>
          </a:blip>
          <a:srcRect r="51800"/>
          <a:stretch/>
        </p:blipFill>
        <p:spPr>
          <a:xfrm>
            <a:off x="10599449" y="449358"/>
            <a:ext cx="1140055" cy="25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" title="roberty_azul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159025" y="439077"/>
            <a:ext cx="1228405" cy="27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6"/>
          <p:cNvPicPr preferRelativeResize="0"/>
          <p:nvPr/>
        </p:nvPicPr>
        <p:blipFill rotWithShape="1">
          <a:blip r:embed="rId3">
            <a:alphaModFix/>
          </a:blip>
          <a:srcRect l="14796" r="28510"/>
          <a:stretch/>
        </p:blipFill>
        <p:spPr>
          <a:xfrm>
            <a:off x="6826925" y="0"/>
            <a:ext cx="53649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6"/>
          <p:cNvSpPr/>
          <p:nvPr/>
        </p:nvSpPr>
        <p:spPr>
          <a:xfrm>
            <a:off x="7559040" y="904240"/>
            <a:ext cx="3901440" cy="4591081"/>
          </a:xfrm>
          <a:prstGeom prst="roundRect">
            <a:avLst>
              <a:gd name="adj" fmla="val 9660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302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304" name="Google Shape;30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8315" y="2391600"/>
            <a:ext cx="1032904" cy="3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6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6"/>
          <p:cNvSpPr/>
          <p:nvPr/>
        </p:nvSpPr>
        <p:spPr>
          <a:xfrm>
            <a:off x="1167358" y="1186512"/>
            <a:ext cx="2003100" cy="3252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ID" sz="1100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caso de sucesso</a:t>
            </a:r>
            <a:endParaRPr sz="1500" b="0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6"/>
          <p:cNvSpPr txBox="1"/>
          <p:nvPr/>
        </p:nvSpPr>
        <p:spPr>
          <a:xfrm>
            <a:off x="1167353" y="2911200"/>
            <a:ext cx="4330500" cy="16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60975" rIns="60975" bIns="6097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3100" b="0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O maior case</a:t>
            </a:r>
            <a:endParaRPr sz="3100" b="0" i="0" u="none" strike="noStrike" cap="none">
              <a:solidFill>
                <a:srgbClr val="27358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3100" b="0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de </a:t>
            </a:r>
            <a:r>
              <a:rPr lang="en-ID" sz="3100" b="1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transformação</a:t>
            </a:r>
            <a:endParaRPr sz="3100" b="1" i="0" u="none" strike="noStrike" cap="none">
              <a:solidFill>
                <a:srgbClr val="27358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3100" b="1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digital no Brasil</a:t>
            </a:r>
            <a:endParaRPr sz="3100" b="1" i="0" u="none" strike="noStrike" cap="none">
              <a:solidFill>
                <a:srgbClr val="2735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8" name="Google Shape;308;p6"/>
          <p:cNvPicPr preferRelativeResize="0"/>
          <p:nvPr/>
        </p:nvPicPr>
        <p:blipFill rotWithShape="1">
          <a:blip r:embed="rId5">
            <a:alphaModFix/>
          </a:blip>
          <a:srcRect t="4751" b="4751"/>
          <a:stretch/>
        </p:blipFill>
        <p:spPr>
          <a:xfrm>
            <a:off x="8720613" y="1691688"/>
            <a:ext cx="1578300" cy="1593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09" name="Google Shape;309;p6"/>
          <p:cNvSpPr txBox="1"/>
          <p:nvPr/>
        </p:nvSpPr>
        <p:spPr>
          <a:xfrm>
            <a:off x="8269863" y="3608988"/>
            <a:ext cx="24798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ID" sz="1800" b="1">
                <a:solidFill>
                  <a:srgbClr val="263682"/>
                </a:solidFill>
                <a:latin typeface="Montserrat"/>
                <a:ea typeface="Montserrat"/>
                <a:cs typeface="Montserrat"/>
                <a:sym typeface="Montserrat"/>
              </a:rPr>
              <a:t>Renato Rossi</a:t>
            </a:r>
            <a:endParaRPr sz="1800" b="1">
              <a:solidFill>
                <a:srgbClr val="26368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>
                <a:solidFill>
                  <a:srgbClr val="263682"/>
                </a:solidFill>
                <a:latin typeface="Montserrat"/>
                <a:ea typeface="Montserrat"/>
                <a:cs typeface="Montserrat"/>
                <a:sym typeface="Montserrat"/>
              </a:rPr>
              <a:t>Diretor de Vendas</a:t>
            </a:r>
            <a:endParaRPr sz="1800">
              <a:solidFill>
                <a:srgbClr val="26368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>
                <a:solidFill>
                  <a:srgbClr val="263682"/>
                </a:solidFill>
                <a:latin typeface="Montserrat"/>
                <a:ea typeface="Montserrat"/>
                <a:cs typeface="Montserrat"/>
                <a:sym typeface="Montserrat"/>
              </a:rPr>
              <a:t>e Alianças</a:t>
            </a:r>
            <a:endParaRPr sz="1800">
              <a:solidFill>
                <a:srgbClr val="2636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g2d8ac4dd664_4_618"/>
          <p:cNvPicPr preferRelativeResize="0"/>
          <p:nvPr/>
        </p:nvPicPr>
        <p:blipFill rotWithShape="1">
          <a:blip r:embed="rId3">
            <a:alphaModFix/>
          </a:blip>
          <a:srcRect l="30402" r="28511"/>
          <a:stretch/>
        </p:blipFill>
        <p:spPr>
          <a:xfrm>
            <a:off x="0" y="0"/>
            <a:ext cx="41169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2d8ac4dd664_4_618"/>
          <p:cNvPicPr preferRelativeResize="0"/>
          <p:nvPr/>
        </p:nvPicPr>
        <p:blipFill rotWithShape="1">
          <a:blip r:embed="rId4">
            <a:alphaModFix/>
          </a:blip>
          <a:srcRect l="3882" r="3882"/>
          <a:stretch/>
        </p:blipFill>
        <p:spPr>
          <a:xfrm>
            <a:off x="2002570" y="0"/>
            <a:ext cx="3608831" cy="5870448"/>
          </a:xfrm>
          <a:custGeom>
            <a:avLst/>
            <a:gdLst/>
            <a:ahLst/>
            <a:cxnLst/>
            <a:rect l="l" t="t" r="r" b="b"/>
            <a:pathLst>
              <a:path w="3608831" h="5870448" extrusionOk="0">
                <a:moveTo>
                  <a:pt x="0" y="0"/>
                </a:moveTo>
                <a:lnTo>
                  <a:pt x="3608831" y="0"/>
                </a:lnTo>
                <a:lnTo>
                  <a:pt x="3608831" y="4773580"/>
                </a:lnTo>
                <a:cubicBezTo>
                  <a:pt x="3608831" y="5379363"/>
                  <a:pt x="3117746" y="5870448"/>
                  <a:pt x="2511963" y="5870448"/>
                </a:cubicBezTo>
                <a:lnTo>
                  <a:pt x="0" y="5870448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17" name="Google Shape;317;g2d8ac4dd664_4_618"/>
          <p:cNvSpPr txBox="1"/>
          <p:nvPr/>
        </p:nvSpPr>
        <p:spPr>
          <a:xfrm>
            <a:off x="6425225" y="1536688"/>
            <a:ext cx="44322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D" sz="3200" b="0" i="0" u="none" strike="noStrike" cap="none">
                <a:solidFill>
                  <a:srgbClr val="0C4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Um governo preso ao papel</a:t>
            </a:r>
            <a:endParaRPr sz="1000" b="0" i="0" u="none" strike="noStrike" cap="none">
              <a:solidFill>
                <a:srgbClr val="0C4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18" name="Google Shape;318;g2d8ac4dd664_4_618"/>
          <p:cNvSpPr txBox="1"/>
          <p:nvPr/>
        </p:nvSpPr>
        <p:spPr>
          <a:xfrm>
            <a:off x="6451400" y="2920113"/>
            <a:ext cx="43224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500"/>
              <a:buFont typeface="Montserrat Medium"/>
              <a:buChar char="●"/>
            </a:pPr>
            <a:r>
              <a:rPr lang="en-ID" sz="15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Serviços presenciais, exigindo deslocamentos constantes.</a:t>
            </a:r>
            <a:endParaRPr sz="15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500"/>
              <a:buFont typeface="Montserrat Medium"/>
              <a:buChar char="●"/>
            </a:pPr>
            <a:r>
              <a:rPr lang="en-ID" sz="15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Processos lentos e sem transparência.</a:t>
            </a:r>
            <a:endParaRPr sz="15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500"/>
              <a:buFont typeface="Montserrat Medium"/>
              <a:buChar char="●"/>
            </a:pPr>
            <a:r>
              <a:rPr lang="en-ID" sz="15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Falta de integração entre sistemas governamentais.</a:t>
            </a:r>
            <a:endParaRPr sz="15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500"/>
              <a:buFont typeface="Montserrat Medium"/>
              <a:buChar char="●"/>
            </a:pPr>
            <a:r>
              <a:rPr lang="en-ID" sz="15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Custos elevados com infraestrutura física.</a:t>
            </a:r>
            <a:endParaRPr sz="15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19" name="Google Shape;319;g2d8ac4dd664_4_6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5167" y="499942"/>
            <a:ext cx="1032904" cy="3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g2d8ac4dd664_4_618"/>
          <p:cNvSpPr/>
          <p:nvPr/>
        </p:nvSpPr>
        <p:spPr>
          <a:xfrm>
            <a:off x="1999400" y="692775"/>
            <a:ext cx="6944990" cy="33600"/>
          </a:xfrm>
          <a:custGeom>
            <a:avLst/>
            <a:gdLst/>
            <a:ahLst/>
            <a:cxnLst/>
            <a:rect l="l" t="t" r="r" b="b"/>
            <a:pathLst>
              <a:path w="7329805" h="120000" extrusionOk="0">
                <a:moveTo>
                  <a:pt x="0" y="0"/>
                </a:moveTo>
                <a:lnTo>
                  <a:pt x="7329619" y="0"/>
                </a:lnTo>
              </a:path>
            </a:pathLst>
          </a:custGeom>
          <a:noFill/>
          <a:ln w="9525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g2d8ac4dd664_4_618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2d8ac4dd664_4_618"/>
          <p:cNvSpPr/>
          <p:nvPr/>
        </p:nvSpPr>
        <p:spPr>
          <a:xfrm>
            <a:off x="1402429" y="2909799"/>
            <a:ext cx="887700" cy="887700"/>
          </a:xfrm>
          <a:prstGeom prst="roundRect">
            <a:avLst>
              <a:gd name="adj" fmla="val 16667"/>
            </a:avLst>
          </a:prstGeom>
          <a:solidFill>
            <a:srgbClr val="0C4FFF"/>
          </a:solidFill>
          <a:ln>
            <a:noFill/>
          </a:ln>
          <a:effectLst>
            <a:outerShdw blurRad="241300" dist="127000" dir="4080000" algn="tl" rotWithShape="0">
              <a:srgbClr val="273582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23" name="Google Shape;323;g2d8ac4dd664_4_618"/>
          <p:cNvSpPr txBox="1"/>
          <p:nvPr/>
        </p:nvSpPr>
        <p:spPr>
          <a:xfrm>
            <a:off x="1485431" y="3115151"/>
            <a:ext cx="1295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ID" sz="25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44º</a:t>
            </a:r>
            <a:endParaRPr sz="400" b="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24" name="Google Shape;324;g2d8ac4dd664_4_618"/>
          <p:cNvPicPr preferRelativeResize="0"/>
          <p:nvPr/>
        </p:nvPicPr>
        <p:blipFill rotWithShape="1">
          <a:blip r:embed="rId6">
            <a:alphaModFix/>
          </a:blip>
          <a:srcRect r="51800"/>
          <a:stretch/>
        </p:blipFill>
        <p:spPr>
          <a:xfrm>
            <a:off x="10599449" y="557608"/>
            <a:ext cx="1140055" cy="25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g2d8ac4dd664_4_618" title="roberty_azul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159025" y="547327"/>
            <a:ext cx="1228405" cy="27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g357acd45f9b_0_0"/>
          <p:cNvPicPr preferRelativeResize="0"/>
          <p:nvPr/>
        </p:nvPicPr>
        <p:blipFill rotWithShape="1">
          <a:blip r:embed="rId3">
            <a:alphaModFix/>
          </a:blip>
          <a:srcRect l="3882" r="3882"/>
          <a:stretch/>
        </p:blipFill>
        <p:spPr>
          <a:xfrm>
            <a:off x="0" y="-5171339"/>
            <a:ext cx="12188827" cy="19827438"/>
          </a:xfrm>
          <a:custGeom>
            <a:avLst/>
            <a:gdLst/>
            <a:ahLst/>
            <a:cxnLst/>
            <a:rect l="l" t="t" r="r" b="b"/>
            <a:pathLst>
              <a:path w="3608831" h="5870448" extrusionOk="0">
                <a:moveTo>
                  <a:pt x="0" y="0"/>
                </a:moveTo>
                <a:lnTo>
                  <a:pt x="3608831" y="0"/>
                </a:lnTo>
                <a:lnTo>
                  <a:pt x="3608831" y="4773580"/>
                </a:lnTo>
                <a:cubicBezTo>
                  <a:pt x="3608831" y="5379363"/>
                  <a:pt x="3117746" y="5870448"/>
                  <a:pt x="2511963" y="5870448"/>
                </a:cubicBezTo>
                <a:lnTo>
                  <a:pt x="0" y="5870448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31" name="Google Shape;331;g357acd45f9b_0_0"/>
          <p:cNvPicPr preferRelativeResize="0"/>
          <p:nvPr/>
        </p:nvPicPr>
        <p:blipFill rotWithShape="1">
          <a:blip r:embed="rId4">
            <a:alphaModFix amt="89000"/>
          </a:blip>
          <a:srcRect l="424" r="633"/>
          <a:stretch/>
        </p:blipFill>
        <p:spPr>
          <a:xfrm>
            <a:off x="-1587" y="231975"/>
            <a:ext cx="12191999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2" name="Google Shape;332;g357acd45f9b_0_0"/>
          <p:cNvCxnSpPr/>
          <p:nvPr/>
        </p:nvCxnSpPr>
        <p:spPr>
          <a:xfrm>
            <a:off x="6352641" y="1671385"/>
            <a:ext cx="0" cy="3057900"/>
          </a:xfrm>
          <a:prstGeom prst="straightConnector1">
            <a:avLst/>
          </a:prstGeom>
          <a:noFill/>
          <a:ln w="22225" cap="flat" cmpd="sng">
            <a:solidFill>
              <a:srgbClr val="FE5CA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333" name="Google Shape;333;g357acd45f9b_0_0"/>
          <p:cNvSpPr/>
          <p:nvPr/>
        </p:nvSpPr>
        <p:spPr>
          <a:xfrm>
            <a:off x="5652061" y="1285275"/>
            <a:ext cx="5058300" cy="1215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302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34" name="Google Shape;334;g357acd45f9b_0_0"/>
          <p:cNvSpPr/>
          <p:nvPr/>
        </p:nvSpPr>
        <p:spPr>
          <a:xfrm>
            <a:off x="4543109" y="1167672"/>
            <a:ext cx="1448700" cy="1448700"/>
          </a:xfrm>
          <a:prstGeom prst="roundRect">
            <a:avLst>
              <a:gd name="adj" fmla="val 16667"/>
            </a:avLst>
          </a:prstGeom>
          <a:solidFill>
            <a:srgbClr val="0C4FFF"/>
          </a:solidFill>
          <a:ln>
            <a:noFill/>
          </a:ln>
          <a:effectLst>
            <a:outerShdw blurRad="241300" dist="127000" dir="4080000" algn="tl" rotWithShape="0">
              <a:srgbClr val="273582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335" name="Google Shape;335;g357acd45f9b_0_0"/>
          <p:cNvGrpSpPr/>
          <p:nvPr/>
        </p:nvGrpSpPr>
        <p:grpSpPr>
          <a:xfrm>
            <a:off x="5015006" y="1569976"/>
            <a:ext cx="5044097" cy="646500"/>
            <a:chOff x="4528375" y="3632243"/>
            <a:chExt cx="5044097" cy="646500"/>
          </a:xfrm>
        </p:grpSpPr>
        <p:sp>
          <p:nvSpPr>
            <p:cNvPr id="336" name="Google Shape;336;g357acd45f9b_0_0"/>
            <p:cNvSpPr txBox="1"/>
            <p:nvPr/>
          </p:nvSpPr>
          <p:spPr>
            <a:xfrm>
              <a:off x="4528375" y="3632243"/>
              <a:ext cx="12951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ID" sz="3600" b="1" i="0" u="none" strike="noStrike" cap="none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2º</a:t>
              </a:r>
              <a:endPara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g357acd45f9b_0_0"/>
            <p:cNvSpPr txBox="1"/>
            <p:nvPr/>
          </p:nvSpPr>
          <p:spPr>
            <a:xfrm>
              <a:off x="5908572" y="3706192"/>
              <a:ext cx="3663900" cy="53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ID" sz="1300" b="0" i="0" u="none" strike="noStrike" cap="none">
                  <a:solidFill>
                    <a:srgbClr val="555555"/>
                  </a:solidFill>
                  <a:highlight>
                    <a:srgbClr val="FFFFFF"/>
                  </a:highlight>
                  <a:latin typeface="Montserrat Medium"/>
                  <a:ea typeface="Montserrat Medium"/>
                  <a:cs typeface="Montserrat Medium"/>
                  <a:sym typeface="Montserrat Medium"/>
                </a:rPr>
                <a:t>Segundo país do mundo com a mais alta maturidade em governo digital.</a:t>
              </a:r>
              <a:endParaRPr sz="1300" b="0" i="0" u="none" strike="noStrike" cap="none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338" name="Google Shape;338;g357acd45f9b_0_0"/>
          <p:cNvSpPr txBox="1"/>
          <p:nvPr/>
        </p:nvSpPr>
        <p:spPr>
          <a:xfrm>
            <a:off x="1120925" y="2455800"/>
            <a:ext cx="4122000" cy="21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en-ID" sz="3700" b="0" i="0" u="none" strike="noStrike" cap="none">
                <a:solidFill>
                  <a:srgbClr val="0C4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Pa</a:t>
            </a:r>
            <a:r>
              <a:rPr lang="en-ID" sz="3700">
                <a:solidFill>
                  <a:srgbClr val="0C4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í</a:t>
            </a:r>
            <a:r>
              <a:rPr lang="en-ID" sz="3700" b="0" i="0" u="none" strike="noStrike" cap="none">
                <a:solidFill>
                  <a:srgbClr val="0C4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ses com </a:t>
            </a:r>
            <a:r>
              <a:rPr lang="en-ID" sz="37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maturidade</a:t>
            </a:r>
            <a:endParaRPr sz="3700" b="1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en-ID" sz="3700" b="0" i="0" u="none" strike="noStrike" cap="none">
                <a:solidFill>
                  <a:srgbClr val="0C4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em governo</a:t>
            </a:r>
            <a:endParaRPr sz="3700" b="0" i="0" u="none" strike="noStrike" cap="none">
              <a:solidFill>
                <a:srgbClr val="0C4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en-ID" sz="37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digital</a:t>
            </a:r>
            <a:endParaRPr sz="3700" b="1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g357acd45f9b_0_0"/>
          <p:cNvSpPr/>
          <p:nvPr/>
        </p:nvSpPr>
        <p:spPr>
          <a:xfrm>
            <a:off x="5908804" y="4598399"/>
            <a:ext cx="887700" cy="887700"/>
          </a:xfrm>
          <a:prstGeom prst="roundRect">
            <a:avLst>
              <a:gd name="adj" fmla="val 16667"/>
            </a:avLst>
          </a:prstGeom>
          <a:solidFill>
            <a:srgbClr val="0C4FFF"/>
          </a:solidFill>
          <a:ln>
            <a:noFill/>
          </a:ln>
          <a:effectLst>
            <a:outerShdw blurRad="241300" dist="127000" dir="4080000" algn="tl" rotWithShape="0">
              <a:srgbClr val="273582">
                <a:alpha val="4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40" name="Google Shape;340;g357acd45f9b_0_0"/>
          <p:cNvSpPr txBox="1"/>
          <p:nvPr/>
        </p:nvSpPr>
        <p:spPr>
          <a:xfrm>
            <a:off x="5991806" y="4803751"/>
            <a:ext cx="1295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ID" sz="2500" b="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44º</a:t>
            </a:r>
            <a:endParaRPr sz="400" b="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41" name="Google Shape;341;g357acd45f9b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5167" y="499942"/>
            <a:ext cx="1032904" cy="3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g357acd45f9b_0_0"/>
          <p:cNvSpPr/>
          <p:nvPr/>
        </p:nvSpPr>
        <p:spPr>
          <a:xfrm rot="10800000" flipH="1">
            <a:off x="1999400" y="646875"/>
            <a:ext cx="6944990" cy="45900"/>
          </a:xfrm>
          <a:custGeom>
            <a:avLst/>
            <a:gdLst/>
            <a:ahLst/>
            <a:cxnLst/>
            <a:rect l="l" t="t" r="r" b="b"/>
            <a:pathLst>
              <a:path w="7329805" h="120000" extrusionOk="0">
                <a:moveTo>
                  <a:pt x="0" y="0"/>
                </a:moveTo>
                <a:lnTo>
                  <a:pt x="7329619" y="0"/>
                </a:lnTo>
              </a:path>
            </a:pathLst>
          </a:custGeom>
          <a:noFill/>
          <a:ln w="9525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357acd45f9b_0_0"/>
          <p:cNvSpPr/>
          <p:nvPr/>
        </p:nvSpPr>
        <p:spPr>
          <a:xfrm>
            <a:off x="-12" y="693398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Google Shape;344;g357acd45f9b_0_0"/>
          <p:cNvPicPr preferRelativeResize="0"/>
          <p:nvPr/>
        </p:nvPicPr>
        <p:blipFill rotWithShape="1">
          <a:blip r:embed="rId6">
            <a:alphaModFix/>
          </a:blip>
          <a:srcRect r="51800"/>
          <a:stretch/>
        </p:blipFill>
        <p:spPr>
          <a:xfrm>
            <a:off x="10599449" y="557608"/>
            <a:ext cx="1140055" cy="25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357acd45f9b_0_0" title="roberty_azul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159025" y="547327"/>
            <a:ext cx="1228405" cy="27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7"/>
          <p:cNvSpPr txBox="1"/>
          <p:nvPr/>
        </p:nvSpPr>
        <p:spPr>
          <a:xfrm>
            <a:off x="1873815" y="1810126"/>
            <a:ext cx="819944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ID" sz="44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O cenário antes do gov.br</a:t>
            </a:r>
            <a:endParaRPr sz="4400" b="1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p7"/>
          <p:cNvSpPr txBox="1"/>
          <p:nvPr/>
        </p:nvSpPr>
        <p:spPr>
          <a:xfrm>
            <a:off x="1734401" y="3071661"/>
            <a:ext cx="35678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ID" sz="2400" b="0" i="0" u="none" strike="noStrike" cap="none">
                <a:solidFill>
                  <a:srgbClr val="0C4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Burocracia Excessiva</a:t>
            </a:r>
            <a:endParaRPr sz="2400" b="0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2" name="Google Shape;352;p7"/>
          <p:cNvSpPr txBox="1"/>
          <p:nvPr/>
        </p:nvSpPr>
        <p:spPr>
          <a:xfrm>
            <a:off x="1734395" y="3722022"/>
            <a:ext cx="4239144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D" sz="1800" b="0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Processos longos e presenciais exigiam deslocamentos e diversos documentos físicos, dificultando o </a:t>
            </a:r>
            <a:r>
              <a:rPr lang="en-ID" sz="1800" b="1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acesso a serviços básicos.</a:t>
            </a:r>
            <a:endParaRPr sz="1800" b="1" i="0" u="none" strike="noStrike" cap="none">
              <a:solidFill>
                <a:srgbClr val="2735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p7"/>
          <p:cNvSpPr txBox="1"/>
          <p:nvPr/>
        </p:nvSpPr>
        <p:spPr>
          <a:xfrm>
            <a:off x="6638556" y="3071661"/>
            <a:ext cx="35678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ID" sz="2400" b="0" i="0" u="none" strike="noStrike" cap="none">
                <a:solidFill>
                  <a:srgbClr val="0C4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Baixa Digitalização</a:t>
            </a:r>
            <a:endParaRPr sz="2400" b="0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7"/>
          <p:cNvSpPr txBox="1"/>
          <p:nvPr/>
        </p:nvSpPr>
        <p:spPr>
          <a:xfrm>
            <a:off x="6731149" y="3722019"/>
            <a:ext cx="38683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ID" sz="1800" b="0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Em 2017,</a:t>
            </a:r>
            <a:r>
              <a:rPr lang="en-ID" sz="1800" b="1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 apenas 30% dos serviços públicos </a:t>
            </a:r>
            <a:r>
              <a:rPr lang="en-ID" sz="1800" b="0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federais estavam disponíveis em canais digitais.</a:t>
            </a:r>
            <a:endParaRPr sz="1800" b="0" i="0" u="none" strike="noStrike" cap="none">
              <a:solidFill>
                <a:srgbClr val="2735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p7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6" name="Google Shape;35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5167" y="499942"/>
            <a:ext cx="1032904" cy="3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7"/>
          <p:cNvSpPr/>
          <p:nvPr/>
        </p:nvSpPr>
        <p:spPr>
          <a:xfrm rot="10800000" flipH="1">
            <a:off x="1999400" y="646875"/>
            <a:ext cx="6944990" cy="45900"/>
          </a:xfrm>
          <a:custGeom>
            <a:avLst/>
            <a:gdLst/>
            <a:ahLst/>
            <a:cxnLst/>
            <a:rect l="l" t="t" r="r" b="b"/>
            <a:pathLst>
              <a:path w="7329805" h="120000" extrusionOk="0">
                <a:moveTo>
                  <a:pt x="0" y="0"/>
                </a:moveTo>
                <a:lnTo>
                  <a:pt x="7329619" y="0"/>
                </a:lnTo>
              </a:path>
            </a:pathLst>
          </a:custGeom>
          <a:noFill/>
          <a:ln w="9525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p7"/>
          <p:cNvPicPr preferRelativeResize="0"/>
          <p:nvPr/>
        </p:nvPicPr>
        <p:blipFill rotWithShape="1">
          <a:blip r:embed="rId4">
            <a:alphaModFix/>
          </a:blip>
          <a:srcRect r="51800"/>
          <a:stretch/>
        </p:blipFill>
        <p:spPr>
          <a:xfrm>
            <a:off x="10599449" y="557608"/>
            <a:ext cx="1140055" cy="25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7" title="roberty_azu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59025" y="547327"/>
            <a:ext cx="1228405" cy="27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8"/>
          <p:cNvPicPr preferRelativeResize="0"/>
          <p:nvPr/>
        </p:nvPicPr>
        <p:blipFill rotWithShape="1">
          <a:blip r:embed="rId3">
            <a:alphaModFix/>
          </a:blip>
          <a:srcRect t="31132" b="31132"/>
          <a:stretch/>
        </p:blipFill>
        <p:spPr>
          <a:xfrm>
            <a:off x="263150" y="-50"/>
            <a:ext cx="11665800" cy="3012900"/>
          </a:xfrm>
          <a:prstGeom prst="round2SameRect">
            <a:avLst>
              <a:gd name="adj1" fmla="val 0"/>
              <a:gd name="adj2" fmla="val 13855"/>
            </a:avLst>
          </a:prstGeom>
          <a:noFill/>
          <a:ln>
            <a:noFill/>
          </a:ln>
        </p:spPr>
      </p:pic>
      <p:sp>
        <p:nvSpPr>
          <p:cNvPr id="365" name="Google Shape;365;p8"/>
          <p:cNvSpPr txBox="1"/>
          <p:nvPr/>
        </p:nvSpPr>
        <p:spPr>
          <a:xfrm>
            <a:off x="3031448" y="1351325"/>
            <a:ext cx="77700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ID" sz="3600" b="0" i="0" u="none" strike="noStrike" cap="none">
                <a:solidFill>
                  <a:srgbClr val="0C4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 projeto em </a:t>
            </a:r>
            <a:r>
              <a:rPr lang="en-ID" sz="36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três pilares</a:t>
            </a:r>
            <a:endParaRPr sz="3600" b="1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6" name="Google Shape;366;p8"/>
          <p:cNvSpPr txBox="1"/>
          <p:nvPr/>
        </p:nvSpPr>
        <p:spPr>
          <a:xfrm>
            <a:off x="1321767" y="4517209"/>
            <a:ext cx="273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D" sz="20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Estratégia</a:t>
            </a:r>
            <a:endParaRPr sz="2000" b="1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8"/>
          <p:cNvSpPr txBox="1"/>
          <p:nvPr/>
        </p:nvSpPr>
        <p:spPr>
          <a:xfrm>
            <a:off x="1321767" y="4980617"/>
            <a:ext cx="2734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ID" sz="1200" b="0" i="0" u="none" strike="noStrike" cap="none">
                <a:solidFill>
                  <a:srgbClr val="2537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Transformar um governo analógico em digital, com clareza nos objetivos e metas.</a:t>
            </a:r>
            <a:endParaRPr sz="1200" b="0" i="0" u="none" strike="noStrike" cap="none">
              <a:solidFill>
                <a:srgbClr val="25377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8" name="Google Shape;368;p8"/>
          <p:cNvSpPr txBox="1"/>
          <p:nvPr/>
        </p:nvSpPr>
        <p:spPr>
          <a:xfrm>
            <a:off x="4731128" y="4517209"/>
            <a:ext cx="273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D" sz="20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Produto</a:t>
            </a:r>
            <a:endParaRPr sz="2000" b="1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8"/>
          <p:cNvSpPr txBox="1"/>
          <p:nvPr/>
        </p:nvSpPr>
        <p:spPr>
          <a:xfrm>
            <a:off x="4731128" y="4980617"/>
            <a:ext cx="27345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ID" sz="1200" b="0" i="0" u="none" strike="noStrike" cap="none">
                <a:solidFill>
                  <a:srgbClr val="2537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Criar uma plataforma unificada onde o cidadão pudesse acessar todos os serviços de forma simples e eficiente.</a:t>
            </a:r>
            <a:endParaRPr sz="1200" b="0" i="0" u="none" strike="noStrike" cap="none">
              <a:solidFill>
                <a:srgbClr val="25377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0" name="Google Shape;370;p8"/>
          <p:cNvSpPr txBox="1"/>
          <p:nvPr/>
        </p:nvSpPr>
        <p:spPr>
          <a:xfrm>
            <a:off x="8157114" y="4517209"/>
            <a:ext cx="273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ID" sz="20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Comunidade</a:t>
            </a:r>
            <a:endParaRPr sz="2000" b="1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p8"/>
          <p:cNvSpPr txBox="1"/>
          <p:nvPr/>
        </p:nvSpPr>
        <p:spPr>
          <a:xfrm>
            <a:off x="8028176" y="4980625"/>
            <a:ext cx="2992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ID" sz="1200" b="0" i="0" u="none" strike="noStrike" cap="none">
                <a:solidFill>
                  <a:srgbClr val="2537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Reunir mais de 7.000 servidores públicos de 200 órgãos para trabalhar em uma visão unificada de transformação digital.</a:t>
            </a:r>
            <a:endParaRPr sz="1200" b="0" i="0" u="none" strike="noStrike" cap="none">
              <a:solidFill>
                <a:srgbClr val="25377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2" name="Google Shape;372;p8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3" name="Google Shape;37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7466" y="1351330"/>
            <a:ext cx="1723126" cy="62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31536" y="3572648"/>
            <a:ext cx="728925" cy="7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02523" y="3572650"/>
            <a:ext cx="728925" cy="7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60517" y="3572642"/>
            <a:ext cx="728925" cy="72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8"/>
          <p:cNvSpPr/>
          <p:nvPr/>
        </p:nvSpPr>
        <p:spPr>
          <a:xfrm>
            <a:off x="2302450" y="3572625"/>
            <a:ext cx="729000" cy="729000"/>
          </a:xfrm>
          <a:prstGeom prst="roundRect">
            <a:avLst>
              <a:gd name="adj" fmla="val 16667"/>
            </a:avLst>
          </a:prstGeom>
          <a:solidFill>
            <a:srgbClr val="0C4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8"/>
          <p:cNvSpPr/>
          <p:nvPr/>
        </p:nvSpPr>
        <p:spPr>
          <a:xfrm>
            <a:off x="5731488" y="3572613"/>
            <a:ext cx="729000" cy="729000"/>
          </a:xfrm>
          <a:prstGeom prst="roundRect">
            <a:avLst>
              <a:gd name="adj" fmla="val 16667"/>
            </a:avLst>
          </a:prstGeom>
          <a:solidFill>
            <a:srgbClr val="0C4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8"/>
          <p:cNvSpPr/>
          <p:nvPr/>
        </p:nvSpPr>
        <p:spPr>
          <a:xfrm>
            <a:off x="9160538" y="3572600"/>
            <a:ext cx="729000" cy="729000"/>
          </a:xfrm>
          <a:prstGeom prst="roundRect">
            <a:avLst>
              <a:gd name="adj" fmla="val 16667"/>
            </a:avLst>
          </a:prstGeom>
          <a:solidFill>
            <a:srgbClr val="0C4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0" name="Google Shape;380;p8" title="chart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88250" y="3758425"/>
            <a:ext cx="357400" cy="3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8" title="monitor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17288" y="3758425"/>
            <a:ext cx="357400" cy="3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8" title="star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346350" y="3758400"/>
            <a:ext cx="357400" cy="3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10"/>
          <p:cNvPicPr preferRelativeResize="0"/>
          <p:nvPr/>
        </p:nvPicPr>
        <p:blipFill rotWithShape="1">
          <a:blip r:embed="rId3">
            <a:alphaModFix/>
          </a:blip>
          <a:srcRect t="8962" r="14900" b="12135"/>
          <a:stretch/>
        </p:blipFill>
        <p:spPr>
          <a:xfrm>
            <a:off x="619033" y="449333"/>
            <a:ext cx="10934100" cy="5702100"/>
          </a:xfrm>
          <a:prstGeom prst="roundRect">
            <a:avLst>
              <a:gd name="adj" fmla="val 8791"/>
            </a:avLst>
          </a:prstGeom>
          <a:noFill/>
          <a:ln>
            <a:noFill/>
          </a:ln>
        </p:spPr>
      </p:pic>
      <p:sp>
        <p:nvSpPr>
          <p:cNvPr id="388" name="Google Shape;388;p10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0"/>
          <p:cNvSpPr/>
          <p:nvPr/>
        </p:nvSpPr>
        <p:spPr>
          <a:xfrm>
            <a:off x="2144425" y="1450850"/>
            <a:ext cx="7904400" cy="4140300"/>
          </a:xfrm>
          <a:prstGeom prst="roundRect">
            <a:avLst>
              <a:gd name="adj" fmla="val 6445"/>
            </a:avLst>
          </a:prstGeom>
          <a:solidFill>
            <a:srgbClr val="FFFFFF">
              <a:alpha val="78039"/>
            </a:srgbClr>
          </a:solidFill>
          <a:ln>
            <a:noFill/>
          </a:ln>
        </p:spPr>
        <p:txBody>
          <a:bodyPr spcFirstLastPara="1" wrap="square" lIns="60975" tIns="60975" rIns="60975" bIns="6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0"/>
          <p:cNvSpPr/>
          <p:nvPr/>
        </p:nvSpPr>
        <p:spPr>
          <a:xfrm>
            <a:off x="3149300" y="2372333"/>
            <a:ext cx="6298500" cy="1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ID" sz="1600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"A Lecom foi muito parceira nesse processo. </a:t>
            </a:r>
            <a:r>
              <a:rPr lang="en-ID" sz="16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O Gov.br é um dos maiores cases globais de BPMS aplicado ao setor público. </a:t>
            </a:r>
            <a:r>
              <a:rPr lang="en-ID" sz="1600" b="0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A postura, a seriedade e a capacidade técnica da empresa foram diferenciais essenciais."</a:t>
            </a:r>
            <a:endParaRPr sz="1600" b="0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1" name="Google Shape;39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2683" y="2906317"/>
            <a:ext cx="788100" cy="788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92" name="Google Shape;392;p10"/>
          <p:cNvSpPr txBox="1"/>
          <p:nvPr/>
        </p:nvSpPr>
        <p:spPr>
          <a:xfrm>
            <a:off x="3289375" y="4668250"/>
            <a:ext cx="3081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ID" sz="1200" b="1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Luis Felipe Monteiro</a:t>
            </a:r>
            <a:endParaRPr sz="1200" b="1" i="0" u="none" strike="noStrike" cap="none">
              <a:solidFill>
                <a:srgbClr val="27358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ID" sz="1200" b="0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Ex-Secretário de Governo Digital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10"/>
          <p:cNvSpPr/>
          <p:nvPr/>
        </p:nvSpPr>
        <p:spPr>
          <a:xfrm>
            <a:off x="2828167" y="2310200"/>
            <a:ext cx="41700" cy="2102700"/>
          </a:xfrm>
          <a:prstGeom prst="roundRect">
            <a:avLst>
              <a:gd name="adj" fmla="val 50000"/>
            </a:avLst>
          </a:prstGeom>
          <a:solidFill>
            <a:srgbClr val="0C4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21"/>
          <p:cNvPicPr preferRelativeResize="0"/>
          <p:nvPr/>
        </p:nvPicPr>
        <p:blipFill rotWithShape="1">
          <a:blip r:embed="rId3">
            <a:alphaModFix/>
          </a:blip>
          <a:srcRect t="7834" b="7833"/>
          <a:stretch/>
        </p:blipFill>
        <p:spPr>
          <a:xfrm>
            <a:off x="0" y="0"/>
            <a:ext cx="1219200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1"/>
          <p:cNvSpPr/>
          <p:nvPr/>
        </p:nvSpPr>
        <p:spPr>
          <a:xfrm>
            <a:off x="652633" y="652633"/>
            <a:ext cx="4589100" cy="5521500"/>
          </a:xfrm>
          <a:prstGeom prst="roundRect">
            <a:avLst>
              <a:gd name="adj" fmla="val 7518"/>
            </a:avLst>
          </a:prstGeom>
          <a:solidFill>
            <a:srgbClr val="0E0E43">
              <a:alpha val="55294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0" name="Google Shape;40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2933" y="1546034"/>
            <a:ext cx="1862399" cy="675667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21"/>
          <p:cNvSpPr txBox="1"/>
          <p:nvPr/>
        </p:nvSpPr>
        <p:spPr>
          <a:xfrm>
            <a:off x="1056733" y="2510950"/>
            <a:ext cx="40713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D" sz="15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 </a:t>
            </a:r>
            <a:r>
              <a:rPr lang="en-ID" sz="15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mais de 2 mil processos digitalizados</a:t>
            </a:r>
            <a:r>
              <a:rPr lang="en-ID" sz="15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e impressionantes </a:t>
            </a:r>
            <a:r>
              <a:rPr lang="en-ID" sz="15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135 mil solicitações processadas diariamente</a:t>
            </a:r>
            <a:r>
              <a:rPr lang="en-ID" sz="15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o Gov.br se consolida como o </a:t>
            </a:r>
            <a:r>
              <a:rPr lang="en-ID" sz="15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segundo portal governamental mais acessado do mundo</a:t>
            </a:r>
            <a:r>
              <a:rPr lang="en-ID" sz="15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liderando a transformação digital no setor público.</a:t>
            </a:r>
            <a:endParaRPr sz="15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2" name="Google Shape;402;p21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3" name="Google Shape;403;p21" descr="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38700" y="5434564"/>
            <a:ext cx="1143966" cy="274233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21"/>
          <p:cNvSpPr/>
          <p:nvPr/>
        </p:nvSpPr>
        <p:spPr>
          <a:xfrm>
            <a:off x="2797067" y="5434567"/>
            <a:ext cx="2003100" cy="3252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ID" sz="11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caso de sucesso</a:t>
            </a:r>
            <a:endParaRPr sz="15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F"/>
        </a:solid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d8ac4dd664_4_10"/>
          <p:cNvSpPr/>
          <p:nvPr/>
        </p:nvSpPr>
        <p:spPr>
          <a:xfrm>
            <a:off x="0" y="6724428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g2d8ac4dd664_4_10"/>
          <p:cNvSpPr txBox="1"/>
          <p:nvPr/>
        </p:nvSpPr>
        <p:spPr>
          <a:xfrm>
            <a:off x="2607333" y="975281"/>
            <a:ext cx="7021500" cy="11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60975" rIns="60975" bIns="6097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3100" b="0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O maior case de</a:t>
            </a:r>
            <a:endParaRPr sz="3100" b="0" i="0" u="none" strike="noStrike" cap="none">
              <a:solidFill>
                <a:srgbClr val="27358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3100" b="1" i="0" u="none" strike="noStrike" cap="none">
                <a:solidFill>
                  <a:srgbClr val="273582"/>
                </a:solidFill>
                <a:latin typeface="Montserrat"/>
                <a:ea typeface="Montserrat"/>
                <a:cs typeface="Montserrat"/>
                <a:sym typeface="Montserrat"/>
              </a:rPr>
              <a:t>transformação digital no Brasil</a:t>
            </a:r>
            <a:endParaRPr sz="3100" b="1" i="0" u="none" strike="noStrike" cap="none">
              <a:solidFill>
                <a:srgbClr val="27358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1" name="Google Shape;411;g2d8ac4dd664_4_10"/>
          <p:cNvSpPr/>
          <p:nvPr/>
        </p:nvSpPr>
        <p:spPr>
          <a:xfrm>
            <a:off x="709925" y="2417550"/>
            <a:ext cx="10816500" cy="3621900"/>
          </a:xfrm>
          <a:prstGeom prst="roundRect">
            <a:avLst>
              <a:gd name="adj" fmla="val 644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60975" tIns="60975" rIns="60975" bIns="609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g2d8ac4dd664_4_10"/>
          <p:cNvSpPr txBox="1"/>
          <p:nvPr/>
        </p:nvSpPr>
        <p:spPr>
          <a:xfrm>
            <a:off x="5655654" y="3540239"/>
            <a:ext cx="1616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D" sz="2800" b="0" i="0" u="none" strike="noStrike" cap="none">
                <a:solidFill>
                  <a:srgbClr val="0C4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1,4 Bi</a:t>
            </a:r>
            <a:endParaRPr sz="2800" b="0" i="0" u="none" strike="noStrike" cap="none">
              <a:solidFill>
                <a:srgbClr val="0C4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13" name="Google Shape;413;g2d8ac4dd664_4_10"/>
          <p:cNvSpPr txBox="1"/>
          <p:nvPr/>
        </p:nvSpPr>
        <p:spPr>
          <a:xfrm>
            <a:off x="7446786" y="3520071"/>
            <a:ext cx="3489300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D" sz="14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Poupados anualmente </a:t>
            </a:r>
            <a:r>
              <a:rPr lang="en-ID" sz="1400" b="0" i="0" u="none" strike="noStrike" cap="none">
                <a:solidFill>
                  <a:srgbClr val="0C4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 deslocamentos e burocracia.</a:t>
            </a:r>
            <a:endParaRPr sz="1400" b="0" i="0" u="none" strike="noStrike" cap="none">
              <a:solidFill>
                <a:srgbClr val="0C4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4" name="Google Shape;414;g2d8ac4dd664_4_10"/>
          <p:cNvSpPr txBox="1"/>
          <p:nvPr/>
        </p:nvSpPr>
        <p:spPr>
          <a:xfrm>
            <a:off x="6429857" y="5136740"/>
            <a:ext cx="1140000" cy="58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D" sz="2800" b="0" i="0" u="none" strike="noStrike" cap="none">
                <a:solidFill>
                  <a:srgbClr val="0C4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+80</a:t>
            </a:r>
            <a:endParaRPr sz="2800" b="0" i="0" u="none" strike="noStrike" cap="none" dirty="0">
              <a:solidFill>
                <a:srgbClr val="0C4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15" name="Google Shape;415;g2d8ac4dd664_4_10"/>
          <p:cNvSpPr txBox="1"/>
          <p:nvPr/>
        </p:nvSpPr>
        <p:spPr>
          <a:xfrm>
            <a:off x="7446786" y="5265573"/>
            <a:ext cx="3401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ID" sz="14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órgãos públicos atendidos</a:t>
            </a:r>
            <a:endParaRPr sz="1400" b="1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16" name="Google Shape;416;g2d8ac4dd664_4_10"/>
          <p:cNvCxnSpPr/>
          <p:nvPr/>
        </p:nvCxnSpPr>
        <p:spPr>
          <a:xfrm flipH="1">
            <a:off x="5548899" y="2870826"/>
            <a:ext cx="10500" cy="2734800"/>
          </a:xfrm>
          <a:prstGeom prst="straightConnector1">
            <a:avLst/>
          </a:prstGeom>
          <a:noFill/>
          <a:ln w="9525" cap="flat" cmpd="sng">
            <a:solidFill>
              <a:srgbClr val="F0F1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7" name="Google Shape;417;g2d8ac4dd664_4_10"/>
          <p:cNvSpPr/>
          <p:nvPr/>
        </p:nvSpPr>
        <p:spPr>
          <a:xfrm>
            <a:off x="1199448" y="3848097"/>
            <a:ext cx="3935100" cy="9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ID" sz="2800" b="1" i="0" u="none" strike="noStrike" cap="none">
                <a:solidFill>
                  <a:srgbClr val="25377E"/>
                </a:solidFill>
                <a:latin typeface="Montserrat"/>
                <a:ea typeface="Montserrat"/>
                <a:cs typeface="Montserrat"/>
                <a:sym typeface="Montserrat"/>
              </a:rPr>
              <a:t>De 2 mi para 150 mi</a:t>
            </a:r>
            <a:endParaRPr sz="2800" b="0" i="0" u="none" strike="noStrike" cap="none">
              <a:solidFill>
                <a:srgbClr val="25377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" name="Google Shape;418;g2d8ac4dd664_4_10"/>
          <p:cNvSpPr txBox="1"/>
          <p:nvPr/>
        </p:nvSpPr>
        <p:spPr>
          <a:xfrm>
            <a:off x="5722288" y="4366289"/>
            <a:ext cx="1616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D" sz="2800" b="0" i="0" u="none" strike="noStrike" cap="none">
                <a:solidFill>
                  <a:srgbClr val="0C4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149 Mi</a:t>
            </a:r>
            <a:endParaRPr sz="2800" b="0" i="0" u="none" strike="noStrike" cap="none">
              <a:solidFill>
                <a:srgbClr val="0C4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19" name="Google Shape;419;g2d8ac4dd664_4_10"/>
          <p:cNvSpPr txBox="1"/>
          <p:nvPr/>
        </p:nvSpPr>
        <p:spPr>
          <a:xfrm>
            <a:off x="7446786" y="4517185"/>
            <a:ext cx="462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D" sz="1400" b="1" i="0" u="none" strike="noStrike" cap="none">
                <a:solidFill>
                  <a:srgbClr val="0C4FFF"/>
                </a:solidFill>
                <a:latin typeface="Montserrat"/>
                <a:ea typeface="Montserrat"/>
                <a:cs typeface="Montserrat"/>
                <a:sym typeface="Montserrat"/>
              </a:rPr>
              <a:t>horas economizadas por ano</a:t>
            </a:r>
            <a:endParaRPr sz="1400" b="0" i="0" u="none" strike="noStrike" cap="none">
              <a:solidFill>
                <a:srgbClr val="0C4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0" name="Google Shape;420;g2d8ac4dd664_4_10"/>
          <p:cNvSpPr txBox="1"/>
          <p:nvPr/>
        </p:nvSpPr>
        <p:spPr>
          <a:xfrm>
            <a:off x="5655554" y="2717000"/>
            <a:ext cx="1616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D" sz="2800" b="0" i="0" u="none" strike="noStrike" cap="none">
                <a:solidFill>
                  <a:srgbClr val="0C4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38 Bi</a:t>
            </a:r>
            <a:endParaRPr sz="2800" b="0" i="0" u="none" strike="noStrike" cap="none">
              <a:solidFill>
                <a:srgbClr val="0C4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21" name="Google Shape;421;g2d8ac4dd664_4_10"/>
          <p:cNvSpPr txBox="1"/>
          <p:nvPr/>
        </p:nvSpPr>
        <p:spPr>
          <a:xfrm>
            <a:off x="7446679" y="2821138"/>
            <a:ext cx="4392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D" sz="1400" b="0" i="0" u="none" strike="noStrike" cap="none">
                <a:solidFill>
                  <a:srgbClr val="0C4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Impacto Econômico Nacional</a:t>
            </a:r>
            <a:endParaRPr sz="1400" b="1" i="0" u="none" strike="noStrike" cap="none">
              <a:solidFill>
                <a:srgbClr val="0C4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g2d8ac4dd664_4_10"/>
          <p:cNvSpPr txBox="1"/>
          <p:nvPr/>
        </p:nvSpPr>
        <p:spPr>
          <a:xfrm>
            <a:off x="1446674" y="3641917"/>
            <a:ext cx="3797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400" b="0" i="0" u="none" strike="noStrike" cap="none">
                <a:solidFill>
                  <a:srgbClr val="25377E"/>
                </a:solidFill>
                <a:latin typeface="Montserrat"/>
                <a:ea typeface="Montserrat"/>
                <a:cs typeface="Montserrat"/>
                <a:sym typeface="Montserrat"/>
              </a:rPr>
              <a:t>Brasileiros que usam serviços digitais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3" name="Google Shape;423;g2d8ac4dd664_4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5167" y="499942"/>
            <a:ext cx="1032904" cy="3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g2d8ac4dd664_4_10"/>
          <p:cNvSpPr/>
          <p:nvPr/>
        </p:nvSpPr>
        <p:spPr>
          <a:xfrm rot="10800000" flipH="1">
            <a:off x="1999400" y="646875"/>
            <a:ext cx="6944990" cy="45900"/>
          </a:xfrm>
          <a:custGeom>
            <a:avLst/>
            <a:gdLst/>
            <a:ahLst/>
            <a:cxnLst/>
            <a:rect l="l" t="t" r="r" b="b"/>
            <a:pathLst>
              <a:path w="7329805" h="120000" extrusionOk="0">
                <a:moveTo>
                  <a:pt x="0" y="0"/>
                </a:moveTo>
                <a:lnTo>
                  <a:pt x="7329619" y="0"/>
                </a:lnTo>
              </a:path>
            </a:pathLst>
          </a:custGeom>
          <a:noFill/>
          <a:ln w="9525" cap="flat" cmpd="sng">
            <a:solidFill>
              <a:srgbClr val="0C4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5" name="Google Shape;425;g2d8ac4dd664_4_10"/>
          <p:cNvPicPr preferRelativeResize="0"/>
          <p:nvPr/>
        </p:nvPicPr>
        <p:blipFill rotWithShape="1">
          <a:blip r:embed="rId4">
            <a:alphaModFix/>
          </a:blip>
          <a:srcRect r="51800"/>
          <a:stretch/>
        </p:blipFill>
        <p:spPr>
          <a:xfrm>
            <a:off x="10599449" y="557608"/>
            <a:ext cx="1140055" cy="25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g2d8ac4dd664_4_10" title="roberty_azu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59025" y="547327"/>
            <a:ext cx="1228405" cy="27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FFF"/>
        </a:solidFill>
        <a:effectLst/>
      </p:bgPr>
    </p:bg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5398" y="3183427"/>
            <a:ext cx="1169302" cy="424219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23"/>
          <p:cNvSpPr/>
          <p:nvPr/>
        </p:nvSpPr>
        <p:spPr>
          <a:xfrm>
            <a:off x="1189234" y="2627687"/>
            <a:ext cx="9088800" cy="15357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23"/>
          <p:cNvSpPr txBox="1"/>
          <p:nvPr/>
        </p:nvSpPr>
        <p:spPr>
          <a:xfrm>
            <a:off x="3971589" y="2964576"/>
            <a:ext cx="73764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D" sz="2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 </a:t>
            </a:r>
            <a:r>
              <a:rPr lang="en-ID"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mais de 2 mil processos digitalizados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135 mil solicitações </a:t>
            </a:r>
            <a:r>
              <a:rPr lang="en-ID" sz="2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processadas</a:t>
            </a:r>
            <a:r>
              <a:rPr lang="en-ID"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diariamente</a:t>
            </a:r>
            <a:r>
              <a:rPr lang="en-ID"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FFF"/>
        </a:solid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4"/>
          <p:cNvSpPr txBox="1"/>
          <p:nvPr/>
        </p:nvSpPr>
        <p:spPr>
          <a:xfrm>
            <a:off x="827838" y="2617667"/>
            <a:ext cx="1263546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500</a:t>
            </a:r>
            <a:r>
              <a:rPr lang="en-ID"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solicitações</a:t>
            </a:r>
            <a:endParaRPr sz="1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1" name="Google Shape;441;p24"/>
          <p:cNvSpPr txBox="1"/>
          <p:nvPr/>
        </p:nvSpPr>
        <p:spPr>
          <a:xfrm>
            <a:off x="2344136" y="990850"/>
            <a:ext cx="731570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Certificado de Direito à Assistência Médica</a:t>
            </a:r>
            <a:endParaRPr sz="24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2" name="Google Shape;442;p24"/>
          <p:cNvSpPr/>
          <p:nvPr/>
        </p:nvSpPr>
        <p:spPr>
          <a:xfrm>
            <a:off x="2149669" y="2897341"/>
            <a:ext cx="7670306" cy="33957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24"/>
          <p:cNvSpPr/>
          <p:nvPr/>
        </p:nvSpPr>
        <p:spPr>
          <a:xfrm rot="10800000" flipH="1">
            <a:off x="2229525" y="2956875"/>
            <a:ext cx="4074900" cy="205800"/>
          </a:xfrm>
          <a:prstGeom prst="roundRect">
            <a:avLst>
              <a:gd name="adj" fmla="val 50000"/>
            </a:avLst>
          </a:prstGeom>
          <a:solidFill>
            <a:srgbClr val="E35D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4" name="Google Shape;444;p24"/>
          <p:cNvSpPr/>
          <p:nvPr/>
        </p:nvSpPr>
        <p:spPr>
          <a:xfrm rot="10800000" flipH="1">
            <a:off x="2229533" y="2948409"/>
            <a:ext cx="7492800" cy="220500"/>
          </a:xfrm>
          <a:prstGeom prst="roundRect">
            <a:avLst>
              <a:gd name="adj" fmla="val 50000"/>
            </a:avLst>
          </a:prstGeom>
          <a:solidFill>
            <a:srgbClr val="E35D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45" name="Google Shape;445;p24"/>
          <p:cNvGrpSpPr/>
          <p:nvPr/>
        </p:nvGrpSpPr>
        <p:grpSpPr>
          <a:xfrm>
            <a:off x="2433754" y="5009751"/>
            <a:ext cx="7538065" cy="1336146"/>
            <a:chOff x="2139518" y="5138672"/>
            <a:chExt cx="7538065" cy="1336146"/>
          </a:xfrm>
        </p:grpSpPr>
        <p:sp>
          <p:nvSpPr>
            <p:cNvPr id="446" name="Google Shape;446;p24"/>
            <p:cNvSpPr txBox="1"/>
            <p:nvPr/>
          </p:nvSpPr>
          <p:spPr>
            <a:xfrm>
              <a:off x="3913312" y="5316167"/>
              <a:ext cx="5764271" cy="1158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ID" sz="1600" b="0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 </a:t>
              </a:r>
              <a:r>
                <a:rPr lang="en-ID" sz="16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mais de 2 mil processos digitalizados</a:t>
              </a:r>
              <a:endParaRPr/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6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135 mil solicitações </a:t>
              </a:r>
              <a:r>
                <a:rPr lang="en-ID" sz="1600" b="0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processadas</a:t>
              </a:r>
              <a:r>
                <a:rPr lang="en-ID" sz="16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diariamente</a:t>
              </a:r>
              <a:endParaRPr sz="16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en-ID" sz="1600" b="0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/>
            </a:p>
          </p:txBody>
        </p:sp>
        <p:sp>
          <p:nvSpPr>
            <p:cNvPr id="447" name="Google Shape;447;p24"/>
            <p:cNvSpPr/>
            <p:nvPr/>
          </p:nvSpPr>
          <p:spPr>
            <a:xfrm>
              <a:off x="2139518" y="5138672"/>
              <a:ext cx="7102136" cy="1199984"/>
            </a:xfrm>
            <a:prstGeom prst="roundRect">
              <a:avLst>
                <a:gd name="adj" fmla="val 16667"/>
              </a:avLst>
            </a:prstGeom>
            <a:no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48" name="Google Shape;44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9683" y="5463048"/>
            <a:ext cx="913699" cy="3314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9" name="Google Shape;449;p24"/>
          <p:cNvCxnSpPr/>
          <p:nvPr/>
        </p:nvCxnSpPr>
        <p:spPr>
          <a:xfrm>
            <a:off x="2281502" y="2562062"/>
            <a:ext cx="0" cy="335279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0" name="Google Shape;450;p24"/>
          <p:cNvCxnSpPr/>
          <p:nvPr/>
        </p:nvCxnSpPr>
        <p:spPr>
          <a:xfrm>
            <a:off x="9642422" y="2562062"/>
            <a:ext cx="0" cy="335279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51" name="Google Shape;451;p24"/>
          <p:cNvGrpSpPr/>
          <p:nvPr/>
        </p:nvGrpSpPr>
        <p:grpSpPr>
          <a:xfrm>
            <a:off x="4738445" y="2225760"/>
            <a:ext cx="3674035" cy="2130367"/>
            <a:chOff x="4738445" y="2225760"/>
            <a:chExt cx="3674035" cy="2130367"/>
          </a:xfrm>
        </p:grpSpPr>
        <p:sp>
          <p:nvSpPr>
            <p:cNvPr id="452" name="Google Shape;452;p24"/>
            <p:cNvSpPr txBox="1"/>
            <p:nvPr/>
          </p:nvSpPr>
          <p:spPr>
            <a:xfrm>
              <a:off x="6094781" y="3525130"/>
              <a:ext cx="231769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Gargalo Interno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1200" b="0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conferência manualmente milhares de documentos</a:t>
              </a:r>
              <a:endParaRPr/>
            </a:p>
          </p:txBody>
        </p:sp>
        <p:cxnSp>
          <p:nvCxnSpPr>
            <p:cNvPr id="453" name="Google Shape;453;p24"/>
            <p:cNvCxnSpPr>
              <a:endCxn id="442" idx="0"/>
            </p:cNvCxnSpPr>
            <p:nvPr/>
          </p:nvCxnSpPr>
          <p:spPr>
            <a:xfrm>
              <a:off x="5984822" y="2561941"/>
              <a:ext cx="0" cy="3354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54" name="Google Shape;454;p24"/>
            <p:cNvSpPr txBox="1"/>
            <p:nvPr/>
          </p:nvSpPr>
          <p:spPr>
            <a:xfrm>
              <a:off x="4738445" y="3449615"/>
              <a:ext cx="1263546" cy="8925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D" sz="40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30k</a:t>
              </a:r>
              <a:r>
                <a:rPr lang="en-ID" sz="12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solicitações</a:t>
              </a:r>
              <a:endPara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55" name="Google Shape;455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619195" y="2225760"/>
              <a:ext cx="713463" cy="2588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6" name="Google Shape;456;p24"/>
          <p:cNvSpPr txBox="1"/>
          <p:nvPr/>
        </p:nvSpPr>
        <p:spPr>
          <a:xfrm>
            <a:off x="1530123" y="2233994"/>
            <a:ext cx="212394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Antes do govbr</a:t>
            </a:r>
            <a:endParaRPr sz="1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7" name="Google Shape;457;p24"/>
          <p:cNvSpPr txBox="1"/>
          <p:nvPr/>
        </p:nvSpPr>
        <p:spPr>
          <a:xfrm>
            <a:off x="9012539" y="2233994"/>
            <a:ext cx="212394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 IA+RPA</a:t>
            </a:r>
            <a:endParaRPr/>
          </a:p>
        </p:txBody>
      </p:sp>
      <p:sp>
        <p:nvSpPr>
          <p:cNvPr id="458" name="Google Shape;458;p24"/>
          <p:cNvSpPr txBox="1"/>
          <p:nvPr/>
        </p:nvSpPr>
        <p:spPr>
          <a:xfrm>
            <a:off x="10074510" y="2574062"/>
            <a:ext cx="1864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0,91</a:t>
            </a:r>
            <a:r>
              <a:rPr lang="en-ID" sz="4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Taxa de erro</a:t>
            </a:r>
            <a:endParaRPr sz="1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9" name="Google Shape;459;p24"/>
          <p:cNvPicPr preferRelativeResize="0"/>
          <p:nvPr/>
        </p:nvPicPr>
        <p:blipFill rotWithShape="1">
          <a:blip r:embed="rId4">
            <a:alphaModFix/>
          </a:blip>
          <a:srcRect t="-7760" b="7760"/>
          <a:stretch/>
        </p:blipFill>
        <p:spPr>
          <a:xfrm>
            <a:off x="8813775" y="1793887"/>
            <a:ext cx="1537400" cy="38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FFF"/>
        </a:soli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6ea5b0a8b3_1_500"/>
          <p:cNvSpPr/>
          <p:nvPr/>
        </p:nvSpPr>
        <p:spPr>
          <a:xfrm>
            <a:off x="539100" y="2277200"/>
            <a:ext cx="3376800" cy="26346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g36ea5b0a8b3_1_500"/>
          <p:cNvSpPr txBox="1"/>
          <p:nvPr/>
        </p:nvSpPr>
        <p:spPr>
          <a:xfrm>
            <a:off x="807902" y="3429000"/>
            <a:ext cx="28392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Preenchimento</a:t>
            </a:r>
            <a:r>
              <a:rPr lang="en-ID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das informações pelo cidadão.</a:t>
            </a:r>
            <a:endParaRPr sz="1600"/>
          </a:p>
        </p:txBody>
      </p:sp>
      <p:sp>
        <p:nvSpPr>
          <p:cNvPr id="467" name="Google Shape;467;g36ea5b0a8b3_1_500"/>
          <p:cNvSpPr txBox="1"/>
          <p:nvPr/>
        </p:nvSpPr>
        <p:spPr>
          <a:xfrm>
            <a:off x="2344136" y="990850"/>
            <a:ext cx="7315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Certificado de Direito à Assistência Médica</a:t>
            </a:r>
            <a:endParaRPr sz="24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8" name="Google Shape;468;g36ea5b0a8b3_1_5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4010" y="2568419"/>
            <a:ext cx="1606981" cy="53566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g36ea5b0a8b3_1_500"/>
          <p:cNvSpPr/>
          <p:nvPr/>
        </p:nvSpPr>
        <p:spPr>
          <a:xfrm>
            <a:off x="4407588" y="2277350"/>
            <a:ext cx="3376800" cy="26343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g36ea5b0a8b3_1_500"/>
          <p:cNvSpPr txBox="1"/>
          <p:nvPr/>
        </p:nvSpPr>
        <p:spPr>
          <a:xfrm>
            <a:off x="4676402" y="3429000"/>
            <a:ext cx="28392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Leitura e interpretação</a:t>
            </a:r>
            <a:r>
              <a:rPr lang="en-ID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dos documentos e </a:t>
            </a:r>
            <a:r>
              <a:rPr lang="en-ID"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verificação</a:t>
            </a:r>
            <a:r>
              <a:rPr lang="en-ID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automática.</a:t>
            </a:r>
            <a:endParaRPr sz="1600"/>
          </a:p>
        </p:txBody>
      </p:sp>
      <p:pic>
        <p:nvPicPr>
          <p:cNvPr id="471" name="Google Shape;471;g36ea5b0a8b3_1_500"/>
          <p:cNvPicPr preferRelativeResize="0"/>
          <p:nvPr/>
        </p:nvPicPr>
        <p:blipFill rotWithShape="1">
          <a:blip r:embed="rId4">
            <a:alphaModFix/>
          </a:blip>
          <a:srcRect t="-7760" b="7760"/>
          <a:stretch/>
        </p:blipFill>
        <p:spPr>
          <a:xfrm>
            <a:off x="5327300" y="2641712"/>
            <a:ext cx="1537400" cy="38907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g36ea5b0a8b3_1_500"/>
          <p:cNvSpPr/>
          <p:nvPr/>
        </p:nvSpPr>
        <p:spPr>
          <a:xfrm>
            <a:off x="8276100" y="2277350"/>
            <a:ext cx="3376800" cy="26343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3" name="Google Shape;473;g36ea5b0a8b3_1_500" title="govb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23008" y="2605401"/>
            <a:ext cx="1282980" cy="461699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g36ea5b0a8b3_1_500"/>
          <p:cNvSpPr txBox="1"/>
          <p:nvPr/>
        </p:nvSpPr>
        <p:spPr>
          <a:xfrm>
            <a:off x="8544902" y="3429000"/>
            <a:ext cx="28392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Informações disponíveis para o cidadão em poucos </a:t>
            </a:r>
            <a:r>
              <a:rPr lang="en-ID"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segundos</a:t>
            </a:r>
            <a:r>
              <a:rPr lang="en-ID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600"/>
          </a:p>
        </p:txBody>
      </p:sp>
      <p:cxnSp>
        <p:nvCxnSpPr>
          <p:cNvPr id="475" name="Google Shape;475;g36ea5b0a8b3_1_500"/>
          <p:cNvCxnSpPr>
            <a:stCxn id="465" idx="3"/>
            <a:endCxn id="469" idx="1"/>
          </p:cNvCxnSpPr>
          <p:nvPr/>
        </p:nvCxnSpPr>
        <p:spPr>
          <a:xfrm>
            <a:off x="3915900" y="3594500"/>
            <a:ext cx="4917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ot"/>
            <a:round/>
            <a:headEnd type="none" w="med" len="med"/>
            <a:tailEnd type="triangle" w="med" len="med"/>
          </a:ln>
        </p:spPr>
      </p:cxnSp>
      <p:cxnSp>
        <p:nvCxnSpPr>
          <p:cNvPr id="476" name="Google Shape;476;g36ea5b0a8b3_1_500"/>
          <p:cNvCxnSpPr>
            <a:stCxn id="469" idx="3"/>
            <a:endCxn id="472" idx="1"/>
          </p:cNvCxnSpPr>
          <p:nvPr/>
        </p:nvCxnSpPr>
        <p:spPr>
          <a:xfrm>
            <a:off x="7784388" y="3594500"/>
            <a:ext cx="4917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ot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5"/>
          <p:cNvSpPr/>
          <p:nvPr/>
        </p:nvSpPr>
        <p:spPr>
          <a:xfrm>
            <a:off x="-1322850" y="-113225"/>
            <a:ext cx="14425800" cy="6971400"/>
          </a:xfrm>
          <a:prstGeom prst="roundRect">
            <a:avLst>
              <a:gd name="adj" fmla="val 5435"/>
            </a:avLst>
          </a:prstGeom>
          <a:solidFill>
            <a:srgbClr val="0C4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25"/>
          <p:cNvSpPr txBox="1"/>
          <p:nvPr/>
        </p:nvSpPr>
        <p:spPr>
          <a:xfrm>
            <a:off x="1964700" y="2649220"/>
            <a:ext cx="7763692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4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Onde há processo, há espaço para inteligência.</a:t>
            </a:r>
            <a:endParaRPr sz="44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3" name="Google Shape;48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7298" y="5376231"/>
            <a:ext cx="1606981" cy="535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25"/>
          <p:cNvPicPr preferRelativeResize="0"/>
          <p:nvPr/>
        </p:nvPicPr>
        <p:blipFill rotWithShape="1">
          <a:blip r:embed="rId4">
            <a:alphaModFix/>
          </a:blip>
          <a:srcRect t="-7760" b="7760"/>
          <a:stretch/>
        </p:blipFill>
        <p:spPr>
          <a:xfrm>
            <a:off x="5895925" y="5449537"/>
            <a:ext cx="1537400" cy="38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F"/>
        </a:solid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6eeb726925_2_369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4AE3E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g36eeb726925_2_369"/>
          <p:cNvSpPr/>
          <p:nvPr/>
        </p:nvSpPr>
        <p:spPr>
          <a:xfrm>
            <a:off x="446200" y="542267"/>
            <a:ext cx="11170500" cy="5606400"/>
          </a:xfrm>
          <a:prstGeom prst="roundRect">
            <a:avLst>
              <a:gd name="adj" fmla="val 5030"/>
            </a:avLst>
          </a:prstGeom>
          <a:solidFill>
            <a:srgbClr val="0C4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91" name="Google Shape;491;g36eeb726925_2_369"/>
          <p:cNvSpPr txBox="1"/>
          <p:nvPr/>
        </p:nvSpPr>
        <p:spPr>
          <a:xfrm>
            <a:off x="1467050" y="2315667"/>
            <a:ext cx="8876100" cy="12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ID" sz="3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Sua empresa continuará competitiva sem</a:t>
            </a:r>
            <a:r>
              <a:rPr lang="en-ID" sz="3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Hiperautomação?</a:t>
            </a:r>
            <a:endParaRPr sz="3500" b="1">
              <a:solidFill>
                <a:srgbClr val="F0F3F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2" name="Google Shape;492;g36eeb726925_2_369"/>
          <p:cNvPicPr preferRelativeResize="0"/>
          <p:nvPr/>
        </p:nvPicPr>
        <p:blipFill rotWithShape="1">
          <a:blip r:embed="rId3">
            <a:alphaModFix/>
          </a:blip>
          <a:srcRect l="-2489" t="-11012" r="-2102"/>
          <a:stretch/>
        </p:blipFill>
        <p:spPr>
          <a:xfrm>
            <a:off x="4526233" y="4529467"/>
            <a:ext cx="2757634" cy="740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g36eeb726925_2_376"/>
          <p:cNvPicPr preferRelativeResize="0"/>
          <p:nvPr/>
        </p:nvPicPr>
        <p:blipFill rotWithShape="1">
          <a:blip r:embed="rId3">
            <a:alphaModFix/>
          </a:blip>
          <a:srcRect t="3380" r="4461" b="5512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498" name="Google Shape;498;g36eeb726925_2_376"/>
          <p:cNvSpPr txBox="1"/>
          <p:nvPr/>
        </p:nvSpPr>
        <p:spPr>
          <a:xfrm>
            <a:off x="1053167" y="2344483"/>
            <a:ext cx="3589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ID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Liberte-se da rotina de </a:t>
            </a:r>
            <a:r>
              <a:rPr lang="en-ID" sz="27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tarefas manuais e repetitivas</a:t>
            </a:r>
            <a:endParaRPr sz="2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9" name="Google Shape;499;g36eeb726925_2_376"/>
          <p:cNvSpPr txBox="1"/>
          <p:nvPr/>
        </p:nvSpPr>
        <p:spPr>
          <a:xfrm>
            <a:off x="9342867" y="5438183"/>
            <a:ext cx="195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ID" sz="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PLATAFORMA </a:t>
            </a:r>
            <a:r>
              <a:rPr lang="en-ID" sz="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100% NACIONAL</a:t>
            </a:r>
            <a:endParaRPr sz="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25377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0" name="Google Shape;500;g36eeb726925_2_376"/>
          <p:cNvSpPr/>
          <p:nvPr/>
        </p:nvSpPr>
        <p:spPr>
          <a:xfrm>
            <a:off x="9367244" y="5670405"/>
            <a:ext cx="928500" cy="54300"/>
          </a:xfrm>
          <a:prstGeom prst="rect">
            <a:avLst/>
          </a:prstGeom>
          <a:solidFill>
            <a:srgbClr val="42C19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g36eeb726925_2_376"/>
          <p:cNvSpPr/>
          <p:nvPr/>
        </p:nvSpPr>
        <p:spPr>
          <a:xfrm>
            <a:off x="10295815" y="5670405"/>
            <a:ext cx="928500" cy="54300"/>
          </a:xfrm>
          <a:prstGeom prst="rect">
            <a:avLst/>
          </a:prstGeom>
          <a:solidFill>
            <a:srgbClr val="FEE57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2" name="Google Shape;502;g36eeb726925_2_376"/>
          <p:cNvPicPr preferRelativeResize="0"/>
          <p:nvPr/>
        </p:nvPicPr>
        <p:blipFill rotWithShape="1">
          <a:blip r:embed="rId4">
            <a:alphaModFix/>
          </a:blip>
          <a:srcRect t="15994" b="16001"/>
          <a:stretch/>
        </p:blipFill>
        <p:spPr>
          <a:xfrm>
            <a:off x="1121367" y="5307633"/>
            <a:ext cx="2253032" cy="481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g36eeb726925_2_376"/>
          <p:cNvSpPr/>
          <p:nvPr/>
        </p:nvSpPr>
        <p:spPr>
          <a:xfrm>
            <a:off x="1121372" y="1035367"/>
            <a:ext cx="733500" cy="339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RPA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504" name="Google Shape;504;g36eeb726925_2_376"/>
          <p:cNvSpPr/>
          <p:nvPr/>
        </p:nvSpPr>
        <p:spPr>
          <a:xfrm>
            <a:off x="1988304" y="1035367"/>
            <a:ext cx="733500" cy="339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1">
                <a:alpha val="2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ID"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IA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505" name="Google Shape;505;g36eeb726925_2_376"/>
          <p:cNvSpPr txBox="1"/>
          <p:nvPr/>
        </p:nvSpPr>
        <p:spPr>
          <a:xfrm>
            <a:off x="2855217" y="997167"/>
            <a:ext cx="39843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96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Simples. Ágil. Intuitiva.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6" name="Google Shape;506;g36eeb726925_2_376"/>
          <p:cNvSpPr txBox="1"/>
          <p:nvPr/>
        </p:nvSpPr>
        <p:spPr>
          <a:xfrm>
            <a:off x="1053167" y="3742400"/>
            <a:ext cx="40239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Construa </a:t>
            </a:r>
            <a:r>
              <a:rPr lang="en-ID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fluxos de trabalho automatizados</a:t>
            </a:r>
            <a:r>
              <a:rPr lang="en-ID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e </a:t>
            </a:r>
            <a:r>
              <a:rPr lang="en-ID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inteligentes</a:t>
            </a:r>
            <a:r>
              <a:rPr lang="en-ID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de forma simples e intuitiva, sem a necessidade de contratar equipes de programadores.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F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630f033a1c_1_17"/>
          <p:cNvSpPr/>
          <p:nvPr/>
        </p:nvSpPr>
        <p:spPr>
          <a:xfrm>
            <a:off x="5799267" y="542267"/>
            <a:ext cx="5867100" cy="5658300"/>
          </a:xfrm>
          <a:prstGeom prst="roundRect">
            <a:avLst>
              <a:gd name="adj" fmla="val 6077"/>
            </a:avLst>
          </a:prstGeom>
          <a:solidFill>
            <a:srgbClr val="FFFFFF"/>
          </a:solidFill>
          <a:ln>
            <a:noFill/>
          </a:ln>
          <a:effectLst>
            <a:outerShdw blurRad="200025" dist="19050" dir="5400000" algn="bl" rotWithShape="0">
              <a:srgbClr val="253582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ID" sz="1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g3630f033a1c_1_17"/>
          <p:cNvSpPr/>
          <p:nvPr/>
        </p:nvSpPr>
        <p:spPr>
          <a:xfrm>
            <a:off x="446200" y="542267"/>
            <a:ext cx="5037300" cy="5606400"/>
          </a:xfrm>
          <a:prstGeom prst="roundRect">
            <a:avLst>
              <a:gd name="adj" fmla="val 5030"/>
            </a:avLst>
          </a:prstGeom>
          <a:solidFill>
            <a:srgbClr val="0C4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0C4FFF"/>
              </a:solidFill>
            </a:endParaRPr>
          </a:p>
        </p:txBody>
      </p:sp>
      <p:sp>
        <p:nvSpPr>
          <p:cNvPr id="513" name="Google Shape;513;g3630f033a1c_1_17"/>
          <p:cNvSpPr/>
          <p:nvPr/>
        </p:nvSpPr>
        <p:spPr>
          <a:xfrm>
            <a:off x="0" y="6701933"/>
            <a:ext cx="12192000" cy="156000"/>
          </a:xfrm>
          <a:prstGeom prst="rect">
            <a:avLst/>
          </a:prstGeom>
          <a:solidFill>
            <a:srgbClr val="03FF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4" name="Google Shape;514;g3630f033a1c_1_17"/>
          <p:cNvPicPr preferRelativeResize="0"/>
          <p:nvPr/>
        </p:nvPicPr>
        <p:blipFill rotWithShape="1">
          <a:blip r:embed="rId3">
            <a:alphaModFix/>
          </a:blip>
          <a:srcRect l="-4562" t="-2735" r="-7257" b="7759"/>
          <a:stretch/>
        </p:blipFill>
        <p:spPr>
          <a:xfrm>
            <a:off x="1202767" y="2966736"/>
            <a:ext cx="3524067" cy="757467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g3630f033a1c_1_17"/>
          <p:cNvSpPr txBox="1"/>
          <p:nvPr/>
        </p:nvSpPr>
        <p:spPr>
          <a:xfrm>
            <a:off x="7634575" y="1559600"/>
            <a:ext cx="1980600" cy="10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ID" sz="1300" b="1">
                <a:solidFill>
                  <a:srgbClr val="263682"/>
                </a:solidFill>
                <a:latin typeface="Poppins"/>
                <a:ea typeface="Poppins"/>
                <a:cs typeface="Poppins"/>
                <a:sym typeface="Poppins"/>
              </a:rPr>
              <a:t>Adriano Bortoli</a:t>
            </a:r>
            <a:br>
              <a:rPr lang="en-ID" sz="1300">
                <a:solidFill>
                  <a:srgbClr val="26368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ID" sz="1300">
                <a:solidFill>
                  <a:srgbClr val="0942A1"/>
                </a:solidFill>
                <a:latin typeface="Poppins"/>
                <a:ea typeface="Poppins"/>
                <a:cs typeface="Poppins"/>
                <a:sym typeface="Poppins"/>
              </a:rPr>
              <a:t>CEO</a:t>
            </a:r>
            <a:br>
              <a:rPr lang="en-ID" sz="1300">
                <a:solidFill>
                  <a:srgbClr val="E35C9C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ID" sz="1300" u="sng">
                <a:solidFill>
                  <a:srgbClr val="0D5CD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adriano@roberty.app</a:t>
            </a:r>
            <a:br>
              <a:rPr lang="en-ID" sz="1300">
                <a:solidFill>
                  <a:srgbClr val="26368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ID" sz="1300">
                <a:solidFill>
                  <a:srgbClr val="263682"/>
                </a:solidFill>
                <a:latin typeface="Poppins"/>
                <a:ea typeface="Poppins"/>
                <a:cs typeface="Poppins"/>
                <a:sym typeface="Poppins"/>
              </a:rPr>
              <a:t>(14) 99884-1214 </a:t>
            </a:r>
            <a:endParaRPr sz="1300">
              <a:solidFill>
                <a:srgbClr val="26368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16" name="Google Shape;516;g3630f033a1c_1_17" title="qr-code-adrian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51975" y="1353725"/>
            <a:ext cx="1490550" cy="163451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517" name="Google Shape;517;g3630f033a1c_1_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9225" y="1505949"/>
            <a:ext cx="1351500" cy="1482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18" name="Google Shape;518;g3630f033a1c_1_17"/>
          <p:cNvPicPr preferRelativeResize="0"/>
          <p:nvPr/>
        </p:nvPicPr>
        <p:blipFill rotWithShape="1">
          <a:blip r:embed="rId7">
            <a:alphaModFix/>
          </a:blip>
          <a:srcRect t="4751" b="4751"/>
          <a:stretch/>
        </p:blipFill>
        <p:spPr>
          <a:xfrm>
            <a:off x="6159217" y="3429000"/>
            <a:ext cx="1351500" cy="1351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19" name="Google Shape;519;g3630f033a1c_1_17"/>
          <p:cNvSpPr txBox="1"/>
          <p:nvPr/>
        </p:nvSpPr>
        <p:spPr>
          <a:xfrm>
            <a:off x="7607651" y="3707700"/>
            <a:ext cx="19080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ID" sz="1300" b="1">
                <a:solidFill>
                  <a:srgbClr val="203B77"/>
                </a:solidFill>
                <a:latin typeface="Poppins"/>
                <a:ea typeface="Poppins"/>
                <a:cs typeface="Poppins"/>
                <a:sym typeface="Poppins"/>
              </a:rPr>
              <a:t>Renato Rossi</a:t>
            </a:r>
            <a:endParaRPr sz="1300" b="1">
              <a:solidFill>
                <a:srgbClr val="203B7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300">
                <a:solidFill>
                  <a:srgbClr val="203B77"/>
                </a:solidFill>
                <a:latin typeface="Poppins"/>
                <a:ea typeface="Poppins"/>
                <a:cs typeface="Poppins"/>
                <a:sym typeface="Poppins"/>
              </a:rPr>
              <a:t>Diretor de Vendas </a:t>
            </a:r>
            <a:endParaRPr sz="1300">
              <a:solidFill>
                <a:srgbClr val="203B7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300">
                <a:solidFill>
                  <a:srgbClr val="203B77"/>
                </a:solidFill>
                <a:latin typeface="Poppins"/>
                <a:ea typeface="Poppins"/>
                <a:cs typeface="Poppins"/>
                <a:sym typeface="Poppins"/>
              </a:rPr>
              <a:t>e Alianças na Lecom</a:t>
            </a:r>
            <a:endParaRPr sz="1300">
              <a:solidFill>
                <a:srgbClr val="203B7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20" name="Google Shape;520;g3630f033a1c_1_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612575" y="3454500"/>
            <a:ext cx="1351501" cy="135150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19050" dir="5400000" algn="bl" rotWithShape="0">
              <a:srgbClr val="253582">
                <a:alpha val="2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1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8AD60"/>
      </a:accent1>
      <a:accent2>
        <a:srgbClr val="49DD7E"/>
      </a:accent2>
      <a:accent3>
        <a:srgbClr val="F8EF71"/>
      </a:accent3>
      <a:accent4>
        <a:srgbClr val="19535B"/>
      </a:accent4>
      <a:accent5>
        <a:srgbClr val="F6FFF6"/>
      </a:accent5>
      <a:accent6>
        <a:srgbClr val="F96A6C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847</Words>
  <Application>Microsoft Office PowerPoint</Application>
  <PresentationFormat>Widescreen</PresentationFormat>
  <Paragraphs>155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23</vt:i4>
      </vt:variant>
    </vt:vector>
  </HeadingPairs>
  <TitlesOfParts>
    <vt:vector size="39" baseType="lpstr">
      <vt:lpstr>Montserrat</vt:lpstr>
      <vt:lpstr>Montserrat SemiBold</vt:lpstr>
      <vt:lpstr>IBM Plex Sans Light</vt:lpstr>
      <vt:lpstr>Poppins</vt:lpstr>
      <vt:lpstr>Montserrat Light</vt:lpstr>
      <vt:lpstr>Open Sans</vt:lpstr>
      <vt:lpstr>Montserrat Medium</vt:lpstr>
      <vt:lpstr>Mulish</vt:lpstr>
      <vt:lpstr>Arial</vt:lpstr>
      <vt:lpstr>IBM Plex Sans</vt:lpstr>
      <vt:lpstr>Montserrat ExtraBold</vt:lpstr>
      <vt:lpstr>Calibri</vt:lpstr>
      <vt:lpstr>Open Sans SemiBold</vt:lpstr>
      <vt:lpstr>Inter</vt:lpstr>
      <vt:lpstr>Office Theme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USER</cp:lastModifiedBy>
  <cp:revision>1</cp:revision>
  <dcterms:created xsi:type="dcterms:W3CDTF">2022-11-12T06:20:21Z</dcterms:created>
  <dcterms:modified xsi:type="dcterms:W3CDTF">2025-07-16T14:09:24Z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0x010100876849A8D3E1794CBAAC554CFC6DF28C</vt:lpwstr>
  </property>
  <property fmtid="{D5CDD505-2E9C-101B-9397-08002B2CF9AE}" pid="3" name="MediaServiceImageTags">
    <vt:lpwstr/>
  </property>
</Properties>
</file>