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80" r:id="rId13"/>
    <p:sldId id="266" r:id="rId14"/>
    <p:sldId id="267" r:id="rId15"/>
    <p:sldId id="269" r:id="rId16"/>
    <p:sldId id="270" r:id="rId17"/>
    <p:sldId id="268" r:id="rId18"/>
    <p:sldId id="271" r:id="rId19"/>
    <p:sldId id="272" r:id="rId20"/>
    <p:sldId id="2147483603" r:id="rId21"/>
    <p:sldId id="282" r:id="rId22"/>
    <p:sldId id="275" r:id="rId23"/>
    <p:sldId id="276" r:id="rId24"/>
    <p:sldId id="277" r:id="rId25"/>
  </p:sldIdLst>
  <p:sldSz cx="12192000" cy="6858000"/>
  <p:notesSz cx="6858000" cy="12192000"/>
  <p:embeddedFontLst>
    <p:embeddedFont>
      <p:font typeface="Avenir" panose="020B0604020202020204" charset="0"/>
      <p:regular r:id="rId27"/>
      <p:italic r:id="rId28"/>
    </p:embeddedFont>
    <p:embeddedFont>
      <p:font typeface="Montserrat Light" panose="00000400000000000000" pitchFamily="2" charset="0"/>
      <p:regular r:id="rId29"/>
      <p:italic r:id="rId30"/>
    </p:embeddedFont>
    <p:embeddedFont>
      <p:font typeface="Poppins" panose="00000500000000000000" pitchFamily="2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D4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681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9EE3C-98A3-270B-BDD8-EFEC36485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1111F-914C-B3E2-0E93-3017FA61C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4FD57-D9A1-C098-B104-70D2C8A5B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ADA7B-6D82-A4D9-8481-2E96103053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938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3542-02C5-7FFC-F966-D201202F6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0FCA02-4A21-071B-5DF7-C37E747357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FEE76-E95F-6F13-DCD1-C83381E7D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008FE-0965-DCE2-520A-B3A60C8C91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06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4757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7:notes"/>
          <p:cNvSpPr txBox="1">
            <a:spLocks noGrp="1"/>
          </p:cNvSpPr>
          <p:nvPr>
            <p:ph type="body" idx="1"/>
          </p:nvPr>
        </p:nvSpPr>
        <p:spPr>
          <a:xfrm>
            <a:off x="731521" y="4560571"/>
            <a:ext cx="5852160" cy="4320541"/>
          </a:xfrm>
          <a:prstGeom prst="rect">
            <a:avLst/>
          </a:prstGeom>
        </p:spPr>
        <p:txBody>
          <a:bodyPr spcFirstLastPara="1" wrap="square" lIns="96625" tIns="48300" rIns="96625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719138"/>
            <a:ext cx="6403975" cy="3602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>
  <p:cSld name="Cabeçalho da Seçã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7" descr="Padrão do plano de fund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54005"/>
            <a:ext cx="12192000" cy="21622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/>
        </p:nvSpPr>
        <p:spPr>
          <a:xfrm>
            <a:off x="11302343" y="6037127"/>
            <a:ext cx="812000" cy="6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385623"/>
                </a:solidFill>
                <a:latin typeface="Avenir"/>
                <a:ea typeface="Avenir"/>
                <a:cs typeface="Avenir"/>
                <a:sym typeface="Avenir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t>‹nº›</a:t>
            </a:fld>
            <a:endParaRPr sz="1200" b="0" i="0" u="none" strike="noStrike" cap="none">
              <a:solidFill>
                <a:srgbClr val="385623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56" name="Google Shape;56;p7"/>
          <p:cNvGrpSpPr/>
          <p:nvPr/>
        </p:nvGrpSpPr>
        <p:grpSpPr>
          <a:xfrm>
            <a:off x="9668786" y="6149988"/>
            <a:ext cx="2434209" cy="348848"/>
            <a:chOff x="7251589" y="4612494"/>
            <a:chExt cx="1825657" cy="261636"/>
          </a:xfrm>
        </p:grpSpPr>
        <p:cxnSp>
          <p:nvCxnSpPr>
            <p:cNvPr id="57" name="Google Shape;57;p7"/>
            <p:cNvCxnSpPr/>
            <p:nvPr/>
          </p:nvCxnSpPr>
          <p:spPr>
            <a:xfrm>
              <a:off x="8106855" y="4843825"/>
              <a:ext cx="609000" cy="0"/>
            </a:xfrm>
            <a:prstGeom prst="straightConnector1">
              <a:avLst/>
            </a:prstGeom>
            <a:noFill/>
            <a:ln w="9525" cap="flat" cmpd="sng">
              <a:solidFill>
                <a:srgbClr val="75707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8" name="Google Shape;58;p7"/>
            <p:cNvSpPr txBox="1"/>
            <p:nvPr/>
          </p:nvSpPr>
          <p:spPr>
            <a:xfrm>
              <a:off x="7251589" y="4612494"/>
              <a:ext cx="1825657" cy="2616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1067" b="0" i="0" u="none" strike="noStrike" cap="none">
                <a:solidFill>
                  <a:srgbClr val="00263F"/>
                </a:solidFill>
                <a:latin typeface="Montserrat Light"/>
                <a:ea typeface="Montserrat Light"/>
                <a:cs typeface="Montserrat Light"/>
                <a:sym typeface="Montserrat Light"/>
              </a:endParaRPr>
            </a:p>
          </p:txBody>
        </p:sp>
      </p:grpSp>
      <p:pic>
        <p:nvPicPr>
          <p:cNvPr id="59" name="Google Shape;59;p7" descr="Logotipo, nome da empresa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627" y="251671"/>
            <a:ext cx="1163959" cy="48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623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34" Type="http://schemas.openxmlformats.org/officeDocument/2006/relationships/image" Target="../media/image4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5" Type="http://schemas.openxmlformats.org/officeDocument/2006/relationships/image" Target="../media/image41.svg"/><Relationship Id="rId33" Type="http://schemas.openxmlformats.org/officeDocument/2006/relationships/image" Target="../media/image49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29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32" Type="http://schemas.openxmlformats.org/officeDocument/2006/relationships/image" Target="../media/image48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31" Type="http://schemas.openxmlformats.org/officeDocument/2006/relationships/image" Target="../media/image47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Relationship Id="rId22" Type="http://schemas.openxmlformats.org/officeDocument/2006/relationships/image" Target="../media/image38.svg"/><Relationship Id="rId27" Type="http://schemas.openxmlformats.org/officeDocument/2006/relationships/image" Target="../media/image43.svg"/><Relationship Id="rId30" Type="http://schemas.openxmlformats.org/officeDocument/2006/relationships/image" Target="../media/image46.png"/><Relationship Id="rId8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0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svg"/><Relationship Id="rId11" Type="http://schemas.openxmlformats.org/officeDocument/2006/relationships/image" Target="../media/image4.pn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ailto:erico.aleixo@in1.com.br" TargetMode="External"/><Relationship Id="rId5" Type="http://schemas.openxmlformats.org/officeDocument/2006/relationships/image" Target="../media/image69.png"/><Relationship Id="rId4" Type="http://schemas.openxmlformats.org/officeDocument/2006/relationships/hyperlink" Target="https://mailto:nicolle.silva@in1.com.br" TargetMode="External"/><Relationship Id="rId9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95078" y="95226"/>
            <a:ext cx="5999249" cy="6665833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pic>
        <p:nvPicPr>
          <p:cNvPr id="3" name="Object 2" descr="Captura de tela 2025-07-11 083933.png"/>
          <p:cNvPicPr>
            <a:picLocks noChangeAspect="1"/>
          </p:cNvPicPr>
          <p:nvPr/>
        </p:nvPicPr>
        <p:blipFill>
          <a:blip r:embed="rId3"/>
          <a:srcRect l="-6073" t="-5372" r="-6073" b="-5372"/>
          <a:stretch/>
        </p:blipFill>
        <p:spPr>
          <a:xfrm>
            <a:off x="95226" y="95226"/>
            <a:ext cx="5999249" cy="6665833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7017114" y="2139465"/>
            <a:ext cx="4249201" cy="18421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4838"/>
              </a:lnSpc>
              <a:buNone/>
            </a:pPr>
            <a:r>
              <a:rPr lang="en-US" sz="4542" b="1" kern="0" spc="-272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Transformando Processos com Inteligência: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7022275" y="3849879"/>
            <a:ext cx="4399450" cy="72223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4838"/>
              </a:lnSpc>
              <a:spcBef>
                <a:spcPts val="200"/>
              </a:spcBef>
              <a:buNone/>
            </a:pPr>
            <a:r>
              <a:rPr lang="en-US" sz="4542" b="1" kern="0" spc="-272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 </a:t>
            </a:r>
            <a:r>
              <a:rPr lang="en-US" sz="5400" b="1" kern="0" spc="-272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 </a:t>
            </a:r>
            <a:r>
              <a:rPr lang="en-US" sz="5400" b="1" kern="0" spc="-272" baseline="-40000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APA em Ação</a:t>
            </a:r>
            <a:r>
              <a:rPr lang="en-US" sz="5400" b="1" kern="0" spc="-272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    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5796120" y="1833469"/>
            <a:ext cx="5446938" cy="56317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4436"/>
              </a:lnSpc>
              <a:buNone/>
            </a:pPr>
            <a:r>
              <a:rPr lang="en-US" sz="4463" b="1" kern="0" spc="-26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Nicolle Agra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5554708" y="2821943"/>
            <a:ext cx="133314" cy="133317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5" name="Object 4"/>
          <p:cNvSpPr/>
          <p:nvPr/>
        </p:nvSpPr>
        <p:spPr>
          <a:xfrm>
            <a:off x="5830863" y="2787539"/>
            <a:ext cx="4987025" cy="2077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Consultora de RPA Sênior na Grupo IN </a:t>
            </a:r>
            <a:endParaRPr lang="en-US" dirty="0"/>
          </a:p>
        </p:txBody>
      </p:sp>
      <p:sp>
        <p:nvSpPr>
          <p:cNvPr id="6" name="Object 5"/>
          <p:cNvSpPr/>
          <p:nvPr/>
        </p:nvSpPr>
        <p:spPr>
          <a:xfrm>
            <a:off x="5554708" y="3177849"/>
            <a:ext cx="133314" cy="133317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7" name="Object 6"/>
          <p:cNvSpPr/>
          <p:nvPr/>
        </p:nvSpPr>
        <p:spPr>
          <a:xfrm>
            <a:off x="5830863" y="3143445"/>
            <a:ext cx="4956583" cy="8308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Especialista em Automação Inteligente, com atuação estratégica em projetos de RPA e integração com IA para grandes empresas do setor público e privado.  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5554708" y="4766972"/>
            <a:ext cx="133314" cy="133317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9" name="Object 8"/>
          <p:cNvSpPr/>
          <p:nvPr/>
        </p:nvSpPr>
        <p:spPr>
          <a:xfrm>
            <a:off x="5830863" y="3975550"/>
            <a:ext cx="4869674" cy="4154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Mais de 5 anos de experiência em projetos de transformação digital no setor público e privado  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5830863" y="4732287"/>
            <a:ext cx="4456734" cy="4154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Apaixonada por tecnologia, cafés fortes e </a:t>
            </a:r>
            <a:r>
              <a:rPr lang="en-US" sz="1440" b="1" kern="0" spc="-43" dirty="0" err="1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soluções</a:t>
            </a: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simples para problemas complexos.  </a:t>
            </a:r>
            <a:endParaRPr lang="en-US" dirty="0"/>
          </a:p>
        </p:txBody>
      </p:sp>
      <p:pic>
        <p:nvPicPr>
          <p:cNvPr id="12" name="Object 11" descr="Captura de tela 2025-07-10 19240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65955" y="139898"/>
            <a:ext cx="1989158" cy="1072415"/>
          </a:xfrm>
          <a:prstGeom prst="rect">
            <a:avLst/>
          </a:prstGeom>
        </p:spPr>
      </p:pic>
      <p:sp>
        <p:nvSpPr>
          <p:cNvPr id="13" name="Object 5">
            <a:extLst>
              <a:ext uri="{FF2B5EF4-FFF2-40B4-BE49-F238E27FC236}">
                <a16:creationId xmlns:a16="http://schemas.microsoft.com/office/drawing/2014/main" id="{E4D1693D-4F1B-F940-1350-7381A3290DF9}"/>
              </a:ext>
            </a:extLst>
          </p:cNvPr>
          <p:cNvSpPr/>
          <p:nvPr/>
        </p:nvSpPr>
        <p:spPr>
          <a:xfrm>
            <a:off x="5554708" y="3974293"/>
            <a:ext cx="133314" cy="133317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B39E795-04DF-B811-B542-5F896BCA3C1F}"/>
              </a:ext>
            </a:extLst>
          </p:cNvPr>
          <p:cNvSpPr/>
          <p:nvPr/>
        </p:nvSpPr>
        <p:spPr>
          <a:xfrm>
            <a:off x="777921" y="533652"/>
            <a:ext cx="4039739" cy="5576157"/>
          </a:xfrm>
          <a:prstGeom prst="rect">
            <a:avLst/>
          </a:prstGeom>
          <a:noFill/>
          <a:ln>
            <a:solidFill>
              <a:srgbClr val="38D4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Mulher sorrindo pousando para foto&#10;&#10;O conteúdo gerado por IA pode estar incorreto.">
            <a:extLst>
              <a:ext uri="{FF2B5EF4-FFF2-40B4-BE49-F238E27FC236}">
                <a16:creationId xmlns:a16="http://schemas.microsoft.com/office/drawing/2014/main" id="{B4569225-07A6-1E71-7C35-3241AEACC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407" y="619145"/>
            <a:ext cx="3435366" cy="53772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8DC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157474" y="3014653"/>
            <a:ext cx="6064956" cy="8518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6710"/>
              </a:lnSpc>
              <a:buNone/>
            </a:pPr>
            <a:r>
              <a:rPr lang="en-US" sz="6750" b="1" kern="0" spc="-405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 que é o APA?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8379905" y="0"/>
            <a:ext cx="3809047" cy="685628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pic>
        <p:nvPicPr>
          <p:cNvPr id="4" name="Object 3" descr="OYzbqk2y26c"/>
          <p:cNvPicPr>
            <a:picLocks noChangeAspect="1"/>
          </p:cNvPicPr>
          <p:nvPr/>
        </p:nvPicPr>
        <p:blipFill>
          <a:blip r:embed="rId3"/>
          <a:srcRect l="31495" r="31495"/>
          <a:stretch/>
        </p:blipFill>
        <p:spPr>
          <a:xfrm>
            <a:off x="8379905" y="0"/>
            <a:ext cx="3809047" cy="6856286"/>
          </a:xfrm>
          <a:prstGeom prst="rect">
            <a:avLst/>
          </a:prstGeom>
        </p:spPr>
      </p:pic>
      <p:pic>
        <p:nvPicPr>
          <p:cNvPr id="5" name="Object 4" descr="Captura de tela 2025-07-10 19240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33267" y="380905"/>
            <a:ext cx="1149682" cy="5237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3809051" cy="6856286"/>
          </a:xfrm>
          <a:prstGeom prst="rect">
            <a:avLst/>
          </a:prstGeom>
          <a:solidFill>
            <a:srgbClr val="F2F2F2"/>
          </a:solidFill>
        </p:spPr>
        <p:txBody>
          <a:bodyPr/>
          <a:lstStyle/>
          <a:p>
            <a:endParaRPr lang="pt-BR"/>
          </a:p>
        </p:txBody>
      </p:sp>
      <p:sp>
        <p:nvSpPr>
          <p:cNvPr id="3" name="Object 2"/>
          <p:cNvSpPr/>
          <p:nvPr/>
        </p:nvSpPr>
        <p:spPr>
          <a:xfrm>
            <a:off x="476131" y="2172645"/>
            <a:ext cx="3142464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APA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476131" y="2796228"/>
            <a:ext cx="2696954" cy="18926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3728"/>
              </a:lnSpc>
              <a:spcBef>
                <a:spcPts val="1161"/>
              </a:spcBef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Agentic Process Automation       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4380405" y="2155683"/>
            <a:ext cx="6947237" cy="241631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3067"/>
              </a:lnSpc>
              <a:buSzPct val="100000"/>
              <a:buChar char="•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 </a:t>
            </a:r>
            <a:r>
              <a:rPr lang="en-US" sz="2700" b="1" kern="0" spc="-81" dirty="0" err="1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Autônomo</a:t>
            </a:r>
            <a:endParaRPr lang="en-US" sz="2700" b="1" kern="0" spc="-81" dirty="0">
              <a:solidFill>
                <a:srgbClr val="333333"/>
              </a:solidFill>
              <a:latin typeface="Geist" pitchFamily="34" charset="0"/>
              <a:ea typeface="Geist" pitchFamily="34" charset="-122"/>
              <a:cs typeface="Geist" pitchFamily="34" charset="-120"/>
            </a:endParaRPr>
          </a:p>
          <a:p>
            <a:pPr marL="242900" indent="-242900" algn="l">
              <a:lnSpc>
                <a:spcPts val="3067"/>
              </a:lnSpc>
              <a:spcBef>
                <a:spcPts val="2548"/>
              </a:spcBef>
              <a:buSzPct val="100000"/>
              <a:buChar char="•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Agem de forma proativa</a:t>
            </a:r>
          </a:p>
          <a:p>
            <a:pPr marL="242900" indent="-242900" algn="l">
              <a:lnSpc>
                <a:spcPts val="3067"/>
              </a:lnSpc>
              <a:spcBef>
                <a:spcPts val="2548"/>
              </a:spcBef>
              <a:buSzPct val="100000"/>
              <a:buChar char="•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Colaboração em tempo real </a:t>
            </a:r>
            <a:endParaRPr lang="en-US" dirty="0"/>
          </a:p>
        </p:txBody>
      </p:sp>
      <p:sp>
        <p:nvSpPr>
          <p:cNvPr id="6" name="Object 5"/>
          <p:cNvSpPr/>
          <p:nvPr/>
        </p:nvSpPr>
        <p:spPr>
          <a:xfrm>
            <a:off x="10898379" y="61639"/>
            <a:ext cx="981345" cy="98134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pic>
        <p:nvPicPr>
          <p:cNvPr id="7" name="Object 6" descr="Captura de tela 2025-07-10 192405.png"/>
          <p:cNvPicPr>
            <a:picLocks noChangeAspect="1"/>
          </p:cNvPicPr>
          <p:nvPr/>
        </p:nvPicPr>
        <p:blipFill>
          <a:blip r:embed="rId3"/>
          <a:srcRect l="13381" t="-17922" r="13381" b="-17922"/>
          <a:stretch/>
        </p:blipFill>
        <p:spPr>
          <a:xfrm>
            <a:off x="10898379" y="61639"/>
            <a:ext cx="981345" cy="9813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DC9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E9FBBE-9576-CCD9-A42A-2DC4D0B5E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C9CA0CB1-9965-7032-E527-BCE1A186D333}"/>
              </a:ext>
            </a:extLst>
          </p:cNvPr>
          <p:cNvSpPr/>
          <p:nvPr/>
        </p:nvSpPr>
        <p:spPr>
          <a:xfrm>
            <a:off x="3063522" y="3203839"/>
            <a:ext cx="6064956" cy="8518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6710"/>
              </a:lnSpc>
              <a:buNone/>
            </a:pPr>
            <a:r>
              <a:rPr lang="en-US" sz="6750" b="1" kern="0" spc="-405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Case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5C39062-820D-8AE7-70EE-E6175F9B18C9}"/>
              </a:ext>
            </a:extLst>
          </p:cNvPr>
          <p:cNvSpPr/>
          <p:nvPr/>
        </p:nvSpPr>
        <p:spPr>
          <a:xfrm>
            <a:off x="8379905" y="0"/>
            <a:ext cx="3809047" cy="685628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pic>
        <p:nvPicPr>
          <p:cNvPr id="5" name="Object 4" descr="Captura de tela 2025-07-10 192405.png">
            <a:extLst>
              <a:ext uri="{FF2B5EF4-FFF2-40B4-BE49-F238E27FC236}">
                <a16:creationId xmlns:a16="http://schemas.microsoft.com/office/drawing/2014/main" id="{9CA6BCBB-E299-E38C-2CF0-2A3B8AAA6D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267" y="380905"/>
            <a:ext cx="1149682" cy="52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1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53855" y="445926"/>
            <a:ext cx="9290073" cy="2365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864"/>
              </a:lnSpc>
              <a:buNone/>
            </a:pPr>
            <a:r>
              <a:rPr lang="en-US" sz="1875" b="1" kern="0" spc="-112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Soluções Reais para Desafios Complexos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53855" y="870278"/>
            <a:ext cx="9290073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spcBef>
                <a:spcPts val="1450"/>
              </a:spcBef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Case - RH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9397828" y="0"/>
            <a:ext cx="2791124" cy="6856286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pic>
        <p:nvPicPr>
          <p:cNvPr id="5" name="Object 4" descr="1181712"/>
          <p:cNvPicPr>
            <a:picLocks noChangeAspect="1"/>
          </p:cNvPicPr>
          <p:nvPr/>
        </p:nvPicPr>
        <p:blipFill>
          <a:blip r:embed="rId3"/>
          <a:srcRect l="54301" r="18560"/>
          <a:stretch/>
        </p:blipFill>
        <p:spPr>
          <a:xfrm>
            <a:off x="9397828" y="0"/>
            <a:ext cx="2791124" cy="6856286"/>
          </a:xfrm>
          <a:prstGeom prst="rect">
            <a:avLst/>
          </a:prstGeom>
        </p:spPr>
      </p:pic>
      <p:sp>
        <p:nvSpPr>
          <p:cNvPr id="6" name="Object 5"/>
          <p:cNvSpPr/>
          <p:nvPr/>
        </p:nvSpPr>
        <p:spPr>
          <a:xfrm>
            <a:off x="1888925" y="2193773"/>
            <a:ext cx="6181816" cy="36563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42900" indent="-242900" algn="l">
              <a:lnSpc>
                <a:spcPts val="3067"/>
              </a:lnSpc>
              <a:buSzPct val="100000"/>
              <a:buFont typeface="+mj-lt"/>
              <a:buAutoNum type="arabicPeriod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Grande empresa com milhares de colaboradores</a:t>
            </a:r>
          </a:p>
          <a:p>
            <a:pPr marL="242900" indent="-242900" algn="l">
              <a:lnSpc>
                <a:spcPts val="3067"/>
              </a:lnSpc>
              <a:spcBef>
                <a:spcPts val="2548"/>
              </a:spcBef>
              <a:buSzPct val="100000"/>
              <a:buFont typeface="+mj-lt"/>
              <a:buAutoNum type="arabicPeriod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Centenas de solicitações ao RH</a:t>
            </a:r>
          </a:p>
          <a:p>
            <a:pPr marL="242900" indent="-242900" algn="l">
              <a:lnSpc>
                <a:spcPts val="3067"/>
              </a:lnSpc>
              <a:spcBef>
                <a:spcPts val="2548"/>
              </a:spcBef>
              <a:buSzPct val="100000"/>
              <a:buFont typeface="+mj-lt"/>
              <a:buAutoNum type="arabicPeriod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Demandas variadas</a:t>
            </a:r>
          </a:p>
          <a:p>
            <a:pPr marL="242900" indent="-242900" algn="l">
              <a:lnSpc>
                <a:spcPts val="3067"/>
              </a:lnSpc>
              <a:spcBef>
                <a:spcPts val="2548"/>
              </a:spcBef>
              <a:buSzPct val="100000"/>
              <a:buFont typeface="+mj-lt"/>
              <a:buAutoNum type="arabicPeriod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RH sobrecarregado</a:t>
            </a:r>
          </a:p>
          <a:p>
            <a:pPr marL="242900" indent="-242900" algn="l">
              <a:lnSpc>
                <a:spcPts val="3067"/>
              </a:lnSpc>
              <a:spcBef>
                <a:spcPts val="2548"/>
              </a:spcBef>
              <a:buSzPct val="100000"/>
              <a:buFont typeface="+mj-lt"/>
              <a:buAutoNum type="arabicPeriod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Prazos de respostas crescente</a:t>
            </a:r>
            <a:endParaRPr lang="en-US" dirty="0"/>
          </a:p>
        </p:txBody>
      </p:sp>
      <p:pic>
        <p:nvPicPr>
          <p:cNvPr id="7" name="Object 6" descr="Captura de tela 2025-07-10 19240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3699" y="186682"/>
            <a:ext cx="1285718" cy="6931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3809051" cy="685628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sp>
        <p:nvSpPr>
          <p:cNvPr id="3" name="Object 2"/>
          <p:cNvSpPr/>
          <p:nvPr/>
        </p:nvSpPr>
        <p:spPr>
          <a:xfrm>
            <a:off x="476131" y="2967784"/>
            <a:ext cx="3142464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Problemática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476131" y="3579314"/>
            <a:ext cx="3142464" cy="3210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530"/>
              </a:lnSpc>
              <a:spcBef>
                <a:spcPts val="1069"/>
              </a:spcBef>
              <a:buNone/>
            </a:pPr>
            <a:r>
              <a:rPr lang="en-US" sz="1875" kern="0" spc="-75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 Tema: Férias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4289940" y="718958"/>
            <a:ext cx="3323394" cy="1742639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6" name="Object 5"/>
          <p:cNvSpPr/>
          <p:nvPr/>
        </p:nvSpPr>
        <p:spPr>
          <a:xfrm>
            <a:off x="4632754" y="1400569"/>
            <a:ext cx="1655031" cy="8518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6710"/>
              </a:lnSpc>
              <a:buNone/>
            </a:pPr>
            <a:r>
              <a:rPr lang="en-US" sz="6750" b="1" kern="0" spc="-40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3k+</a:t>
            </a:r>
            <a:endParaRPr lang="en-US" dirty="0"/>
          </a:p>
        </p:txBody>
      </p:sp>
      <p:sp>
        <p:nvSpPr>
          <p:cNvPr id="7" name="Object 6"/>
          <p:cNvSpPr/>
          <p:nvPr/>
        </p:nvSpPr>
        <p:spPr>
          <a:xfrm>
            <a:off x="4632754" y="1010885"/>
            <a:ext cx="2493022" cy="29207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300"/>
              </a:lnSpc>
              <a:buNone/>
            </a:pPr>
            <a:r>
              <a:rPr lang="en-US" sz="2025" b="1" kern="0" spc="-61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Solicitações ao ano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7803786" y="718958"/>
            <a:ext cx="3904274" cy="1742639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9" name="Object 8"/>
          <p:cNvSpPr/>
          <p:nvPr/>
        </p:nvSpPr>
        <p:spPr>
          <a:xfrm>
            <a:off x="8146600" y="1400569"/>
            <a:ext cx="1759780" cy="8518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6710"/>
              </a:lnSpc>
              <a:buNone/>
            </a:pPr>
            <a:r>
              <a:rPr lang="en-US" sz="6750" b="1" kern="0" spc="-40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300+</a:t>
            </a:r>
            <a:endParaRPr lang="en-US" dirty="0"/>
          </a:p>
        </p:txBody>
      </p:sp>
      <p:sp>
        <p:nvSpPr>
          <p:cNvPr id="10" name="Object 9"/>
          <p:cNvSpPr/>
          <p:nvPr/>
        </p:nvSpPr>
        <p:spPr>
          <a:xfrm>
            <a:off x="8146600" y="1010885"/>
            <a:ext cx="3058665" cy="29207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300"/>
              </a:lnSpc>
              <a:buNone/>
            </a:pPr>
            <a:r>
              <a:rPr lang="en-US" sz="2025" b="1" kern="0" spc="-61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Chamados/mês - Férias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4289940" y="2652049"/>
            <a:ext cx="2552062" cy="1552187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2" name="Object 11"/>
          <p:cNvSpPr/>
          <p:nvPr/>
        </p:nvSpPr>
        <p:spPr>
          <a:xfrm>
            <a:off x="4594664" y="3260009"/>
            <a:ext cx="1476958" cy="7571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5964"/>
              </a:lnSpc>
              <a:buNone/>
            </a:pPr>
            <a:r>
              <a:rPr lang="en-US" sz="6000" b="1" kern="0" spc="-36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6k+</a:t>
            </a:r>
            <a:endParaRPr lang="en-US" dirty="0"/>
          </a:p>
        </p:txBody>
      </p:sp>
      <p:sp>
        <p:nvSpPr>
          <p:cNvPr id="13" name="Object 12"/>
          <p:cNvSpPr/>
          <p:nvPr/>
        </p:nvSpPr>
        <p:spPr>
          <a:xfrm>
            <a:off x="4594664" y="2911541"/>
            <a:ext cx="159218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Horas por ano</a:t>
            </a:r>
            <a:endParaRPr lang="en-US" dirty="0"/>
          </a:p>
        </p:txBody>
      </p:sp>
      <p:sp>
        <p:nvSpPr>
          <p:cNvPr id="14" name="Object 13"/>
          <p:cNvSpPr/>
          <p:nvPr/>
        </p:nvSpPr>
        <p:spPr>
          <a:xfrm>
            <a:off x="7032454" y="2652049"/>
            <a:ext cx="4675606" cy="1552187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5" name="Object 14"/>
          <p:cNvSpPr/>
          <p:nvPr/>
        </p:nvSpPr>
        <p:spPr>
          <a:xfrm>
            <a:off x="7337178" y="3260009"/>
            <a:ext cx="1812154" cy="7571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5964"/>
              </a:lnSpc>
              <a:buNone/>
            </a:pPr>
            <a:r>
              <a:rPr lang="en-US" sz="6000" b="1" kern="0" spc="-36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10k+</a:t>
            </a:r>
            <a:endParaRPr lang="en-US" dirty="0"/>
          </a:p>
        </p:txBody>
      </p:sp>
      <p:sp>
        <p:nvSpPr>
          <p:cNvPr id="16" name="Object 15"/>
          <p:cNvSpPr/>
          <p:nvPr/>
        </p:nvSpPr>
        <p:spPr>
          <a:xfrm>
            <a:off x="7337178" y="2911541"/>
            <a:ext cx="4378500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Qtd. Interações dos colaboradores ano</a:t>
            </a:r>
            <a:endParaRPr lang="en-US" dirty="0"/>
          </a:p>
        </p:txBody>
      </p:sp>
      <p:sp>
        <p:nvSpPr>
          <p:cNvPr id="17" name="Object 16"/>
          <p:cNvSpPr/>
          <p:nvPr/>
        </p:nvSpPr>
        <p:spPr>
          <a:xfrm>
            <a:off x="4289940" y="4394689"/>
            <a:ext cx="3294826" cy="1742639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8" name="Object 17"/>
          <p:cNvSpPr/>
          <p:nvPr/>
        </p:nvSpPr>
        <p:spPr>
          <a:xfrm>
            <a:off x="4632754" y="5076300"/>
            <a:ext cx="1466483" cy="8518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6710"/>
              </a:lnSpc>
              <a:buNone/>
            </a:pPr>
            <a:r>
              <a:rPr lang="en-US" sz="6750" b="1" kern="0" spc="-40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1k+</a:t>
            </a:r>
            <a:endParaRPr lang="en-US" dirty="0"/>
          </a:p>
        </p:txBody>
      </p:sp>
      <p:sp>
        <p:nvSpPr>
          <p:cNvPr id="19" name="Object 18"/>
          <p:cNvSpPr/>
          <p:nvPr/>
        </p:nvSpPr>
        <p:spPr>
          <a:xfrm>
            <a:off x="4632754" y="4686616"/>
            <a:ext cx="775141" cy="29207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300"/>
              </a:lnSpc>
              <a:buNone/>
            </a:pPr>
            <a:r>
              <a:rPr lang="en-US" sz="2025" b="1" kern="0" spc="-61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Obras</a:t>
            </a:r>
            <a:endParaRPr lang="en-US" dirty="0"/>
          </a:p>
        </p:txBody>
      </p:sp>
      <p:sp>
        <p:nvSpPr>
          <p:cNvPr id="20" name="Object 19"/>
          <p:cNvSpPr/>
          <p:nvPr/>
        </p:nvSpPr>
        <p:spPr>
          <a:xfrm>
            <a:off x="7775218" y="4394689"/>
            <a:ext cx="3932842" cy="1742639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21" name="Object 20"/>
          <p:cNvSpPr/>
          <p:nvPr/>
        </p:nvSpPr>
        <p:spPr>
          <a:xfrm>
            <a:off x="8118032" y="5076300"/>
            <a:ext cx="2639670" cy="8518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6710"/>
              </a:lnSpc>
              <a:buNone/>
            </a:pPr>
            <a:r>
              <a:rPr lang="en-US" sz="6750" b="1" kern="0" spc="-40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200k+  </a:t>
            </a:r>
            <a:endParaRPr lang="en-US" dirty="0"/>
          </a:p>
        </p:txBody>
      </p:sp>
      <p:sp>
        <p:nvSpPr>
          <p:cNvPr id="22" name="Object 21"/>
          <p:cNvSpPr/>
          <p:nvPr/>
        </p:nvSpPr>
        <p:spPr>
          <a:xfrm>
            <a:off x="8118032" y="4686616"/>
            <a:ext cx="1895953" cy="29207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300"/>
              </a:lnSpc>
              <a:buNone/>
            </a:pPr>
            <a:r>
              <a:rPr lang="en-US" sz="2025" b="1" kern="0" spc="-61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Colaboradores</a:t>
            </a:r>
            <a:endParaRPr lang="en-US" dirty="0"/>
          </a:p>
        </p:txBody>
      </p:sp>
      <p:pic>
        <p:nvPicPr>
          <p:cNvPr id="23" name="Object 22" descr="Captura de tela 2025-07-10 19240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669" y="185279"/>
            <a:ext cx="1255598" cy="6769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3780122" y="415722"/>
            <a:ext cx="8310345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Mais problemas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0" y="0"/>
            <a:ext cx="3681734" cy="685628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pic>
        <p:nvPicPr>
          <p:cNvPr id="4" name="Object 3" descr="3094808"/>
          <p:cNvPicPr>
            <a:picLocks noChangeAspect="1"/>
          </p:cNvPicPr>
          <p:nvPr/>
        </p:nvPicPr>
        <p:blipFill>
          <a:blip r:embed="rId3"/>
          <a:srcRect l="32939" r="32939"/>
          <a:stretch/>
        </p:blipFill>
        <p:spPr>
          <a:xfrm>
            <a:off x="0" y="0"/>
            <a:ext cx="3681734" cy="6856286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4157865" y="1682329"/>
            <a:ext cx="7554956" cy="1142714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6" name="Object 5"/>
          <p:cNvSpPr/>
          <p:nvPr/>
        </p:nvSpPr>
        <p:spPr>
          <a:xfrm>
            <a:off x="4443544" y="1907152"/>
            <a:ext cx="7065283" cy="6987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52"/>
              </a:lnSpc>
              <a:buNone/>
            </a:pPr>
            <a:r>
              <a:rPr lang="en-US" sz="2423" b="1" kern="0" spc="-7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Burocracia para acessar o sistema para o gestor aprovar as férias</a:t>
            </a:r>
            <a:endParaRPr lang="en-US" dirty="0"/>
          </a:p>
        </p:txBody>
      </p:sp>
      <p:sp>
        <p:nvSpPr>
          <p:cNvPr id="7" name="Object 6"/>
          <p:cNvSpPr/>
          <p:nvPr/>
        </p:nvSpPr>
        <p:spPr>
          <a:xfrm>
            <a:off x="4157865" y="3218645"/>
            <a:ext cx="7554956" cy="1142714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8" name="Object 7"/>
          <p:cNvSpPr/>
          <p:nvPr/>
        </p:nvSpPr>
        <p:spPr>
          <a:xfrm>
            <a:off x="4443544" y="3443468"/>
            <a:ext cx="7786601" cy="6987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52"/>
              </a:lnSpc>
              <a:buNone/>
            </a:pPr>
            <a:r>
              <a:rPr lang="en-US" sz="2423" b="1" kern="0" spc="-7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Falta de integração total entre os sistemas envolvidos no processo de solicitação de férias</a:t>
            </a:r>
            <a:endParaRPr lang="en-US" dirty="0"/>
          </a:p>
        </p:txBody>
      </p:sp>
      <p:sp>
        <p:nvSpPr>
          <p:cNvPr id="9" name="Object 8"/>
          <p:cNvSpPr/>
          <p:nvPr/>
        </p:nvSpPr>
        <p:spPr>
          <a:xfrm>
            <a:off x="4157865" y="4754961"/>
            <a:ext cx="7554956" cy="1142714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0" name="Object 9"/>
          <p:cNvSpPr/>
          <p:nvPr/>
        </p:nvSpPr>
        <p:spPr>
          <a:xfrm>
            <a:off x="4443544" y="4979784"/>
            <a:ext cx="7786601" cy="6987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752"/>
              </a:lnSpc>
              <a:buNone/>
            </a:pPr>
            <a:r>
              <a:rPr lang="en-US" sz="2423" b="1" kern="0" spc="-7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Limitação da solicitação por meio de uma única ferramenta</a:t>
            </a:r>
            <a:endParaRPr lang="en-US" dirty="0"/>
          </a:p>
        </p:txBody>
      </p:sp>
      <p:pic>
        <p:nvPicPr>
          <p:cNvPr id="11" name="Object 10" descr="Captura de tela 2025-07-10 19240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8996" y="155467"/>
            <a:ext cx="1224885" cy="6603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476131" y="476131"/>
            <a:ext cx="3666591" cy="5523119"/>
          </a:xfrm>
          <a:prstGeom prst="rect">
            <a:avLst/>
          </a:prstGeom>
          <a:solidFill>
            <a:srgbClr val="F2F2F2"/>
          </a:solidFill>
        </p:spPr>
        <p:txBody>
          <a:bodyPr/>
          <a:lstStyle/>
          <a:p>
            <a:endParaRPr lang="pt-BR"/>
          </a:p>
        </p:txBody>
      </p:sp>
      <p:pic>
        <p:nvPicPr>
          <p:cNvPr id="3" name="Object 2" descr="1836467"/>
          <p:cNvPicPr>
            <a:picLocks noChangeAspect="1"/>
          </p:cNvPicPr>
          <p:nvPr/>
        </p:nvPicPr>
        <p:blipFill>
          <a:blip r:embed="rId3"/>
          <a:srcRect l="27871" r="27871"/>
          <a:stretch/>
        </p:blipFill>
        <p:spPr>
          <a:xfrm>
            <a:off x="476131" y="476131"/>
            <a:ext cx="3666591" cy="5523119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472990" y="826573"/>
            <a:ext cx="3844281" cy="152123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5991"/>
              </a:lnSpc>
              <a:buNone/>
            </a:pPr>
            <a:r>
              <a:rPr lang="en-US" sz="5625" b="1" kern="0" spc="-337" dirty="0">
                <a:solidFill>
                  <a:srgbClr val="FFFFFF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Temas Frequentes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5047371" y="761810"/>
            <a:ext cx="476131" cy="476131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6" name="Object 5"/>
          <p:cNvSpPr/>
          <p:nvPr/>
        </p:nvSpPr>
        <p:spPr>
          <a:xfrm>
            <a:off x="4971190" y="851977"/>
            <a:ext cx="628493" cy="302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386"/>
              </a:lnSpc>
              <a:buNone/>
            </a:pPr>
            <a:r>
              <a:rPr lang="en-US" sz="2100" b="1" kern="0" spc="-6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1</a:t>
            </a:r>
            <a:endParaRPr lang="en-US" dirty="0"/>
          </a:p>
        </p:txBody>
      </p:sp>
      <p:sp>
        <p:nvSpPr>
          <p:cNvPr id="7" name="Object 6"/>
          <p:cNvSpPr/>
          <p:nvPr/>
        </p:nvSpPr>
        <p:spPr>
          <a:xfrm>
            <a:off x="5856794" y="907029"/>
            <a:ext cx="2173210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Pagamento das Férias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8261063" y="761810"/>
            <a:ext cx="476131" cy="476131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9" name="Object 8"/>
          <p:cNvSpPr/>
          <p:nvPr/>
        </p:nvSpPr>
        <p:spPr>
          <a:xfrm>
            <a:off x="8184882" y="851977"/>
            <a:ext cx="628493" cy="302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386"/>
              </a:lnSpc>
              <a:buNone/>
            </a:pPr>
            <a:r>
              <a:rPr lang="en-US" sz="2100" b="1" kern="0" spc="-6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2</a:t>
            </a:r>
            <a:endParaRPr lang="en-US" dirty="0"/>
          </a:p>
        </p:txBody>
      </p:sp>
      <p:sp>
        <p:nvSpPr>
          <p:cNvPr id="10" name="Object 9"/>
          <p:cNvSpPr/>
          <p:nvPr/>
        </p:nvSpPr>
        <p:spPr>
          <a:xfrm>
            <a:off x="9070486" y="907029"/>
            <a:ext cx="2173210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Férias Vencidas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5047371" y="2142589"/>
            <a:ext cx="476131" cy="476131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2" name="Object 11"/>
          <p:cNvSpPr/>
          <p:nvPr/>
        </p:nvSpPr>
        <p:spPr>
          <a:xfrm>
            <a:off x="4971190" y="2232757"/>
            <a:ext cx="628493" cy="302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386"/>
              </a:lnSpc>
              <a:buNone/>
            </a:pPr>
            <a:r>
              <a:rPr lang="en-US" sz="2100" b="1" kern="0" spc="-6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3</a:t>
            </a:r>
            <a:endParaRPr lang="en-US" dirty="0"/>
          </a:p>
        </p:txBody>
      </p:sp>
      <p:sp>
        <p:nvSpPr>
          <p:cNvPr id="13" name="Object 12"/>
          <p:cNvSpPr/>
          <p:nvPr/>
        </p:nvSpPr>
        <p:spPr>
          <a:xfrm>
            <a:off x="5856794" y="2287809"/>
            <a:ext cx="2173210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Agendamento e Escolha do Período</a:t>
            </a:r>
            <a:endParaRPr lang="en-US" dirty="0"/>
          </a:p>
        </p:txBody>
      </p:sp>
      <p:sp>
        <p:nvSpPr>
          <p:cNvPr id="14" name="Object 13"/>
          <p:cNvSpPr/>
          <p:nvPr/>
        </p:nvSpPr>
        <p:spPr>
          <a:xfrm>
            <a:off x="8261063" y="2142589"/>
            <a:ext cx="476131" cy="476131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5" name="Object 14"/>
          <p:cNvSpPr/>
          <p:nvPr/>
        </p:nvSpPr>
        <p:spPr>
          <a:xfrm>
            <a:off x="8184882" y="2232757"/>
            <a:ext cx="628493" cy="302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386"/>
              </a:lnSpc>
              <a:buNone/>
            </a:pPr>
            <a:r>
              <a:rPr lang="en-US" sz="2100" b="1" kern="0" spc="-6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4</a:t>
            </a:r>
            <a:endParaRPr lang="en-US" dirty="0"/>
          </a:p>
        </p:txBody>
      </p:sp>
      <p:sp>
        <p:nvSpPr>
          <p:cNvPr id="16" name="Object 15"/>
          <p:cNvSpPr/>
          <p:nvPr/>
        </p:nvSpPr>
        <p:spPr>
          <a:xfrm>
            <a:off x="9070486" y="2287809"/>
            <a:ext cx="2173210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Venda de Férias</a:t>
            </a:r>
            <a:endParaRPr lang="en-US" dirty="0"/>
          </a:p>
        </p:txBody>
      </p:sp>
      <p:sp>
        <p:nvSpPr>
          <p:cNvPr id="17" name="Object 16"/>
          <p:cNvSpPr/>
          <p:nvPr/>
        </p:nvSpPr>
        <p:spPr>
          <a:xfrm>
            <a:off x="5047371" y="3523369"/>
            <a:ext cx="476131" cy="476131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18" name="Object 17"/>
          <p:cNvSpPr/>
          <p:nvPr/>
        </p:nvSpPr>
        <p:spPr>
          <a:xfrm>
            <a:off x="4971190" y="3613536"/>
            <a:ext cx="628493" cy="302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386"/>
              </a:lnSpc>
              <a:buNone/>
            </a:pPr>
            <a:r>
              <a:rPr lang="en-US" sz="2100" b="1" kern="0" spc="-6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5</a:t>
            </a:r>
            <a:endParaRPr lang="en-US" dirty="0"/>
          </a:p>
        </p:txBody>
      </p:sp>
      <p:sp>
        <p:nvSpPr>
          <p:cNvPr id="19" name="Object 18"/>
          <p:cNvSpPr/>
          <p:nvPr/>
        </p:nvSpPr>
        <p:spPr>
          <a:xfrm>
            <a:off x="5856794" y="3668589"/>
            <a:ext cx="2173210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Férias e Licenças Médicas</a:t>
            </a:r>
            <a:endParaRPr lang="en-US" dirty="0"/>
          </a:p>
        </p:txBody>
      </p:sp>
      <p:sp>
        <p:nvSpPr>
          <p:cNvPr id="20" name="Object 19"/>
          <p:cNvSpPr/>
          <p:nvPr/>
        </p:nvSpPr>
        <p:spPr>
          <a:xfrm>
            <a:off x="8261063" y="3523369"/>
            <a:ext cx="476131" cy="476131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21" name="Object 20"/>
          <p:cNvSpPr/>
          <p:nvPr/>
        </p:nvSpPr>
        <p:spPr>
          <a:xfrm>
            <a:off x="8184882" y="3613536"/>
            <a:ext cx="628493" cy="3027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386"/>
              </a:lnSpc>
              <a:buNone/>
            </a:pPr>
            <a:r>
              <a:rPr lang="en-US" sz="2100" b="1" kern="0" spc="-6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6</a:t>
            </a:r>
            <a:endParaRPr lang="en-US" dirty="0"/>
          </a:p>
        </p:txBody>
      </p:sp>
      <p:sp>
        <p:nvSpPr>
          <p:cNvPr id="22" name="Object 21"/>
          <p:cNvSpPr/>
          <p:nvPr/>
        </p:nvSpPr>
        <p:spPr>
          <a:xfrm>
            <a:off x="9070486" y="3668589"/>
            <a:ext cx="2173210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Direito a Férias    </a:t>
            </a:r>
            <a:endParaRPr lang="en-US" dirty="0"/>
          </a:p>
        </p:txBody>
      </p:sp>
      <p:pic>
        <p:nvPicPr>
          <p:cNvPr id="23" name="Object 22" descr="Captura de tela 2025-07-10 19240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45477" y="198703"/>
            <a:ext cx="1382425" cy="745308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62E059EF-A69E-7524-19A9-E7DAD33DC223}"/>
              </a:ext>
            </a:extLst>
          </p:cNvPr>
          <p:cNvSpPr txBox="1"/>
          <p:nvPr/>
        </p:nvSpPr>
        <p:spPr>
          <a:xfrm>
            <a:off x="5376041" y="476131"/>
            <a:ext cx="1229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3449913" y="415722"/>
            <a:ext cx="8656343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Fluxo do Processo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0" y="0"/>
            <a:ext cx="3367252" cy="685628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pic>
        <p:nvPicPr>
          <p:cNvPr id="4" name="Object 3" descr="eF7HN40WbAQ"/>
          <p:cNvPicPr>
            <a:picLocks noChangeAspect="1"/>
          </p:cNvPicPr>
          <p:nvPr/>
        </p:nvPicPr>
        <p:blipFill>
          <a:blip r:embed="rId3"/>
          <a:srcRect l="25149" t="935" r="42542" b="387"/>
          <a:stretch/>
        </p:blipFill>
        <p:spPr>
          <a:xfrm>
            <a:off x="0" y="0"/>
            <a:ext cx="3367252" cy="6856286"/>
          </a:xfrm>
          <a:prstGeom prst="rect">
            <a:avLst/>
          </a:prstGeom>
        </p:spPr>
      </p:pic>
      <p:pic>
        <p:nvPicPr>
          <p:cNvPr id="5" name="Object 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43269" y="2468144"/>
            <a:ext cx="2752037" cy="1199850"/>
          </a:xfrm>
          <a:prstGeom prst="rect">
            <a:avLst/>
          </a:prstGeom>
        </p:spPr>
      </p:pic>
      <p:sp>
        <p:nvSpPr>
          <p:cNvPr id="6" name="Object 5"/>
          <p:cNvSpPr/>
          <p:nvPr/>
        </p:nvSpPr>
        <p:spPr>
          <a:xfrm>
            <a:off x="3929659" y="2803935"/>
            <a:ext cx="2291871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Validação do usuário</a:t>
            </a:r>
            <a:endParaRPr lang="en-US" dirty="0"/>
          </a:p>
        </p:txBody>
      </p:sp>
      <p:pic>
        <p:nvPicPr>
          <p:cNvPr id="7" name="Object 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914" y="2468144"/>
            <a:ext cx="2752037" cy="1199850"/>
          </a:xfrm>
          <a:prstGeom prst="rect">
            <a:avLst/>
          </a:prstGeom>
        </p:spPr>
      </p:pic>
      <p:sp>
        <p:nvSpPr>
          <p:cNvPr id="8" name="Object 7"/>
          <p:cNvSpPr/>
          <p:nvPr/>
        </p:nvSpPr>
        <p:spPr>
          <a:xfrm>
            <a:off x="6789284" y="2803935"/>
            <a:ext cx="1977625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Identificação do tema</a:t>
            </a:r>
            <a:endParaRPr lang="en-US" dirty="0"/>
          </a:p>
        </p:txBody>
      </p:sp>
      <p:pic>
        <p:nvPicPr>
          <p:cNvPr id="9" name="Object 8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62574" y="2468144"/>
            <a:ext cx="2752037" cy="1199850"/>
          </a:xfrm>
          <a:prstGeom prst="rect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9348946" y="2803935"/>
            <a:ext cx="1977625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 err="1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Verificação</a:t>
            </a: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de Dados</a:t>
            </a:r>
          </a:p>
          <a:p>
            <a:pPr algn="ctr">
              <a:lnSpc>
                <a:spcPts val="2045"/>
              </a:lnSpc>
              <a:buNone/>
            </a:pPr>
            <a:endParaRPr lang="en-US" dirty="0"/>
          </a:p>
        </p:txBody>
      </p:sp>
      <p:pic>
        <p:nvPicPr>
          <p:cNvPr id="11" name="Object 10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43269" y="3753698"/>
            <a:ext cx="2752037" cy="1199850"/>
          </a:xfrm>
          <a:prstGeom prst="rect">
            <a:avLst/>
          </a:prstGeom>
        </p:spPr>
      </p:pic>
      <p:sp>
        <p:nvSpPr>
          <p:cNvPr id="12" name="Object 11"/>
          <p:cNvSpPr/>
          <p:nvPr/>
        </p:nvSpPr>
        <p:spPr>
          <a:xfrm>
            <a:off x="4229622" y="3960933"/>
            <a:ext cx="1977625" cy="77847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Checagem de antecedência da Solicitação</a:t>
            </a:r>
            <a:endParaRPr lang="en-US" dirty="0"/>
          </a:p>
        </p:txBody>
      </p:sp>
      <p:pic>
        <p:nvPicPr>
          <p:cNvPr id="13" name="Object 12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02914" y="3753698"/>
            <a:ext cx="2752037" cy="1199850"/>
          </a:xfrm>
          <a:prstGeom prst="rect">
            <a:avLst/>
          </a:prstGeom>
        </p:spPr>
      </p:pic>
      <p:sp>
        <p:nvSpPr>
          <p:cNvPr id="14" name="Object 13"/>
          <p:cNvSpPr/>
          <p:nvPr/>
        </p:nvSpPr>
        <p:spPr>
          <a:xfrm>
            <a:off x="6789284" y="4089489"/>
            <a:ext cx="1977625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Aprovação do gestor</a:t>
            </a:r>
            <a:endParaRPr lang="en-US" dirty="0"/>
          </a:p>
        </p:txBody>
      </p:sp>
      <p:pic>
        <p:nvPicPr>
          <p:cNvPr id="15" name="Object 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62574" y="3753698"/>
            <a:ext cx="2752037" cy="1199850"/>
          </a:xfrm>
          <a:prstGeom prst="rect">
            <a:avLst/>
          </a:prstGeom>
        </p:spPr>
      </p:pic>
      <p:sp>
        <p:nvSpPr>
          <p:cNvPr id="16" name="Object 15"/>
          <p:cNvSpPr/>
          <p:nvPr/>
        </p:nvSpPr>
        <p:spPr>
          <a:xfrm>
            <a:off x="9348946" y="4089489"/>
            <a:ext cx="1977625" cy="51898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Pesquisa de satisfação      </a:t>
            </a:r>
            <a:endParaRPr lang="en-US" dirty="0"/>
          </a:p>
        </p:txBody>
      </p:sp>
      <p:pic>
        <p:nvPicPr>
          <p:cNvPr id="17" name="Object 16" descr="Captura de tela 2025-07-10 192405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660555" y="159557"/>
            <a:ext cx="1456994" cy="7855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3809051" cy="6856286"/>
          </a:xfrm>
          <a:prstGeom prst="rect">
            <a:avLst/>
          </a:prstGeom>
          <a:solidFill>
            <a:srgbClr val="F2F2F2"/>
          </a:solidFill>
        </p:spPr>
        <p:txBody>
          <a:bodyPr/>
          <a:lstStyle/>
          <a:p>
            <a:endParaRPr lang="pt-BR"/>
          </a:p>
        </p:txBody>
      </p:sp>
      <p:sp>
        <p:nvSpPr>
          <p:cNvPr id="3" name="Object 2"/>
          <p:cNvSpPr/>
          <p:nvPr/>
        </p:nvSpPr>
        <p:spPr>
          <a:xfrm>
            <a:off x="476131" y="2612322"/>
            <a:ext cx="3142464" cy="2365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64"/>
              </a:lnSpc>
              <a:buNone/>
            </a:pPr>
            <a:r>
              <a:rPr lang="en-US" sz="1875" b="1" kern="0" spc="-112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Cenário Proposto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476131" y="3036674"/>
            <a:ext cx="3142464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3728"/>
              </a:lnSpc>
              <a:spcBef>
                <a:spcPts val="1450"/>
              </a:spcBef>
              <a:buNone/>
            </a:pPr>
            <a:r>
              <a:rPr lang="en-US" sz="3750" b="1" kern="0" spc="-225" dirty="0" err="1">
                <a:solidFill>
                  <a:srgbClr val="333333"/>
                </a:solidFill>
                <a:latin typeface="Geist" pitchFamily="34" charset="0"/>
                <a:ea typeface="Geist" pitchFamily="34" charset="-122"/>
              </a:rPr>
              <a:t>BoB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476131" y="3648205"/>
            <a:ext cx="3142464" cy="64218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530"/>
              </a:lnSpc>
              <a:spcBef>
                <a:spcPts val="1069"/>
              </a:spcBef>
              <a:buNone/>
            </a:pPr>
            <a:r>
              <a:rPr lang="en-US" sz="1875" kern="0" spc="-75" dirty="0" err="1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Projetado</a:t>
            </a:r>
            <a:r>
              <a:rPr lang="en-US" sz="1875" kern="0" spc="-75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para o seu negócio</a:t>
            </a:r>
            <a:endParaRPr lang="en-US" dirty="0"/>
          </a:p>
        </p:txBody>
      </p:sp>
      <p:pic>
        <p:nvPicPr>
          <p:cNvPr id="6" name="Object 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9472" y="1976419"/>
            <a:ext cx="19045" cy="599925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1862" y="1881193"/>
            <a:ext cx="123794" cy="114271"/>
          </a:xfrm>
          <a:prstGeom prst="rect">
            <a:avLst/>
          </a:prstGeom>
        </p:spPr>
      </p:pic>
      <p:pic>
        <p:nvPicPr>
          <p:cNvPr id="8" name="Object 7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68110" y="3158843"/>
            <a:ext cx="571357" cy="199975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02230" y="3113516"/>
            <a:ext cx="133317" cy="114271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56162" y="4605138"/>
            <a:ext cx="361860" cy="495176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56784" y="5044037"/>
            <a:ext cx="114271" cy="133317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83606" y="4605138"/>
            <a:ext cx="361860" cy="495176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27712" y="5044037"/>
            <a:ext cx="114271" cy="133317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362058" y="3158843"/>
            <a:ext cx="571357" cy="199975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271405" y="3113516"/>
            <a:ext cx="133317" cy="114271"/>
          </a:xfrm>
          <a:prstGeom prst="rect">
            <a:avLst/>
          </a:prstGeom>
        </p:spPr>
      </p:pic>
      <p:sp>
        <p:nvSpPr>
          <p:cNvPr id="16" name="Object 15"/>
          <p:cNvSpPr/>
          <p:nvPr/>
        </p:nvSpPr>
        <p:spPr>
          <a:xfrm>
            <a:off x="6960082" y="2658202"/>
            <a:ext cx="2077835" cy="2077835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17" name="Object 16" descr="FYOwBvRb2Mk"/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6960082" y="2658202"/>
            <a:ext cx="2077835" cy="2077835"/>
          </a:xfrm>
          <a:prstGeom prst="ellipse">
            <a:avLst/>
          </a:prstGeom>
        </p:spPr>
      </p:pic>
      <p:sp>
        <p:nvSpPr>
          <p:cNvPr id="18" name="Object 17"/>
          <p:cNvSpPr/>
          <p:nvPr/>
        </p:nvSpPr>
        <p:spPr>
          <a:xfrm>
            <a:off x="7641902" y="1071733"/>
            <a:ext cx="714196" cy="714196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19" name="Object 18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44163" y="1294778"/>
            <a:ext cx="304724" cy="276156"/>
          </a:xfrm>
          <a:prstGeom prst="rect">
            <a:avLst/>
          </a:prstGeom>
        </p:spPr>
      </p:pic>
      <p:sp>
        <p:nvSpPr>
          <p:cNvPr id="20" name="Object 19"/>
          <p:cNvSpPr/>
          <p:nvPr/>
        </p:nvSpPr>
        <p:spPr>
          <a:xfrm>
            <a:off x="7176722" y="549924"/>
            <a:ext cx="1644556" cy="4154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Coletar Dados Automaticamente</a:t>
            </a:r>
            <a:endParaRPr lang="en-US" dirty="0"/>
          </a:p>
        </p:txBody>
      </p:sp>
      <p:sp>
        <p:nvSpPr>
          <p:cNvPr id="21" name="Object 20"/>
          <p:cNvSpPr/>
          <p:nvPr/>
        </p:nvSpPr>
        <p:spPr>
          <a:xfrm>
            <a:off x="9799171" y="2639082"/>
            <a:ext cx="714196" cy="714196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22" name="Object 21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967853" y="2828666"/>
            <a:ext cx="371382" cy="333292"/>
          </a:xfrm>
          <a:prstGeom prst="rect">
            <a:avLst/>
          </a:prstGeom>
        </p:spPr>
      </p:pic>
      <p:sp>
        <p:nvSpPr>
          <p:cNvPr id="23" name="Object 22"/>
          <p:cNvSpPr/>
          <p:nvPr/>
        </p:nvSpPr>
        <p:spPr>
          <a:xfrm>
            <a:off x="10608594" y="2788617"/>
            <a:ext cx="1416073" cy="4154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Tomada de Decisão </a:t>
            </a:r>
            <a:endParaRPr lang="en-US" dirty="0"/>
          </a:p>
        </p:txBody>
      </p:sp>
      <p:sp>
        <p:nvSpPr>
          <p:cNvPr id="24" name="Object 23"/>
          <p:cNvSpPr/>
          <p:nvPr/>
        </p:nvSpPr>
        <p:spPr>
          <a:xfrm>
            <a:off x="8975168" y="5175105"/>
            <a:ext cx="714196" cy="714196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25" name="Object 24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173145" y="5360622"/>
            <a:ext cx="323769" cy="352337"/>
          </a:xfrm>
          <a:prstGeom prst="rect">
            <a:avLst/>
          </a:prstGeom>
        </p:spPr>
      </p:pic>
      <p:sp>
        <p:nvSpPr>
          <p:cNvPr id="26" name="Object 25"/>
          <p:cNvSpPr/>
          <p:nvPr/>
        </p:nvSpPr>
        <p:spPr>
          <a:xfrm>
            <a:off x="9784590" y="5324639"/>
            <a:ext cx="1508383" cy="4154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Integração entre Sistemas</a:t>
            </a:r>
            <a:endParaRPr lang="en-US" dirty="0"/>
          </a:p>
        </p:txBody>
      </p:sp>
      <p:sp>
        <p:nvSpPr>
          <p:cNvPr id="27" name="Object 26"/>
          <p:cNvSpPr/>
          <p:nvPr/>
        </p:nvSpPr>
        <p:spPr>
          <a:xfrm>
            <a:off x="6308635" y="5175105"/>
            <a:ext cx="714196" cy="714196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28" name="Object 27"/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523404" y="5410837"/>
            <a:ext cx="285679" cy="238065"/>
          </a:xfrm>
          <a:prstGeom prst="rect">
            <a:avLst/>
          </a:prstGeom>
        </p:spPr>
      </p:pic>
      <p:sp>
        <p:nvSpPr>
          <p:cNvPr id="29" name="Object 28"/>
          <p:cNvSpPr/>
          <p:nvPr/>
        </p:nvSpPr>
        <p:spPr>
          <a:xfrm>
            <a:off x="3788702" y="5286549"/>
            <a:ext cx="2424608" cy="2077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r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Análise de Dados</a:t>
            </a:r>
            <a:endParaRPr lang="en-US" dirty="0"/>
          </a:p>
        </p:txBody>
      </p:sp>
      <p:sp>
        <p:nvSpPr>
          <p:cNvPr id="30" name="Object 29"/>
          <p:cNvSpPr/>
          <p:nvPr/>
        </p:nvSpPr>
        <p:spPr>
          <a:xfrm>
            <a:off x="3788702" y="5568657"/>
            <a:ext cx="2424608" cy="2077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r">
              <a:lnSpc>
                <a:spcPts val="1636"/>
              </a:lnSpc>
              <a:spcBef>
                <a:spcPts val="575"/>
              </a:spcBef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em tempo Real</a:t>
            </a:r>
            <a:endParaRPr lang="en-US" dirty="0"/>
          </a:p>
        </p:txBody>
      </p:sp>
      <p:sp>
        <p:nvSpPr>
          <p:cNvPr id="31" name="Object 30"/>
          <p:cNvSpPr/>
          <p:nvPr/>
        </p:nvSpPr>
        <p:spPr>
          <a:xfrm>
            <a:off x="5484632" y="2639082"/>
            <a:ext cx="714196" cy="714196"/>
          </a:xfrm>
          <a:prstGeom prst="ellipse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32" name="Object 31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645139" y="2807740"/>
            <a:ext cx="399950" cy="380905"/>
          </a:xfrm>
          <a:prstGeom prst="rect">
            <a:avLst/>
          </a:prstGeom>
        </p:spPr>
      </p:pic>
      <p:sp>
        <p:nvSpPr>
          <p:cNvPr id="33" name="Object 32"/>
          <p:cNvSpPr/>
          <p:nvPr/>
        </p:nvSpPr>
        <p:spPr>
          <a:xfrm>
            <a:off x="3985771" y="2893365"/>
            <a:ext cx="1403634" cy="20771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r">
              <a:lnSpc>
                <a:spcPts val="1636"/>
              </a:lnSpc>
              <a:buNone/>
            </a:pPr>
            <a:r>
              <a:rPr lang="en-US" sz="1440" b="1" kern="0" spc="-43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Operação 24x7</a:t>
            </a:r>
            <a:endParaRPr lang="en-US" dirty="0"/>
          </a:p>
        </p:txBody>
      </p:sp>
      <p:sp>
        <p:nvSpPr>
          <p:cNvPr id="34" name="Object 33"/>
          <p:cNvSpPr/>
          <p:nvPr/>
        </p:nvSpPr>
        <p:spPr>
          <a:xfrm>
            <a:off x="11798525" y="6504246"/>
            <a:ext cx="199975" cy="231221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pic>
        <p:nvPicPr>
          <p:cNvPr id="35" name="Object 34" descr="Captura de tela 2025-07-10 192405.png"/>
          <p:cNvPicPr>
            <a:picLocks noChangeAspect="1"/>
          </p:cNvPicPr>
          <p:nvPr/>
        </p:nvPicPr>
        <p:blipFill>
          <a:blip r:embed="rId34"/>
          <a:srcRect/>
          <a:stretch/>
        </p:blipFill>
        <p:spPr>
          <a:xfrm>
            <a:off x="10564194" y="84254"/>
            <a:ext cx="1383084" cy="745662"/>
          </a:xfrm>
          <a:prstGeom prst="rect">
            <a:avLst/>
          </a:prstGeom>
        </p:spPr>
      </p:pic>
      <p:sp>
        <p:nvSpPr>
          <p:cNvPr id="36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/>
            </a:lvl1pPr>
          </a:lstStyle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DC9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174BCD-597D-9A91-94B0-FAE7BE67F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D1F80AF5-F945-60E3-7CD2-A0674D237A29}"/>
              </a:ext>
            </a:extLst>
          </p:cNvPr>
          <p:cNvSpPr/>
          <p:nvPr/>
        </p:nvSpPr>
        <p:spPr>
          <a:xfrm>
            <a:off x="1157474" y="3014653"/>
            <a:ext cx="6064956" cy="8518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6710"/>
              </a:lnSpc>
              <a:buNone/>
            </a:pPr>
            <a:r>
              <a:rPr lang="en-US" sz="6750" b="1" kern="0" spc="-405" dirty="0" err="1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BoB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B00588A6-A938-7F0D-A4C0-F159F1525048}"/>
              </a:ext>
            </a:extLst>
          </p:cNvPr>
          <p:cNvSpPr/>
          <p:nvPr/>
        </p:nvSpPr>
        <p:spPr>
          <a:xfrm>
            <a:off x="8379905" y="0"/>
            <a:ext cx="3809047" cy="6856286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pt-BR"/>
          </a:p>
        </p:txBody>
      </p:sp>
      <p:pic>
        <p:nvPicPr>
          <p:cNvPr id="4" name="Object 3" descr="OYzbqk2y26c">
            <a:extLst>
              <a:ext uri="{FF2B5EF4-FFF2-40B4-BE49-F238E27FC236}">
                <a16:creationId xmlns:a16="http://schemas.microsoft.com/office/drawing/2014/main" id="{3BFD88B2-2245-5B7C-930E-21A6E333A0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95" r="31495"/>
          <a:stretch/>
        </p:blipFill>
        <p:spPr>
          <a:xfrm>
            <a:off x="8379905" y="0"/>
            <a:ext cx="3809047" cy="6856286"/>
          </a:xfrm>
          <a:prstGeom prst="rect">
            <a:avLst/>
          </a:prstGeom>
        </p:spPr>
      </p:pic>
      <p:pic>
        <p:nvPicPr>
          <p:cNvPr id="5" name="Object 4" descr="Captura de tela 2025-07-10 192405.png">
            <a:extLst>
              <a:ext uri="{FF2B5EF4-FFF2-40B4-BE49-F238E27FC236}">
                <a16:creationId xmlns:a16="http://schemas.microsoft.com/office/drawing/2014/main" id="{EB0AE1EB-21DF-E09A-8DFE-EEFD98D61B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33267" y="380905"/>
            <a:ext cx="1149682" cy="52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5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476131" y="2997988"/>
            <a:ext cx="3079615" cy="2365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64"/>
              </a:lnSpc>
              <a:buNone/>
            </a:pPr>
            <a:r>
              <a:rPr lang="en-US" sz="1875" b="1" kern="0" spc="-112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RH - Férias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476131" y="3422340"/>
            <a:ext cx="3079615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3728"/>
              </a:lnSpc>
              <a:spcBef>
                <a:spcPts val="1450"/>
              </a:spcBef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</a:rPr>
              <a:t>Bob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3751912" y="0"/>
            <a:ext cx="8437040" cy="6856286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6" name="Object 5" descr="Captura de tela 2025-07-10 192405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597" y="54815"/>
            <a:ext cx="1226684" cy="661343"/>
          </a:xfrm>
          <a:prstGeom prst="rect">
            <a:avLst/>
          </a:prstGeom>
        </p:spPr>
      </p:pic>
      <p:pic>
        <p:nvPicPr>
          <p:cNvPr id="5" name="WhatsApp Video 2025-07-16 at 06.20.21">
            <a:hlinkClick r:id="" action="ppaction://media"/>
            <a:extLst>
              <a:ext uri="{FF2B5EF4-FFF2-40B4-BE49-F238E27FC236}">
                <a16:creationId xmlns:a16="http://schemas.microsoft.com/office/drawing/2014/main" id="{6E373B3E-0EF8-39F0-3633-93376F30DE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5695" y="385486"/>
            <a:ext cx="11680610" cy="6358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95226" y="95226"/>
            <a:ext cx="3936016" cy="6665833"/>
          </a:xfrm>
          <a:prstGeom prst="rect">
            <a:avLst/>
          </a:prstGeom>
          <a:solidFill>
            <a:srgbClr val="F2F2F2"/>
          </a:solidFill>
        </p:spPr>
        <p:txBody>
          <a:bodyPr/>
          <a:lstStyle/>
          <a:p>
            <a:endParaRPr lang="pt-BR"/>
          </a:p>
        </p:txBody>
      </p:sp>
      <p:pic>
        <p:nvPicPr>
          <p:cNvPr id="3" name="Object 2"/>
          <p:cNvPicPr>
            <a:picLocks noChangeAspect="1"/>
          </p:cNvPicPr>
          <p:nvPr/>
        </p:nvPicPr>
        <p:blipFill>
          <a:blip r:embed="rId3"/>
          <a:srcRect l="20476" r="20476"/>
          <a:stretch/>
        </p:blipFill>
        <p:spPr>
          <a:xfrm>
            <a:off x="95226" y="95226"/>
            <a:ext cx="3936016" cy="6665833"/>
          </a:xfrm>
          <a:prstGeom prst="rect">
            <a:avLst/>
          </a:prstGeom>
        </p:spPr>
      </p:pic>
      <p:sp>
        <p:nvSpPr>
          <p:cNvPr id="4" name="Object 3"/>
          <p:cNvSpPr/>
          <p:nvPr/>
        </p:nvSpPr>
        <p:spPr>
          <a:xfrm>
            <a:off x="4108136" y="83619"/>
            <a:ext cx="3936016" cy="6665833"/>
          </a:xfrm>
          <a:prstGeom prst="rect">
            <a:avLst/>
          </a:prstGeom>
          <a:solidFill>
            <a:srgbClr val="F2F2F2"/>
          </a:solidFill>
        </p:spPr>
        <p:txBody>
          <a:bodyPr/>
          <a:lstStyle/>
          <a:p>
            <a:r>
              <a:rPr lang="pt-BR" dirty="0"/>
              <a:t>‘</a:t>
            </a:r>
          </a:p>
        </p:txBody>
      </p:sp>
      <p:sp>
        <p:nvSpPr>
          <p:cNvPr id="5" name="Object 4"/>
          <p:cNvSpPr/>
          <p:nvPr/>
        </p:nvSpPr>
        <p:spPr>
          <a:xfrm>
            <a:off x="4260420" y="1260557"/>
            <a:ext cx="3477660" cy="43478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242900" indent="-242900" algn="l">
              <a:lnSpc>
                <a:spcPts val="3067"/>
              </a:lnSpc>
              <a:buSzPct val="100000"/>
              <a:buChar char="•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Agilidade</a:t>
            </a:r>
          </a:p>
          <a:p>
            <a:pPr lvl="1" algn="l">
              <a:lnSpc>
                <a:spcPts val="2792"/>
              </a:lnSpc>
              <a:spcBef>
                <a:spcPts val="249"/>
              </a:spcBef>
              <a:buNone/>
            </a:pPr>
            <a:r>
              <a:rPr lang="en-US" sz="2000" kern="0" spc="-82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Interpretação automática das solicitações dos colaboradores</a:t>
            </a:r>
          </a:p>
          <a:p>
            <a:pPr marL="242900" indent="-242900" algn="l">
              <a:lnSpc>
                <a:spcPts val="3067"/>
              </a:lnSpc>
              <a:spcBef>
                <a:spcPts val="2326"/>
              </a:spcBef>
              <a:buSzPct val="100000"/>
              <a:buChar char="•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Integração</a:t>
            </a:r>
          </a:p>
          <a:p>
            <a:pPr lvl="1" algn="l">
              <a:lnSpc>
                <a:spcPts val="2792"/>
              </a:lnSpc>
              <a:spcBef>
                <a:spcPts val="249"/>
              </a:spcBef>
              <a:buNone/>
            </a:pPr>
            <a:r>
              <a:rPr lang="en-US" sz="2070" kern="0" spc="-82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Todos os sistemas integrados</a:t>
            </a:r>
          </a:p>
          <a:p>
            <a:pPr marL="242900" indent="-242900" algn="l">
              <a:lnSpc>
                <a:spcPts val="3067"/>
              </a:lnSpc>
              <a:spcBef>
                <a:spcPts val="2326"/>
              </a:spcBef>
              <a:buSzPct val="100000"/>
              <a:buChar char="•"/>
            </a:pPr>
            <a:r>
              <a:rPr lang="en-US" sz="27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Precisão</a:t>
            </a:r>
          </a:p>
          <a:p>
            <a:pPr lvl="1" algn="l">
              <a:lnSpc>
                <a:spcPts val="2792"/>
              </a:lnSpc>
              <a:spcBef>
                <a:spcPts val="249"/>
              </a:spcBef>
              <a:buNone/>
            </a:pPr>
            <a:r>
              <a:rPr lang="en-US" sz="2070" kern="0" spc="-82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Fluxo de aprovação otimizado</a:t>
            </a:r>
            <a:endParaRPr lang="en-US" dirty="0"/>
          </a:p>
        </p:txBody>
      </p:sp>
      <p:sp>
        <p:nvSpPr>
          <p:cNvPr id="6" name="Object 5"/>
          <p:cNvSpPr/>
          <p:nvPr/>
        </p:nvSpPr>
        <p:spPr>
          <a:xfrm>
            <a:off x="8091939" y="95224"/>
            <a:ext cx="3936016" cy="6665833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7" name="Object 6"/>
          <p:cNvSpPr/>
          <p:nvPr/>
        </p:nvSpPr>
        <p:spPr>
          <a:xfrm>
            <a:off x="8271984" y="1674195"/>
            <a:ext cx="3701070" cy="760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5991"/>
              </a:lnSpc>
              <a:buNone/>
            </a:pPr>
            <a:r>
              <a:rPr lang="en-US" sz="5625" b="1" kern="0" spc="-337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5FTE+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8121046" y="2545217"/>
            <a:ext cx="3852008" cy="64902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704"/>
              </a:lnSpc>
              <a:spcBef>
                <a:spcPts val="853"/>
              </a:spcBef>
              <a:buNone/>
            </a:pPr>
            <a:r>
              <a:rPr lang="en-US" sz="1500" b="1" kern="0" spc="-45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FORÇA DE TRABALHO EQUIVALENTE DA AUTOMAÇÃO POR CADA SOLICITAÇÃO</a:t>
            </a:r>
            <a:endParaRPr lang="en-US" dirty="0"/>
          </a:p>
        </p:txBody>
      </p:sp>
      <p:sp>
        <p:nvSpPr>
          <p:cNvPr id="9" name="Object 8"/>
          <p:cNvSpPr/>
          <p:nvPr/>
        </p:nvSpPr>
        <p:spPr>
          <a:xfrm>
            <a:off x="9701758" y="3436476"/>
            <a:ext cx="841114" cy="0"/>
          </a:xfrm>
          <a:prstGeom prst="line">
            <a:avLst/>
          </a:prstGeom>
          <a:noFill/>
          <a:ln w="12700">
            <a:solidFill>
              <a:srgbClr val="000000">
                <a:alpha val="20000"/>
              </a:srgbClr>
            </a:solidFill>
            <a:prstDash val="solid"/>
            <a:miter lim="800000"/>
          </a:ln>
        </p:spPr>
        <p:txBody>
          <a:bodyPr/>
          <a:lstStyle/>
          <a:p>
            <a:endParaRPr lang="pt-BR"/>
          </a:p>
        </p:txBody>
      </p:sp>
      <p:sp>
        <p:nvSpPr>
          <p:cNvPr id="10" name="Object 9"/>
          <p:cNvSpPr/>
          <p:nvPr/>
        </p:nvSpPr>
        <p:spPr>
          <a:xfrm>
            <a:off x="8271984" y="3710845"/>
            <a:ext cx="3701070" cy="760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5991"/>
              </a:lnSpc>
              <a:spcBef>
                <a:spcPts val="1309"/>
              </a:spcBef>
              <a:buNone/>
            </a:pPr>
            <a:r>
              <a:rPr lang="en-US" sz="5625" b="1" kern="0" spc="-337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~90%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8271984" y="4581868"/>
            <a:ext cx="3701070" cy="52136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420"/>
              </a:lnSpc>
              <a:spcBef>
                <a:spcPts val="853"/>
              </a:spcBef>
              <a:buNone/>
            </a:pPr>
            <a:r>
              <a:rPr lang="en-US" sz="2000" b="1" kern="0" spc="-45" baseline="30000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REDUÇÃO NO TEMPO DE CONCLUSÃO DO PROCESSO “FÉRIAS</a:t>
            </a:r>
            <a:r>
              <a:rPr lang="en-US" sz="1250" b="1" kern="0" spc="-45" baseline="30000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"</a:t>
            </a:r>
            <a:endParaRPr lang="en-US" dirty="0"/>
          </a:p>
        </p:txBody>
      </p:sp>
      <p:pic>
        <p:nvPicPr>
          <p:cNvPr id="12" name="Object 11" descr="Captura de tela 2025-07-10 19240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74168" y="222528"/>
            <a:ext cx="1506000" cy="81193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6EDDC32-CD23-E898-E8FF-DFB092723DED}"/>
              </a:ext>
            </a:extLst>
          </p:cNvPr>
          <p:cNvSpPr txBox="1"/>
          <p:nvPr/>
        </p:nvSpPr>
        <p:spPr>
          <a:xfrm>
            <a:off x="4445876" y="599090"/>
            <a:ext cx="3292204" cy="552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67"/>
              </a:lnSpc>
              <a:buSzPct val="100000"/>
            </a:pPr>
            <a:r>
              <a:rPr lang="en-US" sz="4400" b="1" kern="0" spc="-81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Resultados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8DC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3968075" y="3054975"/>
            <a:ext cx="4252802" cy="760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5991"/>
              </a:lnSpc>
              <a:buNone/>
            </a:pPr>
            <a:r>
              <a:rPr lang="en-US" sz="5625" b="1" kern="0" spc="-337" dirty="0">
                <a:solidFill>
                  <a:srgbClr val="333333"/>
                </a:solidFill>
                <a:latin typeface="Geist" pitchFamily="34" charset="0"/>
                <a:ea typeface="Geist" pitchFamily="34" charset="-122"/>
              </a:rPr>
              <a:t>Como </a:t>
            </a:r>
            <a:r>
              <a:rPr lang="en-US" sz="5625" b="1" kern="0" spc="-337" dirty="0" err="1">
                <a:solidFill>
                  <a:srgbClr val="333333"/>
                </a:solidFill>
                <a:latin typeface="Geist" pitchFamily="34" charset="0"/>
                <a:ea typeface="Geist" pitchFamily="34" charset="-122"/>
              </a:rPr>
              <a:t>fizemos</a:t>
            </a:r>
            <a:r>
              <a:rPr lang="en-US" sz="5625" b="1" kern="0" spc="-337" dirty="0">
                <a:solidFill>
                  <a:srgbClr val="333333"/>
                </a:solidFill>
                <a:latin typeface="Geist" pitchFamily="34" charset="0"/>
                <a:ea typeface="Geist" pitchFamily="34" charset="-122"/>
              </a:rPr>
              <a:t>?</a:t>
            </a:r>
            <a:endParaRPr lang="en-US" dirty="0"/>
          </a:p>
        </p:txBody>
      </p:sp>
      <p:pic>
        <p:nvPicPr>
          <p:cNvPr id="3" name="Object 2" descr="Captura de tela 2025-07-10 19240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77086" y="239503"/>
            <a:ext cx="1443028" cy="7779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3304351" cy="6856286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3" name="Object 2"/>
          <p:cNvSpPr/>
          <p:nvPr/>
        </p:nvSpPr>
        <p:spPr>
          <a:xfrm>
            <a:off x="476131" y="3060778"/>
            <a:ext cx="2130329" cy="37852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982"/>
              </a:lnSpc>
              <a:buNone/>
            </a:pPr>
            <a:r>
              <a:rPr lang="en-US" sz="3000" b="1" kern="0" spc="-180" dirty="0">
                <a:solidFill>
                  <a:srgbClr val="48DC92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Framework  </a:t>
            </a:r>
            <a:r>
              <a:rPr lang="en-US" sz="3000" b="1" kern="0" spc="-18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476131" y="3550003"/>
            <a:ext cx="2587296" cy="2568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024"/>
              </a:lnSpc>
              <a:spcBef>
                <a:spcPts val="855"/>
              </a:spcBef>
              <a:buNone/>
            </a:pPr>
            <a:r>
              <a:rPr lang="en-US" sz="1500" kern="0" spc="-60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Entregáveis Chaves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3399575" y="95226"/>
            <a:ext cx="8694151" cy="6665833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6" name="Object 5" descr="Imagem2.png"/>
          <p:cNvPicPr>
            <a:picLocks noChangeAspect="1"/>
          </p:cNvPicPr>
          <p:nvPr/>
        </p:nvPicPr>
        <p:blipFill>
          <a:blip r:embed="rId3"/>
          <a:srcRect l="271" t="-8884" r="271" b="-8884"/>
          <a:stretch/>
        </p:blipFill>
        <p:spPr>
          <a:xfrm>
            <a:off x="3399575" y="95226"/>
            <a:ext cx="8694151" cy="6665833"/>
          </a:xfrm>
          <a:prstGeom prst="rect">
            <a:avLst/>
          </a:prstGeom>
        </p:spPr>
      </p:pic>
      <p:pic>
        <p:nvPicPr>
          <p:cNvPr id="7" name="Object 6" descr="Captura de tela 2025-07-10 192405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7244" y="92890"/>
            <a:ext cx="1704307" cy="918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415722"/>
            <a:ext cx="12188952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Chat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0" y="1027252"/>
            <a:ext cx="12188952" cy="3210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530"/>
              </a:lnSpc>
              <a:spcBef>
                <a:spcPts val="1069"/>
              </a:spcBef>
              <a:buNone/>
            </a:pPr>
            <a:r>
              <a:rPr lang="en-US" sz="1875" kern="0" spc="-75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Design de prompts estruturados com respostas de IA baseadas em personalidade</a:t>
            </a:r>
            <a:endParaRPr lang="en-US" dirty="0"/>
          </a:p>
        </p:txBody>
      </p:sp>
      <p:sp>
        <p:nvSpPr>
          <p:cNvPr id="4" name="Object 3"/>
          <p:cNvSpPr/>
          <p:nvPr/>
        </p:nvSpPr>
        <p:spPr>
          <a:xfrm>
            <a:off x="3297613" y="1853900"/>
            <a:ext cx="5593726" cy="3632962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5" name="Object 4" descr="Captura de tela 2025-07-10 220653.png"/>
          <p:cNvPicPr>
            <a:picLocks noChangeAspect="1"/>
          </p:cNvPicPr>
          <p:nvPr/>
        </p:nvPicPr>
        <p:blipFill>
          <a:blip r:embed="rId3"/>
          <a:srcRect l="-81" t="-24959" r="-81" b="-24959"/>
          <a:stretch/>
        </p:blipFill>
        <p:spPr>
          <a:xfrm>
            <a:off x="3297613" y="1853900"/>
            <a:ext cx="5593726" cy="3632962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200" y="1752162"/>
            <a:ext cx="7036552" cy="4247088"/>
          </a:xfrm>
          <a:prstGeom prst="rect">
            <a:avLst/>
          </a:prstGeom>
        </p:spPr>
      </p:pic>
      <p:sp>
        <p:nvSpPr>
          <p:cNvPr id="7" name="Object 6"/>
          <p:cNvSpPr/>
          <p:nvPr/>
        </p:nvSpPr>
        <p:spPr>
          <a:xfrm>
            <a:off x="11798525" y="6504246"/>
            <a:ext cx="199975" cy="231221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pic>
        <p:nvPicPr>
          <p:cNvPr id="14" name="Object 13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6515" y="2212521"/>
            <a:ext cx="1523619" cy="1523619"/>
          </a:xfrm>
          <a:prstGeom prst="rect">
            <a:avLst/>
          </a:prstGeom>
        </p:spPr>
      </p:pic>
      <p:sp>
        <p:nvSpPr>
          <p:cNvPr id="15" name="Object 14"/>
          <p:cNvSpPr/>
          <p:nvPr/>
        </p:nvSpPr>
        <p:spPr>
          <a:xfrm>
            <a:off x="870228" y="2875236"/>
            <a:ext cx="1249621" cy="194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sz="1350" b="1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Personalidade</a:t>
            </a:r>
            <a:endParaRPr lang="en-US" dirty="0"/>
          </a:p>
        </p:txBody>
      </p:sp>
      <p:pic>
        <p:nvPicPr>
          <p:cNvPr id="16" name="Object 1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4759" y="3905315"/>
            <a:ext cx="1542664" cy="1542664"/>
          </a:xfrm>
          <a:prstGeom prst="rect">
            <a:avLst/>
          </a:prstGeom>
        </p:spPr>
      </p:pic>
      <p:sp>
        <p:nvSpPr>
          <p:cNvPr id="17" name="Object 16"/>
          <p:cNvSpPr/>
          <p:nvPr/>
        </p:nvSpPr>
        <p:spPr>
          <a:xfrm>
            <a:off x="857376" y="4579784"/>
            <a:ext cx="1275317" cy="194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sz="1350" b="1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AI Model</a:t>
            </a:r>
            <a:endParaRPr lang="en-US" dirty="0"/>
          </a:p>
        </p:txBody>
      </p:sp>
      <p:pic>
        <p:nvPicPr>
          <p:cNvPr id="18" name="Object 17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56398" y="3633325"/>
            <a:ext cx="1495051" cy="1495051"/>
          </a:xfrm>
          <a:prstGeom prst="rect">
            <a:avLst/>
          </a:prstGeom>
        </p:spPr>
      </p:pic>
      <p:sp>
        <p:nvSpPr>
          <p:cNvPr id="19" name="Object 18"/>
          <p:cNvSpPr/>
          <p:nvPr/>
        </p:nvSpPr>
        <p:spPr>
          <a:xfrm>
            <a:off x="9691219" y="4184596"/>
            <a:ext cx="1224415" cy="38923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sz="1350" b="1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Base de Conhecimento</a:t>
            </a:r>
            <a:endParaRPr lang="en-US" dirty="0"/>
          </a:p>
        </p:txBody>
      </p:sp>
      <p:pic>
        <p:nvPicPr>
          <p:cNvPr id="20" name="Object 19" descr="Captura de tela 2025-07-10 192405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412984" y="195421"/>
            <a:ext cx="1571232" cy="847099"/>
          </a:xfrm>
          <a:prstGeom prst="rect">
            <a:avLst/>
          </a:prstGeom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/>
            </a:lvl1pPr>
          </a:lstStyle>
          <a:p>
            <a:endParaRPr lang="en-US" dirty="0"/>
          </a:p>
        </p:txBody>
      </p: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10B06625-7166-4B7F-A364-F993D5E0A64F}"/>
              </a:ext>
            </a:extLst>
          </p:cNvPr>
          <p:cNvCxnSpPr>
            <a:cxnSpLocks/>
          </p:cNvCxnSpPr>
          <p:nvPr/>
        </p:nvCxnSpPr>
        <p:spPr>
          <a:xfrm flipV="1">
            <a:off x="2267423" y="3736140"/>
            <a:ext cx="2036563" cy="843644"/>
          </a:xfrm>
          <a:prstGeom prst="bentConnector3">
            <a:avLst/>
          </a:prstGeom>
          <a:ln>
            <a:solidFill>
              <a:srgbClr val="38D4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6EC6D5DE-0209-31D3-0DCE-DCFA00FC20C9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2260134" y="2972545"/>
            <a:ext cx="1901963" cy="1786"/>
          </a:xfrm>
          <a:prstGeom prst="straightConnector1">
            <a:avLst/>
          </a:prstGeom>
          <a:ln>
            <a:solidFill>
              <a:srgbClr val="38D4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08FA9650-7CB8-1BC5-B7CB-C1562C254EA6}"/>
              </a:ext>
            </a:extLst>
          </p:cNvPr>
          <p:cNvCxnSpPr/>
          <p:nvPr/>
        </p:nvCxnSpPr>
        <p:spPr>
          <a:xfrm rot="10800000">
            <a:off x="5912070" y="4184596"/>
            <a:ext cx="3644329" cy="194618"/>
          </a:xfrm>
          <a:prstGeom prst="bentConnector3">
            <a:avLst/>
          </a:prstGeom>
          <a:ln>
            <a:solidFill>
              <a:srgbClr val="38D4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8DC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4387070" y="3054975"/>
            <a:ext cx="3414811" cy="760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5991"/>
              </a:lnSpc>
              <a:buNone/>
            </a:pPr>
            <a:r>
              <a:rPr lang="en-US" sz="5625" b="1" kern="0" spc="-337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Sobre nós</a:t>
            </a:r>
            <a:endParaRPr lang="en-US" dirty="0"/>
          </a:p>
        </p:txBody>
      </p:sp>
      <p:pic>
        <p:nvPicPr>
          <p:cNvPr id="3" name="Object 2" descr="Captura de tela 2025-07-10 19240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55476" y="266592"/>
            <a:ext cx="1695794" cy="91425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415722"/>
            <a:ext cx="12188952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Cenário Atual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5094604" y="2590152"/>
            <a:ext cx="1809291" cy="1809297"/>
          </a:xfrm>
          <a:prstGeom prst="ellipse">
            <a:avLst/>
          </a:prstGeom>
          <a:solidFill>
            <a:srgbClr val="F2F2F2">
              <a:alpha val="30000"/>
            </a:srgbClr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Object 3"/>
          <p:cNvSpPr/>
          <p:nvPr/>
        </p:nvSpPr>
        <p:spPr>
          <a:xfrm>
            <a:off x="0" y="6075431"/>
            <a:ext cx="12188952" cy="780855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5" name="Object 4"/>
          <p:cNvSpPr/>
          <p:nvPr/>
        </p:nvSpPr>
        <p:spPr>
          <a:xfrm>
            <a:off x="2234482" y="6304569"/>
            <a:ext cx="7719987" cy="32451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2556"/>
              </a:lnSpc>
              <a:buNone/>
            </a:pPr>
            <a:r>
              <a:rPr lang="en-US" sz="2250" b="1" kern="0" spc="-67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Informação passou a ser um ativo das organizações      </a:t>
            </a:r>
            <a:endParaRPr lang="en-US" dirty="0"/>
          </a:p>
        </p:txBody>
      </p:sp>
      <p:pic>
        <p:nvPicPr>
          <p:cNvPr id="6" name="Object 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5322" y="3082091"/>
            <a:ext cx="28568" cy="28568"/>
          </a:xfrm>
          <a:prstGeom prst="rect">
            <a:avLst/>
          </a:prstGeom>
        </p:spPr>
      </p:pic>
      <p:pic>
        <p:nvPicPr>
          <p:cNvPr id="7" name="Object 6" descr="Imagem3.png-no-bg"/>
          <p:cNvPicPr>
            <a:picLocks noChangeAspect="1"/>
          </p:cNvPicPr>
          <p:nvPr/>
        </p:nvPicPr>
        <p:blipFill>
          <a:blip r:embed="rId5"/>
          <a:srcRect l="9518" t="13735" r="6145" b="1928"/>
          <a:stretch/>
        </p:blipFill>
        <p:spPr>
          <a:xfrm>
            <a:off x="3878317" y="1141577"/>
            <a:ext cx="4811645" cy="4818396"/>
          </a:xfrm>
          <a:prstGeom prst="rect">
            <a:avLst/>
          </a:prstGeom>
        </p:spPr>
      </p:pic>
      <p:sp>
        <p:nvSpPr>
          <p:cNvPr id="9" name="Object 8"/>
          <p:cNvSpPr/>
          <p:nvPr/>
        </p:nvSpPr>
        <p:spPr>
          <a:xfrm>
            <a:off x="8966453" y="2590670"/>
            <a:ext cx="2607918" cy="1946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b="1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Treinamentos</a:t>
            </a:r>
            <a:endParaRPr lang="en-US" dirty="0"/>
          </a:p>
        </p:txBody>
      </p:sp>
      <p:sp>
        <p:nvSpPr>
          <p:cNvPr id="10" name="Object 9"/>
          <p:cNvSpPr/>
          <p:nvPr/>
        </p:nvSpPr>
        <p:spPr>
          <a:xfrm>
            <a:off x="9074243" y="2914218"/>
            <a:ext cx="2607918" cy="175156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spcBef>
                <a:spcPts val="539"/>
              </a:spcBef>
              <a:buNone/>
            </a:pPr>
            <a:r>
              <a:rPr lang="en-US" sz="1600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nossa frente de capacitação atua na esfera educacional com o intuito de alfabetizar pessoas em dados, oferecendo cursos/treinamentos, workshops, palestras e conteúdos de total relevância sobre o universo de Data Analytics   </a:t>
            </a:r>
            <a:endParaRPr lang="en-US" sz="1600" dirty="0"/>
          </a:p>
        </p:txBody>
      </p:sp>
      <p:sp>
        <p:nvSpPr>
          <p:cNvPr id="11" name="Object 10"/>
          <p:cNvSpPr/>
          <p:nvPr/>
        </p:nvSpPr>
        <p:spPr>
          <a:xfrm>
            <a:off x="617629" y="2829945"/>
            <a:ext cx="2884411" cy="109510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12" name="Object 11"/>
          <p:cNvSpPr/>
          <p:nvPr/>
        </p:nvSpPr>
        <p:spPr>
          <a:xfrm>
            <a:off x="682960" y="3011528"/>
            <a:ext cx="2753748" cy="77847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ts val="1534"/>
              </a:lnSpc>
              <a:buNone/>
            </a:pPr>
            <a:r>
              <a:rPr lang="en-US" b="1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Em um mundo globalizado, digital e on-line conhecer seu cliente, seu Mercado e seus concorrentes é essencial.     </a:t>
            </a:r>
            <a:r>
              <a:rPr lang="en-US" sz="1350" b="1" kern="0" spc="-40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 </a:t>
            </a:r>
            <a:endParaRPr lang="en-US" dirty="0"/>
          </a:p>
        </p:txBody>
      </p:sp>
      <p:pic>
        <p:nvPicPr>
          <p:cNvPr id="13" name="Object 12" descr="Captura de tela 2025-07-10 192405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93960" y="290742"/>
            <a:ext cx="1323600" cy="7135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D59AB46-3D1B-A4CE-2514-9AF474345997}"/>
              </a:ext>
            </a:extLst>
          </p:cNvPr>
          <p:cNvSpPr/>
          <p:nvPr/>
        </p:nvSpPr>
        <p:spPr>
          <a:xfrm>
            <a:off x="1" y="1"/>
            <a:ext cx="6135967" cy="5802775"/>
          </a:xfrm>
          <a:prstGeom prst="rect">
            <a:avLst/>
          </a:prstGeom>
          <a:gradFill flip="none" rotWithShape="1">
            <a:gsLst>
              <a:gs pos="51000">
                <a:srgbClr val="50C6B9"/>
              </a:gs>
              <a:gs pos="0">
                <a:srgbClr val="74D49A"/>
              </a:gs>
              <a:gs pos="100000">
                <a:srgbClr val="00A5F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98D1338-7117-7272-2BF0-047DD8EF4800}"/>
              </a:ext>
            </a:extLst>
          </p:cNvPr>
          <p:cNvSpPr txBox="1"/>
          <p:nvPr/>
        </p:nvSpPr>
        <p:spPr>
          <a:xfrm>
            <a:off x="366261" y="822287"/>
            <a:ext cx="5436513" cy="1733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2800"/>
            </a:pPr>
            <a:r>
              <a:rPr lang="en-US" sz="5333" b="1" dirty="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Nosso</a:t>
            </a:r>
            <a:r>
              <a:rPr lang="en-US" sz="5333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333" b="1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Propósito</a:t>
            </a:r>
            <a:endParaRPr lang="en-US" sz="5333" dirty="0"/>
          </a:p>
        </p:txBody>
      </p:sp>
      <p:sp>
        <p:nvSpPr>
          <p:cNvPr id="5" name="Google Shape;480;p50">
            <a:extLst>
              <a:ext uri="{FF2B5EF4-FFF2-40B4-BE49-F238E27FC236}">
                <a16:creationId xmlns:a16="http://schemas.microsoft.com/office/drawing/2014/main" id="{C4E329D9-B6D8-EAF9-6409-337DAEB95ADD}"/>
              </a:ext>
            </a:extLst>
          </p:cNvPr>
          <p:cNvSpPr txBox="1"/>
          <p:nvPr/>
        </p:nvSpPr>
        <p:spPr>
          <a:xfrm>
            <a:off x="390619" y="2971162"/>
            <a:ext cx="3174384" cy="1581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900" tIns="117900" rIns="117900" bIns="117900" anchor="t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r>
              <a:rPr lang="en-US" sz="3200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Tornar</a:t>
            </a:r>
            <a:r>
              <a:rPr lang="en-US" sz="3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sua</a:t>
            </a:r>
            <a:r>
              <a:rPr lang="en-US" sz="3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empresa</a:t>
            </a:r>
            <a:r>
              <a:rPr lang="en-US" sz="32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Data Driven</a:t>
            </a:r>
            <a:endParaRPr sz="3200" b="1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4C7C780-4ADA-7416-2252-4B97ADCB1A45}"/>
              </a:ext>
            </a:extLst>
          </p:cNvPr>
          <p:cNvSpPr txBox="1"/>
          <p:nvPr/>
        </p:nvSpPr>
        <p:spPr>
          <a:xfrm>
            <a:off x="6502227" y="414561"/>
            <a:ext cx="3868689" cy="1733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2800"/>
            </a:pPr>
            <a:r>
              <a:rPr lang="en-US" sz="5333" b="1" dirty="0" err="1">
                <a:latin typeface="Poppins"/>
                <a:ea typeface="Poppins"/>
                <a:cs typeface="Poppins"/>
                <a:sym typeface="Poppins"/>
              </a:rPr>
              <a:t>Nossa</a:t>
            </a:r>
            <a:r>
              <a:rPr lang="en-US" sz="5333" b="1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333" b="1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missão</a:t>
            </a:r>
            <a:endParaRPr lang="en-US" sz="5333" dirty="0"/>
          </a:p>
        </p:txBody>
      </p:sp>
      <p:sp>
        <p:nvSpPr>
          <p:cNvPr id="10" name="Google Shape;480;p50">
            <a:extLst>
              <a:ext uri="{FF2B5EF4-FFF2-40B4-BE49-F238E27FC236}">
                <a16:creationId xmlns:a16="http://schemas.microsoft.com/office/drawing/2014/main" id="{6A60877B-698E-469D-73B3-0AAE6480E5C2}"/>
              </a:ext>
            </a:extLst>
          </p:cNvPr>
          <p:cNvSpPr txBox="1"/>
          <p:nvPr/>
        </p:nvSpPr>
        <p:spPr>
          <a:xfrm>
            <a:off x="6502227" y="2735881"/>
            <a:ext cx="5299155" cy="1581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900" tIns="117900" rIns="117900" bIns="117900" anchor="t" anchorCtr="0">
            <a:noAutofit/>
          </a:bodyPr>
          <a:lstStyle/>
          <a:p>
            <a:pPr defTabSz="914377">
              <a:buSzPts val="2800"/>
            </a:pPr>
            <a:r>
              <a:rPr lang="pt-BR" sz="2400" dirty="0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Apoiar nossos clientes em tornar seus dados em um ativo poderoso e impulsionador da </a:t>
            </a:r>
            <a:r>
              <a:rPr lang="pt-BR" sz="2400" b="1" dirty="0">
                <a:solidFill>
                  <a:srgbClr val="002060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Inovação</a:t>
            </a:r>
            <a:r>
              <a:rPr lang="pt-BR" sz="2400" dirty="0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e </a:t>
            </a:r>
            <a:r>
              <a:rPr lang="pt-BR" sz="2400" b="1" dirty="0">
                <a:solidFill>
                  <a:srgbClr val="002060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transformação digital</a:t>
            </a:r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  <a:r>
              <a:rPr lang="pt-BR" sz="2400" dirty="0"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na empresa, gerando desenvolvimento, crescimento, eficiência e </a:t>
            </a:r>
            <a:r>
              <a:rPr lang="pt-BR" sz="2400" b="1" dirty="0">
                <a:solidFill>
                  <a:srgbClr val="002060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lucratividade.</a:t>
            </a:r>
            <a:endParaRPr lang="pt-BR" sz="2400" b="1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Google Shape;480;p50">
            <a:extLst>
              <a:ext uri="{FF2B5EF4-FFF2-40B4-BE49-F238E27FC236}">
                <a16:creationId xmlns:a16="http://schemas.microsoft.com/office/drawing/2014/main" id="{322F16EE-8F3A-DF19-5F13-CED2E6C748B5}"/>
              </a:ext>
            </a:extLst>
          </p:cNvPr>
          <p:cNvSpPr txBox="1"/>
          <p:nvPr/>
        </p:nvSpPr>
        <p:spPr>
          <a:xfrm>
            <a:off x="3240912" y="5951783"/>
            <a:ext cx="5790109" cy="770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900" tIns="117900" rIns="117900" bIns="117900" anchor="t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sz="3200" b="1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Value Driven Business</a:t>
            </a:r>
          </a:p>
          <a:p>
            <a:pPr algn="ctr">
              <a:buClr>
                <a:srgbClr val="000000"/>
              </a:buClr>
              <a:buSzPts val="1800"/>
            </a:pPr>
            <a:endParaRPr sz="3200" b="1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857210C-CA6F-B454-7979-5FDDE1D06956}"/>
              </a:ext>
            </a:extLst>
          </p:cNvPr>
          <p:cNvSpPr/>
          <p:nvPr/>
        </p:nvSpPr>
        <p:spPr>
          <a:xfrm>
            <a:off x="10522634" y="5951783"/>
            <a:ext cx="1505243" cy="770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8928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"/>
          <p:cNvSpPr txBox="1"/>
          <p:nvPr/>
        </p:nvSpPr>
        <p:spPr>
          <a:xfrm>
            <a:off x="1027120" y="1063867"/>
            <a:ext cx="6021925" cy="651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733" b="1" dirty="0">
                <a:latin typeface="Poppins"/>
                <a:ea typeface="Poppins"/>
                <a:cs typeface="Poppins"/>
                <a:sym typeface="Poppins"/>
              </a:rPr>
              <a:t>Onde</a:t>
            </a:r>
            <a:r>
              <a:rPr lang="en-US" sz="3733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733" b="1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estamos</a:t>
            </a:r>
            <a:endParaRPr sz="2400" dirty="0"/>
          </a:p>
          <a:p>
            <a:endParaRPr sz="3733" b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endParaRPr sz="3733" b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endParaRPr sz="3733" b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endParaRPr sz="3733" b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8" name="Google Shape;378;p38"/>
          <p:cNvSpPr txBox="1"/>
          <p:nvPr/>
        </p:nvSpPr>
        <p:spPr>
          <a:xfrm>
            <a:off x="6096001" y="2722029"/>
            <a:ext cx="5260623" cy="3241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228594" indent="-228594">
              <a:lnSpc>
                <a:spcPct val="150000"/>
              </a:lnSpc>
              <a:buClr>
                <a:srgbClr val="A5C25E"/>
              </a:buClr>
              <a:buSzPts val="1600"/>
              <a:buFont typeface="Noto Sans Symbols"/>
              <a:buChar char="⮚"/>
            </a:pP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Presença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Latam / Reio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Unido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Egito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índia</a:t>
            </a:r>
            <a:endParaRPr sz="2400" dirty="0"/>
          </a:p>
          <a:p>
            <a:pPr marL="228594" indent="-228594">
              <a:lnSpc>
                <a:spcPct val="150000"/>
              </a:lnSpc>
              <a:buClr>
                <a:srgbClr val="A5C25E"/>
              </a:buClr>
              <a:buSzPts val="1600"/>
              <a:buFont typeface="Noto Sans Symbols"/>
              <a:buChar char="⮚"/>
            </a:pP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+ 20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anos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atuação</a:t>
            </a:r>
            <a:endParaRPr sz="2400" dirty="0"/>
          </a:p>
          <a:p>
            <a:pPr marL="228594" indent="-228594">
              <a:lnSpc>
                <a:spcPct val="150000"/>
              </a:lnSpc>
              <a:buClr>
                <a:srgbClr val="A5C25E"/>
              </a:buClr>
              <a:buSzPts val="1600"/>
              <a:buFont typeface="Noto Sans Symbols"/>
              <a:buChar char="⮚"/>
            </a:pP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+ 440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Especialistas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dados</a:t>
            </a:r>
            <a:endParaRPr sz="2400" dirty="0"/>
          </a:p>
          <a:p>
            <a:pPr marL="228594" indent="-228594">
              <a:buClr>
                <a:srgbClr val="A5C25E"/>
              </a:buClr>
              <a:buSzPts val="1600"/>
              <a:buFont typeface="Noto Sans Symbols"/>
              <a:buChar char="⮚"/>
            </a:pP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+ 615.000 horas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anuais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serviços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dados e Analytics</a:t>
            </a:r>
            <a:endParaRPr sz="2133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28594" indent="-228594">
              <a:lnSpc>
                <a:spcPct val="150000"/>
              </a:lnSpc>
              <a:buClr>
                <a:srgbClr val="A5C25E"/>
              </a:buClr>
              <a:buSzPts val="1600"/>
              <a:buFont typeface="Noto Sans Symbols"/>
              <a:buChar char="⮚"/>
            </a:pP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+ 720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clientes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33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corporativos</a:t>
            </a:r>
            <a:r>
              <a:rPr lang="en-US" sz="2133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2400" dirty="0"/>
          </a:p>
        </p:txBody>
      </p:sp>
      <p:pic>
        <p:nvPicPr>
          <p:cNvPr id="3" name="Imagem 2" descr="Mapa&#10;&#10;O conteúdo gerado por IA pode estar incorreto.">
            <a:extLst>
              <a:ext uri="{FF2B5EF4-FFF2-40B4-BE49-F238E27FC236}">
                <a16:creationId xmlns:a16="http://schemas.microsoft.com/office/drawing/2014/main" id="{C75C4C7E-B73A-7415-6782-BCADB0E3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55" y="2293422"/>
            <a:ext cx="5779045" cy="356017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A24CF39-E8AD-B38D-F792-FF4005ABADB4}"/>
              </a:ext>
            </a:extLst>
          </p:cNvPr>
          <p:cNvSpPr/>
          <p:nvPr/>
        </p:nvSpPr>
        <p:spPr>
          <a:xfrm>
            <a:off x="10789920" y="6246055"/>
            <a:ext cx="1223889" cy="337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8DC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415722"/>
            <a:ext cx="12188952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Porque nos escolher?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476131" y="1580755"/>
            <a:ext cx="3618595" cy="21140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4" name="Object 3"/>
          <p:cNvSpPr/>
          <p:nvPr/>
        </p:nvSpPr>
        <p:spPr>
          <a:xfrm>
            <a:off x="761810" y="1818374"/>
            <a:ext cx="3456711" cy="275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3"/>
              </a:lnSpc>
              <a:buNone/>
            </a:pPr>
            <a:r>
              <a:rPr lang="en-US" sz="1913" b="1" kern="0" spc="-5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Experiência</a:t>
            </a:r>
            <a:endParaRPr lang="en-US" dirty="0"/>
          </a:p>
        </p:txBody>
      </p:sp>
      <p:sp>
        <p:nvSpPr>
          <p:cNvPr id="5" name="Object 4"/>
          <p:cNvSpPr/>
          <p:nvPr/>
        </p:nvSpPr>
        <p:spPr>
          <a:xfrm>
            <a:off x="761810" y="2198535"/>
            <a:ext cx="3456711" cy="962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97"/>
              </a:lnSpc>
              <a:spcBef>
                <a:spcPts val="807"/>
              </a:spcBef>
              <a:buNone/>
            </a:pP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Temos mais de 18 anos de experiência no setor ajudando nossos clientes em</a:t>
            </a:r>
            <a:b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</a:b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sua transformação orientada por dados.      </a:t>
            </a:r>
            <a:endParaRPr lang="en-US" dirty="0"/>
          </a:p>
        </p:txBody>
      </p:sp>
      <p:sp>
        <p:nvSpPr>
          <p:cNvPr id="6" name="Object 5"/>
          <p:cNvSpPr/>
          <p:nvPr/>
        </p:nvSpPr>
        <p:spPr>
          <a:xfrm>
            <a:off x="4285178" y="1580755"/>
            <a:ext cx="3618595" cy="21140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7" name="Object 6"/>
          <p:cNvSpPr/>
          <p:nvPr/>
        </p:nvSpPr>
        <p:spPr>
          <a:xfrm>
            <a:off x="4570857" y="1818374"/>
            <a:ext cx="3456711" cy="275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3"/>
              </a:lnSpc>
              <a:buNone/>
            </a:pPr>
            <a:r>
              <a:rPr lang="en-US" sz="1913" b="1" kern="0" spc="-5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Excelência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4478010" y="2214455"/>
            <a:ext cx="3456711" cy="962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97"/>
              </a:lnSpc>
              <a:spcBef>
                <a:spcPts val="807"/>
              </a:spcBef>
              <a:buNone/>
            </a:pP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Nosso modelo de entrega é baseado em uma abordagem ágil e flexível que nos permite ter uma base de clientes com relacionamentos fortes e de longo prazo.</a:t>
            </a:r>
            <a:endParaRPr lang="en-US" dirty="0"/>
          </a:p>
        </p:txBody>
      </p:sp>
      <p:sp>
        <p:nvSpPr>
          <p:cNvPr id="9" name="Object 8"/>
          <p:cNvSpPr/>
          <p:nvPr/>
        </p:nvSpPr>
        <p:spPr>
          <a:xfrm>
            <a:off x="8094226" y="1580755"/>
            <a:ext cx="3618595" cy="21140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10" name="Object 9"/>
          <p:cNvSpPr/>
          <p:nvPr/>
        </p:nvSpPr>
        <p:spPr>
          <a:xfrm>
            <a:off x="8379905" y="1818374"/>
            <a:ext cx="3456711" cy="275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3"/>
              </a:lnSpc>
              <a:buNone/>
            </a:pPr>
            <a:r>
              <a:rPr lang="en-US" sz="1913" b="1" kern="0" spc="-5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Agnósticos</a:t>
            </a:r>
            <a:endParaRPr lang="en-US" dirty="0"/>
          </a:p>
        </p:txBody>
      </p:sp>
      <p:sp>
        <p:nvSpPr>
          <p:cNvPr id="11" name="Object 10"/>
          <p:cNvSpPr/>
          <p:nvPr/>
        </p:nvSpPr>
        <p:spPr>
          <a:xfrm>
            <a:off x="8318007" y="2198535"/>
            <a:ext cx="3456711" cy="12037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97"/>
              </a:lnSpc>
              <a:spcBef>
                <a:spcPts val="807"/>
              </a:spcBef>
              <a:buNone/>
            </a:pP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Prestamos assessoria imparcial aos nossos clientes, otimizando seus investimentos e recomendando a pilha de tecnologia de acordo com os desafios colocados.</a:t>
            </a:r>
            <a:endParaRPr lang="en-US" dirty="0"/>
          </a:p>
        </p:txBody>
      </p:sp>
      <p:sp>
        <p:nvSpPr>
          <p:cNvPr id="12" name="Object 11"/>
          <p:cNvSpPr/>
          <p:nvPr/>
        </p:nvSpPr>
        <p:spPr>
          <a:xfrm>
            <a:off x="476131" y="3885228"/>
            <a:ext cx="3618595" cy="21140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13" name="Object 12"/>
          <p:cNvSpPr/>
          <p:nvPr/>
        </p:nvSpPr>
        <p:spPr>
          <a:xfrm>
            <a:off x="761810" y="4122848"/>
            <a:ext cx="3456711" cy="275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3"/>
              </a:lnSpc>
              <a:buNone/>
            </a:pPr>
            <a:r>
              <a:rPr lang="en-US" sz="1913" b="1" kern="0" spc="-5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Inovação</a:t>
            </a:r>
            <a:endParaRPr lang="en-US" dirty="0"/>
          </a:p>
        </p:txBody>
      </p:sp>
      <p:sp>
        <p:nvSpPr>
          <p:cNvPr id="14" name="Object 13"/>
          <p:cNvSpPr/>
          <p:nvPr/>
        </p:nvSpPr>
        <p:spPr>
          <a:xfrm>
            <a:off x="671344" y="4589010"/>
            <a:ext cx="3456711" cy="962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97"/>
              </a:lnSpc>
              <a:spcBef>
                <a:spcPts val="807"/>
              </a:spcBef>
              <a:buNone/>
            </a:pP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Somos uma empresa que promove continuamente soluções inovadoras a partir de nossos centros de excelência e de nossa equipe interna de inovação.</a:t>
            </a:r>
            <a:endParaRPr lang="en-US" dirty="0"/>
          </a:p>
        </p:txBody>
      </p:sp>
      <p:sp>
        <p:nvSpPr>
          <p:cNvPr id="15" name="Object 14"/>
          <p:cNvSpPr/>
          <p:nvPr/>
        </p:nvSpPr>
        <p:spPr>
          <a:xfrm>
            <a:off x="4285178" y="3885228"/>
            <a:ext cx="3618595" cy="21140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16" name="Object 15"/>
          <p:cNvSpPr/>
          <p:nvPr/>
        </p:nvSpPr>
        <p:spPr>
          <a:xfrm>
            <a:off x="4570857" y="4122848"/>
            <a:ext cx="3456711" cy="275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3"/>
              </a:lnSpc>
              <a:buNone/>
            </a:pPr>
            <a:r>
              <a:rPr lang="en-US" sz="1913" b="1" kern="0" spc="-5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Foco e Talento Analítico   </a:t>
            </a:r>
            <a:endParaRPr lang="en-US" dirty="0"/>
          </a:p>
        </p:txBody>
      </p:sp>
      <p:sp>
        <p:nvSpPr>
          <p:cNvPr id="17" name="Object 16"/>
          <p:cNvSpPr/>
          <p:nvPr/>
        </p:nvSpPr>
        <p:spPr>
          <a:xfrm>
            <a:off x="4570857" y="4503008"/>
            <a:ext cx="3456711" cy="962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97"/>
              </a:lnSpc>
              <a:spcBef>
                <a:spcPts val="807"/>
              </a:spcBef>
              <a:buNone/>
            </a:pP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Reunimos equipes focadas na prática de Data &amp; Analytics com experiência em</a:t>
            </a:r>
            <a:b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</a:b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cada solução e</a:t>
            </a:r>
            <a:b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</a:b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tecnologia disponível.        </a:t>
            </a:r>
            <a:endParaRPr lang="en-US" dirty="0"/>
          </a:p>
        </p:txBody>
      </p:sp>
      <p:sp>
        <p:nvSpPr>
          <p:cNvPr id="18" name="Object 17"/>
          <p:cNvSpPr/>
          <p:nvPr/>
        </p:nvSpPr>
        <p:spPr>
          <a:xfrm>
            <a:off x="8094226" y="3885228"/>
            <a:ext cx="3618595" cy="2114021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sp>
        <p:nvSpPr>
          <p:cNvPr id="19" name="Object 18"/>
          <p:cNvSpPr/>
          <p:nvPr/>
        </p:nvSpPr>
        <p:spPr>
          <a:xfrm>
            <a:off x="8302616" y="4122848"/>
            <a:ext cx="3456711" cy="2757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2173"/>
              </a:lnSpc>
              <a:buNone/>
            </a:pPr>
            <a:r>
              <a:rPr lang="en-US" sz="1913" b="1" kern="0" spc="-58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Filosofia ágil   </a:t>
            </a:r>
            <a:endParaRPr lang="en-US" dirty="0"/>
          </a:p>
        </p:txBody>
      </p:sp>
      <p:sp>
        <p:nvSpPr>
          <p:cNvPr id="20" name="Object 19"/>
          <p:cNvSpPr/>
          <p:nvPr/>
        </p:nvSpPr>
        <p:spPr>
          <a:xfrm>
            <a:off x="8256110" y="4503008"/>
            <a:ext cx="3456711" cy="9629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ts val="1897"/>
              </a:lnSpc>
              <a:spcBef>
                <a:spcPts val="807"/>
              </a:spcBef>
              <a:buNone/>
            </a:pP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Trabalhamos com metodologias ágeis e equipes scrum certificadas. Promovemos o uso de padrões e boas práticas</a:t>
            </a:r>
            <a:b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</a:br>
            <a:r>
              <a:rPr lang="en-US" sz="1406" kern="0" spc="-56" dirty="0">
                <a:solidFill>
                  <a:srgbClr val="000000">
                    <a:alpha val="65000"/>
                  </a:srgbClr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de desenvolvimento      </a:t>
            </a:r>
            <a:endParaRPr lang="en-US" dirty="0"/>
          </a:p>
        </p:txBody>
      </p:sp>
      <p:sp>
        <p:nvSpPr>
          <p:cNvPr id="21" name="Object 20"/>
          <p:cNvSpPr/>
          <p:nvPr/>
        </p:nvSpPr>
        <p:spPr>
          <a:xfrm>
            <a:off x="11750912" y="6504246"/>
            <a:ext cx="247588" cy="231221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pic>
        <p:nvPicPr>
          <p:cNvPr id="22" name="Object 21" descr="Captura de tela 2025-07-10 192405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2777" y="222362"/>
            <a:ext cx="1224008" cy="659900"/>
          </a:xfrm>
          <a:prstGeom prst="rect">
            <a:avLst/>
          </a:prstGeom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/>
            </a:lvl1pPr>
          </a:lstStyle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415722"/>
            <a:ext cx="12188952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Portfólio de Serviços LATAM      </a:t>
            </a:r>
            <a:endParaRPr lang="en-US" dirty="0"/>
          </a:p>
        </p:txBody>
      </p:sp>
      <p:sp>
        <p:nvSpPr>
          <p:cNvPr id="3" name="Object 2"/>
          <p:cNvSpPr/>
          <p:nvPr/>
        </p:nvSpPr>
        <p:spPr>
          <a:xfrm>
            <a:off x="0" y="1295076"/>
            <a:ext cx="12188952" cy="478035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pt-BR"/>
          </a:p>
        </p:txBody>
      </p:sp>
      <p:pic>
        <p:nvPicPr>
          <p:cNvPr id="4" name="Object 3" descr="Captura de tela 2025-07-11 084754.png"/>
          <p:cNvPicPr>
            <a:picLocks noChangeAspect="1"/>
          </p:cNvPicPr>
          <p:nvPr/>
        </p:nvPicPr>
        <p:blipFill>
          <a:blip r:embed="rId3"/>
          <a:srcRect l="-2471" t="-1389" r="-2471" b="-1389"/>
          <a:stretch/>
        </p:blipFill>
        <p:spPr>
          <a:xfrm>
            <a:off x="0" y="1295076"/>
            <a:ext cx="12188952" cy="4780355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0" y="6075431"/>
            <a:ext cx="12188952" cy="780855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pic>
        <p:nvPicPr>
          <p:cNvPr id="6" name="Object 5" descr="image.png"/>
          <p:cNvPicPr>
            <a:picLocks noChangeAspect="1"/>
          </p:cNvPicPr>
          <p:nvPr/>
        </p:nvPicPr>
        <p:blipFill>
          <a:blip r:embed="rId4"/>
          <a:srcRect l="-11274" t="1832" r="-11274" b="1832"/>
          <a:stretch/>
        </p:blipFill>
        <p:spPr>
          <a:xfrm>
            <a:off x="0" y="6075431"/>
            <a:ext cx="12188952" cy="780855"/>
          </a:xfrm>
          <a:prstGeom prst="rect">
            <a:avLst/>
          </a:prstGeom>
        </p:spPr>
      </p:pic>
      <p:pic>
        <p:nvPicPr>
          <p:cNvPr id="7" name="Object 6" descr="Captura de tela 2025-07-10 192405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95835" y="170532"/>
            <a:ext cx="1310304" cy="7064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2188938" cy="1295076"/>
          </a:xfrm>
          <a:prstGeom prst="rect">
            <a:avLst/>
          </a:prstGeom>
          <a:solidFill>
            <a:srgbClr val="48DC92"/>
          </a:solidFill>
        </p:spPr>
        <p:txBody>
          <a:bodyPr/>
          <a:lstStyle/>
          <a:p>
            <a:endParaRPr lang="pt-BR"/>
          </a:p>
        </p:txBody>
      </p:sp>
      <p:sp>
        <p:nvSpPr>
          <p:cNvPr id="3" name="Object 2"/>
          <p:cNvSpPr/>
          <p:nvPr/>
        </p:nvSpPr>
        <p:spPr>
          <a:xfrm>
            <a:off x="0" y="415722"/>
            <a:ext cx="12188952" cy="473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3728"/>
              </a:lnSpc>
              <a:buNone/>
            </a:pPr>
            <a:r>
              <a:rPr lang="en-US" sz="3750" b="1" kern="0" spc="-225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Contatos</a:t>
            </a:r>
            <a:endParaRPr lang="en-US" dirty="0"/>
          </a:p>
        </p:txBody>
      </p:sp>
      <p:pic>
        <p:nvPicPr>
          <p:cNvPr id="4" name="Object 3" descr="Imagem7.jpg"/>
          <p:cNvPicPr>
            <a:picLocks noChangeAspect="1"/>
          </p:cNvPicPr>
          <p:nvPr/>
        </p:nvPicPr>
        <p:blipFill>
          <a:blip r:embed="rId3"/>
          <a:srcRect l="-505" t="980" r="-505" b="980"/>
          <a:stretch/>
        </p:blipFill>
        <p:spPr>
          <a:xfrm>
            <a:off x="2285429" y="1999750"/>
            <a:ext cx="2380655" cy="2380655"/>
          </a:xfrm>
          <a:prstGeom prst="ellipse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2285429" y="1999750"/>
            <a:ext cx="2380655" cy="2380655"/>
          </a:xfrm>
          <a:prstGeom prst="ellipse">
            <a:avLst/>
          </a:prstGeom>
          <a:noFill/>
          <a:ln w="50800">
            <a:solidFill>
              <a:srgbClr val="48DC92"/>
            </a:solidFill>
            <a:prstDash val="solid"/>
            <a:miter lim="800000"/>
          </a:ln>
        </p:spPr>
        <p:txBody>
          <a:bodyPr/>
          <a:lstStyle/>
          <a:p>
            <a:endParaRPr lang="pt-BR"/>
          </a:p>
        </p:txBody>
      </p:sp>
      <p:sp>
        <p:nvSpPr>
          <p:cNvPr id="6" name="Object 5"/>
          <p:cNvSpPr/>
          <p:nvPr/>
        </p:nvSpPr>
        <p:spPr>
          <a:xfrm>
            <a:off x="1380780" y="4525625"/>
            <a:ext cx="418995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Nome:   Nicolle Silva</a:t>
            </a:r>
            <a:endParaRPr lang="en-US" dirty="0"/>
          </a:p>
        </p:txBody>
      </p:sp>
      <p:sp>
        <p:nvSpPr>
          <p:cNvPr id="7" name="Object 6"/>
          <p:cNvSpPr/>
          <p:nvPr/>
        </p:nvSpPr>
        <p:spPr>
          <a:xfrm>
            <a:off x="1380780" y="4878110"/>
            <a:ext cx="418995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spcBef>
                <a:spcPts val="719"/>
              </a:spcBef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E-mail:   </a:t>
            </a:r>
            <a:r>
              <a:rPr lang="en-US" sz="1800" b="1" u="sng" kern="0" spc="-54" dirty="0">
                <a:solidFill>
                  <a:srgbClr val="11A9E2"/>
                </a:solidFill>
                <a:latin typeface="Geist" pitchFamily="34" charset="0"/>
                <a:ea typeface="Geist" pitchFamily="34" charset="-122"/>
                <a:cs typeface="Geist" pitchFamily="34" charset="-120"/>
                <a:hlinkClick r:id="rId4"/>
              </a:rPr>
              <a:t>nicolle.silva@in1.com.br</a:t>
            </a:r>
            <a:endParaRPr lang="en-US" dirty="0"/>
          </a:p>
        </p:txBody>
      </p:sp>
      <p:sp>
        <p:nvSpPr>
          <p:cNvPr id="8" name="Object 7"/>
          <p:cNvSpPr/>
          <p:nvPr/>
        </p:nvSpPr>
        <p:spPr>
          <a:xfrm>
            <a:off x="1380780" y="5230596"/>
            <a:ext cx="418995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spcBef>
                <a:spcPts val="719"/>
              </a:spcBef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Celular: 81 99896-3171      </a:t>
            </a:r>
            <a:endParaRPr lang="en-US" dirty="0"/>
          </a:p>
        </p:txBody>
      </p:sp>
      <p:pic>
        <p:nvPicPr>
          <p:cNvPr id="9" name="Object 8" descr="image.png"/>
          <p:cNvPicPr>
            <a:picLocks noChangeAspect="1"/>
          </p:cNvPicPr>
          <p:nvPr/>
        </p:nvPicPr>
        <p:blipFill>
          <a:blip r:embed="rId5"/>
          <a:srcRect l="195" r="195"/>
          <a:stretch/>
        </p:blipFill>
        <p:spPr>
          <a:xfrm>
            <a:off x="7522869" y="1999750"/>
            <a:ext cx="2380655" cy="2380655"/>
          </a:xfrm>
          <a:prstGeom prst="ellipse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7522869" y="1999750"/>
            <a:ext cx="2380655" cy="2380655"/>
          </a:xfrm>
          <a:prstGeom prst="ellipse">
            <a:avLst/>
          </a:prstGeom>
          <a:noFill/>
          <a:ln w="50800">
            <a:solidFill>
              <a:srgbClr val="48DC92"/>
            </a:solidFill>
            <a:prstDash val="solid"/>
            <a:miter lim="800000"/>
          </a:ln>
        </p:spPr>
        <p:txBody>
          <a:bodyPr/>
          <a:lstStyle/>
          <a:p>
            <a:endParaRPr lang="pt-BR"/>
          </a:p>
        </p:txBody>
      </p:sp>
      <p:sp>
        <p:nvSpPr>
          <p:cNvPr id="11" name="Object 10"/>
          <p:cNvSpPr/>
          <p:nvPr/>
        </p:nvSpPr>
        <p:spPr>
          <a:xfrm>
            <a:off x="6618220" y="4525625"/>
            <a:ext cx="418995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Nome:   Érico Aleixo</a:t>
            </a:r>
            <a:endParaRPr lang="en-US" dirty="0"/>
          </a:p>
        </p:txBody>
      </p:sp>
      <p:sp>
        <p:nvSpPr>
          <p:cNvPr id="12" name="Object 11"/>
          <p:cNvSpPr/>
          <p:nvPr/>
        </p:nvSpPr>
        <p:spPr>
          <a:xfrm>
            <a:off x="6618220" y="4878110"/>
            <a:ext cx="418995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spcBef>
                <a:spcPts val="719"/>
              </a:spcBef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E-mail:   </a:t>
            </a:r>
            <a:r>
              <a:rPr lang="en-US" sz="1800" b="1" u="sng" kern="0" spc="-54" dirty="0">
                <a:solidFill>
                  <a:srgbClr val="11A9E2"/>
                </a:solidFill>
                <a:latin typeface="Geist" pitchFamily="34" charset="0"/>
                <a:ea typeface="Geist" pitchFamily="34" charset="-122"/>
                <a:cs typeface="Geist" pitchFamily="34" charset="-120"/>
                <a:hlinkClick r:id="rId6"/>
              </a:rPr>
              <a:t>erico.aleixo@in1.com.br</a:t>
            </a:r>
            <a:endParaRPr lang="en-US" dirty="0"/>
          </a:p>
        </p:txBody>
      </p:sp>
      <p:sp>
        <p:nvSpPr>
          <p:cNvPr id="13" name="Object 12"/>
          <p:cNvSpPr/>
          <p:nvPr/>
        </p:nvSpPr>
        <p:spPr>
          <a:xfrm>
            <a:off x="6618220" y="5230596"/>
            <a:ext cx="4189952" cy="25949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045"/>
              </a:lnSpc>
              <a:spcBef>
                <a:spcPts val="719"/>
              </a:spcBef>
              <a:buNone/>
            </a:pPr>
            <a:r>
              <a:rPr lang="en-US" sz="1800" b="1" kern="0" spc="-54" dirty="0">
                <a:solidFill>
                  <a:srgbClr val="333333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Celular: 11 97606-8218      </a:t>
            </a:r>
            <a:endParaRPr lang="en-US" dirty="0"/>
          </a:p>
        </p:txBody>
      </p:sp>
      <p:sp>
        <p:nvSpPr>
          <p:cNvPr id="14" name="Object 13"/>
          <p:cNvSpPr/>
          <p:nvPr/>
        </p:nvSpPr>
        <p:spPr>
          <a:xfrm>
            <a:off x="11760434" y="6504246"/>
            <a:ext cx="238065" cy="231221"/>
          </a:xfrm>
          <a:prstGeom prst="rect">
            <a:avLst/>
          </a:prstGeom>
          <a:noFill/>
        </p:spPr>
        <p:txBody>
          <a:bodyPr/>
          <a:lstStyle/>
          <a:p>
            <a:endParaRPr lang="pt-BR"/>
          </a:p>
        </p:txBody>
      </p:sp>
      <p:pic>
        <p:nvPicPr>
          <p:cNvPr id="16" name="Object 15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221994" y="2651512"/>
            <a:ext cx="1419945" cy="1419945"/>
          </a:xfrm>
          <a:prstGeom prst="rect">
            <a:avLst/>
          </a:prstGeom>
        </p:spPr>
      </p:pic>
      <p:pic>
        <p:nvPicPr>
          <p:cNvPr id="17" name="Object 16" descr="Captura de tela 2025-07-10 192405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785101" y="233328"/>
            <a:ext cx="1112676" cy="599878"/>
          </a:xfrm>
          <a:prstGeom prst="rect">
            <a:avLst/>
          </a:prstGeom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/>
            </a:lvl1pPr>
          </a:lstStyle>
          <a:p>
            <a:endParaRPr lang="en-US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91A6C698-D201-221E-E483-D5840F4A4D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710" y="2682177"/>
            <a:ext cx="1437249" cy="14372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702</Words>
  <Application>Microsoft Office PowerPoint</Application>
  <PresentationFormat>Widescreen</PresentationFormat>
  <Paragraphs>154</Paragraphs>
  <Slides>24</Slides>
  <Notes>24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2" baseType="lpstr">
      <vt:lpstr>Geist</vt:lpstr>
      <vt:lpstr>Calibri</vt:lpstr>
      <vt:lpstr>Poppins</vt:lpstr>
      <vt:lpstr>Noto Sans Symbols</vt:lpstr>
      <vt:lpstr>Montserrat Light</vt:lpstr>
      <vt:lpstr>Arial</vt:lpstr>
      <vt:lpstr>Avenir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Beautiful.ai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que é o APA</dc:title>
  <dc:subject>O que é o APA</dc:subject>
  <dc:creator>Nicolle Agra</dc:creator>
  <cp:lastModifiedBy>LENOVO</cp:lastModifiedBy>
  <cp:revision>21</cp:revision>
  <dcterms:created xsi:type="dcterms:W3CDTF">2025-07-11T18:55:04Z</dcterms:created>
  <dcterms:modified xsi:type="dcterms:W3CDTF">2025-07-16T12:45:08Z</dcterms:modified>
</cp:coreProperties>
</file>