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</p:sldMasterIdLst>
  <p:notesMasterIdLst>
    <p:notesMasterId r:id="rId43"/>
  </p:notesMasterIdLst>
  <p:sldIdLst>
    <p:sldId id="299" r:id="rId3"/>
    <p:sldId id="315" r:id="rId4"/>
    <p:sldId id="3471" r:id="rId5"/>
    <p:sldId id="3459" r:id="rId6"/>
    <p:sldId id="3462" r:id="rId7"/>
    <p:sldId id="3386" r:id="rId8"/>
    <p:sldId id="386" r:id="rId9"/>
    <p:sldId id="3257" r:id="rId10"/>
    <p:sldId id="3252" r:id="rId11"/>
    <p:sldId id="3441" r:id="rId12"/>
    <p:sldId id="3410" r:id="rId13"/>
    <p:sldId id="338" r:id="rId14"/>
    <p:sldId id="3463" r:id="rId15"/>
    <p:sldId id="3409" r:id="rId16"/>
    <p:sldId id="3452" r:id="rId17"/>
    <p:sldId id="3442" r:id="rId18"/>
    <p:sldId id="3450" r:id="rId19"/>
    <p:sldId id="3456" r:id="rId20"/>
    <p:sldId id="3422" r:id="rId21"/>
    <p:sldId id="334" r:id="rId22"/>
    <p:sldId id="3423" r:id="rId23"/>
    <p:sldId id="3387" r:id="rId24"/>
    <p:sldId id="3389" r:id="rId25"/>
    <p:sldId id="3438" r:id="rId26"/>
    <p:sldId id="3394" r:id="rId27"/>
    <p:sldId id="3378" r:id="rId28"/>
    <p:sldId id="3435" r:id="rId29"/>
    <p:sldId id="3430" r:id="rId30"/>
    <p:sldId id="3279" r:id="rId31"/>
    <p:sldId id="3449" r:id="rId32"/>
    <p:sldId id="3451" r:id="rId33"/>
    <p:sldId id="3406" r:id="rId34"/>
    <p:sldId id="3404" r:id="rId35"/>
    <p:sldId id="3460" r:id="rId36"/>
    <p:sldId id="3445" r:id="rId37"/>
    <p:sldId id="3461" r:id="rId38"/>
    <p:sldId id="3457" r:id="rId39"/>
    <p:sldId id="3388" r:id="rId40"/>
    <p:sldId id="3420" r:id="rId41"/>
    <p:sldId id="431" r:id="rId42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6103" autoAdjust="0"/>
    <p:restoredTop sz="86381" autoAdjust="0"/>
  </p:normalViewPr>
  <p:slideViewPr>
    <p:cSldViewPr snapToGrid="0">
      <p:cViewPr varScale="1">
        <p:scale>
          <a:sx n="65" d="100"/>
          <a:sy n="65" d="100"/>
        </p:scale>
        <p:origin x="48" y="96"/>
      </p:cViewPr>
      <p:guideLst/>
    </p:cSldViewPr>
  </p:slideViewPr>
  <p:outlineViewPr>
    <p:cViewPr>
      <p:scale>
        <a:sx n="33" d="100"/>
        <a:sy n="33" d="100"/>
      </p:scale>
      <p:origin x="0" y="-480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5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B0390-C86E-B547-A001-85D0C298ADE0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58F87-7618-644A-B501-5F731ABE4A40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461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415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265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3736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90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679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64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361D-78A6-27CF-00DC-5CFECF357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55DFB-249E-5FB7-EDC6-4F3E32173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9745-E5C7-6F04-001F-C629D03E5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75C2B-7FC8-CF49-F41C-BBF7D68C0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7CADF-6BE1-0EC8-16DB-5BAFF9D2B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792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00A6-61E5-E6C1-ED99-D13A4BBC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890BF-F3EC-CEA5-9254-0D334FD71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DB637-2905-6FDC-103B-20E3601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FE6E-D16A-3C35-7B87-B621643C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30A30-C4E7-DA32-05A4-6645AA8A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6846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51E6-B45A-A8BD-E209-3E74C1332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5DFD1-23D6-DBCB-4379-957DC50ED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C33FC-080D-29DE-7533-78B8014F4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0715F-1223-C14C-C9C9-18E31DCD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D1218-43E6-1406-7FDB-0C48840E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6532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8EEAC-F22F-5153-4633-F21643DB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59727-4ED8-6884-E260-A7B8E3D297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B2EBF-628B-C410-228D-E613801BC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F22EB-F9F3-6908-1E98-D1F821B30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29247-2C67-C9D5-3735-E62900C78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AA0A3-E1CA-8E4F-789F-585D6296F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8928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B03B-E7FE-AFA9-00A7-19FB48F2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E5BB3-B9CF-1E65-6BBB-D181BA215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051BA-5A0E-67CA-0AB4-36B7E760A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2547C3-C5B8-D1A5-26C6-05838C42B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D34BD1-A7F3-C88E-3B3C-92F47D709C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9F33EC-7CBA-3054-22CC-5AE11FCF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DA8E7D-3420-0DE1-1897-277DCD5FD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241847-363B-3D4E-0443-06925E37B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7316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BBF0-2F85-8953-3AE1-A884F19B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D394F0-FE3D-1AE1-BF08-986CB7B92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C2D7F-DEF6-5547-0729-9A010031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499A0B-91EE-FBBD-2B15-386D0B46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53989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841A4-F3BF-C497-908C-AEAD588D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61C35B-3E18-04B4-BD5F-303B9F6F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50F37-2B84-E581-DDF1-6C000ABB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55837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89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1;p1">
            <a:extLst>
              <a:ext uri="{FF2B5EF4-FFF2-40B4-BE49-F238E27FC236}">
                <a16:creationId xmlns:a16="http://schemas.microsoft.com/office/drawing/2014/main" id="{95B26BC6-72E6-6D4F-B303-2DA5FA8B747E}"/>
              </a:ext>
            </a:extLst>
          </p:cNvPr>
          <p:cNvSpPr/>
          <p:nvPr userDrawn="1"/>
        </p:nvSpPr>
        <p:spPr>
          <a:xfrm>
            <a:off x="-1273261" y="116271"/>
            <a:ext cx="3918637" cy="677761"/>
          </a:xfrm>
          <a:custGeom>
            <a:avLst/>
            <a:gdLst/>
            <a:ahLst/>
            <a:cxnLst/>
            <a:rect l="l" t="t" r="r" b="b"/>
            <a:pathLst>
              <a:path w="812800" h="168839" extrusionOk="0">
                <a:moveTo>
                  <a:pt x="84420" y="0"/>
                </a:moveTo>
                <a:lnTo>
                  <a:pt x="728380" y="0"/>
                </a:lnTo>
                <a:cubicBezTo>
                  <a:pt x="750770" y="0"/>
                  <a:pt x="772242" y="8894"/>
                  <a:pt x="788074" y="24726"/>
                </a:cubicBezTo>
                <a:cubicBezTo>
                  <a:pt x="803906" y="40558"/>
                  <a:pt x="812800" y="62030"/>
                  <a:pt x="812800" y="84420"/>
                </a:cubicBezTo>
                <a:lnTo>
                  <a:pt x="812800" y="84420"/>
                </a:lnTo>
                <a:cubicBezTo>
                  <a:pt x="812800" y="131043"/>
                  <a:pt x="775004" y="168839"/>
                  <a:pt x="728380" y="168839"/>
                </a:cubicBezTo>
                <a:lnTo>
                  <a:pt x="84420" y="168839"/>
                </a:lnTo>
                <a:cubicBezTo>
                  <a:pt x="62030" y="168839"/>
                  <a:pt x="40558" y="159945"/>
                  <a:pt x="24726" y="144113"/>
                </a:cubicBezTo>
                <a:cubicBezTo>
                  <a:pt x="8894" y="128282"/>
                  <a:pt x="0" y="106809"/>
                  <a:pt x="0" y="84420"/>
                </a:cubicBezTo>
                <a:lnTo>
                  <a:pt x="0" y="84420"/>
                </a:lnTo>
                <a:cubicBezTo>
                  <a:pt x="0" y="62030"/>
                  <a:pt x="8894" y="40558"/>
                  <a:pt x="24726" y="24726"/>
                </a:cubicBezTo>
                <a:cubicBezTo>
                  <a:pt x="40558" y="8894"/>
                  <a:pt x="62030" y="0"/>
                  <a:pt x="844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1FC1DE8-B3E3-CE96-BF4D-DEFB875C4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3286" y="60704"/>
            <a:ext cx="2827755" cy="9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9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D7B3-B83D-03BB-F8B8-B222095A0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EE80A-3AB8-1EBE-5BBF-8C6F2E7F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40ED3-FE92-4C1B-7B60-41EF79540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38E13-097F-D65C-6D92-D0ECB22D8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8505E-658B-4AE7-AED8-6D611044D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88048-7A0F-F4E3-CCCF-B8CE7D64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626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B7DB-643E-F1CB-6F52-48B71D74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4FA0FD-0AB7-C27B-9FDC-08631E75E9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E70E4-BD6D-543C-5F5A-3375E917B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2B98D-C576-5959-9470-0B4154F5A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C5DA6-43A7-AD35-FA8F-54D97117C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BBD49-05CE-D5A4-E1BC-76FDBA2B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1337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885B6-C2F0-F3A9-32AF-C37ABE368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784AE0-0167-F0E3-1C7A-7A06AB852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C3706-7437-BFE3-E837-4C097891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3B234-51BE-CFEB-DFA5-16B7773B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A97D3-D20A-9360-1A58-B80244B6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52584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2C7936-55B5-24CF-1FD6-C55DCEED4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261F7B-7E94-7329-C176-11A06F010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5313D-9461-E130-18AC-D9FA0CE3A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6D42-B692-EB49-B4CD-A6EB56CF8375}" type="datetimeFigureOut">
              <a:rPr lang="en-BR" smtClean="0"/>
              <a:t>07/13/2025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25407-CBD9-099D-E054-7115BADC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497B1-47CF-F36F-AABF-594008072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C8E22-6646-4148-997E-00C0CF3F9DAC}" type="slidenum">
              <a:rPr lang="en-BR" smtClean="0"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35066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58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1;p1">
            <a:extLst>
              <a:ext uri="{FF2B5EF4-FFF2-40B4-BE49-F238E27FC236}">
                <a16:creationId xmlns:a16="http://schemas.microsoft.com/office/drawing/2014/main" id="{AA0E9096-D67F-C26F-772B-0059F1EA052D}"/>
              </a:ext>
            </a:extLst>
          </p:cNvPr>
          <p:cNvSpPr/>
          <p:nvPr userDrawn="1"/>
        </p:nvSpPr>
        <p:spPr>
          <a:xfrm>
            <a:off x="-1273261" y="116271"/>
            <a:ext cx="3918637" cy="677761"/>
          </a:xfrm>
          <a:custGeom>
            <a:avLst/>
            <a:gdLst/>
            <a:ahLst/>
            <a:cxnLst/>
            <a:rect l="l" t="t" r="r" b="b"/>
            <a:pathLst>
              <a:path w="812800" h="168839" extrusionOk="0">
                <a:moveTo>
                  <a:pt x="84420" y="0"/>
                </a:moveTo>
                <a:lnTo>
                  <a:pt x="728380" y="0"/>
                </a:lnTo>
                <a:cubicBezTo>
                  <a:pt x="750770" y="0"/>
                  <a:pt x="772242" y="8894"/>
                  <a:pt x="788074" y="24726"/>
                </a:cubicBezTo>
                <a:cubicBezTo>
                  <a:pt x="803906" y="40558"/>
                  <a:pt x="812800" y="62030"/>
                  <a:pt x="812800" y="84420"/>
                </a:cubicBezTo>
                <a:lnTo>
                  <a:pt x="812800" y="84420"/>
                </a:lnTo>
                <a:cubicBezTo>
                  <a:pt x="812800" y="131043"/>
                  <a:pt x="775004" y="168839"/>
                  <a:pt x="728380" y="168839"/>
                </a:cubicBezTo>
                <a:lnTo>
                  <a:pt x="84420" y="168839"/>
                </a:lnTo>
                <a:cubicBezTo>
                  <a:pt x="62030" y="168839"/>
                  <a:pt x="40558" y="159945"/>
                  <a:pt x="24726" y="144113"/>
                </a:cubicBezTo>
                <a:cubicBezTo>
                  <a:pt x="8894" y="128282"/>
                  <a:pt x="0" y="106809"/>
                  <a:pt x="0" y="84420"/>
                </a:cubicBezTo>
                <a:lnTo>
                  <a:pt x="0" y="84420"/>
                </a:lnTo>
                <a:cubicBezTo>
                  <a:pt x="0" y="62030"/>
                  <a:pt x="8894" y="40558"/>
                  <a:pt x="24726" y="24726"/>
                </a:cubicBezTo>
                <a:cubicBezTo>
                  <a:pt x="40558" y="8894"/>
                  <a:pt x="62030" y="0"/>
                  <a:pt x="844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0126A0F-C05D-F37C-557D-E4053D8E28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3286" y="60704"/>
            <a:ext cx="2827755" cy="9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9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393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D4782FE-0DF1-0A66-6404-9FE0278B29E2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200"/>
          </a:p>
        </p:txBody>
      </p:sp>
      <p:sp>
        <p:nvSpPr>
          <p:cNvPr id="3" name="Google Shape;101;p2">
            <a:extLst>
              <a:ext uri="{FF2B5EF4-FFF2-40B4-BE49-F238E27FC236}">
                <a16:creationId xmlns:a16="http://schemas.microsoft.com/office/drawing/2014/main" id="{52EABEFD-4826-F3FD-D321-FF292F395A52}"/>
              </a:ext>
            </a:extLst>
          </p:cNvPr>
          <p:cNvSpPr/>
          <p:nvPr userDrawn="1"/>
        </p:nvSpPr>
        <p:spPr>
          <a:xfrm>
            <a:off x="-2541583" y="0"/>
            <a:ext cx="15284261" cy="997070"/>
          </a:xfrm>
          <a:custGeom>
            <a:avLst/>
            <a:gdLst/>
            <a:ahLst/>
            <a:cxnLst/>
            <a:rect l="l" t="t" r="r" b="b"/>
            <a:pathLst>
              <a:path w="10414999" h="10414999" extrusionOk="0">
                <a:moveTo>
                  <a:pt x="0" y="0"/>
                </a:moveTo>
                <a:lnTo>
                  <a:pt x="10414999" y="0"/>
                </a:lnTo>
                <a:lnTo>
                  <a:pt x="10414999" y="10414998"/>
                </a:lnTo>
                <a:lnTo>
                  <a:pt x="0" y="1041499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en-BR" sz="1200"/>
          </a:p>
        </p:txBody>
      </p:sp>
      <p:sp>
        <p:nvSpPr>
          <p:cNvPr id="16" name="Google Shape;16;p6"/>
          <p:cNvSpPr txBox="1">
            <a:spLocks noGrp="1"/>
          </p:cNvSpPr>
          <p:nvPr>
            <p:ph type="ctrTitle" hasCustomPrompt="1"/>
          </p:nvPr>
        </p:nvSpPr>
        <p:spPr>
          <a:xfrm>
            <a:off x="2788664" y="17054"/>
            <a:ext cx="7552134" cy="980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 i="0">
                <a:solidFill>
                  <a:schemeClr val="bg1"/>
                </a:solidFill>
                <a:latin typeface="Montserrat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dirty="0" err="1"/>
              <a:t>TíTULO</a:t>
            </a:r>
            <a:endParaRPr dirty="0"/>
          </a:p>
        </p:txBody>
      </p:sp>
      <p:sp>
        <p:nvSpPr>
          <p:cNvPr id="4" name="Google Shape;88;p1">
            <a:extLst>
              <a:ext uri="{FF2B5EF4-FFF2-40B4-BE49-F238E27FC236}">
                <a16:creationId xmlns:a16="http://schemas.microsoft.com/office/drawing/2014/main" id="{11C0EE59-24C4-8790-BB00-2B00415A9750}"/>
              </a:ext>
            </a:extLst>
          </p:cNvPr>
          <p:cNvSpPr/>
          <p:nvPr userDrawn="1"/>
        </p:nvSpPr>
        <p:spPr>
          <a:xfrm rot="-2700000">
            <a:off x="10290903" y="-1008941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4" y="0"/>
                </a:lnTo>
                <a:lnTo>
                  <a:pt x="3526644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  <p:sp>
        <p:nvSpPr>
          <p:cNvPr id="5" name="Google Shape;91;p1">
            <a:extLst>
              <a:ext uri="{FF2B5EF4-FFF2-40B4-BE49-F238E27FC236}">
                <a16:creationId xmlns:a16="http://schemas.microsoft.com/office/drawing/2014/main" id="{322D2357-02EC-DD5B-E24E-AC42CF6E01A9}"/>
              </a:ext>
            </a:extLst>
          </p:cNvPr>
          <p:cNvSpPr/>
          <p:nvPr userDrawn="1"/>
        </p:nvSpPr>
        <p:spPr>
          <a:xfrm>
            <a:off x="-1273261" y="116271"/>
            <a:ext cx="3918637" cy="677761"/>
          </a:xfrm>
          <a:custGeom>
            <a:avLst/>
            <a:gdLst/>
            <a:ahLst/>
            <a:cxnLst/>
            <a:rect l="l" t="t" r="r" b="b"/>
            <a:pathLst>
              <a:path w="812800" h="168839" extrusionOk="0">
                <a:moveTo>
                  <a:pt x="84420" y="0"/>
                </a:moveTo>
                <a:lnTo>
                  <a:pt x="728380" y="0"/>
                </a:lnTo>
                <a:cubicBezTo>
                  <a:pt x="750770" y="0"/>
                  <a:pt x="772242" y="8894"/>
                  <a:pt x="788074" y="24726"/>
                </a:cubicBezTo>
                <a:cubicBezTo>
                  <a:pt x="803906" y="40558"/>
                  <a:pt x="812800" y="62030"/>
                  <a:pt x="812800" y="84420"/>
                </a:cubicBezTo>
                <a:lnTo>
                  <a:pt x="812800" y="84420"/>
                </a:lnTo>
                <a:cubicBezTo>
                  <a:pt x="812800" y="131043"/>
                  <a:pt x="775004" y="168839"/>
                  <a:pt x="728380" y="168839"/>
                </a:cubicBezTo>
                <a:lnTo>
                  <a:pt x="84420" y="168839"/>
                </a:lnTo>
                <a:cubicBezTo>
                  <a:pt x="62030" y="168839"/>
                  <a:pt x="40558" y="159945"/>
                  <a:pt x="24726" y="144113"/>
                </a:cubicBezTo>
                <a:cubicBezTo>
                  <a:pt x="8894" y="128282"/>
                  <a:pt x="0" y="106809"/>
                  <a:pt x="0" y="84420"/>
                </a:cubicBezTo>
                <a:lnTo>
                  <a:pt x="0" y="84420"/>
                </a:lnTo>
                <a:cubicBezTo>
                  <a:pt x="0" y="62030"/>
                  <a:pt x="8894" y="40558"/>
                  <a:pt x="24726" y="24726"/>
                </a:cubicBezTo>
                <a:cubicBezTo>
                  <a:pt x="40558" y="8894"/>
                  <a:pt x="62030" y="0"/>
                  <a:pt x="844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5F8633B-65B3-331B-7D58-4382478B6E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43286" y="60704"/>
            <a:ext cx="2827755" cy="919817"/>
          </a:xfrm>
          <a:prstGeom prst="rect">
            <a:avLst/>
          </a:prstGeom>
        </p:spPr>
      </p:pic>
      <p:sp>
        <p:nvSpPr>
          <p:cNvPr id="7" name="Google Shape;88;p1">
            <a:extLst>
              <a:ext uri="{FF2B5EF4-FFF2-40B4-BE49-F238E27FC236}">
                <a16:creationId xmlns:a16="http://schemas.microsoft.com/office/drawing/2014/main" id="{B1E1B997-5379-9925-A6BE-14EE1E32E88C}"/>
              </a:ext>
            </a:extLst>
          </p:cNvPr>
          <p:cNvSpPr/>
          <p:nvPr userDrawn="1"/>
        </p:nvSpPr>
        <p:spPr>
          <a:xfrm rot="15686648">
            <a:off x="10473017" y="5522214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4" y="0"/>
                </a:lnTo>
                <a:lnTo>
                  <a:pt x="3526644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</p:spTree>
    <p:extLst>
      <p:ext uri="{BB962C8B-B14F-4D97-AF65-F5344CB8AC3E}">
        <p14:creationId xmlns:p14="http://schemas.microsoft.com/office/powerpoint/2010/main" val="3119735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66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333">
                <a:solidFill>
                  <a:srgbClr val="888888"/>
                </a:solidFill>
              </a:defRPr>
            </a:lvl1pPr>
            <a:lvl2pPr marL="609630" lvl="1" indent="-152408" algn="l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200">
                <a:solidFill>
                  <a:srgbClr val="888888"/>
                </a:solidFill>
              </a:defRPr>
            </a:lvl2pPr>
            <a:lvl3pPr marL="914446" lvl="2" indent="-152408" algn="l">
              <a:spcBef>
                <a:spcPts val="21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067">
                <a:solidFill>
                  <a:srgbClr val="888888"/>
                </a:solidFill>
              </a:defRPr>
            </a:lvl3pPr>
            <a:lvl4pPr marL="1219261" lvl="3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4pPr>
            <a:lvl5pPr marL="1524076" lvl="4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5pPr>
            <a:lvl6pPr marL="1828891" lvl="5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6pPr>
            <a:lvl7pPr marL="2133707" lvl="6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7pPr>
            <a:lvl8pPr marL="2438522" lvl="7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8pPr>
            <a:lvl9pPr marL="2743337" lvl="8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5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preserve="1" userDrawn="1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8B1005-1281-AF87-A2C6-C470AC4CF98E}"/>
              </a:ext>
            </a:extLst>
          </p:cNvPr>
          <p:cNvSpPr/>
          <p:nvPr userDrawn="1"/>
        </p:nvSpPr>
        <p:spPr>
          <a:xfrm>
            <a:off x="0" y="-195532"/>
            <a:ext cx="12192000" cy="7053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200"/>
          </a:p>
        </p:txBody>
      </p:sp>
    </p:spTree>
    <p:extLst>
      <p:ext uri="{BB962C8B-B14F-4D97-AF65-F5344CB8AC3E}">
        <p14:creationId xmlns:p14="http://schemas.microsoft.com/office/powerpoint/2010/main" val="2304682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27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99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 preserve="1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87881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133"/>
            </a:lvl1pPr>
            <a:lvl2pPr marL="609630" lvl="1" indent="-270947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867"/>
            </a:lvl2pPr>
            <a:lvl3pPr marL="914446" lvl="2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3pPr>
            <a:lvl4pPr marL="1219261" lvl="3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4pPr>
            <a:lvl5pPr marL="1524076" lvl="4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333"/>
            </a:lvl5pPr>
            <a:lvl6pPr marL="1828891" lvl="5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6pPr>
            <a:lvl7pPr marL="2133707" lvl="6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7pPr>
            <a:lvl8pPr marL="2438522" lvl="7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8pPr>
            <a:lvl9pPr marL="2743337" lvl="8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50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77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 preserve="1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5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58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 preserve="1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3154892" y="1447801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3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6660ED-5381-7CFA-6FB2-AC8CC05E0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80F7C-0A7C-B098-A4D5-0A709A383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46F60-7CF1-49BE-4334-ADBD5D614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</a:lstStyle>
          <a:p>
            <a:fld id="{570B6D42-B692-EB49-B4CD-A6EB56CF8375}" type="datetimeFigureOut">
              <a:rPr lang="en-BR" smtClean="0"/>
              <a:pPr/>
              <a:t>07/13/2025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C74AB-C7F1-D8DB-780C-388D91F82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528CF-4660-9A43-37FC-411FC69DA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</a:lstStyle>
          <a:p>
            <a:fld id="{6D5C8E22-6646-4148-997E-00C0CF3F9DAC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5359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ontserrat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">
            <a:extLst>
              <a:ext uri="{FF2B5EF4-FFF2-40B4-BE49-F238E27FC236}">
                <a16:creationId xmlns:a16="http://schemas.microsoft.com/office/drawing/2014/main" id="{326FB12A-A1DE-8454-2671-9C52BC0A3C09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31271" b="1247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8;p1">
            <a:extLst>
              <a:ext uri="{FF2B5EF4-FFF2-40B4-BE49-F238E27FC236}">
                <a16:creationId xmlns:a16="http://schemas.microsoft.com/office/drawing/2014/main" id="{6C13FD17-9E71-C2CA-EBF4-AE8B0DE683FC}"/>
              </a:ext>
            </a:extLst>
          </p:cNvPr>
          <p:cNvSpPr/>
          <p:nvPr userDrawn="1"/>
        </p:nvSpPr>
        <p:spPr>
          <a:xfrm rot="-2700000">
            <a:off x="10290903" y="-1008941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4" y="0"/>
                </a:lnTo>
                <a:lnTo>
                  <a:pt x="3526644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5B72B583-7C48-4545-9613-B6E15D8E9A00}"/>
              </a:ext>
            </a:extLst>
          </p:cNvPr>
          <p:cNvSpPr/>
          <p:nvPr userDrawn="1"/>
        </p:nvSpPr>
        <p:spPr>
          <a:xfrm rot="-2700000">
            <a:off x="-1318834" y="1071346"/>
            <a:ext cx="2351095" cy="2291249"/>
          </a:xfrm>
          <a:custGeom>
            <a:avLst/>
            <a:gdLst/>
            <a:ahLst/>
            <a:cxnLst/>
            <a:rect l="l" t="t" r="r" b="b"/>
            <a:pathLst>
              <a:path w="3526643" h="3436874" extrusionOk="0">
                <a:moveTo>
                  <a:pt x="0" y="0"/>
                </a:moveTo>
                <a:lnTo>
                  <a:pt x="3526643" y="0"/>
                </a:lnTo>
                <a:lnTo>
                  <a:pt x="3526643" y="3436874"/>
                </a:lnTo>
                <a:lnTo>
                  <a:pt x="0" y="3436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  <a:grayscl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BR" sz="1200"/>
          </a:p>
        </p:txBody>
      </p:sp>
    </p:spTree>
    <p:extLst>
      <p:ext uri="{BB962C8B-B14F-4D97-AF65-F5344CB8AC3E}">
        <p14:creationId xmlns:p14="http://schemas.microsoft.com/office/powerpoint/2010/main" val="11581788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86" r:id="rId2"/>
    <p:sldLayoutId id="2147483687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19E2D-469D-0028-DA1B-C3EB47D7E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51;p100">
            <a:extLst>
              <a:ext uri="{FF2B5EF4-FFF2-40B4-BE49-F238E27FC236}">
                <a16:creationId xmlns:a16="http://schemas.microsoft.com/office/drawing/2014/main" id="{673495FB-F89C-BFB3-B770-A71AB7DE1B73}"/>
              </a:ext>
            </a:extLst>
          </p:cNvPr>
          <p:cNvSpPr txBox="1"/>
          <p:nvPr/>
        </p:nvSpPr>
        <p:spPr>
          <a:xfrm>
            <a:off x="8910831" y="5712658"/>
            <a:ext cx="3617292" cy="891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chemeClr val="bg1"/>
                </a:solidFill>
                <a:latin typeface="Montserrat SemiBold" pitchFamily="2" charset="77"/>
                <a:ea typeface="Lexend Deca"/>
                <a:cs typeface="Lexend Deca"/>
                <a:sym typeface="Lexend Deca"/>
              </a:rPr>
              <a:t>Cezar </a:t>
            </a:r>
            <a:r>
              <a:rPr lang="pt-BR" sz="3200" b="1" dirty="0" err="1">
                <a:solidFill>
                  <a:schemeClr val="bg1"/>
                </a:solidFill>
                <a:latin typeface="Montserrat SemiBold" pitchFamily="2" charset="77"/>
                <a:ea typeface="Lexend Deca"/>
                <a:cs typeface="Lexend Deca"/>
                <a:sym typeface="Lexend Deca"/>
              </a:rPr>
              <a:t>Taurion</a:t>
            </a:r>
            <a:endParaRPr lang="pt-BR" sz="3200" b="1" dirty="0">
              <a:solidFill>
                <a:schemeClr val="bg1"/>
              </a:solidFill>
              <a:latin typeface="Montserrat SemiBold" pitchFamily="2" charset="77"/>
              <a:ea typeface="Lexend Deca"/>
              <a:cs typeface="Lexend Deca"/>
              <a:sym typeface="Lexend Deca"/>
            </a:endParaRPr>
          </a:p>
        </p:txBody>
      </p:sp>
      <p:sp>
        <p:nvSpPr>
          <p:cNvPr id="7" name="Google Shape;96;p1">
            <a:extLst>
              <a:ext uri="{FF2B5EF4-FFF2-40B4-BE49-F238E27FC236}">
                <a16:creationId xmlns:a16="http://schemas.microsoft.com/office/drawing/2014/main" id="{7A1BEF1B-AAAC-2B69-8818-A48C20BE7334}"/>
              </a:ext>
            </a:extLst>
          </p:cNvPr>
          <p:cNvSpPr txBox="1"/>
          <p:nvPr/>
        </p:nvSpPr>
        <p:spPr>
          <a:xfrm>
            <a:off x="598053" y="2054812"/>
            <a:ext cx="11593947" cy="799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179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u="none" strike="noStrike" cap="none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IA: </a:t>
            </a:r>
            <a:r>
              <a:rPr lang="pt-BR" sz="4400" b="1" u="none" strike="noStrike" cap="none" dirty="0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Mitos e Verdades</a:t>
            </a:r>
          </a:p>
        </p:txBody>
      </p:sp>
      <p:pic>
        <p:nvPicPr>
          <p:cNvPr id="14" name="Picture 13" descr="A person in a red shirt&#10;&#10;Description automatically generated">
            <a:extLst>
              <a:ext uri="{FF2B5EF4-FFF2-40B4-BE49-F238E27FC236}">
                <a16:creationId xmlns:a16="http://schemas.microsoft.com/office/drawing/2014/main" id="{7628B92B-456B-9697-C910-6CC91165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0788" y="3207895"/>
            <a:ext cx="1666294" cy="25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7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3E895358-44A0-2637-A754-947631F37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74" y="670767"/>
            <a:ext cx="7905750" cy="3031976"/>
          </a:xfrm>
        </p:spPr>
        <p:txBody>
          <a:bodyPr>
            <a:noAutofit/>
          </a:bodyPr>
          <a:lstStyle/>
          <a:p>
            <a:r>
              <a:rPr lang="pt-BR" sz="1800" b="1" dirty="0"/>
              <a:t>CEO -  </a:t>
            </a:r>
            <a:r>
              <a:rPr lang="pt-BR" sz="1800" b="1" dirty="0" err="1"/>
              <a:t>Ananque</a:t>
            </a:r>
            <a:r>
              <a:rPr lang="pt-BR" sz="1800" b="1" dirty="0"/>
              <a:t> (Consultoria Estratégia/ P&amp;D IA)</a:t>
            </a:r>
          </a:p>
          <a:p>
            <a:r>
              <a:rPr lang="pt-BR" sz="1800" b="1" dirty="0" err="1"/>
              <a:t>Chief</a:t>
            </a:r>
            <a:r>
              <a:rPr lang="pt-BR" sz="1800" b="1" dirty="0"/>
              <a:t> </a:t>
            </a:r>
            <a:r>
              <a:rPr lang="pt-BR" sz="1800" b="1" dirty="0" err="1"/>
              <a:t>Strategy</a:t>
            </a:r>
            <a:r>
              <a:rPr lang="pt-BR" sz="1800" b="1" dirty="0"/>
              <a:t> Officer, </a:t>
            </a:r>
            <a:r>
              <a:rPr lang="pt-BR" sz="1800" b="1" dirty="0" err="1"/>
              <a:t>Mobili</a:t>
            </a:r>
            <a:r>
              <a:rPr lang="pt-BR" sz="1800" b="1" dirty="0"/>
              <a:t> </a:t>
            </a:r>
            <a:r>
              <a:rPr lang="pt-BR" sz="1800" b="1" dirty="0" err="1"/>
              <a:t>Partners</a:t>
            </a:r>
            <a:endParaRPr lang="pt-BR" sz="1800" b="1" dirty="0"/>
          </a:p>
          <a:p>
            <a:r>
              <a:rPr lang="pt-BR" sz="1800" b="1" dirty="0"/>
              <a:t>Membro do conselho de inovação de diversas empresas</a:t>
            </a:r>
          </a:p>
          <a:p>
            <a:r>
              <a:rPr lang="pt-BR" sz="1800" b="1" dirty="0"/>
              <a:t>Professor convidado da FDC, PUC-RS, PUC-RJ e Saint Paul Business </a:t>
            </a:r>
            <a:r>
              <a:rPr lang="pt-BR" sz="1800" b="1" dirty="0" err="1"/>
              <a:t>School</a:t>
            </a:r>
            <a:r>
              <a:rPr lang="pt-BR" sz="1800" b="1" dirty="0"/>
              <a:t>, mentor de startups e </a:t>
            </a:r>
            <a:r>
              <a:rPr lang="pt-BR" sz="1800" b="1" dirty="0" err="1"/>
              <a:t>advisor</a:t>
            </a:r>
            <a:r>
              <a:rPr lang="pt-BR" sz="1800" b="1" dirty="0"/>
              <a:t> de programas de aceleração de startups como Finep Startup, </a:t>
            </a:r>
            <a:r>
              <a:rPr lang="pt-BR" sz="1800" b="1" dirty="0" err="1"/>
              <a:t>Ideas</a:t>
            </a:r>
            <a:r>
              <a:rPr lang="pt-BR" sz="1800" b="1" dirty="0"/>
              <a:t> for </a:t>
            </a:r>
            <a:r>
              <a:rPr lang="pt-BR" sz="1800" b="1" dirty="0" err="1"/>
              <a:t>Milk</a:t>
            </a:r>
            <a:r>
              <a:rPr lang="pt-BR" sz="1800" b="1" dirty="0"/>
              <a:t> e outras</a:t>
            </a:r>
          </a:p>
          <a:p>
            <a:endParaRPr lang="pt-BR" sz="1800" b="1" dirty="0"/>
          </a:p>
          <a:p>
            <a:endParaRPr lang="pt-BR" sz="1800" b="1" dirty="0"/>
          </a:p>
          <a:p>
            <a:r>
              <a:rPr lang="pt-BR" sz="1800" b="1" dirty="0"/>
              <a:t>Foi diretor de Novas Tecnologias Aplicadas da IBM Brasil</a:t>
            </a:r>
          </a:p>
          <a:p>
            <a:r>
              <a:rPr lang="pt-BR" sz="1800" b="1" dirty="0"/>
              <a:t>Foi líder da prática de IT </a:t>
            </a:r>
            <a:r>
              <a:rPr lang="pt-BR" sz="1800" b="1" dirty="0" err="1"/>
              <a:t>Strategy</a:t>
            </a:r>
            <a:r>
              <a:rPr lang="pt-BR" sz="1800" b="1" dirty="0"/>
              <a:t> da </a:t>
            </a:r>
            <a:r>
              <a:rPr lang="pt-BR" sz="1800" b="1" dirty="0" err="1"/>
              <a:t>PwC</a:t>
            </a:r>
            <a:endParaRPr lang="pt-BR" sz="1800" b="1" dirty="0"/>
          </a:p>
          <a:p>
            <a:r>
              <a:rPr lang="pt-BR" sz="1800" b="1" dirty="0"/>
              <a:t>Atuou em Multinacionais como Shell e Chase Manhattan </a:t>
            </a:r>
          </a:p>
          <a:p>
            <a:r>
              <a:rPr lang="pt-BR" sz="1800" b="1" dirty="0"/>
              <a:t>Autor de 14 livros</a:t>
            </a:r>
          </a:p>
          <a:p>
            <a:r>
              <a:rPr lang="pt-BR" sz="1800" b="1" dirty="0"/>
              <a:t>Publisher da IA Magazine</a:t>
            </a:r>
          </a:p>
          <a:p>
            <a:r>
              <a:rPr lang="pt-BR" sz="1800" b="1" dirty="0"/>
              <a:t>Top Voice Linkedin </a:t>
            </a:r>
          </a:p>
          <a:p>
            <a:endParaRPr lang="pt-BR" sz="1800" b="1" dirty="0"/>
          </a:p>
          <a:p>
            <a:r>
              <a:rPr lang="pt-BR" sz="1800" b="1" dirty="0"/>
              <a:t>Primeiro projeto de IA (expert systems): final dos anos 80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0947B9B7-477B-A260-CB15-D282625B7F2A}"/>
              </a:ext>
            </a:extLst>
          </p:cNvPr>
          <p:cNvSpPr txBox="1">
            <a:spLocks/>
          </p:cNvSpPr>
          <p:nvPr/>
        </p:nvSpPr>
        <p:spPr>
          <a:xfrm>
            <a:off x="8365581" y="4480273"/>
            <a:ext cx="3192197" cy="571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>
                <a:solidFill>
                  <a:schemeClr val="bg1"/>
                </a:solidFill>
              </a:rPr>
              <a:t>Cezar Taurion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D20496B-FC10-DAD0-7EF4-2BEAF16DD8D4}"/>
              </a:ext>
            </a:extLst>
          </p:cNvPr>
          <p:cNvSpPr txBox="1">
            <a:spLocks/>
          </p:cNvSpPr>
          <p:nvPr/>
        </p:nvSpPr>
        <p:spPr>
          <a:xfrm>
            <a:off x="8034914" y="4930240"/>
            <a:ext cx="3472218" cy="4383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    </a:t>
            </a:r>
          </a:p>
        </p:txBody>
      </p:sp>
      <p:pic>
        <p:nvPicPr>
          <p:cNvPr id="3" name="Imagem 2" descr="Homem de barba e bigode&#10;&#10;Descrição gerada automaticamente">
            <a:extLst>
              <a:ext uri="{FF2B5EF4-FFF2-40B4-BE49-F238E27FC236}">
                <a16:creationId xmlns:a16="http://schemas.microsoft.com/office/drawing/2014/main" id="{B8FBB0CB-9B4A-6558-C077-80C0E10CE5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22666"/>
          <a:stretch/>
        </p:blipFill>
        <p:spPr>
          <a:xfrm>
            <a:off x="8365581" y="1045087"/>
            <a:ext cx="3192196" cy="31921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4141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BFB1E5A-FA8F-9D95-F6AD-64F913B3EFEE}"/>
              </a:ext>
            </a:extLst>
          </p:cNvPr>
          <p:cNvSpPr txBox="1"/>
          <p:nvPr/>
        </p:nvSpPr>
        <p:spPr>
          <a:xfrm>
            <a:off x="1268361" y="813558"/>
            <a:ext cx="902601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 err="1">
                <a:solidFill>
                  <a:schemeClr val="bg1"/>
                </a:solidFill>
              </a:rPr>
              <a:t>Disclaimer</a:t>
            </a:r>
            <a:endParaRPr lang="pt-BR" b="1" dirty="0">
              <a:solidFill>
                <a:schemeClr val="bg1"/>
              </a:solidFill>
            </a:endParaRPr>
          </a:p>
          <a:p>
            <a:pPr algn="ctr"/>
            <a:endParaRPr lang="pt-BR" b="1" dirty="0">
              <a:solidFill>
                <a:schemeClr val="bg1"/>
              </a:solidFill>
            </a:endParaRPr>
          </a:p>
          <a:p>
            <a:pPr algn="ctr"/>
            <a:endParaRPr lang="pt-BR" b="1" dirty="0">
              <a:solidFill>
                <a:schemeClr val="bg1"/>
              </a:solidFill>
            </a:endParaRPr>
          </a:p>
          <a:p>
            <a:endParaRPr lang="pt-BR" b="1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Na minha palestra, não abordarei casos de sucesso em projetos de IA, pois vocês terão a oportunidade de ver muitos exemplos inspiradores ao longo do congresso. Em vez disso, focarei nas principais causas de falhas, nas limitações da tecnologia e nos desafios e obstáculos que podem surgir no caminho de um projeto bem-sucedido.</a:t>
            </a:r>
          </a:p>
          <a:p>
            <a:endParaRPr lang="pt-BR" b="1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Meu objetivo é alertar, preparar e capacitar vocês para evitar armadilhas comuns, tomar decisões mais informadas e, assim, aumentar as chances de que seus próprios projetos se tornem futuros casos de sucesso.</a:t>
            </a:r>
          </a:p>
          <a:p>
            <a:endParaRPr lang="pt-BR" b="1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Afinal, aprender com os erros alheios é uma das melhores maneiras de pavimentar o caminho para o sucesso. Espero que esta discussão ajude vocês a apresentarem, nos próximos anos, histórias incríveis de conquistas em IA!</a:t>
            </a:r>
          </a:p>
          <a:p>
            <a:endParaRPr lang="pt-BR" b="1" dirty="0">
              <a:solidFill>
                <a:schemeClr val="bg1"/>
              </a:solidFill>
            </a:endParaRPr>
          </a:p>
          <a:p>
            <a:r>
              <a:rPr lang="pt-BR" b="1" dirty="0">
                <a:solidFill>
                  <a:schemeClr val="bg1"/>
                </a:solidFill>
              </a:rPr>
              <a:t>Vamos falar sobre o que dá errado para que mais coisas deem certo.</a:t>
            </a:r>
          </a:p>
        </p:txBody>
      </p:sp>
    </p:spTree>
    <p:extLst>
      <p:ext uri="{BB962C8B-B14F-4D97-AF65-F5344CB8AC3E}">
        <p14:creationId xmlns:p14="http://schemas.microsoft.com/office/powerpoint/2010/main" val="3966747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9895977-7129-6577-EFB1-CC5C70F7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3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4692E0F-59E0-92B3-C99A-6E787E50FB0B}"/>
              </a:ext>
            </a:extLst>
          </p:cNvPr>
          <p:cNvSpPr txBox="1"/>
          <p:nvPr/>
        </p:nvSpPr>
        <p:spPr>
          <a:xfrm>
            <a:off x="866548" y="4756355"/>
            <a:ext cx="10199459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</a:rPr>
              <a:t>SALAMI</a:t>
            </a:r>
            <a:r>
              <a:rPr lang="pt-BR" sz="2800" b="1" dirty="0">
                <a:solidFill>
                  <a:schemeClr val="bg1"/>
                </a:solidFill>
              </a:rPr>
              <a:t> </a:t>
            </a:r>
          </a:p>
          <a:p>
            <a:endParaRPr lang="pt-BR" sz="2800" b="1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Systematic</a:t>
            </a:r>
            <a:r>
              <a:rPr lang="pt-BR" sz="2400" b="1" dirty="0">
                <a:solidFill>
                  <a:schemeClr val="bg1"/>
                </a:solidFill>
              </a:rPr>
              <a:t> Approaches </a:t>
            </a:r>
            <a:r>
              <a:rPr lang="pt-BR" sz="2400" b="1" dirty="0" err="1">
                <a:solidFill>
                  <a:schemeClr val="bg1"/>
                </a:solidFill>
              </a:rPr>
              <a:t>to</a:t>
            </a:r>
            <a:r>
              <a:rPr lang="pt-BR" sz="2400" b="1" dirty="0">
                <a:solidFill>
                  <a:schemeClr val="bg1"/>
                </a:solidFill>
              </a:rPr>
              <a:t> Learning </a:t>
            </a:r>
            <a:r>
              <a:rPr lang="pt-BR" sz="2400" b="1" dirty="0" err="1">
                <a:solidFill>
                  <a:schemeClr val="bg1"/>
                </a:solidFill>
              </a:rPr>
              <a:t>Algorithms</a:t>
            </a:r>
            <a:r>
              <a:rPr lang="pt-BR" sz="2400" b="1" dirty="0">
                <a:solidFill>
                  <a:schemeClr val="bg1"/>
                </a:solidFill>
              </a:rPr>
              <a:t> </a:t>
            </a:r>
            <a:r>
              <a:rPr lang="pt-BR" sz="2400" b="1" dirty="0" err="1">
                <a:solidFill>
                  <a:schemeClr val="bg1"/>
                </a:solidFill>
              </a:rPr>
              <a:t>and</a:t>
            </a:r>
            <a:r>
              <a:rPr lang="pt-BR" sz="2400" b="1" dirty="0">
                <a:solidFill>
                  <a:schemeClr val="bg1"/>
                </a:solidFill>
              </a:rPr>
              <a:t> Machine </a:t>
            </a:r>
            <a:r>
              <a:rPr lang="pt-BR" sz="2400" b="1" dirty="0" err="1">
                <a:solidFill>
                  <a:schemeClr val="bg1"/>
                </a:solidFill>
              </a:rPr>
              <a:t>Inferences</a:t>
            </a:r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E9D046E-7ECD-F5D8-690B-9109CDBFE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409" y="735496"/>
            <a:ext cx="2578057" cy="386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6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40EFE0-AA35-DA63-6568-E49E46C35CF7}"/>
              </a:ext>
            </a:extLst>
          </p:cNvPr>
          <p:cNvSpPr txBox="1"/>
          <p:nvPr/>
        </p:nvSpPr>
        <p:spPr>
          <a:xfrm>
            <a:off x="274883" y="2365317"/>
            <a:ext cx="4798561" cy="2012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IA é,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acima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tudo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4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matemática</a:t>
            </a: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825866-664B-C8EE-C23F-C1343A388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710" y="0"/>
            <a:ext cx="6742890" cy="67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37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40EFE0-AA35-DA63-6568-E49E46C35CF7}"/>
              </a:ext>
            </a:extLst>
          </p:cNvPr>
          <p:cNvSpPr txBox="1"/>
          <p:nvPr/>
        </p:nvSpPr>
        <p:spPr>
          <a:xfrm>
            <a:off x="2093348" y="351214"/>
            <a:ext cx="85396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chemeClr val="bg1"/>
                </a:solidFill>
              </a:rPr>
              <a:t>O que </a:t>
            </a:r>
            <a:r>
              <a:rPr lang="pt-BR" sz="5400" b="1" dirty="0">
                <a:highlight>
                  <a:srgbClr val="FFFF00"/>
                </a:highlight>
              </a:rPr>
              <a:t>não é</a:t>
            </a:r>
          </a:p>
          <a:p>
            <a:pPr algn="ctr"/>
            <a:r>
              <a:rPr lang="pt-BR" sz="5400" b="1" dirty="0">
                <a:solidFill>
                  <a:schemeClr val="bg1"/>
                </a:solidFill>
              </a:rPr>
              <a:t>IA – Inteligência Artificial?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04E943-E765-064E-C21C-B0B52CEE3668}"/>
              </a:ext>
            </a:extLst>
          </p:cNvPr>
          <p:cNvSpPr txBox="1"/>
          <p:nvPr/>
        </p:nvSpPr>
        <p:spPr>
          <a:xfrm>
            <a:off x="2459562" y="2272929"/>
            <a:ext cx="78072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Software e robôs assassinos que ganharão vida e decidirão eliminar a raça humana, como vemos nos filmes de ficção científica. </a:t>
            </a:r>
          </a:p>
          <a:p>
            <a:pPr algn="ctr"/>
            <a:endParaRPr lang="pt-BR" sz="2000" b="1" i="0" dirty="0">
              <a:solidFill>
                <a:schemeClr val="bg1"/>
              </a:solidFill>
              <a:effectLst/>
              <a:latin typeface="Source Sans Pro" panose="020B0503030403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7A6E11-F01C-5B1F-6558-9413D4F46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101" y="3603488"/>
            <a:ext cx="4120137" cy="247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3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FB0BB5C-6E71-DDDB-F908-FEB2FE481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37" y="380552"/>
            <a:ext cx="4175955" cy="304844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97BD6F4-8B6D-614B-848D-7DCB02195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62" y="3699164"/>
            <a:ext cx="4196430" cy="254923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FB47483-8A30-4DCF-6CD2-B919D62BB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2193" y="1265602"/>
            <a:ext cx="5881253" cy="39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4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levisão ligada com pessoas assistindo&#10;&#10;Descrição gerada automaticamente com confiança baixa">
            <a:extLst>
              <a:ext uri="{FF2B5EF4-FFF2-40B4-BE49-F238E27FC236}">
                <a16:creationId xmlns:a16="http://schemas.microsoft.com/office/drawing/2014/main" id="{35ACE370-AE6D-4A5E-8E0A-6544468C3F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" r="866"/>
          <a:stretch/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B9AE9F3-3559-6CD9-CE18-2163876010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11" r="-1" b="-1"/>
          <a:stretch/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4" name="Imagem 3" descr="Pessoas sentadas em frente a computador&#10;&#10;Descrição gerada automaticamente">
            <a:extLst>
              <a:ext uri="{FF2B5EF4-FFF2-40B4-BE49-F238E27FC236}">
                <a16:creationId xmlns:a16="http://schemas.microsoft.com/office/drawing/2014/main" id="{85B37D3A-92E3-E6B2-758D-B3F74F394F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61" r="20735"/>
          <a:stretch/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5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D42BA62-13D9-B724-9FFE-650E6E0BE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842" y="0"/>
            <a:ext cx="8526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68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8253373-49B0-8157-BE3F-38F420F8A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641" y="0"/>
            <a:ext cx="123996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31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">
            <a:extLst>
              <a:ext uri="{FF2B5EF4-FFF2-40B4-BE49-F238E27FC236}">
                <a16:creationId xmlns:a16="http://schemas.microsoft.com/office/drawing/2014/main" id="{8C138E88-FD27-C8D0-9022-3DD12CD74C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6" r="5438" b="-1"/>
          <a:stretch/>
        </p:blipFill>
        <p:spPr>
          <a:xfrm>
            <a:off x="0" y="0"/>
            <a:ext cx="12213702" cy="693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58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5F429B-0316-F6F2-55FD-D96125C1F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4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F9E17FB-EBE3-D50F-A0F1-7DB6BBAD7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07" y="0"/>
            <a:ext cx="7125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32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7892EB06-5074-98C6-0662-17BA95FD31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9" b="2346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3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527BD92-A9FE-9933-325F-D3966551B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65268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1B3BCA7-B332-9220-676A-9D5D61434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74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8F9407-C4BD-6D8C-A0B2-A88515B8D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020" y="0"/>
            <a:ext cx="6997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78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102631F-1DEA-B20A-AB16-B704CE3FB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954156"/>
            <a:ext cx="5166043" cy="494968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03DD403-7E1A-ADB9-AA08-EC1D6925D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547" y="1570840"/>
            <a:ext cx="5751443" cy="371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75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Jornal com imagens de pessoas e texto ao redor&#10;&#10;Descrição gerada automaticamente com confiança média">
            <a:extLst>
              <a:ext uri="{FF2B5EF4-FFF2-40B4-BE49-F238E27FC236}">
                <a16:creationId xmlns:a16="http://schemas.microsoft.com/office/drawing/2014/main" id="{DB2E6C8F-FB1C-B395-4325-8E643D2699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1" r="6353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8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no interior, pequeno, pássaro, mesa&#10;&#10;Descrição gerada automaticamente">
            <a:extLst>
              <a:ext uri="{FF2B5EF4-FFF2-40B4-BE49-F238E27FC236}">
                <a16:creationId xmlns:a16="http://schemas.microsoft.com/office/drawing/2014/main" id="{91086820-64C2-4B89-ABD2-CD60643356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"/>
          <a:stretch/>
        </p:blipFill>
        <p:spPr>
          <a:xfrm>
            <a:off x="0" y="-81738"/>
            <a:ext cx="12337308" cy="693973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E240146-9230-0537-8B01-524805B7C894}"/>
              </a:ext>
            </a:extLst>
          </p:cNvPr>
          <p:cNvSpPr/>
          <p:nvPr/>
        </p:nvSpPr>
        <p:spPr>
          <a:xfrm>
            <a:off x="948302" y="510363"/>
            <a:ext cx="356483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b="1" dirty="0"/>
              <a:t>Pigeons, with training, did just as well as humans in a study testing their ability to distinguish cancerous from healthy breast tissue samples.</a:t>
            </a:r>
            <a:endParaRPr lang="pt-BR" sz="1400" b="1" dirty="0"/>
          </a:p>
        </p:txBody>
      </p:sp>
    </p:spTree>
    <p:extLst>
      <p:ext uri="{BB962C8B-B14F-4D97-AF65-F5344CB8AC3E}">
        <p14:creationId xmlns:p14="http://schemas.microsoft.com/office/powerpoint/2010/main" val="213762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01DF15C-BB9A-EE18-B086-10262FE8B1FE}"/>
              </a:ext>
            </a:extLst>
          </p:cNvPr>
          <p:cNvSpPr txBox="1"/>
          <p:nvPr/>
        </p:nvSpPr>
        <p:spPr>
          <a:xfrm>
            <a:off x="1480456" y="1378858"/>
            <a:ext cx="96229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Não acredite cegamente nas pesquisas de adoção de uso da IA. Qualquer empresa está usando IA, mas qual o valor gerado por esse uso? O fato da empresa ter IA em aplicações periféricas, sem geração de valor, não significa necessariamente  ganhos reais de produtividade e eficiência. Meça o impacto e não o uso.</a:t>
            </a:r>
          </a:p>
        </p:txBody>
      </p:sp>
    </p:spTree>
    <p:extLst>
      <p:ext uri="{BB962C8B-B14F-4D97-AF65-F5344CB8AC3E}">
        <p14:creationId xmlns:p14="http://schemas.microsoft.com/office/powerpoint/2010/main" val="3950960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AD7F45C-561C-4EA6-8A79-E38FC7C3E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407" y="166254"/>
            <a:ext cx="9511185" cy="669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2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2DCA4E1-F262-2A68-747A-3FD17FF1D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688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D2C9AA3-9C41-9E54-DE7E-84A03721B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09587"/>
            <a:ext cx="762000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79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C8B529F-F063-171F-D95D-E05179901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10" y="537093"/>
            <a:ext cx="4182478" cy="546282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70FD1FA-3209-DB48-D2DD-DFEEEC516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244" y="537093"/>
            <a:ext cx="3943414" cy="565034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369B7C2-62C3-5176-444B-92993A92F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302" y="537093"/>
            <a:ext cx="3633574" cy="565034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F0228DB-57C6-7FE2-640C-ABA09E493255}"/>
              </a:ext>
            </a:extLst>
          </p:cNvPr>
          <p:cNvSpPr txBox="1"/>
          <p:nvPr/>
        </p:nvSpPr>
        <p:spPr>
          <a:xfrm>
            <a:off x="425474" y="4893352"/>
            <a:ext cx="35223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highlight>
                  <a:srgbClr val="000000"/>
                </a:highlight>
              </a:rPr>
              <a:t>The text LLMs generate is all the same, an illusion of communication that creates an illusion of intelligence</a:t>
            </a:r>
            <a:endParaRPr lang="pt-BR" dirty="0">
              <a:solidFill>
                <a:schemeClr val="bg1">
                  <a:lumMod val="95000"/>
                </a:schemeClr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75057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036D22C-EE74-4A4D-8803-95E15E778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82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D837FA1-5160-821D-8D73-DDFAD1E755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25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Homem com arma de fogo&#10;&#10;O conteúdo gerado por IA pode estar incorreto.">
            <a:extLst>
              <a:ext uri="{FF2B5EF4-FFF2-40B4-BE49-F238E27FC236}">
                <a16:creationId xmlns:a16="http://schemas.microsoft.com/office/drawing/2014/main" id="{6FF6D690-FC8F-2939-A735-DAD02FB9C1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13" r="17962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70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Vista de uma montanha&#10;&#10;Descrição gerada automaticamente">
            <a:extLst>
              <a:ext uri="{FF2B5EF4-FFF2-40B4-BE49-F238E27FC236}">
                <a16:creationId xmlns:a16="http://schemas.microsoft.com/office/drawing/2014/main" id="{39D55C09-589D-C3B1-BA1A-98F536336E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21" r="8496"/>
          <a:stretch/>
        </p:blipFill>
        <p:spPr>
          <a:xfrm>
            <a:off x="-77900" y="-42540"/>
            <a:ext cx="12269900" cy="690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83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C76E3A9-9D27-C7E7-9A52-5C24E7C14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412" y="381000"/>
            <a:ext cx="40671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92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E370644-21EA-556F-C6CA-98DB072B3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406" y="0"/>
            <a:ext cx="6875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66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5370E0A9-EB85-E280-53EC-028C1D62D8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35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CF542CC-9826-C8D9-C54D-AFD38E015EF8}"/>
              </a:ext>
            </a:extLst>
          </p:cNvPr>
          <p:cNvSpPr txBox="1"/>
          <p:nvPr/>
        </p:nvSpPr>
        <p:spPr>
          <a:xfrm>
            <a:off x="704538" y="2203552"/>
            <a:ext cx="112143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Lembre-se que você não quer um projeto de IA. </a:t>
            </a:r>
          </a:p>
          <a:p>
            <a:r>
              <a:rPr lang="pt-BR" sz="4000" b="1" dirty="0">
                <a:solidFill>
                  <a:schemeClr val="bg1"/>
                </a:solidFill>
              </a:rPr>
              <a:t>Você quer resolver um problema de negócios. </a:t>
            </a:r>
          </a:p>
        </p:txBody>
      </p:sp>
    </p:spTree>
    <p:extLst>
      <p:ext uri="{BB962C8B-B14F-4D97-AF65-F5344CB8AC3E}">
        <p14:creationId xmlns:p14="http://schemas.microsoft.com/office/powerpoint/2010/main" val="2936543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 descr="Sol brilhando em cima&#10;&#10;O conteúdo gerado por IA pode estar incorreto.">
            <a:extLst>
              <a:ext uri="{FF2B5EF4-FFF2-40B4-BE49-F238E27FC236}">
                <a16:creationId xmlns:a16="http://schemas.microsoft.com/office/drawing/2014/main" id="{9C984FEF-93A0-86F6-6BFF-ECD4EB52D7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530" b="2123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655C866B-9458-6BD2-2C17-553543D7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085" y="1179871"/>
            <a:ext cx="8599608" cy="449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818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D23F8C4-7386-2635-4A6F-135456175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851" y="0"/>
            <a:ext cx="6846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103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O conteúdo gerado por IA pode estar incorreto.">
            <a:extLst>
              <a:ext uri="{FF2B5EF4-FFF2-40B4-BE49-F238E27FC236}">
                <a16:creationId xmlns:a16="http://schemas.microsoft.com/office/drawing/2014/main" id="{7E6BAA05-5219-7769-426F-CFE5D8749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078" y="643467"/>
            <a:ext cx="4150444" cy="5571066"/>
          </a:xfrm>
          <a:prstGeom prst="rect">
            <a:avLst/>
          </a:prstGeom>
        </p:spPr>
      </p:pic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9854170B-7CF4-1197-B287-1E85B6DF7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730" y="643467"/>
            <a:ext cx="424793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77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6C2885B-1D80-4938-E2E1-D107DEB56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302" y="0"/>
            <a:ext cx="683941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263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953112B-93D2-F0FD-D9D7-E73C954A4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128" y="0"/>
            <a:ext cx="7491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22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3E54BEBA-EDBE-7711-E017-D2364EF278BA}"/>
              </a:ext>
            </a:extLst>
          </p:cNvPr>
          <p:cNvSpPr txBox="1"/>
          <p:nvPr/>
        </p:nvSpPr>
        <p:spPr>
          <a:xfrm>
            <a:off x="1366867" y="3877609"/>
            <a:ext cx="94582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i="0" dirty="0">
                <a:solidFill>
                  <a:schemeClr val="bg1"/>
                </a:solidFill>
                <a:effectLst/>
                <a:cs typeface="Aharoni" panose="02010803020104030203" pitchFamily="2" charset="-79"/>
              </a:rPr>
              <a:t>Obrigado</a:t>
            </a:r>
            <a:endParaRPr lang="pt-BR" sz="3600" dirty="0"/>
          </a:p>
        </p:txBody>
      </p:sp>
      <p:pic>
        <p:nvPicPr>
          <p:cNvPr id="2" name="Imagem 1" descr="Homem de barba e bigode&#10;&#10;Descrição gerada automaticamente">
            <a:extLst>
              <a:ext uri="{FF2B5EF4-FFF2-40B4-BE49-F238E27FC236}">
                <a16:creationId xmlns:a16="http://schemas.microsoft.com/office/drawing/2014/main" id="{4346A03F-771A-0BEC-419C-9AF29CB1A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22666"/>
          <a:stretch/>
        </p:blipFill>
        <p:spPr>
          <a:xfrm>
            <a:off x="4578836" y="1056184"/>
            <a:ext cx="2821425" cy="282142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DF3DB8-DE05-39D1-03A9-9E921BB6E585}"/>
              </a:ext>
            </a:extLst>
          </p:cNvPr>
          <p:cNvSpPr txBox="1"/>
          <p:nvPr/>
        </p:nvSpPr>
        <p:spPr>
          <a:xfrm>
            <a:off x="3850631" y="5011322"/>
            <a:ext cx="4490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https://www.linkedin.com/in/ctaurion/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7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5468</TotalTime>
  <Words>463</Words>
  <Application>Microsoft Office PowerPoint</Application>
  <PresentationFormat>Widescreen</PresentationFormat>
  <Paragraphs>50</Paragraphs>
  <Slides>40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40</vt:i4>
      </vt:variant>
    </vt:vector>
  </HeadingPairs>
  <TitlesOfParts>
    <vt:vector size="50" baseType="lpstr">
      <vt:lpstr>Aharoni</vt:lpstr>
      <vt:lpstr>Aptos</vt:lpstr>
      <vt:lpstr>Arial</vt:lpstr>
      <vt:lpstr>Calibri</vt:lpstr>
      <vt:lpstr>Montserrat</vt:lpstr>
      <vt:lpstr>Montserrat Light</vt:lpstr>
      <vt:lpstr>Montserrat SemiBold</vt:lpstr>
      <vt:lpstr>Source Sans Pro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Gustavo Zaniboni</dc:creator>
  <cp:lastModifiedBy>Cezar Taurion</cp:lastModifiedBy>
  <cp:revision>94</cp:revision>
  <dcterms:created xsi:type="dcterms:W3CDTF">2024-10-19T14:37:06Z</dcterms:created>
  <dcterms:modified xsi:type="dcterms:W3CDTF">2025-07-13T22:18:42Z</dcterms:modified>
</cp:coreProperties>
</file>