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Poppins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  <p:embeddedFont>
      <p:font typeface="Open Sans SemiBold"/>
      <p:regular r:id="rId25"/>
      <p:bold r:id="rId26"/>
      <p:italic r:id="rId27"/>
      <p:boldItalic r:id="rId28"/>
    </p:embeddedFont>
    <p:embeddedFont>
      <p:font typeface="Montserrat Light"/>
      <p:regular r:id="rId29"/>
      <p:bold r:id="rId30"/>
      <p:italic r:id="rId31"/>
      <p:boldItalic r:id="rId32"/>
    </p:embeddedFont>
    <p:embeddedFont>
      <p:font typeface="Open Sa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MontserratMedium-bold.fntdata"/><Relationship Id="rId21" Type="http://schemas.openxmlformats.org/officeDocument/2006/relationships/font" Target="fonts/MontserratMedium-regular.fntdata"/><Relationship Id="rId24" Type="http://schemas.openxmlformats.org/officeDocument/2006/relationships/font" Target="fonts/MontserratMedium-boldItalic.fntdata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SemiBold-bold.fntdata"/><Relationship Id="rId25" Type="http://schemas.openxmlformats.org/officeDocument/2006/relationships/font" Target="fonts/OpenSansSemiBold-regular.fntdata"/><Relationship Id="rId28" Type="http://schemas.openxmlformats.org/officeDocument/2006/relationships/font" Target="fonts/OpenSansSemiBold-boldItalic.fntdata"/><Relationship Id="rId27" Type="http://schemas.openxmlformats.org/officeDocument/2006/relationships/font" Target="fonts/OpenSansSemiBol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Ligh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Light-italic.fntdata"/><Relationship Id="rId30" Type="http://schemas.openxmlformats.org/officeDocument/2006/relationships/font" Target="fonts/MontserratLight-bold.fntdata"/><Relationship Id="rId11" Type="http://schemas.openxmlformats.org/officeDocument/2006/relationships/slide" Target="slides/slide6.xml"/><Relationship Id="rId33" Type="http://schemas.openxmlformats.org/officeDocument/2006/relationships/font" Target="fonts/OpenSans-regular.fntdata"/><Relationship Id="rId10" Type="http://schemas.openxmlformats.org/officeDocument/2006/relationships/slide" Target="slides/slide5.xml"/><Relationship Id="rId32" Type="http://schemas.openxmlformats.org/officeDocument/2006/relationships/font" Target="fonts/MontserratLight-boldItalic.fntdata"/><Relationship Id="rId13" Type="http://schemas.openxmlformats.org/officeDocument/2006/relationships/font" Target="fonts/Poppins-regular.fntdata"/><Relationship Id="rId35" Type="http://schemas.openxmlformats.org/officeDocument/2006/relationships/font" Target="fonts/OpenSans-italic.fntdata"/><Relationship Id="rId12" Type="http://schemas.openxmlformats.org/officeDocument/2006/relationships/slide" Target="slides/slide7.xml"/><Relationship Id="rId34" Type="http://schemas.openxmlformats.org/officeDocument/2006/relationships/font" Target="fonts/OpenSans-bold.fntdata"/><Relationship Id="rId15" Type="http://schemas.openxmlformats.org/officeDocument/2006/relationships/font" Target="fonts/Poppins-italic.fntdata"/><Relationship Id="rId14" Type="http://schemas.openxmlformats.org/officeDocument/2006/relationships/font" Target="fonts/Poppins-bold.fntdata"/><Relationship Id="rId36" Type="http://schemas.openxmlformats.org/officeDocument/2006/relationships/font" Target="fonts/OpenSans-boldItalic.fntdata"/><Relationship Id="rId17" Type="http://schemas.openxmlformats.org/officeDocument/2006/relationships/font" Target="fonts/Montserrat-regular.fntdata"/><Relationship Id="rId16" Type="http://schemas.openxmlformats.org/officeDocument/2006/relationships/font" Target="fonts/Poppins-boldItalic.fntdata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11a5815afb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11a5815afb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e3689bdf2a_0_2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g2e3689bdf2a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e3689bdf2a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g2e3689bdf2a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11a5815afb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11a5815afb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Muito se fala sobre transformação digital, "as empresas que se destacam são aquelas que abraçam e adotam as </a:t>
            </a:r>
            <a:r>
              <a:rPr b="1" lang="pt-BR" sz="1000">
                <a:latin typeface="Montserrat"/>
                <a:ea typeface="Montserrat"/>
                <a:cs typeface="Montserrat"/>
                <a:sym typeface="Montserrat"/>
              </a:rPr>
              <a:t>novas tecnologias. IA, RPA</a:t>
            </a:r>
            <a:r>
              <a:rPr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"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Mas pouco se fala sobre a importância de ter compreensão clara dos processos de negócios.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Acredite! A implementação dessas tecnologias pode </a:t>
            </a:r>
            <a:r>
              <a:rPr b="1" lang="pt-BR" sz="1000">
                <a:latin typeface="Montserrat"/>
                <a:ea typeface="Montserrat"/>
                <a:cs typeface="Montserrat"/>
                <a:sym typeface="Montserrat"/>
              </a:rPr>
              <a:t>NÃO</a:t>
            </a:r>
            <a:r>
              <a:rPr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 trazer os benefícios esperados e até mesmo levar a </a:t>
            </a:r>
            <a:r>
              <a:rPr b="1" lang="pt-BR" sz="1000">
                <a:latin typeface="Montserrat"/>
                <a:ea typeface="Montserrat"/>
                <a:cs typeface="Montserrat"/>
                <a:sym typeface="Montserrat"/>
              </a:rPr>
              <a:t>ineficiências e complicações nos fluxos de trabalho</a:t>
            </a:r>
            <a:r>
              <a:rPr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, se antes não entendermos </a:t>
            </a:r>
            <a:r>
              <a:rPr b="1" lang="pt-BR" sz="1000">
                <a:latin typeface="Montserrat"/>
                <a:ea typeface="Montserrat"/>
                <a:cs typeface="Montserrat"/>
                <a:sym typeface="Montserrat"/>
              </a:rPr>
              <a:t>como os processos de negócios funcionam.</a:t>
            </a:r>
            <a:endParaRPr b="1"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Quais são os objetivos desejados e como esses processos contribuem para o funcionamento e a realização dos objetivos da empresa.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3689bdf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e3689bdf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2064fc7425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2064fc7425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2064fc7425_0_1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22064fc7425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Title Slide">
  <p:cSld name="26_Title Slid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Title Slide">
  <p:cSld name="23_Title Slid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">
  <p:cSld name="18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D3D3D"/>
          </a:solidFill>
          <a:ln>
            <a:noFill/>
          </a:ln>
        </p:spPr>
      </p:sp>
      <p:sp>
        <p:nvSpPr>
          <p:cNvPr id="54" name="Google Shape;54;p15"/>
          <p:cNvSpPr txBox="1"/>
          <p:nvPr>
            <p:ph type="title"/>
          </p:nvPr>
        </p:nvSpPr>
        <p:spPr>
          <a:xfrm>
            <a:off x="1381016" y="1570188"/>
            <a:ext cx="63828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sz="6000">
                <a:solidFill>
                  <a:schemeClr val="lt1"/>
                </a:solidFill>
              </a:defRPr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5"/>
          <p:cNvSpPr txBox="1"/>
          <p:nvPr>
            <p:ph idx="1" type="body"/>
          </p:nvPr>
        </p:nvSpPr>
        <p:spPr>
          <a:xfrm>
            <a:off x="5009482" y="2688530"/>
            <a:ext cx="2567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79400" lvl="0" marL="4572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1pPr>
            <a:lvl2pPr indent="-285750" lvl="1" marL="9144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900"/>
              <a:buChar char="•"/>
              <a:defRPr sz="900">
                <a:solidFill>
                  <a:schemeClr val="accent5"/>
                </a:solidFill>
              </a:defRPr>
            </a:lvl2pPr>
            <a:lvl3pPr indent="-285750" lvl="2" marL="13716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900"/>
              <a:buChar char="•"/>
              <a:defRPr sz="900">
                <a:solidFill>
                  <a:schemeClr val="accent5"/>
                </a:solidFill>
              </a:defRPr>
            </a:lvl3pPr>
            <a:lvl4pPr indent="-285750" lvl="3" marL="18288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900"/>
              <a:buChar char="•"/>
              <a:defRPr sz="900">
                <a:solidFill>
                  <a:schemeClr val="accent5"/>
                </a:solidFill>
              </a:defRPr>
            </a:lvl4pPr>
            <a:lvl5pPr indent="-285750" lvl="4" marL="22860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900"/>
              <a:buChar char="•"/>
              <a:defRPr sz="900">
                <a:solidFill>
                  <a:schemeClr val="accent5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Custom Layout 4" showMasterSp="0">
  <p:cSld name="TITLE_5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/>
          <p:nvPr/>
        </p:nvSpPr>
        <p:spPr>
          <a:xfrm>
            <a:off x="0" y="4718602"/>
            <a:ext cx="753000" cy="424800"/>
          </a:xfrm>
          <a:prstGeom prst="rect">
            <a:avLst/>
          </a:prstGeom>
          <a:solidFill>
            <a:srgbClr val="FE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1400"/>
              <a:buFont typeface="Open Sans"/>
              <a:buNone/>
            </a:pPr>
            <a:r>
              <a:t/>
            </a:r>
            <a:endParaRPr b="0" i="0" sz="1400" u="none" cap="none" strike="noStrike">
              <a:solidFill>
                <a:srgbClr val="2222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" name="Google Shape;58;p16"/>
          <p:cNvSpPr txBox="1"/>
          <p:nvPr>
            <p:ph idx="12" type="sldNum"/>
          </p:nvPr>
        </p:nvSpPr>
        <p:spPr>
          <a:xfrm>
            <a:off x="296278" y="4832415"/>
            <a:ext cx="1602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600"/>
              <a:buFont typeface="Open Sans SemiBold"/>
              <a:buNone/>
              <a:defRPr b="1" i="0" sz="600" u="none" cap="none" strike="noStrike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600"/>
              <a:buFont typeface="Open Sans SemiBold"/>
              <a:buNone/>
              <a:defRPr b="1" i="0" sz="600" u="none" cap="none" strike="noStrike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600"/>
              <a:buFont typeface="Open Sans SemiBold"/>
              <a:buNone/>
              <a:defRPr b="1" i="0" sz="600" u="none" cap="none" strike="noStrike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600"/>
              <a:buFont typeface="Open Sans SemiBold"/>
              <a:buNone/>
              <a:defRPr b="1" i="0" sz="600" u="none" cap="none" strike="noStrike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600"/>
              <a:buFont typeface="Open Sans SemiBold"/>
              <a:buNone/>
              <a:defRPr b="1" i="0" sz="600" u="none" cap="none" strike="noStrike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600"/>
              <a:buFont typeface="Open Sans SemiBold"/>
              <a:buNone/>
              <a:defRPr b="1" i="0" sz="600" u="none" cap="none" strike="noStrike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600"/>
              <a:buFont typeface="Open Sans SemiBold"/>
              <a:buNone/>
              <a:defRPr b="1" i="0" sz="600" u="none" cap="none" strike="noStrike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600"/>
              <a:buFont typeface="Open Sans SemiBold"/>
              <a:buNone/>
              <a:defRPr b="1" i="0" sz="600" u="none" cap="none" strike="noStrike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600"/>
              <a:buFont typeface="Open Sans SemiBold"/>
              <a:buNone/>
              <a:defRPr b="1" i="0" sz="600" u="none" cap="none" strike="noStrike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9" name="Google Shape;59;p16"/>
          <p:cNvSpPr txBox="1"/>
          <p:nvPr>
            <p:ph type="title"/>
          </p:nvPr>
        </p:nvSpPr>
        <p:spPr>
          <a:xfrm>
            <a:off x="1521618" y="710026"/>
            <a:ext cx="6864600" cy="9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700"/>
              <a:buNone/>
              <a:defRPr/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700"/>
              <a:buNone/>
              <a:defRPr/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700"/>
              <a:buNone/>
              <a:defRPr/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700"/>
              <a:buNone/>
              <a:defRPr/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700"/>
              <a:buNone/>
              <a:defRPr/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700"/>
              <a:buNone/>
              <a:defRPr/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700"/>
              <a:buNone/>
              <a:defRPr/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700"/>
              <a:buNone/>
              <a:defRPr/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700"/>
              <a:buNone/>
              <a:defRPr/>
            </a:lvl9pPr>
          </a:lstStyle>
          <a:p/>
        </p:txBody>
      </p:sp>
      <p:pic>
        <p:nvPicPr>
          <p:cNvPr descr="Image" id="60" name="Google Shape;60;p16"/>
          <p:cNvPicPr preferRelativeResize="0"/>
          <p:nvPr/>
        </p:nvPicPr>
        <p:blipFill rotWithShape="1">
          <a:blip r:embed="rId2">
            <a:alphaModFix/>
          </a:blip>
          <a:srcRect b="0" l="0" r="78010" t="0"/>
          <a:stretch/>
        </p:blipFill>
        <p:spPr>
          <a:xfrm>
            <a:off x="271531" y="2331192"/>
            <a:ext cx="380061" cy="4214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" name="Google Shape;61;p16"/>
          <p:cNvCxnSpPr/>
          <p:nvPr/>
        </p:nvCxnSpPr>
        <p:spPr>
          <a:xfrm>
            <a:off x="236525" y="358119"/>
            <a:ext cx="301500" cy="0"/>
          </a:xfrm>
          <a:prstGeom prst="straightConnector1">
            <a:avLst/>
          </a:prstGeom>
          <a:noFill/>
          <a:ln cap="flat" cmpd="sng" w="38100">
            <a:solidFill>
              <a:srgbClr val="203B77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62" name="Google Shape;62;p16"/>
          <p:cNvCxnSpPr/>
          <p:nvPr/>
        </p:nvCxnSpPr>
        <p:spPr>
          <a:xfrm>
            <a:off x="236525" y="417754"/>
            <a:ext cx="150900" cy="0"/>
          </a:xfrm>
          <a:prstGeom prst="straightConnector1">
            <a:avLst/>
          </a:prstGeom>
          <a:noFill/>
          <a:ln cap="flat" cmpd="sng" w="38100">
            <a:solidFill>
              <a:srgbClr val="203B77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Title Slide">
  <p:cSld name="15_Title Slid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Medium"/>
              <a:buChar char="●"/>
              <a:defRPr sz="1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8"/>
          <p:cNvPicPr preferRelativeResize="0"/>
          <p:nvPr/>
        </p:nvPicPr>
        <p:blipFill rotWithShape="1">
          <a:blip r:embed="rId3">
            <a:alphaModFix/>
          </a:blip>
          <a:srcRect b="7823" l="0" r="4816" t="4372"/>
          <a:stretch/>
        </p:blipFill>
        <p:spPr>
          <a:xfrm>
            <a:off x="357575" y="266700"/>
            <a:ext cx="8471700" cy="4610100"/>
          </a:xfrm>
          <a:prstGeom prst="roundRect">
            <a:avLst>
              <a:gd fmla="val 4840" name="adj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Image" id="69" name="Google Shape;6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9629" y="1300040"/>
            <a:ext cx="1033131" cy="250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8"/>
          <p:cNvPicPr preferRelativeResize="0"/>
          <p:nvPr/>
        </p:nvPicPr>
        <p:blipFill rotWithShape="1">
          <a:blip r:embed="rId5">
            <a:alphaModFix/>
          </a:blip>
          <a:srcRect b="0" l="0" r="48549" t="0"/>
          <a:stretch/>
        </p:blipFill>
        <p:spPr>
          <a:xfrm>
            <a:off x="8118300" y="497075"/>
            <a:ext cx="472300" cy="7160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8"/>
          <p:cNvSpPr/>
          <p:nvPr/>
        </p:nvSpPr>
        <p:spPr>
          <a:xfrm>
            <a:off x="749775" y="3961275"/>
            <a:ext cx="550200" cy="2550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FFFFFF">
                <a:alpha val="2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BPM</a:t>
            </a:r>
            <a:endParaRPr sz="700">
              <a:solidFill>
                <a:srgbClr val="FFFFFF"/>
              </a:solidFill>
            </a:endParaRPr>
          </a:p>
        </p:txBody>
      </p:sp>
      <p:sp>
        <p:nvSpPr>
          <p:cNvPr id="72" name="Google Shape;72;p18"/>
          <p:cNvSpPr/>
          <p:nvPr/>
        </p:nvSpPr>
        <p:spPr>
          <a:xfrm>
            <a:off x="749774" y="4303175"/>
            <a:ext cx="1057200" cy="2550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FFFFFF">
                <a:alpha val="2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NO-CODE</a:t>
            </a:r>
            <a:endParaRPr sz="700">
              <a:solidFill>
                <a:srgbClr val="FFFFFF"/>
              </a:solidFill>
            </a:endParaRPr>
          </a:p>
        </p:txBody>
      </p:sp>
      <p:sp>
        <p:nvSpPr>
          <p:cNvPr id="73" name="Google Shape;73;p18"/>
          <p:cNvSpPr/>
          <p:nvPr/>
        </p:nvSpPr>
        <p:spPr>
          <a:xfrm>
            <a:off x="3018668" y="4303175"/>
            <a:ext cx="1249500" cy="255000"/>
          </a:xfrm>
          <a:prstGeom prst="roundRect">
            <a:avLst>
              <a:gd fmla="val 50000" name="adj"/>
            </a:avLst>
          </a:prstGeom>
          <a:solidFill>
            <a:srgbClr val="FE5C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OPEN-CODE</a:t>
            </a:r>
            <a:endParaRPr sz="700"/>
          </a:p>
        </p:txBody>
      </p:sp>
      <p:sp>
        <p:nvSpPr>
          <p:cNvPr id="74" name="Google Shape;74;p18"/>
          <p:cNvSpPr/>
          <p:nvPr/>
        </p:nvSpPr>
        <p:spPr>
          <a:xfrm>
            <a:off x="1884222" y="4303175"/>
            <a:ext cx="1057200" cy="2550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FFFFFF">
                <a:alpha val="2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LOW-CODE</a:t>
            </a:r>
            <a:endParaRPr sz="700">
              <a:solidFill>
                <a:srgbClr val="FFFFFF"/>
              </a:solidFill>
            </a:endParaRPr>
          </a:p>
        </p:txBody>
      </p:sp>
      <p:sp>
        <p:nvSpPr>
          <p:cNvPr id="75" name="Google Shape;75;p18"/>
          <p:cNvSpPr/>
          <p:nvPr/>
        </p:nvSpPr>
        <p:spPr>
          <a:xfrm>
            <a:off x="3712528" y="3961275"/>
            <a:ext cx="555600" cy="2577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FFFFFF">
                <a:alpha val="2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BR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ECM</a:t>
            </a:r>
            <a:endParaRPr sz="700">
              <a:solidFill>
                <a:srgbClr val="FFFFFF"/>
              </a:solidFill>
            </a:endParaRPr>
          </a:p>
        </p:txBody>
      </p:sp>
      <p:sp>
        <p:nvSpPr>
          <p:cNvPr id="76" name="Google Shape;76;p18"/>
          <p:cNvSpPr/>
          <p:nvPr/>
        </p:nvSpPr>
        <p:spPr>
          <a:xfrm>
            <a:off x="2534117" y="3961275"/>
            <a:ext cx="550200" cy="2550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FFFFFF">
                <a:alpha val="2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ESM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" name="Google Shape;77;p18"/>
          <p:cNvSpPr/>
          <p:nvPr/>
        </p:nvSpPr>
        <p:spPr>
          <a:xfrm>
            <a:off x="3123326" y="3961275"/>
            <a:ext cx="550200" cy="2550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FFFFFF">
                <a:alpha val="2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APA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" name="Google Shape;78;p18"/>
          <p:cNvSpPr/>
          <p:nvPr/>
        </p:nvSpPr>
        <p:spPr>
          <a:xfrm>
            <a:off x="1355704" y="3961275"/>
            <a:ext cx="550200" cy="2550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FFFFFF">
                <a:alpha val="2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RPA</a:t>
            </a:r>
            <a:endParaRPr sz="700">
              <a:solidFill>
                <a:srgbClr val="FFFFFF"/>
              </a:solidFill>
            </a:endParaRPr>
          </a:p>
        </p:txBody>
      </p:sp>
      <p:sp>
        <p:nvSpPr>
          <p:cNvPr id="79" name="Google Shape;79;p18"/>
          <p:cNvSpPr/>
          <p:nvPr/>
        </p:nvSpPr>
        <p:spPr>
          <a:xfrm>
            <a:off x="1944903" y="3961275"/>
            <a:ext cx="550200" cy="2550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FFFFFF">
                <a:alpha val="2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BR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IA</a:t>
            </a:r>
            <a:endParaRPr sz="700">
              <a:solidFill>
                <a:srgbClr val="FFFFFF"/>
              </a:solidFill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749775" y="1916500"/>
            <a:ext cx="3432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t-B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Gestão Inteligente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dos SEUS Processos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749775" y="2807925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Ganhe eficiência e alcance seus objetivos estratégicos com um única plataforma. </a:t>
            </a: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 rotWithShape="1">
          <a:blip r:embed="rId3">
            <a:alphaModFix/>
          </a:blip>
          <a:srcRect b="2276" l="0" r="1758" t="4037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9"/>
          <p:cNvSpPr txBox="1"/>
          <p:nvPr/>
        </p:nvSpPr>
        <p:spPr>
          <a:xfrm>
            <a:off x="733525" y="1599550"/>
            <a:ext cx="33111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pt-BR" sz="2000">
                <a:solidFill>
                  <a:srgbClr val="E35C9C"/>
                </a:solidFill>
                <a:latin typeface="Montserrat"/>
                <a:ea typeface="Montserrat"/>
                <a:cs typeface="Montserrat"/>
                <a:sym typeface="Montserrat"/>
              </a:rPr>
              <a:t>Player em tecnologia de </a:t>
            </a:r>
            <a:r>
              <a:rPr b="0" i="0" lang="pt-BR" sz="2000" u="none" cap="none" strike="noStrike">
                <a:solidFill>
                  <a:srgbClr val="E35C9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pt-BR" sz="2000" u="none" cap="none" strike="noStrike">
                <a:solidFill>
                  <a:srgbClr val="E35C9C"/>
                </a:solidFill>
                <a:latin typeface="Montserrat"/>
                <a:ea typeface="Montserrat"/>
                <a:cs typeface="Montserrat"/>
                <a:sym typeface="Montserrat"/>
              </a:rPr>
              <a:t>Automação Inteligente de Processos</a:t>
            </a:r>
            <a:endParaRPr b="1" i="0" sz="2000" u="none" cap="none" strike="noStrike">
              <a:solidFill>
                <a:srgbClr val="E35C9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8" name="Google Shape;88;p19"/>
          <p:cNvPicPr preferRelativeResize="0"/>
          <p:nvPr/>
        </p:nvPicPr>
        <p:blipFill rotWithShape="1">
          <a:blip r:embed="rId4">
            <a:alphaModFix/>
          </a:blip>
          <a:srcRect b="0" l="0" r="51800" t="0"/>
          <a:stretch/>
        </p:blipFill>
        <p:spPr>
          <a:xfrm>
            <a:off x="789875" y="903700"/>
            <a:ext cx="1166787" cy="26241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9"/>
          <p:cNvSpPr/>
          <p:nvPr/>
        </p:nvSpPr>
        <p:spPr>
          <a:xfrm>
            <a:off x="0" y="5026450"/>
            <a:ext cx="9144000" cy="117000"/>
          </a:xfrm>
          <a:prstGeom prst="rect">
            <a:avLst/>
          </a:prstGeom>
          <a:solidFill>
            <a:srgbClr val="E35C9C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9"/>
          <p:cNvSpPr txBox="1"/>
          <p:nvPr/>
        </p:nvSpPr>
        <p:spPr>
          <a:xfrm>
            <a:off x="730500" y="2810450"/>
            <a:ext cx="30144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000" u="none" cap="none" strike="noStrike">
                <a:solidFill>
                  <a:srgbClr val="0020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Presente em</a:t>
            </a:r>
            <a:r>
              <a:rPr b="0" i="0" lang="pt-BR" sz="1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pt-BR" sz="1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empresas nacionais e globais</a:t>
            </a:r>
            <a:r>
              <a:rPr b="0" i="0" lang="pt-BR" sz="1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0" i="0" lang="pt-BR" sz="1000" u="none" cap="none" strike="noStrike">
                <a:solidFill>
                  <a:srgbClr val="0020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nossa plataforma simplifica processos </a:t>
            </a:r>
            <a:r>
              <a:rPr b="1" i="0" lang="pt-BR" sz="1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há mais de 2</a:t>
            </a:r>
            <a:r>
              <a:rPr b="1" lang="pt-BR" sz="1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9</a:t>
            </a:r>
            <a:r>
              <a:rPr b="1" i="0" lang="pt-BR" sz="1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anos</a:t>
            </a:r>
            <a:r>
              <a:rPr b="0" i="0" lang="pt-BR" sz="1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b="0" i="0" lang="pt-BR" sz="1000" u="none" cap="none" strike="noStrike">
                <a:solidFill>
                  <a:srgbClr val="0020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facilitando o dia a dia do trabalho e conquistando</a:t>
            </a:r>
            <a:r>
              <a:rPr b="0" i="0" lang="pt-BR" sz="1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pt-BR" sz="1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resultados reais.</a:t>
            </a:r>
            <a:endParaRPr b="1" i="0" sz="10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2537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25377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9"/>
          <p:cNvSpPr txBox="1"/>
          <p:nvPr/>
        </p:nvSpPr>
        <p:spPr>
          <a:xfrm>
            <a:off x="789875" y="4222600"/>
            <a:ext cx="2002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9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PLATAFORMA </a:t>
            </a:r>
            <a:r>
              <a:rPr b="1" i="0" lang="pt-BR" sz="9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100% NACIONAL</a:t>
            </a:r>
            <a:endParaRPr b="1" i="0" sz="9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25377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9"/>
          <p:cNvSpPr/>
          <p:nvPr/>
        </p:nvSpPr>
        <p:spPr>
          <a:xfrm>
            <a:off x="814825" y="4460275"/>
            <a:ext cx="950400" cy="55800"/>
          </a:xfrm>
          <a:prstGeom prst="rect">
            <a:avLst/>
          </a:prstGeom>
          <a:solidFill>
            <a:srgbClr val="42C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9"/>
          <p:cNvSpPr/>
          <p:nvPr/>
        </p:nvSpPr>
        <p:spPr>
          <a:xfrm>
            <a:off x="1765225" y="4460275"/>
            <a:ext cx="950400" cy="55800"/>
          </a:xfrm>
          <a:prstGeom prst="rect">
            <a:avLst/>
          </a:prstGeom>
          <a:solidFill>
            <a:srgbClr val="FEE5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9"/>
          <p:cNvPicPr preferRelativeResize="0"/>
          <p:nvPr/>
        </p:nvPicPr>
        <p:blipFill rotWithShape="1">
          <a:blip r:embed="rId5">
            <a:alphaModFix/>
          </a:blip>
          <a:srcRect b="0" l="0" r="48549" t="0"/>
          <a:stretch/>
        </p:blipFill>
        <p:spPr>
          <a:xfrm>
            <a:off x="8382075" y="306500"/>
            <a:ext cx="472300" cy="71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0"/>
          <p:cNvSpPr txBox="1"/>
          <p:nvPr/>
        </p:nvSpPr>
        <p:spPr>
          <a:xfrm>
            <a:off x="605725" y="2838588"/>
            <a:ext cx="31083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>
                <a:solidFill>
                  <a:srgbClr val="E0458E"/>
                </a:solidFill>
                <a:latin typeface="Montserrat"/>
                <a:ea typeface="Montserrat"/>
                <a:cs typeface="Montserrat"/>
                <a:sym typeface="Montserrat"/>
              </a:rPr>
              <a:t>De forma direta ou indireta, estamos por trás de cada experiência.</a:t>
            </a:r>
            <a:endParaRPr b="0" i="0" sz="1200" u="none" cap="none" strike="noStrike">
              <a:solidFill>
                <a:srgbClr val="E0458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20"/>
          <p:cNvSpPr txBox="1"/>
          <p:nvPr/>
        </p:nvSpPr>
        <p:spPr>
          <a:xfrm>
            <a:off x="571850" y="1453200"/>
            <a:ext cx="31809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2600">
                <a:solidFill>
                  <a:srgbClr val="E0458E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Presentes na vida de </a:t>
            </a:r>
            <a:r>
              <a:rPr b="1" lang="pt-BR" sz="2600">
                <a:solidFill>
                  <a:srgbClr val="E0458E"/>
                </a:solidFill>
                <a:latin typeface="Montserrat"/>
                <a:ea typeface="Montserrat"/>
                <a:cs typeface="Montserrat"/>
                <a:sym typeface="Montserrat"/>
              </a:rPr>
              <a:t>mais de 50% dos brasileiros</a:t>
            </a:r>
            <a:endParaRPr b="1" i="0" sz="2400" u="none" cap="none" strike="noStrike">
              <a:solidFill>
                <a:srgbClr val="E0458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20"/>
          <p:cNvSpPr txBox="1"/>
          <p:nvPr/>
        </p:nvSpPr>
        <p:spPr>
          <a:xfrm>
            <a:off x="1895175" y="3771201"/>
            <a:ext cx="2303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pt-BR" sz="800" u="none" cap="none" strike="noStrike">
                <a:solidFill>
                  <a:srgbClr val="1140A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transformar é o nosso sentido</a:t>
            </a:r>
            <a:endParaRPr b="0" i="0" sz="800" u="none" cap="none" strike="noStrike">
              <a:solidFill>
                <a:srgbClr val="1140A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03" name="Google Shape;103;p20"/>
          <p:cNvPicPr preferRelativeResize="0"/>
          <p:nvPr/>
        </p:nvPicPr>
        <p:blipFill rotWithShape="1">
          <a:blip r:embed="rId4">
            <a:alphaModFix/>
          </a:blip>
          <a:srcRect b="0" l="0" r="51800" t="0"/>
          <a:stretch/>
        </p:blipFill>
        <p:spPr>
          <a:xfrm>
            <a:off x="728400" y="3793900"/>
            <a:ext cx="1166787" cy="262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9FF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/>
          <p:nvPr/>
        </p:nvSpPr>
        <p:spPr>
          <a:xfrm>
            <a:off x="0" y="5026450"/>
            <a:ext cx="9144000" cy="117000"/>
          </a:xfrm>
          <a:prstGeom prst="rect">
            <a:avLst/>
          </a:prstGeom>
          <a:solidFill>
            <a:srgbClr val="E35C9C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1"/>
          <p:cNvSpPr/>
          <p:nvPr/>
        </p:nvSpPr>
        <p:spPr>
          <a:xfrm>
            <a:off x="715202" y="3272225"/>
            <a:ext cx="1526100" cy="3873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E35C9C">
                <a:alpha val="2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100">
                <a:solidFill>
                  <a:srgbClr val="E35D9D"/>
                </a:solidFill>
                <a:latin typeface="Poppins"/>
                <a:ea typeface="Poppins"/>
                <a:cs typeface="Poppins"/>
                <a:sym typeface="Poppins"/>
              </a:rPr>
              <a:t>Analytics</a:t>
            </a:r>
            <a:endParaRPr b="1" sz="1000">
              <a:solidFill>
                <a:srgbClr val="E35D9D"/>
              </a:solidFill>
            </a:endParaRPr>
          </a:p>
        </p:txBody>
      </p:sp>
      <p:sp>
        <p:nvSpPr>
          <p:cNvPr id="110" name="Google Shape;110;p21"/>
          <p:cNvSpPr/>
          <p:nvPr/>
        </p:nvSpPr>
        <p:spPr>
          <a:xfrm>
            <a:off x="1095067" y="1517025"/>
            <a:ext cx="1468800" cy="2577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E35C9C">
                <a:alpha val="2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800">
                <a:solidFill>
                  <a:srgbClr val="E35D9D"/>
                </a:solidFill>
                <a:latin typeface="Poppins"/>
                <a:ea typeface="Poppins"/>
                <a:cs typeface="Poppins"/>
                <a:sym typeface="Poppins"/>
              </a:rPr>
              <a:t>Segurança Cibernética</a:t>
            </a:r>
            <a:endParaRPr b="1" sz="700">
              <a:solidFill>
                <a:srgbClr val="E35D9D"/>
              </a:solidFill>
            </a:endParaRPr>
          </a:p>
        </p:txBody>
      </p:sp>
      <p:sp>
        <p:nvSpPr>
          <p:cNvPr id="111" name="Google Shape;111;p21"/>
          <p:cNvSpPr/>
          <p:nvPr/>
        </p:nvSpPr>
        <p:spPr>
          <a:xfrm>
            <a:off x="2804246" y="3099650"/>
            <a:ext cx="1104900" cy="2577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E35C9C">
                <a:alpha val="2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E35D9D"/>
                </a:solidFill>
                <a:latin typeface="Poppins"/>
                <a:ea typeface="Poppins"/>
                <a:cs typeface="Poppins"/>
                <a:sym typeface="Poppins"/>
              </a:rPr>
              <a:t>Omnichannel</a:t>
            </a:r>
            <a:endParaRPr sz="700">
              <a:solidFill>
                <a:srgbClr val="E35D9D"/>
              </a:solidFill>
            </a:endParaRPr>
          </a:p>
        </p:txBody>
      </p:sp>
      <p:sp>
        <p:nvSpPr>
          <p:cNvPr id="112" name="Google Shape;112;p21"/>
          <p:cNvSpPr/>
          <p:nvPr/>
        </p:nvSpPr>
        <p:spPr>
          <a:xfrm>
            <a:off x="4070319" y="1517025"/>
            <a:ext cx="1278900" cy="2577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E35C9C">
                <a:alpha val="2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E35D9D"/>
                </a:solidFill>
                <a:latin typeface="Poppins"/>
                <a:ea typeface="Poppins"/>
                <a:cs typeface="Poppins"/>
                <a:sym typeface="Poppins"/>
              </a:rPr>
              <a:t>Blockchain</a:t>
            </a:r>
            <a:endParaRPr sz="700">
              <a:solidFill>
                <a:srgbClr val="E35D9D"/>
              </a:solidFill>
            </a:endParaRPr>
          </a:p>
        </p:txBody>
      </p:sp>
      <p:sp>
        <p:nvSpPr>
          <p:cNvPr id="113" name="Google Shape;113;p21"/>
          <p:cNvSpPr/>
          <p:nvPr/>
        </p:nvSpPr>
        <p:spPr>
          <a:xfrm>
            <a:off x="6022175" y="1007600"/>
            <a:ext cx="1832700" cy="3873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E35C9C">
                <a:alpha val="2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900">
                <a:solidFill>
                  <a:srgbClr val="E35D9D"/>
                </a:solidFill>
                <a:latin typeface="Poppins"/>
                <a:ea typeface="Poppins"/>
                <a:cs typeface="Poppins"/>
                <a:sym typeface="Poppins"/>
              </a:rPr>
              <a:t>Machine Learning</a:t>
            </a:r>
            <a:endParaRPr b="1" sz="800">
              <a:solidFill>
                <a:srgbClr val="E35D9D"/>
              </a:solidFill>
            </a:endParaRPr>
          </a:p>
        </p:txBody>
      </p:sp>
      <p:sp>
        <p:nvSpPr>
          <p:cNvPr id="114" name="Google Shape;114;p21"/>
          <p:cNvSpPr/>
          <p:nvPr/>
        </p:nvSpPr>
        <p:spPr>
          <a:xfrm>
            <a:off x="7306183" y="3099656"/>
            <a:ext cx="735300" cy="2577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E35C9C">
                <a:alpha val="2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E35D9D"/>
                </a:solidFill>
                <a:latin typeface="Poppins"/>
                <a:ea typeface="Poppins"/>
                <a:cs typeface="Poppins"/>
                <a:sym typeface="Poppins"/>
              </a:rPr>
              <a:t>IoT</a:t>
            </a:r>
            <a:endParaRPr sz="700">
              <a:solidFill>
                <a:srgbClr val="E35D9D"/>
              </a:solidFill>
            </a:endParaRPr>
          </a:p>
        </p:txBody>
      </p:sp>
      <p:sp>
        <p:nvSpPr>
          <p:cNvPr id="115" name="Google Shape;115;p21"/>
          <p:cNvSpPr/>
          <p:nvPr/>
        </p:nvSpPr>
        <p:spPr>
          <a:xfrm>
            <a:off x="6570883" y="4144181"/>
            <a:ext cx="735300" cy="2577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E35C9C">
                <a:alpha val="2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800">
                <a:solidFill>
                  <a:srgbClr val="E35D9D"/>
                </a:solidFill>
                <a:latin typeface="Poppins"/>
                <a:ea typeface="Poppins"/>
                <a:cs typeface="Poppins"/>
                <a:sym typeface="Poppins"/>
              </a:rPr>
              <a:t>Dados</a:t>
            </a:r>
            <a:endParaRPr b="1" sz="700">
              <a:solidFill>
                <a:srgbClr val="E35D9D"/>
              </a:solidFill>
            </a:endParaRPr>
          </a:p>
        </p:txBody>
      </p:sp>
      <p:sp>
        <p:nvSpPr>
          <p:cNvPr id="116" name="Google Shape;116;p21"/>
          <p:cNvSpPr/>
          <p:nvPr/>
        </p:nvSpPr>
        <p:spPr>
          <a:xfrm>
            <a:off x="7891747" y="1653975"/>
            <a:ext cx="1015500" cy="2577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E35C9C">
                <a:alpha val="2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E35D9D"/>
                </a:solidFill>
                <a:latin typeface="Poppins"/>
                <a:ea typeface="Poppins"/>
                <a:cs typeface="Poppins"/>
                <a:sym typeface="Poppins"/>
              </a:rPr>
              <a:t>Indústria 4.0</a:t>
            </a:r>
            <a:endParaRPr sz="700">
              <a:solidFill>
                <a:srgbClr val="E35D9D"/>
              </a:solidFill>
            </a:endParaRPr>
          </a:p>
        </p:txBody>
      </p:sp>
      <p:sp>
        <p:nvSpPr>
          <p:cNvPr id="117" name="Google Shape;117;p21"/>
          <p:cNvSpPr/>
          <p:nvPr/>
        </p:nvSpPr>
        <p:spPr>
          <a:xfrm>
            <a:off x="2466296" y="786122"/>
            <a:ext cx="1104900" cy="3873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E35C9C">
                <a:alpha val="2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300">
                <a:solidFill>
                  <a:srgbClr val="E35D9D"/>
                </a:solidFill>
                <a:latin typeface="Poppins"/>
                <a:ea typeface="Poppins"/>
                <a:cs typeface="Poppins"/>
                <a:sym typeface="Poppins"/>
              </a:rPr>
              <a:t>IA</a:t>
            </a:r>
            <a:endParaRPr b="1" sz="1200">
              <a:solidFill>
                <a:srgbClr val="E35D9D"/>
              </a:solidFill>
            </a:endParaRPr>
          </a:p>
        </p:txBody>
      </p:sp>
      <p:sp>
        <p:nvSpPr>
          <p:cNvPr id="118" name="Google Shape;118;p21"/>
          <p:cNvSpPr/>
          <p:nvPr/>
        </p:nvSpPr>
        <p:spPr>
          <a:xfrm>
            <a:off x="359783" y="2419356"/>
            <a:ext cx="735300" cy="2577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E35C9C">
                <a:alpha val="2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E35D9D"/>
                </a:solidFill>
                <a:latin typeface="Poppins"/>
                <a:ea typeface="Poppins"/>
                <a:cs typeface="Poppins"/>
                <a:sym typeface="Poppins"/>
              </a:rPr>
              <a:t>ECM</a:t>
            </a:r>
            <a:endParaRPr sz="700">
              <a:solidFill>
                <a:srgbClr val="E35D9D"/>
              </a:solidFill>
            </a:endParaRPr>
          </a:p>
        </p:txBody>
      </p:sp>
      <p:sp>
        <p:nvSpPr>
          <p:cNvPr id="119" name="Google Shape;119;p21"/>
          <p:cNvSpPr/>
          <p:nvPr/>
        </p:nvSpPr>
        <p:spPr>
          <a:xfrm>
            <a:off x="4824421" y="3272222"/>
            <a:ext cx="1104900" cy="3873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E35C9C">
                <a:alpha val="2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300">
                <a:solidFill>
                  <a:srgbClr val="E35D9D"/>
                </a:solidFill>
                <a:latin typeface="Poppins"/>
                <a:ea typeface="Poppins"/>
                <a:cs typeface="Poppins"/>
                <a:sym typeface="Poppins"/>
              </a:rPr>
              <a:t>RPA</a:t>
            </a:r>
            <a:endParaRPr b="1" sz="1200">
              <a:solidFill>
                <a:srgbClr val="E35D9D"/>
              </a:solidFill>
            </a:endParaRPr>
          </a:p>
        </p:txBody>
      </p:sp>
      <p:sp>
        <p:nvSpPr>
          <p:cNvPr id="120" name="Google Shape;120;p21"/>
          <p:cNvSpPr/>
          <p:nvPr/>
        </p:nvSpPr>
        <p:spPr>
          <a:xfrm>
            <a:off x="3699108" y="3970306"/>
            <a:ext cx="735300" cy="2577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E35C9C">
                <a:alpha val="2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E35D9D"/>
                </a:solidFill>
                <a:latin typeface="Poppins"/>
                <a:ea typeface="Poppins"/>
                <a:cs typeface="Poppins"/>
                <a:sym typeface="Poppins"/>
              </a:rPr>
              <a:t>CSC</a:t>
            </a:r>
            <a:endParaRPr sz="700">
              <a:solidFill>
                <a:srgbClr val="E35D9D"/>
              </a:solidFill>
            </a:endParaRPr>
          </a:p>
        </p:txBody>
      </p:sp>
      <p:cxnSp>
        <p:nvCxnSpPr>
          <p:cNvPr id="121" name="Google Shape;121;p21"/>
          <p:cNvCxnSpPr>
            <a:stCxn id="110" idx="2"/>
            <a:endCxn id="111" idx="0"/>
          </p:cNvCxnSpPr>
          <p:nvPr/>
        </p:nvCxnSpPr>
        <p:spPr>
          <a:xfrm>
            <a:off x="1829467" y="1774725"/>
            <a:ext cx="1527300" cy="1324800"/>
          </a:xfrm>
          <a:prstGeom prst="straightConnector1">
            <a:avLst/>
          </a:prstGeom>
          <a:noFill/>
          <a:ln cap="flat" cmpd="sng" w="9525">
            <a:solidFill>
              <a:srgbClr val="FFDAEC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22" name="Google Shape;122;p21"/>
          <p:cNvCxnSpPr>
            <a:stCxn id="111" idx="0"/>
            <a:endCxn id="112" idx="2"/>
          </p:cNvCxnSpPr>
          <p:nvPr/>
        </p:nvCxnSpPr>
        <p:spPr>
          <a:xfrm flipH="1" rot="10800000">
            <a:off x="3356696" y="1774850"/>
            <a:ext cx="1353000" cy="1324800"/>
          </a:xfrm>
          <a:prstGeom prst="straightConnector1">
            <a:avLst/>
          </a:prstGeom>
          <a:noFill/>
          <a:ln cap="flat" cmpd="sng" w="9525">
            <a:solidFill>
              <a:srgbClr val="FFDAEC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23" name="Google Shape;123;p21"/>
          <p:cNvCxnSpPr>
            <a:stCxn id="117" idx="2"/>
            <a:endCxn id="109" idx="0"/>
          </p:cNvCxnSpPr>
          <p:nvPr/>
        </p:nvCxnSpPr>
        <p:spPr>
          <a:xfrm flipH="1">
            <a:off x="1478246" y="1173422"/>
            <a:ext cx="1540500" cy="2098800"/>
          </a:xfrm>
          <a:prstGeom prst="straightConnector1">
            <a:avLst/>
          </a:prstGeom>
          <a:noFill/>
          <a:ln cap="flat" cmpd="sng" w="9525">
            <a:solidFill>
              <a:srgbClr val="FFDAEC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24" name="Google Shape;124;p21"/>
          <p:cNvCxnSpPr>
            <a:stCxn id="109" idx="0"/>
            <a:endCxn id="118" idx="2"/>
          </p:cNvCxnSpPr>
          <p:nvPr/>
        </p:nvCxnSpPr>
        <p:spPr>
          <a:xfrm rot="10800000">
            <a:off x="727352" y="2677025"/>
            <a:ext cx="750900" cy="595200"/>
          </a:xfrm>
          <a:prstGeom prst="straightConnector1">
            <a:avLst/>
          </a:prstGeom>
          <a:noFill/>
          <a:ln cap="flat" cmpd="sng" w="9525">
            <a:solidFill>
              <a:srgbClr val="FFDAEC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25" name="Google Shape;125;p21"/>
          <p:cNvCxnSpPr>
            <a:stCxn id="110" idx="2"/>
            <a:endCxn id="109" idx="0"/>
          </p:cNvCxnSpPr>
          <p:nvPr/>
        </p:nvCxnSpPr>
        <p:spPr>
          <a:xfrm flipH="1">
            <a:off x="1478167" y="1774725"/>
            <a:ext cx="351300" cy="1497600"/>
          </a:xfrm>
          <a:prstGeom prst="straightConnector1">
            <a:avLst/>
          </a:prstGeom>
          <a:noFill/>
          <a:ln cap="flat" cmpd="sng" w="9525">
            <a:solidFill>
              <a:srgbClr val="FFDAEC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26" name="Google Shape;126;p21"/>
          <p:cNvCxnSpPr>
            <a:stCxn id="110" idx="2"/>
            <a:endCxn id="119" idx="0"/>
          </p:cNvCxnSpPr>
          <p:nvPr/>
        </p:nvCxnSpPr>
        <p:spPr>
          <a:xfrm>
            <a:off x="1829467" y="1774725"/>
            <a:ext cx="3547500" cy="1497600"/>
          </a:xfrm>
          <a:prstGeom prst="straightConnector1">
            <a:avLst/>
          </a:prstGeom>
          <a:noFill/>
          <a:ln cap="flat" cmpd="sng" w="9525">
            <a:solidFill>
              <a:srgbClr val="FFDAEC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27" name="Google Shape;127;p21"/>
          <p:cNvCxnSpPr>
            <a:stCxn id="111" idx="0"/>
            <a:endCxn id="117" idx="2"/>
          </p:cNvCxnSpPr>
          <p:nvPr/>
        </p:nvCxnSpPr>
        <p:spPr>
          <a:xfrm rot="10800000">
            <a:off x="3018596" y="1173350"/>
            <a:ext cx="338100" cy="1926300"/>
          </a:xfrm>
          <a:prstGeom prst="straightConnector1">
            <a:avLst/>
          </a:prstGeom>
          <a:noFill/>
          <a:ln cap="flat" cmpd="sng" w="9525">
            <a:solidFill>
              <a:srgbClr val="FFDAEC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28" name="Google Shape;128;p21"/>
          <p:cNvCxnSpPr>
            <a:stCxn id="117" idx="2"/>
            <a:endCxn id="119" idx="0"/>
          </p:cNvCxnSpPr>
          <p:nvPr/>
        </p:nvCxnSpPr>
        <p:spPr>
          <a:xfrm>
            <a:off x="3018746" y="1173422"/>
            <a:ext cx="2358000" cy="2098800"/>
          </a:xfrm>
          <a:prstGeom prst="straightConnector1">
            <a:avLst/>
          </a:prstGeom>
          <a:noFill/>
          <a:ln cap="flat" cmpd="sng" w="9525">
            <a:solidFill>
              <a:srgbClr val="FFDAEC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29" name="Google Shape;129;p21"/>
          <p:cNvCxnSpPr>
            <a:stCxn id="120" idx="0"/>
            <a:endCxn id="111" idx="2"/>
          </p:cNvCxnSpPr>
          <p:nvPr/>
        </p:nvCxnSpPr>
        <p:spPr>
          <a:xfrm rot="10800000">
            <a:off x="3356658" y="3357406"/>
            <a:ext cx="710100" cy="612900"/>
          </a:xfrm>
          <a:prstGeom prst="straightConnector1">
            <a:avLst/>
          </a:prstGeom>
          <a:noFill/>
          <a:ln cap="flat" cmpd="sng" w="9525">
            <a:solidFill>
              <a:srgbClr val="FFDAEC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30" name="Google Shape;130;p21"/>
          <p:cNvCxnSpPr>
            <a:stCxn id="120" idx="0"/>
            <a:endCxn id="112" idx="2"/>
          </p:cNvCxnSpPr>
          <p:nvPr/>
        </p:nvCxnSpPr>
        <p:spPr>
          <a:xfrm flipH="1" rot="10800000">
            <a:off x="4066758" y="1774606"/>
            <a:ext cx="642900" cy="2195700"/>
          </a:xfrm>
          <a:prstGeom prst="straightConnector1">
            <a:avLst/>
          </a:prstGeom>
          <a:noFill/>
          <a:ln cap="flat" cmpd="sng" w="9525">
            <a:solidFill>
              <a:srgbClr val="FFDAEC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31" name="Google Shape;131;p21"/>
          <p:cNvCxnSpPr>
            <a:stCxn id="120" idx="0"/>
            <a:endCxn id="109" idx="2"/>
          </p:cNvCxnSpPr>
          <p:nvPr/>
        </p:nvCxnSpPr>
        <p:spPr>
          <a:xfrm rot="10800000">
            <a:off x="1478358" y="3659506"/>
            <a:ext cx="2588400" cy="310800"/>
          </a:xfrm>
          <a:prstGeom prst="straightConnector1">
            <a:avLst/>
          </a:prstGeom>
          <a:noFill/>
          <a:ln cap="flat" cmpd="sng" w="9525">
            <a:solidFill>
              <a:srgbClr val="FFDAEC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32" name="Google Shape;132;p21"/>
          <p:cNvCxnSpPr>
            <a:stCxn id="109" idx="0"/>
            <a:endCxn id="113" idx="2"/>
          </p:cNvCxnSpPr>
          <p:nvPr/>
        </p:nvCxnSpPr>
        <p:spPr>
          <a:xfrm flipH="1" rot="10800000">
            <a:off x="1478252" y="1394825"/>
            <a:ext cx="5460300" cy="1877400"/>
          </a:xfrm>
          <a:prstGeom prst="straightConnector1">
            <a:avLst/>
          </a:prstGeom>
          <a:noFill/>
          <a:ln cap="flat" cmpd="sng" w="9525">
            <a:solidFill>
              <a:srgbClr val="FFDAEC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33" name="Google Shape;133;p21"/>
          <p:cNvCxnSpPr>
            <a:stCxn id="112" idx="2"/>
            <a:endCxn id="114" idx="0"/>
          </p:cNvCxnSpPr>
          <p:nvPr/>
        </p:nvCxnSpPr>
        <p:spPr>
          <a:xfrm>
            <a:off x="4709769" y="1774725"/>
            <a:ext cx="2964000" cy="1324800"/>
          </a:xfrm>
          <a:prstGeom prst="straightConnector1">
            <a:avLst/>
          </a:prstGeom>
          <a:noFill/>
          <a:ln cap="flat" cmpd="sng" w="9525">
            <a:solidFill>
              <a:srgbClr val="FFDAEC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34" name="Google Shape;134;p21"/>
          <p:cNvCxnSpPr>
            <a:stCxn id="119" idx="0"/>
            <a:endCxn id="116" idx="2"/>
          </p:cNvCxnSpPr>
          <p:nvPr/>
        </p:nvCxnSpPr>
        <p:spPr>
          <a:xfrm flipH="1" rot="10800000">
            <a:off x="5376871" y="1911722"/>
            <a:ext cx="3022500" cy="1360500"/>
          </a:xfrm>
          <a:prstGeom prst="straightConnector1">
            <a:avLst/>
          </a:prstGeom>
          <a:noFill/>
          <a:ln cap="flat" cmpd="sng" w="9525">
            <a:solidFill>
              <a:srgbClr val="FFDAEC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35" name="Google Shape;135;p21"/>
          <p:cNvCxnSpPr>
            <a:stCxn id="113" idx="2"/>
            <a:endCxn id="119" idx="0"/>
          </p:cNvCxnSpPr>
          <p:nvPr/>
        </p:nvCxnSpPr>
        <p:spPr>
          <a:xfrm flipH="1">
            <a:off x="5376725" y="1394900"/>
            <a:ext cx="1561800" cy="1877400"/>
          </a:xfrm>
          <a:prstGeom prst="straightConnector1">
            <a:avLst/>
          </a:prstGeom>
          <a:noFill/>
          <a:ln cap="flat" cmpd="sng" w="9525">
            <a:solidFill>
              <a:srgbClr val="FFDAEC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36" name="Google Shape;136;p21"/>
          <p:cNvCxnSpPr>
            <a:endCxn id="115" idx="0"/>
          </p:cNvCxnSpPr>
          <p:nvPr/>
        </p:nvCxnSpPr>
        <p:spPr>
          <a:xfrm>
            <a:off x="6938533" y="1394981"/>
            <a:ext cx="0" cy="2749200"/>
          </a:xfrm>
          <a:prstGeom prst="straightConnector1">
            <a:avLst/>
          </a:prstGeom>
          <a:noFill/>
          <a:ln cap="flat" cmpd="sng" w="9525">
            <a:solidFill>
              <a:srgbClr val="FFDAEC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37" name="Google Shape;137;p21"/>
          <p:cNvCxnSpPr>
            <a:stCxn id="115" idx="0"/>
            <a:endCxn id="119" idx="2"/>
          </p:cNvCxnSpPr>
          <p:nvPr/>
        </p:nvCxnSpPr>
        <p:spPr>
          <a:xfrm rot="10800000">
            <a:off x="5376733" y="3659381"/>
            <a:ext cx="1561800" cy="484800"/>
          </a:xfrm>
          <a:prstGeom prst="straightConnector1">
            <a:avLst/>
          </a:prstGeom>
          <a:noFill/>
          <a:ln cap="flat" cmpd="sng" w="9525">
            <a:solidFill>
              <a:srgbClr val="FFDAEC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38" name="Google Shape;138;p21"/>
          <p:cNvCxnSpPr>
            <a:stCxn id="120" idx="0"/>
            <a:endCxn id="119" idx="2"/>
          </p:cNvCxnSpPr>
          <p:nvPr/>
        </p:nvCxnSpPr>
        <p:spPr>
          <a:xfrm flipH="1" rot="10800000">
            <a:off x="4066758" y="3659506"/>
            <a:ext cx="1310100" cy="310800"/>
          </a:xfrm>
          <a:prstGeom prst="straightConnector1">
            <a:avLst/>
          </a:prstGeom>
          <a:noFill/>
          <a:ln cap="flat" cmpd="sng" w="9525">
            <a:solidFill>
              <a:srgbClr val="FFDAEC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39" name="Google Shape;139;p21"/>
          <p:cNvCxnSpPr>
            <a:stCxn id="115" idx="0"/>
            <a:endCxn id="114" idx="2"/>
          </p:cNvCxnSpPr>
          <p:nvPr/>
        </p:nvCxnSpPr>
        <p:spPr>
          <a:xfrm flipH="1" rot="10800000">
            <a:off x="6938533" y="3357281"/>
            <a:ext cx="735300" cy="786900"/>
          </a:xfrm>
          <a:prstGeom prst="straightConnector1">
            <a:avLst/>
          </a:prstGeom>
          <a:noFill/>
          <a:ln cap="flat" cmpd="sng" w="9525">
            <a:solidFill>
              <a:srgbClr val="FFDAEC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40" name="Google Shape;140;p21"/>
          <p:cNvCxnSpPr>
            <a:stCxn id="115" idx="0"/>
            <a:endCxn id="112" idx="2"/>
          </p:cNvCxnSpPr>
          <p:nvPr/>
        </p:nvCxnSpPr>
        <p:spPr>
          <a:xfrm rot="10800000">
            <a:off x="4709833" y="1774781"/>
            <a:ext cx="2228700" cy="2369400"/>
          </a:xfrm>
          <a:prstGeom prst="straightConnector1">
            <a:avLst/>
          </a:prstGeom>
          <a:noFill/>
          <a:ln cap="flat" cmpd="sng" w="9525">
            <a:solidFill>
              <a:srgbClr val="FFDAEC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41" name="Google Shape;141;p21"/>
          <p:cNvCxnSpPr>
            <a:stCxn id="119" idx="0"/>
            <a:endCxn id="116" idx="2"/>
          </p:cNvCxnSpPr>
          <p:nvPr/>
        </p:nvCxnSpPr>
        <p:spPr>
          <a:xfrm flipH="1" rot="10800000">
            <a:off x="5376871" y="1911722"/>
            <a:ext cx="3022500" cy="1360500"/>
          </a:xfrm>
          <a:prstGeom prst="straightConnector1">
            <a:avLst/>
          </a:prstGeom>
          <a:noFill/>
          <a:ln cap="flat" cmpd="sng" w="9525">
            <a:solidFill>
              <a:srgbClr val="FFDAEC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42" name="Google Shape;142;p21"/>
          <p:cNvCxnSpPr>
            <a:stCxn id="113" idx="2"/>
            <a:endCxn id="114" idx="0"/>
          </p:cNvCxnSpPr>
          <p:nvPr/>
        </p:nvCxnSpPr>
        <p:spPr>
          <a:xfrm>
            <a:off x="6938525" y="1394900"/>
            <a:ext cx="735300" cy="1704900"/>
          </a:xfrm>
          <a:prstGeom prst="straightConnector1">
            <a:avLst/>
          </a:prstGeom>
          <a:noFill/>
          <a:ln cap="flat" cmpd="sng" w="9525">
            <a:solidFill>
              <a:srgbClr val="FFDAEC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43" name="Google Shape;143;p21"/>
          <p:cNvCxnSpPr>
            <a:stCxn id="113" idx="2"/>
            <a:endCxn id="116" idx="0"/>
          </p:cNvCxnSpPr>
          <p:nvPr/>
        </p:nvCxnSpPr>
        <p:spPr>
          <a:xfrm>
            <a:off x="6938525" y="1394900"/>
            <a:ext cx="1461000" cy="259200"/>
          </a:xfrm>
          <a:prstGeom prst="straightConnector1">
            <a:avLst/>
          </a:prstGeom>
          <a:noFill/>
          <a:ln cap="flat" cmpd="sng" w="9525">
            <a:solidFill>
              <a:srgbClr val="FFDAEC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44" name="Google Shape;144;p21"/>
          <p:cNvCxnSpPr>
            <a:stCxn id="116" idx="2"/>
            <a:endCxn id="114" idx="0"/>
          </p:cNvCxnSpPr>
          <p:nvPr/>
        </p:nvCxnSpPr>
        <p:spPr>
          <a:xfrm flipH="1">
            <a:off x="7673797" y="1911675"/>
            <a:ext cx="725700" cy="1188000"/>
          </a:xfrm>
          <a:prstGeom prst="straightConnector1">
            <a:avLst/>
          </a:prstGeom>
          <a:noFill/>
          <a:ln cap="flat" cmpd="sng" w="9525">
            <a:solidFill>
              <a:srgbClr val="FFDAEC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45" name="Google Shape;145;p21"/>
          <p:cNvCxnSpPr>
            <a:stCxn id="118" idx="0"/>
            <a:endCxn id="110" idx="2"/>
          </p:cNvCxnSpPr>
          <p:nvPr/>
        </p:nvCxnSpPr>
        <p:spPr>
          <a:xfrm flipH="1" rot="10800000">
            <a:off x="727433" y="1774656"/>
            <a:ext cx="1101900" cy="644700"/>
          </a:xfrm>
          <a:prstGeom prst="straightConnector1">
            <a:avLst/>
          </a:prstGeom>
          <a:noFill/>
          <a:ln cap="flat" cmpd="sng" w="9525">
            <a:solidFill>
              <a:srgbClr val="FFDAEC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46" name="Google Shape;146;p21"/>
          <p:cNvSpPr txBox="1"/>
          <p:nvPr/>
        </p:nvSpPr>
        <p:spPr>
          <a:xfrm>
            <a:off x="1228050" y="2006238"/>
            <a:ext cx="7121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400">
                <a:solidFill>
                  <a:srgbClr val="E05D9B"/>
                </a:solidFill>
                <a:latin typeface="Montserrat"/>
                <a:ea typeface="Montserrat"/>
                <a:cs typeface="Montserrat"/>
                <a:sym typeface="Montserrat"/>
              </a:rPr>
              <a:t>Transformação Digital</a:t>
            </a:r>
            <a:endParaRPr sz="33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147" name="Google Shape;147;p21"/>
          <p:cNvCxnSpPr>
            <a:stCxn id="110" idx="0"/>
            <a:endCxn id="117" idx="2"/>
          </p:cNvCxnSpPr>
          <p:nvPr/>
        </p:nvCxnSpPr>
        <p:spPr>
          <a:xfrm flipH="1" rot="10800000">
            <a:off x="1829467" y="1173525"/>
            <a:ext cx="1189200" cy="343500"/>
          </a:xfrm>
          <a:prstGeom prst="straightConnector1">
            <a:avLst/>
          </a:prstGeom>
          <a:noFill/>
          <a:ln cap="flat" cmpd="sng" w="9525">
            <a:solidFill>
              <a:srgbClr val="FFDAEC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48" name="Google Shape;148;p21"/>
          <p:cNvCxnSpPr>
            <a:stCxn id="117" idx="2"/>
            <a:endCxn id="112" idx="0"/>
          </p:cNvCxnSpPr>
          <p:nvPr/>
        </p:nvCxnSpPr>
        <p:spPr>
          <a:xfrm>
            <a:off x="3018746" y="1173422"/>
            <a:ext cx="1691100" cy="343500"/>
          </a:xfrm>
          <a:prstGeom prst="straightConnector1">
            <a:avLst/>
          </a:prstGeom>
          <a:noFill/>
          <a:ln cap="flat" cmpd="sng" w="9525">
            <a:solidFill>
              <a:srgbClr val="FFDAEC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49" name="Google Shape;149;p21"/>
          <p:cNvCxnSpPr>
            <a:stCxn id="112" idx="0"/>
            <a:endCxn id="113" idx="2"/>
          </p:cNvCxnSpPr>
          <p:nvPr/>
        </p:nvCxnSpPr>
        <p:spPr>
          <a:xfrm flipH="1" rot="10800000">
            <a:off x="4709769" y="1394925"/>
            <a:ext cx="2228700" cy="122100"/>
          </a:xfrm>
          <a:prstGeom prst="straightConnector1">
            <a:avLst/>
          </a:prstGeom>
          <a:noFill/>
          <a:ln cap="flat" cmpd="sng" w="9525">
            <a:solidFill>
              <a:srgbClr val="FFDAEC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9FF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/>
          <p:nvPr/>
        </p:nvSpPr>
        <p:spPr>
          <a:xfrm>
            <a:off x="334650" y="271950"/>
            <a:ext cx="8369700" cy="4338300"/>
          </a:xfrm>
          <a:prstGeom prst="roundRect">
            <a:avLst>
              <a:gd fmla="val 5030" name="adj"/>
            </a:avLst>
          </a:prstGeom>
          <a:solidFill>
            <a:srgbClr val="0020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2"/>
          <p:cNvSpPr txBox="1"/>
          <p:nvPr/>
        </p:nvSpPr>
        <p:spPr>
          <a:xfrm>
            <a:off x="943875" y="1618800"/>
            <a:ext cx="5861400" cy="16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 </a:t>
            </a:r>
            <a:r>
              <a:rPr b="1" lang="pt-BR" sz="2300">
                <a:solidFill>
                  <a:srgbClr val="F43599"/>
                </a:solidFill>
                <a:latin typeface="Montserrat"/>
                <a:ea typeface="Montserrat"/>
                <a:cs typeface="Montserrat"/>
                <a:sym typeface="Montserrat"/>
              </a:rPr>
              <a:t>processo</a:t>
            </a:r>
            <a:r>
              <a:rPr b="1" lang="pt-BR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2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é o ponto de partida e o elemento </a:t>
            </a:r>
            <a:r>
              <a:rPr b="1" lang="pt-BR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fundamental</a:t>
            </a:r>
            <a:r>
              <a:rPr lang="pt-BR" sz="2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para a adoção bem-sucedida de </a:t>
            </a:r>
            <a:r>
              <a:rPr b="1" lang="pt-BR" sz="2300">
                <a:solidFill>
                  <a:srgbClr val="F43599"/>
                </a:solidFill>
                <a:latin typeface="Montserrat"/>
                <a:ea typeface="Montserrat"/>
                <a:cs typeface="Montserrat"/>
                <a:sym typeface="Montserrat"/>
              </a:rPr>
              <a:t>novas tecnologias de automação</a:t>
            </a:r>
            <a:r>
              <a:rPr lang="pt-BR" sz="2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e </a:t>
            </a:r>
            <a:r>
              <a:rPr b="1" lang="pt-BR" sz="2300">
                <a:solidFill>
                  <a:srgbClr val="F43599"/>
                </a:solidFill>
                <a:latin typeface="Montserrat"/>
                <a:ea typeface="Montserrat"/>
                <a:cs typeface="Montserrat"/>
                <a:sym typeface="Montserrat"/>
              </a:rPr>
              <a:t>gestão.</a:t>
            </a:r>
            <a:endParaRPr b="1" i="0" sz="2300" u="none" cap="none" strike="noStrike">
              <a:solidFill>
                <a:srgbClr val="F435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Image" id="156" name="Google Shape;15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3875" y="3859500"/>
            <a:ext cx="998251" cy="23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/>
          <p:nvPr/>
        </p:nvSpPr>
        <p:spPr>
          <a:xfrm>
            <a:off x="0" y="5026450"/>
            <a:ext cx="9144000" cy="117000"/>
          </a:xfrm>
          <a:prstGeom prst="rect">
            <a:avLst/>
          </a:prstGeom>
          <a:solidFill>
            <a:srgbClr val="E35C9C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9FF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4650" y="103075"/>
            <a:ext cx="5217101" cy="482729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3"/>
          <p:cNvSpPr txBox="1"/>
          <p:nvPr/>
        </p:nvSpPr>
        <p:spPr>
          <a:xfrm>
            <a:off x="550625" y="1770138"/>
            <a:ext cx="33369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E05D9B"/>
                </a:solidFill>
                <a:latin typeface="Montserrat"/>
                <a:ea typeface="Montserrat"/>
                <a:cs typeface="Montserrat"/>
                <a:sym typeface="Montserrat"/>
              </a:rPr>
              <a:t>Ser a primeira solução nacional a entregar </a:t>
            </a:r>
            <a:r>
              <a:rPr b="1" lang="pt-BR" sz="2200">
                <a:solidFill>
                  <a:srgbClr val="E05D9B"/>
                </a:solidFill>
                <a:latin typeface="Montserrat"/>
                <a:ea typeface="Montserrat"/>
                <a:cs typeface="Montserrat"/>
                <a:sym typeface="Montserrat"/>
              </a:rPr>
              <a:t>Hiperautomação</a:t>
            </a:r>
            <a:endParaRPr b="1" sz="2200">
              <a:solidFill>
                <a:srgbClr val="E05D9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200">
                <a:solidFill>
                  <a:srgbClr val="E05D9B"/>
                </a:solidFill>
                <a:latin typeface="Montserrat"/>
                <a:ea typeface="Montserrat"/>
                <a:cs typeface="Montserrat"/>
                <a:sym typeface="Montserrat"/>
              </a:rPr>
              <a:t>Low Code completa</a:t>
            </a:r>
            <a:endParaRPr b="1" sz="2200">
              <a:solidFill>
                <a:srgbClr val="E05D9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rgbClr val="E05D9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E05D9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3"/>
          <p:cNvSpPr/>
          <p:nvPr/>
        </p:nvSpPr>
        <p:spPr>
          <a:xfrm>
            <a:off x="0" y="5026450"/>
            <a:ext cx="9144000" cy="117000"/>
          </a:xfrm>
          <a:prstGeom prst="rect">
            <a:avLst/>
          </a:prstGeom>
          <a:solidFill>
            <a:srgbClr val="E35C9C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3"/>
          <p:cNvSpPr/>
          <p:nvPr/>
        </p:nvSpPr>
        <p:spPr>
          <a:xfrm>
            <a:off x="619963" y="3796800"/>
            <a:ext cx="550200" cy="2550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E35C9C">
                <a:alpha val="2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E5CA0"/>
                </a:solidFill>
                <a:latin typeface="Poppins"/>
                <a:ea typeface="Poppins"/>
                <a:cs typeface="Poppins"/>
                <a:sym typeface="Poppins"/>
              </a:rPr>
              <a:t>BPM</a:t>
            </a:r>
            <a:endParaRPr sz="700">
              <a:solidFill>
                <a:srgbClr val="FE5CA0"/>
              </a:solidFill>
            </a:endParaRPr>
          </a:p>
        </p:txBody>
      </p:sp>
      <p:sp>
        <p:nvSpPr>
          <p:cNvPr id="166" name="Google Shape;166;p23"/>
          <p:cNvSpPr/>
          <p:nvPr/>
        </p:nvSpPr>
        <p:spPr>
          <a:xfrm>
            <a:off x="2404290" y="3795450"/>
            <a:ext cx="555600" cy="2577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E35C9C">
                <a:alpha val="2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BR" sz="800">
                <a:solidFill>
                  <a:srgbClr val="FE5CA0"/>
                </a:solidFill>
                <a:latin typeface="Poppins"/>
                <a:ea typeface="Poppins"/>
                <a:cs typeface="Poppins"/>
                <a:sym typeface="Poppins"/>
              </a:rPr>
              <a:t>ECM</a:t>
            </a:r>
            <a:endParaRPr sz="700">
              <a:solidFill>
                <a:srgbClr val="FE5CA0"/>
              </a:solidFill>
            </a:endParaRPr>
          </a:p>
        </p:txBody>
      </p:sp>
      <p:sp>
        <p:nvSpPr>
          <p:cNvPr id="167" name="Google Shape;167;p23"/>
          <p:cNvSpPr/>
          <p:nvPr/>
        </p:nvSpPr>
        <p:spPr>
          <a:xfrm>
            <a:off x="1225891" y="3796800"/>
            <a:ext cx="550200" cy="2550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E35C9C">
                <a:alpha val="2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E5CA0"/>
                </a:solidFill>
                <a:latin typeface="Poppins"/>
                <a:ea typeface="Poppins"/>
                <a:cs typeface="Poppins"/>
                <a:sym typeface="Poppins"/>
              </a:rPr>
              <a:t>RPA</a:t>
            </a:r>
            <a:endParaRPr sz="700">
              <a:solidFill>
                <a:srgbClr val="FE5CA0"/>
              </a:solidFill>
            </a:endParaRPr>
          </a:p>
        </p:txBody>
      </p:sp>
      <p:sp>
        <p:nvSpPr>
          <p:cNvPr id="168" name="Google Shape;168;p23"/>
          <p:cNvSpPr/>
          <p:nvPr/>
        </p:nvSpPr>
        <p:spPr>
          <a:xfrm>
            <a:off x="1815090" y="3796800"/>
            <a:ext cx="550200" cy="2550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E35C9C">
                <a:alpha val="2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BR" sz="800">
                <a:solidFill>
                  <a:srgbClr val="FE5CA0"/>
                </a:solidFill>
                <a:latin typeface="Poppins"/>
                <a:ea typeface="Poppins"/>
                <a:cs typeface="Poppins"/>
                <a:sym typeface="Poppins"/>
              </a:rPr>
              <a:t>IA</a:t>
            </a:r>
            <a:endParaRPr sz="700">
              <a:solidFill>
                <a:srgbClr val="FE5CA0"/>
              </a:solidFill>
            </a:endParaRPr>
          </a:p>
        </p:txBody>
      </p:sp>
      <p:sp>
        <p:nvSpPr>
          <p:cNvPr id="169" name="Google Shape;169;p23"/>
          <p:cNvSpPr/>
          <p:nvPr/>
        </p:nvSpPr>
        <p:spPr>
          <a:xfrm>
            <a:off x="2998905" y="3795450"/>
            <a:ext cx="811500" cy="2577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E35C9C">
                <a:alpha val="2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BR" sz="800">
                <a:solidFill>
                  <a:srgbClr val="FE5CA0"/>
                </a:solidFill>
                <a:latin typeface="Poppins"/>
                <a:ea typeface="Poppins"/>
                <a:cs typeface="Poppins"/>
                <a:sym typeface="Poppins"/>
              </a:rPr>
              <a:t>Analytics</a:t>
            </a:r>
            <a:endParaRPr sz="700">
              <a:solidFill>
                <a:srgbClr val="FE5CA0"/>
              </a:solidFill>
            </a:endParaRPr>
          </a:p>
        </p:txBody>
      </p:sp>
      <p:pic>
        <p:nvPicPr>
          <p:cNvPr id="170" name="Google Shape;170;p23"/>
          <p:cNvPicPr preferRelativeResize="0"/>
          <p:nvPr/>
        </p:nvPicPr>
        <p:blipFill rotWithShape="1">
          <a:blip r:embed="rId4">
            <a:alphaModFix/>
          </a:blip>
          <a:srcRect b="0" l="0" r="51800" t="0"/>
          <a:stretch/>
        </p:blipFill>
        <p:spPr>
          <a:xfrm>
            <a:off x="691825" y="1306050"/>
            <a:ext cx="1166787" cy="262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9FF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/>
          <p:nvPr/>
        </p:nvSpPr>
        <p:spPr>
          <a:xfrm>
            <a:off x="0" y="5043321"/>
            <a:ext cx="9144000" cy="117000"/>
          </a:xfrm>
          <a:prstGeom prst="rect">
            <a:avLst/>
          </a:prstGeom>
          <a:solidFill>
            <a:srgbClr val="E35C9C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t/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325" y="195824"/>
            <a:ext cx="2134300" cy="106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6900" y="553775"/>
            <a:ext cx="1638349" cy="35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682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