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8" r:id="rId4"/>
  </p:sldMasterIdLst>
  <p:notesMasterIdLst>
    <p:notesMasterId r:id="rId18"/>
  </p:notesMasterIdLst>
  <p:sldIdLst>
    <p:sldId id="2147479304" r:id="rId5"/>
    <p:sldId id="2147479305" r:id="rId6"/>
    <p:sldId id="2147479306" r:id="rId7"/>
    <p:sldId id="2147479307" r:id="rId8"/>
    <p:sldId id="378" r:id="rId9"/>
    <p:sldId id="257" r:id="rId10"/>
    <p:sldId id="2147479302" r:id="rId11"/>
    <p:sldId id="2147479301" r:id="rId12"/>
    <p:sldId id="2147479300" r:id="rId13"/>
    <p:sldId id="2147479313" r:id="rId14"/>
    <p:sldId id="2147469024" r:id="rId15"/>
    <p:sldId id="2147479315" r:id="rId16"/>
    <p:sldId id="214747924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46E815-68DE-D49D-5F61-55B42589C7D5}" name="Alan Tan" initials="AT" userId="S::alan.tan@uipath.com::a2d3eb8a-cd1e-4496-b6fa-cb50c0601acf" providerId="AD"/>
  <p188:author id="{E624F967-464C-2693-CBA4-09E1CF67D007}" name="Beth Politsch" initials="BP" userId="S::beth.politsch@uipath.com::6c5acf47-c1a8-4062-b428-c6e1a18a8882" providerId="AD"/>
  <p188:author id="{7ACB6A81-496C-FE4F-24D4-23C916F49121}" name="pia bertone-gross" initials="pb" userId="eaa8391e895aa14c" providerId="Windows Live"/>
  <p188:author id="{78FC9D88-C886-0FF6-B540-23998042B4F1}" name="Lindsey Buchanan" initials="LB" userId="S::lindsey.buchanan@uipath.com::ce378bff-0cd5-4d9e-92bb-323d20490c1f" providerId="AD"/>
  <p188:author id="{E65E6DD4-93F0-83C8-75EA-71A39C9A93AF}" name="Peter Villeroy" initials="PV" userId="S::peter.villeroy@uipath.com::7d579511-95fd-4c3c-919f-a7e56a76a98a" providerId="AD"/>
  <p188:author id="{AA1FB4D9-D14D-25C0-5574-A34743FEDBDE}" name="Jennie" initials="JC" userId="Jenni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2B3"/>
    <a:srgbClr val="1168CD"/>
    <a:srgbClr val="8B3D8A"/>
    <a:srgbClr val="DC2560"/>
    <a:srgbClr val="F4A700"/>
    <a:srgbClr val="5FE56B"/>
    <a:srgbClr val="F4BE32"/>
    <a:srgbClr val="F6CC5C"/>
    <a:srgbClr val="3867E0"/>
    <a:srgbClr val="EC2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DAECE-635B-406D-89BB-0FC42929D623}" v="13" dt="2024-08-19T19:50:18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1"/>
    <p:restoredTop sz="82498" autoAdjust="0"/>
  </p:normalViewPr>
  <p:slideViewPr>
    <p:cSldViewPr>
      <p:cViewPr varScale="1">
        <p:scale>
          <a:sx n="112" d="100"/>
          <a:sy n="112" d="100"/>
        </p:scale>
        <p:origin x="12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56-5945-A58B-3741B2E3F0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56-5945-A58B-3741B2E3F0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49-FD49-96B3-1C9D7BC5195E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56-5945-A58B-3741B2E3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56-5945-A58B-3741B2E3F0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56-5945-A58B-3741B2E3F0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F5-A04E-B7F4-410695579982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56-5945-A58B-3741B2E3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56-5945-A58B-3741B2E3F0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56-5945-A58B-3741B2E3F0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F5-A04E-B7F4-410695579982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56-5945-A58B-3741B2E3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56-5945-A58B-3741B2E3F0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56-5945-A58B-3741B2E3F0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F5-A04E-B7F4-410695579982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56-5945-A58B-3741B2E3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56-5945-A58B-3741B2E3F0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56-5945-A58B-3741B2E3F0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49-FD49-96B3-1C9D7BC5195E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56-5945-A58B-3741B2E3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1A4-72D7-4D8F-8480-2E99693F564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690BE-AF61-4147-9E0A-52E7094C5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8B97D-45A5-1E45-A1E0-6392C6E84CC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3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area with great automation potential is Customer Experience</a:t>
            </a:r>
          </a:p>
          <a:p>
            <a:endParaRPr lang="en-US">
              <a:cs typeface="+mn-lt"/>
            </a:endParaRPr>
          </a:p>
          <a:p>
            <a:r>
              <a:rPr lang="en-US" b="1">
                <a:cs typeface="+mn-lt"/>
              </a:rPr>
              <a:t>Quote:</a:t>
            </a:r>
          </a:p>
          <a:p>
            <a:endParaRPr lang="en-US">
              <a:cs typeface="+mn-lt"/>
            </a:endParaRPr>
          </a:p>
          <a:p>
            <a:r>
              <a:rPr lang="en-US">
                <a:cs typeface="+mn-lt"/>
              </a:rPr>
              <a:t>McKinsey points out something interesting here; one of the key use cases for customer experience automation is letting automation interpret advanced analytics to create highly personalized messages at each step of the customer-acquisition journey. And these touches of personalization are what creates a truly superior customer experience.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Challenges:</a:t>
            </a:r>
            <a:endParaRPr lang="en-US"/>
          </a:p>
          <a:p>
            <a:pPr marL="228600" indent="-228600">
              <a:buAutoNum type="arabicPeriod"/>
            </a:pPr>
            <a:endParaRPr lang="en-US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/>
              <a:t>Know-your-customer guidelines are crucial, but require the manual processing of huge amounts of data</a:t>
            </a:r>
            <a:endParaRPr lang="en-US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/>
              <a:t>Onboarding delays cost $100s of thousands, while non-compliance brings a risk of penalties</a:t>
            </a:r>
            <a:endParaRPr lang="en-US">
              <a:cs typeface="Calibri"/>
            </a:endParaRPr>
          </a:p>
          <a:p>
            <a:pPr marL="228600" indent="-228600">
              <a:buAutoNum type="arabicPeriod"/>
            </a:pPr>
            <a:r>
              <a:rPr lang="en-US"/>
              <a:t>Contact centers have seen higher wait times, and managing multiple channels is expensive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Benefits:</a:t>
            </a:r>
            <a:endParaRPr lang="en-US"/>
          </a:p>
          <a:p>
            <a:pPr marL="228600" indent="-228600">
              <a:buAutoNum type="arabicPeriod"/>
            </a:pPr>
            <a:endParaRPr lang="en-US">
              <a:cs typeface="Calibri" panose="020F0502020204030204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Identify bottlenecks and streamline the client onboarding journey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Increase NPS scores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Reduce customer churn and improve the rate of first-call resolutions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>
              <a:cs typeface="Calibri"/>
            </a:endParaRPr>
          </a:p>
          <a:p>
            <a:r>
              <a:rPr lang="en-US" b="1"/>
              <a:t>What our customers have achieved:</a:t>
            </a:r>
            <a:endParaRPr lang="en-US"/>
          </a:p>
          <a:p>
            <a:endParaRPr lang="en-US" b="1">
              <a:cs typeface="Calibri" panose="020F0502020204030204"/>
            </a:endParaRPr>
          </a:p>
          <a:p>
            <a:r>
              <a:rPr lang="en-US" b="1"/>
              <a:t>Top 10 US based retail bank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&gt;$2M annualized contact center savings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Leading EMEA bank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80% AHT reduction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&gt;$500K annualized contact center savings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50% risk reduction from operational errors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25-50% increased ability to remediate issues within SLAs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DAE45-62AD-42EF-8849-F1EF1F51BF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22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8B97D-45A5-1E45-A1E0-6392C6E84C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1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a AI </a:t>
            </a:r>
            <a:r>
              <a:rPr lang="pt-BR" dirty="0" err="1"/>
              <a:t>Powered</a:t>
            </a:r>
            <a:r>
              <a:rPr lang="pt-BR" dirty="0"/>
              <a:t> Automation, você pode descobrir oportunidades de aprimoramento e automação de processos - desde seus sistemas de </a:t>
            </a:r>
            <a:r>
              <a:rPr lang="pt-BR" dirty="0" err="1"/>
              <a:t>back-end</a:t>
            </a:r>
            <a:r>
              <a:rPr lang="pt-BR" dirty="0"/>
              <a:t> até tarefas de desktop e quase todos os seus canais de comunicação. </a:t>
            </a:r>
          </a:p>
          <a:p>
            <a:endParaRPr lang="pt-BR" dirty="0"/>
          </a:p>
          <a:p>
            <a:r>
              <a:rPr lang="pt-BR" dirty="0"/>
              <a:t>Ela permite que você automatize mais. </a:t>
            </a:r>
          </a:p>
          <a:p>
            <a:endParaRPr lang="pt-BR" dirty="0"/>
          </a:p>
          <a:p>
            <a:r>
              <a:rPr lang="pt-BR" dirty="0"/>
              <a:t>Não importa o tipo de tela ou interface, com a plataforma </a:t>
            </a:r>
            <a:r>
              <a:rPr lang="pt-BR" dirty="0" err="1"/>
              <a:t>UiPath</a:t>
            </a:r>
            <a:r>
              <a:rPr lang="pt-BR" dirty="0"/>
              <a:t>, você sabe que poderá automatizá-la. Documentos quase ilegíveis - é isso mesmo. Grandes quantidades de e-mails não estruturados? Sim, isso também. </a:t>
            </a:r>
          </a:p>
          <a:p>
            <a:endParaRPr lang="pt-BR" dirty="0"/>
          </a:p>
          <a:p>
            <a:r>
              <a:rPr lang="pt-BR" dirty="0"/>
              <a:t>A automação alimentada por IA também permite a produtividade superalimentada com a combinação do que há de mais moderno em IA geradora com nossa poderosa plataforma de automação - e estou animado porque a equipe e eu compartilharemos mais sobre isso daqui a pouco.</a:t>
            </a:r>
          </a:p>
          <a:p>
            <a:endParaRPr lang="pt-BR" dirty="0"/>
          </a:p>
          <a:p>
            <a:r>
              <a:rPr lang="pt-BR" dirty="0"/>
              <a:t>A IA tem sido uma constante em nossa plataforma desde o início, mas para muitos ainda é apenas o começo. E como o uso da IA mudou muito recentemente, há muitas perguntas importantes por parte dos líderes empresariais.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SLIDE CONTEXT: </a:t>
            </a:r>
            <a:r>
              <a:rPr lang="en-US" sz="1200" b="0" dirty="0">
                <a:cs typeface="Arial"/>
              </a:rPr>
              <a:t>Highlight where UiPath has built and embedded AI across the platform.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15335-88EE-473E-9C01-BCD6FD8BF6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700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If we consider a common complex process that every organization has to manage, Invoice to Pay, I will quickly share the potential application of these new technologies.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When receiving and identifying a valid invoice, Communications Mining</a:t>
            </a:r>
            <a:r>
              <a:rPr lang="en-US" dirty="0"/>
              <a:t> , AI technology can be trained to analyze incoming emails in real-time, understand the context, entity concerned, and the intent of the communication, and identify and validate if the attachment is a vendor invoice.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Once you have identified and validated the invoice attachment, you can leverage </a:t>
            </a:r>
            <a:r>
              <a:rPr lang="en-US" dirty="0"/>
              <a:t>Document Understanding. This AI technology can read structured and unstructured real-time invoices, extract the relevant data and create this data in the ERP. 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Automation Cloud and Action Center enable specific business rules to be written that enable verification of invoices, against a purchase order and goods receipt </a:t>
            </a:r>
            <a:r>
              <a:rPr lang="en-US" dirty="0"/>
              <a:t>to enable a three-way match, and where the business rules are not met to channel this to a human to review and take actions as necessary. Automation cloud also enables workflow rules to manage mismatches and query management, while keeping all parties informed of the status.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Once the invoice is validated and paid, Open AI Connectors, </a:t>
            </a:r>
            <a:r>
              <a:rPr lang="en-US" dirty="0"/>
              <a:t>promotes ChatGPT to create an email to update the vendor on the status or payment of the invoice.</a:t>
            </a:r>
          </a:p>
          <a:p>
            <a:r>
              <a:rPr lang="en-US" dirty="0"/>
              <a:t>There are many examples where automating enables a reduction in cycle time and straight through the processing of transaction volumes by as much as 70% - 80%. The benefits extend beyond efficiency, and in many cases, you see Finance leaders targeting a ZERO Day close concept as it is now possible to reconcile your sub-leger close to general ledger daily fully….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cs typeface="Calibri"/>
              </a:rPr>
              <a:t>SLIDE CONTEXT: </a:t>
            </a:r>
            <a:r>
              <a:rPr lang="en-US" sz="1200" dirty="0">
                <a:cs typeface="Arial"/>
              </a:rPr>
              <a:t>Show how the AI can improve a well known process in Finance. Build out right side of flow.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8B97D-45A5-1E45-A1E0-6392C6E84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6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Talking points: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b="1"/>
              <a:t>UiPath Business Automation Platform</a:t>
            </a:r>
            <a:r>
              <a:rPr lang="en-US"/>
              <a:t> exists to </a:t>
            </a:r>
            <a:r>
              <a:rPr lang="en-US" b="1"/>
              <a:t>enable your CFO office with finance-driven, AI-powered innovation</a:t>
            </a:r>
            <a:r>
              <a:rPr lang="en-US"/>
              <a:t>. 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The </a:t>
            </a:r>
            <a:r>
              <a:rPr lang="en-US" b="1"/>
              <a:t>UiPath finance and accounting team</a:t>
            </a:r>
            <a:r>
              <a:rPr lang="en-US"/>
              <a:t> can help you do that in the </a:t>
            </a:r>
            <a:r>
              <a:rPr lang="en-US" b="1"/>
              <a:t>most strategic way possible</a:t>
            </a:r>
            <a:r>
              <a:rPr lang="en-US"/>
              <a:t>, just like we've helped </a:t>
            </a:r>
            <a:r>
              <a:rPr lang="en-US" b="1"/>
              <a:t>hundreds of other organizations</a:t>
            </a:r>
            <a:r>
              <a:rPr lang="en-US"/>
              <a:t>. 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8B97D-45A5-1E45-A1E0-6392C6E84C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defTabSz="914400"/>
            <a:r>
              <a:rPr lang="en-US" b="1" kern="0" dirty="0">
                <a:solidFill>
                  <a:srgbClr val="000000"/>
                </a:solidFill>
                <a:cs typeface="Calibri"/>
              </a:rPr>
              <a:t>2018 – </a:t>
            </a:r>
            <a:r>
              <a:rPr lang="pt-BR" b="1" kern="0" dirty="0">
                <a:solidFill>
                  <a:srgbClr val="000000"/>
                </a:solidFill>
                <a:cs typeface="Calibri"/>
              </a:rPr>
              <a:t>Construindo os fundamentos da função de F&amp;A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  <a:cs typeface="Calibri"/>
              </a:rPr>
              <a:t>Atuamos globalmente desde o primeiro dia em três regiões (AMER, EMEA e APJ) - 30 pessoas jurídicas em 2018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b="0" kern="0" dirty="0">
                <a:solidFill>
                  <a:srgbClr val="000000"/>
                </a:solidFill>
                <a:cs typeface="Calibri"/>
              </a:rPr>
              <a:t>&lt;</a:t>
            </a:r>
            <a:r>
              <a:rPr lang="pt-BR" b="0" kern="0" dirty="0">
                <a:solidFill>
                  <a:srgbClr val="000000"/>
                </a:solidFill>
                <a:cs typeface="Calibri"/>
              </a:rPr>
              <a:t>$ 150 milhões em receita até o final do ano, com 2.000 clientes e 2.200 </a:t>
            </a:r>
            <a:r>
              <a:rPr lang="pt-BR" b="0" kern="0" dirty="0" err="1">
                <a:solidFill>
                  <a:srgbClr val="000000"/>
                </a:solidFill>
                <a:cs typeface="Calibri"/>
              </a:rPr>
              <a:t>FTEs</a:t>
            </a:r>
            <a:endParaRPr lang="pt-BR" b="0" kern="0" dirty="0">
              <a:solidFill>
                <a:srgbClr val="000000"/>
              </a:solidFill>
              <a:cs typeface="Calibri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  <a:cs typeface="Calibri"/>
              </a:rPr>
              <a:t>Tinha o </a:t>
            </a:r>
            <a:r>
              <a:rPr lang="pt-BR" b="0" kern="0" dirty="0" err="1">
                <a:solidFill>
                  <a:srgbClr val="000000"/>
                </a:solidFill>
                <a:cs typeface="Calibri"/>
              </a:rPr>
              <a:t>Netsuite</a:t>
            </a:r>
            <a:r>
              <a:rPr lang="pt-BR" b="0" kern="0" dirty="0">
                <a:solidFill>
                  <a:srgbClr val="000000"/>
                </a:solidFill>
                <a:cs typeface="Calibri"/>
              </a:rPr>
              <a:t> ERP implantado, sem integrações técnicas com outras tecnologias importantes da empresa, como CRM/HRIS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endParaRPr lang="pt-BR" b="0" kern="0" dirty="0">
              <a:solidFill>
                <a:srgbClr val="000000"/>
              </a:solidFill>
              <a:cs typeface="Calibri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endParaRPr lang="en-US" b="1" kern="0" dirty="0">
              <a:solidFill>
                <a:srgbClr val="000000"/>
              </a:solidFill>
            </a:endParaRPr>
          </a:p>
          <a:p>
            <a:pPr defTabSz="914400"/>
            <a:r>
              <a:rPr lang="en-US" b="1" kern="0" dirty="0">
                <a:solidFill>
                  <a:srgbClr val="000000"/>
                </a:solidFill>
              </a:rPr>
              <a:t>2019 - &lt;$350M in Revenue</a:t>
            </a:r>
            <a:endParaRPr lang="en-US" dirty="0">
              <a:cs typeface="Calibri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</a:rPr>
              <a:t>Lançamento oficial do COE de RPA e nossa jornada de automação financeira realmente começou 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kern="0" dirty="0">
                <a:solidFill>
                  <a:srgbClr val="000000"/>
                </a:solidFill>
              </a:rPr>
              <a:t>Inicialmente, nos concentramos nas áreas de processo que eram os principais processos transacionais de F&amp;A (O2C - faturamento, P2P - integração de fornecedores, aplicação de caixa/automatizações de IVA no Reino Unido e na Holanda, reconciliações de folha de pagamento)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kern="0" dirty="0">
                <a:solidFill>
                  <a:srgbClr val="000000"/>
                </a:solidFill>
              </a:rPr>
              <a:t>Nosso fechamento no final do trimestre levou cerca de 30 dias em 2019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</a:rPr>
              <a:t>No final do ano, estávamos com 7% da força de trabalho digital, com 57 automações em produção.</a:t>
            </a:r>
            <a:r>
              <a:rPr lang="en-US" kern="0" dirty="0">
                <a:solidFill>
                  <a:srgbClr val="000000"/>
                </a:solidFill>
              </a:rPr>
              <a:t>.</a:t>
            </a:r>
            <a:endParaRPr lang="en-US" b="0" kern="0" dirty="0">
              <a:solidFill>
                <a:srgbClr val="000000"/>
              </a:solidFill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defTabSz="914400"/>
            <a:endParaRPr lang="en-US" b="1" kern="0" dirty="0">
              <a:solidFill>
                <a:srgbClr val="000000"/>
              </a:solidFill>
            </a:endParaRPr>
          </a:p>
          <a:p>
            <a:pPr defTabSz="914400"/>
            <a:r>
              <a:rPr lang="en-US" b="1" kern="0" dirty="0">
                <a:solidFill>
                  <a:srgbClr val="000000"/>
                </a:solidFill>
              </a:rPr>
              <a:t>2020 - &gt;$600M in Revenue</a:t>
            </a:r>
            <a:endParaRPr lang="en-US" b="1" kern="0" dirty="0">
              <a:solidFill>
                <a:srgbClr val="000000"/>
              </a:solidFill>
              <a:cs typeface="Calibri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</a:rPr>
              <a:t>Programa significativo de automação assistida e não assistida implementado principalmente por nosso RPA COE (casos de uso de média/alta complexidade que exigiam desenvolvimento técnico e suporte)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</a:rPr>
              <a:t>As áreas de processo nas quais nos concentramos foram pacotes de relatórios financeiros, automações adicionais de IVA (DE e FR), integrações de sistemas, reconhecimento de receita de força bruta, </a:t>
            </a:r>
            <a:r>
              <a:rPr lang="pt-BR" b="0" kern="0" dirty="0" err="1">
                <a:solidFill>
                  <a:srgbClr val="000000"/>
                </a:solidFill>
              </a:rPr>
              <a:t>bots</a:t>
            </a:r>
            <a:r>
              <a:rPr lang="pt-BR" b="0" kern="0" dirty="0">
                <a:solidFill>
                  <a:srgbClr val="000000"/>
                </a:solidFill>
              </a:rPr>
              <a:t> de registro de fornecedores/</a:t>
            </a:r>
            <a:r>
              <a:rPr lang="pt-BR" b="0" kern="0" dirty="0" err="1">
                <a:solidFill>
                  <a:srgbClr val="000000"/>
                </a:solidFill>
              </a:rPr>
              <a:t>bots</a:t>
            </a:r>
            <a:r>
              <a:rPr lang="pt-BR" b="0" kern="0" dirty="0">
                <a:solidFill>
                  <a:srgbClr val="000000"/>
                </a:solidFill>
              </a:rPr>
              <a:t> de gerenciamento de usuários, robôs de auditoria de AR e AP... ciclo de fechamento do final do trimestre em 15 dias.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>
                <a:solidFill>
                  <a:srgbClr val="000000"/>
                </a:solidFill>
              </a:rPr>
              <a:t>No final de 2020, estávamos com uma força de trabalho digital de 15%, com 70 automações </a:t>
            </a:r>
            <a:r>
              <a:rPr lang="pt-BR" b="0" kern="0" dirty="0" err="1">
                <a:solidFill>
                  <a:srgbClr val="000000"/>
                </a:solidFill>
              </a:rPr>
              <a:t>implantementadas</a:t>
            </a:r>
            <a:r>
              <a:rPr lang="pt-BR" b="0" kern="0" dirty="0">
                <a:solidFill>
                  <a:srgbClr val="000000"/>
                </a:solidFill>
              </a:rPr>
              <a:t> em produção e 30 upgrades para automações existentes</a:t>
            </a:r>
            <a:r>
              <a:rPr lang="en-US" kern="0" dirty="0"/>
              <a:t>.</a:t>
            </a:r>
            <a:endParaRPr lang="en-US" b="0" strike="sngStrike" kern="0" dirty="0">
              <a:solidFill>
                <a:srgbClr val="000000"/>
              </a:solidFill>
              <a:cs typeface="Calibri"/>
            </a:endParaRPr>
          </a:p>
          <a:p>
            <a:pPr defTabSz="914400"/>
            <a:endParaRPr lang="en-US" b="1" kern="0" dirty="0">
              <a:solidFill>
                <a:srgbClr val="000000"/>
              </a:solidFill>
            </a:endParaRPr>
          </a:p>
          <a:p>
            <a:pPr defTabSz="914400"/>
            <a:r>
              <a:rPr lang="en-US" b="1" kern="0" dirty="0">
                <a:solidFill>
                  <a:srgbClr val="000000"/>
                </a:solidFill>
              </a:rPr>
              <a:t>2021 – Almost $900M in Revenue</a:t>
            </a:r>
            <a:endParaRPr lang="en-US" b="1" kern="0" dirty="0">
              <a:solidFill>
                <a:srgbClr val="000000"/>
              </a:solidFill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pt-BR" kern="0" dirty="0">
                <a:solidFill>
                  <a:srgbClr val="000000"/>
                </a:solidFill>
              </a:rPr>
              <a:t>Ano do IPO em abril de 2021 –Construção de relatórios financeiros de empresa pública finalizados dentro de 45 dias do final do trimestre; e 90 dias no final do ano.</a:t>
            </a:r>
            <a:r>
              <a:rPr lang="en-US" kern="0" dirty="0">
                <a:solidFill>
                  <a:srgbClr val="000000"/>
                </a:solidFill>
              </a:rPr>
              <a:t>.</a:t>
            </a:r>
            <a:endParaRPr lang="en-US" kern="0" dirty="0"/>
          </a:p>
          <a:p>
            <a:pPr marL="285750" indent="-285750" defTabSz="914400">
              <a:buFont typeface="Arial"/>
              <a:buChar char="•"/>
            </a:pPr>
            <a:r>
              <a:rPr lang="en-US" kern="0" dirty="0" err="1"/>
              <a:t>Escalamos</a:t>
            </a:r>
            <a:r>
              <a:rPr lang="en-US" kern="0" dirty="0"/>
              <a:t> </a:t>
            </a:r>
            <a:r>
              <a:rPr lang="en-US" kern="0" dirty="0" err="1"/>
              <a:t>os</a:t>
            </a:r>
            <a:r>
              <a:rPr lang="en-US" kern="0" dirty="0"/>
              <a:t> </a:t>
            </a:r>
            <a:r>
              <a:rPr lang="en-US" kern="0" dirty="0" err="1"/>
              <a:t>nossos</a:t>
            </a:r>
            <a:r>
              <a:rPr lang="en-US" kern="0" dirty="0"/>
              <a:t> </a:t>
            </a:r>
            <a:r>
              <a:rPr lang="en-US" kern="0" dirty="0" err="1"/>
              <a:t>casos</a:t>
            </a:r>
            <a:r>
              <a:rPr lang="en-US" kern="0" dirty="0"/>
              <a:t> de </a:t>
            </a:r>
            <a:r>
              <a:rPr lang="en-US" kern="0" dirty="0" err="1"/>
              <a:t>uso</a:t>
            </a:r>
            <a:r>
              <a:rPr lang="en-US" kern="0" dirty="0"/>
              <a:t> </a:t>
            </a:r>
            <a:r>
              <a:rPr lang="en-US" kern="0" dirty="0" err="1"/>
              <a:t>em</a:t>
            </a:r>
            <a:r>
              <a:rPr lang="en-US" kern="0" dirty="0"/>
              <a:t> </a:t>
            </a:r>
            <a:r>
              <a:rPr lang="en-US" kern="0" dirty="0" err="1"/>
              <a:t>toda</a:t>
            </a:r>
            <a:r>
              <a:rPr lang="en-US" kern="0" dirty="0"/>
              <a:t> a Plataforma </a:t>
            </a:r>
            <a:r>
              <a:rPr lang="en-US" kern="0" dirty="0" err="1"/>
              <a:t>UIPath</a:t>
            </a:r>
            <a:r>
              <a:rPr lang="en-US" kern="0" dirty="0"/>
              <a:t> </a:t>
            </a:r>
            <a:r>
              <a:rPr lang="en-US" kern="0" dirty="0" err="1"/>
              <a:t>utilizando</a:t>
            </a:r>
            <a:r>
              <a:rPr lang="en-US" kern="0" dirty="0"/>
              <a:t> as </a:t>
            </a:r>
            <a:r>
              <a:rPr lang="en-US" kern="0" dirty="0" err="1"/>
              <a:t>fiuncionalidades</a:t>
            </a:r>
            <a:r>
              <a:rPr lang="en-US" kern="0" dirty="0"/>
              <a:t> de Document Understanding e Action </a:t>
            </a:r>
            <a:r>
              <a:rPr lang="pt-BR" kern="0" dirty="0"/>
              <a:t> que introduziram automações em nossos casos de uso de processamento de notas fiscais de entrada.  Lançamos nosso primeiro programa de certificação Citizen </a:t>
            </a:r>
            <a:r>
              <a:rPr lang="pt-BR" kern="0" dirty="0" err="1"/>
              <a:t>Developer</a:t>
            </a:r>
            <a:r>
              <a:rPr lang="pt-BR" kern="0" dirty="0"/>
              <a:t>, no qual 21 profissionais de Finanças e Contabilidade foram certificados.  Os desenvolvedores cidadãos começaram a implementar automações de “baixa complexidade” que estavam deixando de ser priorizadas pelo nosso COE de RPA.</a:t>
            </a:r>
          </a:p>
          <a:p>
            <a:pPr marL="285750" indent="-285750" defTabSz="914400">
              <a:buFont typeface="Arial"/>
              <a:buChar char="•"/>
            </a:pPr>
            <a:r>
              <a:rPr lang="pt-BR" kern="0" dirty="0"/>
              <a:t>As áreas de processo em que nos concentramos foram: Relatórios de acumulação, </a:t>
            </a:r>
            <a:r>
              <a:rPr lang="pt-BR" kern="0" dirty="0" err="1"/>
              <a:t>Lock</a:t>
            </a:r>
            <a:r>
              <a:rPr lang="pt-BR" kern="0" dirty="0"/>
              <a:t> </a:t>
            </a:r>
            <a:r>
              <a:rPr lang="pt-BR" kern="0" dirty="0" err="1"/>
              <a:t>Up</a:t>
            </a:r>
            <a:r>
              <a:rPr lang="pt-BR" kern="0" dirty="0"/>
              <a:t> Guardian, automações do Financial Force, lançamento de lançamentos contábeis... nosso ciclo de fechamento do final do trimestre caiu para 7 dias</a:t>
            </a:r>
          </a:p>
          <a:p>
            <a:pPr marL="285750" indent="-285750" defTabSz="914400">
              <a:buFont typeface="Arial"/>
              <a:buChar char="•"/>
            </a:pPr>
            <a:r>
              <a:rPr lang="pt-BR" kern="0" dirty="0"/>
              <a:t>No final de 2021, estávamos com 20% da força de trabalho digital, o equivalente a mais de 40 </a:t>
            </a:r>
            <a:r>
              <a:rPr lang="pt-BR" kern="0" dirty="0" err="1"/>
              <a:t>FTEs</a:t>
            </a:r>
            <a:r>
              <a:rPr lang="pt-BR" kern="0" dirty="0"/>
              <a:t> em economia de custos, com mais de 140 automações implantadas na produção somente em 2021 e mais de 62 atualizações para automações existentes.</a:t>
            </a:r>
          </a:p>
          <a:p>
            <a:pPr marL="0" indent="0" defTabSz="914400">
              <a:buFont typeface="Arial"/>
              <a:buNone/>
            </a:pPr>
            <a:endParaRPr lang="en-US" b="1" kern="0" dirty="0">
              <a:solidFill>
                <a:srgbClr val="000000"/>
              </a:solidFill>
              <a:cs typeface="Calibri"/>
            </a:endParaRPr>
          </a:p>
          <a:p>
            <a:pPr marL="228600" indent="-228600" defTabSz="914400">
              <a:buAutoNum type="arabicPlain" startAt="2022"/>
            </a:pPr>
            <a:r>
              <a:rPr lang="en-US" b="1" kern="0" dirty="0">
                <a:solidFill>
                  <a:srgbClr val="000000"/>
                </a:solidFill>
              </a:rPr>
              <a:t>$1B+ 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pt-BR" b="0" kern="0" dirty="0"/>
              <a:t>Áreas de processo nas quais nos concentramos este ano: Insights de fechamento do mês, compartilhamento de dados para conformidade com o IVA, pesquisa de transações de partes relacionadas, introdução de </a:t>
            </a:r>
            <a:r>
              <a:rPr lang="pt-BR" b="0" kern="0" dirty="0" err="1"/>
              <a:t>bots</a:t>
            </a:r>
            <a:r>
              <a:rPr lang="pt-BR" b="0" kern="0" dirty="0"/>
              <a:t> de bate-papo de compras... ciclo de fechamento do final do trimestre reduzido para 5 dias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kern="0" dirty="0" err="1"/>
              <a:t>Processos</a:t>
            </a:r>
            <a:r>
              <a:rPr lang="en-US" kern="0" dirty="0"/>
              <a:t> </a:t>
            </a:r>
            <a:r>
              <a:rPr lang="en-US" kern="0" dirty="0" err="1"/>
              <a:t>implementados</a:t>
            </a:r>
            <a:r>
              <a:rPr lang="en-US" kern="0" dirty="0"/>
              <a:t> focus on closing during 2022 are: </a:t>
            </a:r>
            <a:r>
              <a:rPr lang="pt-BR" kern="0" dirty="0" err="1"/>
              <a:t>Bot</a:t>
            </a:r>
            <a:r>
              <a:rPr lang="pt-BR" kern="0" dirty="0"/>
              <a:t> de pesquisa de fornecedores, robô mestre de ESPP, </a:t>
            </a:r>
            <a:r>
              <a:rPr lang="pt-BR" kern="0" dirty="0" err="1"/>
              <a:t>bots</a:t>
            </a:r>
            <a:r>
              <a:rPr lang="pt-BR" kern="0" dirty="0"/>
              <a:t> de auditoria interna, automações de IVA para novos países, relatórios SAF-T - todas as automações de alta complexidade, com um ou mais robôs instalados em cada processo.</a:t>
            </a:r>
            <a:endParaRPr lang="en-US" dirty="0"/>
          </a:p>
          <a:p>
            <a:pPr marL="285750" indent="-285750" defTabSz="914400">
              <a:buFont typeface="Arial"/>
              <a:buChar char="•"/>
            </a:pPr>
            <a:r>
              <a:rPr lang="pt-BR" kern="0" dirty="0"/>
              <a:t>25% da força de trabalho digital, o que equivale a mais de 60 </a:t>
            </a:r>
            <a:r>
              <a:rPr lang="pt-BR" kern="0" dirty="0" err="1"/>
              <a:t>FTEs</a:t>
            </a:r>
            <a:r>
              <a:rPr lang="pt-BR" kern="0" dirty="0"/>
              <a:t> em redução de custos</a:t>
            </a:r>
          </a:p>
          <a:p>
            <a:pPr marL="285750" indent="-285750" defTabSz="914400">
              <a:buFont typeface="Arial"/>
              <a:buChar char="•"/>
            </a:pPr>
            <a:r>
              <a:rPr lang="pt-BR" kern="0" dirty="0"/>
              <a:t>A iniciativa Task Mining continuou em Finanças para outros departamentos: Contas a pagar, T&amp;E, Contabilidade geral</a:t>
            </a:r>
            <a:endParaRPr lang="en-US" b="0" kern="0" dirty="0">
              <a:solidFill>
                <a:srgbClr val="000000"/>
              </a:solidFill>
              <a:cs typeface="Calibri"/>
            </a:endParaRPr>
          </a:p>
          <a:p>
            <a:pPr defTabSz="914400"/>
            <a:endParaRPr lang="en-US" b="1" kern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8B97D-45A5-1E45-A1E0-6392C6E84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6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cs typeface="Calibri"/>
              </a:rPr>
              <a:t>Aqui, gostaríamos de destacar algumas vitórias de clientes.</a:t>
            </a:r>
            <a:br>
              <a:rPr lang="pt-BR" dirty="0">
                <a:cs typeface="Calibri"/>
              </a:rPr>
            </a:br>
            <a:r>
              <a:rPr lang="pt-BR" dirty="0">
                <a:cs typeface="Calibri"/>
              </a:rPr>
              <a:t>Na área de compras para pagamento, a </a:t>
            </a:r>
            <a:r>
              <a:rPr lang="pt-BR" dirty="0" err="1">
                <a:cs typeface="Calibri"/>
              </a:rPr>
              <a:t>ThermoFisher</a:t>
            </a:r>
            <a:r>
              <a:rPr lang="pt-BR" dirty="0">
                <a:cs typeface="Calibri"/>
              </a:rPr>
              <a:t> usou a automação com IA para fornecer uma solução escalável e repetível que reduziu o tempo de processamento de faturas em 70% com 85% de precisão.</a:t>
            </a:r>
            <a:br>
              <a:rPr lang="pt-BR" dirty="0">
                <a:cs typeface="Calibri"/>
              </a:rPr>
            </a:br>
            <a:r>
              <a:rPr lang="pt-BR" dirty="0">
                <a:cs typeface="Calibri"/>
              </a:rPr>
              <a:t>Em nossa própria </a:t>
            </a:r>
            <a:r>
              <a:rPr lang="pt-BR" dirty="0" err="1">
                <a:cs typeface="Calibri"/>
              </a:rPr>
              <a:t>UiPath</a:t>
            </a:r>
            <a:r>
              <a:rPr lang="pt-BR" dirty="0">
                <a:cs typeface="Calibri"/>
              </a:rPr>
              <a:t>, os robôs turbinaram o processo do pedido ao caixa em 97%. </a:t>
            </a:r>
            <a:br>
              <a:rPr lang="pt-BR" dirty="0">
                <a:cs typeface="Calibri"/>
              </a:rPr>
            </a:br>
            <a:r>
              <a:rPr lang="pt-BR" dirty="0">
                <a:cs typeface="Calibri"/>
              </a:rPr>
              <a:t>A Hudson </a:t>
            </a:r>
            <a:r>
              <a:rPr lang="pt-BR" dirty="0" err="1">
                <a:cs typeface="Calibri"/>
              </a:rPr>
              <a:t>Bay</a:t>
            </a:r>
            <a:r>
              <a:rPr lang="pt-BR" dirty="0">
                <a:cs typeface="Calibri"/>
              </a:rPr>
              <a:t> utilizou um robô de automação para garantir que 17 relatórios executivos diários fossem validados, e mais de 30 processos adicionais foram posteriormente automatizados.</a:t>
            </a:r>
            <a:br>
              <a:rPr lang="pt-BR" dirty="0">
                <a:cs typeface="Calibri"/>
              </a:rPr>
            </a:br>
            <a:r>
              <a:rPr lang="pt-BR" dirty="0">
                <a:cs typeface="Calibri"/>
              </a:rPr>
              <a:t>156.000 horas de trabalho de gerenciamento de tesouraria foram concluídas por robôs em um ano na </a:t>
            </a:r>
            <a:r>
              <a:rPr lang="pt-BR" dirty="0" err="1">
                <a:cs typeface="Calibri"/>
              </a:rPr>
              <a:t>Wartsila</a:t>
            </a:r>
            <a:r>
              <a:rPr lang="pt-BR" dirty="0">
                <a:cs typeface="Calibri"/>
              </a:rPr>
              <a:t>, e 400 processos foram automatizados em todo o grupo. </a:t>
            </a:r>
            <a:br>
              <a:rPr lang="pt-BR" dirty="0">
                <a:cs typeface="Calibri"/>
              </a:rPr>
            </a:br>
            <a:r>
              <a:rPr lang="pt-BR" dirty="0">
                <a:cs typeface="Calibri"/>
              </a:rPr>
              <a:t>Esses são números bastante impressionantes apresentados por nossa base de clientes.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690BE-AF61-4147-9E0A-52E7094C5D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6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cs typeface="Calibri"/>
              </a:rPr>
              <a:t>Quando os dados ficam presos em documentos, é difícil extraí-los, gerenciá-los, mantê-los seguros e obter insights a partir deles. Quando você implementa uma plataforma de automação comprovada, como a </a:t>
            </a:r>
            <a:r>
              <a:rPr lang="pt-BR" dirty="0" err="1">
                <a:cs typeface="Calibri"/>
              </a:rPr>
              <a:t>UiPath</a:t>
            </a:r>
            <a:r>
              <a:rPr lang="pt-BR" dirty="0">
                <a:cs typeface="Calibri"/>
              </a:rPr>
              <a:t>, para fazer esse trabalho para você, há uma mudança em toda a filosofia do seu fluxo de </a:t>
            </a:r>
            <a:r>
              <a:rPr lang="pt-BR" dirty="0" err="1">
                <a:cs typeface="Calibri"/>
              </a:rPr>
              <a:t>trabalho:Você</a:t>
            </a:r>
            <a:r>
              <a:rPr lang="pt-BR" dirty="0">
                <a:cs typeface="Calibri"/>
              </a:rPr>
              <a:t> passa de uma força de trabalho focada excessivamente no gerenciamento de documentos, na inserção de dados e na manutenção de registros para uma força de trabalho capacitada com dados precisos e insights na ponta dos dedos. Isso libera sua equipe do tédio e permite que ela se concentre na solução de problemas mais criativos e estratégicos.</a:t>
            </a:r>
            <a:br>
              <a:rPr lang="pt-BR" dirty="0">
                <a:cs typeface="Calibri"/>
              </a:rPr>
            </a:b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Every facet of the UiPath platform is designed to reduce risk. </a:t>
            </a:r>
          </a:p>
          <a:p>
            <a:pPr marL="628650" lvl="1" indent="-171450">
              <a:buFont typeface="Arial,Sans-Serif"/>
              <a:buChar char="•"/>
            </a:pPr>
            <a:r>
              <a:rPr lang="en-US" b="1" dirty="0"/>
              <a:t>Process Discovery </a:t>
            </a:r>
            <a:r>
              <a:rPr lang="en-US" dirty="0"/>
              <a:t>allows you to uncover possibilities for healthcare process improvements.</a:t>
            </a:r>
          </a:p>
          <a:p>
            <a:pPr marL="628650" lvl="1" indent="-171450">
              <a:buFont typeface="Arial,Sans-Serif"/>
              <a:buChar char="•"/>
            </a:pPr>
            <a:r>
              <a:rPr lang="en-US" b="1" dirty="0"/>
              <a:t>Low-code development </a:t>
            </a:r>
            <a:r>
              <a:rPr lang="en-US" dirty="0"/>
              <a:t>puts the tools for automation into the hands of everyone in your organization. Customers like Mercy Health are seeing huge benefits with their citizen development program.</a:t>
            </a:r>
          </a:p>
          <a:p>
            <a:pPr marL="628650" lvl="1" indent="-171450">
              <a:buFont typeface="Arial,Sans-Serif"/>
              <a:buChar char="•"/>
            </a:pPr>
            <a:r>
              <a:rPr lang="en-US" b="1" dirty="0"/>
              <a:t>Intelligent document processing </a:t>
            </a:r>
            <a:r>
              <a:rPr lang="en-US" dirty="0"/>
              <a:t>provides the capabilities to go way above and beyond traditional OCR/ICR tools.</a:t>
            </a:r>
            <a:br>
              <a:rPr lang="en-US" dirty="0"/>
            </a:br>
            <a:r>
              <a:rPr lang="en-US" dirty="0"/>
              <a:t>UiPath provides parallel OCR/ICR, as well as natural language processing, AI and machine learning, low code development, and robotic process automation. </a:t>
            </a:r>
            <a:br>
              <a:rPr lang="en-US" dirty="0"/>
            </a:br>
            <a:r>
              <a:rPr lang="en-US" dirty="0"/>
              <a:t>One UiPath customer, a large American managed care consortium was able to reduce costs in accounts payable by $6 million dollars. </a:t>
            </a:r>
            <a:br>
              <a:rPr lang="en-US" dirty="0"/>
            </a:br>
            <a:r>
              <a:rPr lang="en-US" dirty="0"/>
              <a:t>[NOTE: Use the IDP for healthcare deck to double click on this topic in a second conversation if needed.]</a:t>
            </a:r>
          </a:p>
          <a:p>
            <a:pPr marL="628650" lvl="1" indent="-171450">
              <a:buFont typeface="Arial,Sans-Serif"/>
              <a:buChar char="•"/>
            </a:pPr>
            <a:r>
              <a:rPr lang="en-US" b="1" dirty="0"/>
              <a:t>Compliance and governance </a:t>
            </a:r>
            <a:r>
              <a:rPr lang="en-US" dirty="0"/>
              <a:t>is also simplified with UiPath as a foundation.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DAE45-62AD-42EF-8849-F1EF1F51BF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9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690BE-AF61-4147-9E0A-52E7094C5D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area with great automation potential is Customer Experience</a:t>
            </a:r>
          </a:p>
          <a:p>
            <a:endParaRPr lang="en-US" dirty="0">
              <a:cs typeface="+mn-lt"/>
            </a:endParaRPr>
          </a:p>
          <a:p>
            <a:r>
              <a:rPr lang="en-US" b="1" dirty="0">
                <a:cs typeface="+mn-lt"/>
              </a:rPr>
              <a:t>Quote:</a:t>
            </a:r>
          </a:p>
          <a:p>
            <a:endParaRPr lang="en-US" dirty="0">
              <a:cs typeface="+mn-lt"/>
            </a:endParaRPr>
          </a:p>
          <a:p>
            <a:r>
              <a:rPr lang="pt-BR" dirty="0">
                <a:cs typeface="+mn-lt"/>
              </a:rPr>
              <a:t>A McKinsey aponta algo interessante aqui: um dos principais casos de uso da automação da experiência do cliente é permitir que a automação interprete análises avançadas para criar mensagens altamente personalizadas em cada etapa da jornada de aquisição do cliente. E esses toques de personalização são o que cria uma experiência do cliente realmente superior.</a:t>
            </a:r>
          </a:p>
          <a:p>
            <a:endParaRPr lang="en-US" dirty="0"/>
          </a:p>
          <a:p>
            <a:r>
              <a:rPr lang="en-US" b="1" dirty="0"/>
              <a:t>Challenges:</a:t>
            </a:r>
            <a:endParaRPr lang="en-US" dirty="0"/>
          </a:p>
          <a:p>
            <a:pPr marL="228600" indent="-228600">
              <a:buAutoNum type="arabicPeriod"/>
            </a:pPr>
            <a:endParaRPr lang="en-US" dirty="0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dirty="0"/>
              <a:t>Know-your-customer guidelines are crucial, but require the manual processing of huge amounts of data</a:t>
            </a:r>
            <a:endParaRPr lang="en-US" dirty="0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dirty="0"/>
              <a:t>Onboarding delays cost $100s of thousands, while non-compliance brings a risk of penalties</a:t>
            </a:r>
            <a:endParaRPr lang="en-US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/>
              <a:t>Contact centers have seen higher wait times, and managing multiple channels is expensive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b="1" dirty="0"/>
              <a:t>Benefits:</a:t>
            </a:r>
            <a:endParaRPr lang="en-US" dirty="0"/>
          </a:p>
          <a:p>
            <a:pPr marL="228600" indent="-228600">
              <a:buAutoNum type="arabicPeriod"/>
            </a:pPr>
            <a:endParaRPr lang="en-US" dirty="0">
              <a:cs typeface="Calibri" panose="020F0502020204030204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Identify bottlenecks and streamline the client onboarding journey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Increase NPS scores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Reduce customer churn and improve the rate of first-call resolutions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r>
              <a:rPr lang="en-US" b="1" dirty="0"/>
              <a:t>What our customers have achieved:</a:t>
            </a:r>
            <a:endParaRPr lang="en-US" dirty="0"/>
          </a:p>
          <a:p>
            <a:endParaRPr lang="en-US" b="1" dirty="0">
              <a:cs typeface="Calibri" panose="020F0502020204030204"/>
            </a:endParaRPr>
          </a:p>
          <a:p>
            <a:r>
              <a:rPr lang="en-US" b="1" dirty="0"/>
              <a:t>Top 10 US based retail bank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&gt;$2M annualized contact center savings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Leading EMEA bank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80% AHT reduction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&gt;$500K annualized contact center savings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50% risk reduction from operational errors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25-50% increased ability to remediate issues within SLAs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DAE45-62AD-42EF-8849-F1EF1F51BF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07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area with great automation potential is Customer Experience</a:t>
            </a:r>
          </a:p>
          <a:p>
            <a:endParaRPr lang="en-US">
              <a:cs typeface="+mn-lt"/>
            </a:endParaRPr>
          </a:p>
          <a:p>
            <a:r>
              <a:rPr lang="en-US" b="1">
                <a:cs typeface="+mn-lt"/>
              </a:rPr>
              <a:t>Quote:</a:t>
            </a:r>
          </a:p>
          <a:p>
            <a:endParaRPr lang="en-US">
              <a:cs typeface="+mn-lt"/>
            </a:endParaRPr>
          </a:p>
          <a:p>
            <a:r>
              <a:rPr lang="en-US">
                <a:cs typeface="+mn-lt"/>
              </a:rPr>
              <a:t>McKinsey points out something interesting here; one of the key use cases for customer experience automation is letting automation interpret advanced analytics to create highly personalized messages at each step of the customer-acquisition journey. And these touches of personalization are what creates a truly superior customer experience.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Challenges:</a:t>
            </a:r>
            <a:endParaRPr lang="en-US"/>
          </a:p>
          <a:p>
            <a:pPr marL="228600" indent="-228600">
              <a:buAutoNum type="arabicPeriod"/>
            </a:pPr>
            <a:endParaRPr lang="en-US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/>
              <a:t>Know-your-customer guidelines are crucial, but require the manual processing of huge amounts of data</a:t>
            </a:r>
            <a:endParaRPr lang="en-US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/>
              <a:t>Onboarding delays cost $100s of thousands, while non-compliance brings a risk of penalties</a:t>
            </a:r>
            <a:endParaRPr lang="en-US">
              <a:cs typeface="Calibri"/>
            </a:endParaRPr>
          </a:p>
          <a:p>
            <a:pPr marL="228600" indent="-228600">
              <a:buAutoNum type="arabicPeriod"/>
            </a:pPr>
            <a:r>
              <a:rPr lang="en-US"/>
              <a:t>Contact centers have seen higher wait times, and managing multiple channels is expensive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Benefits:</a:t>
            </a:r>
            <a:endParaRPr lang="en-US"/>
          </a:p>
          <a:p>
            <a:pPr marL="228600" indent="-228600">
              <a:buAutoNum type="arabicPeriod"/>
            </a:pPr>
            <a:endParaRPr lang="en-US">
              <a:cs typeface="Calibri" panose="020F0502020204030204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Identify bottlenecks and streamline the client onboarding journey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Increase NPS scores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Reduce customer churn and improve the rate of first-call resolutions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>
              <a:cs typeface="Calibri"/>
            </a:endParaRPr>
          </a:p>
          <a:p>
            <a:r>
              <a:rPr lang="en-US" b="1"/>
              <a:t>What our customers have achieved:</a:t>
            </a:r>
            <a:endParaRPr lang="en-US"/>
          </a:p>
          <a:p>
            <a:endParaRPr lang="en-US" b="1">
              <a:cs typeface="Calibri" panose="020F0502020204030204"/>
            </a:endParaRPr>
          </a:p>
          <a:p>
            <a:r>
              <a:rPr lang="en-US" b="1"/>
              <a:t>Top 10 US based retail bank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&gt;$2M annualized contact center savings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Leading EMEA bank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80% AHT reduction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&gt;$500K annualized contact center savings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50% risk reduction from operational errors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25-50% increased ability to remediate issues within SLAs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DAE45-62AD-42EF-8849-F1EF1F51BF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79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area with great automation potential is Customer Experience</a:t>
            </a:r>
          </a:p>
          <a:p>
            <a:endParaRPr lang="en-US">
              <a:cs typeface="+mn-lt"/>
            </a:endParaRPr>
          </a:p>
          <a:p>
            <a:r>
              <a:rPr lang="en-US" b="1">
                <a:cs typeface="+mn-lt"/>
              </a:rPr>
              <a:t>Quote:</a:t>
            </a:r>
          </a:p>
          <a:p>
            <a:endParaRPr lang="en-US">
              <a:cs typeface="+mn-lt"/>
            </a:endParaRPr>
          </a:p>
          <a:p>
            <a:r>
              <a:rPr lang="en-US">
                <a:cs typeface="+mn-lt"/>
              </a:rPr>
              <a:t>McKinsey points out something interesting here; one of the key use cases for customer experience automation is letting automation interpret advanced analytics to create highly personalized messages at each step of the customer-acquisition journey. And these touches of personalization are what creates a truly superior customer experience.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Challenges:</a:t>
            </a:r>
            <a:endParaRPr lang="en-US"/>
          </a:p>
          <a:p>
            <a:pPr marL="228600" indent="-228600">
              <a:buAutoNum type="arabicPeriod"/>
            </a:pPr>
            <a:endParaRPr lang="en-US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/>
              <a:t>Know-your-customer guidelines are crucial, but require the manual processing of huge amounts of data</a:t>
            </a:r>
            <a:endParaRPr lang="en-US"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/>
              <a:t>Onboarding delays cost $100s of thousands, while non-compliance brings a risk of penalties</a:t>
            </a:r>
            <a:endParaRPr lang="en-US">
              <a:cs typeface="Calibri"/>
            </a:endParaRPr>
          </a:p>
          <a:p>
            <a:pPr marL="228600" indent="-228600">
              <a:buAutoNum type="arabicPeriod"/>
            </a:pPr>
            <a:r>
              <a:rPr lang="en-US"/>
              <a:t>Contact centers have seen higher wait times, and managing multiple channels is expensive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Benefits:</a:t>
            </a:r>
            <a:endParaRPr lang="en-US"/>
          </a:p>
          <a:p>
            <a:pPr marL="228600" indent="-228600">
              <a:buAutoNum type="arabicPeriod"/>
            </a:pPr>
            <a:endParaRPr lang="en-US">
              <a:cs typeface="Calibri" panose="020F0502020204030204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Identify bottlenecks and streamline the client onboarding journey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Increase NPS scores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Reduce customer churn and improve the rate of first-call resolutions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>
              <a:cs typeface="Calibri"/>
            </a:endParaRPr>
          </a:p>
          <a:p>
            <a:r>
              <a:rPr lang="en-US" b="1"/>
              <a:t>What our customers have achieved:</a:t>
            </a:r>
            <a:endParaRPr lang="en-US"/>
          </a:p>
          <a:p>
            <a:endParaRPr lang="en-US" b="1">
              <a:cs typeface="Calibri" panose="020F0502020204030204"/>
            </a:endParaRPr>
          </a:p>
          <a:p>
            <a:r>
              <a:rPr lang="en-US" b="1"/>
              <a:t>Top 10 US based retail bank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&gt;$2M annualized contact center savings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Leading EMEA bank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80% AHT reduction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&gt;$500K annualized contact center savings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50% risk reduction from operational errors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25-50% increased ability to remediate issues within SLAs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DAE45-62AD-42EF-8849-F1EF1F51B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5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– Grid Light Cus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9A2CF16-F856-9E39-B817-6EFFB84D2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072" y="2743201"/>
            <a:ext cx="5293408" cy="786317"/>
          </a:xfrm>
          <a:solidFill>
            <a:schemeClr val="bg1">
              <a:alpha val="65000"/>
            </a:schemeClr>
          </a:solidFill>
        </p:spPr>
        <p:txBody>
          <a:bodyPr lIns="91440" tIns="91440" rIns="91440" bIns="0" anchor="t" anchorCtr="0">
            <a:noAutofit/>
          </a:bodyPr>
          <a:lstStyle>
            <a:lvl1pPr algn="l">
              <a:lnSpc>
                <a:spcPct val="80000"/>
              </a:lnSpc>
              <a:defRPr sz="5000" b="1" i="0" spc="-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7F9D4E-FB24-2390-3DF7-EA465F01C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072" y="3796115"/>
            <a:ext cx="5293408" cy="560910"/>
          </a:xfrm>
          <a:solidFill>
            <a:schemeClr val="bg1">
              <a:alpha val="65000"/>
            </a:schemeClr>
          </a:solidFill>
        </p:spPr>
        <p:txBody>
          <a:bodyPr lIns="91440" tIns="91440" rIns="91440" bIns="9144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2800" b="1" i="0" spc="-5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8814365-5E6E-0C9E-EDFB-C1319C13F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2687" y="1169558"/>
            <a:ext cx="5293793" cy="786317"/>
          </a:xfrm>
          <a:solidFill>
            <a:schemeClr val="bg1">
              <a:alpha val="65000"/>
            </a:schemeClr>
          </a:solidFill>
        </p:spPr>
        <p:txBody>
          <a:bodyPr lIns="91440" tIns="0" rIns="91440" bIns="91440" anchor="ctr"/>
          <a:lstStyle>
            <a:lvl1pPr>
              <a:spcBef>
                <a:spcPts val="0"/>
              </a:spcBef>
              <a:defRPr sz="5000" b="1"/>
            </a:lvl1pPr>
          </a:lstStyle>
          <a:p>
            <a:pPr lvl="0"/>
            <a:r>
              <a:rPr lang="en-US"/>
              <a:t>(Third line)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A8FCFCE-1BD2-D0D2-E859-B29857E195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2687" y="1956884"/>
            <a:ext cx="5293793" cy="786317"/>
          </a:xfrm>
          <a:solidFill>
            <a:schemeClr val="bg1">
              <a:alpha val="65000"/>
            </a:schemeClr>
          </a:solidFill>
        </p:spPr>
        <p:txBody>
          <a:bodyPr lIns="91440" tIns="0" rIns="91440" bIns="91440" anchor="ctr"/>
          <a:lstStyle>
            <a:lvl1pPr>
              <a:spcBef>
                <a:spcPts val="0"/>
              </a:spcBef>
              <a:defRPr sz="5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407DA8-97BF-C5B8-C9B7-283F8DD150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1348" y="6221029"/>
            <a:ext cx="6551142" cy="357052"/>
          </a:xfrm>
        </p:spPr>
        <p:txBody>
          <a:bodyPr anchor="b" anchorCtr="0"/>
          <a:lstStyle>
            <a:lvl1pPr algn="r">
              <a:defRPr sz="8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0C441F1-B421-6EEA-E2A1-23A75644CE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1990" y="6084139"/>
            <a:ext cx="3123882" cy="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9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00835-AFDF-521D-FAD6-C3297F27D1E2}"/>
              </a:ext>
            </a:extLst>
          </p:cNvPr>
          <p:cNvSpPr/>
          <p:nvPr userDrawn="1"/>
        </p:nvSpPr>
        <p:spPr>
          <a:xfrm>
            <a:off x="0" y="4688322"/>
            <a:ext cx="12191997" cy="217176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577D4-0A1D-0F98-5F2D-0F978EBF8313}"/>
              </a:ext>
            </a:extLst>
          </p:cNvPr>
          <p:cNvCxnSpPr>
            <a:cxnSpLocks/>
          </p:cNvCxnSpPr>
          <p:nvPr userDrawn="1"/>
        </p:nvCxnSpPr>
        <p:spPr>
          <a:xfrm>
            <a:off x="7729499" y="1305755"/>
            <a:ext cx="0" cy="3119100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33">
            <a:extLst>
              <a:ext uri="{FF2B5EF4-FFF2-40B4-BE49-F238E27FC236}">
                <a16:creationId xmlns:a16="http://schemas.microsoft.com/office/drawing/2014/main" id="{81F9E790-69AB-F646-32CD-8067193019DA}"/>
              </a:ext>
            </a:extLst>
          </p:cNvPr>
          <p:cNvSpPr txBox="1">
            <a:spLocks/>
          </p:cNvSpPr>
          <p:nvPr userDrawn="1"/>
        </p:nvSpPr>
        <p:spPr>
          <a:xfrm>
            <a:off x="3277456" y="2078089"/>
            <a:ext cx="2029552" cy="135421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tx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sz="1400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89AA980-C52D-C059-443E-3E186D66A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4305300"/>
            <a:ext cx="2247900" cy="2247900"/>
          </a:xfrm>
          <a:prstGeom prst="ellipse">
            <a:avLst/>
          </a:prstGeom>
          <a:solidFill>
            <a:srgbClr val="E3E3E3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10E0B9F-9F1C-F616-63C9-6A0F83BE5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4995733"/>
            <a:ext cx="7734300" cy="548994"/>
          </a:xfrm>
        </p:spPr>
        <p:txBody>
          <a:bodyPr/>
          <a:lstStyle>
            <a:lvl1pPr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47790DD2-C53E-E444-33B0-3D32AAD42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8100" y="5499033"/>
            <a:ext cx="7734300" cy="801535"/>
          </a:xfrm>
        </p:spPr>
        <p:txBody>
          <a:bodyPr/>
          <a:lstStyle>
            <a:lvl1pPr marL="0" algn="l" defTabSz="9144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74FDC4B5-BC83-C202-C719-E06881D80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8100" y="6342608"/>
            <a:ext cx="7734300" cy="273269"/>
          </a:xfrm>
        </p:spPr>
        <p:txBody>
          <a:bodyPr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751922-45C2-1EE5-DB11-1DD51A2678B4}"/>
              </a:ext>
            </a:extLst>
          </p:cNvPr>
          <p:cNvSpPr txBox="1"/>
          <p:nvPr userDrawn="1"/>
        </p:nvSpPr>
        <p:spPr>
          <a:xfrm>
            <a:off x="3841003" y="1315107"/>
            <a:ext cx="3561919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challenge: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CA19B6-C3C4-B44D-D2FC-0A443F2EB7B8}"/>
              </a:ext>
            </a:extLst>
          </p:cNvPr>
          <p:cNvSpPr txBox="1"/>
          <p:nvPr userDrawn="1"/>
        </p:nvSpPr>
        <p:spPr>
          <a:xfrm>
            <a:off x="8033701" y="1315107"/>
            <a:ext cx="3561916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2D2E2F"/>
                </a:solidFill>
              </a:rPr>
              <a:t>Benefits of automation:</a:t>
            </a:r>
            <a:endParaRPr lang="en-US" dirty="0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4724FC07-B6DA-C9DE-1C41-96D39E166213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5A23CD9E-7AFD-CEBB-27C1-5BC7500A8665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288437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60527031-B113-C28B-EBA9-89C61F8FFFD2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3641080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7B116BA-B84B-78C5-3AE7-570065D4D43F}"/>
              </a:ext>
            </a:extLst>
          </p:cNvPr>
          <p:cNvSpPr/>
          <p:nvPr userDrawn="1"/>
        </p:nvSpPr>
        <p:spPr>
          <a:xfrm>
            <a:off x="3842590" y="3367453"/>
            <a:ext cx="3638975" cy="613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274249" rIns="91416" bIns="0" rtlCol="0" anchor="t" anchorCtr="0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0A768A7-66F0-1E5C-2F76-6F9DD3A95B87}"/>
              </a:ext>
            </a:extLst>
          </p:cNvPr>
          <p:cNvSpPr txBox="1"/>
          <p:nvPr userDrawn="1"/>
        </p:nvSpPr>
        <p:spPr>
          <a:xfrm>
            <a:off x="3741683" y="193390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0" name="Text Placeholder 49">
            <a:extLst>
              <a:ext uri="{FF2B5EF4-FFF2-40B4-BE49-F238E27FC236}">
                <a16:creationId xmlns:a16="http://schemas.microsoft.com/office/drawing/2014/main" id="{1B20AE34-9088-F1C1-C5BB-E243FEEE97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3776" y="2130428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1" name="Text Placeholder 49">
            <a:extLst>
              <a:ext uri="{FF2B5EF4-FFF2-40B4-BE49-F238E27FC236}">
                <a16:creationId xmlns:a16="http://schemas.microsoft.com/office/drawing/2014/main" id="{600B9B42-42C2-3FDB-5338-4D554302A1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3776" y="2876663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2" name="Text Placeholder 49">
            <a:extLst>
              <a:ext uri="{FF2B5EF4-FFF2-40B4-BE49-F238E27FC236}">
                <a16:creationId xmlns:a16="http://schemas.microsoft.com/office/drawing/2014/main" id="{4E059200-E687-B152-2D17-861D33CF65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776" y="3633407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3" name="Text Placeholder 49">
            <a:extLst>
              <a:ext uri="{FF2B5EF4-FFF2-40B4-BE49-F238E27FC236}">
                <a16:creationId xmlns:a16="http://schemas.microsoft.com/office/drawing/2014/main" id="{E6B6CC6F-CB57-2E3A-B347-CD1D43AC80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8" y="2134975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4" name="Text Placeholder 49">
            <a:extLst>
              <a:ext uri="{FF2B5EF4-FFF2-40B4-BE49-F238E27FC236}">
                <a16:creationId xmlns:a16="http://schemas.microsoft.com/office/drawing/2014/main" id="{5943F964-9E24-3242-66C2-391F9133B8E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5" name="Text Placeholder 49">
            <a:extLst>
              <a:ext uri="{FF2B5EF4-FFF2-40B4-BE49-F238E27FC236}">
                <a16:creationId xmlns:a16="http://schemas.microsoft.com/office/drawing/2014/main" id="{CC98A698-E02E-EAAE-3969-85FABEF20C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6" name="Text Placeholder 49">
            <a:extLst>
              <a:ext uri="{FF2B5EF4-FFF2-40B4-BE49-F238E27FC236}">
                <a16:creationId xmlns:a16="http://schemas.microsoft.com/office/drawing/2014/main" id="{4E431E04-F7F0-A4B7-9A1B-EEF10CBAC3D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7" name="Picture Placeholder 47">
            <a:extLst>
              <a:ext uri="{FF2B5EF4-FFF2-40B4-BE49-F238E27FC236}">
                <a16:creationId xmlns:a16="http://schemas.microsoft.com/office/drawing/2014/main" id="{55ED0852-5467-B74D-F194-1E66E9417A9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943433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08" name="Picture Placeholder 47">
            <a:extLst>
              <a:ext uri="{FF2B5EF4-FFF2-40B4-BE49-F238E27FC236}">
                <a16:creationId xmlns:a16="http://schemas.microsoft.com/office/drawing/2014/main" id="{B11F1E49-ACCE-2617-C567-1AC619351174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43433" y="2976315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09" name="Picture Placeholder 47">
            <a:extLst>
              <a:ext uri="{FF2B5EF4-FFF2-40B4-BE49-F238E27FC236}">
                <a16:creationId xmlns:a16="http://schemas.microsoft.com/office/drawing/2014/main" id="{FE0FFA18-FEB1-7280-3BF3-8795EBEF5597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943433" y="3728013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B9D64091-D477-5FC4-5C1C-C12B480C72E3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Picture Placeholder 47">
            <a:extLst>
              <a:ext uri="{FF2B5EF4-FFF2-40B4-BE49-F238E27FC236}">
                <a16:creationId xmlns:a16="http://schemas.microsoft.com/office/drawing/2014/main" id="{0750E130-D7C1-2968-9F80-69C27D6A3FBB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27015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1C90523D-15E4-55C5-22F9-00488FFD8980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Picture Placeholder 47">
            <a:extLst>
              <a:ext uri="{FF2B5EF4-FFF2-40B4-BE49-F238E27FC236}">
                <a16:creationId xmlns:a16="http://schemas.microsoft.com/office/drawing/2014/main" id="{4AE3E688-8167-F17A-9800-5A90C1A4F9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0071847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5B1C6924-8BCC-D8C6-C543-69D8E36605AC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Picture Placeholder 47">
            <a:extLst>
              <a:ext uri="{FF2B5EF4-FFF2-40B4-BE49-F238E27FC236}">
                <a16:creationId xmlns:a16="http://schemas.microsoft.com/office/drawing/2014/main" id="{E4DE21E8-5FA8-D0CA-1AFE-035FF59B8379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27015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48D25F6F-7A24-1096-FD83-1AF60F8E5CE1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Picture Placeholder 47">
            <a:extLst>
              <a:ext uri="{FF2B5EF4-FFF2-40B4-BE49-F238E27FC236}">
                <a16:creationId xmlns:a16="http://schemas.microsoft.com/office/drawing/2014/main" id="{FB81804D-E9AB-F2D2-6820-042FD224F4E8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071847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3" name="Text Placeholder 49">
            <a:extLst>
              <a:ext uri="{FF2B5EF4-FFF2-40B4-BE49-F238E27FC236}">
                <a16:creationId xmlns:a16="http://schemas.microsoft.com/office/drawing/2014/main" id="{38961E21-8EE4-56F1-D5F1-4681E138C9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852" y="1943099"/>
            <a:ext cx="2247895" cy="157097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1600" i="1" kern="1200" dirty="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enter</a:t>
            </a:r>
          </a:p>
        </p:txBody>
      </p:sp>
      <p:sp>
        <p:nvSpPr>
          <p:cNvPr id="4" name="Text Placeholder 49">
            <a:extLst>
              <a:ext uri="{FF2B5EF4-FFF2-40B4-BE49-F238E27FC236}">
                <a16:creationId xmlns:a16="http://schemas.microsoft.com/office/drawing/2014/main" id="{9D91CBBE-AC14-321A-74EB-C40553E6F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3545606"/>
            <a:ext cx="2247895" cy="378373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900" u="sng" kern="1200" cap="all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24C6E-56AD-2DB8-04AA-F9A48EA7C4E8}"/>
              </a:ext>
            </a:extLst>
          </p:cNvPr>
          <p:cNvSpPr txBox="1"/>
          <p:nvPr userDrawn="1"/>
        </p:nvSpPr>
        <p:spPr>
          <a:xfrm>
            <a:off x="375927" y="1636209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chemeClr val="accent4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58908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pos="4656">
          <p15:clr>
            <a:srgbClr val="FBAE40"/>
          </p15:clr>
        </p15:guide>
        <p15:guide id="4" pos="2424">
          <p15:clr>
            <a:srgbClr val="FBAE40"/>
          </p15:clr>
        </p15:guide>
        <p15:guide id="5" pos="336">
          <p15:clr>
            <a:srgbClr val="FBAE40"/>
          </p15:clr>
        </p15:guide>
        <p15:guide id="6" pos="7296">
          <p15:clr>
            <a:srgbClr val="FBAE40"/>
          </p15:clr>
        </p15:guide>
        <p15:guide id="7" pos="5064">
          <p15:clr>
            <a:srgbClr val="FBAE40"/>
          </p15:clr>
        </p15:guide>
        <p15:guide id="8" pos="4872">
          <p15:clr>
            <a:srgbClr val="FBAE40"/>
          </p15:clr>
        </p15:guide>
        <p15:guide id="9" pos="6288">
          <p15:clr>
            <a:srgbClr val="FBAE40"/>
          </p15:clr>
        </p15:guide>
        <p15:guide id="10" pos="6720">
          <p15:clr>
            <a:srgbClr val="FBAE40"/>
          </p15:clr>
        </p15:guide>
        <p15:guide id="11" pos="6816">
          <p15:clr>
            <a:srgbClr val="FBAE40"/>
          </p15:clr>
        </p15:guide>
        <p15:guide id="12" pos="5616">
          <p15:clr>
            <a:srgbClr val="FBAE40"/>
          </p15:clr>
        </p15:guide>
        <p15:guide id="13" pos="5496">
          <p15:clr>
            <a:srgbClr val="FBAE40"/>
          </p15:clr>
        </p15:guide>
        <p15:guide id="14" orient="horz" pos="2952">
          <p15:clr>
            <a:srgbClr val="FBAE40"/>
          </p15:clr>
        </p15:guide>
        <p15:guide id="15" pos="2832">
          <p15:clr>
            <a:srgbClr val="FBAE40"/>
          </p15:clr>
        </p15:guide>
        <p15:guide id="16" pos="2952">
          <p15:clr>
            <a:srgbClr val="FBAE40"/>
          </p15:clr>
        </p15:guide>
        <p15:guide id="17" pos="1776">
          <p15:clr>
            <a:srgbClr val="FBAE40"/>
          </p15:clr>
        </p15:guide>
        <p15:guide id="18" orient="horz" pos="4128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16">
          <p15:clr>
            <a:srgbClr val="FBAE40"/>
          </p15:clr>
        </p15:guide>
        <p15:guide id="21" orient="horz" pos="3408">
          <p15:clr>
            <a:srgbClr val="FBAE40"/>
          </p15:clr>
        </p15:guide>
        <p15:guide id="22" orient="horz" pos="360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609025FC-396E-6CE0-D7BF-9992E5DFEBAB}"/>
              </a:ext>
            </a:extLst>
          </p:cNvPr>
          <p:cNvSpPr>
            <a:spLocks noChangeAspect="1"/>
          </p:cNvSpPr>
          <p:nvPr/>
        </p:nvSpPr>
        <p:spPr>
          <a:xfrm>
            <a:off x="3853786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F346520-B526-04C7-4DC6-74D2623A5682}"/>
              </a:ext>
            </a:extLst>
          </p:cNvPr>
          <p:cNvSpPr>
            <a:spLocks noChangeAspect="1"/>
          </p:cNvSpPr>
          <p:nvPr/>
        </p:nvSpPr>
        <p:spPr>
          <a:xfrm>
            <a:off x="3853786" y="288437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4AC206D-5621-D309-DED6-20F8415F05FE}"/>
              </a:ext>
            </a:extLst>
          </p:cNvPr>
          <p:cNvSpPr>
            <a:spLocks noChangeAspect="1"/>
          </p:cNvSpPr>
          <p:nvPr/>
        </p:nvSpPr>
        <p:spPr>
          <a:xfrm>
            <a:off x="3853786" y="3641080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0DD2B-A9D1-56FF-EBDB-00AEF0181342}"/>
              </a:ext>
            </a:extLst>
          </p:cNvPr>
          <p:cNvSpPr/>
          <p:nvPr userDrawn="1"/>
        </p:nvSpPr>
        <p:spPr>
          <a:xfrm>
            <a:off x="3842590" y="3367453"/>
            <a:ext cx="3638975" cy="613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274249" rIns="91416" bIns="0" rtlCol="0" anchor="t" anchorCtr="0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00835-AFDF-521D-FAD6-C3297F27D1E2}"/>
              </a:ext>
            </a:extLst>
          </p:cNvPr>
          <p:cNvSpPr/>
          <p:nvPr userDrawn="1"/>
        </p:nvSpPr>
        <p:spPr>
          <a:xfrm>
            <a:off x="0" y="4688322"/>
            <a:ext cx="12191997" cy="21717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577D4-0A1D-0F98-5F2D-0F978EBF8313}"/>
              </a:ext>
            </a:extLst>
          </p:cNvPr>
          <p:cNvCxnSpPr>
            <a:cxnSpLocks/>
          </p:cNvCxnSpPr>
          <p:nvPr userDrawn="1"/>
        </p:nvCxnSpPr>
        <p:spPr>
          <a:xfrm>
            <a:off x="7729499" y="1305755"/>
            <a:ext cx="0" cy="3119100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461E161-2999-9452-B0DD-B3786D46296D}"/>
              </a:ext>
            </a:extLst>
          </p:cNvPr>
          <p:cNvSpPr txBox="1"/>
          <p:nvPr userDrawn="1"/>
        </p:nvSpPr>
        <p:spPr>
          <a:xfrm>
            <a:off x="3741683" y="193390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89AA980-C52D-C059-443E-3E186D66A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4305300"/>
            <a:ext cx="2247900" cy="2247900"/>
          </a:xfrm>
          <a:prstGeom prst="ellipse">
            <a:avLst/>
          </a:prstGeom>
          <a:solidFill>
            <a:srgbClr val="E3E3E3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10E0B9F-9F1C-F616-63C9-6A0F83BE5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4995733"/>
            <a:ext cx="7734300" cy="548994"/>
          </a:xfrm>
        </p:spPr>
        <p:txBody>
          <a:bodyPr/>
          <a:lstStyle>
            <a:lvl1pPr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47790DD2-C53E-E444-33B0-3D32AAD42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8100" y="5499033"/>
            <a:ext cx="7734300" cy="801535"/>
          </a:xfrm>
        </p:spPr>
        <p:txBody>
          <a:bodyPr/>
          <a:lstStyle>
            <a:lvl1pPr marL="0" algn="l" defTabSz="9144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74FDC4B5-BC83-C202-C719-E06881D80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8100" y="6342608"/>
            <a:ext cx="7734300" cy="273269"/>
          </a:xfrm>
        </p:spPr>
        <p:txBody>
          <a:bodyPr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2FAF5E49-921C-0F04-CEA2-518EB4A60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852" y="1943099"/>
            <a:ext cx="2247895" cy="157097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1600" i="1" kern="1200" dirty="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enter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F0C9794E-E9DE-9F57-28FD-2C2C6FA9C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3545606"/>
            <a:ext cx="2247895" cy="378373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900" u="sng" kern="1200" cap="all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751922-45C2-1EE5-DB11-1DD51A2678B4}"/>
              </a:ext>
            </a:extLst>
          </p:cNvPr>
          <p:cNvSpPr txBox="1"/>
          <p:nvPr userDrawn="1"/>
        </p:nvSpPr>
        <p:spPr>
          <a:xfrm>
            <a:off x="3841003" y="1315107"/>
            <a:ext cx="3561919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UiPath, you can: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CA19B6-C3C4-B44D-D2FC-0A443F2EB7B8}"/>
              </a:ext>
            </a:extLst>
          </p:cNvPr>
          <p:cNvSpPr txBox="1"/>
          <p:nvPr userDrawn="1"/>
        </p:nvSpPr>
        <p:spPr>
          <a:xfrm>
            <a:off x="8033701" y="1315107"/>
            <a:ext cx="3561916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outcome:</a:t>
            </a:r>
          </a:p>
        </p:txBody>
      </p:sp>
      <p:sp>
        <p:nvSpPr>
          <p:cNvPr id="69" name="Text Placeholder 49">
            <a:extLst>
              <a:ext uri="{FF2B5EF4-FFF2-40B4-BE49-F238E27FC236}">
                <a16:creationId xmlns:a16="http://schemas.microsoft.com/office/drawing/2014/main" id="{BCED02C2-1BA0-E098-2154-2CE729A79B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3776" y="2130428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0" name="Text Placeholder 49">
            <a:extLst>
              <a:ext uri="{FF2B5EF4-FFF2-40B4-BE49-F238E27FC236}">
                <a16:creationId xmlns:a16="http://schemas.microsoft.com/office/drawing/2014/main" id="{86CDF8D7-DF98-0987-5E6A-068159E502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3776" y="2876663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1" name="Text Placeholder 49">
            <a:extLst>
              <a:ext uri="{FF2B5EF4-FFF2-40B4-BE49-F238E27FC236}">
                <a16:creationId xmlns:a16="http://schemas.microsoft.com/office/drawing/2014/main" id="{6437BDDB-2F0E-5F8D-155D-4DAB464989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776" y="3633407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6" name="Text Placeholder 49">
            <a:extLst>
              <a:ext uri="{FF2B5EF4-FFF2-40B4-BE49-F238E27FC236}">
                <a16:creationId xmlns:a16="http://schemas.microsoft.com/office/drawing/2014/main" id="{9213875B-FFB9-F558-A195-24DA3A0A5D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8" y="2134975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7" name="Text Placeholder 49">
            <a:extLst>
              <a:ext uri="{FF2B5EF4-FFF2-40B4-BE49-F238E27FC236}">
                <a16:creationId xmlns:a16="http://schemas.microsoft.com/office/drawing/2014/main" id="{FECBCE9C-6EE4-BD6A-F22B-BBEE86276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8" name="Text Placeholder 49">
            <a:extLst>
              <a:ext uri="{FF2B5EF4-FFF2-40B4-BE49-F238E27FC236}">
                <a16:creationId xmlns:a16="http://schemas.microsoft.com/office/drawing/2014/main" id="{3A3AF184-A29D-6C3F-F59E-2F51B7CD9B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9" name="Text Placeholder 49">
            <a:extLst>
              <a:ext uri="{FF2B5EF4-FFF2-40B4-BE49-F238E27FC236}">
                <a16:creationId xmlns:a16="http://schemas.microsoft.com/office/drawing/2014/main" id="{25E7C718-329D-311E-3D4B-27F3B942564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0213A-8780-64B9-7A1C-0C6515CF8B1C}"/>
              </a:ext>
            </a:extLst>
          </p:cNvPr>
          <p:cNvSpPr txBox="1"/>
          <p:nvPr userDrawn="1"/>
        </p:nvSpPr>
        <p:spPr>
          <a:xfrm>
            <a:off x="375927" y="1636209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Picture Placeholder 47">
            <a:extLst>
              <a:ext uri="{FF2B5EF4-FFF2-40B4-BE49-F238E27FC236}">
                <a16:creationId xmlns:a16="http://schemas.microsoft.com/office/drawing/2014/main" id="{99D8E8BA-347D-736C-7116-16996DDC205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943433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71F8175-FA79-1D16-005A-4E59388D7D4F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43433" y="2976315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0" name="Picture Placeholder 47">
            <a:extLst>
              <a:ext uri="{FF2B5EF4-FFF2-40B4-BE49-F238E27FC236}">
                <a16:creationId xmlns:a16="http://schemas.microsoft.com/office/drawing/2014/main" id="{6A9C67C6-A793-A97D-C13A-286B0A781F2D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943433" y="3728013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FB8373E-3C0B-5722-4730-0AA17EB3B423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Picture Placeholder 47">
            <a:extLst>
              <a:ext uri="{FF2B5EF4-FFF2-40B4-BE49-F238E27FC236}">
                <a16:creationId xmlns:a16="http://schemas.microsoft.com/office/drawing/2014/main" id="{4F0B40E3-EBD0-A555-A629-20653CFCB23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27015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AABD118-9724-1EAC-CA0D-B83A7633FC6B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Picture Placeholder 47">
            <a:extLst>
              <a:ext uri="{FF2B5EF4-FFF2-40B4-BE49-F238E27FC236}">
                <a16:creationId xmlns:a16="http://schemas.microsoft.com/office/drawing/2014/main" id="{D0540F80-C8E1-157D-AAA7-24A4B2D00EE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0071847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67DCD52-D3FB-1FE0-C211-481F6EC5AA09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Picture Placeholder 47">
            <a:extLst>
              <a:ext uri="{FF2B5EF4-FFF2-40B4-BE49-F238E27FC236}">
                <a16:creationId xmlns:a16="http://schemas.microsoft.com/office/drawing/2014/main" id="{2234B10A-AF2A-43B2-B1C4-647A6A70E3E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27015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6A3F166-C4EC-75FE-A2CF-CF8470E71BC5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Picture Placeholder 47">
            <a:extLst>
              <a:ext uri="{FF2B5EF4-FFF2-40B4-BE49-F238E27FC236}">
                <a16:creationId xmlns:a16="http://schemas.microsoft.com/office/drawing/2014/main" id="{B7FB78BF-9671-2869-8279-C038472F7C1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071847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01838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pos="4656">
          <p15:clr>
            <a:srgbClr val="FBAE40"/>
          </p15:clr>
        </p15:guide>
        <p15:guide id="4" pos="2424">
          <p15:clr>
            <a:srgbClr val="FBAE40"/>
          </p15:clr>
        </p15:guide>
        <p15:guide id="5" pos="336">
          <p15:clr>
            <a:srgbClr val="FBAE40"/>
          </p15:clr>
        </p15:guide>
        <p15:guide id="6" pos="7296">
          <p15:clr>
            <a:srgbClr val="FBAE40"/>
          </p15:clr>
        </p15:guide>
        <p15:guide id="7" pos="5064">
          <p15:clr>
            <a:srgbClr val="FBAE40"/>
          </p15:clr>
        </p15:guide>
        <p15:guide id="8" pos="4872">
          <p15:clr>
            <a:srgbClr val="FBAE40"/>
          </p15:clr>
        </p15:guide>
        <p15:guide id="9" pos="6288">
          <p15:clr>
            <a:srgbClr val="FBAE40"/>
          </p15:clr>
        </p15:guide>
        <p15:guide id="10" pos="6720">
          <p15:clr>
            <a:srgbClr val="FBAE40"/>
          </p15:clr>
        </p15:guide>
        <p15:guide id="11" pos="6816">
          <p15:clr>
            <a:srgbClr val="FBAE40"/>
          </p15:clr>
        </p15:guide>
        <p15:guide id="12" pos="5616">
          <p15:clr>
            <a:srgbClr val="FBAE40"/>
          </p15:clr>
        </p15:guide>
        <p15:guide id="13" pos="5496">
          <p15:clr>
            <a:srgbClr val="FBAE40"/>
          </p15:clr>
        </p15:guide>
        <p15:guide id="14" orient="horz" pos="2952">
          <p15:clr>
            <a:srgbClr val="FBAE40"/>
          </p15:clr>
        </p15:guide>
        <p15:guide id="15" pos="2832">
          <p15:clr>
            <a:srgbClr val="FBAE40"/>
          </p15:clr>
        </p15:guide>
        <p15:guide id="16" pos="2952">
          <p15:clr>
            <a:srgbClr val="FBAE40"/>
          </p15:clr>
        </p15:guide>
        <p15:guide id="17" pos="1776">
          <p15:clr>
            <a:srgbClr val="FBAE40"/>
          </p15:clr>
        </p15:guide>
        <p15:guide id="18" orient="horz" pos="4128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16">
          <p15:clr>
            <a:srgbClr val="FBAE40"/>
          </p15:clr>
        </p15:guide>
        <p15:guide id="21" orient="horz" pos="3408">
          <p15:clr>
            <a:srgbClr val="FBAE40"/>
          </p15:clr>
        </p15:guide>
        <p15:guide id="22" orient="horz" pos="36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00835-AFDF-521D-FAD6-C3297F27D1E2}"/>
              </a:ext>
            </a:extLst>
          </p:cNvPr>
          <p:cNvSpPr/>
          <p:nvPr userDrawn="1"/>
        </p:nvSpPr>
        <p:spPr>
          <a:xfrm>
            <a:off x="0" y="4688322"/>
            <a:ext cx="12191997" cy="21717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577D4-0A1D-0F98-5F2D-0F978EBF8313}"/>
              </a:ext>
            </a:extLst>
          </p:cNvPr>
          <p:cNvCxnSpPr>
            <a:cxnSpLocks/>
          </p:cNvCxnSpPr>
          <p:nvPr userDrawn="1"/>
        </p:nvCxnSpPr>
        <p:spPr>
          <a:xfrm>
            <a:off x="7729499" y="1305755"/>
            <a:ext cx="0" cy="3119100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89AA980-C52D-C059-443E-3E186D66A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47717" y="4305300"/>
            <a:ext cx="2247900" cy="2247900"/>
          </a:xfrm>
          <a:prstGeom prst="ellipse">
            <a:avLst/>
          </a:prstGeom>
          <a:solidFill>
            <a:srgbClr val="E3E3E3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10E0B9F-9F1C-F616-63C9-6A0F83BE5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852" y="4995733"/>
            <a:ext cx="7734300" cy="548994"/>
          </a:xfrm>
        </p:spPr>
        <p:txBody>
          <a:bodyPr/>
          <a:lstStyle>
            <a:lvl1pPr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47790DD2-C53E-E444-33B0-3D32AAD42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852" y="5499033"/>
            <a:ext cx="7734300" cy="801535"/>
          </a:xfrm>
        </p:spPr>
        <p:txBody>
          <a:bodyPr/>
          <a:lstStyle>
            <a:lvl1pPr marL="0" algn="l" defTabSz="9144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74FDC4B5-BC83-C202-C719-E06881D80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852" y="6342608"/>
            <a:ext cx="7734300" cy="273269"/>
          </a:xfrm>
        </p:spPr>
        <p:txBody>
          <a:bodyPr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2FAF5E49-921C-0F04-CEA2-518EB4A60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852" y="1943099"/>
            <a:ext cx="2247895" cy="157097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1600" i="1" kern="1200" dirty="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enter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F0C9794E-E9DE-9F57-28FD-2C2C6FA9C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3545606"/>
            <a:ext cx="2247895" cy="378373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900" u="sng" kern="1200" cap="all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751922-45C2-1EE5-DB11-1DD51A2678B4}"/>
              </a:ext>
            </a:extLst>
          </p:cNvPr>
          <p:cNvSpPr txBox="1"/>
          <p:nvPr userDrawn="1"/>
        </p:nvSpPr>
        <p:spPr>
          <a:xfrm>
            <a:off x="3841003" y="1315107"/>
            <a:ext cx="3561919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UiPath, you can: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CA19B6-C3C4-B44D-D2FC-0A443F2EB7B8}"/>
              </a:ext>
            </a:extLst>
          </p:cNvPr>
          <p:cNvSpPr txBox="1"/>
          <p:nvPr userDrawn="1"/>
        </p:nvSpPr>
        <p:spPr>
          <a:xfrm>
            <a:off x="8033701" y="1315107"/>
            <a:ext cx="3561916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outcome: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BC955-1DE6-04E0-4EF5-D9DAE0ABCC1B}"/>
              </a:ext>
            </a:extLst>
          </p:cNvPr>
          <p:cNvSpPr txBox="1"/>
          <p:nvPr userDrawn="1"/>
        </p:nvSpPr>
        <p:spPr>
          <a:xfrm>
            <a:off x="375927" y="1636209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6EDF6B5-800D-131C-3FA4-81799BE59F16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FFDD03F-C19A-8C2B-43EE-097F279A4944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288437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330B2E9-99AA-C22E-16EE-C4227AEAB235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3641080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AB743F-B0EB-FC44-E55C-7F815C687B6C}"/>
              </a:ext>
            </a:extLst>
          </p:cNvPr>
          <p:cNvSpPr/>
          <p:nvPr userDrawn="1"/>
        </p:nvSpPr>
        <p:spPr>
          <a:xfrm>
            <a:off x="3842590" y="3367453"/>
            <a:ext cx="3638975" cy="613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274249" rIns="91416" bIns="0" rtlCol="0" anchor="t" anchorCtr="0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49">
            <a:extLst>
              <a:ext uri="{FF2B5EF4-FFF2-40B4-BE49-F238E27FC236}">
                <a16:creationId xmlns:a16="http://schemas.microsoft.com/office/drawing/2014/main" id="{8F401856-4272-A41F-12C8-8F0D9A7D0D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3776" y="2130428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49">
            <a:extLst>
              <a:ext uri="{FF2B5EF4-FFF2-40B4-BE49-F238E27FC236}">
                <a16:creationId xmlns:a16="http://schemas.microsoft.com/office/drawing/2014/main" id="{AC421035-2A7C-70DD-8F5F-1B8B9F4C89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3776" y="2876663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6" name="Text Placeholder 49">
            <a:extLst>
              <a:ext uri="{FF2B5EF4-FFF2-40B4-BE49-F238E27FC236}">
                <a16:creationId xmlns:a16="http://schemas.microsoft.com/office/drawing/2014/main" id="{285D36EB-74D8-E788-9D28-4FEF11664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776" y="3633407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ext Placeholder 49">
            <a:extLst>
              <a:ext uri="{FF2B5EF4-FFF2-40B4-BE49-F238E27FC236}">
                <a16:creationId xmlns:a16="http://schemas.microsoft.com/office/drawing/2014/main" id="{749A137E-44BD-A28E-7569-76B84ED009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8" y="2134975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Text Placeholder 49">
            <a:extLst>
              <a:ext uri="{FF2B5EF4-FFF2-40B4-BE49-F238E27FC236}">
                <a16:creationId xmlns:a16="http://schemas.microsoft.com/office/drawing/2014/main" id="{150A93F9-F120-310A-C280-5096A558631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9" name="Text Placeholder 49">
            <a:extLst>
              <a:ext uri="{FF2B5EF4-FFF2-40B4-BE49-F238E27FC236}">
                <a16:creationId xmlns:a16="http://schemas.microsoft.com/office/drawing/2014/main" id="{B6B7DF5D-90C4-3AE9-2140-2998730810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857015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1" name="Text Placeholder 49">
            <a:extLst>
              <a:ext uri="{FF2B5EF4-FFF2-40B4-BE49-F238E27FC236}">
                <a16:creationId xmlns:a16="http://schemas.microsoft.com/office/drawing/2014/main" id="{8F08EDB2-4224-9F15-5421-C32CA82C1F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857015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7">
            <a:extLst>
              <a:ext uri="{FF2B5EF4-FFF2-40B4-BE49-F238E27FC236}">
                <a16:creationId xmlns:a16="http://schemas.microsoft.com/office/drawing/2014/main" id="{4972B9B9-B227-FED8-F8F9-E7D9A0DDA1D4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943433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3" name="Picture Placeholder 47">
            <a:extLst>
              <a:ext uri="{FF2B5EF4-FFF2-40B4-BE49-F238E27FC236}">
                <a16:creationId xmlns:a16="http://schemas.microsoft.com/office/drawing/2014/main" id="{2BDEE966-960E-3F4D-6DC8-EF0A6FB6A8E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43433" y="2976315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4" name="Picture Placeholder 47">
            <a:extLst>
              <a:ext uri="{FF2B5EF4-FFF2-40B4-BE49-F238E27FC236}">
                <a16:creationId xmlns:a16="http://schemas.microsoft.com/office/drawing/2014/main" id="{57D6DE09-EE1C-8ADE-9ADC-D91BC54B7004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943433" y="3728013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82B08D9-3AD7-6812-4E58-909E68A12B6B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Picture Placeholder 47">
            <a:extLst>
              <a:ext uri="{FF2B5EF4-FFF2-40B4-BE49-F238E27FC236}">
                <a16:creationId xmlns:a16="http://schemas.microsoft.com/office/drawing/2014/main" id="{4917A267-4293-91A3-2B72-C8C02E526304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27015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CF7548B-CF41-0E8D-D8AD-BA0414AC8CCD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Picture Placeholder 47">
            <a:extLst>
              <a:ext uri="{FF2B5EF4-FFF2-40B4-BE49-F238E27FC236}">
                <a16:creationId xmlns:a16="http://schemas.microsoft.com/office/drawing/2014/main" id="{E6115F0E-1504-E663-B2FC-0A8AE4F3B2D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0071847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F5C40B11-B84D-945C-BD82-8B885D8D8030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Picture Placeholder 47">
            <a:extLst>
              <a:ext uri="{FF2B5EF4-FFF2-40B4-BE49-F238E27FC236}">
                <a16:creationId xmlns:a16="http://schemas.microsoft.com/office/drawing/2014/main" id="{DB028028-01C3-2B79-4033-A037997C24A0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27015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695B0E0-A6A0-3245-7AE0-69DEEDFFE543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Picture Placeholder 47">
            <a:extLst>
              <a:ext uri="{FF2B5EF4-FFF2-40B4-BE49-F238E27FC236}">
                <a16:creationId xmlns:a16="http://schemas.microsoft.com/office/drawing/2014/main" id="{EC947E6B-108A-F20A-D02C-94C879249C3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071847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2140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pos="4656">
          <p15:clr>
            <a:srgbClr val="FBAE40"/>
          </p15:clr>
        </p15:guide>
        <p15:guide id="4" pos="2424">
          <p15:clr>
            <a:srgbClr val="FBAE40"/>
          </p15:clr>
        </p15:guide>
        <p15:guide id="5" pos="336">
          <p15:clr>
            <a:srgbClr val="FBAE40"/>
          </p15:clr>
        </p15:guide>
        <p15:guide id="6" pos="7296">
          <p15:clr>
            <a:srgbClr val="FBAE40"/>
          </p15:clr>
        </p15:guide>
        <p15:guide id="7" pos="5064">
          <p15:clr>
            <a:srgbClr val="FBAE40"/>
          </p15:clr>
        </p15:guide>
        <p15:guide id="8" pos="4872">
          <p15:clr>
            <a:srgbClr val="FBAE40"/>
          </p15:clr>
        </p15:guide>
        <p15:guide id="9" pos="6288">
          <p15:clr>
            <a:srgbClr val="FBAE40"/>
          </p15:clr>
        </p15:guide>
        <p15:guide id="10" pos="6720">
          <p15:clr>
            <a:srgbClr val="FBAE40"/>
          </p15:clr>
        </p15:guide>
        <p15:guide id="11" pos="6816">
          <p15:clr>
            <a:srgbClr val="FBAE40"/>
          </p15:clr>
        </p15:guide>
        <p15:guide id="12" pos="5616">
          <p15:clr>
            <a:srgbClr val="FBAE40"/>
          </p15:clr>
        </p15:guide>
        <p15:guide id="13" pos="5496">
          <p15:clr>
            <a:srgbClr val="FBAE40"/>
          </p15:clr>
        </p15:guide>
        <p15:guide id="14" orient="horz" pos="2952">
          <p15:clr>
            <a:srgbClr val="FBAE40"/>
          </p15:clr>
        </p15:guide>
        <p15:guide id="15" pos="2832">
          <p15:clr>
            <a:srgbClr val="FBAE40"/>
          </p15:clr>
        </p15:guide>
        <p15:guide id="16" pos="2952">
          <p15:clr>
            <a:srgbClr val="FBAE40"/>
          </p15:clr>
        </p15:guide>
        <p15:guide id="17" pos="1776">
          <p15:clr>
            <a:srgbClr val="FBAE40"/>
          </p15:clr>
        </p15:guide>
        <p15:guide id="18" orient="horz" pos="4128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16">
          <p15:clr>
            <a:srgbClr val="FBAE40"/>
          </p15:clr>
        </p15:guide>
        <p15:guide id="21" orient="horz" pos="3408">
          <p15:clr>
            <a:srgbClr val="FBAE40"/>
          </p15:clr>
        </p15:guide>
        <p15:guide id="22" orient="horz" pos="36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609025FC-396E-6CE0-D7BF-9992E5DFEBAB}"/>
              </a:ext>
            </a:extLst>
          </p:cNvPr>
          <p:cNvSpPr>
            <a:spLocks noChangeAspect="1"/>
          </p:cNvSpPr>
          <p:nvPr/>
        </p:nvSpPr>
        <p:spPr>
          <a:xfrm>
            <a:off x="3853786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F346520-B526-04C7-4DC6-74D2623A5682}"/>
              </a:ext>
            </a:extLst>
          </p:cNvPr>
          <p:cNvSpPr>
            <a:spLocks noChangeAspect="1"/>
          </p:cNvSpPr>
          <p:nvPr/>
        </p:nvSpPr>
        <p:spPr>
          <a:xfrm>
            <a:off x="3853786" y="288437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4AC206D-5621-D309-DED6-20F8415F05FE}"/>
              </a:ext>
            </a:extLst>
          </p:cNvPr>
          <p:cNvSpPr>
            <a:spLocks noChangeAspect="1"/>
          </p:cNvSpPr>
          <p:nvPr/>
        </p:nvSpPr>
        <p:spPr>
          <a:xfrm>
            <a:off x="3853786" y="3641080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0DD2B-A9D1-56FF-EBDB-00AEF0181342}"/>
              </a:ext>
            </a:extLst>
          </p:cNvPr>
          <p:cNvSpPr/>
          <p:nvPr userDrawn="1"/>
        </p:nvSpPr>
        <p:spPr>
          <a:xfrm>
            <a:off x="3842590" y="3367453"/>
            <a:ext cx="3638975" cy="613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274249" rIns="91416" bIns="0" rtlCol="0" anchor="t" anchorCtr="0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00835-AFDF-521D-FAD6-C3297F27D1E2}"/>
              </a:ext>
            </a:extLst>
          </p:cNvPr>
          <p:cNvSpPr/>
          <p:nvPr userDrawn="1"/>
        </p:nvSpPr>
        <p:spPr>
          <a:xfrm>
            <a:off x="0" y="4688322"/>
            <a:ext cx="12191997" cy="21717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577D4-0A1D-0F98-5F2D-0F978EBF8313}"/>
              </a:ext>
            </a:extLst>
          </p:cNvPr>
          <p:cNvCxnSpPr>
            <a:cxnSpLocks/>
          </p:cNvCxnSpPr>
          <p:nvPr userDrawn="1"/>
        </p:nvCxnSpPr>
        <p:spPr>
          <a:xfrm>
            <a:off x="7729499" y="1305755"/>
            <a:ext cx="0" cy="3119100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461E161-2999-9452-B0DD-B3786D46296D}"/>
              </a:ext>
            </a:extLst>
          </p:cNvPr>
          <p:cNvSpPr txBox="1"/>
          <p:nvPr userDrawn="1"/>
        </p:nvSpPr>
        <p:spPr>
          <a:xfrm>
            <a:off x="3741683" y="193390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89AA980-C52D-C059-443E-3E186D66A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4305300"/>
            <a:ext cx="2247900" cy="2247900"/>
          </a:xfrm>
          <a:prstGeom prst="ellipse">
            <a:avLst/>
          </a:prstGeom>
          <a:solidFill>
            <a:srgbClr val="E3E3E3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10E0B9F-9F1C-F616-63C9-6A0F83BE5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4995733"/>
            <a:ext cx="7734300" cy="548994"/>
          </a:xfrm>
        </p:spPr>
        <p:txBody>
          <a:bodyPr/>
          <a:lstStyle>
            <a:lvl1pPr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47790DD2-C53E-E444-33B0-3D32AAD42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8100" y="5499033"/>
            <a:ext cx="7734300" cy="801535"/>
          </a:xfrm>
        </p:spPr>
        <p:txBody>
          <a:bodyPr/>
          <a:lstStyle>
            <a:lvl1pPr marL="0" algn="l" defTabSz="9144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74FDC4B5-BC83-C202-C719-E06881D80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8100" y="6342608"/>
            <a:ext cx="7734300" cy="273269"/>
          </a:xfrm>
        </p:spPr>
        <p:txBody>
          <a:bodyPr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2FAF5E49-921C-0F04-CEA2-518EB4A60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852" y="1943099"/>
            <a:ext cx="2247895" cy="157097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1600" i="1" kern="1200" dirty="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enter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F0C9794E-E9DE-9F57-28FD-2C2C6FA9C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3545606"/>
            <a:ext cx="2247895" cy="378373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900" u="sng" kern="1200" cap="all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751922-45C2-1EE5-DB11-1DD51A2678B4}"/>
              </a:ext>
            </a:extLst>
          </p:cNvPr>
          <p:cNvSpPr txBox="1"/>
          <p:nvPr userDrawn="1"/>
        </p:nvSpPr>
        <p:spPr>
          <a:xfrm>
            <a:off x="3841003" y="1315107"/>
            <a:ext cx="3561919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challenge: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CA19B6-C3C4-B44D-D2FC-0A443F2EB7B8}"/>
              </a:ext>
            </a:extLst>
          </p:cNvPr>
          <p:cNvSpPr txBox="1"/>
          <p:nvPr userDrawn="1"/>
        </p:nvSpPr>
        <p:spPr>
          <a:xfrm>
            <a:off x="8033701" y="1315107"/>
            <a:ext cx="3561916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Benefits of automation:</a:t>
            </a:r>
          </a:p>
        </p:txBody>
      </p:sp>
      <p:sp>
        <p:nvSpPr>
          <p:cNvPr id="69" name="Text Placeholder 49">
            <a:extLst>
              <a:ext uri="{FF2B5EF4-FFF2-40B4-BE49-F238E27FC236}">
                <a16:creationId xmlns:a16="http://schemas.microsoft.com/office/drawing/2014/main" id="{BCED02C2-1BA0-E098-2154-2CE729A79B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3776" y="2130428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0" name="Text Placeholder 49">
            <a:extLst>
              <a:ext uri="{FF2B5EF4-FFF2-40B4-BE49-F238E27FC236}">
                <a16:creationId xmlns:a16="http://schemas.microsoft.com/office/drawing/2014/main" id="{86CDF8D7-DF98-0987-5E6A-068159E502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3776" y="2876663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1" name="Text Placeholder 49">
            <a:extLst>
              <a:ext uri="{FF2B5EF4-FFF2-40B4-BE49-F238E27FC236}">
                <a16:creationId xmlns:a16="http://schemas.microsoft.com/office/drawing/2014/main" id="{6437BDDB-2F0E-5F8D-155D-4DAB464989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776" y="3633407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6" name="Text Placeholder 49">
            <a:extLst>
              <a:ext uri="{FF2B5EF4-FFF2-40B4-BE49-F238E27FC236}">
                <a16:creationId xmlns:a16="http://schemas.microsoft.com/office/drawing/2014/main" id="{9213875B-FFB9-F558-A195-24DA3A0A5D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8" y="2134975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7" name="Text Placeholder 49">
            <a:extLst>
              <a:ext uri="{FF2B5EF4-FFF2-40B4-BE49-F238E27FC236}">
                <a16:creationId xmlns:a16="http://schemas.microsoft.com/office/drawing/2014/main" id="{FECBCE9C-6EE4-BD6A-F22B-BBEE86276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8" name="Text Placeholder 49">
            <a:extLst>
              <a:ext uri="{FF2B5EF4-FFF2-40B4-BE49-F238E27FC236}">
                <a16:creationId xmlns:a16="http://schemas.microsoft.com/office/drawing/2014/main" id="{3A3AF184-A29D-6C3F-F59E-2F51B7CD9B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9" name="Text Placeholder 49">
            <a:extLst>
              <a:ext uri="{FF2B5EF4-FFF2-40B4-BE49-F238E27FC236}">
                <a16:creationId xmlns:a16="http://schemas.microsoft.com/office/drawing/2014/main" id="{25E7C718-329D-311E-3D4B-27F3B942564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0213A-8780-64B9-7A1C-0C6515CF8B1C}"/>
              </a:ext>
            </a:extLst>
          </p:cNvPr>
          <p:cNvSpPr txBox="1"/>
          <p:nvPr userDrawn="1"/>
        </p:nvSpPr>
        <p:spPr>
          <a:xfrm>
            <a:off x="375927" y="1636209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chemeClr val="accent2"/>
                </a:solidFill>
              </a:rPr>
              <a:t>“</a:t>
            </a:r>
          </a:p>
        </p:txBody>
      </p:sp>
      <p:sp>
        <p:nvSpPr>
          <p:cNvPr id="7" name="Picture Placeholder 47">
            <a:extLst>
              <a:ext uri="{FF2B5EF4-FFF2-40B4-BE49-F238E27FC236}">
                <a16:creationId xmlns:a16="http://schemas.microsoft.com/office/drawing/2014/main" id="{99D8E8BA-347D-736C-7116-16996DDC205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943433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71F8175-FA79-1D16-005A-4E59388D7D4F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43433" y="2976315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0" name="Picture Placeholder 47">
            <a:extLst>
              <a:ext uri="{FF2B5EF4-FFF2-40B4-BE49-F238E27FC236}">
                <a16:creationId xmlns:a16="http://schemas.microsoft.com/office/drawing/2014/main" id="{6A9C67C6-A793-A97D-C13A-286B0A781F2D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943433" y="3728013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FB8373E-3C0B-5722-4730-0AA17EB3B423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Picture Placeholder 47">
            <a:extLst>
              <a:ext uri="{FF2B5EF4-FFF2-40B4-BE49-F238E27FC236}">
                <a16:creationId xmlns:a16="http://schemas.microsoft.com/office/drawing/2014/main" id="{4F0B40E3-EBD0-A555-A629-20653CFCB23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27015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AABD118-9724-1EAC-CA0D-B83A7633FC6B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Picture Placeholder 47">
            <a:extLst>
              <a:ext uri="{FF2B5EF4-FFF2-40B4-BE49-F238E27FC236}">
                <a16:creationId xmlns:a16="http://schemas.microsoft.com/office/drawing/2014/main" id="{D0540F80-C8E1-157D-AAA7-24A4B2D00EE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0071847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67DCD52-D3FB-1FE0-C211-481F6EC5AA09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Picture Placeholder 47">
            <a:extLst>
              <a:ext uri="{FF2B5EF4-FFF2-40B4-BE49-F238E27FC236}">
                <a16:creationId xmlns:a16="http://schemas.microsoft.com/office/drawing/2014/main" id="{2234B10A-AF2A-43B2-B1C4-647A6A70E3E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27015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6A3F166-C4EC-75FE-A2CF-CF8470E71BC5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Picture Placeholder 47">
            <a:extLst>
              <a:ext uri="{FF2B5EF4-FFF2-40B4-BE49-F238E27FC236}">
                <a16:creationId xmlns:a16="http://schemas.microsoft.com/office/drawing/2014/main" id="{B7FB78BF-9671-2869-8279-C038472F7C1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071847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1796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pos="4656">
          <p15:clr>
            <a:srgbClr val="FBAE40"/>
          </p15:clr>
        </p15:guide>
        <p15:guide id="4" pos="2424">
          <p15:clr>
            <a:srgbClr val="FBAE40"/>
          </p15:clr>
        </p15:guide>
        <p15:guide id="5" pos="336">
          <p15:clr>
            <a:srgbClr val="FBAE40"/>
          </p15:clr>
        </p15:guide>
        <p15:guide id="6" pos="7296">
          <p15:clr>
            <a:srgbClr val="FBAE40"/>
          </p15:clr>
        </p15:guide>
        <p15:guide id="7" pos="5064">
          <p15:clr>
            <a:srgbClr val="FBAE40"/>
          </p15:clr>
        </p15:guide>
        <p15:guide id="8" pos="4872">
          <p15:clr>
            <a:srgbClr val="FBAE40"/>
          </p15:clr>
        </p15:guide>
        <p15:guide id="9" pos="6288">
          <p15:clr>
            <a:srgbClr val="FBAE40"/>
          </p15:clr>
        </p15:guide>
        <p15:guide id="10" pos="6720">
          <p15:clr>
            <a:srgbClr val="FBAE40"/>
          </p15:clr>
        </p15:guide>
        <p15:guide id="11" pos="6816">
          <p15:clr>
            <a:srgbClr val="FBAE40"/>
          </p15:clr>
        </p15:guide>
        <p15:guide id="12" pos="5616">
          <p15:clr>
            <a:srgbClr val="FBAE40"/>
          </p15:clr>
        </p15:guide>
        <p15:guide id="13" pos="5496">
          <p15:clr>
            <a:srgbClr val="FBAE40"/>
          </p15:clr>
        </p15:guide>
        <p15:guide id="14" orient="horz" pos="2952">
          <p15:clr>
            <a:srgbClr val="FBAE40"/>
          </p15:clr>
        </p15:guide>
        <p15:guide id="15" pos="2832">
          <p15:clr>
            <a:srgbClr val="FBAE40"/>
          </p15:clr>
        </p15:guide>
        <p15:guide id="16" pos="2952">
          <p15:clr>
            <a:srgbClr val="FBAE40"/>
          </p15:clr>
        </p15:guide>
        <p15:guide id="17" pos="1776">
          <p15:clr>
            <a:srgbClr val="FBAE40"/>
          </p15:clr>
        </p15:guide>
        <p15:guide id="18" orient="horz" pos="4128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16">
          <p15:clr>
            <a:srgbClr val="FBAE40"/>
          </p15:clr>
        </p15:guide>
        <p15:guide id="21" orient="horz" pos="3408">
          <p15:clr>
            <a:srgbClr val="FBAE40"/>
          </p15:clr>
        </p15:guide>
        <p15:guide id="22" orient="horz" pos="36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609025FC-396E-6CE0-D7BF-9992E5DFEBAB}"/>
              </a:ext>
            </a:extLst>
          </p:cNvPr>
          <p:cNvSpPr>
            <a:spLocks noChangeAspect="1"/>
          </p:cNvSpPr>
          <p:nvPr/>
        </p:nvSpPr>
        <p:spPr>
          <a:xfrm>
            <a:off x="3853786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F346520-B526-04C7-4DC6-74D2623A5682}"/>
              </a:ext>
            </a:extLst>
          </p:cNvPr>
          <p:cNvSpPr>
            <a:spLocks noChangeAspect="1"/>
          </p:cNvSpPr>
          <p:nvPr/>
        </p:nvSpPr>
        <p:spPr>
          <a:xfrm>
            <a:off x="3853786" y="288437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4AC206D-5621-D309-DED6-20F8415F05FE}"/>
              </a:ext>
            </a:extLst>
          </p:cNvPr>
          <p:cNvSpPr>
            <a:spLocks noChangeAspect="1"/>
          </p:cNvSpPr>
          <p:nvPr/>
        </p:nvSpPr>
        <p:spPr>
          <a:xfrm>
            <a:off x="3853786" y="3641080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0DD2B-A9D1-56FF-EBDB-00AEF0181342}"/>
              </a:ext>
            </a:extLst>
          </p:cNvPr>
          <p:cNvSpPr/>
          <p:nvPr userDrawn="1"/>
        </p:nvSpPr>
        <p:spPr>
          <a:xfrm>
            <a:off x="3842590" y="3367453"/>
            <a:ext cx="3638975" cy="613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274249" rIns="91416" bIns="0" rtlCol="0" anchor="t" anchorCtr="0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00835-AFDF-521D-FAD6-C3297F27D1E2}"/>
              </a:ext>
            </a:extLst>
          </p:cNvPr>
          <p:cNvSpPr/>
          <p:nvPr userDrawn="1"/>
        </p:nvSpPr>
        <p:spPr>
          <a:xfrm>
            <a:off x="0" y="4688322"/>
            <a:ext cx="12191997" cy="2171768"/>
          </a:xfrm>
          <a:prstGeom prst="rect">
            <a:avLst/>
          </a:prstGeom>
          <a:solidFill>
            <a:srgbClr val="0BA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577D4-0A1D-0F98-5F2D-0F978EBF8313}"/>
              </a:ext>
            </a:extLst>
          </p:cNvPr>
          <p:cNvCxnSpPr>
            <a:cxnSpLocks/>
          </p:cNvCxnSpPr>
          <p:nvPr userDrawn="1"/>
        </p:nvCxnSpPr>
        <p:spPr>
          <a:xfrm>
            <a:off x="7729499" y="1305755"/>
            <a:ext cx="0" cy="3119100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461E161-2999-9452-B0DD-B3786D46296D}"/>
              </a:ext>
            </a:extLst>
          </p:cNvPr>
          <p:cNvSpPr txBox="1"/>
          <p:nvPr userDrawn="1"/>
        </p:nvSpPr>
        <p:spPr>
          <a:xfrm>
            <a:off x="3741683" y="193390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89AA980-C52D-C059-443E-3E186D66A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4305300"/>
            <a:ext cx="2247900" cy="2247900"/>
          </a:xfrm>
          <a:prstGeom prst="ellipse">
            <a:avLst/>
          </a:prstGeom>
          <a:solidFill>
            <a:srgbClr val="E3E3E3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10E0B9F-9F1C-F616-63C9-6A0F83BE5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4995733"/>
            <a:ext cx="7734300" cy="548994"/>
          </a:xfrm>
        </p:spPr>
        <p:txBody>
          <a:bodyPr/>
          <a:lstStyle>
            <a:lvl1pPr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47790DD2-C53E-E444-33B0-3D32AAD42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8100" y="5499033"/>
            <a:ext cx="7734300" cy="801535"/>
          </a:xfrm>
        </p:spPr>
        <p:txBody>
          <a:bodyPr/>
          <a:lstStyle>
            <a:lvl1pPr marL="0" algn="l" defTabSz="9144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74FDC4B5-BC83-C202-C719-E06881D80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8100" y="6342608"/>
            <a:ext cx="7734300" cy="273269"/>
          </a:xfrm>
        </p:spPr>
        <p:txBody>
          <a:bodyPr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2FAF5E49-921C-0F04-CEA2-518EB4A60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852" y="1943099"/>
            <a:ext cx="2247895" cy="157097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1600" i="1" kern="1200" dirty="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enter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F0C9794E-E9DE-9F57-28FD-2C2C6FA9C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3545606"/>
            <a:ext cx="2247895" cy="378373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900" u="sng" kern="1200" cap="all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751922-45C2-1EE5-DB11-1DD51A2678B4}"/>
              </a:ext>
            </a:extLst>
          </p:cNvPr>
          <p:cNvSpPr txBox="1"/>
          <p:nvPr userDrawn="1"/>
        </p:nvSpPr>
        <p:spPr>
          <a:xfrm>
            <a:off x="3841003" y="1315107"/>
            <a:ext cx="3561919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challenge: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CA19B6-C3C4-B44D-D2FC-0A443F2EB7B8}"/>
              </a:ext>
            </a:extLst>
          </p:cNvPr>
          <p:cNvSpPr txBox="1"/>
          <p:nvPr userDrawn="1"/>
        </p:nvSpPr>
        <p:spPr>
          <a:xfrm>
            <a:off x="8033701" y="1315107"/>
            <a:ext cx="3561916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Benefits of automation:</a:t>
            </a:r>
          </a:p>
        </p:txBody>
      </p:sp>
      <p:sp>
        <p:nvSpPr>
          <p:cNvPr id="69" name="Text Placeholder 49">
            <a:extLst>
              <a:ext uri="{FF2B5EF4-FFF2-40B4-BE49-F238E27FC236}">
                <a16:creationId xmlns:a16="http://schemas.microsoft.com/office/drawing/2014/main" id="{BCED02C2-1BA0-E098-2154-2CE729A79B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3776" y="2130428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0" name="Text Placeholder 49">
            <a:extLst>
              <a:ext uri="{FF2B5EF4-FFF2-40B4-BE49-F238E27FC236}">
                <a16:creationId xmlns:a16="http://schemas.microsoft.com/office/drawing/2014/main" id="{86CDF8D7-DF98-0987-5E6A-068159E502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3776" y="2876663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1" name="Text Placeholder 49">
            <a:extLst>
              <a:ext uri="{FF2B5EF4-FFF2-40B4-BE49-F238E27FC236}">
                <a16:creationId xmlns:a16="http://schemas.microsoft.com/office/drawing/2014/main" id="{6437BDDB-2F0E-5F8D-155D-4DAB464989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776" y="3633407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6" name="Text Placeholder 49">
            <a:extLst>
              <a:ext uri="{FF2B5EF4-FFF2-40B4-BE49-F238E27FC236}">
                <a16:creationId xmlns:a16="http://schemas.microsoft.com/office/drawing/2014/main" id="{9213875B-FFB9-F558-A195-24DA3A0A5D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8" y="2134975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7" name="Text Placeholder 49">
            <a:extLst>
              <a:ext uri="{FF2B5EF4-FFF2-40B4-BE49-F238E27FC236}">
                <a16:creationId xmlns:a16="http://schemas.microsoft.com/office/drawing/2014/main" id="{FECBCE9C-6EE4-BD6A-F22B-BBEE86276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8" name="Text Placeholder 49">
            <a:extLst>
              <a:ext uri="{FF2B5EF4-FFF2-40B4-BE49-F238E27FC236}">
                <a16:creationId xmlns:a16="http://schemas.microsoft.com/office/drawing/2014/main" id="{3A3AF184-A29D-6C3F-F59E-2F51B7CD9B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9" name="Text Placeholder 49">
            <a:extLst>
              <a:ext uri="{FF2B5EF4-FFF2-40B4-BE49-F238E27FC236}">
                <a16:creationId xmlns:a16="http://schemas.microsoft.com/office/drawing/2014/main" id="{25E7C718-329D-311E-3D4B-27F3B942564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971933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0213A-8780-64B9-7A1C-0C6515CF8B1C}"/>
              </a:ext>
            </a:extLst>
          </p:cNvPr>
          <p:cNvSpPr txBox="1"/>
          <p:nvPr userDrawn="1"/>
        </p:nvSpPr>
        <p:spPr>
          <a:xfrm>
            <a:off x="375927" y="1636209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rgbClr val="0BA2B3"/>
                </a:solidFill>
              </a:rPr>
              <a:t>“</a:t>
            </a:r>
          </a:p>
        </p:txBody>
      </p:sp>
      <p:sp>
        <p:nvSpPr>
          <p:cNvPr id="7" name="Picture Placeholder 47">
            <a:extLst>
              <a:ext uri="{FF2B5EF4-FFF2-40B4-BE49-F238E27FC236}">
                <a16:creationId xmlns:a16="http://schemas.microsoft.com/office/drawing/2014/main" id="{99D8E8BA-347D-736C-7116-16996DDC205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943433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71F8175-FA79-1D16-005A-4E59388D7D4F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43433" y="2976315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10" name="Picture Placeholder 47">
            <a:extLst>
              <a:ext uri="{FF2B5EF4-FFF2-40B4-BE49-F238E27FC236}">
                <a16:creationId xmlns:a16="http://schemas.microsoft.com/office/drawing/2014/main" id="{6A9C67C6-A793-A97D-C13A-286B0A781F2D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943433" y="3728013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FB8373E-3C0B-5722-4730-0AA17EB3B423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Picture Placeholder 47">
            <a:extLst>
              <a:ext uri="{FF2B5EF4-FFF2-40B4-BE49-F238E27FC236}">
                <a16:creationId xmlns:a16="http://schemas.microsoft.com/office/drawing/2014/main" id="{4F0B40E3-EBD0-A555-A629-20653CFCB23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27015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AABD118-9724-1EAC-CA0D-B83A7633FC6B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Picture Placeholder 47">
            <a:extLst>
              <a:ext uri="{FF2B5EF4-FFF2-40B4-BE49-F238E27FC236}">
                <a16:creationId xmlns:a16="http://schemas.microsoft.com/office/drawing/2014/main" id="{D0540F80-C8E1-157D-AAA7-24A4B2D00EE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0071847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67DCD52-D3FB-1FE0-C211-481F6EC5AA09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Picture Placeholder 47">
            <a:extLst>
              <a:ext uri="{FF2B5EF4-FFF2-40B4-BE49-F238E27FC236}">
                <a16:creationId xmlns:a16="http://schemas.microsoft.com/office/drawing/2014/main" id="{2234B10A-AF2A-43B2-B1C4-647A6A70E3E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27015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6A3F166-C4EC-75FE-A2CF-CF8470E71BC5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Picture Placeholder 47">
            <a:extLst>
              <a:ext uri="{FF2B5EF4-FFF2-40B4-BE49-F238E27FC236}">
                <a16:creationId xmlns:a16="http://schemas.microsoft.com/office/drawing/2014/main" id="{B7FB78BF-9671-2869-8279-C038472F7C1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071847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9812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pos="4656">
          <p15:clr>
            <a:srgbClr val="FBAE40"/>
          </p15:clr>
        </p15:guide>
        <p15:guide id="4" pos="2424">
          <p15:clr>
            <a:srgbClr val="FBAE40"/>
          </p15:clr>
        </p15:guide>
        <p15:guide id="5" pos="336">
          <p15:clr>
            <a:srgbClr val="FBAE40"/>
          </p15:clr>
        </p15:guide>
        <p15:guide id="6" pos="7296">
          <p15:clr>
            <a:srgbClr val="FBAE40"/>
          </p15:clr>
        </p15:guide>
        <p15:guide id="7" pos="5064">
          <p15:clr>
            <a:srgbClr val="FBAE40"/>
          </p15:clr>
        </p15:guide>
        <p15:guide id="8" pos="4872">
          <p15:clr>
            <a:srgbClr val="FBAE40"/>
          </p15:clr>
        </p15:guide>
        <p15:guide id="9" pos="6288">
          <p15:clr>
            <a:srgbClr val="FBAE40"/>
          </p15:clr>
        </p15:guide>
        <p15:guide id="10" pos="6720">
          <p15:clr>
            <a:srgbClr val="FBAE40"/>
          </p15:clr>
        </p15:guide>
        <p15:guide id="11" pos="6816">
          <p15:clr>
            <a:srgbClr val="FBAE40"/>
          </p15:clr>
        </p15:guide>
        <p15:guide id="12" pos="5616">
          <p15:clr>
            <a:srgbClr val="FBAE40"/>
          </p15:clr>
        </p15:guide>
        <p15:guide id="13" pos="5496">
          <p15:clr>
            <a:srgbClr val="FBAE40"/>
          </p15:clr>
        </p15:guide>
        <p15:guide id="14" orient="horz" pos="2952">
          <p15:clr>
            <a:srgbClr val="FBAE40"/>
          </p15:clr>
        </p15:guide>
        <p15:guide id="15" pos="2832">
          <p15:clr>
            <a:srgbClr val="FBAE40"/>
          </p15:clr>
        </p15:guide>
        <p15:guide id="16" pos="2952">
          <p15:clr>
            <a:srgbClr val="FBAE40"/>
          </p15:clr>
        </p15:guide>
        <p15:guide id="17" pos="1776">
          <p15:clr>
            <a:srgbClr val="FBAE40"/>
          </p15:clr>
        </p15:guide>
        <p15:guide id="18" orient="horz" pos="4128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16">
          <p15:clr>
            <a:srgbClr val="FBAE40"/>
          </p15:clr>
        </p15:guide>
        <p15:guide id="21" orient="horz" pos="3408">
          <p15:clr>
            <a:srgbClr val="FBAE40"/>
          </p15:clr>
        </p15:guide>
        <p15:guide id="22" orient="horz" pos="36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00835-AFDF-521D-FAD6-C3297F27D1E2}"/>
              </a:ext>
            </a:extLst>
          </p:cNvPr>
          <p:cNvSpPr/>
          <p:nvPr userDrawn="1"/>
        </p:nvSpPr>
        <p:spPr>
          <a:xfrm>
            <a:off x="0" y="4688322"/>
            <a:ext cx="12191997" cy="217176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577D4-0A1D-0F98-5F2D-0F978EBF8313}"/>
              </a:ext>
            </a:extLst>
          </p:cNvPr>
          <p:cNvCxnSpPr>
            <a:cxnSpLocks/>
          </p:cNvCxnSpPr>
          <p:nvPr userDrawn="1"/>
        </p:nvCxnSpPr>
        <p:spPr>
          <a:xfrm>
            <a:off x="7729499" y="1305755"/>
            <a:ext cx="0" cy="3119100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89AA980-C52D-C059-443E-3E186D66A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47717" y="4305300"/>
            <a:ext cx="2247900" cy="2247900"/>
          </a:xfrm>
          <a:prstGeom prst="ellipse">
            <a:avLst/>
          </a:prstGeom>
          <a:solidFill>
            <a:srgbClr val="E3E3E3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10E0B9F-9F1C-F616-63C9-6A0F83BE5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852" y="4995733"/>
            <a:ext cx="7734300" cy="548994"/>
          </a:xfrm>
        </p:spPr>
        <p:txBody>
          <a:bodyPr/>
          <a:lstStyle>
            <a:lvl1pPr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47790DD2-C53E-E444-33B0-3D32AAD42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852" y="5499033"/>
            <a:ext cx="7734300" cy="801535"/>
          </a:xfrm>
        </p:spPr>
        <p:txBody>
          <a:bodyPr/>
          <a:lstStyle>
            <a:lvl1pPr marL="0" algn="l" defTabSz="9144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Segoe U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74FDC4B5-BC83-C202-C719-E06881D80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852" y="6342608"/>
            <a:ext cx="7734300" cy="273269"/>
          </a:xfrm>
        </p:spPr>
        <p:txBody>
          <a:bodyPr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2FAF5E49-921C-0F04-CEA2-518EB4A60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852" y="1943099"/>
            <a:ext cx="2247895" cy="157097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1600" i="1" kern="1200" dirty="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enter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F0C9794E-E9DE-9F57-28FD-2C2C6FA9C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3545606"/>
            <a:ext cx="2247895" cy="378373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0"/>
              </a:spcBef>
              <a:defRPr lang="en-US" sz="900" u="sng" kern="1200" cap="all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751922-45C2-1EE5-DB11-1DD51A2678B4}"/>
              </a:ext>
            </a:extLst>
          </p:cNvPr>
          <p:cNvSpPr txBox="1"/>
          <p:nvPr userDrawn="1"/>
        </p:nvSpPr>
        <p:spPr>
          <a:xfrm>
            <a:off x="3841003" y="1315107"/>
            <a:ext cx="3561919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UiPath, you can: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CA19B6-C3C4-B44D-D2FC-0A443F2EB7B8}"/>
              </a:ext>
            </a:extLst>
          </p:cNvPr>
          <p:cNvSpPr txBox="1"/>
          <p:nvPr userDrawn="1"/>
        </p:nvSpPr>
        <p:spPr>
          <a:xfrm>
            <a:off x="8033701" y="1315107"/>
            <a:ext cx="3561916" cy="64962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D2E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outcome: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BC955-1DE6-04E0-4EF5-D9DAE0ABCC1B}"/>
              </a:ext>
            </a:extLst>
          </p:cNvPr>
          <p:cNvSpPr txBox="1"/>
          <p:nvPr userDrawn="1"/>
        </p:nvSpPr>
        <p:spPr>
          <a:xfrm>
            <a:off x="375927" y="1636209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6EDF6B5-800D-131C-3FA4-81799BE59F16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FFDD03F-C19A-8C2B-43EE-097F279A4944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288437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330B2E9-99AA-C22E-16EE-C4227AEAB235}"/>
              </a:ext>
            </a:extLst>
          </p:cNvPr>
          <p:cNvSpPr>
            <a:spLocks noChangeAspect="1"/>
          </p:cNvSpPr>
          <p:nvPr userDrawn="1"/>
        </p:nvSpPr>
        <p:spPr>
          <a:xfrm>
            <a:off x="3853786" y="3641080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AB743F-B0EB-FC44-E55C-7F815C687B6C}"/>
              </a:ext>
            </a:extLst>
          </p:cNvPr>
          <p:cNvSpPr/>
          <p:nvPr userDrawn="1"/>
        </p:nvSpPr>
        <p:spPr>
          <a:xfrm>
            <a:off x="3842590" y="3367453"/>
            <a:ext cx="3638975" cy="613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274249" rIns="91416" bIns="0" rtlCol="0" anchor="t" anchorCtr="0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49">
            <a:extLst>
              <a:ext uri="{FF2B5EF4-FFF2-40B4-BE49-F238E27FC236}">
                <a16:creationId xmlns:a16="http://schemas.microsoft.com/office/drawing/2014/main" id="{8F401856-4272-A41F-12C8-8F0D9A7D0D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3776" y="2130428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49">
            <a:extLst>
              <a:ext uri="{FF2B5EF4-FFF2-40B4-BE49-F238E27FC236}">
                <a16:creationId xmlns:a16="http://schemas.microsoft.com/office/drawing/2014/main" id="{AC421035-2A7C-70DD-8F5F-1B8B9F4C89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3776" y="2876663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6" name="Text Placeholder 49">
            <a:extLst>
              <a:ext uri="{FF2B5EF4-FFF2-40B4-BE49-F238E27FC236}">
                <a16:creationId xmlns:a16="http://schemas.microsoft.com/office/drawing/2014/main" id="{285D36EB-74D8-E788-9D28-4FEF11664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776" y="3633407"/>
            <a:ext cx="2703484" cy="640080"/>
          </a:xfrm>
        </p:spPr>
        <p:txBody>
          <a:bodyPr anchor="ctr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ext Placeholder 49">
            <a:extLst>
              <a:ext uri="{FF2B5EF4-FFF2-40B4-BE49-F238E27FC236}">
                <a16:creationId xmlns:a16="http://schemas.microsoft.com/office/drawing/2014/main" id="{749A137E-44BD-A28E-7569-76B84ED009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8" y="2134975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Text Placeholder 49">
            <a:extLst>
              <a:ext uri="{FF2B5EF4-FFF2-40B4-BE49-F238E27FC236}">
                <a16:creationId xmlns:a16="http://schemas.microsoft.com/office/drawing/2014/main" id="{150A93F9-F120-310A-C280-5096A558631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971934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9" name="Text Placeholder 49">
            <a:extLst>
              <a:ext uri="{FF2B5EF4-FFF2-40B4-BE49-F238E27FC236}">
                <a16:creationId xmlns:a16="http://schemas.microsoft.com/office/drawing/2014/main" id="{B6B7DF5D-90C4-3AE9-2140-2998730810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857015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1" name="Text Placeholder 49">
            <a:extLst>
              <a:ext uri="{FF2B5EF4-FFF2-40B4-BE49-F238E27FC236}">
                <a16:creationId xmlns:a16="http://schemas.microsoft.com/office/drawing/2014/main" id="{8F08EDB2-4224-9F15-5421-C32CA82C1F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857015" cy="640080"/>
          </a:xfrm>
        </p:spPr>
        <p:txBody>
          <a:bodyPr anchor="t" anchorCtr="0"/>
          <a:lstStyle>
            <a:lvl1pPr marL="0" algn="l" defTabSz="914400" rtl="0" eaLnBrk="1" latinLnBrk="0" hangingPunct="1"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7">
            <a:extLst>
              <a:ext uri="{FF2B5EF4-FFF2-40B4-BE49-F238E27FC236}">
                <a16:creationId xmlns:a16="http://schemas.microsoft.com/office/drawing/2014/main" id="{4972B9B9-B227-FED8-F8F9-E7D9A0DDA1D4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943433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3" name="Picture Placeholder 47">
            <a:extLst>
              <a:ext uri="{FF2B5EF4-FFF2-40B4-BE49-F238E27FC236}">
                <a16:creationId xmlns:a16="http://schemas.microsoft.com/office/drawing/2014/main" id="{2BDEE966-960E-3F4D-6DC8-EF0A6FB6A8E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43433" y="2976315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4" name="Picture Placeholder 47">
            <a:extLst>
              <a:ext uri="{FF2B5EF4-FFF2-40B4-BE49-F238E27FC236}">
                <a16:creationId xmlns:a16="http://schemas.microsoft.com/office/drawing/2014/main" id="{57D6DE09-EE1C-8ADE-9ADC-D91BC54B7004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943433" y="3728013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82B08D9-3AD7-6812-4E58-909E68A12B6B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Picture Placeholder 47">
            <a:extLst>
              <a:ext uri="{FF2B5EF4-FFF2-40B4-BE49-F238E27FC236}">
                <a16:creationId xmlns:a16="http://schemas.microsoft.com/office/drawing/2014/main" id="{4917A267-4293-91A3-2B72-C8C02E526304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27015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CF7548B-CF41-0E8D-D8AD-BA0414AC8CCD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2126129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Picture Placeholder 47">
            <a:extLst>
              <a:ext uri="{FF2B5EF4-FFF2-40B4-BE49-F238E27FC236}">
                <a16:creationId xmlns:a16="http://schemas.microsoft.com/office/drawing/2014/main" id="{E6115F0E-1504-E663-B2FC-0A8AE4F3B2D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0071847" y="2216941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F5C40B11-B84D-945C-BD82-8B885D8D8030}"/>
              </a:ext>
            </a:extLst>
          </p:cNvPr>
          <p:cNvSpPr>
            <a:spLocks noChangeAspect="1"/>
          </p:cNvSpPr>
          <p:nvPr userDrawn="1"/>
        </p:nvSpPr>
        <p:spPr>
          <a:xfrm>
            <a:off x="8037368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Picture Placeholder 47">
            <a:extLst>
              <a:ext uri="{FF2B5EF4-FFF2-40B4-BE49-F238E27FC236}">
                <a16:creationId xmlns:a16="http://schemas.microsoft.com/office/drawing/2014/main" id="{DB028028-01C3-2B79-4033-A037997C24A0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27015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695B0E0-A6A0-3245-7AE0-69DEEDFFE543}"/>
              </a:ext>
            </a:extLst>
          </p:cNvPr>
          <p:cNvSpPr>
            <a:spLocks noChangeAspect="1"/>
          </p:cNvSpPr>
          <p:nvPr userDrawn="1"/>
        </p:nvSpPr>
        <p:spPr>
          <a:xfrm>
            <a:off x="9982200" y="3194278"/>
            <a:ext cx="643085" cy="640080"/>
          </a:xfrm>
          <a:custGeom>
            <a:avLst/>
            <a:gdLst>
              <a:gd name="connsiteX0" fmla="*/ -302 w 476609"/>
              <a:gd name="connsiteY0" fmla="*/ 237024 h 474382"/>
              <a:gd name="connsiteX1" fmla="*/ 238003 w 476609"/>
              <a:gd name="connsiteY1" fmla="*/ -167 h 474382"/>
              <a:gd name="connsiteX2" fmla="*/ 476307 w 476609"/>
              <a:gd name="connsiteY2" fmla="*/ 237024 h 474382"/>
              <a:gd name="connsiteX3" fmla="*/ 238003 w 476609"/>
              <a:gd name="connsiteY3" fmla="*/ 474215 h 474382"/>
              <a:gd name="connsiteX4" fmla="*/ -302 w 476609"/>
              <a:gd name="connsiteY4" fmla="*/ 237024 h 4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09" h="474382">
                <a:moveTo>
                  <a:pt x="-302" y="237024"/>
                </a:moveTo>
                <a:cubicBezTo>
                  <a:pt x="-302" y="106028"/>
                  <a:pt x="106393" y="-167"/>
                  <a:pt x="238003" y="-167"/>
                </a:cubicBezTo>
                <a:cubicBezTo>
                  <a:pt x="369612" y="-167"/>
                  <a:pt x="476307" y="106028"/>
                  <a:pt x="476307" y="237024"/>
                </a:cubicBezTo>
                <a:cubicBezTo>
                  <a:pt x="476307" y="368020"/>
                  <a:pt x="369612" y="474215"/>
                  <a:pt x="238003" y="474215"/>
                </a:cubicBezTo>
                <a:cubicBezTo>
                  <a:pt x="106393" y="474215"/>
                  <a:pt x="-302" y="368020"/>
                  <a:pt x="-302" y="237024"/>
                </a:cubicBezTo>
                <a:close/>
              </a:path>
            </a:pathLst>
          </a:custGeom>
          <a:solidFill>
            <a:srgbClr val="FFFFFF"/>
          </a:solidFill>
          <a:ln w="18691" cap="flat">
            <a:solidFill>
              <a:srgbClr val="E3E3E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Picture Placeholder 47">
            <a:extLst>
              <a:ext uri="{FF2B5EF4-FFF2-40B4-BE49-F238E27FC236}">
                <a16:creationId xmlns:a16="http://schemas.microsoft.com/office/drawing/2014/main" id="{EC947E6B-108A-F20A-D02C-94C879249C3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071847" y="3285090"/>
            <a:ext cx="457200" cy="457200"/>
          </a:xfrm>
          <a:prstGeom prst="ellipse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905686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pos="4656">
          <p15:clr>
            <a:srgbClr val="FBAE40"/>
          </p15:clr>
        </p15:guide>
        <p15:guide id="4" pos="2424">
          <p15:clr>
            <a:srgbClr val="FBAE40"/>
          </p15:clr>
        </p15:guide>
        <p15:guide id="5" pos="336">
          <p15:clr>
            <a:srgbClr val="FBAE40"/>
          </p15:clr>
        </p15:guide>
        <p15:guide id="6" pos="7296">
          <p15:clr>
            <a:srgbClr val="FBAE40"/>
          </p15:clr>
        </p15:guide>
        <p15:guide id="7" pos="5064">
          <p15:clr>
            <a:srgbClr val="FBAE40"/>
          </p15:clr>
        </p15:guide>
        <p15:guide id="8" pos="4872">
          <p15:clr>
            <a:srgbClr val="FBAE40"/>
          </p15:clr>
        </p15:guide>
        <p15:guide id="9" pos="6288">
          <p15:clr>
            <a:srgbClr val="FBAE40"/>
          </p15:clr>
        </p15:guide>
        <p15:guide id="10" pos="6720">
          <p15:clr>
            <a:srgbClr val="FBAE40"/>
          </p15:clr>
        </p15:guide>
        <p15:guide id="11" pos="6816">
          <p15:clr>
            <a:srgbClr val="FBAE40"/>
          </p15:clr>
        </p15:guide>
        <p15:guide id="12" pos="5616">
          <p15:clr>
            <a:srgbClr val="FBAE40"/>
          </p15:clr>
        </p15:guide>
        <p15:guide id="13" pos="5496">
          <p15:clr>
            <a:srgbClr val="FBAE40"/>
          </p15:clr>
        </p15:guide>
        <p15:guide id="14" orient="horz" pos="2952">
          <p15:clr>
            <a:srgbClr val="FBAE40"/>
          </p15:clr>
        </p15:guide>
        <p15:guide id="15" pos="2832">
          <p15:clr>
            <a:srgbClr val="FBAE40"/>
          </p15:clr>
        </p15:guide>
        <p15:guide id="16" pos="2952">
          <p15:clr>
            <a:srgbClr val="FBAE40"/>
          </p15:clr>
        </p15:guide>
        <p15:guide id="17" pos="1776">
          <p15:clr>
            <a:srgbClr val="FBAE40"/>
          </p15:clr>
        </p15:guide>
        <p15:guide id="18" orient="horz" pos="4128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16">
          <p15:clr>
            <a:srgbClr val="FBAE40"/>
          </p15:clr>
        </p15:guide>
        <p15:guide id="21" orient="horz" pos="3408">
          <p15:clr>
            <a:srgbClr val="FBAE40"/>
          </p15:clr>
        </p15:guide>
        <p15:guide id="22" orient="horz" pos="36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FF2E-6F51-EF5B-66E6-D885A69E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0651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05CE8878-73D0-49A2-BE7D-7B98477652C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1101" y="1322388"/>
            <a:ext cx="11429800" cy="48879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484D1-98A9-907A-A3DE-83E76BFD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3825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7DB4F7A-04F5-492B-9F9C-9DCDBC314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100" y="2523099"/>
            <a:ext cx="2722089" cy="2322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04ADFB-3D8E-464B-AEAF-259637858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4697" y="2523100"/>
            <a:ext cx="2720600" cy="23229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25379D-0A79-4138-A194-901F857CFE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6805" y="2523099"/>
            <a:ext cx="2722090" cy="2322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9AA023-A46F-450A-80A8-C6F3EBE56B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90401" y="2523099"/>
            <a:ext cx="2722090" cy="2322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953F7-BCD8-4688-B34C-D81CB08F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313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C30CE9-D26C-43F4-8C71-DDC8B8D2A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3" y="1322388"/>
            <a:ext cx="11432977" cy="4895532"/>
          </a:xfrm>
        </p:spPr>
        <p:txBody>
          <a:bodyPr tIns="0"/>
          <a:lstStyle>
            <a:lvl1pPr>
              <a:defRPr sz="2000"/>
            </a:lvl1pPr>
            <a:lvl2pPr>
              <a:buClr>
                <a:schemeClr val="accent1"/>
              </a:buClr>
              <a:defRPr sz="2000" baseline="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284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7CE6-6B3C-E18F-8A64-C9CFEBC0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668" y="1330777"/>
            <a:ext cx="6610663" cy="6900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7AAC2-2954-C881-38CF-2FE803C91EAB}"/>
              </a:ext>
            </a:extLst>
          </p:cNvPr>
          <p:cNvSpPr txBox="1"/>
          <p:nvPr userDrawn="1"/>
        </p:nvSpPr>
        <p:spPr>
          <a:xfrm>
            <a:off x="4531146" y="4199042"/>
            <a:ext cx="3129699" cy="2684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Trusted by: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73C783F-99C6-8BD9-D552-A118C6915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9413" y="3571875"/>
            <a:ext cx="2859087" cy="2333625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dirty="0"/>
              <a:t>robot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07D11-8EB9-0BCA-E015-986B9E227F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71950" y="4800600"/>
            <a:ext cx="1163638" cy="419100"/>
          </a:xfrm>
        </p:spPr>
        <p:txBody>
          <a:bodyPr anchor="ctr" anchorCtr="1"/>
          <a:lstStyle/>
          <a:p>
            <a:r>
              <a:rPr lang="en-US" dirty="0"/>
              <a:t>logo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BA8D78B-5B12-8C6A-0EB9-D4A14C659E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14975" y="4800600"/>
            <a:ext cx="1163638" cy="419100"/>
          </a:xfrm>
        </p:spPr>
        <p:txBody>
          <a:bodyPr anchor="ctr" anchorCtr="1"/>
          <a:lstStyle/>
          <a:p>
            <a:r>
              <a:rPr lang="en-US" dirty="0"/>
              <a:t>logo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2B565E41-0FCC-4D05-465A-10784F3476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4800600"/>
            <a:ext cx="1163638" cy="419100"/>
          </a:xfrm>
        </p:spPr>
        <p:txBody>
          <a:bodyPr anchor="ctr" anchorCtr="1"/>
          <a:lstStyle/>
          <a:p>
            <a:r>
              <a:rPr lang="en-US" dirty="0"/>
              <a:t>logo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FDF3297-A03D-7D16-E9A7-E52AF449D6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71950" y="5486400"/>
            <a:ext cx="1163638" cy="419100"/>
          </a:xfrm>
        </p:spPr>
        <p:txBody>
          <a:bodyPr anchor="ctr" anchorCtr="1"/>
          <a:lstStyle/>
          <a:p>
            <a:r>
              <a:rPr lang="en-US" dirty="0"/>
              <a:t>logo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983A1F46-20C7-A5BB-6931-5F11E0318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4975" y="5486400"/>
            <a:ext cx="1163638" cy="419100"/>
          </a:xfrm>
        </p:spPr>
        <p:txBody>
          <a:bodyPr anchor="ctr" anchorCtr="1"/>
          <a:lstStyle/>
          <a:p>
            <a:r>
              <a:rPr lang="en-US" dirty="0"/>
              <a:t>logo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C491975-D884-288E-B0A3-A6C84288F1F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8000" y="5486400"/>
            <a:ext cx="1163638" cy="419100"/>
          </a:xfrm>
        </p:spPr>
        <p:txBody>
          <a:bodyPr anchor="ctr" anchorCtr="1"/>
          <a:lstStyle/>
          <a:p>
            <a:r>
              <a:rPr lang="en-US" dirty="0"/>
              <a:t>logo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2FF4C85-D48F-CB97-097C-D2804ECA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4729" y="2449839"/>
            <a:ext cx="7762531" cy="105727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paragraph</a:t>
            </a:r>
          </a:p>
        </p:txBody>
      </p:sp>
    </p:spTree>
    <p:extLst>
      <p:ext uri="{BB962C8B-B14F-4D97-AF65-F5344CB8AC3E}">
        <p14:creationId xmlns:p14="http://schemas.microsoft.com/office/powerpoint/2010/main" val="119946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4">
          <p15:clr>
            <a:srgbClr val="FBAE40"/>
          </p15:clr>
        </p15:guide>
        <p15:guide id="2" orient="horz" pos="2664">
          <p15:clr>
            <a:srgbClr val="FBAE40"/>
          </p15:clr>
        </p15:guide>
        <p15:guide id="3" orient="horz" pos="3024">
          <p15:clr>
            <a:srgbClr val="FBAE40"/>
          </p15:clr>
        </p15:guide>
        <p15:guide id="4" orient="horz" pos="3720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3288">
          <p15:clr>
            <a:srgbClr val="FBAE40"/>
          </p15:clr>
        </p15:guide>
        <p15:guide id="8" orient="horz" pos="15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A123-6AA8-395D-1054-49EADE79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01" y="357722"/>
            <a:ext cx="6610663" cy="6900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96C03-C11F-4C2A-6BC1-77008E8367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100" y="1322389"/>
            <a:ext cx="11432977" cy="1679947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251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– Grid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767F06-786F-3D4D-337E-4B3833A9482B}"/>
              </a:ext>
            </a:extLst>
          </p:cNvPr>
          <p:cNvSpPr/>
          <p:nvPr userDrawn="1"/>
        </p:nvSpPr>
        <p:spPr>
          <a:xfrm>
            <a:off x="8127297" y="2180404"/>
            <a:ext cx="4064704" cy="4677597"/>
          </a:xfrm>
          <a:custGeom>
            <a:avLst/>
            <a:gdLst>
              <a:gd name="connsiteX0" fmla="*/ 4063645 w 4063645"/>
              <a:gd name="connsiteY0" fmla="*/ 0 h 4677597"/>
              <a:gd name="connsiteX1" fmla="*/ 4063645 w 4063645"/>
              <a:gd name="connsiteY1" fmla="*/ 2137265 h 4677597"/>
              <a:gd name="connsiteX2" fmla="*/ 3862190 w 4063645"/>
              <a:gd name="connsiteY2" fmla="*/ 2166337 h 4677597"/>
              <a:gd name="connsiteX3" fmla="*/ 2758545 w 4063645"/>
              <a:gd name="connsiteY3" fmla="*/ 2753506 h 4677597"/>
              <a:gd name="connsiteX4" fmla="*/ 2171374 w 4063645"/>
              <a:gd name="connsiteY4" fmla="*/ 4673988 h 4677597"/>
              <a:gd name="connsiteX5" fmla="*/ 2172255 w 4063645"/>
              <a:gd name="connsiteY5" fmla="*/ 4677597 h 4677597"/>
              <a:gd name="connsiteX6" fmla="*/ 19867 w 4063645"/>
              <a:gd name="connsiteY6" fmla="*/ 4677596 h 4677597"/>
              <a:gd name="connsiteX7" fmla="*/ 19545 w 4063645"/>
              <a:gd name="connsiteY7" fmla="*/ 4674915 h 4677597"/>
              <a:gd name="connsiteX8" fmla="*/ 1250832 w 4063645"/>
              <a:gd name="connsiteY8" fmla="*/ 1245793 h 4677597"/>
              <a:gd name="connsiteX9" fmla="*/ 3861258 w 4063645"/>
              <a:gd name="connsiteY9" fmla="*/ 14507 h 467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3645" h="4677597">
                <a:moveTo>
                  <a:pt x="4063645" y="0"/>
                </a:moveTo>
                <a:lnTo>
                  <a:pt x="4063645" y="2137265"/>
                </a:lnTo>
                <a:lnTo>
                  <a:pt x="3862190" y="2166337"/>
                </a:lnTo>
                <a:cubicBezTo>
                  <a:pt x="3457826" y="2244626"/>
                  <a:pt x="3071703" y="2440348"/>
                  <a:pt x="2758545" y="2753506"/>
                </a:cubicBezTo>
                <a:cubicBezTo>
                  <a:pt x="2236616" y="3275436"/>
                  <a:pt x="2040891" y="4000046"/>
                  <a:pt x="2171374" y="4673988"/>
                </a:cubicBezTo>
                <a:lnTo>
                  <a:pt x="2172255" y="4677597"/>
                </a:lnTo>
                <a:lnTo>
                  <a:pt x="19867" y="4677596"/>
                </a:lnTo>
                <a:lnTo>
                  <a:pt x="19545" y="4674915"/>
                </a:lnTo>
                <a:cubicBezTo>
                  <a:pt x="-97720" y="3449909"/>
                  <a:pt x="312708" y="2183917"/>
                  <a:pt x="1250832" y="1245793"/>
                </a:cubicBezTo>
                <a:cubicBezTo>
                  <a:pt x="1980483" y="516142"/>
                  <a:pt x="2908474" y="105714"/>
                  <a:pt x="3861258" y="14507"/>
                </a:cubicBezTo>
                <a:close/>
              </a:path>
            </a:pathLst>
          </a:custGeom>
          <a:solidFill>
            <a:srgbClr val="FB5C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en-US" sz="1400" b="0" i="0" err="1">
              <a:latin typeface="Arial"/>
              <a:cs typeface="Arial"/>
            </a:endParaRPr>
          </a:p>
        </p:txBody>
      </p:sp>
      <p:sp>
        <p:nvSpPr>
          <p:cNvPr id="12" name="Text Placeholder 49">
            <a:extLst>
              <a:ext uri="{FF2B5EF4-FFF2-40B4-BE49-F238E27FC236}">
                <a16:creationId xmlns:a16="http://schemas.microsoft.com/office/drawing/2014/main" id="{C5971528-7519-8D27-8319-0BAC38167AD0}"/>
              </a:ext>
            </a:extLst>
          </p:cNvPr>
          <p:cNvSpPr txBox="1">
            <a:spLocks/>
          </p:cNvSpPr>
          <p:nvPr userDrawn="1"/>
        </p:nvSpPr>
        <p:spPr>
          <a:xfrm>
            <a:off x="3555874" y="3895115"/>
            <a:ext cx="2120607" cy="2120038"/>
          </a:xfrm>
          <a:custGeom>
            <a:avLst/>
            <a:gdLst>
              <a:gd name="connsiteX0" fmla="*/ 265718 w 531436"/>
              <a:gd name="connsiteY0" fmla="*/ 0 h 531432"/>
              <a:gd name="connsiteX1" fmla="*/ 531436 w 531436"/>
              <a:gd name="connsiteY1" fmla="*/ 265716 h 531432"/>
              <a:gd name="connsiteX2" fmla="*/ 265718 w 531436"/>
              <a:gd name="connsiteY2" fmla="*/ 531432 h 531432"/>
              <a:gd name="connsiteX3" fmla="*/ 0 w 531436"/>
              <a:gd name="connsiteY3" fmla="*/ 265716 h 531432"/>
              <a:gd name="connsiteX4" fmla="*/ 265718 w 531436"/>
              <a:gd name="connsiteY4" fmla="*/ 0 h 53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36" h="531432">
                <a:moveTo>
                  <a:pt x="265718" y="0"/>
                </a:moveTo>
                <a:cubicBezTo>
                  <a:pt x="412470" y="0"/>
                  <a:pt x="531436" y="118965"/>
                  <a:pt x="531436" y="265716"/>
                </a:cubicBezTo>
                <a:cubicBezTo>
                  <a:pt x="531436" y="412467"/>
                  <a:pt x="412470" y="531432"/>
                  <a:pt x="265718" y="531432"/>
                </a:cubicBezTo>
                <a:cubicBezTo>
                  <a:pt x="118966" y="531432"/>
                  <a:pt x="0" y="412467"/>
                  <a:pt x="0" y="265716"/>
                </a:cubicBezTo>
                <a:cubicBezTo>
                  <a:pt x="0" y="118965"/>
                  <a:pt x="118966" y="0"/>
                  <a:pt x="265718" y="0"/>
                </a:cubicBezTo>
                <a:close/>
              </a:path>
            </a:pathLst>
          </a:custGeom>
          <a:solidFill>
            <a:srgbClr val="FB5C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1400" b="0" i="0">
                <a:solidFill>
                  <a:schemeClr val="lt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 sz="1400"/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29EDDE-5913-D770-3D7E-8AA9DD50B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72" y="2298411"/>
            <a:ext cx="5293408" cy="1231106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5000" b="1" i="0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3750264-570F-EC56-3569-348B692410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072" y="3583491"/>
            <a:ext cx="5293408" cy="366254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800"/>
              </a:spcBef>
              <a:buNone/>
              <a:defRPr sz="2800" b="1" i="0" spc="-5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99BBD5-72F2-F62D-3703-8A7CB82D7E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1539" y="6221029"/>
            <a:ext cx="2700951" cy="357052"/>
          </a:xfrm>
        </p:spPr>
        <p:txBody>
          <a:bodyPr anchor="b" anchorCtr="0"/>
          <a:lstStyle>
            <a:lvl1pPr algn="r"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 descr="A blue and white robot&#10;&#10;Description automatically generated with medium confidence">
            <a:extLst>
              <a:ext uri="{FF2B5EF4-FFF2-40B4-BE49-F238E27FC236}">
                <a16:creationId xmlns:a16="http://schemas.microsoft.com/office/drawing/2014/main" id="{3F23B5A5-BB46-EB31-FB82-E7B823A21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918" y="4466168"/>
            <a:ext cx="3302860" cy="22013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C80534B-57B3-73B6-4D9B-0B62E57B8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1990" y="6084139"/>
            <a:ext cx="3123884" cy="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– Gri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9">
            <a:extLst>
              <a:ext uri="{FF2B5EF4-FFF2-40B4-BE49-F238E27FC236}">
                <a16:creationId xmlns:a16="http://schemas.microsoft.com/office/drawing/2014/main" id="{C795E2C7-2480-AF84-5352-DC0544D19F29}"/>
              </a:ext>
            </a:extLst>
          </p:cNvPr>
          <p:cNvSpPr txBox="1">
            <a:spLocks/>
          </p:cNvSpPr>
          <p:nvPr userDrawn="1"/>
        </p:nvSpPr>
        <p:spPr>
          <a:xfrm>
            <a:off x="3555874" y="3895115"/>
            <a:ext cx="2120607" cy="2120038"/>
          </a:xfrm>
          <a:custGeom>
            <a:avLst/>
            <a:gdLst>
              <a:gd name="connsiteX0" fmla="*/ 265718 w 531436"/>
              <a:gd name="connsiteY0" fmla="*/ 0 h 531432"/>
              <a:gd name="connsiteX1" fmla="*/ 531436 w 531436"/>
              <a:gd name="connsiteY1" fmla="*/ 265716 h 531432"/>
              <a:gd name="connsiteX2" fmla="*/ 265718 w 531436"/>
              <a:gd name="connsiteY2" fmla="*/ 531432 h 531432"/>
              <a:gd name="connsiteX3" fmla="*/ 0 w 531436"/>
              <a:gd name="connsiteY3" fmla="*/ 265716 h 531432"/>
              <a:gd name="connsiteX4" fmla="*/ 265718 w 531436"/>
              <a:gd name="connsiteY4" fmla="*/ 0 h 53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36" h="531432">
                <a:moveTo>
                  <a:pt x="265718" y="0"/>
                </a:moveTo>
                <a:cubicBezTo>
                  <a:pt x="412470" y="0"/>
                  <a:pt x="531436" y="118965"/>
                  <a:pt x="531436" y="265716"/>
                </a:cubicBezTo>
                <a:cubicBezTo>
                  <a:pt x="531436" y="412467"/>
                  <a:pt x="412470" y="531432"/>
                  <a:pt x="265718" y="531432"/>
                </a:cubicBezTo>
                <a:cubicBezTo>
                  <a:pt x="118966" y="531432"/>
                  <a:pt x="0" y="412467"/>
                  <a:pt x="0" y="265716"/>
                </a:cubicBezTo>
                <a:cubicBezTo>
                  <a:pt x="0" y="118965"/>
                  <a:pt x="118966" y="0"/>
                  <a:pt x="265718" y="0"/>
                </a:cubicBezTo>
                <a:close/>
              </a:path>
            </a:pathLst>
          </a:custGeom>
          <a:solidFill>
            <a:srgbClr val="E7EAEA"/>
          </a:solidFill>
        </p:spPr>
        <p:txBody>
          <a:bodyPr wrap="square">
            <a:noAutofit/>
          </a:bodyPr>
          <a:lstStyle>
            <a:defPPr>
              <a:defRPr lang="en-US"/>
            </a:defPPr>
            <a:lvl1pPr lvl="0" indent="0">
              <a:spcBef>
                <a:spcPts val="1000"/>
              </a:spcBef>
              <a:buFont typeface="Arial"/>
              <a:buNone/>
              <a:defRPr sz="2000">
                <a:solidFill>
                  <a:schemeClr val="bg1">
                    <a:alpha val="0"/>
                  </a:schemeClr>
                </a:solidFill>
                <a:latin typeface="Arial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/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E31830-24C9-FD14-C2B8-6C5E7CAA9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72" y="2298411"/>
            <a:ext cx="5293408" cy="1231106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5000" b="1" i="0" spc="-1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5CC6D0C-2F94-7BEB-DC67-21D0FBBA86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072" y="3583491"/>
            <a:ext cx="5293408" cy="366254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800"/>
              </a:spcBef>
              <a:buNone/>
              <a:defRPr sz="2800" b="1" i="0" spc="-5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596B23-50C7-51BE-557E-C3757D06CEB3}"/>
              </a:ext>
            </a:extLst>
          </p:cNvPr>
          <p:cNvSpPr/>
          <p:nvPr userDrawn="1"/>
        </p:nvSpPr>
        <p:spPr>
          <a:xfrm>
            <a:off x="8127297" y="2180404"/>
            <a:ext cx="4064704" cy="4677597"/>
          </a:xfrm>
          <a:custGeom>
            <a:avLst/>
            <a:gdLst>
              <a:gd name="connsiteX0" fmla="*/ 4063645 w 4063645"/>
              <a:gd name="connsiteY0" fmla="*/ 0 h 4677597"/>
              <a:gd name="connsiteX1" fmla="*/ 4063645 w 4063645"/>
              <a:gd name="connsiteY1" fmla="*/ 2137265 h 4677597"/>
              <a:gd name="connsiteX2" fmla="*/ 3862190 w 4063645"/>
              <a:gd name="connsiteY2" fmla="*/ 2166337 h 4677597"/>
              <a:gd name="connsiteX3" fmla="*/ 2758545 w 4063645"/>
              <a:gd name="connsiteY3" fmla="*/ 2753506 h 4677597"/>
              <a:gd name="connsiteX4" fmla="*/ 2171374 w 4063645"/>
              <a:gd name="connsiteY4" fmla="*/ 4673988 h 4677597"/>
              <a:gd name="connsiteX5" fmla="*/ 2172255 w 4063645"/>
              <a:gd name="connsiteY5" fmla="*/ 4677597 h 4677597"/>
              <a:gd name="connsiteX6" fmla="*/ 19867 w 4063645"/>
              <a:gd name="connsiteY6" fmla="*/ 4677596 h 4677597"/>
              <a:gd name="connsiteX7" fmla="*/ 19545 w 4063645"/>
              <a:gd name="connsiteY7" fmla="*/ 4674915 h 4677597"/>
              <a:gd name="connsiteX8" fmla="*/ 1250832 w 4063645"/>
              <a:gd name="connsiteY8" fmla="*/ 1245793 h 4677597"/>
              <a:gd name="connsiteX9" fmla="*/ 3861258 w 4063645"/>
              <a:gd name="connsiteY9" fmla="*/ 14507 h 467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3645" h="4677597">
                <a:moveTo>
                  <a:pt x="4063645" y="0"/>
                </a:moveTo>
                <a:lnTo>
                  <a:pt x="4063645" y="2137265"/>
                </a:lnTo>
                <a:lnTo>
                  <a:pt x="3862190" y="2166337"/>
                </a:lnTo>
                <a:cubicBezTo>
                  <a:pt x="3457826" y="2244626"/>
                  <a:pt x="3071703" y="2440348"/>
                  <a:pt x="2758545" y="2753506"/>
                </a:cubicBezTo>
                <a:cubicBezTo>
                  <a:pt x="2236616" y="3275436"/>
                  <a:pt x="2040891" y="4000046"/>
                  <a:pt x="2171374" y="4673988"/>
                </a:cubicBezTo>
                <a:lnTo>
                  <a:pt x="2172255" y="4677597"/>
                </a:lnTo>
                <a:lnTo>
                  <a:pt x="19867" y="4677596"/>
                </a:lnTo>
                <a:lnTo>
                  <a:pt x="19545" y="4674915"/>
                </a:lnTo>
                <a:cubicBezTo>
                  <a:pt x="-97720" y="3449909"/>
                  <a:pt x="312708" y="2183917"/>
                  <a:pt x="1250832" y="1245793"/>
                </a:cubicBezTo>
                <a:cubicBezTo>
                  <a:pt x="1980483" y="516142"/>
                  <a:pt x="2908474" y="105714"/>
                  <a:pt x="3861258" y="14507"/>
                </a:cubicBezTo>
                <a:close/>
              </a:path>
            </a:pathLst>
          </a:custGeom>
          <a:solidFill>
            <a:srgbClr val="E7EAEA"/>
          </a:solidFill>
        </p:spPr>
        <p:txBody>
          <a:bodyPr wrap="square">
            <a:noAutofit/>
          </a:bodyPr>
          <a:lstStyle/>
          <a:p>
            <a:pPr lvl="0" indent="0">
              <a:spcBef>
                <a:spcPts val="1000"/>
              </a:spcBef>
              <a:buFont typeface="Arial"/>
              <a:buNone/>
            </a:pPr>
            <a:endParaRPr lang="en-US" sz="2000" err="1">
              <a:solidFill>
                <a:schemeClr val="bg1">
                  <a:alpha val="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F81E19B-60BF-BCEF-FC48-D2529F23B2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1348" y="6221029"/>
            <a:ext cx="6551142" cy="357052"/>
          </a:xfrm>
        </p:spPr>
        <p:txBody>
          <a:bodyPr anchor="b" anchorCtr="0"/>
          <a:lstStyle>
            <a:lvl1pPr algn="r">
              <a:defRPr sz="8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12AC47-F85A-89C4-00A3-54815130D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4150">
            <a:off x="5930856" y="2387600"/>
            <a:ext cx="3471146" cy="18700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6822BB-A069-8AD0-F23B-6D1A07633F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1990" y="6084139"/>
            <a:ext cx="3123884" cy="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80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– Grid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C48506-5B62-D34E-2132-466245E667F9}"/>
              </a:ext>
            </a:extLst>
          </p:cNvPr>
          <p:cNvSpPr/>
          <p:nvPr userDrawn="1"/>
        </p:nvSpPr>
        <p:spPr>
          <a:xfrm>
            <a:off x="8127297" y="2180404"/>
            <a:ext cx="4064704" cy="4677597"/>
          </a:xfrm>
          <a:custGeom>
            <a:avLst/>
            <a:gdLst>
              <a:gd name="connsiteX0" fmla="*/ 4063645 w 4063645"/>
              <a:gd name="connsiteY0" fmla="*/ 0 h 4677597"/>
              <a:gd name="connsiteX1" fmla="*/ 4063645 w 4063645"/>
              <a:gd name="connsiteY1" fmla="*/ 2137265 h 4677597"/>
              <a:gd name="connsiteX2" fmla="*/ 3862190 w 4063645"/>
              <a:gd name="connsiteY2" fmla="*/ 2166337 h 4677597"/>
              <a:gd name="connsiteX3" fmla="*/ 2758545 w 4063645"/>
              <a:gd name="connsiteY3" fmla="*/ 2753506 h 4677597"/>
              <a:gd name="connsiteX4" fmla="*/ 2171374 w 4063645"/>
              <a:gd name="connsiteY4" fmla="*/ 4673988 h 4677597"/>
              <a:gd name="connsiteX5" fmla="*/ 2172255 w 4063645"/>
              <a:gd name="connsiteY5" fmla="*/ 4677597 h 4677597"/>
              <a:gd name="connsiteX6" fmla="*/ 19867 w 4063645"/>
              <a:gd name="connsiteY6" fmla="*/ 4677596 h 4677597"/>
              <a:gd name="connsiteX7" fmla="*/ 19545 w 4063645"/>
              <a:gd name="connsiteY7" fmla="*/ 4674915 h 4677597"/>
              <a:gd name="connsiteX8" fmla="*/ 1250832 w 4063645"/>
              <a:gd name="connsiteY8" fmla="*/ 1245793 h 4677597"/>
              <a:gd name="connsiteX9" fmla="*/ 3861258 w 4063645"/>
              <a:gd name="connsiteY9" fmla="*/ 14507 h 467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3645" h="4677597">
                <a:moveTo>
                  <a:pt x="4063645" y="0"/>
                </a:moveTo>
                <a:lnTo>
                  <a:pt x="4063645" y="2137265"/>
                </a:lnTo>
                <a:lnTo>
                  <a:pt x="3862190" y="2166337"/>
                </a:lnTo>
                <a:cubicBezTo>
                  <a:pt x="3457826" y="2244626"/>
                  <a:pt x="3071703" y="2440348"/>
                  <a:pt x="2758545" y="2753506"/>
                </a:cubicBezTo>
                <a:cubicBezTo>
                  <a:pt x="2236616" y="3275436"/>
                  <a:pt x="2040891" y="4000046"/>
                  <a:pt x="2171374" y="4673988"/>
                </a:cubicBezTo>
                <a:lnTo>
                  <a:pt x="2172255" y="4677597"/>
                </a:lnTo>
                <a:lnTo>
                  <a:pt x="19867" y="4677596"/>
                </a:lnTo>
                <a:lnTo>
                  <a:pt x="19545" y="4674915"/>
                </a:lnTo>
                <a:cubicBezTo>
                  <a:pt x="-97720" y="3449909"/>
                  <a:pt x="312708" y="2183917"/>
                  <a:pt x="1250832" y="1245793"/>
                </a:cubicBezTo>
                <a:cubicBezTo>
                  <a:pt x="1980483" y="516142"/>
                  <a:pt x="2908474" y="105714"/>
                  <a:pt x="3861258" y="14507"/>
                </a:cubicBezTo>
                <a:close/>
              </a:path>
            </a:pathLst>
          </a:custGeom>
          <a:solidFill>
            <a:srgbClr val="FB5C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en-US" sz="1400" b="0" i="0" err="1">
              <a:latin typeface="Arial"/>
              <a:cs typeface="Arial"/>
            </a:endParaRPr>
          </a:p>
        </p:txBody>
      </p:sp>
      <p:sp>
        <p:nvSpPr>
          <p:cNvPr id="11" name="Text Placeholder 49">
            <a:extLst>
              <a:ext uri="{FF2B5EF4-FFF2-40B4-BE49-F238E27FC236}">
                <a16:creationId xmlns:a16="http://schemas.microsoft.com/office/drawing/2014/main" id="{7D4E8EC0-79BD-D9F1-19DC-99943FFD11BD}"/>
              </a:ext>
            </a:extLst>
          </p:cNvPr>
          <p:cNvSpPr txBox="1">
            <a:spLocks/>
          </p:cNvSpPr>
          <p:nvPr userDrawn="1"/>
        </p:nvSpPr>
        <p:spPr>
          <a:xfrm>
            <a:off x="3555874" y="3895115"/>
            <a:ext cx="2120607" cy="2120038"/>
          </a:xfrm>
          <a:custGeom>
            <a:avLst/>
            <a:gdLst>
              <a:gd name="connsiteX0" fmla="*/ 265718 w 531436"/>
              <a:gd name="connsiteY0" fmla="*/ 0 h 531432"/>
              <a:gd name="connsiteX1" fmla="*/ 531436 w 531436"/>
              <a:gd name="connsiteY1" fmla="*/ 265716 h 531432"/>
              <a:gd name="connsiteX2" fmla="*/ 265718 w 531436"/>
              <a:gd name="connsiteY2" fmla="*/ 531432 h 531432"/>
              <a:gd name="connsiteX3" fmla="*/ 0 w 531436"/>
              <a:gd name="connsiteY3" fmla="*/ 265716 h 531432"/>
              <a:gd name="connsiteX4" fmla="*/ 265718 w 531436"/>
              <a:gd name="connsiteY4" fmla="*/ 0 h 53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36" h="531432">
                <a:moveTo>
                  <a:pt x="265718" y="0"/>
                </a:moveTo>
                <a:cubicBezTo>
                  <a:pt x="412470" y="0"/>
                  <a:pt x="531436" y="118965"/>
                  <a:pt x="531436" y="265716"/>
                </a:cubicBezTo>
                <a:cubicBezTo>
                  <a:pt x="531436" y="412467"/>
                  <a:pt x="412470" y="531432"/>
                  <a:pt x="265718" y="531432"/>
                </a:cubicBezTo>
                <a:cubicBezTo>
                  <a:pt x="118966" y="531432"/>
                  <a:pt x="0" y="412467"/>
                  <a:pt x="0" y="265716"/>
                </a:cubicBezTo>
                <a:cubicBezTo>
                  <a:pt x="0" y="118965"/>
                  <a:pt x="118966" y="0"/>
                  <a:pt x="265718" y="0"/>
                </a:cubicBezTo>
                <a:close/>
              </a:path>
            </a:pathLst>
          </a:custGeom>
          <a:solidFill>
            <a:srgbClr val="FB5C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1400" b="0" i="0">
                <a:solidFill>
                  <a:schemeClr val="lt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 sz="1400"/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21BAD0-49D0-C707-6EED-2545641FF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72" y="2298411"/>
            <a:ext cx="5293408" cy="1231106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5000" b="1" i="0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9049BAA-F0AE-E76A-341E-A583E1C478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072" y="3583491"/>
            <a:ext cx="5293408" cy="366254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800"/>
              </a:spcBef>
              <a:buNone/>
              <a:defRPr sz="2800" b="1" i="0" spc="-5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76FF9C8-9630-D255-5748-61FABDDC7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1348" y="6221029"/>
            <a:ext cx="6551142" cy="357052"/>
          </a:xfrm>
        </p:spPr>
        <p:txBody>
          <a:bodyPr anchor="b" anchorCtr="0"/>
          <a:lstStyle>
            <a:lvl1pPr algn="r"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84BCD9-789D-F64C-0628-8EA8B9E07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1990" y="6084139"/>
            <a:ext cx="3123884" cy="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0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A123-6AA8-395D-1054-49EADE79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01" y="357722"/>
            <a:ext cx="6610663" cy="6900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96C03-C11F-4C2A-6BC1-77008E8367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100" y="1322389"/>
            <a:ext cx="11432977" cy="1679947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7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6920A-CA0A-440A-B89B-D0A900738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9513" y="1322389"/>
            <a:ext cx="11433646" cy="307777"/>
          </a:xfrm>
        </p:spPr>
        <p:txBody>
          <a:bodyPr numCol="2">
            <a:spAutoFit/>
          </a:bodyPr>
          <a:lstStyle>
            <a:lvl1pPr marL="365760" indent="-365760">
              <a:buClr>
                <a:schemeClr val="tx1"/>
              </a:buClr>
              <a:buFont typeface="+mj-lt"/>
              <a:buAutoNum type="arabicPeriod"/>
              <a:defRPr b="0"/>
            </a:lvl1pPr>
            <a:lvl2pPr marL="342900" indent="-342900">
              <a:buFont typeface="+mj-lt"/>
              <a:buAutoNum type="arabicPeriod"/>
              <a:defRPr/>
            </a:lvl2pPr>
            <a:lvl3pPr marL="517525" indent="-342900">
              <a:buFont typeface="+mj-lt"/>
              <a:buAutoNum type="arabicPeriod"/>
              <a:defRPr/>
            </a:lvl3pPr>
            <a:lvl4pPr marL="682625" indent="-342900">
              <a:buFont typeface="+mj-lt"/>
              <a:buAutoNum type="arabicPeriod"/>
              <a:defRPr/>
            </a:lvl4pPr>
            <a:lvl5pPr marL="855663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194017-35DB-4FBE-DC8B-21AEA1D5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055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FF2E-6F51-EF5B-66E6-D885A69E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886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– Grid Light Cus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9">
            <a:extLst>
              <a:ext uri="{FF2B5EF4-FFF2-40B4-BE49-F238E27FC236}">
                <a16:creationId xmlns:a16="http://schemas.microsoft.com/office/drawing/2014/main" id="{0861A707-8FAA-785C-AF5A-B10408CFAD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5872" y="3895115"/>
            <a:ext cx="2120608" cy="2120040"/>
          </a:xfrm>
          <a:custGeom>
            <a:avLst/>
            <a:gdLst>
              <a:gd name="connsiteX0" fmla="*/ 265718 w 531436"/>
              <a:gd name="connsiteY0" fmla="*/ 0 h 531432"/>
              <a:gd name="connsiteX1" fmla="*/ 531436 w 531436"/>
              <a:gd name="connsiteY1" fmla="*/ 265716 h 531432"/>
              <a:gd name="connsiteX2" fmla="*/ 265718 w 531436"/>
              <a:gd name="connsiteY2" fmla="*/ 531432 h 531432"/>
              <a:gd name="connsiteX3" fmla="*/ 0 w 531436"/>
              <a:gd name="connsiteY3" fmla="*/ 265716 h 531432"/>
              <a:gd name="connsiteX4" fmla="*/ 265718 w 531436"/>
              <a:gd name="connsiteY4" fmla="*/ 0 h 53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36" h="531432">
                <a:moveTo>
                  <a:pt x="265718" y="0"/>
                </a:moveTo>
                <a:cubicBezTo>
                  <a:pt x="412470" y="0"/>
                  <a:pt x="531436" y="118965"/>
                  <a:pt x="531436" y="265716"/>
                </a:cubicBezTo>
                <a:cubicBezTo>
                  <a:pt x="531436" y="412467"/>
                  <a:pt x="412470" y="531432"/>
                  <a:pt x="265718" y="531432"/>
                </a:cubicBezTo>
                <a:cubicBezTo>
                  <a:pt x="118966" y="531432"/>
                  <a:pt x="0" y="412467"/>
                  <a:pt x="0" y="265716"/>
                </a:cubicBezTo>
                <a:cubicBezTo>
                  <a:pt x="0" y="118965"/>
                  <a:pt x="118966" y="0"/>
                  <a:pt x="2657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A2CF16-F856-9E39-B817-6EFFB84D2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072" y="2743201"/>
            <a:ext cx="5293408" cy="786317"/>
          </a:xfrm>
          <a:solidFill>
            <a:schemeClr val="bg1">
              <a:alpha val="65000"/>
            </a:schemeClr>
          </a:solidFill>
        </p:spPr>
        <p:txBody>
          <a:bodyPr lIns="91440" tIns="91440" rIns="91440" bIns="0" anchor="t" anchorCtr="0">
            <a:noAutofit/>
          </a:bodyPr>
          <a:lstStyle>
            <a:lvl1pPr algn="l">
              <a:lnSpc>
                <a:spcPct val="80000"/>
              </a:lnSpc>
              <a:defRPr sz="5000" b="1" i="0" spc="-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7F9D4E-FB24-2390-3DF7-EA465F01C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072" y="3796115"/>
            <a:ext cx="5293408" cy="560910"/>
          </a:xfrm>
          <a:solidFill>
            <a:schemeClr val="bg1">
              <a:alpha val="65000"/>
            </a:schemeClr>
          </a:solidFill>
        </p:spPr>
        <p:txBody>
          <a:bodyPr lIns="91440" tIns="91440" rIns="91440" bIns="9144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2800" b="1" i="0" spc="-5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8814365-5E6E-0C9E-EDFB-C1319C13F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2687" y="1169558"/>
            <a:ext cx="5293793" cy="786317"/>
          </a:xfrm>
          <a:solidFill>
            <a:schemeClr val="bg1">
              <a:alpha val="65000"/>
            </a:schemeClr>
          </a:solidFill>
        </p:spPr>
        <p:txBody>
          <a:bodyPr lIns="91440" tIns="0" rIns="91440" bIns="91440" anchor="ctr"/>
          <a:lstStyle>
            <a:lvl1pPr>
              <a:spcBef>
                <a:spcPts val="0"/>
              </a:spcBef>
              <a:defRPr sz="5000" b="1"/>
            </a:lvl1pPr>
          </a:lstStyle>
          <a:p>
            <a:pPr lvl="0"/>
            <a:r>
              <a:rPr lang="en-US"/>
              <a:t>(Third line)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A8FCFCE-1BD2-D0D2-E859-B29857E195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2687" y="1956884"/>
            <a:ext cx="5293793" cy="786317"/>
          </a:xfrm>
          <a:solidFill>
            <a:schemeClr val="bg1">
              <a:alpha val="65000"/>
            </a:schemeClr>
          </a:solidFill>
        </p:spPr>
        <p:txBody>
          <a:bodyPr lIns="91440" tIns="0" rIns="91440" bIns="91440" anchor="ctr"/>
          <a:lstStyle>
            <a:lvl1pPr>
              <a:spcBef>
                <a:spcPts val="0"/>
              </a:spcBef>
              <a:defRPr sz="5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245ABF2-28DD-3436-1D35-EF0040C190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8900000" flipV="1">
            <a:off x="7242416" y="3127407"/>
            <a:ext cx="6151595" cy="3076598"/>
          </a:xfrm>
          <a:custGeom>
            <a:avLst/>
            <a:gdLst>
              <a:gd name="connsiteX0" fmla="*/ 6149993 w 6149993"/>
              <a:gd name="connsiteY0" fmla="*/ 1964049 h 3076598"/>
              <a:gd name="connsiteX1" fmla="*/ 4650148 w 6149993"/>
              <a:gd name="connsiteY1" fmla="*/ 464204 h 3076598"/>
              <a:gd name="connsiteX2" fmla="*/ 4638007 w 6149993"/>
              <a:gd name="connsiteY2" fmla="*/ 475238 h 3076598"/>
              <a:gd name="connsiteX3" fmla="*/ 3287753 w 6149993"/>
              <a:gd name="connsiteY3" fmla="*/ 959968 h 3076598"/>
              <a:gd name="connsiteX4" fmla="*/ 1527548 w 6149993"/>
              <a:gd name="connsiteY4" fmla="*/ 24073 h 3076598"/>
              <a:gd name="connsiteX5" fmla="*/ 1512923 w 6149993"/>
              <a:gd name="connsiteY5" fmla="*/ 0 h 3076598"/>
              <a:gd name="connsiteX6" fmla="*/ 0 w 6149993"/>
              <a:gd name="connsiteY6" fmla="*/ 1512924 h 3076598"/>
              <a:gd name="connsiteX7" fmla="*/ 16454 w 6149993"/>
              <a:gd name="connsiteY7" fmla="*/ 1533863 h 3076598"/>
              <a:gd name="connsiteX8" fmla="*/ 3287753 w 6149993"/>
              <a:gd name="connsiteY8" fmla="*/ 3076598 h 3076598"/>
              <a:gd name="connsiteX9" fmla="*/ 6138204 w 6149993"/>
              <a:gd name="connsiteY9" fmla="*/ 1975288 h 307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49993" h="3076598">
                <a:moveTo>
                  <a:pt x="6149993" y="1964049"/>
                </a:moveTo>
                <a:lnTo>
                  <a:pt x="4650148" y="464204"/>
                </a:lnTo>
                <a:lnTo>
                  <a:pt x="4638007" y="475238"/>
                </a:lnTo>
                <a:cubicBezTo>
                  <a:pt x="4271074" y="778058"/>
                  <a:pt x="3800657" y="959968"/>
                  <a:pt x="3287753" y="959968"/>
                </a:cubicBezTo>
                <a:cubicBezTo>
                  <a:pt x="2555033" y="959968"/>
                  <a:pt x="1909019" y="588724"/>
                  <a:pt x="1527548" y="24073"/>
                </a:cubicBezTo>
                <a:lnTo>
                  <a:pt x="1512923" y="0"/>
                </a:lnTo>
                <a:lnTo>
                  <a:pt x="0" y="1512924"/>
                </a:lnTo>
                <a:lnTo>
                  <a:pt x="16454" y="1533863"/>
                </a:lnTo>
                <a:cubicBezTo>
                  <a:pt x="794015" y="2476050"/>
                  <a:pt x="1970751" y="3076598"/>
                  <a:pt x="3287753" y="3076598"/>
                </a:cubicBezTo>
                <a:cubicBezTo>
                  <a:pt x="4385254" y="3076598"/>
                  <a:pt x="5385348" y="2659551"/>
                  <a:pt x="6138204" y="197528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407DA8-97BF-C5B8-C9B7-283F8DD150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1348" y="6221029"/>
            <a:ext cx="6551142" cy="357052"/>
          </a:xfrm>
        </p:spPr>
        <p:txBody>
          <a:bodyPr anchor="b" anchorCtr="0"/>
          <a:lstStyle>
            <a:lvl1pPr algn="r">
              <a:defRPr sz="8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0E8117-9D13-E962-C446-A1532187A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1990" y="6084139"/>
            <a:ext cx="3123884" cy="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C30CE9-D26C-43F4-8C71-DDC8B8D2A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3" y="1322388"/>
            <a:ext cx="11432977" cy="4895532"/>
          </a:xfrm>
        </p:spPr>
        <p:txBody>
          <a:bodyPr tIns="0"/>
          <a:lstStyle>
            <a:lvl1pPr>
              <a:defRPr sz="2000"/>
            </a:lvl1pPr>
            <a:lvl2pPr>
              <a:buClr>
                <a:schemeClr val="accent1"/>
              </a:buClr>
              <a:defRPr sz="2000" baseline="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DA7E3-68DA-4728-93BB-9346E054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435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E04C22-D44C-41A9-AAFB-C8BC9F54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object 85">
            <a:extLst>
              <a:ext uri="{FF2B5EF4-FFF2-40B4-BE49-F238E27FC236}">
                <a16:creationId xmlns:a16="http://schemas.microsoft.com/office/drawing/2014/main" id="{1BC9F5C0-6E12-EBBC-C654-918442425B25}"/>
              </a:ext>
            </a:extLst>
          </p:cNvPr>
          <p:cNvSpPr txBox="1"/>
          <p:nvPr userDrawn="1"/>
        </p:nvSpPr>
        <p:spPr>
          <a:xfrm>
            <a:off x="458130" y="1266221"/>
            <a:ext cx="1351320" cy="382153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kumimoji="0" lang="en-US" sz="1200" b="1" i="0" u="none" strike="noStrike" kern="1200" cap="none" spc="-5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Banking / Financial Services</a:t>
            </a:r>
          </a:p>
        </p:txBody>
      </p:sp>
      <p:sp>
        <p:nvSpPr>
          <p:cNvPr id="15" name="object 87">
            <a:extLst>
              <a:ext uri="{FF2B5EF4-FFF2-40B4-BE49-F238E27FC236}">
                <a16:creationId xmlns:a16="http://schemas.microsoft.com/office/drawing/2014/main" id="{E5E72712-1B13-511F-53F1-2BEF4B3A66E1}"/>
              </a:ext>
            </a:extLst>
          </p:cNvPr>
          <p:cNvSpPr txBox="1"/>
          <p:nvPr userDrawn="1"/>
        </p:nvSpPr>
        <p:spPr>
          <a:xfrm>
            <a:off x="458131" y="2126936"/>
            <a:ext cx="1565297" cy="197487"/>
          </a:xfrm>
          <a:prstGeom prst="rect">
            <a:avLst/>
          </a:prstGeom>
        </p:spPr>
        <p:txBody>
          <a:bodyPr vert="horz" wrap="square" lIns="0" tIns="12694" rIns="0" bIns="0" rtlCol="0" anchor="t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kumimoji="0" lang="en-US" sz="1200" b="1" i="0" u="none" strike="noStrike" kern="1200" cap="none" spc="-5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 / Utilities</a:t>
            </a:r>
          </a:p>
        </p:txBody>
      </p:sp>
      <p:sp>
        <p:nvSpPr>
          <p:cNvPr id="16" name="object 89">
            <a:extLst>
              <a:ext uri="{FF2B5EF4-FFF2-40B4-BE49-F238E27FC236}">
                <a16:creationId xmlns:a16="http://schemas.microsoft.com/office/drawing/2014/main" id="{E99E150C-4895-2D5F-E46D-3BD455F342C7}"/>
              </a:ext>
            </a:extLst>
          </p:cNvPr>
          <p:cNvSpPr txBox="1"/>
          <p:nvPr userDrawn="1"/>
        </p:nvSpPr>
        <p:spPr>
          <a:xfrm>
            <a:off x="458130" y="2581500"/>
            <a:ext cx="1476106" cy="389143"/>
          </a:xfrm>
          <a:prstGeom prst="rect">
            <a:avLst/>
          </a:prstGeom>
        </p:spPr>
        <p:txBody>
          <a:bodyPr vert="horz" wrap="square" lIns="0" tIns="12694" rIns="0" bIns="0" rtlCol="0" anchor="t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kumimoji="0" lang="en-US" sz="1200" b="1" i="0" u="none" strike="noStrike" kern="1200" cap="none" spc="-5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Healthcare /Life Sciences</a:t>
            </a:r>
          </a:p>
        </p:txBody>
      </p:sp>
      <p:sp>
        <p:nvSpPr>
          <p:cNvPr id="17" name="object 91">
            <a:extLst>
              <a:ext uri="{FF2B5EF4-FFF2-40B4-BE49-F238E27FC236}">
                <a16:creationId xmlns:a16="http://schemas.microsoft.com/office/drawing/2014/main" id="{842E4179-96D5-58A8-8BE1-EA81B3DDFB67}"/>
              </a:ext>
            </a:extLst>
          </p:cNvPr>
          <p:cNvSpPr txBox="1"/>
          <p:nvPr userDrawn="1"/>
        </p:nvSpPr>
        <p:spPr>
          <a:xfrm>
            <a:off x="458131" y="3441872"/>
            <a:ext cx="1593942" cy="197439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852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Insurance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93">
            <a:extLst>
              <a:ext uri="{FF2B5EF4-FFF2-40B4-BE49-F238E27FC236}">
                <a16:creationId xmlns:a16="http://schemas.microsoft.com/office/drawing/2014/main" id="{56B1764B-B7DC-21B3-FD82-C739ABA5F3BA}"/>
              </a:ext>
            </a:extLst>
          </p:cNvPr>
          <p:cNvSpPr txBox="1"/>
          <p:nvPr userDrawn="1"/>
        </p:nvSpPr>
        <p:spPr>
          <a:xfrm>
            <a:off x="458130" y="4100315"/>
            <a:ext cx="1753413" cy="19748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852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Manufacturing / Retail</a:t>
            </a:r>
          </a:p>
        </p:txBody>
      </p:sp>
      <p:sp>
        <p:nvSpPr>
          <p:cNvPr id="19" name="object 95">
            <a:extLst>
              <a:ext uri="{FF2B5EF4-FFF2-40B4-BE49-F238E27FC236}">
                <a16:creationId xmlns:a16="http://schemas.microsoft.com/office/drawing/2014/main" id="{E9893927-C24F-B09A-AAD7-BC6DC58AD112}"/>
              </a:ext>
            </a:extLst>
          </p:cNvPr>
          <p:cNvSpPr txBox="1"/>
          <p:nvPr userDrawn="1"/>
        </p:nvSpPr>
        <p:spPr>
          <a:xfrm>
            <a:off x="458131" y="4733135"/>
            <a:ext cx="965086" cy="19748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852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Public Sector</a:t>
            </a:r>
          </a:p>
        </p:txBody>
      </p:sp>
      <p:sp>
        <p:nvSpPr>
          <p:cNvPr id="21" name="object 95">
            <a:extLst>
              <a:ext uri="{FF2B5EF4-FFF2-40B4-BE49-F238E27FC236}">
                <a16:creationId xmlns:a16="http://schemas.microsoft.com/office/drawing/2014/main" id="{7D4AF4DE-649B-42E4-AFDC-B919480681D2}"/>
              </a:ext>
            </a:extLst>
          </p:cNvPr>
          <p:cNvSpPr txBox="1"/>
          <p:nvPr userDrawn="1"/>
        </p:nvSpPr>
        <p:spPr>
          <a:xfrm>
            <a:off x="458130" y="5385186"/>
            <a:ext cx="1419490" cy="19748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852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Telecommunications</a:t>
            </a:r>
          </a:p>
        </p:txBody>
      </p:sp>
      <p:sp>
        <p:nvSpPr>
          <p:cNvPr id="22" name="object 131">
            <a:extLst>
              <a:ext uri="{FF2B5EF4-FFF2-40B4-BE49-F238E27FC236}">
                <a16:creationId xmlns:a16="http://schemas.microsoft.com/office/drawing/2014/main" id="{002EB60C-0C34-6190-CEBB-F96EE05495A5}"/>
              </a:ext>
            </a:extLst>
          </p:cNvPr>
          <p:cNvSpPr/>
          <p:nvPr userDrawn="1"/>
        </p:nvSpPr>
        <p:spPr>
          <a:xfrm>
            <a:off x="458131" y="1704839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131">
            <a:extLst>
              <a:ext uri="{FF2B5EF4-FFF2-40B4-BE49-F238E27FC236}">
                <a16:creationId xmlns:a16="http://schemas.microsoft.com/office/drawing/2014/main" id="{77B6F251-BA48-2C17-A81C-1D9882D77CF0}"/>
              </a:ext>
            </a:extLst>
          </p:cNvPr>
          <p:cNvSpPr/>
          <p:nvPr userDrawn="1"/>
        </p:nvSpPr>
        <p:spPr>
          <a:xfrm>
            <a:off x="458131" y="2361928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131">
            <a:extLst>
              <a:ext uri="{FF2B5EF4-FFF2-40B4-BE49-F238E27FC236}">
                <a16:creationId xmlns:a16="http://schemas.microsoft.com/office/drawing/2014/main" id="{FA1355C9-1141-EB1F-8AA5-FB046C4F7897}"/>
              </a:ext>
            </a:extLst>
          </p:cNvPr>
          <p:cNvSpPr/>
          <p:nvPr userDrawn="1"/>
        </p:nvSpPr>
        <p:spPr>
          <a:xfrm>
            <a:off x="458131" y="3019017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131">
            <a:extLst>
              <a:ext uri="{FF2B5EF4-FFF2-40B4-BE49-F238E27FC236}">
                <a16:creationId xmlns:a16="http://schemas.microsoft.com/office/drawing/2014/main" id="{2FBAAED0-A5B9-5F9E-DECB-E3AAEF5C0A76}"/>
              </a:ext>
            </a:extLst>
          </p:cNvPr>
          <p:cNvSpPr/>
          <p:nvPr userDrawn="1"/>
        </p:nvSpPr>
        <p:spPr>
          <a:xfrm>
            <a:off x="458131" y="3676106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131">
            <a:extLst>
              <a:ext uri="{FF2B5EF4-FFF2-40B4-BE49-F238E27FC236}">
                <a16:creationId xmlns:a16="http://schemas.microsoft.com/office/drawing/2014/main" id="{153AD51A-69C2-B9E4-668E-1B6883599369}"/>
              </a:ext>
            </a:extLst>
          </p:cNvPr>
          <p:cNvSpPr/>
          <p:nvPr userDrawn="1"/>
        </p:nvSpPr>
        <p:spPr>
          <a:xfrm>
            <a:off x="458131" y="4333195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bject 131">
            <a:extLst>
              <a:ext uri="{FF2B5EF4-FFF2-40B4-BE49-F238E27FC236}">
                <a16:creationId xmlns:a16="http://schemas.microsoft.com/office/drawing/2014/main" id="{444C2EFF-A2CF-F7BC-3F6B-D09FCF206442}"/>
              </a:ext>
            </a:extLst>
          </p:cNvPr>
          <p:cNvSpPr/>
          <p:nvPr userDrawn="1"/>
        </p:nvSpPr>
        <p:spPr>
          <a:xfrm>
            <a:off x="458131" y="4990284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bject 131">
            <a:extLst>
              <a:ext uri="{FF2B5EF4-FFF2-40B4-BE49-F238E27FC236}">
                <a16:creationId xmlns:a16="http://schemas.microsoft.com/office/drawing/2014/main" id="{9F912F1E-9CFE-8465-096F-63ECFB5E29FD}"/>
              </a:ext>
            </a:extLst>
          </p:cNvPr>
          <p:cNvSpPr/>
          <p:nvPr userDrawn="1"/>
        </p:nvSpPr>
        <p:spPr>
          <a:xfrm>
            <a:off x="458131" y="5647373"/>
            <a:ext cx="10981361" cy="0"/>
          </a:xfrm>
          <a:custGeom>
            <a:avLst/>
            <a:gdLst/>
            <a:ahLst/>
            <a:cxnLst/>
            <a:rect l="l" t="t" r="r" b="b"/>
            <a:pathLst>
              <a:path w="9864090">
                <a:moveTo>
                  <a:pt x="9863971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DF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bject 95">
            <a:extLst>
              <a:ext uri="{FF2B5EF4-FFF2-40B4-BE49-F238E27FC236}">
                <a16:creationId xmlns:a16="http://schemas.microsoft.com/office/drawing/2014/main" id="{5152E366-F8F8-FCC7-A61F-43DE54BBFB93}"/>
              </a:ext>
            </a:extLst>
          </p:cNvPr>
          <p:cNvSpPr txBox="1"/>
          <p:nvPr userDrawn="1"/>
        </p:nvSpPr>
        <p:spPr>
          <a:xfrm>
            <a:off x="447005" y="6042275"/>
            <a:ext cx="1419490" cy="197439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852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216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7DB4F7A-04F5-492B-9F9C-9DCDBC314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100" y="2523099"/>
            <a:ext cx="2722089" cy="2322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04ADFB-3D8E-464B-AEAF-259637858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4697" y="2523100"/>
            <a:ext cx="2720600" cy="23229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25379D-0A79-4138-A194-901F857CFE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6805" y="2523099"/>
            <a:ext cx="2722090" cy="2322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9AA023-A46F-450A-80A8-C6F3EBE56B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90401" y="2523099"/>
            <a:ext cx="2722090" cy="2322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953F7-BCD8-4688-B34C-D81CB08F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93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2540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7DB4F7A-04F5-492B-9F9C-9DCDBC314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307" y="2565128"/>
            <a:ext cx="3632851" cy="22010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04ADFB-3D8E-464B-AEAF-259637858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0566" y="2565128"/>
            <a:ext cx="3630866" cy="22010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25379D-0A79-4138-A194-901F857CFE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9638" y="2565128"/>
            <a:ext cx="3632853" cy="220105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1F6B98-0C45-4BAB-86B0-EDAB9CA7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675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101" y="357722"/>
            <a:ext cx="6610663" cy="6900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101" y="1322024"/>
            <a:ext cx="11429800" cy="48882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6E6F30-DD8E-6F7B-B351-EB0284B4574F}"/>
              </a:ext>
            </a:extLst>
          </p:cNvPr>
          <p:cNvSpPr txBox="1"/>
          <p:nvPr/>
        </p:nvSpPr>
        <p:spPr>
          <a:xfrm>
            <a:off x="11457723" y="6472936"/>
            <a:ext cx="353177" cy="122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r" defTabSz="457200" rtl="0" eaLnBrk="1" latinLnBrk="0" hangingPunct="1"/>
            <a:fld id="{CDB435D5-777C-4922-976B-8C95AF7AC8DD}" type="slidenum">
              <a:rPr lang="en-US" sz="700" b="1" i="0" kern="120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pPr marL="0" algn="r" defTabSz="457200" rtl="0" eaLnBrk="1" latinLnBrk="0" hangingPunct="1"/>
              <a:t>‹#›</a:t>
            </a:fld>
            <a:endParaRPr lang="en-US" sz="700" b="1" i="0" kern="1200" err="1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990492-A8E7-C0BC-61E2-D5A1DA46BF77}"/>
              </a:ext>
            </a:extLst>
          </p:cNvPr>
          <p:cNvSpPr/>
          <p:nvPr/>
        </p:nvSpPr>
        <p:spPr>
          <a:xfrm>
            <a:off x="-1" y="6812282"/>
            <a:ext cx="12192001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Freeform: Shape 41">
            <a:extLst>
              <a:ext uri="{FF2B5EF4-FFF2-40B4-BE49-F238E27FC236}">
                <a16:creationId xmlns:a16="http://schemas.microsoft.com/office/drawing/2014/main" id="{C3DCD0F2-5292-28A2-26FE-D31FBD7CE064}"/>
              </a:ext>
            </a:extLst>
          </p:cNvPr>
          <p:cNvSpPr txBox="1">
            <a:spLocks/>
          </p:cNvSpPr>
          <p:nvPr/>
        </p:nvSpPr>
        <p:spPr>
          <a:xfrm rot="16200000">
            <a:off x="9350039" y="515505"/>
            <a:ext cx="520273" cy="520405"/>
          </a:xfrm>
          <a:custGeom>
            <a:avLst/>
            <a:gdLst>
              <a:gd name="connsiteX0" fmla="*/ 265718 w 531436"/>
              <a:gd name="connsiteY0" fmla="*/ 0 h 531432"/>
              <a:gd name="connsiteX1" fmla="*/ 531436 w 531436"/>
              <a:gd name="connsiteY1" fmla="*/ 265716 h 531432"/>
              <a:gd name="connsiteX2" fmla="*/ 265718 w 531436"/>
              <a:gd name="connsiteY2" fmla="*/ 531432 h 531432"/>
              <a:gd name="connsiteX3" fmla="*/ 0 w 531436"/>
              <a:gd name="connsiteY3" fmla="*/ 265716 h 531432"/>
              <a:gd name="connsiteX4" fmla="*/ 265718 w 531436"/>
              <a:gd name="connsiteY4" fmla="*/ 0 h 53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36" h="531432">
                <a:moveTo>
                  <a:pt x="265718" y="0"/>
                </a:moveTo>
                <a:cubicBezTo>
                  <a:pt x="412470" y="0"/>
                  <a:pt x="531436" y="118965"/>
                  <a:pt x="531436" y="265716"/>
                </a:cubicBezTo>
                <a:cubicBezTo>
                  <a:pt x="531436" y="412467"/>
                  <a:pt x="412470" y="531432"/>
                  <a:pt x="265718" y="531432"/>
                </a:cubicBezTo>
                <a:cubicBezTo>
                  <a:pt x="118966" y="531432"/>
                  <a:pt x="0" y="412467"/>
                  <a:pt x="0" y="265716"/>
                </a:cubicBezTo>
                <a:cubicBezTo>
                  <a:pt x="0" y="118965"/>
                  <a:pt x="118966" y="0"/>
                  <a:pt x="265718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buFont typeface="Arial"/>
              <a:buNone/>
              <a:defRPr sz="1400" kern="1200">
                <a:solidFill>
                  <a:schemeClr val="bg1">
                    <a:alpha val="0"/>
                  </a:schemeClr>
                </a:solidFill>
                <a:latin typeface="Arial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D4BE23-3107-374E-96E0-86539A167D24}"/>
              </a:ext>
            </a:extLst>
          </p:cNvPr>
          <p:cNvSpPr txBox="1">
            <a:spLocks/>
          </p:cNvSpPr>
          <p:nvPr/>
        </p:nvSpPr>
        <p:spPr>
          <a:xfrm>
            <a:off x="7041922" y="1"/>
            <a:ext cx="2011251" cy="783591"/>
          </a:xfrm>
          <a:custGeom>
            <a:avLst/>
            <a:gdLst>
              <a:gd name="connsiteX0" fmla="*/ 0 w 2010727"/>
              <a:gd name="connsiteY0" fmla="*/ 0 h 783591"/>
              <a:gd name="connsiteX1" fmla="*/ 554656 w 2010727"/>
              <a:gd name="connsiteY1" fmla="*/ 0 h 783591"/>
              <a:gd name="connsiteX2" fmla="*/ 572969 w 2010727"/>
              <a:gd name="connsiteY2" fmla="*/ 33738 h 783591"/>
              <a:gd name="connsiteX3" fmla="*/ 1005363 w 2010727"/>
              <a:gd name="connsiteY3" fmla="*/ 263640 h 783591"/>
              <a:gd name="connsiteX4" fmla="*/ 1437757 w 2010727"/>
              <a:gd name="connsiteY4" fmla="*/ 33738 h 783591"/>
              <a:gd name="connsiteX5" fmla="*/ 1456070 w 2010727"/>
              <a:gd name="connsiteY5" fmla="*/ 0 h 783591"/>
              <a:gd name="connsiteX6" fmla="*/ 2010727 w 2010727"/>
              <a:gd name="connsiteY6" fmla="*/ 0 h 783591"/>
              <a:gd name="connsiteX7" fmla="*/ 1964925 w 2010727"/>
              <a:gd name="connsiteY7" fmla="*/ 147550 h 783591"/>
              <a:gd name="connsiteX8" fmla="*/ 1005363 w 2010727"/>
              <a:gd name="connsiteY8" fmla="*/ 783591 h 783591"/>
              <a:gd name="connsiteX9" fmla="*/ 45802 w 2010727"/>
              <a:gd name="connsiteY9" fmla="*/ 147550 h 78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7" h="783591">
                <a:moveTo>
                  <a:pt x="0" y="0"/>
                </a:moveTo>
                <a:lnTo>
                  <a:pt x="554656" y="0"/>
                </a:lnTo>
                <a:lnTo>
                  <a:pt x="572969" y="33738"/>
                </a:lnTo>
                <a:cubicBezTo>
                  <a:pt x="666677" y="172444"/>
                  <a:pt x="825370" y="263640"/>
                  <a:pt x="1005363" y="263640"/>
                </a:cubicBezTo>
                <a:cubicBezTo>
                  <a:pt x="1185356" y="263640"/>
                  <a:pt x="1344049" y="172444"/>
                  <a:pt x="1437757" y="33738"/>
                </a:cubicBezTo>
                <a:lnTo>
                  <a:pt x="1456070" y="0"/>
                </a:lnTo>
                <a:lnTo>
                  <a:pt x="2010727" y="0"/>
                </a:lnTo>
                <a:lnTo>
                  <a:pt x="1964925" y="147550"/>
                </a:lnTo>
                <a:cubicBezTo>
                  <a:pt x="1806831" y="521325"/>
                  <a:pt x="1436725" y="783591"/>
                  <a:pt x="1005363" y="783591"/>
                </a:cubicBezTo>
                <a:cubicBezTo>
                  <a:pt x="574001" y="783591"/>
                  <a:pt x="203895" y="521325"/>
                  <a:pt x="45802" y="14755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buFont typeface="Arial"/>
              <a:buNone/>
              <a:defRPr sz="2000" kern="1200">
                <a:solidFill>
                  <a:schemeClr val="bg1">
                    <a:alpha val="0"/>
                  </a:schemeClr>
                </a:solidFill>
                <a:latin typeface="Arial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CCAF4B-2B4B-00E9-617C-58268D3D85F3}"/>
              </a:ext>
            </a:extLst>
          </p:cNvPr>
          <p:cNvGrpSpPr/>
          <p:nvPr/>
        </p:nvGrpSpPr>
        <p:grpSpPr>
          <a:xfrm>
            <a:off x="6991767" y="244608"/>
            <a:ext cx="4972747" cy="549346"/>
            <a:chOff x="6989946" y="244608"/>
            <a:chExt cx="4971452" cy="54934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28E15AB-CDDB-F39D-902D-E5979E7C4CDA}"/>
                </a:ext>
              </a:extLst>
            </p:cNvPr>
            <p:cNvSpPr/>
            <p:nvPr userDrawn="1"/>
          </p:nvSpPr>
          <p:spPr>
            <a:xfrm rot="5400000">
              <a:off x="7380249" y="-145695"/>
              <a:ext cx="549346" cy="1329951"/>
            </a:xfrm>
            <a:custGeom>
              <a:avLst/>
              <a:gdLst>
                <a:gd name="connsiteX0" fmla="*/ 520400 w 549346"/>
                <a:gd name="connsiteY0" fmla="*/ 28950 h 1329951"/>
                <a:gd name="connsiteX1" fmla="*/ 520400 w 549346"/>
                <a:gd name="connsiteY1" fmla="*/ 5 h 1329951"/>
                <a:gd name="connsiteX2" fmla="*/ 549346 w 549346"/>
                <a:gd name="connsiteY2" fmla="*/ 5 h 1329951"/>
                <a:gd name="connsiteX3" fmla="*/ 549346 w 549346"/>
                <a:gd name="connsiteY3" fmla="*/ 28950 h 1329951"/>
                <a:gd name="connsiteX4" fmla="*/ 520400 w 549346"/>
                <a:gd name="connsiteY4" fmla="*/ 289149 h 1329951"/>
                <a:gd name="connsiteX5" fmla="*/ 520400 w 549346"/>
                <a:gd name="connsiteY5" fmla="*/ 260205 h 1329951"/>
                <a:gd name="connsiteX6" fmla="*/ 549346 w 549346"/>
                <a:gd name="connsiteY6" fmla="*/ 260205 h 1329951"/>
                <a:gd name="connsiteX7" fmla="*/ 549346 w 549346"/>
                <a:gd name="connsiteY7" fmla="*/ 289149 h 1329951"/>
                <a:gd name="connsiteX8" fmla="*/ 520400 w 549346"/>
                <a:gd name="connsiteY8" fmla="*/ 549350 h 1329951"/>
                <a:gd name="connsiteX9" fmla="*/ 520400 w 549346"/>
                <a:gd name="connsiteY9" fmla="*/ 520405 h 1329951"/>
                <a:gd name="connsiteX10" fmla="*/ 549346 w 549346"/>
                <a:gd name="connsiteY10" fmla="*/ 520405 h 1329951"/>
                <a:gd name="connsiteX11" fmla="*/ 549346 w 549346"/>
                <a:gd name="connsiteY11" fmla="*/ 549350 h 1329951"/>
                <a:gd name="connsiteX12" fmla="*/ 520400 w 549346"/>
                <a:gd name="connsiteY12" fmla="*/ 809553 h 1329951"/>
                <a:gd name="connsiteX13" fmla="*/ 520400 w 549346"/>
                <a:gd name="connsiteY13" fmla="*/ 780608 h 1329951"/>
                <a:gd name="connsiteX14" fmla="*/ 549346 w 549346"/>
                <a:gd name="connsiteY14" fmla="*/ 780608 h 1329951"/>
                <a:gd name="connsiteX15" fmla="*/ 549346 w 549346"/>
                <a:gd name="connsiteY15" fmla="*/ 809553 h 1329951"/>
                <a:gd name="connsiteX16" fmla="*/ 520400 w 549346"/>
                <a:gd name="connsiteY16" fmla="*/ 1069751 h 1329951"/>
                <a:gd name="connsiteX17" fmla="*/ 520400 w 549346"/>
                <a:gd name="connsiteY17" fmla="*/ 1040807 h 1329951"/>
                <a:gd name="connsiteX18" fmla="*/ 549346 w 549346"/>
                <a:gd name="connsiteY18" fmla="*/ 1040807 h 1329951"/>
                <a:gd name="connsiteX19" fmla="*/ 549346 w 549346"/>
                <a:gd name="connsiteY19" fmla="*/ 1069751 h 1329951"/>
                <a:gd name="connsiteX20" fmla="*/ 520400 w 549346"/>
                <a:gd name="connsiteY20" fmla="*/ 1329951 h 1329951"/>
                <a:gd name="connsiteX21" fmla="*/ 520400 w 549346"/>
                <a:gd name="connsiteY21" fmla="*/ 1301007 h 1329951"/>
                <a:gd name="connsiteX22" fmla="*/ 549346 w 549346"/>
                <a:gd name="connsiteY22" fmla="*/ 1301007 h 1329951"/>
                <a:gd name="connsiteX23" fmla="*/ 549346 w 549346"/>
                <a:gd name="connsiteY23" fmla="*/ 1329951 h 1329951"/>
                <a:gd name="connsiteX24" fmla="*/ 260201 w 549346"/>
                <a:gd name="connsiteY24" fmla="*/ 28947 h 1329951"/>
                <a:gd name="connsiteX25" fmla="*/ 260201 w 549346"/>
                <a:gd name="connsiteY25" fmla="*/ 2 h 1329951"/>
                <a:gd name="connsiteX26" fmla="*/ 289145 w 549346"/>
                <a:gd name="connsiteY26" fmla="*/ 2 h 1329951"/>
                <a:gd name="connsiteX27" fmla="*/ 289145 w 549346"/>
                <a:gd name="connsiteY27" fmla="*/ 28947 h 1329951"/>
                <a:gd name="connsiteX28" fmla="*/ 260201 w 549346"/>
                <a:gd name="connsiteY28" fmla="*/ 289147 h 1329951"/>
                <a:gd name="connsiteX29" fmla="*/ 260201 w 549346"/>
                <a:gd name="connsiteY29" fmla="*/ 260203 h 1329951"/>
                <a:gd name="connsiteX30" fmla="*/ 289145 w 549346"/>
                <a:gd name="connsiteY30" fmla="*/ 260203 h 1329951"/>
                <a:gd name="connsiteX31" fmla="*/ 289145 w 549346"/>
                <a:gd name="connsiteY31" fmla="*/ 289147 h 1329951"/>
                <a:gd name="connsiteX32" fmla="*/ 260201 w 549346"/>
                <a:gd name="connsiteY32" fmla="*/ 549348 h 1329951"/>
                <a:gd name="connsiteX33" fmla="*/ 260201 w 549346"/>
                <a:gd name="connsiteY33" fmla="*/ 520403 h 1329951"/>
                <a:gd name="connsiteX34" fmla="*/ 289145 w 549346"/>
                <a:gd name="connsiteY34" fmla="*/ 520403 h 1329951"/>
                <a:gd name="connsiteX35" fmla="*/ 289145 w 549346"/>
                <a:gd name="connsiteY35" fmla="*/ 549348 h 1329951"/>
                <a:gd name="connsiteX36" fmla="*/ 260201 w 549346"/>
                <a:gd name="connsiteY36" fmla="*/ 809551 h 1329951"/>
                <a:gd name="connsiteX37" fmla="*/ 260201 w 549346"/>
                <a:gd name="connsiteY37" fmla="*/ 780605 h 1329951"/>
                <a:gd name="connsiteX38" fmla="*/ 289145 w 549346"/>
                <a:gd name="connsiteY38" fmla="*/ 780605 h 1329951"/>
                <a:gd name="connsiteX39" fmla="*/ 289145 w 549346"/>
                <a:gd name="connsiteY39" fmla="*/ 809551 h 1329951"/>
                <a:gd name="connsiteX40" fmla="*/ 260201 w 549346"/>
                <a:gd name="connsiteY40" fmla="*/ 1069748 h 1329951"/>
                <a:gd name="connsiteX41" fmla="*/ 260201 w 549346"/>
                <a:gd name="connsiteY41" fmla="*/ 1040804 h 1329951"/>
                <a:gd name="connsiteX42" fmla="*/ 289145 w 549346"/>
                <a:gd name="connsiteY42" fmla="*/ 1040804 h 1329951"/>
                <a:gd name="connsiteX43" fmla="*/ 289145 w 549346"/>
                <a:gd name="connsiteY43" fmla="*/ 1069748 h 1329951"/>
                <a:gd name="connsiteX44" fmla="*/ 260201 w 549346"/>
                <a:gd name="connsiteY44" fmla="*/ 1329948 h 1329951"/>
                <a:gd name="connsiteX45" fmla="*/ 260201 w 549346"/>
                <a:gd name="connsiteY45" fmla="*/ 1301004 h 1329951"/>
                <a:gd name="connsiteX46" fmla="*/ 289145 w 549346"/>
                <a:gd name="connsiteY46" fmla="*/ 1301004 h 1329951"/>
                <a:gd name="connsiteX47" fmla="*/ 289145 w 549346"/>
                <a:gd name="connsiteY47" fmla="*/ 1329948 h 1329951"/>
                <a:gd name="connsiteX48" fmla="*/ 0 w 549346"/>
                <a:gd name="connsiteY48" fmla="*/ 28945 h 1329951"/>
                <a:gd name="connsiteX49" fmla="*/ 0 w 549346"/>
                <a:gd name="connsiteY49" fmla="*/ 0 h 1329951"/>
                <a:gd name="connsiteX50" fmla="*/ 28944 w 549346"/>
                <a:gd name="connsiteY50" fmla="*/ 0 h 1329951"/>
                <a:gd name="connsiteX51" fmla="*/ 28944 w 549346"/>
                <a:gd name="connsiteY51" fmla="*/ 28945 h 1329951"/>
                <a:gd name="connsiteX52" fmla="*/ 0 w 549346"/>
                <a:gd name="connsiteY52" fmla="*/ 289145 h 1329951"/>
                <a:gd name="connsiteX53" fmla="*/ 0 w 549346"/>
                <a:gd name="connsiteY53" fmla="*/ 260201 h 1329951"/>
                <a:gd name="connsiteX54" fmla="*/ 28944 w 549346"/>
                <a:gd name="connsiteY54" fmla="*/ 260201 h 1329951"/>
                <a:gd name="connsiteX55" fmla="*/ 28944 w 549346"/>
                <a:gd name="connsiteY55" fmla="*/ 289145 h 1329951"/>
                <a:gd name="connsiteX56" fmla="*/ 0 w 549346"/>
                <a:gd name="connsiteY56" fmla="*/ 549346 h 1329951"/>
                <a:gd name="connsiteX57" fmla="*/ 0 w 549346"/>
                <a:gd name="connsiteY57" fmla="*/ 520401 h 1329951"/>
                <a:gd name="connsiteX58" fmla="*/ 28944 w 549346"/>
                <a:gd name="connsiteY58" fmla="*/ 520401 h 1329951"/>
                <a:gd name="connsiteX59" fmla="*/ 28944 w 549346"/>
                <a:gd name="connsiteY59" fmla="*/ 549346 h 1329951"/>
                <a:gd name="connsiteX60" fmla="*/ 0 w 549346"/>
                <a:gd name="connsiteY60" fmla="*/ 809547 h 1329951"/>
                <a:gd name="connsiteX61" fmla="*/ 0 w 549346"/>
                <a:gd name="connsiteY61" fmla="*/ 780602 h 1329951"/>
                <a:gd name="connsiteX62" fmla="*/ 28944 w 549346"/>
                <a:gd name="connsiteY62" fmla="*/ 780602 h 1329951"/>
                <a:gd name="connsiteX63" fmla="*/ 28944 w 549346"/>
                <a:gd name="connsiteY63" fmla="*/ 809547 h 1329951"/>
                <a:gd name="connsiteX64" fmla="*/ 0 w 549346"/>
                <a:gd name="connsiteY64" fmla="*/ 1069746 h 1329951"/>
                <a:gd name="connsiteX65" fmla="*/ 0 w 549346"/>
                <a:gd name="connsiteY65" fmla="*/ 1040802 h 1329951"/>
                <a:gd name="connsiteX66" fmla="*/ 28944 w 549346"/>
                <a:gd name="connsiteY66" fmla="*/ 1040802 h 1329951"/>
                <a:gd name="connsiteX67" fmla="*/ 28944 w 549346"/>
                <a:gd name="connsiteY67" fmla="*/ 1069746 h 1329951"/>
                <a:gd name="connsiteX68" fmla="*/ 0 w 549346"/>
                <a:gd name="connsiteY68" fmla="*/ 1329946 h 1329951"/>
                <a:gd name="connsiteX69" fmla="*/ 0 w 549346"/>
                <a:gd name="connsiteY69" fmla="*/ 1301002 h 1329951"/>
                <a:gd name="connsiteX70" fmla="*/ 28944 w 549346"/>
                <a:gd name="connsiteY70" fmla="*/ 1301002 h 1329951"/>
                <a:gd name="connsiteX71" fmla="*/ 28944 w 549346"/>
                <a:gd name="connsiteY71" fmla="*/ 1329946 h 132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49346" h="1329951">
                  <a:moveTo>
                    <a:pt x="520400" y="28950"/>
                  </a:moveTo>
                  <a:lnTo>
                    <a:pt x="520400" y="5"/>
                  </a:lnTo>
                  <a:lnTo>
                    <a:pt x="549346" y="5"/>
                  </a:lnTo>
                  <a:lnTo>
                    <a:pt x="549346" y="28950"/>
                  </a:lnTo>
                  <a:close/>
                  <a:moveTo>
                    <a:pt x="520400" y="289149"/>
                  </a:moveTo>
                  <a:lnTo>
                    <a:pt x="520400" y="260205"/>
                  </a:lnTo>
                  <a:lnTo>
                    <a:pt x="549346" y="260205"/>
                  </a:lnTo>
                  <a:lnTo>
                    <a:pt x="549346" y="289149"/>
                  </a:lnTo>
                  <a:close/>
                  <a:moveTo>
                    <a:pt x="520400" y="549350"/>
                  </a:moveTo>
                  <a:lnTo>
                    <a:pt x="520400" y="520405"/>
                  </a:lnTo>
                  <a:lnTo>
                    <a:pt x="549346" y="520405"/>
                  </a:lnTo>
                  <a:lnTo>
                    <a:pt x="549346" y="549350"/>
                  </a:lnTo>
                  <a:close/>
                  <a:moveTo>
                    <a:pt x="520400" y="809553"/>
                  </a:moveTo>
                  <a:lnTo>
                    <a:pt x="520400" y="780608"/>
                  </a:lnTo>
                  <a:lnTo>
                    <a:pt x="549346" y="780608"/>
                  </a:lnTo>
                  <a:lnTo>
                    <a:pt x="549346" y="809553"/>
                  </a:lnTo>
                  <a:close/>
                  <a:moveTo>
                    <a:pt x="520400" y="1069751"/>
                  </a:moveTo>
                  <a:lnTo>
                    <a:pt x="520400" y="1040807"/>
                  </a:lnTo>
                  <a:lnTo>
                    <a:pt x="549346" y="1040807"/>
                  </a:lnTo>
                  <a:lnTo>
                    <a:pt x="549346" y="1069751"/>
                  </a:lnTo>
                  <a:close/>
                  <a:moveTo>
                    <a:pt x="520400" y="1329951"/>
                  </a:moveTo>
                  <a:lnTo>
                    <a:pt x="520400" y="1301007"/>
                  </a:lnTo>
                  <a:lnTo>
                    <a:pt x="549346" y="1301007"/>
                  </a:lnTo>
                  <a:lnTo>
                    <a:pt x="549346" y="1329951"/>
                  </a:lnTo>
                  <a:close/>
                  <a:moveTo>
                    <a:pt x="260201" y="28947"/>
                  </a:moveTo>
                  <a:lnTo>
                    <a:pt x="260201" y="2"/>
                  </a:lnTo>
                  <a:lnTo>
                    <a:pt x="289145" y="2"/>
                  </a:lnTo>
                  <a:lnTo>
                    <a:pt x="289145" y="28947"/>
                  </a:lnTo>
                  <a:close/>
                  <a:moveTo>
                    <a:pt x="260201" y="289147"/>
                  </a:moveTo>
                  <a:lnTo>
                    <a:pt x="260201" y="260203"/>
                  </a:lnTo>
                  <a:lnTo>
                    <a:pt x="289145" y="260203"/>
                  </a:lnTo>
                  <a:lnTo>
                    <a:pt x="289145" y="289147"/>
                  </a:lnTo>
                  <a:close/>
                  <a:moveTo>
                    <a:pt x="260201" y="549348"/>
                  </a:moveTo>
                  <a:lnTo>
                    <a:pt x="260201" y="520403"/>
                  </a:lnTo>
                  <a:lnTo>
                    <a:pt x="289145" y="520403"/>
                  </a:lnTo>
                  <a:lnTo>
                    <a:pt x="289145" y="549348"/>
                  </a:lnTo>
                  <a:close/>
                  <a:moveTo>
                    <a:pt x="260201" y="809551"/>
                  </a:moveTo>
                  <a:lnTo>
                    <a:pt x="260201" y="780605"/>
                  </a:lnTo>
                  <a:lnTo>
                    <a:pt x="289145" y="780605"/>
                  </a:lnTo>
                  <a:lnTo>
                    <a:pt x="289145" y="809551"/>
                  </a:lnTo>
                  <a:close/>
                  <a:moveTo>
                    <a:pt x="260201" y="1069748"/>
                  </a:moveTo>
                  <a:lnTo>
                    <a:pt x="260201" y="1040804"/>
                  </a:lnTo>
                  <a:lnTo>
                    <a:pt x="289145" y="1040804"/>
                  </a:lnTo>
                  <a:lnTo>
                    <a:pt x="289145" y="1069748"/>
                  </a:lnTo>
                  <a:close/>
                  <a:moveTo>
                    <a:pt x="260201" y="1329948"/>
                  </a:moveTo>
                  <a:lnTo>
                    <a:pt x="260201" y="1301004"/>
                  </a:lnTo>
                  <a:lnTo>
                    <a:pt x="289145" y="1301004"/>
                  </a:lnTo>
                  <a:lnTo>
                    <a:pt x="289145" y="1329948"/>
                  </a:lnTo>
                  <a:close/>
                  <a:moveTo>
                    <a:pt x="0" y="28945"/>
                  </a:moveTo>
                  <a:lnTo>
                    <a:pt x="0" y="0"/>
                  </a:lnTo>
                  <a:lnTo>
                    <a:pt x="28944" y="0"/>
                  </a:lnTo>
                  <a:lnTo>
                    <a:pt x="28944" y="28945"/>
                  </a:lnTo>
                  <a:close/>
                  <a:moveTo>
                    <a:pt x="0" y="289145"/>
                  </a:moveTo>
                  <a:lnTo>
                    <a:pt x="0" y="260201"/>
                  </a:lnTo>
                  <a:lnTo>
                    <a:pt x="28944" y="260201"/>
                  </a:lnTo>
                  <a:lnTo>
                    <a:pt x="28944" y="289145"/>
                  </a:lnTo>
                  <a:close/>
                  <a:moveTo>
                    <a:pt x="0" y="549346"/>
                  </a:moveTo>
                  <a:lnTo>
                    <a:pt x="0" y="520401"/>
                  </a:lnTo>
                  <a:lnTo>
                    <a:pt x="28944" y="520401"/>
                  </a:lnTo>
                  <a:lnTo>
                    <a:pt x="28944" y="549346"/>
                  </a:lnTo>
                  <a:close/>
                  <a:moveTo>
                    <a:pt x="0" y="809547"/>
                  </a:moveTo>
                  <a:lnTo>
                    <a:pt x="0" y="780602"/>
                  </a:lnTo>
                  <a:lnTo>
                    <a:pt x="28944" y="780602"/>
                  </a:lnTo>
                  <a:lnTo>
                    <a:pt x="28944" y="809547"/>
                  </a:lnTo>
                  <a:close/>
                  <a:moveTo>
                    <a:pt x="0" y="1069746"/>
                  </a:moveTo>
                  <a:lnTo>
                    <a:pt x="0" y="1040802"/>
                  </a:lnTo>
                  <a:lnTo>
                    <a:pt x="28944" y="1040802"/>
                  </a:lnTo>
                  <a:lnTo>
                    <a:pt x="28944" y="1069746"/>
                  </a:lnTo>
                  <a:close/>
                  <a:moveTo>
                    <a:pt x="0" y="1329946"/>
                  </a:moveTo>
                  <a:lnTo>
                    <a:pt x="0" y="1301002"/>
                  </a:lnTo>
                  <a:lnTo>
                    <a:pt x="28944" y="1301002"/>
                  </a:lnTo>
                  <a:lnTo>
                    <a:pt x="28944" y="1329946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1029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80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10CBB02-3AB5-CEB3-C676-CD188EEC0BFB}"/>
                </a:ext>
              </a:extLst>
            </p:cNvPr>
            <p:cNvGrpSpPr/>
            <p:nvPr userDrawn="1"/>
          </p:nvGrpSpPr>
          <p:grpSpPr>
            <a:xfrm>
              <a:off x="8550712" y="244608"/>
              <a:ext cx="3410686" cy="549346"/>
              <a:chOff x="8550712" y="244608"/>
              <a:chExt cx="3410686" cy="549346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1531FD9-E150-5AC7-9841-AA36F23AAA5A}"/>
                  </a:ext>
                </a:extLst>
              </p:cNvPr>
              <p:cNvSpPr/>
              <p:nvPr userDrawn="1"/>
            </p:nvSpPr>
            <p:spPr>
              <a:xfrm rot="5400000">
                <a:off x="11021749" y="-145696"/>
                <a:ext cx="549346" cy="1329953"/>
              </a:xfrm>
              <a:custGeom>
                <a:avLst/>
                <a:gdLst>
                  <a:gd name="connsiteX0" fmla="*/ 520400 w 549346"/>
                  <a:gd name="connsiteY0" fmla="*/ 28951 h 1329953"/>
                  <a:gd name="connsiteX1" fmla="*/ 520400 w 549346"/>
                  <a:gd name="connsiteY1" fmla="*/ 7 h 1329953"/>
                  <a:gd name="connsiteX2" fmla="*/ 549346 w 549346"/>
                  <a:gd name="connsiteY2" fmla="*/ 7 h 1329953"/>
                  <a:gd name="connsiteX3" fmla="*/ 549346 w 549346"/>
                  <a:gd name="connsiteY3" fmla="*/ 28951 h 1329953"/>
                  <a:gd name="connsiteX4" fmla="*/ 520400 w 549346"/>
                  <a:gd name="connsiteY4" fmla="*/ 289151 h 1329953"/>
                  <a:gd name="connsiteX5" fmla="*/ 520400 w 549346"/>
                  <a:gd name="connsiteY5" fmla="*/ 260207 h 1329953"/>
                  <a:gd name="connsiteX6" fmla="*/ 549346 w 549346"/>
                  <a:gd name="connsiteY6" fmla="*/ 260207 h 1329953"/>
                  <a:gd name="connsiteX7" fmla="*/ 549346 w 549346"/>
                  <a:gd name="connsiteY7" fmla="*/ 289151 h 1329953"/>
                  <a:gd name="connsiteX8" fmla="*/ 520400 w 549346"/>
                  <a:gd name="connsiteY8" fmla="*/ 549351 h 1329953"/>
                  <a:gd name="connsiteX9" fmla="*/ 520400 w 549346"/>
                  <a:gd name="connsiteY9" fmla="*/ 520407 h 1329953"/>
                  <a:gd name="connsiteX10" fmla="*/ 549346 w 549346"/>
                  <a:gd name="connsiteY10" fmla="*/ 520407 h 1329953"/>
                  <a:gd name="connsiteX11" fmla="*/ 549346 w 549346"/>
                  <a:gd name="connsiteY11" fmla="*/ 549351 h 1329953"/>
                  <a:gd name="connsiteX12" fmla="*/ 520400 w 549346"/>
                  <a:gd name="connsiteY12" fmla="*/ 809555 h 1329953"/>
                  <a:gd name="connsiteX13" fmla="*/ 520400 w 549346"/>
                  <a:gd name="connsiteY13" fmla="*/ 780609 h 1329953"/>
                  <a:gd name="connsiteX14" fmla="*/ 549346 w 549346"/>
                  <a:gd name="connsiteY14" fmla="*/ 780609 h 1329953"/>
                  <a:gd name="connsiteX15" fmla="*/ 549346 w 549346"/>
                  <a:gd name="connsiteY15" fmla="*/ 809555 h 1329953"/>
                  <a:gd name="connsiteX16" fmla="*/ 520400 w 549346"/>
                  <a:gd name="connsiteY16" fmla="*/ 1069753 h 1329953"/>
                  <a:gd name="connsiteX17" fmla="*/ 520400 w 549346"/>
                  <a:gd name="connsiteY17" fmla="*/ 1040809 h 1329953"/>
                  <a:gd name="connsiteX18" fmla="*/ 549346 w 549346"/>
                  <a:gd name="connsiteY18" fmla="*/ 1040809 h 1329953"/>
                  <a:gd name="connsiteX19" fmla="*/ 549346 w 549346"/>
                  <a:gd name="connsiteY19" fmla="*/ 1069753 h 1329953"/>
                  <a:gd name="connsiteX20" fmla="*/ 520400 w 549346"/>
                  <a:gd name="connsiteY20" fmla="*/ 1329953 h 1329953"/>
                  <a:gd name="connsiteX21" fmla="*/ 520400 w 549346"/>
                  <a:gd name="connsiteY21" fmla="*/ 1301009 h 1329953"/>
                  <a:gd name="connsiteX22" fmla="*/ 549346 w 549346"/>
                  <a:gd name="connsiteY22" fmla="*/ 1301009 h 1329953"/>
                  <a:gd name="connsiteX23" fmla="*/ 549346 w 549346"/>
                  <a:gd name="connsiteY23" fmla="*/ 1329953 h 1329953"/>
                  <a:gd name="connsiteX24" fmla="*/ 260201 w 549346"/>
                  <a:gd name="connsiteY24" fmla="*/ 28949 h 1329953"/>
                  <a:gd name="connsiteX25" fmla="*/ 260201 w 549346"/>
                  <a:gd name="connsiteY25" fmla="*/ 3 h 1329953"/>
                  <a:gd name="connsiteX26" fmla="*/ 289145 w 549346"/>
                  <a:gd name="connsiteY26" fmla="*/ 3 h 1329953"/>
                  <a:gd name="connsiteX27" fmla="*/ 289145 w 549346"/>
                  <a:gd name="connsiteY27" fmla="*/ 28949 h 1329953"/>
                  <a:gd name="connsiteX28" fmla="*/ 0 w 549346"/>
                  <a:gd name="connsiteY28" fmla="*/ 28947 h 1329953"/>
                  <a:gd name="connsiteX29" fmla="*/ 0 w 549346"/>
                  <a:gd name="connsiteY29" fmla="*/ 0 h 1329953"/>
                  <a:gd name="connsiteX30" fmla="*/ 28944 w 549346"/>
                  <a:gd name="connsiteY30" fmla="*/ 0 h 1329953"/>
                  <a:gd name="connsiteX31" fmla="*/ 28944 w 549346"/>
                  <a:gd name="connsiteY31" fmla="*/ 28947 h 1329953"/>
                  <a:gd name="connsiteX32" fmla="*/ 0 w 549346"/>
                  <a:gd name="connsiteY32" fmla="*/ 289147 h 1329953"/>
                  <a:gd name="connsiteX33" fmla="*/ 0 w 549346"/>
                  <a:gd name="connsiteY33" fmla="*/ 260203 h 1329953"/>
                  <a:gd name="connsiteX34" fmla="*/ 28944 w 549346"/>
                  <a:gd name="connsiteY34" fmla="*/ 260203 h 1329953"/>
                  <a:gd name="connsiteX35" fmla="*/ 28944 w 549346"/>
                  <a:gd name="connsiteY35" fmla="*/ 289147 h 1329953"/>
                  <a:gd name="connsiteX36" fmla="*/ 0 w 549346"/>
                  <a:gd name="connsiteY36" fmla="*/ 549347 h 1329953"/>
                  <a:gd name="connsiteX37" fmla="*/ 0 w 549346"/>
                  <a:gd name="connsiteY37" fmla="*/ 520403 h 1329953"/>
                  <a:gd name="connsiteX38" fmla="*/ 28944 w 549346"/>
                  <a:gd name="connsiteY38" fmla="*/ 520403 h 1329953"/>
                  <a:gd name="connsiteX39" fmla="*/ 28944 w 549346"/>
                  <a:gd name="connsiteY39" fmla="*/ 549347 h 1329953"/>
                  <a:gd name="connsiteX40" fmla="*/ 0 w 549346"/>
                  <a:gd name="connsiteY40" fmla="*/ 809549 h 1329953"/>
                  <a:gd name="connsiteX41" fmla="*/ 0 w 549346"/>
                  <a:gd name="connsiteY41" fmla="*/ 780603 h 1329953"/>
                  <a:gd name="connsiteX42" fmla="*/ 28944 w 549346"/>
                  <a:gd name="connsiteY42" fmla="*/ 780603 h 1329953"/>
                  <a:gd name="connsiteX43" fmla="*/ 28944 w 549346"/>
                  <a:gd name="connsiteY43" fmla="*/ 809549 h 1329953"/>
                  <a:gd name="connsiteX44" fmla="*/ 0 w 549346"/>
                  <a:gd name="connsiteY44" fmla="*/ 1069747 h 1329953"/>
                  <a:gd name="connsiteX45" fmla="*/ 0 w 549346"/>
                  <a:gd name="connsiteY45" fmla="*/ 1040803 h 1329953"/>
                  <a:gd name="connsiteX46" fmla="*/ 28944 w 549346"/>
                  <a:gd name="connsiteY46" fmla="*/ 1040803 h 1329953"/>
                  <a:gd name="connsiteX47" fmla="*/ 28944 w 549346"/>
                  <a:gd name="connsiteY47" fmla="*/ 1069747 h 1329953"/>
                  <a:gd name="connsiteX48" fmla="*/ 0 w 549346"/>
                  <a:gd name="connsiteY48" fmla="*/ 1329947 h 1329953"/>
                  <a:gd name="connsiteX49" fmla="*/ 0 w 549346"/>
                  <a:gd name="connsiteY49" fmla="*/ 1301003 h 1329953"/>
                  <a:gd name="connsiteX50" fmla="*/ 28944 w 549346"/>
                  <a:gd name="connsiteY50" fmla="*/ 1301003 h 1329953"/>
                  <a:gd name="connsiteX51" fmla="*/ 28944 w 549346"/>
                  <a:gd name="connsiteY51" fmla="*/ 1329947 h 1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549346" h="1329953">
                    <a:moveTo>
                      <a:pt x="520400" y="28951"/>
                    </a:moveTo>
                    <a:lnTo>
                      <a:pt x="520400" y="7"/>
                    </a:lnTo>
                    <a:lnTo>
                      <a:pt x="549346" y="7"/>
                    </a:lnTo>
                    <a:lnTo>
                      <a:pt x="549346" y="28951"/>
                    </a:lnTo>
                    <a:close/>
                    <a:moveTo>
                      <a:pt x="520400" y="289151"/>
                    </a:moveTo>
                    <a:lnTo>
                      <a:pt x="520400" y="260207"/>
                    </a:lnTo>
                    <a:lnTo>
                      <a:pt x="549346" y="260207"/>
                    </a:lnTo>
                    <a:lnTo>
                      <a:pt x="549346" y="289151"/>
                    </a:lnTo>
                    <a:close/>
                    <a:moveTo>
                      <a:pt x="520400" y="549351"/>
                    </a:moveTo>
                    <a:lnTo>
                      <a:pt x="520400" y="520407"/>
                    </a:lnTo>
                    <a:lnTo>
                      <a:pt x="549346" y="520407"/>
                    </a:lnTo>
                    <a:lnTo>
                      <a:pt x="549346" y="549351"/>
                    </a:lnTo>
                    <a:close/>
                    <a:moveTo>
                      <a:pt x="520400" y="809555"/>
                    </a:moveTo>
                    <a:lnTo>
                      <a:pt x="520400" y="780609"/>
                    </a:lnTo>
                    <a:lnTo>
                      <a:pt x="549346" y="780609"/>
                    </a:lnTo>
                    <a:lnTo>
                      <a:pt x="549346" y="809555"/>
                    </a:lnTo>
                    <a:close/>
                    <a:moveTo>
                      <a:pt x="520400" y="1069753"/>
                    </a:moveTo>
                    <a:lnTo>
                      <a:pt x="520400" y="1040809"/>
                    </a:lnTo>
                    <a:lnTo>
                      <a:pt x="549346" y="1040809"/>
                    </a:lnTo>
                    <a:lnTo>
                      <a:pt x="549346" y="1069753"/>
                    </a:lnTo>
                    <a:close/>
                    <a:moveTo>
                      <a:pt x="520400" y="1329953"/>
                    </a:moveTo>
                    <a:lnTo>
                      <a:pt x="520400" y="1301009"/>
                    </a:lnTo>
                    <a:lnTo>
                      <a:pt x="549346" y="1301009"/>
                    </a:lnTo>
                    <a:lnTo>
                      <a:pt x="549346" y="1329953"/>
                    </a:lnTo>
                    <a:close/>
                    <a:moveTo>
                      <a:pt x="260201" y="28949"/>
                    </a:moveTo>
                    <a:lnTo>
                      <a:pt x="260201" y="3"/>
                    </a:lnTo>
                    <a:lnTo>
                      <a:pt x="289145" y="3"/>
                    </a:lnTo>
                    <a:lnTo>
                      <a:pt x="289145" y="28949"/>
                    </a:lnTo>
                    <a:close/>
                    <a:moveTo>
                      <a:pt x="0" y="28947"/>
                    </a:moveTo>
                    <a:lnTo>
                      <a:pt x="0" y="0"/>
                    </a:lnTo>
                    <a:lnTo>
                      <a:pt x="28944" y="0"/>
                    </a:lnTo>
                    <a:lnTo>
                      <a:pt x="28944" y="28947"/>
                    </a:lnTo>
                    <a:close/>
                    <a:moveTo>
                      <a:pt x="0" y="289147"/>
                    </a:moveTo>
                    <a:lnTo>
                      <a:pt x="0" y="260203"/>
                    </a:lnTo>
                    <a:lnTo>
                      <a:pt x="28944" y="260203"/>
                    </a:lnTo>
                    <a:lnTo>
                      <a:pt x="28944" y="289147"/>
                    </a:lnTo>
                    <a:close/>
                    <a:moveTo>
                      <a:pt x="0" y="549347"/>
                    </a:moveTo>
                    <a:lnTo>
                      <a:pt x="0" y="520403"/>
                    </a:lnTo>
                    <a:lnTo>
                      <a:pt x="28944" y="520403"/>
                    </a:lnTo>
                    <a:lnTo>
                      <a:pt x="28944" y="549347"/>
                    </a:lnTo>
                    <a:close/>
                    <a:moveTo>
                      <a:pt x="0" y="809549"/>
                    </a:moveTo>
                    <a:lnTo>
                      <a:pt x="0" y="780603"/>
                    </a:lnTo>
                    <a:lnTo>
                      <a:pt x="28944" y="780603"/>
                    </a:lnTo>
                    <a:lnTo>
                      <a:pt x="28944" y="809549"/>
                    </a:lnTo>
                    <a:close/>
                    <a:moveTo>
                      <a:pt x="0" y="1069747"/>
                    </a:moveTo>
                    <a:lnTo>
                      <a:pt x="0" y="1040803"/>
                    </a:lnTo>
                    <a:lnTo>
                      <a:pt x="28944" y="1040803"/>
                    </a:lnTo>
                    <a:lnTo>
                      <a:pt x="28944" y="1069747"/>
                    </a:lnTo>
                    <a:close/>
                    <a:moveTo>
                      <a:pt x="0" y="1329947"/>
                    </a:moveTo>
                    <a:lnTo>
                      <a:pt x="0" y="1301003"/>
                    </a:lnTo>
                    <a:lnTo>
                      <a:pt x="28944" y="1301003"/>
                    </a:lnTo>
                    <a:lnTo>
                      <a:pt x="28944" y="1329947"/>
                    </a:ln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 w="1029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737093F-4048-B122-538B-66867BCFBEED}"/>
                  </a:ext>
                </a:extLst>
              </p:cNvPr>
              <p:cNvSpPr/>
              <p:nvPr userDrawn="1"/>
            </p:nvSpPr>
            <p:spPr>
              <a:xfrm rot="5400000">
                <a:off x="8941015" y="-145695"/>
                <a:ext cx="549346" cy="1329951"/>
              </a:xfrm>
              <a:custGeom>
                <a:avLst/>
                <a:gdLst>
                  <a:gd name="connsiteX0" fmla="*/ 520400 w 549346"/>
                  <a:gd name="connsiteY0" fmla="*/ 28950 h 1329951"/>
                  <a:gd name="connsiteX1" fmla="*/ 520400 w 549346"/>
                  <a:gd name="connsiteY1" fmla="*/ 5 h 1329951"/>
                  <a:gd name="connsiteX2" fmla="*/ 549346 w 549346"/>
                  <a:gd name="connsiteY2" fmla="*/ 5 h 1329951"/>
                  <a:gd name="connsiteX3" fmla="*/ 549346 w 549346"/>
                  <a:gd name="connsiteY3" fmla="*/ 28950 h 1329951"/>
                  <a:gd name="connsiteX4" fmla="*/ 520400 w 549346"/>
                  <a:gd name="connsiteY4" fmla="*/ 289149 h 1329951"/>
                  <a:gd name="connsiteX5" fmla="*/ 520400 w 549346"/>
                  <a:gd name="connsiteY5" fmla="*/ 260205 h 1329951"/>
                  <a:gd name="connsiteX6" fmla="*/ 549346 w 549346"/>
                  <a:gd name="connsiteY6" fmla="*/ 260205 h 1329951"/>
                  <a:gd name="connsiteX7" fmla="*/ 549346 w 549346"/>
                  <a:gd name="connsiteY7" fmla="*/ 289149 h 1329951"/>
                  <a:gd name="connsiteX8" fmla="*/ 520400 w 549346"/>
                  <a:gd name="connsiteY8" fmla="*/ 549350 h 1329951"/>
                  <a:gd name="connsiteX9" fmla="*/ 520400 w 549346"/>
                  <a:gd name="connsiteY9" fmla="*/ 520405 h 1329951"/>
                  <a:gd name="connsiteX10" fmla="*/ 549346 w 549346"/>
                  <a:gd name="connsiteY10" fmla="*/ 520405 h 1329951"/>
                  <a:gd name="connsiteX11" fmla="*/ 549346 w 549346"/>
                  <a:gd name="connsiteY11" fmla="*/ 549350 h 1329951"/>
                  <a:gd name="connsiteX12" fmla="*/ 520400 w 549346"/>
                  <a:gd name="connsiteY12" fmla="*/ 809553 h 1329951"/>
                  <a:gd name="connsiteX13" fmla="*/ 520400 w 549346"/>
                  <a:gd name="connsiteY13" fmla="*/ 780608 h 1329951"/>
                  <a:gd name="connsiteX14" fmla="*/ 549346 w 549346"/>
                  <a:gd name="connsiteY14" fmla="*/ 780608 h 1329951"/>
                  <a:gd name="connsiteX15" fmla="*/ 549346 w 549346"/>
                  <a:gd name="connsiteY15" fmla="*/ 809553 h 1329951"/>
                  <a:gd name="connsiteX16" fmla="*/ 520400 w 549346"/>
                  <a:gd name="connsiteY16" fmla="*/ 1069751 h 1329951"/>
                  <a:gd name="connsiteX17" fmla="*/ 520400 w 549346"/>
                  <a:gd name="connsiteY17" fmla="*/ 1040807 h 1329951"/>
                  <a:gd name="connsiteX18" fmla="*/ 549346 w 549346"/>
                  <a:gd name="connsiteY18" fmla="*/ 1040807 h 1329951"/>
                  <a:gd name="connsiteX19" fmla="*/ 549346 w 549346"/>
                  <a:gd name="connsiteY19" fmla="*/ 1069751 h 1329951"/>
                  <a:gd name="connsiteX20" fmla="*/ 520400 w 549346"/>
                  <a:gd name="connsiteY20" fmla="*/ 1329951 h 1329951"/>
                  <a:gd name="connsiteX21" fmla="*/ 520400 w 549346"/>
                  <a:gd name="connsiteY21" fmla="*/ 1301007 h 1329951"/>
                  <a:gd name="connsiteX22" fmla="*/ 549346 w 549346"/>
                  <a:gd name="connsiteY22" fmla="*/ 1301007 h 1329951"/>
                  <a:gd name="connsiteX23" fmla="*/ 549346 w 549346"/>
                  <a:gd name="connsiteY23" fmla="*/ 1329951 h 1329951"/>
                  <a:gd name="connsiteX24" fmla="*/ 260201 w 549346"/>
                  <a:gd name="connsiteY24" fmla="*/ 28947 h 1329951"/>
                  <a:gd name="connsiteX25" fmla="*/ 260201 w 549346"/>
                  <a:gd name="connsiteY25" fmla="*/ 2 h 1329951"/>
                  <a:gd name="connsiteX26" fmla="*/ 289145 w 549346"/>
                  <a:gd name="connsiteY26" fmla="*/ 2 h 1329951"/>
                  <a:gd name="connsiteX27" fmla="*/ 289145 w 549346"/>
                  <a:gd name="connsiteY27" fmla="*/ 28947 h 1329951"/>
                  <a:gd name="connsiteX28" fmla="*/ 260201 w 549346"/>
                  <a:gd name="connsiteY28" fmla="*/ 289147 h 1329951"/>
                  <a:gd name="connsiteX29" fmla="*/ 260201 w 549346"/>
                  <a:gd name="connsiteY29" fmla="*/ 260203 h 1329951"/>
                  <a:gd name="connsiteX30" fmla="*/ 289145 w 549346"/>
                  <a:gd name="connsiteY30" fmla="*/ 260203 h 1329951"/>
                  <a:gd name="connsiteX31" fmla="*/ 289145 w 549346"/>
                  <a:gd name="connsiteY31" fmla="*/ 289147 h 1329951"/>
                  <a:gd name="connsiteX32" fmla="*/ 260201 w 549346"/>
                  <a:gd name="connsiteY32" fmla="*/ 549348 h 1329951"/>
                  <a:gd name="connsiteX33" fmla="*/ 260201 w 549346"/>
                  <a:gd name="connsiteY33" fmla="*/ 520403 h 1329951"/>
                  <a:gd name="connsiteX34" fmla="*/ 289145 w 549346"/>
                  <a:gd name="connsiteY34" fmla="*/ 520403 h 1329951"/>
                  <a:gd name="connsiteX35" fmla="*/ 289145 w 549346"/>
                  <a:gd name="connsiteY35" fmla="*/ 549348 h 1329951"/>
                  <a:gd name="connsiteX36" fmla="*/ 260201 w 549346"/>
                  <a:gd name="connsiteY36" fmla="*/ 809551 h 1329951"/>
                  <a:gd name="connsiteX37" fmla="*/ 260201 w 549346"/>
                  <a:gd name="connsiteY37" fmla="*/ 780605 h 1329951"/>
                  <a:gd name="connsiteX38" fmla="*/ 289145 w 549346"/>
                  <a:gd name="connsiteY38" fmla="*/ 780605 h 1329951"/>
                  <a:gd name="connsiteX39" fmla="*/ 289145 w 549346"/>
                  <a:gd name="connsiteY39" fmla="*/ 809551 h 1329951"/>
                  <a:gd name="connsiteX40" fmla="*/ 260201 w 549346"/>
                  <a:gd name="connsiteY40" fmla="*/ 1069748 h 1329951"/>
                  <a:gd name="connsiteX41" fmla="*/ 260201 w 549346"/>
                  <a:gd name="connsiteY41" fmla="*/ 1040804 h 1329951"/>
                  <a:gd name="connsiteX42" fmla="*/ 289145 w 549346"/>
                  <a:gd name="connsiteY42" fmla="*/ 1040804 h 1329951"/>
                  <a:gd name="connsiteX43" fmla="*/ 289145 w 549346"/>
                  <a:gd name="connsiteY43" fmla="*/ 1069748 h 1329951"/>
                  <a:gd name="connsiteX44" fmla="*/ 260201 w 549346"/>
                  <a:gd name="connsiteY44" fmla="*/ 1329948 h 1329951"/>
                  <a:gd name="connsiteX45" fmla="*/ 260201 w 549346"/>
                  <a:gd name="connsiteY45" fmla="*/ 1301004 h 1329951"/>
                  <a:gd name="connsiteX46" fmla="*/ 289145 w 549346"/>
                  <a:gd name="connsiteY46" fmla="*/ 1301004 h 1329951"/>
                  <a:gd name="connsiteX47" fmla="*/ 289145 w 549346"/>
                  <a:gd name="connsiteY47" fmla="*/ 1329948 h 1329951"/>
                  <a:gd name="connsiteX48" fmla="*/ 0 w 549346"/>
                  <a:gd name="connsiteY48" fmla="*/ 28945 h 1329951"/>
                  <a:gd name="connsiteX49" fmla="*/ 0 w 549346"/>
                  <a:gd name="connsiteY49" fmla="*/ 0 h 1329951"/>
                  <a:gd name="connsiteX50" fmla="*/ 28944 w 549346"/>
                  <a:gd name="connsiteY50" fmla="*/ 0 h 1329951"/>
                  <a:gd name="connsiteX51" fmla="*/ 28944 w 549346"/>
                  <a:gd name="connsiteY51" fmla="*/ 28945 h 1329951"/>
                  <a:gd name="connsiteX52" fmla="*/ 0 w 549346"/>
                  <a:gd name="connsiteY52" fmla="*/ 289145 h 1329951"/>
                  <a:gd name="connsiteX53" fmla="*/ 0 w 549346"/>
                  <a:gd name="connsiteY53" fmla="*/ 260201 h 1329951"/>
                  <a:gd name="connsiteX54" fmla="*/ 28944 w 549346"/>
                  <a:gd name="connsiteY54" fmla="*/ 260201 h 1329951"/>
                  <a:gd name="connsiteX55" fmla="*/ 28944 w 549346"/>
                  <a:gd name="connsiteY55" fmla="*/ 289145 h 1329951"/>
                  <a:gd name="connsiteX56" fmla="*/ 0 w 549346"/>
                  <a:gd name="connsiteY56" fmla="*/ 549346 h 1329951"/>
                  <a:gd name="connsiteX57" fmla="*/ 0 w 549346"/>
                  <a:gd name="connsiteY57" fmla="*/ 520401 h 1329951"/>
                  <a:gd name="connsiteX58" fmla="*/ 28944 w 549346"/>
                  <a:gd name="connsiteY58" fmla="*/ 520401 h 1329951"/>
                  <a:gd name="connsiteX59" fmla="*/ 28944 w 549346"/>
                  <a:gd name="connsiteY59" fmla="*/ 549346 h 1329951"/>
                  <a:gd name="connsiteX60" fmla="*/ 0 w 549346"/>
                  <a:gd name="connsiteY60" fmla="*/ 809547 h 1329951"/>
                  <a:gd name="connsiteX61" fmla="*/ 0 w 549346"/>
                  <a:gd name="connsiteY61" fmla="*/ 780602 h 1329951"/>
                  <a:gd name="connsiteX62" fmla="*/ 28944 w 549346"/>
                  <a:gd name="connsiteY62" fmla="*/ 780602 h 1329951"/>
                  <a:gd name="connsiteX63" fmla="*/ 28944 w 549346"/>
                  <a:gd name="connsiteY63" fmla="*/ 809547 h 1329951"/>
                  <a:gd name="connsiteX64" fmla="*/ 0 w 549346"/>
                  <a:gd name="connsiteY64" fmla="*/ 1069746 h 1329951"/>
                  <a:gd name="connsiteX65" fmla="*/ 0 w 549346"/>
                  <a:gd name="connsiteY65" fmla="*/ 1040802 h 1329951"/>
                  <a:gd name="connsiteX66" fmla="*/ 28944 w 549346"/>
                  <a:gd name="connsiteY66" fmla="*/ 1040802 h 1329951"/>
                  <a:gd name="connsiteX67" fmla="*/ 28944 w 549346"/>
                  <a:gd name="connsiteY67" fmla="*/ 1069746 h 1329951"/>
                  <a:gd name="connsiteX68" fmla="*/ 0 w 549346"/>
                  <a:gd name="connsiteY68" fmla="*/ 1329946 h 1329951"/>
                  <a:gd name="connsiteX69" fmla="*/ 0 w 549346"/>
                  <a:gd name="connsiteY69" fmla="*/ 1301002 h 1329951"/>
                  <a:gd name="connsiteX70" fmla="*/ 28944 w 549346"/>
                  <a:gd name="connsiteY70" fmla="*/ 1301002 h 1329951"/>
                  <a:gd name="connsiteX71" fmla="*/ 28944 w 549346"/>
                  <a:gd name="connsiteY71" fmla="*/ 1329946 h 1329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49346" h="1329951">
                    <a:moveTo>
                      <a:pt x="520400" y="28950"/>
                    </a:moveTo>
                    <a:lnTo>
                      <a:pt x="520400" y="5"/>
                    </a:lnTo>
                    <a:lnTo>
                      <a:pt x="549346" y="5"/>
                    </a:lnTo>
                    <a:lnTo>
                      <a:pt x="549346" y="28950"/>
                    </a:lnTo>
                    <a:close/>
                    <a:moveTo>
                      <a:pt x="520400" y="289149"/>
                    </a:moveTo>
                    <a:lnTo>
                      <a:pt x="520400" y="260205"/>
                    </a:lnTo>
                    <a:lnTo>
                      <a:pt x="549346" y="260205"/>
                    </a:lnTo>
                    <a:lnTo>
                      <a:pt x="549346" y="289149"/>
                    </a:lnTo>
                    <a:close/>
                    <a:moveTo>
                      <a:pt x="520400" y="549350"/>
                    </a:moveTo>
                    <a:lnTo>
                      <a:pt x="520400" y="520405"/>
                    </a:lnTo>
                    <a:lnTo>
                      <a:pt x="549346" y="520405"/>
                    </a:lnTo>
                    <a:lnTo>
                      <a:pt x="549346" y="549350"/>
                    </a:lnTo>
                    <a:close/>
                    <a:moveTo>
                      <a:pt x="520400" y="809553"/>
                    </a:moveTo>
                    <a:lnTo>
                      <a:pt x="520400" y="780608"/>
                    </a:lnTo>
                    <a:lnTo>
                      <a:pt x="549346" y="780608"/>
                    </a:lnTo>
                    <a:lnTo>
                      <a:pt x="549346" y="809553"/>
                    </a:lnTo>
                    <a:close/>
                    <a:moveTo>
                      <a:pt x="520400" y="1069751"/>
                    </a:moveTo>
                    <a:lnTo>
                      <a:pt x="520400" y="1040807"/>
                    </a:lnTo>
                    <a:lnTo>
                      <a:pt x="549346" y="1040807"/>
                    </a:lnTo>
                    <a:lnTo>
                      <a:pt x="549346" y="1069751"/>
                    </a:lnTo>
                    <a:close/>
                    <a:moveTo>
                      <a:pt x="520400" y="1329951"/>
                    </a:moveTo>
                    <a:lnTo>
                      <a:pt x="520400" y="1301007"/>
                    </a:lnTo>
                    <a:lnTo>
                      <a:pt x="549346" y="1301007"/>
                    </a:lnTo>
                    <a:lnTo>
                      <a:pt x="549346" y="1329951"/>
                    </a:lnTo>
                    <a:close/>
                    <a:moveTo>
                      <a:pt x="260201" y="28947"/>
                    </a:moveTo>
                    <a:lnTo>
                      <a:pt x="260201" y="2"/>
                    </a:lnTo>
                    <a:lnTo>
                      <a:pt x="289145" y="2"/>
                    </a:lnTo>
                    <a:lnTo>
                      <a:pt x="289145" y="28947"/>
                    </a:lnTo>
                    <a:close/>
                    <a:moveTo>
                      <a:pt x="260201" y="289147"/>
                    </a:moveTo>
                    <a:lnTo>
                      <a:pt x="260201" y="260203"/>
                    </a:lnTo>
                    <a:lnTo>
                      <a:pt x="289145" y="260203"/>
                    </a:lnTo>
                    <a:lnTo>
                      <a:pt x="289145" y="289147"/>
                    </a:lnTo>
                    <a:close/>
                    <a:moveTo>
                      <a:pt x="260201" y="549348"/>
                    </a:moveTo>
                    <a:lnTo>
                      <a:pt x="260201" y="520403"/>
                    </a:lnTo>
                    <a:lnTo>
                      <a:pt x="289145" y="520403"/>
                    </a:lnTo>
                    <a:lnTo>
                      <a:pt x="289145" y="549348"/>
                    </a:lnTo>
                    <a:close/>
                    <a:moveTo>
                      <a:pt x="260201" y="809551"/>
                    </a:moveTo>
                    <a:lnTo>
                      <a:pt x="260201" y="780605"/>
                    </a:lnTo>
                    <a:lnTo>
                      <a:pt x="289145" y="780605"/>
                    </a:lnTo>
                    <a:lnTo>
                      <a:pt x="289145" y="809551"/>
                    </a:lnTo>
                    <a:close/>
                    <a:moveTo>
                      <a:pt x="260201" y="1069748"/>
                    </a:moveTo>
                    <a:lnTo>
                      <a:pt x="260201" y="1040804"/>
                    </a:lnTo>
                    <a:lnTo>
                      <a:pt x="289145" y="1040804"/>
                    </a:lnTo>
                    <a:lnTo>
                      <a:pt x="289145" y="1069748"/>
                    </a:lnTo>
                    <a:close/>
                    <a:moveTo>
                      <a:pt x="260201" y="1329948"/>
                    </a:moveTo>
                    <a:lnTo>
                      <a:pt x="260201" y="1301004"/>
                    </a:lnTo>
                    <a:lnTo>
                      <a:pt x="289145" y="1301004"/>
                    </a:lnTo>
                    <a:lnTo>
                      <a:pt x="289145" y="1329948"/>
                    </a:lnTo>
                    <a:close/>
                    <a:moveTo>
                      <a:pt x="0" y="28945"/>
                    </a:moveTo>
                    <a:lnTo>
                      <a:pt x="0" y="0"/>
                    </a:lnTo>
                    <a:lnTo>
                      <a:pt x="28944" y="0"/>
                    </a:lnTo>
                    <a:lnTo>
                      <a:pt x="28944" y="28945"/>
                    </a:lnTo>
                    <a:close/>
                    <a:moveTo>
                      <a:pt x="0" y="289145"/>
                    </a:moveTo>
                    <a:lnTo>
                      <a:pt x="0" y="260201"/>
                    </a:lnTo>
                    <a:lnTo>
                      <a:pt x="28944" y="260201"/>
                    </a:lnTo>
                    <a:lnTo>
                      <a:pt x="28944" y="289145"/>
                    </a:lnTo>
                    <a:close/>
                    <a:moveTo>
                      <a:pt x="0" y="549346"/>
                    </a:moveTo>
                    <a:lnTo>
                      <a:pt x="0" y="520401"/>
                    </a:lnTo>
                    <a:lnTo>
                      <a:pt x="28944" y="520401"/>
                    </a:lnTo>
                    <a:lnTo>
                      <a:pt x="28944" y="549346"/>
                    </a:lnTo>
                    <a:close/>
                    <a:moveTo>
                      <a:pt x="0" y="809547"/>
                    </a:moveTo>
                    <a:lnTo>
                      <a:pt x="0" y="780602"/>
                    </a:lnTo>
                    <a:lnTo>
                      <a:pt x="28944" y="780602"/>
                    </a:lnTo>
                    <a:lnTo>
                      <a:pt x="28944" y="809547"/>
                    </a:lnTo>
                    <a:close/>
                    <a:moveTo>
                      <a:pt x="0" y="1069746"/>
                    </a:moveTo>
                    <a:lnTo>
                      <a:pt x="0" y="1040802"/>
                    </a:lnTo>
                    <a:lnTo>
                      <a:pt x="28944" y="1040802"/>
                    </a:lnTo>
                    <a:lnTo>
                      <a:pt x="28944" y="1069746"/>
                    </a:lnTo>
                    <a:close/>
                    <a:moveTo>
                      <a:pt x="0" y="1329946"/>
                    </a:moveTo>
                    <a:lnTo>
                      <a:pt x="0" y="1301002"/>
                    </a:lnTo>
                    <a:lnTo>
                      <a:pt x="28944" y="1301002"/>
                    </a:lnTo>
                    <a:lnTo>
                      <a:pt x="28944" y="1329946"/>
                    </a:ln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 w="1029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1DC6CF9-3571-20B7-3C12-F61B50905FE7}"/>
                  </a:ext>
                </a:extLst>
              </p:cNvPr>
              <p:cNvSpPr/>
              <p:nvPr userDrawn="1"/>
            </p:nvSpPr>
            <p:spPr>
              <a:xfrm rot="5400000">
                <a:off x="9981382" y="374703"/>
                <a:ext cx="549346" cy="289155"/>
              </a:xfrm>
              <a:custGeom>
                <a:avLst/>
                <a:gdLst>
                  <a:gd name="connsiteX0" fmla="*/ 520400 w 549346"/>
                  <a:gd name="connsiteY0" fmla="*/ 28955 h 289155"/>
                  <a:gd name="connsiteX1" fmla="*/ 520400 w 549346"/>
                  <a:gd name="connsiteY1" fmla="*/ 11 h 289155"/>
                  <a:gd name="connsiteX2" fmla="*/ 549346 w 549346"/>
                  <a:gd name="connsiteY2" fmla="*/ 11 h 289155"/>
                  <a:gd name="connsiteX3" fmla="*/ 549346 w 549346"/>
                  <a:gd name="connsiteY3" fmla="*/ 28955 h 289155"/>
                  <a:gd name="connsiteX4" fmla="*/ 520400 w 549346"/>
                  <a:gd name="connsiteY4" fmla="*/ 289155 h 289155"/>
                  <a:gd name="connsiteX5" fmla="*/ 520400 w 549346"/>
                  <a:gd name="connsiteY5" fmla="*/ 260211 h 289155"/>
                  <a:gd name="connsiteX6" fmla="*/ 549346 w 549346"/>
                  <a:gd name="connsiteY6" fmla="*/ 260211 h 289155"/>
                  <a:gd name="connsiteX7" fmla="*/ 549346 w 549346"/>
                  <a:gd name="connsiteY7" fmla="*/ 289155 h 289155"/>
                  <a:gd name="connsiteX8" fmla="*/ 0 w 549346"/>
                  <a:gd name="connsiteY8" fmla="*/ 28951 h 289155"/>
                  <a:gd name="connsiteX9" fmla="*/ 0 w 549346"/>
                  <a:gd name="connsiteY9" fmla="*/ 0 h 289155"/>
                  <a:gd name="connsiteX10" fmla="*/ 28944 w 549346"/>
                  <a:gd name="connsiteY10" fmla="*/ 0 h 289155"/>
                  <a:gd name="connsiteX11" fmla="*/ 28944 w 549346"/>
                  <a:gd name="connsiteY11" fmla="*/ 28951 h 289155"/>
                  <a:gd name="connsiteX12" fmla="*/ 0 w 549346"/>
                  <a:gd name="connsiteY12" fmla="*/ 289151 h 289155"/>
                  <a:gd name="connsiteX13" fmla="*/ 0 w 549346"/>
                  <a:gd name="connsiteY13" fmla="*/ 260207 h 289155"/>
                  <a:gd name="connsiteX14" fmla="*/ 28944 w 549346"/>
                  <a:gd name="connsiteY14" fmla="*/ 260207 h 289155"/>
                  <a:gd name="connsiteX15" fmla="*/ 28944 w 549346"/>
                  <a:gd name="connsiteY15" fmla="*/ 289151 h 28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346" h="289155">
                    <a:moveTo>
                      <a:pt x="520400" y="28955"/>
                    </a:moveTo>
                    <a:lnTo>
                      <a:pt x="520400" y="11"/>
                    </a:lnTo>
                    <a:lnTo>
                      <a:pt x="549346" y="11"/>
                    </a:lnTo>
                    <a:lnTo>
                      <a:pt x="549346" y="28955"/>
                    </a:lnTo>
                    <a:close/>
                    <a:moveTo>
                      <a:pt x="520400" y="289155"/>
                    </a:moveTo>
                    <a:lnTo>
                      <a:pt x="520400" y="260211"/>
                    </a:lnTo>
                    <a:lnTo>
                      <a:pt x="549346" y="260211"/>
                    </a:lnTo>
                    <a:lnTo>
                      <a:pt x="549346" y="289155"/>
                    </a:lnTo>
                    <a:close/>
                    <a:moveTo>
                      <a:pt x="0" y="28951"/>
                    </a:moveTo>
                    <a:lnTo>
                      <a:pt x="0" y="0"/>
                    </a:lnTo>
                    <a:lnTo>
                      <a:pt x="28944" y="0"/>
                    </a:lnTo>
                    <a:lnTo>
                      <a:pt x="28944" y="28951"/>
                    </a:lnTo>
                    <a:close/>
                    <a:moveTo>
                      <a:pt x="0" y="289151"/>
                    </a:moveTo>
                    <a:lnTo>
                      <a:pt x="0" y="260207"/>
                    </a:lnTo>
                    <a:lnTo>
                      <a:pt x="28944" y="260207"/>
                    </a:lnTo>
                    <a:lnTo>
                      <a:pt x="28944" y="289151"/>
                    </a:ln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 w="1029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0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074F62D-EC22-45DC-0D55-98E3FD7D4C5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10029850" y="352197"/>
            <a:ext cx="1781050" cy="3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3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499" r:id="rId2"/>
    <p:sldLayoutId id="2147483984" r:id="rId3"/>
    <p:sldLayoutId id="2147484357" r:id="rId4"/>
    <p:sldLayoutId id="2147484428" r:id="rId5"/>
    <p:sldLayoutId id="2147484430" r:id="rId6"/>
    <p:sldLayoutId id="2147484431" r:id="rId7"/>
    <p:sldLayoutId id="2147484433" r:id="rId8"/>
    <p:sldLayoutId id="2147484435" r:id="rId9"/>
    <p:sldLayoutId id="2147484500" r:id="rId10"/>
    <p:sldLayoutId id="2147484503" r:id="rId11"/>
    <p:sldLayoutId id="2147484504" r:id="rId12"/>
    <p:sldLayoutId id="2147484501" r:id="rId13"/>
    <p:sldLayoutId id="2147484505" r:id="rId14"/>
    <p:sldLayoutId id="2147484502" r:id="rId15"/>
    <p:sldLayoutId id="2147484440" r:id="rId16"/>
    <p:sldLayoutId id="2147483672" r:id="rId17"/>
    <p:sldLayoutId id="2147483674" r:id="rId18"/>
    <p:sldLayoutId id="2147483676" r:id="rId19"/>
    <p:sldLayoutId id="2147484451" r:id="rId20"/>
    <p:sldLayoutId id="2147484456" r:id="rId21"/>
    <p:sldLayoutId id="2147484498" r:id="rId22"/>
    <p:sldLayoutId id="2147484460" r:id="rId23"/>
    <p:sldLayoutId id="2147484441" r:id="rId24"/>
    <p:sldLayoutId id="2147484506" r:id="rId25"/>
  </p:sldLayoutIdLst>
  <p:hf sldNum="0" hdr="0" dt="0"/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tabLst>
          <a:tab pos="2227263" algn="l"/>
        </a:tabLst>
        <a:defRPr sz="2800" b="1" i="0" kern="1200" spc="-50" baseline="0">
          <a:solidFill>
            <a:schemeClr val="tx1"/>
          </a:solidFill>
          <a:latin typeface="Arial" panose="020B0604020202020204" pitchFamily="34" charset="0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174625" indent="-174625" algn="l" defTabSz="457200" rtl="0" eaLnBrk="1" latinLnBrk="0" hangingPunct="1">
        <a:spcBef>
          <a:spcPts val="500"/>
        </a:spcBef>
        <a:buClr>
          <a:schemeClr val="tx1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339725" indent="-165100" algn="l" defTabSz="457200" rtl="0" eaLnBrk="1" latinLnBrk="0" hangingPunct="1">
        <a:spcBef>
          <a:spcPts val="300"/>
        </a:spcBef>
        <a:buClr>
          <a:schemeClr val="tx1"/>
        </a:buClr>
        <a:buFont typeface="Lucida Grande"/>
        <a:buChar char="-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512763" indent="-173038" algn="l" defTabSz="457200" rtl="0" eaLnBrk="1" latinLnBrk="0" hangingPunct="1">
        <a:spcBef>
          <a:spcPts val="200"/>
        </a:spcBef>
        <a:buClr>
          <a:schemeClr val="tx1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687388" indent="-174625" algn="l" defTabSz="457200" rtl="0" eaLnBrk="1" latinLnBrk="0" hangingPunct="1">
        <a:spcBef>
          <a:spcPts val="100"/>
        </a:spcBef>
        <a:buClr>
          <a:schemeClr val="tx1"/>
        </a:buClr>
        <a:buFont typeface="Lucida Grande"/>
        <a:buChar char="-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439">
          <p15:clr>
            <a:srgbClr val="F26B43"/>
          </p15:clr>
        </p15:guide>
        <p15:guide id="6" orient="horz" pos="3912">
          <p15:clr>
            <a:srgbClr val="F26B43"/>
          </p15:clr>
        </p15:guide>
        <p15:guide id="7" pos="239">
          <p15:clr>
            <a:srgbClr val="F26B43"/>
          </p15:clr>
        </p15:guide>
        <p15:guide id="8" orient="horz" pos="648">
          <p15:clr>
            <a:srgbClr val="F26B43"/>
          </p15:clr>
        </p15:guide>
        <p15:guide id="9" orient="horz" pos="833">
          <p15:clr>
            <a:srgbClr val="F26B43"/>
          </p15:clr>
        </p15:guide>
        <p15:guide id="10" orient="horz" pos="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41.png"/><Relationship Id="rId26" Type="http://schemas.openxmlformats.org/officeDocument/2006/relationships/image" Target="../media/image33.png"/><Relationship Id="rId3" Type="http://schemas.openxmlformats.org/officeDocument/2006/relationships/hyperlink" Target="https://www.kyriba.com/wp-content/files_live/content/kyriba-idc-wp-elm.pdf" TargetMode="External"/><Relationship Id="rId21" Type="http://schemas.openxmlformats.org/officeDocument/2006/relationships/image" Target="../media/image70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32.svg"/><Relationship Id="rId25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24" Type="http://schemas.openxmlformats.org/officeDocument/2006/relationships/image" Target="../media/image40.svg"/><Relationship Id="rId5" Type="http://schemas.openxmlformats.org/officeDocument/2006/relationships/image" Target="../media/image60.svg"/><Relationship Id="rId15" Type="http://schemas.openxmlformats.org/officeDocument/2006/relationships/image" Target="../media/image30.svg"/><Relationship Id="rId23" Type="http://schemas.openxmlformats.org/officeDocument/2006/relationships/image" Target="../media/image39.png"/><Relationship Id="rId10" Type="http://schemas.openxmlformats.org/officeDocument/2006/relationships/image" Target="../media/image65.png"/><Relationship Id="rId19" Type="http://schemas.openxmlformats.org/officeDocument/2006/relationships/image" Target="../media/image42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29.png"/><Relationship Id="rId22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19" Type="http://schemas.openxmlformats.org/officeDocument/2006/relationships/image" Target="../media/image90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path.com/resources/automation-analyst-reports/gartner-magic-quadrant-robotic-process-autom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svg"/><Relationship Id="rId3" Type="http://schemas.openxmlformats.org/officeDocument/2006/relationships/image" Target="../media/image38.jpeg"/><Relationship Id="rId7" Type="http://schemas.openxmlformats.org/officeDocument/2006/relationships/image" Target="../media/image30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40.svg"/><Relationship Id="rId5" Type="http://schemas.openxmlformats.org/officeDocument/2006/relationships/image" Target="../media/image28.svg"/><Relationship Id="rId1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8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hyperlink" Target="https://assets.ey.com/content/dam/ey-sites/ey-com/en_gl/topics/advisory/ey-when-you-need-to-leap-ahead-how-do-you-shift-from-taking-small-steps.pdf" TargetMode="External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49">
            <a:extLst>
              <a:ext uri="{FF2B5EF4-FFF2-40B4-BE49-F238E27FC236}">
                <a16:creationId xmlns:a16="http://schemas.microsoft.com/office/drawing/2014/main" id="{0321258B-F4B3-BF84-5457-58E6298ADA23}"/>
              </a:ext>
            </a:extLst>
          </p:cNvPr>
          <p:cNvSpPr txBox="1">
            <a:spLocks/>
          </p:cNvSpPr>
          <p:nvPr/>
        </p:nvSpPr>
        <p:spPr>
          <a:xfrm>
            <a:off x="3555872" y="3895115"/>
            <a:ext cx="2120608" cy="2120040"/>
          </a:xfrm>
          <a:custGeom>
            <a:avLst/>
            <a:gdLst>
              <a:gd name="connsiteX0" fmla="*/ 265718 w 531436"/>
              <a:gd name="connsiteY0" fmla="*/ 0 h 531432"/>
              <a:gd name="connsiteX1" fmla="*/ 531436 w 531436"/>
              <a:gd name="connsiteY1" fmla="*/ 265716 h 531432"/>
              <a:gd name="connsiteX2" fmla="*/ 265718 w 531436"/>
              <a:gd name="connsiteY2" fmla="*/ 531432 h 531432"/>
              <a:gd name="connsiteX3" fmla="*/ 0 w 531436"/>
              <a:gd name="connsiteY3" fmla="*/ 265716 h 531432"/>
              <a:gd name="connsiteX4" fmla="*/ 265718 w 531436"/>
              <a:gd name="connsiteY4" fmla="*/ 0 h 53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36" h="531432">
                <a:moveTo>
                  <a:pt x="265718" y="0"/>
                </a:moveTo>
                <a:cubicBezTo>
                  <a:pt x="412470" y="0"/>
                  <a:pt x="531436" y="118965"/>
                  <a:pt x="531436" y="265716"/>
                </a:cubicBezTo>
                <a:cubicBezTo>
                  <a:pt x="531436" y="412467"/>
                  <a:pt x="412470" y="531432"/>
                  <a:pt x="265718" y="531432"/>
                </a:cubicBezTo>
                <a:cubicBezTo>
                  <a:pt x="118966" y="531432"/>
                  <a:pt x="0" y="412467"/>
                  <a:pt x="0" y="265716"/>
                </a:cubicBezTo>
                <a:cubicBezTo>
                  <a:pt x="0" y="118965"/>
                  <a:pt x="118966" y="0"/>
                  <a:pt x="2657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buFont typeface="Arial"/>
              <a:buNone/>
              <a:defRPr sz="2000" kern="1200">
                <a:solidFill>
                  <a:schemeClr val="bg1">
                    <a:alpha val="0"/>
                  </a:schemeClr>
                </a:solidFill>
                <a:latin typeface="Arial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tx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29EEC2C1-8DF4-D85D-668E-0F78579A7F88}"/>
              </a:ext>
            </a:extLst>
          </p:cNvPr>
          <p:cNvSpPr txBox="1">
            <a:spLocks/>
          </p:cNvSpPr>
          <p:nvPr/>
        </p:nvSpPr>
        <p:spPr>
          <a:xfrm rot="18900000" flipV="1">
            <a:off x="7242416" y="3127407"/>
            <a:ext cx="6151595" cy="3076598"/>
          </a:xfrm>
          <a:custGeom>
            <a:avLst/>
            <a:gdLst>
              <a:gd name="connsiteX0" fmla="*/ 6149993 w 6149993"/>
              <a:gd name="connsiteY0" fmla="*/ 1964049 h 3076598"/>
              <a:gd name="connsiteX1" fmla="*/ 4650148 w 6149993"/>
              <a:gd name="connsiteY1" fmla="*/ 464204 h 3076598"/>
              <a:gd name="connsiteX2" fmla="*/ 4638007 w 6149993"/>
              <a:gd name="connsiteY2" fmla="*/ 475238 h 3076598"/>
              <a:gd name="connsiteX3" fmla="*/ 3287753 w 6149993"/>
              <a:gd name="connsiteY3" fmla="*/ 959968 h 3076598"/>
              <a:gd name="connsiteX4" fmla="*/ 1527548 w 6149993"/>
              <a:gd name="connsiteY4" fmla="*/ 24073 h 3076598"/>
              <a:gd name="connsiteX5" fmla="*/ 1512923 w 6149993"/>
              <a:gd name="connsiteY5" fmla="*/ 0 h 3076598"/>
              <a:gd name="connsiteX6" fmla="*/ 0 w 6149993"/>
              <a:gd name="connsiteY6" fmla="*/ 1512924 h 3076598"/>
              <a:gd name="connsiteX7" fmla="*/ 16454 w 6149993"/>
              <a:gd name="connsiteY7" fmla="*/ 1533863 h 3076598"/>
              <a:gd name="connsiteX8" fmla="*/ 3287753 w 6149993"/>
              <a:gd name="connsiteY8" fmla="*/ 3076598 h 3076598"/>
              <a:gd name="connsiteX9" fmla="*/ 6138204 w 6149993"/>
              <a:gd name="connsiteY9" fmla="*/ 1975288 h 307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49993" h="3076598">
                <a:moveTo>
                  <a:pt x="6149993" y="1964049"/>
                </a:moveTo>
                <a:lnTo>
                  <a:pt x="4650148" y="464204"/>
                </a:lnTo>
                <a:lnTo>
                  <a:pt x="4638007" y="475238"/>
                </a:lnTo>
                <a:cubicBezTo>
                  <a:pt x="4271074" y="778058"/>
                  <a:pt x="3800657" y="959968"/>
                  <a:pt x="3287753" y="959968"/>
                </a:cubicBezTo>
                <a:cubicBezTo>
                  <a:pt x="2555033" y="959968"/>
                  <a:pt x="1909019" y="588724"/>
                  <a:pt x="1527548" y="24073"/>
                </a:cubicBezTo>
                <a:lnTo>
                  <a:pt x="1512923" y="0"/>
                </a:lnTo>
                <a:lnTo>
                  <a:pt x="0" y="1512924"/>
                </a:lnTo>
                <a:lnTo>
                  <a:pt x="16454" y="1533863"/>
                </a:lnTo>
                <a:cubicBezTo>
                  <a:pt x="794015" y="2476050"/>
                  <a:pt x="1970751" y="3076598"/>
                  <a:pt x="3287753" y="3076598"/>
                </a:cubicBezTo>
                <a:cubicBezTo>
                  <a:pt x="4385254" y="3076598"/>
                  <a:pt x="5385348" y="2659551"/>
                  <a:pt x="6138204" y="197528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buFont typeface="Arial"/>
              <a:buNone/>
              <a:defRPr sz="2000" kern="1200">
                <a:solidFill>
                  <a:schemeClr val="bg1">
                    <a:alpha val="0"/>
                  </a:schemeClr>
                </a:solidFill>
                <a:latin typeface="Arial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tx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98BC114-93EE-D9C2-8976-DD9C44644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72" y="2743201"/>
            <a:ext cx="8303728" cy="786317"/>
          </a:xfrm>
        </p:spPr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financeiros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7240885-3480-A800-B9D8-F2C721B1B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072" y="3796115"/>
            <a:ext cx="3887176" cy="5609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Juliana Andrade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24BEA9D-2F3F-391E-8D67-D1156AA4506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2687" y="1956884"/>
            <a:ext cx="8304113" cy="786317"/>
          </a:xfrm>
        </p:spPr>
        <p:txBody>
          <a:bodyPr/>
          <a:lstStyle/>
          <a:p>
            <a:r>
              <a:rPr lang="en-US" dirty="0" err="1"/>
              <a:t>Automação</a:t>
            </a:r>
            <a:r>
              <a:rPr lang="en-US" dirty="0"/>
              <a:t> </a:t>
            </a:r>
            <a:r>
              <a:rPr lang="en-US" dirty="0" err="1"/>
              <a:t>baseada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IA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DCF5ECC0-B9F3-29F7-5DDD-9E5B69779337}"/>
              </a:ext>
            </a:extLst>
          </p:cNvPr>
          <p:cNvSpPr txBox="1">
            <a:spLocks/>
          </p:cNvSpPr>
          <p:nvPr/>
        </p:nvSpPr>
        <p:spPr>
          <a:xfrm>
            <a:off x="8077200" y="5867400"/>
            <a:ext cx="3887176" cy="5609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91440" rIns="91440" bIns="91440" rtlCol="0" anchor="ctr" anchorCtr="0">
            <a:normAutofit fontScale="92500"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/>
              <a:buNone/>
              <a:defRPr sz="2800" b="1" i="0" kern="1200" spc="-5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ts val="500"/>
              </a:spcBef>
              <a:buClr>
                <a:schemeClr val="tx1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ts val="200"/>
              </a:spcBef>
              <a:buClr>
                <a:schemeClr val="tx1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ts val="100"/>
              </a:spcBef>
              <a:buClr>
                <a:schemeClr val="tx1"/>
              </a:buClr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RPA &amp; IA </a:t>
            </a:r>
          </a:p>
        </p:txBody>
      </p:sp>
    </p:spTree>
    <p:extLst>
      <p:ext uri="{BB962C8B-B14F-4D97-AF65-F5344CB8AC3E}">
        <p14:creationId xmlns:p14="http://schemas.microsoft.com/office/powerpoint/2010/main" val="725774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230A4ECF-4B6C-2950-A5B4-0FAB3ECD2C43}"/>
              </a:ext>
            </a:extLst>
          </p:cNvPr>
          <p:cNvSpPr txBox="1"/>
          <p:nvPr/>
        </p:nvSpPr>
        <p:spPr>
          <a:xfrm>
            <a:off x="10271150" y="7831018"/>
            <a:ext cx="2320243" cy="650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8D94DCC-8A23-4097-1512-AFBF0CE1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</a:rPr>
              <a:t>Tesouraria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067172-535D-26BC-C2B0-383444270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156,000 horas de </a:t>
            </a:r>
            <a:r>
              <a:rPr lang="en-US" dirty="0" err="1"/>
              <a:t>trabalho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C3BE59-7272-0A0B-D898-2DC5E34EA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8100" y="5499033"/>
            <a:ext cx="8113528" cy="801535"/>
          </a:xfrm>
        </p:spPr>
        <p:txBody>
          <a:bodyPr/>
          <a:lstStyle/>
          <a:p>
            <a:r>
              <a:rPr lang="pt-BR" sz="1700" dirty="0"/>
              <a:t>economizado pela </a:t>
            </a:r>
            <a:r>
              <a:rPr lang="pt-BR" sz="1700" dirty="0" err="1"/>
              <a:t>Wartsila</a:t>
            </a:r>
            <a:r>
              <a:rPr lang="pt-BR" sz="1700" dirty="0"/>
              <a:t>, além de automatizar 13 processos de tesouraria em seu primeiro ano, melhorando a produtividade. Esses processos compreendem o gerenciamento de tesouraria, incluindo o gerenciamento de empréstimos, relatórios e monitoramento de transações, bem como tarefas financeiras como validações de faturas e alocações de crédito.</a:t>
            </a:r>
            <a:endParaRPr lang="en-US" sz="17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F49B81-81B5-CC0D-E048-5486EFA3A9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52" y="1943099"/>
            <a:ext cx="2578120" cy="1570977"/>
          </a:xfrm>
        </p:spPr>
        <p:txBody>
          <a:bodyPr/>
          <a:lstStyle/>
          <a:p>
            <a:r>
              <a:rPr lang="pt-BR" sz="1500" b="1" dirty="0"/>
              <a:t>Menos de 5% </a:t>
            </a:r>
            <a:r>
              <a:rPr lang="pt-BR" sz="1500" dirty="0"/>
              <a:t>das empresas conseguem prever o caixa de forma confiável para além de três meses, e </a:t>
            </a:r>
            <a:r>
              <a:rPr lang="pt-BR" sz="1500" b="1" dirty="0"/>
              <a:t>menos de 20% </a:t>
            </a:r>
            <a:r>
              <a:rPr lang="pt-BR" sz="1500" dirty="0"/>
              <a:t>conseguem prever a liquidez para além de um mês</a:t>
            </a:r>
            <a:endParaRPr lang="en-US" sz="1500" dirty="0"/>
          </a:p>
          <a:p>
            <a:endParaRPr lang="en-US" sz="15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8A37B5-016B-3BF2-FA50-A9ABDE0FB7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852" y="3545606"/>
            <a:ext cx="2812036" cy="3783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 </a:t>
            </a:r>
            <a:r>
              <a:rPr lang="en-US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Permenter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Research Director Financial Applications, IDC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6FEF943-2C7C-6345-7BB4-F8CF543E6E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Mitigação</a:t>
            </a:r>
            <a:r>
              <a:rPr lang="en-US" dirty="0"/>
              <a:t> de </a:t>
            </a:r>
            <a:r>
              <a:rPr lang="en-US" dirty="0" err="1"/>
              <a:t>riscos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C2EA986-E312-1D2B-BBBD-87A21FD8D2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Agilidade</a:t>
            </a:r>
            <a:r>
              <a:rPr lang="en-US" dirty="0"/>
              <a:t> das </a:t>
            </a:r>
            <a:r>
              <a:rPr lang="en-US" dirty="0" err="1"/>
              <a:t>onsolidações</a:t>
            </a:r>
            <a:r>
              <a:rPr lang="en-US" dirty="0"/>
              <a:t> de </a:t>
            </a:r>
            <a:r>
              <a:rPr lang="en-US" dirty="0" err="1"/>
              <a:t>caixa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DEA2B6D-B3DA-C8EF-1DB1-AC62952CB7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Confiabilidade</a:t>
            </a:r>
            <a:r>
              <a:rPr lang="en-US" dirty="0"/>
              <a:t> das </a:t>
            </a:r>
            <a:r>
              <a:rPr lang="en-US" dirty="0" err="1"/>
              <a:t>previsões</a:t>
            </a:r>
            <a:r>
              <a:rPr lang="en-US" dirty="0"/>
              <a:t> </a:t>
            </a:r>
            <a:r>
              <a:rPr lang="en-US" dirty="0" err="1"/>
              <a:t>financeiras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B5594AB-0971-5A23-4EA5-D7BEB9E6A0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48417" y="2134975"/>
            <a:ext cx="1223429" cy="640080"/>
          </a:xfrm>
        </p:spPr>
        <p:txBody>
          <a:bodyPr/>
          <a:lstStyle/>
          <a:p>
            <a:r>
              <a:rPr lang="pt-BR" dirty="0"/>
              <a:t>Digitalização dos processos de reconciliação da posição de caixa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2533D5F-72F4-802E-FD97-CB0FA983095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7" y="3196520"/>
            <a:ext cx="1174495" cy="640080"/>
          </a:xfrm>
        </p:spPr>
        <p:txBody>
          <a:bodyPr/>
          <a:lstStyle/>
          <a:p>
            <a:r>
              <a:rPr lang="pt-BR" dirty="0"/>
              <a:t>Automatização da extração de dados do saldo bancário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4E3153D-2762-AD27-8475-1B468DEB17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1223429" cy="640080"/>
          </a:xfrm>
        </p:spPr>
        <p:txBody>
          <a:bodyPr/>
          <a:lstStyle/>
          <a:p>
            <a:r>
              <a:rPr lang="pt-BR" dirty="0"/>
              <a:t>Eliminação de erros dos fluxos de trabalho de previsão de caixa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F8F396A-57AB-C2F3-E5E8-D6F7B241709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1174495" cy="640080"/>
          </a:xfrm>
        </p:spPr>
        <p:txBody>
          <a:bodyPr/>
          <a:lstStyle/>
          <a:p>
            <a:r>
              <a:rPr lang="pt-BR" dirty="0"/>
              <a:t>Melhoraria da confiabilidade da previsão de caixa</a:t>
            </a:r>
            <a:endParaRPr lang="en-US" dirty="0"/>
          </a:p>
        </p:txBody>
      </p:sp>
      <p:pic>
        <p:nvPicPr>
          <p:cNvPr id="96" name="Picture Placeholder 95">
            <a:extLst>
              <a:ext uri="{FF2B5EF4-FFF2-40B4-BE49-F238E27FC236}">
                <a16:creationId xmlns:a16="http://schemas.microsoft.com/office/drawing/2014/main" id="{C4DCB9A7-B2B3-3FC9-ACB3-713EC346CB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pic>
        <p:nvPicPr>
          <p:cNvPr id="99" name="Picture Placeholder 98">
            <a:extLst>
              <a:ext uri="{FF2B5EF4-FFF2-40B4-BE49-F238E27FC236}">
                <a16:creationId xmlns:a16="http://schemas.microsoft.com/office/drawing/2014/main" id="{989A08C4-D2AC-B135-6CDD-9DD84FA165F2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9FB7E6C0-5590-A65C-BEE2-1AEEC06BDFC9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pic>
        <p:nvPicPr>
          <p:cNvPr id="106" name="Picture Placeholder 105">
            <a:extLst>
              <a:ext uri="{FF2B5EF4-FFF2-40B4-BE49-F238E27FC236}">
                <a16:creationId xmlns:a16="http://schemas.microsoft.com/office/drawing/2014/main" id="{E31EA1D0-3F3D-C38F-6341-453ED42C300C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pic>
        <p:nvPicPr>
          <p:cNvPr id="103" name="Picture Placeholder 102">
            <a:extLst>
              <a:ext uri="{FF2B5EF4-FFF2-40B4-BE49-F238E27FC236}">
                <a16:creationId xmlns:a16="http://schemas.microsoft.com/office/drawing/2014/main" id="{C7FC2D99-1C3C-F1F0-323C-404322816141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DBC1313-6E88-9538-8355-C05E2F2EBDCB}"/>
              </a:ext>
            </a:extLst>
          </p:cNvPr>
          <p:cNvCxnSpPr>
            <a:cxnSpLocks/>
          </p:cNvCxnSpPr>
          <p:nvPr/>
        </p:nvCxnSpPr>
        <p:spPr>
          <a:xfrm>
            <a:off x="7729074" y="7909047"/>
            <a:ext cx="0" cy="3118288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573EF09-F9DD-6987-AE66-C6D3A40DD771}"/>
              </a:ext>
            </a:extLst>
          </p:cNvPr>
          <p:cNvSpPr txBox="1"/>
          <p:nvPr/>
        </p:nvSpPr>
        <p:spPr>
          <a:xfrm>
            <a:off x="3742296" y="8537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400" err="1">
              <a:latin typeface="Arial"/>
              <a:cs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784CE61-DDA0-3918-8F65-15ABBEB569F7}"/>
              </a:ext>
            </a:extLst>
          </p:cNvPr>
          <p:cNvGrpSpPr/>
          <p:nvPr/>
        </p:nvGrpSpPr>
        <p:grpSpPr>
          <a:xfrm>
            <a:off x="4781625" y="8870355"/>
            <a:ext cx="6894306" cy="1605016"/>
            <a:chOff x="4781625" y="2267616"/>
            <a:chExt cx="6894306" cy="160501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7A8D976-1128-BC8E-2E08-92F6F3073A4C}"/>
                </a:ext>
              </a:extLst>
            </p:cNvPr>
            <p:cNvSpPr txBox="1"/>
            <p:nvPr/>
          </p:nvSpPr>
          <p:spPr>
            <a:xfrm>
              <a:off x="4781625" y="2917132"/>
              <a:ext cx="2488686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sz="1200" dirty="0">
                <a:cs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179D245-53A3-F0BB-13A0-DEFFF43B537B}"/>
                </a:ext>
              </a:extLst>
            </p:cNvPr>
            <p:cNvSpPr txBox="1"/>
            <p:nvPr/>
          </p:nvSpPr>
          <p:spPr>
            <a:xfrm>
              <a:off x="4781677" y="3687966"/>
              <a:ext cx="2488686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sz="1200" dirty="0">
                <a:cs typeface="Arial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81C9AE0-E914-C475-0AFD-D1BA4152A482}"/>
                </a:ext>
              </a:extLst>
            </p:cNvPr>
            <p:cNvSpPr txBox="1"/>
            <p:nvPr/>
          </p:nvSpPr>
          <p:spPr>
            <a:xfrm>
              <a:off x="8842494" y="2267617"/>
              <a:ext cx="101174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8BFF4F-A867-CBBE-BFC0-90B188473117}"/>
                </a:ext>
              </a:extLst>
            </p:cNvPr>
            <p:cNvSpPr txBox="1"/>
            <p:nvPr/>
          </p:nvSpPr>
          <p:spPr>
            <a:xfrm>
              <a:off x="10666069" y="2267616"/>
              <a:ext cx="100986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588A95-FBC7-22DE-EC79-D8E892B692EF}"/>
                </a:ext>
              </a:extLst>
            </p:cNvPr>
            <p:cNvSpPr txBox="1"/>
            <p:nvPr/>
          </p:nvSpPr>
          <p:spPr>
            <a:xfrm>
              <a:off x="8836158" y="3363302"/>
              <a:ext cx="978326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2C4439-56B5-B61B-63C2-1E576A8A13E9}"/>
                </a:ext>
              </a:extLst>
            </p:cNvPr>
            <p:cNvSpPr txBox="1"/>
            <p:nvPr/>
          </p:nvSpPr>
          <p:spPr>
            <a:xfrm>
              <a:off x="10631159" y="3363303"/>
              <a:ext cx="95827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784C375B-B45F-8D0D-0677-45D287190881}"/>
              </a:ext>
            </a:extLst>
          </p:cNvPr>
          <p:cNvSpPr>
            <a:spLocks noChangeAspect="1"/>
          </p:cNvSpPr>
          <p:nvPr/>
        </p:nvSpPr>
        <p:spPr>
          <a:xfrm>
            <a:off x="9852355" y="9927624"/>
            <a:ext cx="640080" cy="6400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2799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2D99FD8-2E14-F965-7EA3-4A830605A88A}"/>
              </a:ext>
            </a:extLst>
          </p:cNvPr>
          <p:cNvSpPr>
            <a:spLocks noChangeAspect="1"/>
          </p:cNvSpPr>
          <p:nvPr/>
        </p:nvSpPr>
        <p:spPr>
          <a:xfrm>
            <a:off x="8077983" y="9927624"/>
            <a:ext cx="640080" cy="6400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2799">
              <a:solidFill>
                <a:schemeClr val="accent3"/>
              </a:solidFill>
              <a:latin typeface="Arial"/>
              <a:cs typeface="Arial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0461C77-1164-A0E5-A6DD-277B0D903BB0}"/>
              </a:ext>
            </a:extLst>
          </p:cNvPr>
          <p:cNvGrpSpPr/>
          <p:nvPr/>
        </p:nvGrpSpPr>
        <p:grpSpPr>
          <a:xfrm>
            <a:off x="8077983" y="8795510"/>
            <a:ext cx="640080" cy="640080"/>
            <a:chOff x="8077983" y="2192771"/>
            <a:chExt cx="640080" cy="64008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E1FE19B-49BD-34BE-DD43-AC106EB1BD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983" y="2192771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5974D0C2-4231-F2F0-A6C9-8A21CE82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176003" y="2284211"/>
              <a:ext cx="457200" cy="4572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12BF12C-1C3E-5171-2DF0-52BBDA0EA23E}"/>
              </a:ext>
            </a:extLst>
          </p:cNvPr>
          <p:cNvGrpSpPr/>
          <p:nvPr/>
        </p:nvGrpSpPr>
        <p:grpSpPr>
          <a:xfrm>
            <a:off x="9852355" y="8828111"/>
            <a:ext cx="640080" cy="640080"/>
            <a:chOff x="6480510" y="2040337"/>
            <a:chExt cx="640080" cy="64008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9907395-D879-6102-14C4-CF3243A2F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0510" y="2040337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A9D55002-9976-D808-187F-6ED2E0EA5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68773" y="2143149"/>
              <a:ext cx="457200" cy="457200"/>
            </a:xfrm>
            <a:prstGeom prst="rect">
              <a:avLst/>
            </a:prstGeom>
          </p:spPr>
        </p:pic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0EB72018-CC20-2B17-0421-0467D08EDD39}"/>
              </a:ext>
            </a:extLst>
          </p:cNvPr>
          <p:cNvSpPr>
            <a:spLocks noChangeAspect="1"/>
          </p:cNvSpPr>
          <p:nvPr/>
        </p:nvSpPr>
        <p:spPr>
          <a:xfrm>
            <a:off x="3967143" y="10265471"/>
            <a:ext cx="640080" cy="6400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2799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E33F2D9-1B7D-23CF-9C7F-ACABC6A03AE1}"/>
              </a:ext>
            </a:extLst>
          </p:cNvPr>
          <p:cNvSpPr>
            <a:spLocks noChangeAspect="1"/>
          </p:cNvSpPr>
          <p:nvPr/>
        </p:nvSpPr>
        <p:spPr>
          <a:xfrm>
            <a:off x="3967091" y="9465009"/>
            <a:ext cx="640080" cy="6400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2799">
              <a:solidFill>
                <a:schemeClr val="accent3"/>
              </a:solidFill>
              <a:latin typeface="Arial"/>
              <a:cs typeface="Arial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2D3B3AD-0CCA-A596-08F5-52A8FEDE9016}"/>
              </a:ext>
            </a:extLst>
          </p:cNvPr>
          <p:cNvGrpSpPr/>
          <p:nvPr/>
        </p:nvGrpSpPr>
        <p:grpSpPr>
          <a:xfrm>
            <a:off x="3960472" y="8697927"/>
            <a:ext cx="640080" cy="640080"/>
            <a:chOff x="910371" y="2040337"/>
            <a:chExt cx="640080" cy="64008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100709F-C029-41CC-75CE-9650EA5FC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371" y="2040337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7254370B-FA25-AED3-1233-77D75C7C7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2004" y="2131777"/>
              <a:ext cx="457200" cy="457200"/>
            </a:xfrm>
            <a:prstGeom prst="rect">
              <a:avLst/>
            </a:prstGeom>
          </p:spPr>
        </p:pic>
      </p:grpSp>
      <p:pic>
        <p:nvPicPr>
          <p:cNvPr id="91" name="Picture 90" descr="A clock and dollar sign&#10;&#10;Description automatically generated with low confidence">
            <a:extLst>
              <a:ext uri="{FF2B5EF4-FFF2-40B4-BE49-F238E27FC236}">
                <a16:creationId xmlns:a16="http://schemas.microsoft.com/office/drawing/2014/main" id="{FFC6B6D6-BEEC-0AF6-DFC2-77CF1C27CB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49364" y="10033076"/>
            <a:ext cx="441325" cy="425115"/>
          </a:xfrm>
          <a:prstGeom prst="rect">
            <a:avLst/>
          </a:prstGeom>
        </p:spPr>
      </p:pic>
      <p:pic>
        <p:nvPicPr>
          <p:cNvPr id="92" name="Picture 91" descr="A calendar with a check mark&#10;&#10;Description automatically generated with medium confidence">
            <a:extLst>
              <a:ext uri="{FF2B5EF4-FFF2-40B4-BE49-F238E27FC236}">
                <a16:creationId xmlns:a16="http://schemas.microsoft.com/office/drawing/2014/main" id="{193B0EAA-B611-B58A-2AA5-DFAA832353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0574" y="10380655"/>
            <a:ext cx="441325" cy="411747"/>
          </a:xfrm>
          <a:prstGeom prst="rect">
            <a:avLst/>
          </a:prstGeom>
        </p:spPr>
      </p:pic>
      <p:pic>
        <p:nvPicPr>
          <p:cNvPr id="93" name="Picture 92" descr="A picture containing symbol, graphics, line, design&#10;&#10;Description automatically generated">
            <a:extLst>
              <a:ext uri="{FF2B5EF4-FFF2-40B4-BE49-F238E27FC236}">
                <a16:creationId xmlns:a16="http://schemas.microsoft.com/office/drawing/2014/main" id="{E16B97E9-BC5E-6C88-B26E-688DF1785E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82811" y="10021630"/>
            <a:ext cx="425115" cy="448009"/>
          </a:xfrm>
          <a:prstGeom prst="rect">
            <a:avLst/>
          </a:prstGeom>
        </p:spPr>
      </p:pic>
      <p:pic>
        <p:nvPicPr>
          <p:cNvPr id="94" name="Picture Placeholder 93">
            <a:extLst>
              <a:ext uri="{FF2B5EF4-FFF2-40B4-BE49-F238E27FC236}">
                <a16:creationId xmlns:a16="http://schemas.microsoft.com/office/drawing/2014/main" id="{F87E1552-6B9F-98A0-CA15-1F16AFE4F523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7" name="Picture 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3A2004B7-3E5D-F17D-E0F6-F79E3A9683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5"/>
          <a:srcRect l="16650" r="16650"/>
          <a:stretch/>
        </p:blipFill>
        <p:spPr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</p:pic>
      <p:pic>
        <p:nvPicPr>
          <p:cNvPr id="104" name="Picture Placeholder 103" descr="A red arrow in a black circle&#10;&#10;Description automatically generated with medium confidence">
            <a:extLst>
              <a:ext uri="{FF2B5EF4-FFF2-40B4-BE49-F238E27FC236}">
                <a16:creationId xmlns:a16="http://schemas.microsoft.com/office/drawing/2014/main" id="{BB7066C5-A156-23A1-757C-5DB5F543F948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6"/>
          <a:srcRect/>
          <a:stretch>
            <a:fillRect/>
          </a:stretch>
        </p:blipFill>
        <p:spPr>
          <a:xfrm flipV="1">
            <a:off x="10071847" y="328509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Reboot-Work-Outro-NO-MUSIC">
            <a:hlinkClick r:id="" action="ppaction://media"/>
            <a:extLst>
              <a:ext uri="{FF2B5EF4-FFF2-40B4-BE49-F238E27FC236}">
                <a16:creationId xmlns:a16="http://schemas.microsoft.com/office/drawing/2014/main" id="{0F32FD30-D52A-8789-5016-01FBF5489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056" y="1036622"/>
            <a:ext cx="11734801" cy="547418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10AE8D9-7B2B-6B60-B8FF-0C0FC8CA2C57}"/>
              </a:ext>
            </a:extLst>
          </p:cNvPr>
          <p:cNvSpPr/>
          <p:nvPr/>
        </p:nvSpPr>
        <p:spPr>
          <a:xfrm>
            <a:off x="137056" y="947555"/>
            <a:ext cx="11972431" cy="6017751"/>
          </a:xfrm>
          <a:custGeom>
            <a:avLst/>
            <a:gdLst/>
            <a:ahLst/>
            <a:cxnLst/>
            <a:rect l="l" t="t" r="r" b="b"/>
            <a:pathLst>
              <a:path w="11972431" h="6017751">
                <a:moveTo>
                  <a:pt x="10024433" y="4060275"/>
                </a:moveTo>
                <a:lnTo>
                  <a:pt x="10024433" y="4328664"/>
                </a:lnTo>
                <a:cubicBezTo>
                  <a:pt x="10024433" y="4360379"/>
                  <a:pt x="10010370" y="4376238"/>
                  <a:pt x="9982245" y="4376238"/>
                </a:cubicBezTo>
                <a:cubicBezTo>
                  <a:pt x="9951725" y="4376238"/>
                  <a:pt x="9936466" y="4360379"/>
                  <a:pt x="9936466" y="4328664"/>
                </a:cubicBezTo>
                <a:lnTo>
                  <a:pt x="9936466" y="4139266"/>
                </a:lnTo>
                <a:cubicBezTo>
                  <a:pt x="9936466" y="4100967"/>
                  <a:pt x="9965788" y="4074637"/>
                  <a:pt x="10024433" y="4060275"/>
                </a:cubicBezTo>
                <a:close/>
                <a:moveTo>
                  <a:pt x="11299936" y="3635701"/>
                </a:moveTo>
                <a:cubicBezTo>
                  <a:pt x="11329258" y="3635701"/>
                  <a:pt x="11343920" y="3650961"/>
                  <a:pt x="11343920" y="3681480"/>
                </a:cubicBezTo>
                <a:lnTo>
                  <a:pt x="11343920" y="4328664"/>
                </a:lnTo>
                <a:cubicBezTo>
                  <a:pt x="11343920" y="4360379"/>
                  <a:pt x="11329259" y="4376238"/>
                  <a:pt x="11299936" y="4376238"/>
                </a:cubicBezTo>
                <a:cubicBezTo>
                  <a:pt x="11270015" y="4376238"/>
                  <a:pt x="11255055" y="4360379"/>
                  <a:pt x="11255055" y="4328664"/>
                </a:cubicBezTo>
                <a:lnTo>
                  <a:pt x="11255055" y="3683275"/>
                </a:lnTo>
                <a:cubicBezTo>
                  <a:pt x="11255055" y="3651559"/>
                  <a:pt x="11270016" y="3635701"/>
                  <a:pt x="11299936" y="3635701"/>
                </a:cubicBezTo>
                <a:close/>
                <a:moveTo>
                  <a:pt x="7733997" y="3635701"/>
                </a:moveTo>
                <a:cubicBezTo>
                  <a:pt x="7763318" y="3635701"/>
                  <a:pt x="7777980" y="3652756"/>
                  <a:pt x="7777980" y="3686866"/>
                </a:cubicBezTo>
                <a:lnTo>
                  <a:pt x="7777980" y="4325073"/>
                </a:lnTo>
                <a:cubicBezTo>
                  <a:pt x="7777980" y="4360379"/>
                  <a:pt x="7763318" y="4378033"/>
                  <a:pt x="7733997" y="4378033"/>
                </a:cubicBezTo>
                <a:cubicBezTo>
                  <a:pt x="7704075" y="4378033"/>
                  <a:pt x="7689116" y="4360379"/>
                  <a:pt x="7689116" y="4325073"/>
                </a:cubicBezTo>
                <a:lnTo>
                  <a:pt x="7689116" y="3686866"/>
                </a:lnTo>
                <a:cubicBezTo>
                  <a:pt x="7689116" y="3652756"/>
                  <a:pt x="7704075" y="3635701"/>
                  <a:pt x="7733997" y="3635701"/>
                </a:cubicBezTo>
                <a:close/>
                <a:moveTo>
                  <a:pt x="5790896" y="3635701"/>
                </a:moveTo>
                <a:cubicBezTo>
                  <a:pt x="5820218" y="3635701"/>
                  <a:pt x="5834879" y="3652756"/>
                  <a:pt x="5834879" y="3686866"/>
                </a:cubicBezTo>
                <a:lnTo>
                  <a:pt x="5834879" y="4325073"/>
                </a:lnTo>
                <a:cubicBezTo>
                  <a:pt x="5834879" y="4360379"/>
                  <a:pt x="5820218" y="4378033"/>
                  <a:pt x="5790896" y="4378033"/>
                </a:cubicBezTo>
                <a:cubicBezTo>
                  <a:pt x="5760976" y="4378033"/>
                  <a:pt x="5746015" y="4360379"/>
                  <a:pt x="5746015" y="4325073"/>
                </a:cubicBezTo>
                <a:lnTo>
                  <a:pt x="5746015" y="3686866"/>
                </a:lnTo>
                <a:cubicBezTo>
                  <a:pt x="5746015" y="3652756"/>
                  <a:pt x="5760976" y="3635701"/>
                  <a:pt x="5790896" y="3635701"/>
                </a:cubicBezTo>
                <a:close/>
                <a:moveTo>
                  <a:pt x="3156945" y="3635701"/>
                </a:moveTo>
                <a:cubicBezTo>
                  <a:pt x="3185679" y="3635701"/>
                  <a:pt x="3200045" y="3652756"/>
                  <a:pt x="3200045" y="3686866"/>
                </a:cubicBezTo>
                <a:lnTo>
                  <a:pt x="3200045" y="3925632"/>
                </a:lnTo>
                <a:lnTo>
                  <a:pt x="3112976" y="3925632"/>
                </a:lnTo>
                <a:lnTo>
                  <a:pt x="3112976" y="3686866"/>
                </a:lnTo>
                <a:cubicBezTo>
                  <a:pt x="3112976" y="3652756"/>
                  <a:pt x="3127633" y="3635701"/>
                  <a:pt x="3156945" y="3635701"/>
                </a:cubicBezTo>
                <a:close/>
                <a:moveTo>
                  <a:pt x="1985891" y="3481311"/>
                </a:moveTo>
                <a:lnTo>
                  <a:pt x="1985891" y="4523447"/>
                </a:lnTo>
                <a:lnTo>
                  <a:pt x="2241713" y="4523447"/>
                </a:lnTo>
                <a:lnTo>
                  <a:pt x="2241713" y="3481311"/>
                </a:lnTo>
                <a:close/>
                <a:moveTo>
                  <a:pt x="1023866" y="3481311"/>
                </a:moveTo>
                <a:lnTo>
                  <a:pt x="1023866" y="4523447"/>
                </a:lnTo>
                <a:lnTo>
                  <a:pt x="1279688" y="4523447"/>
                </a:lnTo>
                <a:lnTo>
                  <a:pt x="1279688" y="3481311"/>
                </a:lnTo>
                <a:close/>
                <a:moveTo>
                  <a:pt x="10756218" y="3474130"/>
                </a:moveTo>
                <a:cubicBezTo>
                  <a:pt x="10684830" y="3474130"/>
                  <a:pt x="10632033" y="3488192"/>
                  <a:pt x="10597830" y="3516318"/>
                </a:cubicBezTo>
                <a:lnTo>
                  <a:pt x="10597830" y="3481311"/>
                </a:lnTo>
                <a:lnTo>
                  <a:pt x="10342009" y="3481311"/>
                </a:lnTo>
                <a:lnTo>
                  <a:pt x="10342009" y="4523447"/>
                </a:lnTo>
                <a:lnTo>
                  <a:pt x="10597830" y="4523447"/>
                </a:lnTo>
                <a:lnTo>
                  <a:pt x="10597830" y="3685070"/>
                </a:lnTo>
                <a:cubicBezTo>
                  <a:pt x="10597830" y="3654551"/>
                  <a:pt x="10612641" y="3639292"/>
                  <a:pt x="10642262" y="3639292"/>
                </a:cubicBezTo>
                <a:cubicBezTo>
                  <a:pt x="10671884" y="3639292"/>
                  <a:pt x="10686695" y="3655150"/>
                  <a:pt x="10686695" y="3686866"/>
                </a:cubicBezTo>
                <a:lnTo>
                  <a:pt x="10686695" y="4523447"/>
                </a:lnTo>
                <a:lnTo>
                  <a:pt x="10942516" y="4523447"/>
                </a:lnTo>
                <a:lnTo>
                  <a:pt x="10942516" y="3622237"/>
                </a:lnTo>
                <a:cubicBezTo>
                  <a:pt x="10942516" y="3573766"/>
                  <a:pt x="10923016" y="3536963"/>
                  <a:pt x="10884017" y="3511830"/>
                </a:cubicBezTo>
                <a:cubicBezTo>
                  <a:pt x="10845016" y="3486696"/>
                  <a:pt x="10802418" y="3474130"/>
                  <a:pt x="10756218" y="3474130"/>
                </a:cubicBezTo>
                <a:close/>
                <a:moveTo>
                  <a:pt x="9994811" y="3474130"/>
                </a:moveTo>
                <a:cubicBezTo>
                  <a:pt x="9791351" y="3474130"/>
                  <a:pt x="9689621" y="3544444"/>
                  <a:pt x="9689621" y="3685070"/>
                </a:cubicBezTo>
                <a:lnTo>
                  <a:pt x="9689621" y="3893318"/>
                </a:lnTo>
                <a:lnTo>
                  <a:pt x="9936466" y="3893318"/>
                </a:lnTo>
                <a:cubicBezTo>
                  <a:pt x="9936466" y="3878358"/>
                  <a:pt x="9935269" y="3856217"/>
                  <a:pt x="9932875" y="3826894"/>
                </a:cubicBezTo>
                <a:cubicBezTo>
                  <a:pt x="9931080" y="3797572"/>
                  <a:pt x="9930183" y="3775431"/>
                  <a:pt x="9930183" y="3760470"/>
                </a:cubicBezTo>
                <a:cubicBezTo>
                  <a:pt x="9930183" y="3677291"/>
                  <a:pt x="9946938" y="3635701"/>
                  <a:pt x="9980449" y="3635701"/>
                </a:cubicBezTo>
                <a:cubicBezTo>
                  <a:pt x="10009771" y="3635701"/>
                  <a:pt x="10024433" y="3652756"/>
                  <a:pt x="10024433" y="3686866"/>
                </a:cubicBezTo>
                <a:lnTo>
                  <a:pt x="10024433" y="3841256"/>
                </a:lnTo>
                <a:cubicBezTo>
                  <a:pt x="10024433" y="3859209"/>
                  <a:pt x="9994811" y="3883145"/>
                  <a:pt x="9935568" y="3913066"/>
                </a:cubicBezTo>
                <a:cubicBezTo>
                  <a:pt x="9833240" y="3965128"/>
                  <a:pt x="9765170" y="4008513"/>
                  <a:pt x="9731360" y="4043221"/>
                </a:cubicBezTo>
                <a:cubicBezTo>
                  <a:pt x="9697550" y="4077929"/>
                  <a:pt x="9680644" y="4118621"/>
                  <a:pt x="9680644" y="4165297"/>
                </a:cubicBezTo>
                <a:lnTo>
                  <a:pt x="9680644" y="4374442"/>
                </a:lnTo>
                <a:cubicBezTo>
                  <a:pt x="9680644" y="4483353"/>
                  <a:pt x="9750359" y="4537809"/>
                  <a:pt x="9889790" y="4537809"/>
                </a:cubicBezTo>
                <a:cubicBezTo>
                  <a:pt x="9980150" y="4537809"/>
                  <a:pt x="10034904" y="4519558"/>
                  <a:pt x="10054054" y="4483054"/>
                </a:cubicBezTo>
                <a:lnTo>
                  <a:pt x="10054054" y="4523447"/>
                </a:lnTo>
                <a:lnTo>
                  <a:pt x="10280254" y="4523447"/>
                </a:lnTo>
                <a:lnTo>
                  <a:pt x="10280254" y="3694047"/>
                </a:lnTo>
                <a:cubicBezTo>
                  <a:pt x="10280254" y="3547435"/>
                  <a:pt x="10185107" y="3474130"/>
                  <a:pt x="9994811" y="3474130"/>
                </a:cubicBezTo>
                <a:close/>
                <a:moveTo>
                  <a:pt x="7737587" y="3474130"/>
                </a:moveTo>
                <a:cubicBezTo>
                  <a:pt x="7534724" y="3474130"/>
                  <a:pt x="7433293" y="3547435"/>
                  <a:pt x="7433293" y="3694047"/>
                </a:cubicBezTo>
                <a:lnTo>
                  <a:pt x="7433293" y="4317892"/>
                </a:lnTo>
                <a:cubicBezTo>
                  <a:pt x="7433293" y="4464503"/>
                  <a:pt x="7534724" y="4537809"/>
                  <a:pt x="7737587" y="4537809"/>
                </a:cubicBezTo>
                <a:cubicBezTo>
                  <a:pt x="7935063" y="4537809"/>
                  <a:pt x="8033801" y="4467496"/>
                  <a:pt x="8033801" y="4326868"/>
                </a:cubicBezTo>
                <a:lnTo>
                  <a:pt x="8033801" y="3685070"/>
                </a:lnTo>
                <a:cubicBezTo>
                  <a:pt x="8033801" y="3612662"/>
                  <a:pt x="8004030" y="3559404"/>
                  <a:pt x="7944488" y="3525294"/>
                </a:cubicBezTo>
                <a:cubicBezTo>
                  <a:pt x="7884945" y="3491185"/>
                  <a:pt x="7815979" y="3474130"/>
                  <a:pt x="7737587" y="3474130"/>
                </a:cubicBezTo>
                <a:close/>
                <a:moveTo>
                  <a:pt x="7093477" y="3474130"/>
                </a:moveTo>
                <a:cubicBezTo>
                  <a:pt x="6894804" y="3474130"/>
                  <a:pt x="6795467" y="3547435"/>
                  <a:pt x="6795467" y="3694047"/>
                </a:cubicBezTo>
                <a:lnTo>
                  <a:pt x="6795467" y="3834075"/>
                </a:lnTo>
                <a:cubicBezTo>
                  <a:pt x="6795467" y="3889728"/>
                  <a:pt x="6809231" y="3931467"/>
                  <a:pt x="6836758" y="3959293"/>
                </a:cubicBezTo>
                <a:cubicBezTo>
                  <a:pt x="6864285" y="3987119"/>
                  <a:pt x="6944771" y="4036040"/>
                  <a:pt x="7078217" y="4106054"/>
                </a:cubicBezTo>
                <a:cubicBezTo>
                  <a:pt x="7113524" y="4131786"/>
                  <a:pt x="7131177" y="4188635"/>
                  <a:pt x="7131177" y="4276602"/>
                </a:cubicBezTo>
                <a:cubicBezTo>
                  <a:pt x="7131177" y="4344222"/>
                  <a:pt x="7116815" y="4378033"/>
                  <a:pt x="7088091" y="4378033"/>
                </a:cubicBezTo>
                <a:cubicBezTo>
                  <a:pt x="7059367" y="4378033"/>
                  <a:pt x="7045005" y="4360379"/>
                  <a:pt x="7045005" y="4325073"/>
                </a:cubicBezTo>
                <a:lnTo>
                  <a:pt x="7045005" y="4104259"/>
                </a:lnTo>
                <a:lnTo>
                  <a:pt x="6789184" y="4104259"/>
                </a:lnTo>
                <a:lnTo>
                  <a:pt x="6789184" y="4326868"/>
                </a:lnTo>
                <a:cubicBezTo>
                  <a:pt x="6789184" y="4467496"/>
                  <a:pt x="6888072" y="4537809"/>
                  <a:pt x="7085847" y="4537809"/>
                </a:cubicBezTo>
                <a:cubicBezTo>
                  <a:pt x="7287812" y="4537809"/>
                  <a:pt x="7388794" y="4464503"/>
                  <a:pt x="7388794" y="4317892"/>
                </a:cubicBezTo>
                <a:lnTo>
                  <a:pt x="7388794" y="4161706"/>
                </a:lnTo>
                <a:cubicBezTo>
                  <a:pt x="7388794" y="4091692"/>
                  <a:pt x="7359172" y="4035441"/>
                  <a:pt x="7299929" y="3992954"/>
                </a:cubicBezTo>
                <a:cubicBezTo>
                  <a:pt x="7157507" y="3922940"/>
                  <a:pt x="7079265" y="3873571"/>
                  <a:pt x="7065202" y="3844847"/>
                </a:cubicBezTo>
                <a:cubicBezTo>
                  <a:pt x="7051139" y="3816123"/>
                  <a:pt x="7044108" y="3773636"/>
                  <a:pt x="7044108" y="3717385"/>
                </a:cubicBezTo>
                <a:cubicBezTo>
                  <a:pt x="7044108" y="3662929"/>
                  <a:pt x="7059966" y="3635701"/>
                  <a:pt x="7091682" y="3635701"/>
                </a:cubicBezTo>
                <a:cubicBezTo>
                  <a:pt x="7123398" y="3635701"/>
                  <a:pt x="7139255" y="3679086"/>
                  <a:pt x="7139255" y="3765856"/>
                </a:cubicBezTo>
                <a:lnTo>
                  <a:pt x="7133870" y="3890625"/>
                </a:lnTo>
                <a:lnTo>
                  <a:pt x="7383408" y="3890625"/>
                </a:lnTo>
                <a:lnTo>
                  <a:pt x="7383408" y="3685070"/>
                </a:lnTo>
                <a:cubicBezTo>
                  <a:pt x="7383408" y="3544444"/>
                  <a:pt x="7286765" y="3474130"/>
                  <a:pt x="7093477" y="3474130"/>
                </a:cubicBezTo>
                <a:close/>
                <a:moveTo>
                  <a:pt x="6445777" y="3474130"/>
                </a:moveTo>
                <a:cubicBezTo>
                  <a:pt x="6247104" y="3474130"/>
                  <a:pt x="6147767" y="3547435"/>
                  <a:pt x="6147767" y="3694047"/>
                </a:cubicBezTo>
                <a:lnTo>
                  <a:pt x="6147767" y="3834075"/>
                </a:lnTo>
                <a:cubicBezTo>
                  <a:pt x="6147767" y="3889728"/>
                  <a:pt x="6161531" y="3931467"/>
                  <a:pt x="6189058" y="3959293"/>
                </a:cubicBezTo>
                <a:cubicBezTo>
                  <a:pt x="6216584" y="3987119"/>
                  <a:pt x="6297071" y="4036040"/>
                  <a:pt x="6430517" y="4106054"/>
                </a:cubicBezTo>
                <a:cubicBezTo>
                  <a:pt x="6465824" y="4131786"/>
                  <a:pt x="6483477" y="4188635"/>
                  <a:pt x="6483477" y="4276602"/>
                </a:cubicBezTo>
                <a:cubicBezTo>
                  <a:pt x="6483477" y="4344222"/>
                  <a:pt x="6469115" y="4378033"/>
                  <a:pt x="6440391" y="4378033"/>
                </a:cubicBezTo>
                <a:cubicBezTo>
                  <a:pt x="6411667" y="4378033"/>
                  <a:pt x="6397305" y="4360379"/>
                  <a:pt x="6397305" y="4325073"/>
                </a:cubicBezTo>
                <a:lnTo>
                  <a:pt x="6397305" y="4104259"/>
                </a:lnTo>
                <a:lnTo>
                  <a:pt x="6141484" y="4104259"/>
                </a:lnTo>
                <a:lnTo>
                  <a:pt x="6141484" y="4326868"/>
                </a:lnTo>
                <a:cubicBezTo>
                  <a:pt x="6141484" y="4467496"/>
                  <a:pt x="6240371" y="4537809"/>
                  <a:pt x="6438147" y="4537809"/>
                </a:cubicBezTo>
                <a:cubicBezTo>
                  <a:pt x="6640112" y="4537809"/>
                  <a:pt x="6741094" y="4464503"/>
                  <a:pt x="6741094" y="4317892"/>
                </a:cubicBezTo>
                <a:lnTo>
                  <a:pt x="6741094" y="4161706"/>
                </a:lnTo>
                <a:cubicBezTo>
                  <a:pt x="6741094" y="4091692"/>
                  <a:pt x="6711472" y="4035441"/>
                  <a:pt x="6652229" y="3992954"/>
                </a:cubicBezTo>
                <a:cubicBezTo>
                  <a:pt x="6509807" y="3922940"/>
                  <a:pt x="6431564" y="3873571"/>
                  <a:pt x="6417502" y="3844847"/>
                </a:cubicBezTo>
                <a:cubicBezTo>
                  <a:pt x="6403439" y="3816123"/>
                  <a:pt x="6396408" y="3773636"/>
                  <a:pt x="6396408" y="3717385"/>
                </a:cubicBezTo>
                <a:cubicBezTo>
                  <a:pt x="6396408" y="3662929"/>
                  <a:pt x="6412266" y="3635701"/>
                  <a:pt x="6443982" y="3635701"/>
                </a:cubicBezTo>
                <a:cubicBezTo>
                  <a:pt x="6475698" y="3635701"/>
                  <a:pt x="6491555" y="3679086"/>
                  <a:pt x="6491555" y="3765856"/>
                </a:cubicBezTo>
                <a:lnTo>
                  <a:pt x="6486170" y="3890625"/>
                </a:lnTo>
                <a:lnTo>
                  <a:pt x="6735708" y="3890625"/>
                </a:lnTo>
                <a:lnTo>
                  <a:pt x="6735708" y="3685070"/>
                </a:lnTo>
                <a:cubicBezTo>
                  <a:pt x="6735708" y="3544444"/>
                  <a:pt x="6639065" y="3474130"/>
                  <a:pt x="6445777" y="3474130"/>
                </a:cubicBezTo>
                <a:close/>
                <a:moveTo>
                  <a:pt x="5794486" y="3474130"/>
                </a:moveTo>
                <a:cubicBezTo>
                  <a:pt x="5591624" y="3474130"/>
                  <a:pt x="5490193" y="3547435"/>
                  <a:pt x="5490193" y="3694047"/>
                </a:cubicBezTo>
                <a:lnTo>
                  <a:pt x="5490193" y="4317892"/>
                </a:lnTo>
                <a:cubicBezTo>
                  <a:pt x="5490193" y="4464503"/>
                  <a:pt x="5591624" y="4537809"/>
                  <a:pt x="5794486" y="4537809"/>
                </a:cubicBezTo>
                <a:cubicBezTo>
                  <a:pt x="5991963" y="4537809"/>
                  <a:pt x="6090701" y="4467496"/>
                  <a:pt x="6090701" y="4326868"/>
                </a:cubicBezTo>
                <a:lnTo>
                  <a:pt x="6090701" y="3685070"/>
                </a:lnTo>
                <a:cubicBezTo>
                  <a:pt x="6090701" y="3612662"/>
                  <a:pt x="6060929" y="3559404"/>
                  <a:pt x="6001388" y="3525294"/>
                </a:cubicBezTo>
                <a:cubicBezTo>
                  <a:pt x="5941846" y="3491185"/>
                  <a:pt x="5872878" y="3474130"/>
                  <a:pt x="5794486" y="3474130"/>
                </a:cubicBezTo>
                <a:close/>
                <a:moveTo>
                  <a:pt x="5250768" y="3474130"/>
                </a:moveTo>
                <a:cubicBezTo>
                  <a:pt x="5179380" y="3474130"/>
                  <a:pt x="5126584" y="3488192"/>
                  <a:pt x="5092381" y="3516318"/>
                </a:cubicBezTo>
                <a:lnTo>
                  <a:pt x="5092381" y="3481311"/>
                </a:lnTo>
                <a:lnTo>
                  <a:pt x="4836559" y="3481311"/>
                </a:lnTo>
                <a:lnTo>
                  <a:pt x="4836559" y="4523447"/>
                </a:lnTo>
                <a:lnTo>
                  <a:pt x="5092381" y="4523447"/>
                </a:lnTo>
                <a:lnTo>
                  <a:pt x="5092381" y="3685070"/>
                </a:lnTo>
                <a:cubicBezTo>
                  <a:pt x="5092381" y="3654551"/>
                  <a:pt x="5107192" y="3639292"/>
                  <a:pt x="5136813" y="3639292"/>
                </a:cubicBezTo>
                <a:cubicBezTo>
                  <a:pt x="5166434" y="3639292"/>
                  <a:pt x="5181245" y="3655150"/>
                  <a:pt x="5181245" y="3686866"/>
                </a:cubicBezTo>
                <a:lnTo>
                  <a:pt x="5181245" y="4523447"/>
                </a:lnTo>
                <a:lnTo>
                  <a:pt x="5437066" y="4523447"/>
                </a:lnTo>
                <a:lnTo>
                  <a:pt x="5437066" y="3622237"/>
                </a:lnTo>
                <a:cubicBezTo>
                  <a:pt x="5437066" y="3573766"/>
                  <a:pt x="5417566" y="3536963"/>
                  <a:pt x="5378567" y="3511830"/>
                </a:cubicBezTo>
                <a:cubicBezTo>
                  <a:pt x="5339567" y="3486696"/>
                  <a:pt x="5296968" y="3474130"/>
                  <a:pt x="5250768" y="3474130"/>
                </a:cubicBezTo>
                <a:close/>
                <a:moveTo>
                  <a:pt x="3930833" y="3474130"/>
                </a:moveTo>
                <a:cubicBezTo>
                  <a:pt x="3860239" y="3474130"/>
                  <a:pt x="3807293" y="3488791"/>
                  <a:pt x="3771997" y="3518113"/>
                </a:cubicBezTo>
                <a:lnTo>
                  <a:pt x="3771997" y="3481311"/>
                </a:lnTo>
                <a:lnTo>
                  <a:pt x="3516175" y="3481311"/>
                </a:lnTo>
                <a:lnTo>
                  <a:pt x="3516175" y="4523447"/>
                </a:lnTo>
                <a:lnTo>
                  <a:pt x="3771997" y="4523447"/>
                </a:lnTo>
                <a:lnTo>
                  <a:pt x="3771997" y="3686866"/>
                </a:lnTo>
                <a:cubicBezTo>
                  <a:pt x="3771997" y="3656347"/>
                  <a:pt x="3786807" y="3641087"/>
                  <a:pt x="3816429" y="3641087"/>
                </a:cubicBezTo>
                <a:cubicBezTo>
                  <a:pt x="3845451" y="3641087"/>
                  <a:pt x="3859963" y="3656945"/>
                  <a:pt x="3859963" y="3688661"/>
                </a:cubicBezTo>
                <a:lnTo>
                  <a:pt x="3859963" y="4523447"/>
                </a:lnTo>
                <a:lnTo>
                  <a:pt x="4115784" y="4523447"/>
                </a:lnTo>
                <a:lnTo>
                  <a:pt x="4115784" y="3688661"/>
                </a:lnTo>
                <a:cubicBezTo>
                  <a:pt x="4115784" y="3658142"/>
                  <a:pt x="4130595" y="3642882"/>
                  <a:pt x="4160216" y="3642882"/>
                </a:cubicBezTo>
                <a:cubicBezTo>
                  <a:pt x="4189240" y="3642882"/>
                  <a:pt x="4203751" y="3658740"/>
                  <a:pt x="4203751" y="3690456"/>
                </a:cubicBezTo>
                <a:lnTo>
                  <a:pt x="4203751" y="4523447"/>
                </a:lnTo>
                <a:lnTo>
                  <a:pt x="4459573" y="4523447"/>
                </a:lnTo>
                <a:lnTo>
                  <a:pt x="4459573" y="3624930"/>
                </a:lnTo>
                <a:cubicBezTo>
                  <a:pt x="4459573" y="3577655"/>
                  <a:pt x="4440119" y="3540703"/>
                  <a:pt x="4401213" y="3514074"/>
                </a:cubicBezTo>
                <a:cubicBezTo>
                  <a:pt x="4362307" y="3487445"/>
                  <a:pt x="4320708" y="3474130"/>
                  <a:pt x="4276416" y="3474130"/>
                </a:cubicBezTo>
                <a:cubicBezTo>
                  <a:pt x="4198604" y="3474130"/>
                  <a:pt x="4137252" y="3497767"/>
                  <a:pt x="4092362" y="3545042"/>
                </a:cubicBezTo>
                <a:cubicBezTo>
                  <a:pt x="4043901" y="3497767"/>
                  <a:pt x="3990057" y="3474130"/>
                  <a:pt x="3930833" y="3474130"/>
                </a:cubicBezTo>
                <a:close/>
                <a:moveTo>
                  <a:pt x="3155164" y="3474130"/>
                </a:moveTo>
                <a:cubicBezTo>
                  <a:pt x="2956491" y="3474130"/>
                  <a:pt x="2857155" y="3547435"/>
                  <a:pt x="2857155" y="3694047"/>
                </a:cubicBezTo>
                <a:lnTo>
                  <a:pt x="2857155" y="4317892"/>
                </a:lnTo>
                <a:cubicBezTo>
                  <a:pt x="2857155" y="4464503"/>
                  <a:pt x="2956491" y="4537809"/>
                  <a:pt x="3155164" y="4537809"/>
                </a:cubicBezTo>
                <a:cubicBezTo>
                  <a:pt x="3355633" y="4537809"/>
                  <a:pt x="3455867" y="4467496"/>
                  <a:pt x="3455867" y="4326868"/>
                </a:cubicBezTo>
                <a:lnTo>
                  <a:pt x="3455867" y="4115030"/>
                </a:lnTo>
                <a:lnTo>
                  <a:pt x="3200045" y="4115030"/>
                </a:lnTo>
                <a:lnTo>
                  <a:pt x="3200045" y="4325073"/>
                </a:lnTo>
                <a:cubicBezTo>
                  <a:pt x="3200045" y="4360379"/>
                  <a:pt x="3185679" y="4378033"/>
                  <a:pt x="3156945" y="4378033"/>
                </a:cubicBezTo>
                <a:cubicBezTo>
                  <a:pt x="3127633" y="4378033"/>
                  <a:pt x="3112976" y="4360379"/>
                  <a:pt x="3112976" y="4325073"/>
                </a:cubicBezTo>
                <a:lnTo>
                  <a:pt x="3112976" y="4081818"/>
                </a:lnTo>
                <a:lnTo>
                  <a:pt x="3455867" y="4081818"/>
                </a:lnTo>
                <a:lnTo>
                  <a:pt x="3455867" y="3685070"/>
                </a:lnTo>
                <a:cubicBezTo>
                  <a:pt x="3455867" y="3544444"/>
                  <a:pt x="3355633" y="3474130"/>
                  <a:pt x="3155164" y="3474130"/>
                </a:cubicBezTo>
                <a:close/>
                <a:moveTo>
                  <a:pt x="1645177" y="3474130"/>
                </a:moveTo>
                <a:cubicBezTo>
                  <a:pt x="1446504" y="3474130"/>
                  <a:pt x="1347167" y="3547435"/>
                  <a:pt x="1347167" y="3694047"/>
                </a:cubicBezTo>
                <a:lnTo>
                  <a:pt x="1347167" y="3834075"/>
                </a:lnTo>
                <a:cubicBezTo>
                  <a:pt x="1347167" y="3889728"/>
                  <a:pt x="1360931" y="3931467"/>
                  <a:pt x="1388458" y="3959293"/>
                </a:cubicBezTo>
                <a:cubicBezTo>
                  <a:pt x="1415985" y="3987119"/>
                  <a:pt x="1496472" y="4036040"/>
                  <a:pt x="1629918" y="4106054"/>
                </a:cubicBezTo>
                <a:cubicBezTo>
                  <a:pt x="1665224" y="4131786"/>
                  <a:pt x="1682877" y="4188635"/>
                  <a:pt x="1682877" y="4276602"/>
                </a:cubicBezTo>
                <a:cubicBezTo>
                  <a:pt x="1682877" y="4344222"/>
                  <a:pt x="1668515" y="4378033"/>
                  <a:pt x="1639792" y="4378033"/>
                </a:cubicBezTo>
                <a:cubicBezTo>
                  <a:pt x="1611068" y="4378033"/>
                  <a:pt x="1596706" y="4360379"/>
                  <a:pt x="1596706" y="4325073"/>
                </a:cubicBezTo>
                <a:lnTo>
                  <a:pt x="1596706" y="4104259"/>
                </a:lnTo>
                <a:lnTo>
                  <a:pt x="1340884" y="4104259"/>
                </a:lnTo>
                <a:lnTo>
                  <a:pt x="1340884" y="4326868"/>
                </a:lnTo>
                <a:cubicBezTo>
                  <a:pt x="1340884" y="4467496"/>
                  <a:pt x="1439772" y="4537809"/>
                  <a:pt x="1637547" y="4537809"/>
                </a:cubicBezTo>
                <a:cubicBezTo>
                  <a:pt x="1839512" y="4537809"/>
                  <a:pt x="1940494" y="4464503"/>
                  <a:pt x="1940494" y="4317892"/>
                </a:cubicBezTo>
                <a:lnTo>
                  <a:pt x="1940494" y="4161706"/>
                </a:lnTo>
                <a:cubicBezTo>
                  <a:pt x="1940494" y="4091692"/>
                  <a:pt x="1910873" y="4035441"/>
                  <a:pt x="1851630" y="3992954"/>
                </a:cubicBezTo>
                <a:cubicBezTo>
                  <a:pt x="1709207" y="3922940"/>
                  <a:pt x="1630965" y="3873571"/>
                  <a:pt x="1616902" y="3844847"/>
                </a:cubicBezTo>
                <a:cubicBezTo>
                  <a:pt x="1602839" y="3816123"/>
                  <a:pt x="1595808" y="3773636"/>
                  <a:pt x="1595808" y="3717385"/>
                </a:cubicBezTo>
                <a:cubicBezTo>
                  <a:pt x="1595808" y="3662929"/>
                  <a:pt x="1611666" y="3635701"/>
                  <a:pt x="1643382" y="3635701"/>
                </a:cubicBezTo>
                <a:cubicBezTo>
                  <a:pt x="1675098" y="3635701"/>
                  <a:pt x="1690956" y="3679086"/>
                  <a:pt x="1690956" y="3765856"/>
                </a:cubicBezTo>
                <a:lnTo>
                  <a:pt x="1685570" y="3890625"/>
                </a:lnTo>
                <a:lnTo>
                  <a:pt x="1935108" y="3890625"/>
                </a:lnTo>
                <a:lnTo>
                  <a:pt x="1935108" y="3685070"/>
                </a:lnTo>
                <a:cubicBezTo>
                  <a:pt x="1935108" y="3544444"/>
                  <a:pt x="1838465" y="3474130"/>
                  <a:pt x="1645177" y="3474130"/>
                </a:cubicBezTo>
                <a:close/>
                <a:moveTo>
                  <a:pt x="9227830" y="3271268"/>
                </a:moveTo>
                <a:lnTo>
                  <a:pt x="9227830" y="3481311"/>
                </a:lnTo>
                <a:lnTo>
                  <a:pt x="9113832" y="3481311"/>
                </a:lnTo>
                <a:lnTo>
                  <a:pt x="9113832" y="3635701"/>
                </a:lnTo>
                <a:lnTo>
                  <a:pt x="9227830" y="3635701"/>
                </a:lnTo>
                <a:lnTo>
                  <a:pt x="9227830" y="4271216"/>
                </a:lnTo>
                <a:cubicBezTo>
                  <a:pt x="9227830" y="4369954"/>
                  <a:pt x="9239200" y="4436677"/>
                  <a:pt x="9261939" y="4471385"/>
                </a:cubicBezTo>
                <a:cubicBezTo>
                  <a:pt x="9284680" y="4506093"/>
                  <a:pt x="9353796" y="4523447"/>
                  <a:pt x="9469289" y="4523447"/>
                </a:cubicBezTo>
                <a:lnTo>
                  <a:pt x="9630861" y="4523447"/>
                </a:lnTo>
                <a:lnTo>
                  <a:pt x="9630861" y="4346616"/>
                </a:lnTo>
                <a:cubicBezTo>
                  <a:pt x="9569225" y="4346616"/>
                  <a:pt x="9529281" y="4341380"/>
                  <a:pt x="9511028" y="4330908"/>
                </a:cubicBezTo>
                <a:cubicBezTo>
                  <a:pt x="9492777" y="4320435"/>
                  <a:pt x="9483651" y="4299940"/>
                  <a:pt x="9483651" y="4269421"/>
                </a:cubicBezTo>
                <a:lnTo>
                  <a:pt x="9483651" y="3635701"/>
                </a:lnTo>
                <a:lnTo>
                  <a:pt x="9621885" y="3635701"/>
                </a:lnTo>
                <a:lnTo>
                  <a:pt x="9621885" y="3481311"/>
                </a:lnTo>
                <a:lnTo>
                  <a:pt x="9483651" y="3481311"/>
                </a:lnTo>
                <a:lnTo>
                  <a:pt x="9483651" y="3271268"/>
                </a:lnTo>
                <a:close/>
                <a:moveTo>
                  <a:pt x="2407931" y="3271268"/>
                </a:moveTo>
                <a:lnTo>
                  <a:pt x="2407931" y="3481311"/>
                </a:lnTo>
                <a:lnTo>
                  <a:pt x="2293933" y="3481311"/>
                </a:lnTo>
                <a:lnTo>
                  <a:pt x="2293933" y="3635701"/>
                </a:lnTo>
                <a:lnTo>
                  <a:pt x="2407931" y="3635701"/>
                </a:lnTo>
                <a:lnTo>
                  <a:pt x="2407931" y="4271216"/>
                </a:lnTo>
                <a:cubicBezTo>
                  <a:pt x="2407931" y="4369954"/>
                  <a:pt x="2419301" y="4436677"/>
                  <a:pt x="2442040" y="4471385"/>
                </a:cubicBezTo>
                <a:cubicBezTo>
                  <a:pt x="2464780" y="4506093"/>
                  <a:pt x="2533896" y="4523447"/>
                  <a:pt x="2649391" y="4523447"/>
                </a:cubicBezTo>
                <a:lnTo>
                  <a:pt x="2810962" y="4523447"/>
                </a:lnTo>
                <a:lnTo>
                  <a:pt x="2810962" y="4346616"/>
                </a:lnTo>
                <a:cubicBezTo>
                  <a:pt x="2749325" y="4346616"/>
                  <a:pt x="2709381" y="4341380"/>
                  <a:pt x="2691130" y="4330908"/>
                </a:cubicBezTo>
                <a:cubicBezTo>
                  <a:pt x="2672878" y="4320435"/>
                  <a:pt x="2663752" y="4299940"/>
                  <a:pt x="2663752" y="4269421"/>
                </a:cubicBezTo>
                <a:lnTo>
                  <a:pt x="2663752" y="3635701"/>
                </a:lnTo>
                <a:lnTo>
                  <a:pt x="2801986" y="3635701"/>
                </a:lnTo>
                <a:lnTo>
                  <a:pt x="2801986" y="3481311"/>
                </a:lnTo>
                <a:lnTo>
                  <a:pt x="2663752" y="3481311"/>
                </a:lnTo>
                <a:lnTo>
                  <a:pt x="2663752" y="3271268"/>
                </a:lnTo>
                <a:close/>
                <a:moveTo>
                  <a:pt x="11343920" y="3236261"/>
                </a:moveTo>
                <a:lnTo>
                  <a:pt x="11343920" y="3512727"/>
                </a:lnTo>
                <a:cubicBezTo>
                  <a:pt x="11309118" y="3486996"/>
                  <a:pt x="11256323" y="3474130"/>
                  <a:pt x="11185532" y="3474130"/>
                </a:cubicBezTo>
                <a:cubicBezTo>
                  <a:pt x="11133928" y="3474130"/>
                  <a:pt x="11089978" y="3487145"/>
                  <a:pt x="11053680" y="3513176"/>
                </a:cubicBezTo>
                <a:cubicBezTo>
                  <a:pt x="11017382" y="3539207"/>
                  <a:pt x="10999234" y="3574364"/>
                  <a:pt x="10999234" y="3618647"/>
                </a:cubicBezTo>
                <a:lnTo>
                  <a:pt x="10999234" y="4367261"/>
                </a:lnTo>
                <a:cubicBezTo>
                  <a:pt x="10999234" y="4419922"/>
                  <a:pt x="11022183" y="4461511"/>
                  <a:pt x="11068084" y="4492030"/>
                </a:cubicBezTo>
                <a:cubicBezTo>
                  <a:pt x="11113984" y="4522550"/>
                  <a:pt x="11169637" y="4537809"/>
                  <a:pt x="11235041" y="4537809"/>
                </a:cubicBezTo>
                <a:cubicBezTo>
                  <a:pt x="11290843" y="4537809"/>
                  <a:pt x="11340648" y="4521353"/>
                  <a:pt x="11384453" y="4488440"/>
                </a:cubicBezTo>
                <a:lnTo>
                  <a:pt x="11406066" y="4523447"/>
                </a:lnTo>
                <a:lnTo>
                  <a:pt x="11599741" y="4523447"/>
                </a:lnTo>
                <a:lnTo>
                  <a:pt x="11599741" y="3236261"/>
                </a:lnTo>
                <a:close/>
                <a:moveTo>
                  <a:pt x="1985891" y="3236261"/>
                </a:moveTo>
                <a:lnTo>
                  <a:pt x="1985891" y="3423863"/>
                </a:lnTo>
                <a:lnTo>
                  <a:pt x="2241713" y="3423863"/>
                </a:lnTo>
                <a:lnTo>
                  <a:pt x="2241713" y="3236261"/>
                </a:lnTo>
                <a:close/>
                <a:moveTo>
                  <a:pt x="1023866" y="3236261"/>
                </a:moveTo>
                <a:lnTo>
                  <a:pt x="1023866" y="3423863"/>
                </a:lnTo>
                <a:lnTo>
                  <a:pt x="1279688" y="3423863"/>
                </a:lnTo>
                <a:lnTo>
                  <a:pt x="1279688" y="3236261"/>
                </a:lnTo>
                <a:close/>
                <a:moveTo>
                  <a:pt x="243914" y="3236261"/>
                </a:moveTo>
                <a:lnTo>
                  <a:pt x="417673" y="4523447"/>
                </a:lnTo>
                <a:lnTo>
                  <a:pt x="817338" y="4523447"/>
                </a:lnTo>
                <a:lnTo>
                  <a:pt x="990733" y="3236261"/>
                </a:lnTo>
                <a:lnTo>
                  <a:pt x="714491" y="3236261"/>
                </a:lnTo>
                <a:lnTo>
                  <a:pt x="617324" y="4135675"/>
                </a:lnTo>
                <a:lnTo>
                  <a:pt x="519245" y="3236261"/>
                </a:lnTo>
                <a:close/>
                <a:moveTo>
                  <a:pt x="8748759" y="3224592"/>
                </a:moveTo>
                <a:cubicBezTo>
                  <a:pt x="8530619" y="3224592"/>
                  <a:pt x="8421549" y="3308070"/>
                  <a:pt x="8421549" y="3475027"/>
                </a:cubicBezTo>
                <a:lnTo>
                  <a:pt x="8421549" y="3619544"/>
                </a:lnTo>
                <a:cubicBezTo>
                  <a:pt x="8421549" y="3667417"/>
                  <a:pt x="8436210" y="3711400"/>
                  <a:pt x="8465533" y="3751494"/>
                </a:cubicBezTo>
                <a:cubicBezTo>
                  <a:pt x="8494855" y="3791588"/>
                  <a:pt x="8569657" y="3869980"/>
                  <a:pt x="8689937" y="3986671"/>
                </a:cubicBezTo>
                <a:cubicBezTo>
                  <a:pt x="8752172" y="4049504"/>
                  <a:pt x="8783290" y="4104259"/>
                  <a:pt x="8783290" y="4150935"/>
                </a:cubicBezTo>
                <a:lnTo>
                  <a:pt x="8783290" y="4303530"/>
                </a:lnTo>
                <a:cubicBezTo>
                  <a:pt x="8783290" y="4332853"/>
                  <a:pt x="8766090" y="4347514"/>
                  <a:pt x="8731691" y="4347514"/>
                </a:cubicBezTo>
                <a:cubicBezTo>
                  <a:pt x="8696076" y="4347514"/>
                  <a:pt x="8678268" y="4332853"/>
                  <a:pt x="8678268" y="4303530"/>
                </a:cubicBezTo>
                <a:lnTo>
                  <a:pt x="8678268" y="4008213"/>
                </a:lnTo>
                <a:lnTo>
                  <a:pt x="8421549" y="4008213"/>
                </a:lnTo>
                <a:lnTo>
                  <a:pt x="8421549" y="4301735"/>
                </a:lnTo>
                <a:cubicBezTo>
                  <a:pt x="8421549" y="4457322"/>
                  <a:pt x="8527015" y="4535116"/>
                  <a:pt x="8737946" y="4535116"/>
                </a:cubicBezTo>
                <a:cubicBezTo>
                  <a:pt x="8956675" y="4535116"/>
                  <a:pt x="9066040" y="4449543"/>
                  <a:pt x="9066040" y="4278397"/>
                </a:cubicBezTo>
                <a:lnTo>
                  <a:pt x="9066040" y="4114133"/>
                </a:lnTo>
                <a:cubicBezTo>
                  <a:pt x="9066040" y="4057283"/>
                  <a:pt x="9049995" y="4006418"/>
                  <a:pt x="9017905" y="3961537"/>
                </a:cubicBezTo>
                <a:cubicBezTo>
                  <a:pt x="8985815" y="3916656"/>
                  <a:pt x="8910681" y="3837666"/>
                  <a:pt x="8792504" y="3724566"/>
                </a:cubicBezTo>
                <a:cubicBezTo>
                  <a:pt x="8728923" y="3661134"/>
                  <a:pt x="8697132" y="3605481"/>
                  <a:pt x="8697132" y="3557608"/>
                </a:cubicBezTo>
                <a:lnTo>
                  <a:pt x="8691733" y="3474130"/>
                </a:lnTo>
                <a:cubicBezTo>
                  <a:pt x="8691733" y="3424461"/>
                  <a:pt x="8708511" y="3399627"/>
                  <a:pt x="8742069" y="3399627"/>
                </a:cubicBezTo>
                <a:cubicBezTo>
                  <a:pt x="8770747" y="3399627"/>
                  <a:pt x="8785085" y="3412493"/>
                  <a:pt x="8785085" y="3438225"/>
                </a:cubicBezTo>
                <a:lnTo>
                  <a:pt x="8785085" y="3675197"/>
                </a:lnTo>
                <a:lnTo>
                  <a:pt x="9041804" y="3675197"/>
                </a:lnTo>
                <a:lnTo>
                  <a:pt x="9041804" y="3452587"/>
                </a:lnTo>
                <a:cubicBezTo>
                  <a:pt x="9041804" y="3300590"/>
                  <a:pt x="8944122" y="3224592"/>
                  <a:pt x="8748759" y="3224592"/>
                </a:cubicBezTo>
                <a:close/>
                <a:moveTo>
                  <a:pt x="11281091" y="2126045"/>
                </a:moveTo>
                <a:lnTo>
                  <a:pt x="11281091" y="2313647"/>
                </a:lnTo>
                <a:lnTo>
                  <a:pt x="11536912" y="2313647"/>
                </a:lnTo>
                <a:lnTo>
                  <a:pt x="11536912" y="2126045"/>
                </a:lnTo>
                <a:close/>
                <a:moveTo>
                  <a:pt x="9891083" y="1850475"/>
                </a:moveTo>
                <a:lnTo>
                  <a:pt x="9891083" y="2118864"/>
                </a:lnTo>
                <a:cubicBezTo>
                  <a:pt x="9891083" y="2150580"/>
                  <a:pt x="9877020" y="2166438"/>
                  <a:pt x="9848895" y="2166438"/>
                </a:cubicBezTo>
                <a:cubicBezTo>
                  <a:pt x="9818375" y="2166438"/>
                  <a:pt x="9803116" y="2150580"/>
                  <a:pt x="9803116" y="2118864"/>
                </a:cubicBezTo>
                <a:lnTo>
                  <a:pt x="9803116" y="1929466"/>
                </a:lnTo>
                <a:cubicBezTo>
                  <a:pt x="9803116" y="1891168"/>
                  <a:pt x="9832438" y="1864837"/>
                  <a:pt x="9891083" y="1850475"/>
                </a:cubicBezTo>
                <a:close/>
                <a:moveTo>
                  <a:pt x="5928683" y="1850475"/>
                </a:moveTo>
                <a:lnTo>
                  <a:pt x="5928683" y="2118864"/>
                </a:lnTo>
                <a:cubicBezTo>
                  <a:pt x="5928683" y="2150580"/>
                  <a:pt x="5914620" y="2166438"/>
                  <a:pt x="5886495" y="2166438"/>
                </a:cubicBezTo>
                <a:cubicBezTo>
                  <a:pt x="5855976" y="2166438"/>
                  <a:pt x="5840717" y="2150580"/>
                  <a:pt x="5840717" y="2118864"/>
                </a:cubicBezTo>
                <a:lnTo>
                  <a:pt x="5840717" y="1929466"/>
                </a:lnTo>
                <a:cubicBezTo>
                  <a:pt x="5840717" y="1891168"/>
                  <a:pt x="5870038" y="1864837"/>
                  <a:pt x="5928683" y="1850475"/>
                </a:cubicBezTo>
                <a:close/>
                <a:moveTo>
                  <a:pt x="7205070" y="1425901"/>
                </a:moveTo>
                <a:cubicBezTo>
                  <a:pt x="7233803" y="1425901"/>
                  <a:pt x="7248170" y="1442956"/>
                  <a:pt x="7248170" y="1477066"/>
                </a:cubicBezTo>
                <a:lnTo>
                  <a:pt x="7248170" y="1715833"/>
                </a:lnTo>
                <a:lnTo>
                  <a:pt x="7161101" y="1715833"/>
                </a:lnTo>
                <a:lnTo>
                  <a:pt x="7161101" y="1477066"/>
                </a:lnTo>
                <a:cubicBezTo>
                  <a:pt x="7161101" y="1442956"/>
                  <a:pt x="7175757" y="1425901"/>
                  <a:pt x="7205070" y="1425901"/>
                </a:cubicBezTo>
                <a:close/>
                <a:moveTo>
                  <a:pt x="6546961" y="1425901"/>
                </a:moveTo>
                <a:cubicBezTo>
                  <a:pt x="6576283" y="1425901"/>
                  <a:pt x="6590945" y="1441759"/>
                  <a:pt x="6590945" y="1473475"/>
                </a:cubicBezTo>
                <a:lnTo>
                  <a:pt x="6590945" y="2118864"/>
                </a:lnTo>
                <a:cubicBezTo>
                  <a:pt x="6590945" y="2150580"/>
                  <a:pt x="6576283" y="2166438"/>
                  <a:pt x="6546961" y="2166438"/>
                </a:cubicBezTo>
                <a:cubicBezTo>
                  <a:pt x="6517041" y="2166438"/>
                  <a:pt x="6502080" y="2150580"/>
                  <a:pt x="6502080" y="2118864"/>
                </a:cubicBezTo>
                <a:lnTo>
                  <a:pt x="6502080" y="1471680"/>
                </a:lnTo>
                <a:cubicBezTo>
                  <a:pt x="6502080" y="1441161"/>
                  <a:pt x="6517041" y="1425901"/>
                  <a:pt x="6546961" y="1425901"/>
                </a:cubicBezTo>
                <a:close/>
                <a:moveTo>
                  <a:pt x="3242671" y="1425901"/>
                </a:moveTo>
                <a:cubicBezTo>
                  <a:pt x="3271404" y="1425901"/>
                  <a:pt x="3285771" y="1442956"/>
                  <a:pt x="3285771" y="1477066"/>
                </a:cubicBezTo>
                <a:lnTo>
                  <a:pt x="3285771" y="1715833"/>
                </a:lnTo>
                <a:lnTo>
                  <a:pt x="3198701" y="1715833"/>
                </a:lnTo>
                <a:lnTo>
                  <a:pt x="3198701" y="1477066"/>
                </a:lnTo>
                <a:cubicBezTo>
                  <a:pt x="3198701" y="1442956"/>
                  <a:pt x="3213358" y="1425901"/>
                  <a:pt x="3242671" y="1425901"/>
                </a:cubicBezTo>
                <a:close/>
                <a:moveTo>
                  <a:pt x="1928221" y="1425901"/>
                </a:moveTo>
                <a:cubicBezTo>
                  <a:pt x="1956954" y="1425901"/>
                  <a:pt x="1971321" y="1442956"/>
                  <a:pt x="1971321" y="1477066"/>
                </a:cubicBezTo>
                <a:lnTo>
                  <a:pt x="1971321" y="1715833"/>
                </a:lnTo>
                <a:lnTo>
                  <a:pt x="1884251" y="1715833"/>
                </a:lnTo>
                <a:lnTo>
                  <a:pt x="1884251" y="1477066"/>
                </a:lnTo>
                <a:cubicBezTo>
                  <a:pt x="1884251" y="1442956"/>
                  <a:pt x="1898908" y="1425901"/>
                  <a:pt x="1928221" y="1425901"/>
                </a:cubicBezTo>
                <a:close/>
                <a:moveTo>
                  <a:pt x="10205966" y="1271511"/>
                </a:moveTo>
                <a:lnTo>
                  <a:pt x="10205966" y="2313647"/>
                </a:lnTo>
                <a:lnTo>
                  <a:pt x="10461787" y="2313647"/>
                </a:lnTo>
                <a:lnTo>
                  <a:pt x="10461787" y="1271511"/>
                </a:lnTo>
                <a:close/>
                <a:moveTo>
                  <a:pt x="969410" y="1271511"/>
                </a:moveTo>
                <a:lnTo>
                  <a:pt x="969410" y="2183492"/>
                </a:lnTo>
                <a:cubicBezTo>
                  <a:pt x="969410" y="2226578"/>
                  <a:pt x="987860" y="2261436"/>
                  <a:pt x="1024760" y="2288065"/>
                </a:cubicBezTo>
                <a:cubicBezTo>
                  <a:pt x="1061661" y="2314694"/>
                  <a:pt x="1105310" y="2328009"/>
                  <a:pt x="1155708" y="2328009"/>
                </a:cubicBezTo>
                <a:cubicBezTo>
                  <a:pt x="1228303" y="2328009"/>
                  <a:pt x="1281099" y="2311553"/>
                  <a:pt x="1314096" y="2278640"/>
                </a:cubicBezTo>
                <a:lnTo>
                  <a:pt x="1314096" y="2313647"/>
                </a:lnTo>
                <a:lnTo>
                  <a:pt x="1569917" y="2313647"/>
                </a:lnTo>
                <a:lnTo>
                  <a:pt x="1569917" y="1271511"/>
                </a:lnTo>
                <a:lnTo>
                  <a:pt x="1314096" y="1271511"/>
                </a:lnTo>
                <a:lnTo>
                  <a:pt x="1314096" y="2120659"/>
                </a:lnTo>
                <a:cubicBezTo>
                  <a:pt x="1314096" y="2151178"/>
                  <a:pt x="1299434" y="2166438"/>
                  <a:pt x="1270112" y="2166438"/>
                </a:cubicBezTo>
                <a:cubicBezTo>
                  <a:pt x="1240191" y="2166438"/>
                  <a:pt x="1225231" y="2150580"/>
                  <a:pt x="1225231" y="2118864"/>
                </a:cubicBezTo>
                <a:lnTo>
                  <a:pt x="1225231" y="1271511"/>
                </a:lnTo>
                <a:close/>
                <a:moveTo>
                  <a:pt x="10827277" y="1264330"/>
                </a:moveTo>
                <a:cubicBezTo>
                  <a:pt x="10628604" y="1264330"/>
                  <a:pt x="10529267" y="1337636"/>
                  <a:pt x="10529267" y="1484247"/>
                </a:cubicBezTo>
                <a:lnTo>
                  <a:pt x="10529267" y="1624275"/>
                </a:lnTo>
                <a:cubicBezTo>
                  <a:pt x="10529267" y="1679928"/>
                  <a:pt x="10543030" y="1721667"/>
                  <a:pt x="10570557" y="1749493"/>
                </a:cubicBezTo>
                <a:cubicBezTo>
                  <a:pt x="10598085" y="1777320"/>
                  <a:pt x="10678571" y="1826240"/>
                  <a:pt x="10812017" y="1896254"/>
                </a:cubicBezTo>
                <a:cubicBezTo>
                  <a:pt x="10847323" y="1921986"/>
                  <a:pt x="10864977" y="1978835"/>
                  <a:pt x="10864977" y="2066802"/>
                </a:cubicBezTo>
                <a:cubicBezTo>
                  <a:pt x="10864977" y="2134423"/>
                  <a:pt x="10850615" y="2168233"/>
                  <a:pt x="10821891" y="2168233"/>
                </a:cubicBezTo>
                <a:cubicBezTo>
                  <a:pt x="10793167" y="2168233"/>
                  <a:pt x="10778805" y="2150580"/>
                  <a:pt x="10778805" y="2115273"/>
                </a:cubicBezTo>
                <a:lnTo>
                  <a:pt x="10778805" y="1894459"/>
                </a:lnTo>
                <a:lnTo>
                  <a:pt x="10522984" y="1894459"/>
                </a:lnTo>
                <a:lnTo>
                  <a:pt x="10522984" y="2117069"/>
                </a:lnTo>
                <a:cubicBezTo>
                  <a:pt x="10522984" y="2257696"/>
                  <a:pt x="10621872" y="2328009"/>
                  <a:pt x="10819647" y="2328009"/>
                </a:cubicBezTo>
                <a:cubicBezTo>
                  <a:pt x="11021611" y="2328009"/>
                  <a:pt x="11122594" y="2254704"/>
                  <a:pt x="11122594" y="2108092"/>
                </a:cubicBezTo>
                <a:lnTo>
                  <a:pt x="11122594" y="1951906"/>
                </a:lnTo>
                <a:cubicBezTo>
                  <a:pt x="11122594" y="1881892"/>
                  <a:pt x="11092972" y="1825641"/>
                  <a:pt x="11033729" y="1783154"/>
                </a:cubicBezTo>
                <a:cubicBezTo>
                  <a:pt x="10891306" y="1713140"/>
                  <a:pt x="10813065" y="1663771"/>
                  <a:pt x="10799002" y="1635047"/>
                </a:cubicBezTo>
                <a:cubicBezTo>
                  <a:pt x="10784939" y="1606323"/>
                  <a:pt x="10777908" y="1563836"/>
                  <a:pt x="10777908" y="1507585"/>
                </a:cubicBezTo>
                <a:cubicBezTo>
                  <a:pt x="10777908" y="1453129"/>
                  <a:pt x="10793766" y="1425901"/>
                  <a:pt x="10825481" y="1425901"/>
                </a:cubicBezTo>
                <a:cubicBezTo>
                  <a:pt x="10857197" y="1425901"/>
                  <a:pt x="10873055" y="1469286"/>
                  <a:pt x="10873055" y="1556056"/>
                </a:cubicBezTo>
                <a:lnTo>
                  <a:pt x="10867670" y="1680825"/>
                </a:lnTo>
                <a:lnTo>
                  <a:pt x="11117208" y="1680825"/>
                </a:lnTo>
                <a:lnTo>
                  <a:pt x="11117208" y="1475270"/>
                </a:lnTo>
                <a:cubicBezTo>
                  <a:pt x="11117208" y="1334643"/>
                  <a:pt x="11020565" y="1264330"/>
                  <a:pt x="10827277" y="1264330"/>
                </a:cubicBezTo>
                <a:close/>
                <a:moveTo>
                  <a:pt x="9861461" y="1264330"/>
                </a:moveTo>
                <a:cubicBezTo>
                  <a:pt x="9658001" y="1264330"/>
                  <a:pt x="9556271" y="1334643"/>
                  <a:pt x="9556271" y="1475270"/>
                </a:cubicBezTo>
                <a:lnTo>
                  <a:pt x="9556271" y="1683518"/>
                </a:lnTo>
                <a:lnTo>
                  <a:pt x="9803116" y="1683518"/>
                </a:lnTo>
                <a:cubicBezTo>
                  <a:pt x="9803116" y="1668558"/>
                  <a:pt x="9801919" y="1646417"/>
                  <a:pt x="9799525" y="1617094"/>
                </a:cubicBezTo>
                <a:cubicBezTo>
                  <a:pt x="9797730" y="1587772"/>
                  <a:pt x="9796833" y="1565631"/>
                  <a:pt x="9796833" y="1550671"/>
                </a:cubicBezTo>
                <a:cubicBezTo>
                  <a:pt x="9796833" y="1467491"/>
                  <a:pt x="9813588" y="1425901"/>
                  <a:pt x="9847099" y="1425901"/>
                </a:cubicBezTo>
                <a:cubicBezTo>
                  <a:pt x="9876421" y="1425901"/>
                  <a:pt x="9891083" y="1442956"/>
                  <a:pt x="9891083" y="1477066"/>
                </a:cubicBezTo>
                <a:lnTo>
                  <a:pt x="9891083" y="1631456"/>
                </a:lnTo>
                <a:cubicBezTo>
                  <a:pt x="9891083" y="1649409"/>
                  <a:pt x="9861461" y="1673345"/>
                  <a:pt x="9802218" y="1703266"/>
                </a:cubicBezTo>
                <a:cubicBezTo>
                  <a:pt x="9699890" y="1755328"/>
                  <a:pt x="9631820" y="1798713"/>
                  <a:pt x="9598010" y="1833421"/>
                </a:cubicBezTo>
                <a:cubicBezTo>
                  <a:pt x="9564200" y="1868129"/>
                  <a:pt x="9547294" y="1908821"/>
                  <a:pt x="9547294" y="1955497"/>
                </a:cubicBezTo>
                <a:lnTo>
                  <a:pt x="9547294" y="2164642"/>
                </a:lnTo>
                <a:cubicBezTo>
                  <a:pt x="9547294" y="2273554"/>
                  <a:pt x="9617009" y="2328009"/>
                  <a:pt x="9756440" y="2328009"/>
                </a:cubicBezTo>
                <a:cubicBezTo>
                  <a:pt x="9846800" y="2328009"/>
                  <a:pt x="9901555" y="2309757"/>
                  <a:pt x="9920704" y="2273254"/>
                </a:cubicBezTo>
                <a:lnTo>
                  <a:pt x="9920704" y="2313647"/>
                </a:lnTo>
                <a:lnTo>
                  <a:pt x="10146904" y="2313647"/>
                </a:lnTo>
                <a:lnTo>
                  <a:pt x="10146904" y="1484247"/>
                </a:lnTo>
                <a:cubicBezTo>
                  <a:pt x="10146904" y="1337636"/>
                  <a:pt x="10051757" y="1264330"/>
                  <a:pt x="9861461" y="1264330"/>
                </a:cubicBezTo>
                <a:close/>
                <a:moveTo>
                  <a:pt x="8960032" y="1264330"/>
                </a:moveTo>
                <a:cubicBezTo>
                  <a:pt x="8889438" y="1264330"/>
                  <a:pt x="8836493" y="1278991"/>
                  <a:pt x="8801196" y="1308313"/>
                </a:cubicBezTo>
                <a:lnTo>
                  <a:pt x="8801196" y="1271511"/>
                </a:lnTo>
                <a:lnTo>
                  <a:pt x="8545374" y="1271511"/>
                </a:lnTo>
                <a:lnTo>
                  <a:pt x="8545374" y="2313647"/>
                </a:lnTo>
                <a:lnTo>
                  <a:pt x="8801196" y="2313647"/>
                </a:lnTo>
                <a:lnTo>
                  <a:pt x="8801196" y="1477066"/>
                </a:lnTo>
                <a:cubicBezTo>
                  <a:pt x="8801196" y="1446547"/>
                  <a:pt x="8816006" y="1431287"/>
                  <a:pt x="8845628" y="1431287"/>
                </a:cubicBezTo>
                <a:cubicBezTo>
                  <a:pt x="8874651" y="1431287"/>
                  <a:pt x="8889162" y="1447145"/>
                  <a:pt x="8889162" y="1478861"/>
                </a:cubicBezTo>
                <a:lnTo>
                  <a:pt x="8889162" y="2313647"/>
                </a:lnTo>
                <a:lnTo>
                  <a:pt x="9144984" y="2313647"/>
                </a:lnTo>
                <a:lnTo>
                  <a:pt x="9144984" y="1478861"/>
                </a:lnTo>
                <a:cubicBezTo>
                  <a:pt x="9144984" y="1448342"/>
                  <a:pt x="9159795" y="1433082"/>
                  <a:pt x="9189416" y="1433082"/>
                </a:cubicBezTo>
                <a:cubicBezTo>
                  <a:pt x="9218439" y="1433082"/>
                  <a:pt x="9232951" y="1448940"/>
                  <a:pt x="9232951" y="1480656"/>
                </a:cubicBezTo>
                <a:lnTo>
                  <a:pt x="9232951" y="2313647"/>
                </a:lnTo>
                <a:lnTo>
                  <a:pt x="9488772" y="2313647"/>
                </a:lnTo>
                <a:lnTo>
                  <a:pt x="9488772" y="1415130"/>
                </a:lnTo>
                <a:cubicBezTo>
                  <a:pt x="9488772" y="1367855"/>
                  <a:pt x="9469319" y="1330903"/>
                  <a:pt x="9430413" y="1304274"/>
                </a:cubicBezTo>
                <a:cubicBezTo>
                  <a:pt x="9391507" y="1277645"/>
                  <a:pt x="9349908" y="1264330"/>
                  <a:pt x="9305616" y="1264330"/>
                </a:cubicBezTo>
                <a:cubicBezTo>
                  <a:pt x="9227803" y="1264330"/>
                  <a:pt x="9166452" y="1287967"/>
                  <a:pt x="9121562" y="1335242"/>
                </a:cubicBezTo>
                <a:cubicBezTo>
                  <a:pt x="9073099" y="1287967"/>
                  <a:pt x="9019257" y="1264330"/>
                  <a:pt x="8960032" y="1264330"/>
                </a:cubicBezTo>
                <a:close/>
                <a:moveTo>
                  <a:pt x="7982590" y="1264330"/>
                </a:moveTo>
                <a:cubicBezTo>
                  <a:pt x="7911379" y="1264330"/>
                  <a:pt x="7858719" y="1278392"/>
                  <a:pt x="7824609" y="1306518"/>
                </a:cubicBezTo>
                <a:lnTo>
                  <a:pt x="7824609" y="1271511"/>
                </a:lnTo>
                <a:lnTo>
                  <a:pt x="7568787" y="1271511"/>
                </a:lnTo>
                <a:lnTo>
                  <a:pt x="7568787" y="2313647"/>
                </a:lnTo>
                <a:lnTo>
                  <a:pt x="7824609" y="2313647"/>
                </a:lnTo>
                <a:lnTo>
                  <a:pt x="7824609" y="1475270"/>
                </a:lnTo>
                <a:cubicBezTo>
                  <a:pt x="7824609" y="1444751"/>
                  <a:pt x="7839270" y="1429492"/>
                  <a:pt x="7868592" y="1429492"/>
                </a:cubicBezTo>
                <a:cubicBezTo>
                  <a:pt x="7897915" y="1429492"/>
                  <a:pt x="7912576" y="1445350"/>
                  <a:pt x="7912576" y="1477066"/>
                </a:cubicBezTo>
                <a:lnTo>
                  <a:pt x="7912576" y="1703266"/>
                </a:lnTo>
                <a:lnTo>
                  <a:pt x="8168397" y="1703266"/>
                </a:lnTo>
                <a:lnTo>
                  <a:pt x="8168397" y="1412437"/>
                </a:lnTo>
                <a:cubicBezTo>
                  <a:pt x="8168397" y="1368155"/>
                  <a:pt x="8150146" y="1332400"/>
                  <a:pt x="8113643" y="1305172"/>
                </a:cubicBezTo>
                <a:cubicBezTo>
                  <a:pt x="8077139" y="1277944"/>
                  <a:pt x="8033456" y="1264330"/>
                  <a:pt x="7982590" y="1264330"/>
                </a:cubicBezTo>
                <a:close/>
                <a:moveTo>
                  <a:pt x="7203289" y="1264330"/>
                </a:moveTo>
                <a:cubicBezTo>
                  <a:pt x="7004616" y="1264330"/>
                  <a:pt x="6905279" y="1337636"/>
                  <a:pt x="6905279" y="1484247"/>
                </a:cubicBezTo>
                <a:lnTo>
                  <a:pt x="6905279" y="2108092"/>
                </a:lnTo>
                <a:cubicBezTo>
                  <a:pt x="6905279" y="2254704"/>
                  <a:pt x="7004616" y="2328009"/>
                  <a:pt x="7203289" y="2328009"/>
                </a:cubicBezTo>
                <a:cubicBezTo>
                  <a:pt x="7403757" y="2328009"/>
                  <a:pt x="7503991" y="2257696"/>
                  <a:pt x="7503991" y="2117069"/>
                </a:cubicBezTo>
                <a:lnTo>
                  <a:pt x="7503991" y="1905230"/>
                </a:lnTo>
                <a:lnTo>
                  <a:pt x="7248170" y="1905230"/>
                </a:lnTo>
                <a:lnTo>
                  <a:pt x="7248170" y="2115273"/>
                </a:lnTo>
                <a:cubicBezTo>
                  <a:pt x="7248170" y="2150580"/>
                  <a:pt x="7233803" y="2168233"/>
                  <a:pt x="7205070" y="2168233"/>
                </a:cubicBezTo>
                <a:cubicBezTo>
                  <a:pt x="7175757" y="2168233"/>
                  <a:pt x="7161101" y="2150580"/>
                  <a:pt x="7161101" y="2115273"/>
                </a:cubicBezTo>
                <a:lnTo>
                  <a:pt x="7161101" y="1872018"/>
                </a:lnTo>
                <a:lnTo>
                  <a:pt x="7503991" y="1872018"/>
                </a:lnTo>
                <a:lnTo>
                  <a:pt x="7503991" y="1475270"/>
                </a:lnTo>
                <a:cubicBezTo>
                  <a:pt x="7503991" y="1334643"/>
                  <a:pt x="7403757" y="1264330"/>
                  <a:pt x="7203289" y="1264330"/>
                </a:cubicBezTo>
                <a:close/>
                <a:moveTo>
                  <a:pt x="5899061" y="1264330"/>
                </a:moveTo>
                <a:cubicBezTo>
                  <a:pt x="5695601" y="1264330"/>
                  <a:pt x="5593871" y="1334643"/>
                  <a:pt x="5593871" y="1475270"/>
                </a:cubicBezTo>
                <a:lnTo>
                  <a:pt x="5593871" y="1683518"/>
                </a:lnTo>
                <a:lnTo>
                  <a:pt x="5840717" y="1683518"/>
                </a:lnTo>
                <a:cubicBezTo>
                  <a:pt x="5840717" y="1668558"/>
                  <a:pt x="5839519" y="1646417"/>
                  <a:pt x="5837126" y="1617094"/>
                </a:cubicBezTo>
                <a:cubicBezTo>
                  <a:pt x="5835330" y="1587772"/>
                  <a:pt x="5834433" y="1565631"/>
                  <a:pt x="5834433" y="1550671"/>
                </a:cubicBezTo>
                <a:cubicBezTo>
                  <a:pt x="5834433" y="1467491"/>
                  <a:pt x="5851189" y="1425901"/>
                  <a:pt x="5884700" y="1425901"/>
                </a:cubicBezTo>
                <a:cubicBezTo>
                  <a:pt x="5914022" y="1425901"/>
                  <a:pt x="5928683" y="1442956"/>
                  <a:pt x="5928683" y="1477066"/>
                </a:cubicBezTo>
                <a:lnTo>
                  <a:pt x="5928683" y="1631456"/>
                </a:lnTo>
                <a:cubicBezTo>
                  <a:pt x="5928683" y="1649409"/>
                  <a:pt x="5899061" y="1673345"/>
                  <a:pt x="5839819" y="1703266"/>
                </a:cubicBezTo>
                <a:cubicBezTo>
                  <a:pt x="5737490" y="1755328"/>
                  <a:pt x="5669421" y="1798713"/>
                  <a:pt x="5635611" y="1833421"/>
                </a:cubicBezTo>
                <a:cubicBezTo>
                  <a:pt x="5601800" y="1868129"/>
                  <a:pt x="5584895" y="1908821"/>
                  <a:pt x="5584895" y="1955497"/>
                </a:cubicBezTo>
                <a:lnTo>
                  <a:pt x="5584895" y="2164642"/>
                </a:lnTo>
                <a:cubicBezTo>
                  <a:pt x="5584895" y="2273554"/>
                  <a:pt x="5654610" y="2328009"/>
                  <a:pt x="5794040" y="2328009"/>
                </a:cubicBezTo>
                <a:cubicBezTo>
                  <a:pt x="5884401" y="2328009"/>
                  <a:pt x="5939155" y="2309757"/>
                  <a:pt x="5958305" y="2273254"/>
                </a:cubicBezTo>
                <a:lnTo>
                  <a:pt x="5958305" y="2313647"/>
                </a:lnTo>
                <a:lnTo>
                  <a:pt x="6184504" y="2313647"/>
                </a:lnTo>
                <a:lnTo>
                  <a:pt x="6184504" y="1484247"/>
                </a:lnTo>
                <a:cubicBezTo>
                  <a:pt x="6184504" y="1337636"/>
                  <a:pt x="6089357" y="1264330"/>
                  <a:pt x="5899061" y="1264330"/>
                </a:cubicBezTo>
                <a:close/>
                <a:moveTo>
                  <a:pt x="5236102" y="1264330"/>
                </a:moveTo>
                <a:cubicBezTo>
                  <a:pt x="5037429" y="1264330"/>
                  <a:pt x="4938092" y="1337636"/>
                  <a:pt x="4938092" y="1484247"/>
                </a:cubicBezTo>
                <a:lnTo>
                  <a:pt x="4938092" y="1624275"/>
                </a:lnTo>
                <a:cubicBezTo>
                  <a:pt x="4938092" y="1679928"/>
                  <a:pt x="4951856" y="1721667"/>
                  <a:pt x="4979383" y="1749493"/>
                </a:cubicBezTo>
                <a:cubicBezTo>
                  <a:pt x="5006910" y="1777320"/>
                  <a:pt x="5087396" y="1826240"/>
                  <a:pt x="5220842" y="1896254"/>
                </a:cubicBezTo>
                <a:cubicBezTo>
                  <a:pt x="5256149" y="1921986"/>
                  <a:pt x="5273802" y="1978835"/>
                  <a:pt x="5273802" y="2066802"/>
                </a:cubicBezTo>
                <a:cubicBezTo>
                  <a:pt x="5273802" y="2134423"/>
                  <a:pt x="5259440" y="2168233"/>
                  <a:pt x="5230717" y="2168233"/>
                </a:cubicBezTo>
                <a:cubicBezTo>
                  <a:pt x="5201992" y="2168233"/>
                  <a:pt x="5187630" y="2150580"/>
                  <a:pt x="5187630" y="2115273"/>
                </a:cubicBezTo>
                <a:lnTo>
                  <a:pt x="5187630" y="1894459"/>
                </a:lnTo>
                <a:lnTo>
                  <a:pt x="4931809" y="1894459"/>
                </a:lnTo>
                <a:lnTo>
                  <a:pt x="4931809" y="2117069"/>
                </a:lnTo>
                <a:cubicBezTo>
                  <a:pt x="4931809" y="2257696"/>
                  <a:pt x="5030697" y="2328009"/>
                  <a:pt x="5228472" y="2328009"/>
                </a:cubicBezTo>
                <a:cubicBezTo>
                  <a:pt x="5430437" y="2328009"/>
                  <a:pt x="5531419" y="2254704"/>
                  <a:pt x="5531419" y="2108092"/>
                </a:cubicBezTo>
                <a:lnTo>
                  <a:pt x="5531419" y="1951906"/>
                </a:lnTo>
                <a:cubicBezTo>
                  <a:pt x="5531419" y="1881892"/>
                  <a:pt x="5501797" y="1825641"/>
                  <a:pt x="5442554" y="1783154"/>
                </a:cubicBezTo>
                <a:cubicBezTo>
                  <a:pt x="5300132" y="1713140"/>
                  <a:pt x="5221889" y="1663771"/>
                  <a:pt x="5207827" y="1635047"/>
                </a:cubicBezTo>
                <a:cubicBezTo>
                  <a:pt x="5193764" y="1606323"/>
                  <a:pt x="5186733" y="1563836"/>
                  <a:pt x="5186733" y="1507585"/>
                </a:cubicBezTo>
                <a:cubicBezTo>
                  <a:pt x="5186733" y="1453129"/>
                  <a:pt x="5202591" y="1425901"/>
                  <a:pt x="5234307" y="1425901"/>
                </a:cubicBezTo>
                <a:cubicBezTo>
                  <a:pt x="5266023" y="1425901"/>
                  <a:pt x="5281880" y="1469286"/>
                  <a:pt x="5281880" y="1556056"/>
                </a:cubicBezTo>
                <a:lnTo>
                  <a:pt x="5276495" y="1680825"/>
                </a:lnTo>
                <a:lnTo>
                  <a:pt x="5526033" y="1680825"/>
                </a:lnTo>
                <a:lnTo>
                  <a:pt x="5526033" y="1475270"/>
                </a:lnTo>
                <a:cubicBezTo>
                  <a:pt x="5526033" y="1334643"/>
                  <a:pt x="5429390" y="1264330"/>
                  <a:pt x="5236102" y="1264330"/>
                </a:cubicBezTo>
                <a:close/>
                <a:moveTo>
                  <a:pt x="4016558" y="1264330"/>
                </a:moveTo>
                <a:cubicBezTo>
                  <a:pt x="3945964" y="1264330"/>
                  <a:pt x="3893019" y="1278991"/>
                  <a:pt x="3857722" y="1308313"/>
                </a:cubicBezTo>
                <a:lnTo>
                  <a:pt x="3857722" y="1271511"/>
                </a:lnTo>
                <a:lnTo>
                  <a:pt x="3601900" y="1271511"/>
                </a:lnTo>
                <a:lnTo>
                  <a:pt x="3601900" y="2313647"/>
                </a:lnTo>
                <a:lnTo>
                  <a:pt x="3857722" y="2313647"/>
                </a:lnTo>
                <a:lnTo>
                  <a:pt x="3857722" y="1477066"/>
                </a:lnTo>
                <a:cubicBezTo>
                  <a:pt x="3857722" y="1446547"/>
                  <a:pt x="3872533" y="1431287"/>
                  <a:pt x="3902154" y="1431287"/>
                </a:cubicBezTo>
                <a:cubicBezTo>
                  <a:pt x="3931177" y="1431287"/>
                  <a:pt x="3945689" y="1447145"/>
                  <a:pt x="3945689" y="1478861"/>
                </a:cubicBezTo>
                <a:lnTo>
                  <a:pt x="3945689" y="2313647"/>
                </a:lnTo>
                <a:lnTo>
                  <a:pt x="4201509" y="2313647"/>
                </a:lnTo>
                <a:lnTo>
                  <a:pt x="4201509" y="1478861"/>
                </a:lnTo>
                <a:cubicBezTo>
                  <a:pt x="4201509" y="1448342"/>
                  <a:pt x="4216320" y="1433082"/>
                  <a:pt x="4245941" y="1433082"/>
                </a:cubicBezTo>
                <a:cubicBezTo>
                  <a:pt x="4274965" y="1433082"/>
                  <a:pt x="4289476" y="1448940"/>
                  <a:pt x="4289476" y="1480656"/>
                </a:cubicBezTo>
                <a:lnTo>
                  <a:pt x="4289476" y="2313647"/>
                </a:lnTo>
                <a:lnTo>
                  <a:pt x="4545298" y="2313647"/>
                </a:lnTo>
                <a:lnTo>
                  <a:pt x="4545298" y="1415130"/>
                </a:lnTo>
                <a:cubicBezTo>
                  <a:pt x="4545298" y="1367855"/>
                  <a:pt x="4525845" y="1330903"/>
                  <a:pt x="4486938" y="1304274"/>
                </a:cubicBezTo>
                <a:cubicBezTo>
                  <a:pt x="4448032" y="1277645"/>
                  <a:pt x="4406433" y="1264330"/>
                  <a:pt x="4362141" y="1264330"/>
                </a:cubicBezTo>
                <a:cubicBezTo>
                  <a:pt x="4284329" y="1264330"/>
                  <a:pt x="4222977" y="1287967"/>
                  <a:pt x="4178087" y="1335242"/>
                </a:cubicBezTo>
                <a:cubicBezTo>
                  <a:pt x="4129625" y="1287967"/>
                  <a:pt x="4075783" y="1264330"/>
                  <a:pt x="4016558" y="1264330"/>
                </a:cubicBezTo>
                <a:close/>
                <a:moveTo>
                  <a:pt x="3240890" y="1264330"/>
                </a:moveTo>
                <a:cubicBezTo>
                  <a:pt x="3042216" y="1264330"/>
                  <a:pt x="2942880" y="1337636"/>
                  <a:pt x="2942880" y="1484247"/>
                </a:cubicBezTo>
                <a:lnTo>
                  <a:pt x="2942880" y="2108092"/>
                </a:lnTo>
                <a:cubicBezTo>
                  <a:pt x="2942880" y="2254704"/>
                  <a:pt x="3042216" y="2328009"/>
                  <a:pt x="3240890" y="2328009"/>
                </a:cubicBezTo>
                <a:cubicBezTo>
                  <a:pt x="3441358" y="2328009"/>
                  <a:pt x="3541592" y="2257696"/>
                  <a:pt x="3541592" y="2117069"/>
                </a:cubicBezTo>
                <a:lnTo>
                  <a:pt x="3541592" y="1905230"/>
                </a:lnTo>
                <a:lnTo>
                  <a:pt x="3285771" y="1905230"/>
                </a:lnTo>
                <a:lnTo>
                  <a:pt x="3285771" y="2115273"/>
                </a:lnTo>
                <a:cubicBezTo>
                  <a:pt x="3285771" y="2150580"/>
                  <a:pt x="3271404" y="2168233"/>
                  <a:pt x="3242671" y="2168233"/>
                </a:cubicBezTo>
                <a:cubicBezTo>
                  <a:pt x="3213358" y="2168233"/>
                  <a:pt x="3198701" y="2150580"/>
                  <a:pt x="3198701" y="2115273"/>
                </a:cubicBezTo>
                <a:lnTo>
                  <a:pt x="3198701" y="1872018"/>
                </a:lnTo>
                <a:lnTo>
                  <a:pt x="3541592" y="1872018"/>
                </a:lnTo>
                <a:lnTo>
                  <a:pt x="3541592" y="1475270"/>
                </a:lnTo>
                <a:cubicBezTo>
                  <a:pt x="3541592" y="1334643"/>
                  <a:pt x="3441358" y="1264330"/>
                  <a:pt x="3240890" y="1264330"/>
                </a:cubicBezTo>
                <a:close/>
                <a:moveTo>
                  <a:pt x="2705741" y="1264330"/>
                </a:moveTo>
                <a:cubicBezTo>
                  <a:pt x="2634530" y="1264330"/>
                  <a:pt x="2581870" y="1278392"/>
                  <a:pt x="2547760" y="1306518"/>
                </a:cubicBezTo>
                <a:lnTo>
                  <a:pt x="2547760" y="1271511"/>
                </a:lnTo>
                <a:lnTo>
                  <a:pt x="2291938" y="1271511"/>
                </a:lnTo>
                <a:lnTo>
                  <a:pt x="2291938" y="2313647"/>
                </a:lnTo>
                <a:lnTo>
                  <a:pt x="2547760" y="2313647"/>
                </a:lnTo>
                <a:lnTo>
                  <a:pt x="2547760" y="1475270"/>
                </a:lnTo>
                <a:cubicBezTo>
                  <a:pt x="2547760" y="1444751"/>
                  <a:pt x="2562421" y="1429492"/>
                  <a:pt x="2591744" y="1429492"/>
                </a:cubicBezTo>
                <a:cubicBezTo>
                  <a:pt x="2621065" y="1429492"/>
                  <a:pt x="2635726" y="1445350"/>
                  <a:pt x="2635726" y="1477066"/>
                </a:cubicBezTo>
                <a:lnTo>
                  <a:pt x="2635726" y="1703266"/>
                </a:lnTo>
                <a:lnTo>
                  <a:pt x="2891548" y="1703266"/>
                </a:lnTo>
                <a:lnTo>
                  <a:pt x="2891548" y="1412437"/>
                </a:lnTo>
                <a:cubicBezTo>
                  <a:pt x="2891548" y="1368155"/>
                  <a:pt x="2873296" y="1332400"/>
                  <a:pt x="2836793" y="1305172"/>
                </a:cubicBezTo>
                <a:cubicBezTo>
                  <a:pt x="2800290" y="1277944"/>
                  <a:pt x="2756606" y="1264330"/>
                  <a:pt x="2705741" y="1264330"/>
                </a:cubicBezTo>
                <a:close/>
                <a:moveTo>
                  <a:pt x="1926440" y="1264330"/>
                </a:moveTo>
                <a:cubicBezTo>
                  <a:pt x="1727766" y="1264330"/>
                  <a:pt x="1628430" y="1337636"/>
                  <a:pt x="1628430" y="1484247"/>
                </a:cubicBezTo>
                <a:lnTo>
                  <a:pt x="1628430" y="2108092"/>
                </a:lnTo>
                <a:cubicBezTo>
                  <a:pt x="1628430" y="2254704"/>
                  <a:pt x="1727766" y="2328009"/>
                  <a:pt x="1926440" y="2328009"/>
                </a:cubicBezTo>
                <a:cubicBezTo>
                  <a:pt x="2126908" y="2328009"/>
                  <a:pt x="2227142" y="2257696"/>
                  <a:pt x="2227142" y="2117069"/>
                </a:cubicBezTo>
                <a:lnTo>
                  <a:pt x="2227142" y="1905230"/>
                </a:lnTo>
                <a:lnTo>
                  <a:pt x="1971321" y="1905230"/>
                </a:lnTo>
                <a:lnTo>
                  <a:pt x="1971321" y="2115273"/>
                </a:lnTo>
                <a:cubicBezTo>
                  <a:pt x="1971321" y="2150580"/>
                  <a:pt x="1956954" y="2168233"/>
                  <a:pt x="1928221" y="2168233"/>
                </a:cubicBezTo>
                <a:cubicBezTo>
                  <a:pt x="1898908" y="2168233"/>
                  <a:pt x="1884251" y="2150580"/>
                  <a:pt x="1884251" y="2115273"/>
                </a:cubicBezTo>
                <a:lnTo>
                  <a:pt x="1884251" y="1872018"/>
                </a:lnTo>
                <a:lnTo>
                  <a:pt x="2227142" y="1872018"/>
                </a:lnTo>
                <a:lnTo>
                  <a:pt x="2227142" y="1475270"/>
                </a:lnTo>
                <a:cubicBezTo>
                  <a:pt x="2227142" y="1334643"/>
                  <a:pt x="2126908" y="1264330"/>
                  <a:pt x="1926440" y="1264330"/>
                </a:cubicBezTo>
                <a:close/>
                <a:moveTo>
                  <a:pt x="589947" y="1191623"/>
                </a:moveTo>
                <a:cubicBezTo>
                  <a:pt x="621364" y="1191623"/>
                  <a:pt x="637072" y="1204489"/>
                  <a:pt x="637072" y="1230220"/>
                </a:cubicBezTo>
                <a:lnTo>
                  <a:pt x="637072" y="2107195"/>
                </a:lnTo>
                <a:cubicBezTo>
                  <a:pt x="637072" y="2132926"/>
                  <a:pt x="621364" y="2145792"/>
                  <a:pt x="589947" y="2145792"/>
                </a:cubicBezTo>
                <a:cubicBezTo>
                  <a:pt x="557932" y="2145792"/>
                  <a:pt x="541924" y="2132926"/>
                  <a:pt x="541924" y="2107195"/>
                </a:cubicBezTo>
                <a:lnTo>
                  <a:pt x="541924" y="1230220"/>
                </a:lnTo>
                <a:cubicBezTo>
                  <a:pt x="541924" y="1204489"/>
                  <a:pt x="557932" y="1191623"/>
                  <a:pt x="589947" y="1191623"/>
                </a:cubicBezTo>
                <a:close/>
                <a:moveTo>
                  <a:pt x="10205966" y="1026461"/>
                </a:moveTo>
                <a:lnTo>
                  <a:pt x="10205966" y="1214063"/>
                </a:lnTo>
                <a:lnTo>
                  <a:pt x="10461787" y="1214063"/>
                </a:lnTo>
                <a:lnTo>
                  <a:pt x="10461787" y="1026461"/>
                </a:lnTo>
                <a:close/>
                <a:moveTo>
                  <a:pt x="6246259" y="1026461"/>
                </a:moveTo>
                <a:lnTo>
                  <a:pt x="6246259" y="2313647"/>
                </a:lnTo>
                <a:lnTo>
                  <a:pt x="6439934" y="2313647"/>
                </a:lnTo>
                <a:lnTo>
                  <a:pt x="6461547" y="2278640"/>
                </a:lnTo>
                <a:cubicBezTo>
                  <a:pt x="6510748" y="2311553"/>
                  <a:pt x="6560552" y="2328009"/>
                  <a:pt x="6610959" y="2328009"/>
                </a:cubicBezTo>
                <a:cubicBezTo>
                  <a:pt x="6675756" y="2328009"/>
                  <a:pt x="6731256" y="2312750"/>
                  <a:pt x="6777460" y="2282231"/>
                </a:cubicBezTo>
                <a:cubicBezTo>
                  <a:pt x="6823664" y="2251711"/>
                  <a:pt x="6846766" y="2210122"/>
                  <a:pt x="6846766" y="2157461"/>
                </a:cubicBezTo>
                <a:lnTo>
                  <a:pt x="6846766" y="1408847"/>
                </a:lnTo>
                <a:cubicBezTo>
                  <a:pt x="6846766" y="1362170"/>
                  <a:pt x="6827416" y="1326415"/>
                  <a:pt x="6788715" y="1301581"/>
                </a:cubicBezTo>
                <a:cubicBezTo>
                  <a:pt x="6750015" y="1276747"/>
                  <a:pt x="6707570" y="1264330"/>
                  <a:pt x="6661380" y="1264330"/>
                </a:cubicBezTo>
                <a:cubicBezTo>
                  <a:pt x="6585783" y="1264330"/>
                  <a:pt x="6532684" y="1277196"/>
                  <a:pt x="6502080" y="1302927"/>
                </a:cubicBezTo>
                <a:lnTo>
                  <a:pt x="6502080" y="1026461"/>
                </a:lnTo>
                <a:close/>
                <a:moveTo>
                  <a:pt x="11464205" y="1017484"/>
                </a:moveTo>
                <a:cubicBezTo>
                  <a:pt x="11270918" y="1017484"/>
                  <a:pt x="11174274" y="1093483"/>
                  <a:pt x="11174274" y="1245480"/>
                </a:cubicBezTo>
                <a:lnTo>
                  <a:pt x="11174274" y="1559647"/>
                </a:lnTo>
                <a:lnTo>
                  <a:pt x="11421119" y="1559647"/>
                </a:lnTo>
                <a:lnTo>
                  <a:pt x="11421119" y="1231118"/>
                </a:lnTo>
                <a:cubicBezTo>
                  <a:pt x="11421119" y="1205386"/>
                  <a:pt x="11435033" y="1192520"/>
                  <a:pt x="11462859" y="1192520"/>
                </a:cubicBezTo>
                <a:cubicBezTo>
                  <a:pt x="11490685" y="1192520"/>
                  <a:pt x="11504598" y="1205386"/>
                  <a:pt x="11504598" y="1231118"/>
                </a:cubicBezTo>
                <a:lnTo>
                  <a:pt x="11504598" y="1462704"/>
                </a:lnTo>
                <a:cubicBezTo>
                  <a:pt x="11504598" y="1509979"/>
                  <a:pt x="11474977" y="1570418"/>
                  <a:pt x="11415734" y="1644023"/>
                </a:cubicBezTo>
                <a:cubicBezTo>
                  <a:pt x="11348113" y="1728399"/>
                  <a:pt x="11308767" y="1792579"/>
                  <a:pt x="11297697" y="1836562"/>
                </a:cubicBezTo>
                <a:cubicBezTo>
                  <a:pt x="11286627" y="1880546"/>
                  <a:pt x="11281091" y="1947718"/>
                  <a:pt x="11281091" y="2038078"/>
                </a:cubicBezTo>
                <a:lnTo>
                  <a:pt x="11281091" y="2073085"/>
                </a:lnTo>
                <a:lnTo>
                  <a:pt x="11536912" y="2073085"/>
                </a:lnTo>
                <a:cubicBezTo>
                  <a:pt x="11536912" y="1973150"/>
                  <a:pt x="11541085" y="1904333"/>
                  <a:pt x="11549430" y="1866633"/>
                </a:cubicBezTo>
                <a:cubicBezTo>
                  <a:pt x="11557775" y="1828933"/>
                  <a:pt x="11582813" y="1785847"/>
                  <a:pt x="11624542" y="1737375"/>
                </a:cubicBezTo>
                <a:cubicBezTo>
                  <a:pt x="11687132" y="1664967"/>
                  <a:pt x="11727222" y="1609614"/>
                  <a:pt x="11744809" y="1571316"/>
                </a:cubicBezTo>
                <a:cubicBezTo>
                  <a:pt x="11762397" y="1533017"/>
                  <a:pt x="11771191" y="1486940"/>
                  <a:pt x="11771191" y="1433082"/>
                </a:cubicBezTo>
                <a:lnTo>
                  <a:pt x="11771191" y="1267920"/>
                </a:lnTo>
                <a:cubicBezTo>
                  <a:pt x="11771191" y="1167985"/>
                  <a:pt x="11744263" y="1101262"/>
                  <a:pt x="11690405" y="1067751"/>
                </a:cubicBezTo>
                <a:cubicBezTo>
                  <a:pt x="11636548" y="1034240"/>
                  <a:pt x="11561148" y="1017484"/>
                  <a:pt x="11464205" y="1017484"/>
                </a:cubicBezTo>
                <a:close/>
                <a:moveTo>
                  <a:pt x="591742" y="1014791"/>
                </a:moveTo>
                <a:cubicBezTo>
                  <a:pt x="374817" y="1014791"/>
                  <a:pt x="266355" y="1098270"/>
                  <a:pt x="266355" y="1265227"/>
                </a:cubicBezTo>
                <a:lnTo>
                  <a:pt x="266355" y="2093730"/>
                </a:lnTo>
                <a:cubicBezTo>
                  <a:pt x="266355" y="2248121"/>
                  <a:pt x="386505" y="2325316"/>
                  <a:pt x="626805" y="2325316"/>
                </a:cubicBezTo>
                <a:cubicBezTo>
                  <a:pt x="626805" y="2434826"/>
                  <a:pt x="684632" y="2489581"/>
                  <a:pt x="800284" y="2489581"/>
                </a:cubicBezTo>
                <a:lnTo>
                  <a:pt x="912641" y="2489581"/>
                </a:lnTo>
                <a:lnTo>
                  <a:pt x="912641" y="2340576"/>
                </a:lnTo>
                <a:cubicBezTo>
                  <a:pt x="846722" y="2340576"/>
                  <a:pt x="806572" y="2338032"/>
                  <a:pt x="792192" y="2332946"/>
                </a:cubicBezTo>
                <a:cubicBezTo>
                  <a:pt x="777811" y="2327860"/>
                  <a:pt x="770621" y="2315143"/>
                  <a:pt x="770621" y="2294797"/>
                </a:cubicBezTo>
                <a:cubicBezTo>
                  <a:pt x="865301" y="2249318"/>
                  <a:pt x="912641" y="2181697"/>
                  <a:pt x="912641" y="2091935"/>
                </a:cubicBezTo>
                <a:lnTo>
                  <a:pt x="912641" y="1263432"/>
                </a:lnTo>
                <a:cubicBezTo>
                  <a:pt x="912641" y="1097672"/>
                  <a:pt x="805675" y="1014791"/>
                  <a:pt x="591742" y="1014791"/>
                </a:cubicBezTo>
                <a:close/>
                <a:moveTo>
                  <a:pt x="0" y="0"/>
                </a:moveTo>
                <a:lnTo>
                  <a:pt x="11972431" y="0"/>
                </a:lnTo>
                <a:lnTo>
                  <a:pt x="11972431" y="6017751"/>
                </a:lnTo>
                <a:lnTo>
                  <a:pt x="0" y="60177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pt-BR" sz="1400" dirty="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18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D9C94CB5-6622-ABDB-5946-B703C73B3467}"/>
              </a:ext>
            </a:extLst>
          </p:cNvPr>
          <p:cNvSpPr/>
          <p:nvPr/>
        </p:nvSpPr>
        <p:spPr>
          <a:xfrm>
            <a:off x="4192831" y="1460839"/>
            <a:ext cx="3662147" cy="4895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C9A28-AA79-0342-D60E-1996CE18E4E6}"/>
              </a:ext>
            </a:extLst>
          </p:cNvPr>
          <p:cNvSpPr/>
          <p:nvPr/>
        </p:nvSpPr>
        <p:spPr>
          <a:xfrm>
            <a:off x="6089471" y="5180734"/>
            <a:ext cx="1689851" cy="109561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99480-95BC-7499-7033-10136657524E}"/>
              </a:ext>
            </a:extLst>
          </p:cNvPr>
          <p:cNvSpPr/>
          <p:nvPr/>
        </p:nvSpPr>
        <p:spPr>
          <a:xfrm>
            <a:off x="6089471" y="3949083"/>
            <a:ext cx="1689851" cy="109561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92160B2-5075-A656-8641-992AC8A7ACB6}"/>
              </a:ext>
            </a:extLst>
          </p:cNvPr>
          <p:cNvSpPr/>
          <p:nvPr/>
        </p:nvSpPr>
        <p:spPr>
          <a:xfrm>
            <a:off x="7985541" y="1450437"/>
            <a:ext cx="3652918" cy="4906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8EAE0B2-F0AD-AAE5-1FF0-ED3DBBB5D05C}"/>
              </a:ext>
            </a:extLst>
          </p:cNvPr>
          <p:cNvSpPr/>
          <p:nvPr/>
        </p:nvSpPr>
        <p:spPr>
          <a:xfrm>
            <a:off x="380456" y="1460597"/>
            <a:ext cx="3652918" cy="4906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C80EF0-BB78-3B86-DBCB-EFDCB813604D}"/>
              </a:ext>
            </a:extLst>
          </p:cNvPr>
          <p:cNvSpPr txBox="1"/>
          <p:nvPr/>
        </p:nvSpPr>
        <p:spPr>
          <a:xfrm>
            <a:off x="375774" y="1469448"/>
            <a:ext cx="3657600" cy="7257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 defTabSz="914126">
              <a:defRPr/>
            </a:pPr>
            <a:r>
              <a:rPr lang="en-US" b="1" dirty="0" err="1">
                <a:solidFill>
                  <a:srgbClr val="FFFFFF"/>
                </a:solidFill>
                <a:latin typeface="Arial"/>
              </a:rPr>
              <a:t>Descubra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/>
              </a:rPr>
              <a:t>Oportunidades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1ACD09-3A63-9104-0E4D-80C039F2C51A}"/>
              </a:ext>
            </a:extLst>
          </p:cNvPr>
          <p:cNvSpPr txBox="1"/>
          <p:nvPr/>
        </p:nvSpPr>
        <p:spPr>
          <a:xfrm>
            <a:off x="4192902" y="1469448"/>
            <a:ext cx="3657600" cy="7257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 defTabSz="914126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Automatize Mais </a:t>
            </a:r>
            <a:r>
              <a:rPr lang="en-US" b="1" dirty="0" err="1">
                <a:solidFill>
                  <a:srgbClr val="FFFFFF"/>
                </a:solidFill>
                <a:latin typeface="Arial"/>
              </a:rPr>
              <a:t>Rapidamente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3DD586-8973-3D1C-9370-2ECC5ED429AF}"/>
              </a:ext>
            </a:extLst>
          </p:cNvPr>
          <p:cNvSpPr txBox="1"/>
          <p:nvPr/>
        </p:nvSpPr>
        <p:spPr>
          <a:xfrm>
            <a:off x="7985541" y="1469448"/>
            <a:ext cx="3652918" cy="7257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 defTabSz="914126">
              <a:defRPr/>
            </a:pPr>
            <a:r>
              <a:rPr lang="en-US" b="1" dirty="0" err="1">
                <a:solidFill>
                  <a:srgbClr val="FFFFFF"/>
                </a:solidFill>
                <a:latin typeface="Arial"/>
              </a:rPr>
              <a:t>Aumente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 a </a:t>
            </a:r>
            <a:r>
              <a:rPr lang="en-US" b="1" dirty="0" err="1">
                <a:solidFill>
                  <a:srgbClr val="FFFFFF"/>
                </a:solidFill>
                <a:latin typeface="Arial"/>
              </a:rPr>
              <a:t>Produtividade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EEDFC2-EDE1-6761-ACD8-06886C16E98A}"/>
              </a:ext>
            </a:extLst>
          </p:cNvPr>
          <p:cNvSpPr txBox="1"/>
          <p:nvPr/>
        </p:nvSpPr>
        <p:spPr>
          <a:xfrm>
            <a:off x="373104" y="2315748"/>
            <a:ext cx="3656648" cy="1113252"/>
          </a:xfrm>
          <a:prstGeom prst="rect">
            <a:avLst/>
          </a:prstGeom>
          <a:noFill/>
        </p:spPr>
        <p:txBody>
          <a:bodyPr wrap="square" lIns="91440" tIns="91440" rIns="91440" bIns="91440" rtlCol="0">
            <a:noAutofit/>
          </a:bodyPr>
          <a:lstStyle/>
          <a:p>
            <a:pPr algn="ctr" defTabSz="914126"/>
            <a:r>
              <a:rPr lang="en-US" sz="1200" b="1" dirty="0" err="1">
                <a:solidFill>
                  <a:schemeClr val="accent3"/>
                </a:solidFill>
                <a:latin typeface="Arial"/>
                <a:cs typeface="Arial"/>
              </a:rPr>
              <a:t>Usamos</a:t>
            </a:r>
            <a:r>
              <a:rPr lang="en-US" sz="1200" b="1" dirty="0">
                <a:solidFill>
                  <a:schemeClr val="accent3"/>
                </a:solidFill>
                <a:latin typeface="Arial"/>
                <a:cs typeface="Arial"/>
              </a:rPr>
              <a:t> IA para </a:t>
            </a:r>
            <a:r>
              <a:rPr lang="en-US" sz="1200" b="1" dirty="0" err="1">
                <a:solidFill>
                  <a:schemeClr val="accent3"/>
                </a:solidFill>
                <a:latin typeface="Arial"/>
                <a:cs typeface="Arial"/>
              </a:rPr>
              <a:t>descobrir</a:t>
            </a:r>
            <a:r>
              <a:rPr lang="en-US" sz="1200" b="1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lang="pt-BR" sz="1200" b="1" dirty="0">
                <a:solidFill>
                  <a:srgbClr val="000000"/>
                </a:solidFill>
                <a:latin typeface="Arial"/>
                <a:cs typeface="Arial"/>
              </a:rPr>
              <a:t>revelando oportunidades de melhoria de processos e automação a partir do trabalho realizado entre sistemas, pessoas e comunicações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DB6571-A61B-C72B-A4F5-45C3768B46F4}"/>
              </a:ext>
            </a:extLst>
          </p:cNvPr>
          <p:cNvSpPr txBox="1"/>
          <p:nvPr/>
        </p:nvSpPr>
        <p:spPr>
          <a:xfrm>
            <a:off x="4217429" y="2315749"/>
            <a:ext cx="3642747" cy="616519"/>
          </a:xfrm>
          <a:prstGeom prst="rect">
            <a:avLst/>
          </a:prstGeom>
          <a:noFill/>
        </p:spPr>
        <p:txBody>
          <a:bodyPr wrap="square" lIns="91440" tIns="91440" rIns="91440" bIns="91440" rtlCol="0">
            <a:noAutofit/>
          </a:bodyPr>
          <a:lstStyle/>
          <a:p>
            <a:pPr algn="ctr" defTabSz="914126">
              <a:defRPr/>
            </a:pPr>
            <a:r>
              <a:rPr lang="en-US" sz="1200" b="1" dirty="0" err="1">
                <a:solidFill>
                  <a:schemeClr val="accent6"/>
                </a:solidFill>
                <a:latin typeface="Arial"/>
                <a:cs typeface="Arial"/>
              </a:rPr>
              <a:t>Usamos</a:t>
            </a:r>
            <a:r>
              <a:rPr lang="en-US" sz="1200" b="1" dirty="0">
                <a:solidFill>
                  <a:schemeClr val="accent6"/>
                </a:solidFill>
                <a:latin typeface="Arial"/>
                <a:cs typeface="Arial"/>
              </a:rPr>
              <a:t> IA para </a:t>
            </a:r>
            <a:r>
              <a:rPr lang="en-US" sz="1200" b="1" dirty="0" err="1">
                <a:solidFill>
                  <a:schemeClr val="accent6"/>
                </a:solidFill>
                <a:latin typeface="Arial"/>
                <a:cs typeface="Arial"/>
              </a:rPr>
              <a:t>automatizar</a:t>
            </a:r>
            <a:r>
              <a:rPr lang="en-US" sz="1200" b="1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  <a:latin typeface="Arial"/>
                <a:cs typeface="Arial"/>
              </a:rPr>
              <a:t>mais</a:t>
            </a:r>
            <a:r>
              <a:rPr lang="en-US" sz="1200" b="1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acrescentando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novas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habilidades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aos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nossos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robôs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permitindo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que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os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humanos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sejam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mais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criativos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 e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inovadores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5E3A82-1D4F-3605-D37B-57A3B679B38B}"/>
              </a:ext>
            </a:extLst>
          </p:cNvPr>
          <p:cNvSpPr txBox="1"/>
          <p:nvPr/>
        </p:nvSpPr>
        <p:spPr>
          <a:xfrm>
            <a:off x="7930937" y="2315748"/>
            <a:ext cx="3771332" cy="914162"/>
          </a:xfrm>
          <a:prstGeom prst="rect">
            <a:avLst/>
          </a:prstGeom>
          <a:noFill/>
        </p:spPr>
        <p:txBody>
          <a:bodyPr wrap="square" lIns="91440" tIns="91440" rIns="91440" bIns="91440" rtlCol="0">
            <a:noAutofit/>
          </a:bodyPr>
          <a:lstStyle>
            <a:defPPr>
              <a:defRPr lang="en-US"/>
            </a:defPPr>
            <a:lvl1pPr marR="0" lvl="0" indent="0" algn="ctr" defTabSz="91412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>
                <a:solidFill>
                  <a:schemeClr val="accent4"/>
                </a:solidFill>
              </a:rPr>
              <a:t>Usamos</a:t>
            </a:r>
            <a:r>
              <a:rPr lang="en-US" dirty="0">
                <a:solidFill>
                  <a:schemeClr val="accent4"/>
                </a:solidFill>
              </a:rPr>
              <a:t> IA para </a:t>
            </a:r>
            <a:r>
              <a:rPr lang="en-US" dirty="0" err="1">
                <a:solidFill>
                  <a:schemeClr val="accent4"/>
                </a:solidFill>
              </a:rPr>
              <a:t>agilizar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tarefas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comuns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reunindo</a:t>
            </a:r>
            <a:r>
              <a:rPr lang="en-US" dirty="0"/>
              <a:t> </a:t>
            </a:r>
            <a:r>
              <a:rPr lang="en-US" dirty="0" err="1"/>
              <a:t>automação</a:t>
            </a:r>
            <a:r>
              <a:rPr lang="en-US" dirty="0"/>
              <a:t> e </a:t>
            </a:r>
            <a:r>
              <a:rPr lang="en-US" dirty="0" err="1"/>
              <a:t>funcionalidade</a:t>
            </a:r>
            <a:r>
              <a:rPr lang="en-US" dirty="0"/>
              <a:t> de IA </a:t>
            </a:r>
            <a:r>
              <a:rPr lang="en-US" dirty="0" err="1"/>
              <a:t>líder</a:t>
            </a:r>
            <a:r>
              <a:rPr lang="en-US" dirty="0"/>
              <a:t> de mercado para </a:t>
            </a:r>
            <a:r>
              <a:rPr lang="en-US" dirty="0" err="1"/>
              <a:t>seu</a:t>
            </a:r>
            <a:r>
              <a:rPr lang="en-US" dirty="0"/>
              <a:t> desktop</a:t>
            </a:r>
          </a:p>
        </p:txBody>
      </p:sp>
      <p:pic>
        <p:nvPicPr>
          <p:cNvPr id="71" name="extra_person_left.png" descr="extra_person_left.png">
            <a:extLst>
              <a:ext uri="{FF2B5EF4-FFF2-40B4-BE49-F238E27FC236}">
                <a16:creationId xmlns:a16="http://schemas.microsoft.com/office/drawing/2014/main" id="{042CDF23-5B1B-5329-63D7-2CFBB5EEC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988" y="3765732"/>
            <a:ext cx="623650" cy="1766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A2431F-4226-BFE9-9D17-85241F368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062" y="4048667"/>
            <a:ext cx="1338650" cy="147705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C030A45-E04F-D0A4-D0E6-6EA8966B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73336" y="3749565"/>
            <a:ext cx="1291726" cy="1766583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10E72F5E-68DE-BB05-369E-D1DB3DA73F7D}"/>
              </a:ext>
            </a:extLst>
          </p:cNvPr>
          <p:cNvSpPr/>
          <p:nvPr/>
        </p:nvSpPr>
        <p:spPr>
          <a:xfrm>
            <a:off x="8041727" y="5563043"/>
            <a:ext cx="3552756" cy="70977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126">
              <a:defRPr/>
            </a:pPr>
            <a:r>
              <a:rPr lang="en-US" sz="1799" b="1">
                <a:solidFill>
                  <a:srgbClr val="FFFFFF"/>
                </a:solidFill>
                <a:latin typeface="Arial"/>
                <a:cs typeface="Arial"/>
              </a:rPr>
              <a:t>Business + Developers + IT</a:t>
            </a:r>
          </a:p>
        </p:txBody>
      </p:sp>
      <p:sp>
        <p:nvSpPr>
          <p:cNvPr id="88" name="Text Placeholder 16">
            <a:extLst>
              <a:ext uri="{FF2B5EF4-FFF2-40B4-BE49-F238E27FC236}">
                <a16:creationId xmlns:a16="http://schemas.microsoft.com/office/drawing/2014/main" id="{CAD5A32F-E702-A5A8-EED1-37E3F1ADFF9C}"/>
              </a:ext>
            </a:extLst>
          </p:cNvPr>
          <p:cNvSpPr/>
          <p:nvPr/>
        </p:nvSpPr>
        <p:spPr>
          <a:xfrm>
            <a:off x="1157620" y="3942258"/>
            <a:ext cx="2834640" cy="731520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round/>
          </a:ln>
          <a:effectLst/>
        </p:spPr>
        <p:txBody>
          <a:bodyPr wrap="square" lIns="91440" tIns="91440" rIns="91440" bIns="91440" numCol="1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/>
              </a:rPr>
              <a:t>Processos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  <a:p>
            <a:pPr>
              <a:buClr>
                <a:srgbClr val="FFFFFF"/>
              </a:buClr>
            </a:pPr>
            <a:r>
              <a:rPr lang="en-US" sz="900" dirty="0" err="1">
                <a:solidFill>
                  <a:srgbClr val="FFFFFF"/>
                </a:solidFill>
                <a:latin typeface="Arial"/>
              </a:rPr>
              <a:t>Criação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de templates de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processos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a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nível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empresarial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&amp;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reduz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processos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organizacionais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5D84AE77-7F37-5C8A-9A46-8B8565FABF31}"/>
              </a:ext>
            </a:extLst>
          </p:cNvPr>
          <p:cNvSpPr txBox="1"/>
          <p:nvPr/>
        </p:nvSpPr>
        <p:spPr>
          <a:xfrm>
            <a:off x="426100" y="3942678"/>
            <a:ext cx="731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Text Placeholder 16">
            <a:extLst>
              <a:ext uri="{FF2B5EF4-FFF2-40B4-BE49-F238E27FC236}">
                <a16:creationId xmlns:a16="http://schemas.microsoft.com/office/drawing/2014/main" id="{3B3910A5-9D9E-F9F8-80A5-A8338F72CC8E}"/>
              </a:ext>
            </a:extLst>
          </p:cNvPr>
          <p:cNvSpPr/>
          <p:nvPr/>
        </p:nvSpPr>
        <p:spPr>
          <a:xfrm>
            <a:off x="1157620" y="4754586"/>
            <a:ext cx="2834640" cy="731520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round/>
          </a:ln>
          <a:effectLst/>
        </p:spPr>
        <p:txBody>
          <a:bodyPr wrap="square" lIns="91440" tIns="91440" rIns="91440" bIns="91440" numCol="1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b="1" dirty="0" err="1">
                <a:solidFill>
                  <a:srgbClr val="FFFFFF"/>
                </a:solidFill>
                <a:latin typeface="Arial"/>
              </a:rPr>
              <a:t>Tarefas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ts val="300"/>
              </a:spcBef>
              <a:buClr>
                <a:srgbClr val="FFFFFF"/>
              </a:buClr>
            </a:pPr>
            <a:r>
              <a:rPr lang="en-US" sz="900" dirty="0" err="1">
                <a:solidFill>
                  <a:srgbClr val="FFFFFF"/>
                </a:solidFill>
                <a:latin typeface="Arial"/>
              </a:rPr>
              <a:t>Identifique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automaticamente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ou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defina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por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meio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de SMEs o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processo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ideal</a:t>
            </a:r>
          </a:p>
        </p:txBody>
      </p:sp>
      <p:sp>
        <p:nvSpPr>
          <p:cNvPr id="96" name="Text Placeholder 16">
            <a:extLst>
              <a:ext uri="{FF2B5EF4-FFF2-40B4-BE49-F238E27FC236}">
                <a16:creationId xmlns:a16="http://schemas.microsoft.com/office/drawing/2014/main" id="{D5AC18CF-0B54-F2E4-F5CE-135C238C9144}"/>
              </a:ext>
            </a:extLst>
          </p:cNvPr>
          <p:cNvSpPr/>
          <p:nvPr/>
        </p:nvSpPr>
        <p:spPr>
          <a:xfrm>
            <a:off x="1157620" y="5566914"/>
            <a:ext cx="2834640" cy="731520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round/>
          </a:ln>
          <a:effectLst/>
        </p:spPr>
        <p:txBody>
          <a:bodyPr wrap="square" lIns="91440" tIns="91440" rIns="91440" bIns="91440" numCol="1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b="1" dirty="0" err="1">
                <a:solidFill>
                  <a:srgbClr val="FFFFFF"/>
                </a:solidFill>
                <a:latin typeface="Arial"/>
              </a:rPr>
              <a:t>Comunicações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ts val="300"/>
              </a:spcBef>
              <a:buClr>
                <a:srgbClr val="FFFFFF"/>
              </a:buClr>
            </a:pPr>
            <a:r>
              <a:rPr lang="en-US" sz="900" dirty="0" err="1">
                <a:solidFill>
                  <a:srgbClr val="FFFFFF"/>
                </a:solidFill>
                <a:latin typeface="Arial"/>
              </a:rPr>
              <a:t>Obtenha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insights de conversas de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negócios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como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emails, tickets e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mídias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sociais</a:t>
            </a:r>
            <a:endParaRPr lang="en-US" sz="9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21683C1D-C597-9713-E7D0-A5A3A7905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789" y="4076841"/>
            <a:ext cx="460142" cy="476576"/>
          </a:xfrm>
          <a:prstGeom prst="rect">
            <a:avLst/>
          </a:prstGeom>
        </p:spPr>
      </p:pic>
      <p:sp>
        <p:nvSpPr>
          <p:cNvPr id="100" name="TextBox 20">
            <a:extLst>
              <a:ext uri="{FF2B5EF4-FFF2-40B4-BE49-F238E27FC236}">
                <a16:creationId xmlns:a16="http://schemas.microsoft.com/office/drawing/2014/main" id="{C7EE3D5E-DBA8-0CF8-C7A9-0E4E3D0121E7}"/>
              </a:ext>
            </a:extLst>
          </p:cNvPr>
          <p:cNvSpPr txBox="1"/>
          <p:nvPr/>
        </p:nvSpPr>
        <p:spPr>
          <a:xfrm>
            <a:off x="426100" y="4753782"/>
            <a:ext cx="731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TextBox 20">
            <a:extLst>
              <a:ext uri="{FF2B5EF4-FFF2-40B4-BE49-F238E27FC236}">
                <a16:creationId xmlns:a16="http://schemas.microsoft.com/office/drawing/2014/main" id="{FDF4D476-3017-09F7-4A13-9377DE015DCA}"/>
              </a:ext>
            </a:extLst>
          </p:cNvPr>
          <p:cNvSpPr txBox="1"/>
          <p:nvPr/>
        </p:nvSpPr>
        <p:spPr>
          <a:xfrm>
            <a:off x="426100" y="5566914"/>
            <a:ext cx="731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" name="Graphic 101">
            <a:extLst>
              <a:ext uri="{FF2B5EF4-FFF2-40B4-BE49-F238E27FC236}">
                <a16:creationId xmlns:a16="http://schemas.microsoft.com/office/drawing/2014/main" id="{4A6DD3C1-3958-151B-A2DC-8B473E691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1002" y="4887160"/>
            <a:ext cx="447756" cy="447756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3B941EC-0254-1963-18E9-94EC2DBB6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002" y="5713897"/>
            <a:ext cx="483612" cy="437555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1FCD762C-2F66-3F36-068F-D270F4AA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91" y="273485"/>
            <a:ext cx="6608941" cy="450235"/>
          </a:xfrm>
        </p:spPr>
        <p:txBody>
          <a:bodyPr/>
          <a:lstStyle/>
          <a:p>
            <a:r>
              <a:rPr lang="en-US" dirty="0" err="1">
                <a:cs typeface="Times New Roman" panose="02020603050405020304" pitchFamily="18" charset="0"/>
              </a:rPr>
              <a:t>Onde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aplicamos</a:t>
            </a:r>
            <a:r>
              <a:rPr lang="en-US" dirty="0">
                <a:cs typeface="Times New Roman" panose="02020603050405020304" pitchFamily="18" charset="0"/>
              </a:rPr>
              <a:t> IA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36C4A-3A24-CAF4-3EEA-66019D1C9D9F}"/>
              </a:ext>
            </a:extLst>
          </p:cNvPr>
          <p:cNvSpPr txBox="1"/>
          <p:nvPr/>
        </p:nvSpPr>
        <p:spPr>
          <a:xfrm>
            <a:off x="6060937" y="3957968"/>
            <a:ext cx="1746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12713" indent="-112713">
              <a:buFont typeface="Arial" panose="020B0604020202020204" pitchFamily="34" charset="0"/>
              <a:buChar char="•"/>
              <a:defRPr sz="900" b="1"/>
            </a:lvl1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Interfaces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CD3C46-D6FD-F91D-4493-07B0DEB03D63}"/>
              </a:ext>
            </a:extLst>
          </p:cNvPr>
          <p:cNvSpPr/>
          <p:nvPr/>
        </p:nvSpPr>
        <p:spPr>
          <a:xfrm>
            <a:off x="4281748" y="3949083"/>
            <a:ext cx="1689851" cy="109561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575F5DA-8E04-AB4C-68DD-A516841507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47008" y="4434429"/>
            <a:ext cx="588287" cy="420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BECEE-ED65-EFC5-BA69-451FEC5360AC}"/>
              </a:ext>
            </a:extLst>
          </p:cNvPr>
          <p:cNvSpPr txBox="1"/>
          <p:nvPr/>
        </p:nvSpPr>
        <p:spPr>
          <a:xfrm>
            <a:off x="6113387" y="5200336"/>
            <a:ext cx="16659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12713" indent="-112713">
              <a:buFont typeface="Arial" panose="020B0604020202020204" pitchFamily="34" charset="0"/>
              <a:buChar char="•"/>
              <a:defRPr sz="900" b="1"/>
            </a:lvl1pPr>
          </a:lstStyle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Aplicações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2B93976-F4E3-20E3-6119-2058D49A9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93818" y="5628764"/>
            <a:ext cx="481155" cy="4811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27164B-90EF-E81A-9976-61C32F31CE6C}"/>
              </a:ext>
            </a:extLst>
          </p:cNvPr>
          <p:cNvSpPr txBox="1"/>
          <p:nvPr/>
        </p:nvSpPr>
        <p:spPr>
          <a:xfrm>
            <a:off x="4253214" y="3957968"/>
            <a:ext cx="1746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12713" indent="-112713">
              <a:buFont typeface="Arial" panose="020B0604020202020204" pitchFamily="34" charset="0"/>
              <a:buChar char="•"/>
              <a:defRPr sz="900" b="1"/>
            </a:lvl1pPr>
          </a:lstStyle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Comunicações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3CE6D-7CE2-F7AE-85BD-5625FC81B1CE}"/>
              </a:ext>
            </a:extLst>
          </p:cNvPr>
          <p:cNvSpPr/>
          <p:nvPr/>
        </p:nvSpPr>
        <p:spPr>
          <a:xfrm>
            <a:off x="4281748" y="5177203"/>
            <a:ext cx="1689851" cy="109561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400" err="1">
              <a:latin typeface="Arial"/>
              <a:cs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6E1DE16-F197-8471-99EE-B79A1C6DD1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51657" y="5609873"/>
            <a:ext cx="350031" cy="490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999E9A-8D0B-8A05-7BC7-6A97BD5AAF19}"/>
              </a:ext>
            </a:extLst>
          </p:cNvPr>
          <p:cNvSpPr txBox="1"/>
          <p:nvPr/>
        </p:nvSpPr>
        <p:spPr>
          <a:xfrm>
            <a:off x="4375236" y="5180734"/>
            <a:ext cx="1502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12713" indent="-112713">
              <a:buFont typeface="Arial" panose="020B0604020202020204" pitchFamily="34" charset="0"/>
              <a:buChar char="•"/>
              <a:defRPr sz="900" b="1"/>
            </a:lvl1pPr>
          </a:lstStyle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Documentos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22D0A3B-D98E-A1EF-87CF-BDBD3F5FF7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50971" y="4434428"/>
            <a:ext cx="566848" cy="4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6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D242D8C5-D96E-AF65-B891-4A126991DDDA}"/>
              </a:ext>
            </a:extLst>
          </p:cNvPr>
          <p:cNvSpPr txBox="1">
            <a:spLocks/>
          </p:cNvSpPr>
          <p:nvPr/>
        </p:nvSpPr>
        <p:spPr>
          <a:xfrm>
            <a:off x="3448221" y="818456"/>
            <a:ext cx="5021173" cy="24622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2227263" algn="l"/>
              </a:tabLst>
              <a:defRPr sz="2800" b="1" i="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1400"/>
              <a:t>UiPath capabilities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B5254E29-A36F-8CFE-567B-69125E9E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90" y="245582"/>
            <a:ext cx="8174354" cy="428438"/>
          </a:xfrm>
        </p:spPr>
        <p:txBody>
          <a:bodyPr/>
          <a:lstStyle/>
          <a:p>
            <a:r>
              <a:rPr lang="en-US" dirty="0">
                <a:latin typeface="Arial"/>
              </a:rPr>
              <a:t>Invoice to pay – process automation flow 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8DD7D3-9251-59AF-75EF-60BC8A58BB5E}"/>
              </a:ext>
            </a:extLst>
          </p:cNvPr>
          <p:cNvSpPr txBox="1"/>
          <p:nvPr/>
        </p:nvSpPr>
        <p:spPr>
          <a:xfrm>
            <a:off x="976309" y="1074944"/>
            <a:ext cx="616007" cy="2308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00">
                <a:solidFill>
                  <a:schemeClr val="bg1"/>
                </a:solidFill>
                <a:latin typeface="Arial"/>
              </a:rPr>
              <a:t>Robot</a:t>
            </a:r>
            <a:endParaRPr lang="en-US" sz="1600">
              <a:solidFill>
                <a:schemeClr val="bg1"/>
              </a:solidFill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1ED6A2-6E47-DA58-0F54-49E8BF2D51B1}"/>
              </a:ext>
            </a:extLst>
          </p:cNvPr>
          <p:cNvSpPr txBox="1"/>
          <p:nvPr/>
        </p:nvSpPr>
        <p:spPr>
          <a:xfrm>
            <a:off x="1853540" y="1074944"/>
            <a:ext cx="61600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00">
                <a:latin typeface="Arial"/>
              </a:rPr>
              <a:t>Human</a:t>
            </a:r>
            <a:endParaRPr lang="en-US" sz="1600"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0A29BB-DD29-A736-DEF0-1C007144EF44}"/>
              </a:ext>
            </a:extLst>
          </p:cNvPr>
          <p:cNvCxnSpPr>
            <a:cxnSpLocks/>
          </p:cNvCxnSpPr>
          <p:nvPr/>
        </p:nvCxnSpPr>
        <p:spPr>
          <a:xfrm flipH="1" flipV="1">
            <a:off x="944962" y="4726270"/>
            <a:ext cx="788241" cy="116022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45F03E-1BBD-44B4-9A51-B124B7203733}"/>
              </a:ext>
            </a:extLst>
          </p:cNvPr>
          <p:cNvCxnSpPr>
            <a:cxnSpLocks/>
          </p:cNvCxnSpPr>
          <p:nvPr/>
        </p:nvCxnSpPr>
        <p:spPr>
          <a:xfrm flipV="1">
            <a:off x="944961" y="3310274"/>
            <a:ext cx="5214" cy="1015887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49BDB6D-07E8-C5A0-9ED0-D1017B9CC293}"/>
              </a:ext>
            </a:extLst>
          </p:cNvPr>
          <p:cNvCxnSpPr>
            <a:cxnSpLocks/>
          </p:cNvCxnSpPr>
          <p:nvPr/>
        </p:nvCxnSpPr>
        <p:spPr>
          <a:xfrm flipH="1">
            <a:off x="2497559" y="3310274"/>
            <a:ext cx="2041" cy="1015887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0729FA-BF2C-9A2E-D338-2304D2E9262E}"/>
              </a:ext>
            </a:extLst>
          </p:cNvPr>
          <p:cNvCxnSpPr>
            <a:cxnSpLocks/>
          </p:cNvCxnSpPr>
          <p:nvPr/>
        </p:nvCxnSpPr>
        <p:spPr>
          <a:xfrm flipH="1">
            <a:off x="1727415" y="1149855"/>
            <a:ext cx="8611" cy="1958096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3FF425F5-97E9-AE82-C46E-864929485ABC}"/>
              </a:ext>
            </a:extLst>
          </p:cNvPr>
          <p:cNvSpPr txBox="1">
            <a:spLocks/>
          </p:cNvSpPr>
          <p:nvPr/>
        </p:nvSpPr>
        <p:spPr>
          <a:xfrm>
            <a:off x="820999" y="1480769"/>
            <a:ext cx="191068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Receive email from vendors to specific inbox (Coupa)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B36971-1501-3EFA-2525-1E766CC3CCD1}"/>
              </a:ext>
            </a:extLst>
          </p:cNvPr>
          <p:cNvSpPr/>
          <p:nvPr/>
        </p:nvSpPr>
        <p:spPr>
          <a:xfrm>
            <a:off x="1670267" y="1071869"/>
            <a:ext cx="131517" cy="131517"/>
          </a:xfrm>
          <a:prstGeom prst="ellipse">
            <a:avLst/>
          </a:prstGeom>
          <a:solidFill>
            <a:srgbClr val="FA4616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/>
          <a:p>
            <a:pPr algn="ctr">
              <a:defRPr/>
            </a:pPr>
            <a:endParaRPr lang="en-US" sz="1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3AFC05-1FAF-ED2D-E507-C73F1B513AD1}"/>
              </a:ext>
            </a:extLst>
          </p:cNvPr>
          <p:cNvGrpSpPr/>
          <p:nvPr/>
        </p:nvGrpSpPr>
        <p:grpSpPr>
          <a:xfrm>
            <a:off x="1381437" y="6032823"/>
            <a:ext cx="724136" cy="581259"/>
            <a:chOff x="4512562" y="5511924"/>
            <a:chExt cx="724325" cy="581411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EBB0D8A-1847-52DE-625C-2B1F0B044B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5783" y="5511924"/>
              <a:ext cx="581411" cy="58141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457200">
                <a:defRPr/>
              </a:pPr>
              <a:endParaRPr lang="en-US" sz="700" spc="-40">
                <a:ln>
                  <a:solidFill>
                    <a:srgbClr val="E3E3E3">
                      <a:lumMod val="90000"/>
                    </a:srgbClr>
                  </a:solidFill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F774B11-24EC-3D0F-8EC4-D467735D45B0}"/>
                </a:ext>
              </a:extLst>
            </p:cNvPr>
            <p:cNvSpPr txBox="1"/>
            <p:nvPr/>
          </p:nvSpPr>
          <p:spPr>
            <a:xfrm>
              <a:off x="4512562" y="5564967"/>
              <a:ext cx="724325" cy="4724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457200">
                <a:defRPr/>
              </a:pPr>
              <a:r>
                <a:rPr lang="en-US" sz="600">
                  <a:solidFill>
                    <a:srgbClr val="000000"/>
                  </a:solidFill>
                  <a:latin typeface="Arial"/>
                  <a:cs typeface="Arial"/>
                </a:rPr>
                <a:t>TASK</a:t>
              </a:r>
            </a:p>
            <a:p>
              <a:pPr algn="ctr" defTabSz="457200">
                <a:defRPr/>
              </a:pPr>
              <a:r>
                <a:rPr lang="en-US" sz="600">
                  <a:solidFill>
                    <a:srgbClr val="000000"/>
                  </a:solidFill>
                  <a:latin typeface="Arial"/>
                  <a:cs typeface="Arial"/>
                </a:rPr>
                <a:t>COMPLETED</a:t>
              </a:r>
            </a:p>
          </p:txBody>
        </p:sp>
      </p:grp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C003A165-DD3E-CC0D-64FB-4496E7A27B29}"/>
              </a:ext>
            </a:extLst>
          </p:cNvPr>
          <p:cNvSpPr txBox="1">
            <a:spLocks/>
          </p:cNvSpPr>
          <p:nvPr/>
        </p:nvSpPr>
        <p:spPr>
          <a:xfrm>
            <a:off x="820999" y="2126882"/>
            <a:ext cx="191068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Review attachments (invoices) in PDF format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048D9FDC-80C7-CA9B-488C-F0A5C0E514E6}"/>
              </a:ext>
            </a:extLst>
          </p:cNvPr>
          <p:cNvSpPr txBox="1">
            <a:spLocks/>
          </p:cNvSpPr>
          <p:nvPr/>
        </p:nvSpPr>
        <p:spPr>
          <a:xfrm>
            <a:off x="787869" y="2649241"/>
            <a:ext cx="191068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Validate if the invoice number is in the Coupa system 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96097F31-D66A-96B1-6CD0-19E6B3B5DDD0}"/>
              </a:ext>
            </a:extLst>
          </p:cNvPr>
          <p:cNvSpPr txBox="1">
            <a:spLocks/>
          </p:cNvSpPr>
          <p:nvPr/>
        </p:nvSpPr>
        <p:spPr>
          <a:xfrm>
            <a:off x="1746693" y="3310273"/>
            <a:ext cx="150581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No: </a:t>
            </a:r>
          </a:p>
          <a:p>
            <a:r>
              <a:rPr lang="en-US"/>
              <a:t>Missing or invalid PO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70852C7C-D52E-C0C6-62D6-387A3262F717}"/>
              </a:ext>
            </a:extLst>
          </p:cNvPr>
          <p:cNvSpPr txBox="1">
            <a:spLocks/>
          </p:cNvSpPr>
          <p:nvPr/>
        </p:nvSpPr>
        <p:spPr>
          <a:xfrm>
            <a:off x="1736041" y="3817002"/>
            <a:ext cx="150581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Human support and troubleshooting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5D30DA24-E294-68DB-EB19-0B5CBA8DADCA}"/>
              </a:ext>
            </a:extLst>
          </p:cNvPr>
          <p:cNvSpPr txBox="1">
            <a:spLocks/>
          </p:cNvSpPr>
          <p:nvPr/>
        </p:nvSpPr>
        <p:spPr>
          <a:xfrm>
            <a:off x="1744652" y="4326160"/>
            <a:ext cx="150581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Non-PO</a:t>
            </a:r>
          </a:p>
          <a:p>
            <a:r>
              <a:rPr lang="en-US"/>
              <a:t>Invoice Create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2C5ADB2-283C-D495-C914-8EC47CC84382}"/>
              </a:ext>
            </a:extLst>
          </p:cNvPr>
          <p:cNvSpPr txBox="1">
            <a:spLocks/>
          </p:cNvSpPr>
          <p:nvPr/>
        </p:nvSpPr>
        <p:spPr>
          <a:xfrm>
            <a:off x="197269" y="3310273"/>
            <a:ext cx="150581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Yes: </a:t>
            </a:r>
          </a:p>
          <a:p>
            <a:r>
              <a:rPr lang="en-US"/>
              <a:t>Valid PO found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FE7285F-F2A2-1D81-78F6-B394FD0EDCC8}"/>
              </a:ext>
            </a:extLst>
          </p:cNvPr>
          <p:cNvSpPr txBox="1">
            <a:spLocks/>
          </p:cNvSpPr>
          <p:nvPr/>
        </p:nvSpPr>
        <p:spPr>
          <a:xfrm>
            <a:off x="192055" y="4326160"/>
            <a:ext cx="150581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 Flip</a:t>
            </a:r>
          </a:p>
          <a:p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E37CBF34-5DD5-E6A1-8AA4-0D512172CB3D}"/>
              </a:ext>
            </a:extLst>
          </p:cNvPr>
          <p:cNvSpPr txBox="1">
            <a:spLocks/>
          </p:cNvSpPr>
          <p:nvPr/>
        </p:nvSpPr>
        <p:spPr>
          <a:xfrm>
            <a:off x="779956" y="4842292"/>
            <a:ext cx="1906493" cy="553998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Either PO flip to invoice or new invoice created and saved in Coupa system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9781FC7-EAF4-780D-FA06-175A7864DE07}"/>
              </a:ext>
            </a:extLst>
          </p:cNvPr>
          <p:cNvCxnSpPr>
            <a:cxnSpLocks/>
            <a:stCxn id="48" idx="2"/>
            <a:endCxn id="51" idx="0"/>
          </p:cNvCxnSpPr>
          <p:nvPr/>
        </p:nvCxnSpPr>
        <p:spPr>
          <a:xfrm>
            <a:off x="1743211" y="3049351"/>
            <a:ext cx="756389" cy="260922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17F0BF-8299-66E5-8C2A-73910D183DA9}"/>
              </a:ext>
            </a:extLst>
          </p:cNvPr>
          <p:cNvCxnSpPr>
            <a:cxnSpLocks/>
            <a:stCxn id="48" idx="2"/>
            <a:endCxn id="56" idx="0"/>
          </p:cNvCxnSpPr>
          <p:nvPr/>
        </p:nvCxnSpPr>
        <p:spPr>
          <a:xfrm flipH="1">
            <a:off x="950176" y="3049351"/>
            <a:ext cx="793035" cy="260922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F695956-09B6-4EF6-8E65-7E46B77FC0E7}"/>
              </a:ext>
            </a:extLst>
          </p:cNvPr>
          <p:cNvCxnSpPr>
            <a:cxnSpLocks/>
          </p:cNvCxnSpPr>
          <p:nvPr/>
        </p:nvCxnSpPr>
        <p:spPr>
          <a:xfrm flipV="1">
            <a:off x="1733202" y="4726270"/>
            <a:ext cx="764356" cy="116022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itle 5">
            <a:extLst>
              <a:ext uri="{FF2B5EF4-FFF2-40B4-BE49-F238E27FC236}">
                <a16:creationId xmlns:a16="http://schemas.microsoft.com/office/drawing/2014/main" id="{56B660BE-BA2A-F313-A0E0-250BA27FDA5A}"/>
              </a:ext>
            </a:extLst>
          </p:cNvPr>
          <p:cNvSpPr txBox="1">
            <a:spLocks/>
          </p:cNvSpPr>
          <p:nvPr/>
        </p:nvSpPr>
        <p:spPr>
          <a:xfrm>
            <a:off x="1588" y="773634"/>
            <a:ext cx="3467172" cy="2462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2227263" algn="l"/>
              </a:tabLst>
              <a:defRPr sz="2800" b="1" i="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1400"/>
              <a:t>Example process</a:t>
            </a:r>
          </a:p>
        </p:txBody>
      </p:sp>
      <p:sp>
        <p:nvSpPr>
          <p:cNvPr id="66" name="Title 5">
            <a:extLst>
              <a:ext uri="{FF2B5EF4-FFF2-40B4-BE49-F238E27FC236}">
                <a16:creationId xmlns:a16="http://schemas.microsoft.com/office/drawing/2014/main" id="{585BE1C1-DD4B-1849-5191-A2EE1FB50E71}"/>
              </a:ext>
            </a:extLst>
          </p:cNvPr>
          <p:cNvSpPr txBox="1">
            <a:spLocks/>
          </p:cNvSpPr>
          <p:nvPr/>
        </p:nvSpPr>
        <p:spPr>
          <a:xfrm>
            <a:off x="449088" y="1178117"/>
            <a:ext cx="515548" cy="1853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2227263" algn="l"/>
              </a:tabLst>
              <a:defRPr sz="2800" b="1" i="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1050" b="0"/>
              <a:t>Key: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E52AA3-CC7C-075C-4A46-42A5A96AC776}"/>
              </a:ext>
            </a:extLst>
          </p:cNvPr>
          <p:cNvGrpSpPr/>
          <p:nvPr/>
        </p:nvGrpSpPr>
        <p:grpSpPr>
          <a:xfrm>
            <a:off x="3757607" y="1251706"/>
            <a:ext cx="7532343" cy="979825"/>
            <a:chOff x="3756018" y="1251705"/>
            <a:chExt cx="7532343" cy="97982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13B694-AA0C-4493-09CE-415A4381A11D}"/>
                </a:ext>
              </a:extLst>
            </p:cNvPr>
            <p:cNvSpPr txBox="1"/>
            <p:nvPr/>
          </p:nvSpPr>
          <p:spPr>
            <a:xfrm>
              <a:off x="4301909" y="1779555"/>
              <a:ext cx="1896223" cy="4519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defRPr/>
              </a:pPr>
              <a:r>
                <a:rPr lang="en-US" sz="1000">
                  <a:solidFill>
                    <a:srgbClr val="000000"/>
                  </a:solidFill>
                  <a:latin typeface="Arial"/>
                </a:rPr>
                <a:t>LLM Model</a:t>
              </a:r>
              <a:endParaRPr lang="en-US" sz="10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DC96F352-3204-6374-1B93-619A0A388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6018" y="1251705"/>
              <a:ext cx="2797929" cy="522841"/>
            </a:xfrm>
            <a:prstGeom prst="rect">
              <a:avLst/>
            </a:prstGeom>
          </p:spPr>
        </p:pic>
        <p:sp>
          <p:nvSpPr>
            <p:cNvPr id="67" name="Text Placeholder 39">
              <a:extLst>
                <a:ext uri="{FF2B5EF4-FFF2-40B4-BE49-F238E27FC236}">
                  <a16:creationId xmlns:a16="http://schemas.microsoft.com/office/drawing/2014/main" id="{9B397048-63A1-EECF-A0FD-E5C0D60A4E71}"/>
                </a:ext>
              </a:extLst>
            </p:cNvPr>
            <p:cNvSpPr txBox="1">
              <a:spLocks/>
            </p:cNvSpPr>
            <p:nvPr/>
          </p:nvSpPr>
          <p:spPr>
            <a:xfrm>
              <a:off x="6733385" y="1366897"/>
              <a:ext cx="455497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09728" tIns="45720" rIns="109728" bIns="45720" rtlCol="0" anchor="ctr" anchorCtr="0">
              <a:spAutoFit/>
            </a:bodyPr>
            <a:lstStyle>
              <a:lvl1pPr marL="0" marR="0" indent="0" algn="ctr" defTabSz="7770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000" b="0" i="0" kern="1200">
                  <a:solidFill>
                    <a:schemeClr val="bg1"/>
                  </a:solidFill>
                  <a:latin typeface="+mj-lt"/>
                  <a:ea typeface="+mn-ea"/>
                  <a:cs typeface="Arial"/>
                </a:defRPr>
              </a:lvl1pPr>
              <a:lvl2pPr marL="174625" indent="-174625" algn="l" defTabSz="4572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339725" indent="-165100" algn="l" defTabSz="457200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512763" indent="-173038" algn="l" defTabSz="457200" rtl="0" eaLnBrk="1" latinLnBrk="0" hangingPunct="1">
                <a:spcBef>
                  <a:spcPts val="2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687388" indent="-174625" algn="l" defTabSz="457200" rtl="0" eaLnBrk="1" latinLnBrk="0" hangingPunct="1">
                <a:spcBef>
                  <a:spcPts val="1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Real time connect and analysis of emails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Recognize specific intent, entities and emotion </a:t>
              </a: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A0F5D0B-3355-0A8A-8CDB-8FC0FA06962B}"/>
              </a:ext>
            </a:extLst>
          </p:cNvPr>
          <p:cNvCxnSpPr>
            <a:cxnSpLocks/>
          </p:cNvCxnSpPr>
          <p:nvPr/>
        </p:nvCxnSpPr>
        <p:spPr>
          <a:xfrm>
            <a:off x="10023" y="1986361"/>
            <a:ext cx="12070080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DAF2FCB-2B2F-7694-B034-5F3146F79861}"/>
              </a:ext>
            </a:extLst>
          </p:cNvPr>
          <p:cNvCxnSpPr>
            <a:cxnSpLocks/>
          </p:cNvCxnSpPr>
          <p:nvPr/>
        </p:nvCxnSpPr>
        <p:spPr>
          <a:xfrm>
            <a:off x="10023" y="3180192"/>
            <a:ext cx="12070080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9446BB-A5A1-6BC0-F636-BFEC53A834CF}"/>
              </a:ext>
            </a:extLst>
          </p:cNvPr>
          <p:cNvCxnSpPr>
            <a:cxnSpLocks/>
          </p:cNvCxnSpPr>
          <p:nvPr/>
        </p:nvCxnSpPr>
        <p:spPr>
          <a:xfrm>
            <a:off x="10023" y="4287004"/>
            <a:ext cx="12070080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E6CAD-AD76-0204-404B-191E4544CE6A}"/>
              </a:ext>
            </a:extLst>
          </p:cNvPr>
          <p:cNvGrpSpPr/>
          <p:nvPr/>
        </p:nvGrpSpPr>
        <p:grpSpPr>
          <a:xfrm>
            <a:off x="3752182" y="2228015"/>
            <a:ext cx="7222987" cy="894762"/>
            <a:chOff x="3750593" y="2290768"/>
            <a:chExt cx="7222987" cy="8947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590B58-859A-BB62-DB1C-CAD457286888}"/>
                </a:ext>
              </a:extLst>
            </p:cNvPr>
            <p:cNvGrpSpPr/>
            <p:nvPr/>
          </p:nvGrpSpPr>
          <p:grpSpPr>
            <a:xfrm>
              <a:off x="3750593" y="2290768"/>
              <a:ext cx="2690550" cy="894762"/>
              <a:chOff x="645382" y="3234136"/>
              <a:chExt cx="1043390" cy="34698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6A165E-87D3-E0E1-8086-980DB984660C}"/>
                  </a:ext>
                </a:extLst>
              </p:cNvPr>
              <p:cNvSpPr txBox="1"/>
              <p:nvPr/>
            </p:nvSpPr>
            <p:spPr>
              <a:xfrm>
                <a:off x="888354" y="3450551"/>
                <a:ext cx="800418" cy="1305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Arial"/>
                  </a:rPr>
                  <a:t>Invoice Model</a:t>
                </a:r>
                <a:endParaRPr lang="en-US" sz="12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79169C-A4E9-1FE7-DE54-825FA1203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5382" y="3234136"/>
                <a:ext cx="999779" cy="212938"/>
              </a:xfrm>
              <a:prstGeom prst="rect">
                <a:avLst/>
              </a:prstGeom>
            </p:spPr>
          </p:pic>
        </p:grpSp>
        <p:sp>
          <p:nvSpPr>
            <p:cNvPr id="75" name="Text Placeholder 39">
              <a:extLst>
                <a:ext uri="{FF2B5EF4-FFF2-40B4-BE49-F238E27FC236}">
                  <a16:creationId xmlns:a16="http://schemas.microsoft.com/office/drawing/2014/main" id="{4268C3DB-5793-522C-E59C-D7DF4A2B6C18}"/>
                </a:ext>
              </a:extLst>
            </p:cNvPr>
            <p:cNvSpPr txBox="1">
              <a:spLocks/>
            </p:cNvSpPr>
            <p:nvPr/>
          </p:nvSpPr>
          <p:spPr>
            <a:xfrm>
              <a:off x="6733385" y="2387883"/>
              <a:ext cx="424019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09728" tIns="45720" rIns="109728" bIns="45720" rtlCol="0" anchor="ctr" anchorCtr="0">
              <a:spAutoFit/>
            </a:bodyPr>
            <a:lstStyle>
              <a:lvl1pPr marL="0" marR="0" indent="0" algn="ctr" defTabSz="7770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000" b="0" i="0" kern="1200">
                  <a:solidFill>
                    <a:schemeClr val="bg1"/>
                  </a:solidFill>
                  <a:latin typeface="+mj-lt"/>
                  <a:ea typeface="+mn-ea"/>
                  <a:cs typeface="Arial"/>
                </a:defRPr>
              </a:lvl1pPr>
              <a:lvl2pPr marL="174625" indent="-174625" algn="l" defTabSz="4572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339725" indent="-165100" algn="l" defTabSz="457200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512763" indent="-173038" algn="l" defTabSz="457200" rtl="0" eaLnBrk="1" latinLnBrk="0" hangingPunct="1">
                <a:spcBef>
                  <a:spcPts val="2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687388" indent="-174625" algn="l" defTabSz="457200" rtl="0" eaLnBrk="1" latinLnBrk="0" hangingPunct="1">
                <a:spcBef>
                  <a:spcPts val="1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Pre-trained invoice model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Extract all invoice details 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FAF834A-B7E5-9560-673A-4D30BD02F164}"/>
              </a:ext>
            </a:extLst>
          </p:cNvPr>
          <p:cNvCxnSpPr>
            <a:cxnSpLocks/>
          </p:cNvCxnSpPr>
          <p:nvPr/>
        </p:nvCxnSpPr>
        <p:spPr>
          <a:xfrm flipH="1">
            <a:off x="3495903" y="1073507"/>
            <a:ext cx="89647" cy="5450074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3842B5F-344E-451D-1EFC-392A6F55146C}"/>
              </a:ext>
            </a:extLst>
          </p:cNvPr>
          <p:cNvGrpSpPr/>
          <p:nvPr/>
        </p:nvGrpSpPr>
        <p:grpSpPr>
          <a:xfrm>
            <a:off x="3757607" y="3376191"/>
            <a:ext cx="8322497" cy="794076"/>
            <a:chOff x="3756018" y="3447909"/>
            <a:chExt cx="8322497" cy="794076"/>
          </a:xfrm>
        </p:grpSpPr>
        <p:pic>
          <p:nvPicPr>
            <p:cNvPr id="74" name="Picture 73" descr="A picture containing graphics, font, graphic design, screenshot&#10;&#10;Description automatically generated">
              <a:extLst>
                <a:ext uri="{FF2B5EF4-FFF2-40B4-BE49-F238E27FC236}">
                  <a16:creationId xmlns:a16="http://schemas.microsoft.com/office/drawing/2014/main" id="{35C09C4D-E60E-2F78-B216-F536C383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6018" y="3447909"/>
              <a:ext cx="2432748" cy="32319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7CD1915-F148-409C-E388-4799861BD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6018" y="3926078"/>
              <a:ext cx="2891990" cy="315907"/>
            </a:xfrm>
            <a:prstGeom prst="rect">
              <a:avLst/>
            </a:prstGeom>
          </p:spPr>
        </p:pic>
        <p:sp>
          <p:nvSpPr>
            <p:cNvPr id="82" name="Text Placeholder 39">
              <a:extLst>
                <a:ext uri="{FF2B5EF4-FFF2-40B4-BE49-F238E27FC236}">
                  <a16:creationId xmlns:a16="http://schemas.microsoft.com/office/drawing/2014/main" id="{1BB84A47-6E26-BFC6-D3FF-27BE1563013D}"/>
                </a:ext>
              </a:extLst>
            </p:cNvPr>
            <p:cNvSpPr txBox="1">
              <a:spLocks/>
            </p:cNvSpPr>
            <p:nvPr/>
          </p:nvSpPr>
          <p:spPr>
            <a:xfrm>
              <a:off x="6733385" y="3609991"/>
              <a:ext cx="534513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09728" tIns="45720" rIns="109728" bIns="45720" rtlCol="0" anchor="ctr" anchorCtr="0">
              <a:spAutoFit/>
            </a:bodyPr>
            <a:lstStyle>
              <a:lvl1pPr marL="0" marR="0" indent="0" algn="ctr" defTabSz="7770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000" b="0" i="0" kern="1200">
                  <a:solidFill>
                    <a:schemeClr val="bg1"/>
                  </a:solidFill>
                  <a:latin typeface="+mj-lt"/>
                  <a:ea typeface="+mn-ea"/>
                  <a:cs typeface="Arial"/>
                </a:defRPr>
              </a:lvl1pPr>
              <a:lvl2pPr marL="174625" indent="-174625" algn="l" defTabSz="4572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339725" indent="-165100" algn="l" defTabSz="457200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512763" indent="-173038" algn="l" defTabSz="457200" rtl="0" eaLnBrk="1" latinLnBrk="0" hangingPunct="1">
                <a:spcBef>
                  <a:spcPts val="2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687388" indent="-174625" algn="l" defTabSz="457200" rtl="0" eaLnBrk="1" latinLnBrk="0" hangingPunct="1">
                <a:spcBef>
                  <a:spcPts val="1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UiPath Automation Cloud (RPA) validates invoice number against source system(s).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UiPath Action Center alerts employee for expectations and human in the loop validation.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8013E2F-A694-1E2F-598A-63CC4E48CE1F}"/>
              </a:ext>
            </a:extLst>
          </p:cNvPr>
          <p:cNvCxnSpPr>
            <a:cxnSpLocks/>
          </p:cNvCxnSpPr>
          <p:nvPr/>
        </p:nvCxnSpPr>
        <p:spPr>
          <a:xfrm flipH="1" flipV="1">
            <a:off x="1733202" y="5396290"/>
            <a:ext cx="2069" cy="636533"/>
          </a:xfrm>
          <a:prstGeom prst="line">
            <a:avLst/>
          </a:prstGeom>
          <a:noFill/>
          <a:ln w="9525" cap="flat" cmpd="sng" algn="ctr">
            <a:solidFill>
              <a:srgbClr val="FA46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Text Placeholder 39">
            <a:extLst>
              <a:ext uri="{FF2B5EF4-FFF2-40B4-BE49-F238E27FC236}">
                <a16:creationId xmlns:a16="http://schemas.microsoft.com/office/drawing/2014/main" id="{8D700706-0136-9F2F-2914-A36EFE789600}"/>
              </a:ext>
            </a:extLst>
          </p:cNvPr>
          <p:cNvSpPr txBox="1">
            <a:spLocks/>
          </p:cNvSpPr>
          <p:nvPr/>
        </p:nvSpPr>
        <p:spPr>
          <a:xfrm>
            <a:off x="773215" y="5581748"/>
            <a:ext cx="1906493" cy="400110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txBody>
          <a:bodyPr vert="horz" wrap="square" lIns="109728" tIns="45720" rIns="109728" bIns="45720" rtlCol="0" anchor="ctr" anchorCtr="0">
            <a:spAutoFit/>
          </a:bodyPr>
          <a:lstStyle>
            <a:lvl1pPr marL="0" marR="0" indent="0" algn="ctr" defTabSz="777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174625" indent="-174625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65100" algn="l" defTabSz="457200" rtl="0" eaLnBrk="1" latinLnBrk="0" hangingPunct="1">
              <a:spcBef>
                <a:spcPts val="3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12763" indent="-173038" algn="l" defTabSz="457200" rtl="0" eaLnBrk="1" latinLnBrk="0" hangingPunct="1">
              <a:spcBef>
                <a:spcPts val="200"/>
              </a:spcBef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87388" indent="-174625" algn="l" defTabSz="457200" rtl="0" eaLnBrk="1" latinLnBrk="0" hangingPunct="1">
              <a:spcBef>
                <a:spcPts val="100"/>
              </a:spcBef>
              <a:buClr>
                <a:schemeClr val="accent1"/>
              </a:buClr>
              <a:buFont typeface="Lucida Grande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Update email to vendor written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E1443F9-1B5A-9FDB-922E-6381E6F8C12D}"/>
              </a:ext>
            </a:extLst>
          </p:cNvPr>
          <p:cNvCxnSpPr>
            <a:cxnSpLocks/>
          </p:cNvCxnSpPr>
          <p:nvPr/>
        </p:nvCxnSpPr>
        <p:spPr>
          <a:xfrm>
            <a:off x="10023" y="5486173"/>
            <a:ext cx="12070080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490E4E3-5724-1351-8243-70C4AF7EB119}"/>
              </a:ext>
            </a:extLst>
          </p:cNvPr>
          <p:cNvGrpSpPr/>
          <p:nvPr/>
        </p:nvGrpSpPr>
        <p:grpSpPr>
          <a:xfrm>
            <a:off x="3761701" y="4606970"/>
            <a:ext cx="7189704" cy="400110"/>
            <a:chOff x="3760113" y="4678688"/>
            <a:chExt cx="7189704" cy="400110"/>
          </a:xfrm>
        </p:grpSpPr>
        <p:sp>
          <p:nvSpPr>
            <p:cNvPr id="92" name="Text Placeholder 39">
              <a:extLst>
                <a:ext uri="{FF2B5EF4-FFF2-40B4-BE49-F238E27FC236}">
                  <a16:creationId xmlns:a16="http://schemas.microsoft.com/office/drawing/2014/main" id="{4346F34F-86E5-BE55-954C-895B956BA2B4}"/>
                </a:ext>
              </a:extLst>
            </p:cNvPr>
            <p:cNvSpPr txBox="1">
              <a:spLocks/>
            </p:cNvSpPr>
            <p:nvPr/>
          </p:nvSpPr>
          <p:spPr>
            <a:xfrm>
              <a:off x="6757147" y="4678688"/>
              <a:ext cx="419267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09728" tIns="45720" rIns="109728" bIns="45720" rtlCol="0" anchor="ctr" anchorCtr="0">
              <a:spAutoFit/>
            </a:bodyPr>
            <a:lstStyle>
              <a:lvl1pPr marL="0" marR="0" indent="0" algn="ctr" defTabSz="7770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000" b="0" i="0" kern="1200">
                  <a:solidFill>
                    <a:schemeClr val="bg1"/>
                  </a:solidFill>
                  <a:latin typeface="+mj-lt"/>
                  <a:ea typeface="+mn-ea"/>
                  <a:cs typeface="Arial"/>
                </a:defRPr>
              </a:lvl1pPr>
              <a:lvl2pPr marL="174625" indent="-174625" algn="l" defTabSz="4572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339725" indent="-165100" algn="l" defTabSz="457200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512763" indent="-173038" algn="l" defTabSz="457200" rtl="0" eaLnBrk="1" latinLnBrk="0" hangingPunct="1">
                <a:spcBef>
                  <a:spcPts val="2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687388" indent="-174625" algn="l" defTabSz="457200" rtl="0" eaLnBrk="1" latinLnBrk="0" hangingPunct="1">
                <a:spcBef>
                  <a:spcPts val="1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UiPath Automation Cloud PO Flip or invoice creation.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Records updated to reflect process updates.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6F0C9F7-6BC0-D755-333B-13D792E30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0113" y="4721964"/>
              <a:ext cx="2891990" cy="31590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F9CBB6-65AF-AD24-CB47-211C5EEBD116}"/>
              </a:ext>
            </a:extLst>
          </p:cNvPr>
          <p:cNvGrpSpPr/>
          <p:nvPr/>
        </p:nvGrpSpPr>
        <p:grpSpPr>
          <a:xfrm>
            <a:off x="3687059" y="5413224"/>
            <a:ext cx="8503354" cy="990806"/>
            <a:chOff x="3685471" y="5484942"/>
            <a:chExt cx="8503354" cy="990806"/>
          </a:xfrm>
        </p:grpSpPr>
        <p:pic>
          <p:nvPicPr>
            <p:cNvPr id="93" name="Picture 2">
              <a:extLst>
                <a:ext uri="{FF2B5EF4-FFF2-40B4-BE49-F238E27FC236}">
                  <a16:creationId xmlns:a16="http://schemas.microsoft.com/office/drawing/2014/main" id="{E345D179-9496-BD96-B0E4-F0825104D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471" y="5484942"/>
              <a:ext cx="1327274" cy="75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 Placeholder 39">
              <a:extLst>
                <a:ext uri="{FF2B5EF4-FFF2-40B4-BE49-F238E27FC236}">
                  <a16:creationId xmlns:a16="http://schemas.microsoft.com/office/drawing/2014/main" id="{BBF6279F-B9FB-95A0-4D29-E36F248D8F9F}"/>
                </a:ext>
              </a:extLst>
            </p:cNvPr>
            <p:cNvSpPr txBox="1">
              <a:spLocks/>
            </p:cNvSpPr>
            <p:nvPr/>
          </p:nvSpPr>
          <p:spPr>
            <a:xfrm>
              <a:off x="6757147" y="5877857"/>
              <a:ext cx="543167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09728" tIns="45720" rIns="109728" bIns="45720" rtlCol="0" anchor="ctr" anchorCtr="0">
              <a:spAutoFit/>
            </a:bodyPr>
            <a:lstStyle>
              <a:lvl1pPr marL="0" marR="0" indent="0" algn="ctr" defTabSz="7770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000" b="0" i="0" kern="1200">
                  <a:solidFill>
                    <a:schemeClr val="bg1"/>
                  </a:solidFill>
                  <a:latin typeface="+mj-lt"/>
                  <a:ea typeface="+mn-ea"/>
                  <a:cs typeface="Arial"/>
                </a:defRPr>
              </a:lvl1pPr>
              <a:lvl2pPr marL="174625" indent="-174625" algn="l" defTabSz="4572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339725" indent="-165100" algn="l" defTabSz="457200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512763" indent="-173038" algn="l" defTabSz="457200" rtl="0" eaLnBrk="1" latinLnBrk="0" hangingPunct="1">
                <a:spcBef>
                  <a:spcPts val="200"/>
                </a:spcBef>
                <a:buClr>
                  <a:schemeClr val="accent1"/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687388" indent="-174625" algn="l" defTabSz="457200" rtl="0" eaLnBrk="1" latinLnBrk="0" hangingPunct="1">
                <a:spcBef>
                  <a:spcPts val="100"/>
                </a:spcBef>
                <a:buClr>
                  <a:schemeClr val="accent1"/>
                </a:buClr>
                <a:buFont typeface="Lucida Grande"/>
                <a:buChar char="-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UiPath </a:t>
              </a:r>
              <a:r>
                <a:rPr lang="en-US" err="1">
                  <a:solidFill>
                    <a:schemeClr val="tx2"/>
                  </a:solidFill>
                  <a:latin typeface="Arial"/>
                </a:rPr>
                <a:t>OpenAI</a:t>
              </a:r>
              <a:r>
                <a:rPr lang="en-US">
                  <a:solidFill>
                    <a:schemeClr val="tx2"/>
                  </a:solidFill>
                  <a:latin typeface="Arial"/>
                </a:rPr>
                <a:t> Connector prompts </a:t>
              </a:r>
              <a:r>
                <a:rPr lang="en-US" err="1">
                  <a:solidFill>
                    <a:schemeClr val="tx2"/>
                  </a:solidFill>
                  <a:latin typeface="Arial"/>
                </a:rPr>
                <a:t>ChatGPT</a:t>
              </a:r>
              <a:r>
                <a:rPr lang="en-US">
                  <a:solidFill>
                    <a:schemeClr val="tx2"/>
                  </a:solidFill>
                  <a:latin typeface="Arial"/>
                </a:rPr>
                <a:t> to create email update/ response for vendor.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chemeClr val="tx2"/>
                  </a:solidFill>
                  <a:latin typeface="Arial"/>
                </a:rPr>
                <a:t>UiPath Automation Cloud sends email and updates systems of record.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014ED60-2E90-4BC4-6E20-D2AAF156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6018" y="6159841"/>
              <a:ext cx="2891990" cy="315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1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D58111C-2C5F-6135-B702-7BA7D82681E5}"/>
              </a:ext>
            </a:extLst>
          </p:cNvPr>
          <p:cNvSpPr txBox="1"/>
          <p:nvPr/>
        </p:nvSpPr>
        <p:spPr>
          <a:xfrm>
            <a:off x="4531146" y="4199042"/>
            <a:ext cx="3129699" cy="26841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Trusted by: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226BC6D-E828-02C9-B9CE-E45F8E49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56" y="1002641"/>
            <a:ext cx="7997075" cy="690029"/>
          </a:xfrm>
        </p:spPr>
        <p:txBody>
          <a:bodyPr/>
          <a:lstStyle/>
          <a:p>
            <a:r>
              <a:rPr lang="en-US" dirty="0" err="1"/>
              <a:t>Deixe</a:t>
            </a:r>
            <a:r>
              <a:rPr lang="en-US" dirty="0"/>
              <a:t> que a </a:t>
            </a:r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automatização</a:t>
            </a:r>
            <a:r>
              <a:rPr lang="en-US" dirty="0"/>
              <a:t> </a:t>
            </a:r>
            <a:r>
              <a:rPr lang="en-US" dirty="0" err="1"/>
              <a:t>inteligente</a:t>
            </a:r>
            <a:r>
              <a:rPr lang="en-US" dirty="0"/>
              <a:t> </a:t>
            </a:r>
            <a:r>
              <a:rPr lang="en-US" dirty="0" err="1"/>
              <a:t>analise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números</a:t>
            </a:r>
            <a:r>
              <a:rPr lang="en-US" dirty="0"/>
              <a:t> para que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possa</a:t>
            </a:r>
            <a:r>
              <a:rPr lang="en-US" dirty="0"/>
              <a:t> </a:t>
            </a:r>
            <a:r>
              <a:rPr lang="en-US" dirty="0" err="1"/>
              <a:t>transformar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negócio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369CA7-3240-89E2-B431-F887575D93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14727" y="2229160"/>
            <a:ext cx="7762531" cy="10572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900" dirty="0" err="1"/>
              <a:t>Redução</a:t>
            </a:r>
            <a:r>
              <a:rPr lang="en-US" sz="1900" dirty="0"/>
              <a:t> de </a:t>
            </a:r>
            <a:r>
              <a:rPr lang="en-US" sz="1900" dirty="0" err="1"/>
              <a:t>riscos</a:t>
            </a:r>
            <a:r>
              <a:rPr lang="en-US" sz="1900" dirty="0"/>
              <a:t> </a:t>
            </a:r>
            <a:r>
              <a:rPr lang="en-US" sz="1900" dirty="0" err="1"/>
              <a:t>financeiros</a:t>
            </a:r>
            <a:r>
              <a:rPr lang="en-US" sz="1900" dirty="0"/>
              <a:t>.</a:t>
            </a:r>
            <a:br>
              <a:rPr lang="en-US" sz="1900" dirty="0"/>
            </a:br>
            <a:r>
              <a:rPr lang="en-US" sz="1900" dirty="0" err="1"/>
              <a:t>Garantir</a:t>
            </a:r>
            <a:r>
              <a:rPr lang="en-US" sz="1900" dirty="0"/>
              <a:t> a </a:t>
            </a:r>
            <a:r>
              <a:rPr lang="en-US" sz="1900" dirty="0" err="1"/>
              <a:t>eficiência</a:t>
            </a:r>
            <a:r>
              <a:rPr lang="en-US" sz="1900" dirty="0"/>
              <a:t> do </a:t>
            </a:r>
            <a:r>
              <a:rPr lang="en-US" sz="1900" dirty="0" err="1"/>
              <a:t>fluxo</a:t>
            </a:r>
            <a:r>
              <a:rPr lang="en-US" sz="1900" dirty="0"/>
              <a:t> de </a:t>
            </a:r>
            <a:r>
              <a:rPr lang="en-US" sz="1900" dirty="0" err="1"/>
              <a:t>processo</a:t>
            </a:r>
            <a:r>
              <a:rPr lang="en-US" sz="1900" dirty="0"/>
              <a:t>.</a:t>
            </a:r>
          </a:p>
          <a:p>
            <a:pPr>
              <a:spcBef>
                <a:spcPts val="600"/>
              </a:spcBef>
            </a:pPr>
            <a:r>
              <a:rPr lang="en-US" sz="1900" dirty="0" err="1"/>
              <a:t>Foque</a:t>
            </a:r>
            <a:r>
              <a:rPr lang="en-US" sz="1900" dirty="0"/>
              <a:t> no </a:t>
            </a:r>
            <a:r>
              <a:rPr lang="en-US" sz="1900" dirty="0" err="1"/>
              <a:t>trabalho</a:t>
            </a:r>
            <a:r>
              <a:rPr lang="en-US" sz="1900" dirty="0"/>
              <a:t> </a:t>
            </a:r>
            <a:r>
              <a:rPr lang="en-US" sz="1900" dirty="0" err="1"/>
              <a:t>estratégico</a:t>
            </a:r>
            <a:r>
              <a:rPr lang="en-US" sz="1900" dirty="0"/>
              <a:t> e de alto valor. </a:t>
            </a:r>
          </a:p>
          <a:p>
            <a:pPr>
              <a:spcBef>
                <a:spcPts val="600"/>
              </a:spcBef>
            </a:pPr>
            <a:r>
              <a:rPr lang="en-US" sz="1900" dirty="0" err="1"/>
              <a:t>Capacite</a:t>
            </a:r>
            <a:r>
              <a:rPr lang="en-US" sz="1900" dirty="0"/>
              <a:t> </a:t>
            </a:r>
            <a:r>
              <a:rPr lang="en-US" sz="1900" dirty="0" err="1"/>
              <a:t>seu</a:t>
            </a:r>
            <a:r>
              <a:rPr lang="en-US" sz="1900" dirty="0"/>
              <a:t> time </a:t>
            </a:r>
            <a:r>
              <a:rPr lang="en-US" sz="1900" dirty="0" err="1"/>
              <a:t>financeiro</a:t>
            </a:r>
            <a:r>
              <a:rPr lang="en-US" sz="1900" dirty="0"/>
              <a:t> com </a:t>
            </a:r>
            <a:r>
              <a:rPr lang="en-US" sz="1900" dirty="0" err="1"/>
              <a:t>inovação</a:t>
            </a:r>
            <a:r>
              <a:rPr lang="en-US" sz="1900" dirty="0"/>
              <a:t> </a:t>
            </a:r>
            <a:r>
              <a:rPr lang="en-US" sz="1900" dirty="0" err="1"/>
              <a:t>orientada</a:t>
            </a:r>
            <a:r>
              <a:rPr lang="en-US" sz="1900" dirty="0"/>
              <a:t> </a:t>
            </a:r>
            <a:r>
              <a:rPr lang="en-US" sz="1900" dirty="0" err="1"/>
              <a:t>por</a:t>
            </a:r>
            <a:r>
              <a:rPr lang="en-US" sz="1900" dirty="0"/>
              <a:t> dados </a:t>
            </a:r>
            <a:r>
              <a:rPr lang="en-US" sz="1900" dirty="0" err="1"/>
              <a:t>financeiros</a:t>
            </a:r>
            <a:r>
              <a:rPr lang="en-US" sz="1900" dirty="0"/>
              <a:t> e </a:t>
            </a:r>
            <a:r>
              <a:rPr lang="en-US" sz="1900" dirty="0" err="1"/>
              <a:t>alimentada</a:t>
            </a:r>
            <a:r>
              <a:rPr lang="en-US" sz="1900" dirty="0"/>
              <a:t> </a:t>
            </a:r>
            <a:r>
              <a:rPr lang="en-US" sz="1900" dirty="0" err="1"/>
              <a:t>por</a:t>
            </a:r>
            <a:r>
              <a:rPr lang="en-US" sz="1900" dirty="0"/>
              <a:t> IA.</a:t>
            </a:r>
          </a:p>
          <a:p>
            <a:pPr>
              <a:spcBef>
                <a:spcPts val="600"/>
              </a:spcBef>
            </a:pPr>
            <a:endParaRPr lang="en-US" sz="1900" dirty="0"/>
          </a:p>
          <a:p>
            <a:pPr>
              <a:spcBef>
                <a:spcPts val="600"/>
              </a:spcBef>
            </a:pPr>
            <a:endParaRPr lang="en-US" sz="1900" dirty="0"/>
          </a:p>
        </p:txBody>
      </p:sp>
      <p:pic>
        <p:nvPicPr>
          <p:cNvPr id="28" name="Picture Placeholder 26" descr="A picture containing dark&#10;&#10;Description automatically generated">
            <a:extLst>
              <a:ext uri="{FF2B5EF4-FFF2-40B4-BE49-F238E27FC236}">
                <a16:creationId xmlns:a16="http://schemas.microsoft.com/office/drawing/2014/main" id="{8CD5C1C3-9A52-50F1-92F2-465EF3BE9E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333" t="-9655" r="1678" b="-1"/>
          <a:stretch/>
        </p:blipFill>
        <p:spPr>
          <a:xfrm>
            <a:off x="261156" y="3515298"/>
            <a:ext cx="2600349" cy="2122440"/>
          </a:xfrm>
          <a:prstGeom prst="rect">
            <a:avLst/>
          </a:prstGeom>
        </p:spPr>
      </p:pic>
      <p:pic>
        <p:nvPicPr>
          <p:cNvPr id="47" name="Picture 2" descr="Logo&#10;&#10;Description automatically generated">
            <a:extLst>
              <a:ext uri="{FF2B5EF4-FFF2-40B4-BE49-F238E27FC236}">
                <a16:creationId xmlns:a16="http://schemas.microsoft.com/office/drawing/2014/main" id="{5040C4EE-BB94-D99C-AE8D-DC804C056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604" y="4643437"/>
            <a:ext cx="1109386" cy="697684"/>
          </a:xfrm>
          <a:prstGeom prst="rect">
            <a:avLst/>
          </a:prstGeom>
        </p:spPr>
      </p:pic>
      <p:pic>
        <p:nvPicPr>
          <p:cNvPr id="48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059C7C-E222-0DA4-B2DB-495676A75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661" y="4899263"/>
            <a:ext cx="1019585" cy="252410"/>
          </a:xfrm>
          <a:prstGeom prst="rect">
            <a:avLst/>
          </a:prstGeom>
        </p:spPr>
      </p:pic>
      <p:pic>
        <p:nvPicPr>
          <p:cNvPr id="49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2ABD4A5-E7CA-A93B-D820-647C959AAD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22" t="31558" r="7342" b="30903"/>
          <a:stretch/>
        </p:blipFill>
        <p:spPr>
          <a:xfrm>
            <a:off x="8203654" y="5484230"/>
            <a:ext cx="1019586" cy="307017"/>
          </a:xfrm>
          <a:prstGeom prst="rect">
            <a:avLst/>
          </a:prstGeom>
        </p:spPr>
      </p:pic>
      <p:pic>
        <p:nvPicPr>
          <p:cNvPr id="50" name="Picture 8" descr="Logo&#10;&#10;Description automatically generated">
            <a:extLst>
              <a:ext uri="{FF2B5EF4-FFF2-40B4-BE49-F238E27FC236}">
                <a16:creationId xmlns:a16="http://schemas.microsoft.com/office/drawing/2014/main" id="{684312ED-1E9B-7D45-F2B7-26A97B55D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4052" y="5462198"/>
            <a:ext cx="515319" cy="351081"/>
          </a:xfrm>
          <a:prstGeom prst="rect">
            <a:avLst/>
          </a:prstGeom>
        </p:spPr>
      </p:pic>
      <p:pic>
        <p:nvPicPr>
          <p:cNvPr id="5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F1260C0-CC17-2008-8A3E-2FA5F0D02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7919" t="18064" r="-3627" b="18064"/>
          <a:stretch/>
        </p:blipFill>
        <p:spPr>
          <a:xfrm>
            <a:off x="6900915" y="5455373"/>
            <a:ext cx="1012679" cy="364730"/>
          </a:xfrm>
          <a:prstGeom prst="rect">
            <a:avLst/>
          </a:prstGeom>
        </p:spPr>
      </p:pic>
      <p:pic>
        <p:nvPicPr>
          <p:cNvPr id="52" name="Picture 36">
            <a:extLst>
              <a:ext uri="{FF2B5EF4-FFF2-40B4-BE49-F238E27FC236}">
                <a16:creationId xmlns:a16="http://schemas.microsoft.com/office/drawing/2014/main" id="{95283AFE-00FA-F75C-EA01-B9A4F2F17D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72" b="-9872"/>
          <a:stretch/>
        </p:blipFill>
        <p:spPr>
          <a:xfrm>
            <a:off x="5615357" y="5455373"/>
            <a:ext cx="1012679" cy="364730"/>
          </a:xfrm>
          <a:prstGeom prst="rect">
            <a:avLst/>
          </a:prstGeom>
        </p:spPr>
      </p:pic>
      <p:pic>
        <p:nvPicPr>
          <p:cNvPr id="53" name="Picture 23" descr="Logo&#10;&#10;Description automatically generated">
            <a:extLst>
              <a:ext uri="{FF2B5EF4-FFF2-40B4-BE49-F238E27FC236}">
                <a16:creationId xmlns:a16="http://schemas.microsoft.com/office/drawing/2014/main" id="{E6B0FEFC-BE72-81E0-811B-011D4F91C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885" r="-2258"/>
          <a:stretch/>
        </p:blipFill>
        <p:spPr>
          <a:xfrm>
            <a:off x="4344829" y="5394193"/>
            <a:ext cx="840436" cy="487091"/>
          </a:xfrm>
          <a:prstGeom prst="rect">
            <a:avLst/>
          </a:prstGeom>
        </p:spPr>
      </p:pic>
      <p:pic>
        <p:nvPicPr>
          <p:cNvPr id="54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EF5FD1CC-3F4C-488E-BF42-21A4960F48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/>
          <a:srcRect l="11236" t="14652" r="11236" b="14652"/>
          <a:stretch/>
        </p:blipFill>
        <p:spPr>
          <a:xfrm>
            <a:off x="4392275" y="4800600"/>
            <a:ext cx="1012679" cy="364730"/>
          </a:xfrm>
          <a:prstGeom prst="rect">
            <a:avLst/>
          </a:prstGeom>
        </p:spPr>
      </p:pic>
      <p:pic>
        <p:nvPicPr>
          <p:cNvPr id="55" name="Picture 9">
            <a:extLst>
              <a:ext uri="{FF2B5EF4-FFF2-40B4-BE49-F238E27FC236}">
                <a16:creationId xmlns:a16="http://schemas.microsoft.com/office/drawing/2014/main" id="{4E4882C7-6D81-A62D-5D1B-F4F1641689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43" t="-26689" r="-24743" b="-26689"/>
          <a:stretch/>
        </p:blipFill>
        <p:spPr>
          <a:xfrm>
            <a:off x="5615357" y="4800600"/>
            <a:ext cx="1012679" cy="364730"/>
          </a:xfrm>
          <a:prstGeom prst="rect">
            <a:avLst/>
          </a:prstGeom>
        </p:spPr>
      </p:pic>
      <p:pic>
        <p:nvPicPr>
          <p:cNvPr id="56" name="Picture 23">
            <a:extLst>
              <a:ext uri="{FF2B5EF4-FFF2-40B4-BE49-F238E27FC236}">
                <a16:creationId xmlns:a16="http://schemas.microsoft.com/office/drawing/2014/main" id="{795A928B-F8EB-2E0D-A4CD-75FFB4B818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62" b="-5562"/>
          <a:stretch/>
        </p:blipFill>
        <p:spPr>
          <a:xfrm>
            <a:off x="6808375" y="4800600"/>
            <a:ext cx="1324924" cy="3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75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AD637D-2AC5-C577-1AD9-1A44748C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90" y="357721"/>
            <a:ext cx="9252249" cy="457308"/>
          </a:xfrm>
        </p:spPr>
        <p:txBody>
          <a:bodyPr/>
          <a:lstStyle/>
          <a:p>
            <a:r>
              <a:rPr lang="en-US" dirty="0" err="1">
                <a:latin typeface="Arial"/>
              </a:rPr>
              <a:t>UIPath</a:t>
            </a:r>
            <a:r>
              <a:rPr lang="en-US" dirty="0">
                <a:latin typeface="Arial"/>
              </a:rPr>
              <a:t>: Jornada de </a:t>
            </a:r>
            <a:r>
              <a:rPr lang="en-US" dirty="0" err="1">
                <a:latin typeface="Arial"/>
              </a:rPr>
              <a:t>automação</a:t>
            </a:r>
            <a:r>
              <a:rPr lang="en-US" dirty="0">
                <a:latin typeface="Arial"/>
              </a:rPr>
              <a:t> </a:t>
            </a:r>
            <a:r>
              <a:rPr lang="en-US" dirty="0" err="1">
                <a:latin typeface="Arial"/>
              </a:rPr>
              <a:t>liderada</a:t>
            </a:r>
            <a:r>
              <a:rPr lang="en-US" dirty="0">
                <a:latin typeface="Arial"/>
              </a:rPr>
              <a:t> </a:t>
            </a:r>
            <a:r>
              <a:rPr lang="en-US" dirty="0" err="1">
                <a:latin typeface="Arial"/>
              </a:rPr>
              <a:t>pelo</a:t>
            </a:r>
            <a:r>
              <a:rPr lang="en-US" dirty="0">
                <a:latin typeface="Arial"/>
              </a:rPr>
              <a:t> time de </a:t>
            </a:r>
            <a:r>
              <a:rPr lang="en-US" dirty="0" err="1">
                <a:latin typeface="Arial"/>
              </a:rPr>
              <a:t>finanças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83A1CA-9317-ECF7-E6CA-CB6E9FAAB670}"/>
              </a:ext>
            </a:extLst>
          </p:cNvPr>
          <p:cNvSpPr/>
          <p:nvPr/>
        </p:nvSpPr>
        <p:spPr>
          <a:xfrm>
            <a:off x="1589" y="6023430"/>
            <a:ext cx="12188825" cy="186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R" sz="1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A06E7A-1379-8E6D-80E1-B5726E3F0F57}"/>
              </a:ext>
            </a:extLst>
          </p:cNvPr>
          <p:cNvSpPr txBox="1"/>
          <p:nvPr/>
        </p:nvSpPr>
        <p:spPr>
          <a:xfrm>
            <a:off x="4969983" y="1333165"/>
            <a:ext cx="2256960" cy="369304"/>
          </a:xfrm>
          <a:prstGeom prst="rect">
            <a:avLst/>
          </a:prstGeom>
          <a:solidFill>
            <a:srgbClr val="ED145B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Attended / unattended</a:t>
            </a:r>
            <a:endParaRPr kumimoji="0" lang="en-A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DD979B-F5CE-113F-B796-A330EDDFC893}"/>
              </a:ext>
            </a:extLst>
          </p:cNvPr>
          <p:cNvSpPr txBox="1"/>
          <p:nvPr/>
        </p:nvSpPr>
        <p:spPr>
          <a:xfrm>
            <a:off x="7263680" y="1333166"/>
            <a:ext cx="2246030" cy="369303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Scaling platform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8AB963-13EF-2033-5093-4C59CFEBAE04}"/>
              </a:ext>
            </a:extLst>
          </p:cNvPr>
          <p:cNvSpPr txBox="1"/>
          <p:nvPr/>
        </p:nvSpPr>
        <p:spPr>
          <a:xfrm>
            <a:off x="9557377" y="1333164"/>
            <a:ext cx="2253624" cy="369302"/>
          </a:xfrm>
          <a:prstGeom prst="rect">
            <a:avLst/>
          </a:prstGeom>
          <a:solidFill>
            <a:schemeClr val="accent5"/>
          </a:solidFill>
        </p:spPr>
        <p:txBody>
          <a:bodyPr wrap="square" lIns="64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 / ML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9A2777-0D03-403E-D2B7-23575AD61687}"/>
              </a:ext>
            </a:extLst>
          </p:cNvPr>
          <p:cNvSpPr txBox="1"/>
          <p:nvPr/>
        </p:nvSpPr>
        <p:spPr>
          <a:xfrm>
            <a:off x="719063" y="3292170"/>
            <a:ext cx="2081348" cy="10305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global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início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ERP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implantado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integrações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limitadas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~2k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2,200 FTEs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1C166-7606-712D-4413-10026E94CA7C}"/>
              </a:ext>
            </a:extLst>
          </p:cNvPr>
          <p:cNvSpPr txBox="1"/>
          <p:nvPr/>
        </p:nvSpPr>
        <p:spPr>
          <a:xfrm>
            <a:off x="429165" y="6349890"/>
            <a:ext cx="1743046" cy="387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3E3E3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3E3E3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A4744B-5B1E-45AD-325F-CC7D34367491}"/>
              </a:ext>
            </a:extLst>
          </p:cNvPr>
          <p:cNvSpPr txBox="1"/>
          <p:nvPr/>
        </p:nvSpPr>
        <p:spPr>
          <a:xfrm>
            <a:off x="5011439" y="6349890"/>
            <a:ext cx="1743046" cy="387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3E3E3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3E3E3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64BD34-D2D0-978B-E485-B48BE4CBEE58}"/>
              </a:ext>
            </a:extLst>
          </p:cNvPr>
          <p:cNvSpPr txBox="1"/>
          <p:nvPr/>
        </p:nvSpPr>
        <p:spPr>
          <a:xfrm>
            <a:off x="7240434" y="6349890"/>
            <a:ext cx="1743046" cy="387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3E3E3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3E3E3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5B825E-9C51-332A-AA3C-0C0B69144289}"/>
              </a:ext>
            </a:extLst>
          </p:cNvPr>
          <p:cNvSpPr txBox="1"/>
          <p:nvPr/>
        </p:nvSpPr>
        <p:spPr>
          <a:xfrm>
            <a:off x="9538385" y="6349890"/>
            <a:ext cx="1743046" cy="387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A4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08BAB-6BBD-214A-E2E3-C6D18CBE1AC8}"/>
              </a:ext>
            </a:extLst>
          </p:cNvPr>
          <p:cNvGrpSpPr/>
          <p:nvPr/>
        </p:nvGrpSpPr>
        <p:grpSpPr>
          <a:xfrm>
            <a:off x="842336" y="4221827"/>
            <a:ext cx="1834804" cy="1941191"/>
            <a:chOff x="2836539" y="1463845"/>
            <a:chExt cx="2109447" cy="2231763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005B0718-D94B-5D32-05C6-1350EDCDA5C6}"/>
                </a:ext>
              </a:extLst>
            </p:cNvPr>
            <p:cNvGraphicFramePr/>
            <p:nvPr/>
          </p:nvGraphicFramePr>
          <p:xfrm>
            <a:off x="2836539" y="1463845"/>
            <a:ext cx="2109447" cy="22317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7A44C3-EB95-205F-A03B-6E491985C073}"/>
                </a:ext>
              </a:extLst>
            </p:cNvPr>
            <p:cNvSpPr txBox="1"/>
            <p:nvPr/>
          </p:nvSpPr>
          <p:spPr>
            <a:xfrm>
              <a:off x="3019739" y="2172801"/>
              <a:ext cx="1743046" cy="813848"/>
            </a:xfrm>
            <a:prstGeom prst="rect">
              <a:avLst/>
            </a:prstGeom>
            <a:noFill/>
          </p:spPr>
          <p:txBody>
            <a:bodyPr wrap="square" lIns="0" tIns="45720" rIns="0" bIns="45720" anchor="ctr">
              <a:spAutoFit/>
            </a:bodyPr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461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&lt;1%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B6E6A3-EF6F-664E-AE19-B6C0F55AD71F}"/>
              </a:ext>
            </a:extLst>
          </p:cNvPr>
          <p:cNvGrpSpPr/>
          <p:nvPr/>
        </p:nvGrpSpPr>
        <p:grpSpPr>
          <a:xfrm>
            <a:off x="5250574" y="4221827"/>
            <a:ext cx="1834804" cy="1941191"/>
            <a:chOff x="3275614" y="1463845"/>
            <a:chExt cx="2109447" cy="2231763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F54BF9B4-A120-1510-E6A8-F24DA29A2DC7}"/>
                </a:ext>
              </a:extLst>
            </p:cNvPr>
            <p:cNvGraphicFramePr/>
            <p:nvPr/>
          </p:nvGraphicFramePr>
          <p:xfrm>
            <a:off x="3275614" y="1463845"/>
            <a:ext cx="2109447" cy="22317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FE94AD-26CF-E470-A102-2E742CA17CC1}"/>
                </a:ext>
              </a:extLst>
            </p:cNvPr>
            <p:cNvSpPr txBox="1"/>
            <p:nvPr/>
          </p:nvSpPr>
          <p:spPr>
            <a:xfrm>
              <a:off x="3458814" y="2172801"/>
              <a:ext cx="1743046" cy="813848"/>
            </a:xfrm>
            <a:prstGeom prst="rect">
              <a:avLst/>
            </a:prstGeom>
            <a:noFill/>
          </p:spPr>
          <p:txBody>
            <a:bodyPr wrap="square" lIns="0" tIns="45720" rIns="0" bIns="45720" anchor="ctr">
              <a:spAutoFit/>
            </a:bodyPr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C25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A9470-019A-CB55-B0F4-1601596954F5}"/>
              </a:ext>
            </a:extLst>
          </p:cNvPr>
          <p:cNvGrpSpPr/>
          <p:nvPr/>
        </p:nvGrpSpPr>
        <p:grpSpPr>
          <a:xfrm>
            <a:off x="7381458" y="4221827"/>
            <a:ext cx="1834804" cy="1941191"/>
            <a:chOff x="3818063" y="1463845"/>
            <a:chExt cx="2109447" cy="2231763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A318D1A1-D198-005E-8CD4-E9BB02FA41B3}"/>
                </a:ext>
              </a:extLst>
            </p:cNvPr>
            <p:cNvGraphicFramePr/>
            <p:nvPr/>
          </p:nvGraphicFramePr>
          <p:xfrm>
            <a:off x="3818063" y="1463845"/>
            <a:ext cx="2109447" cy="22317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3D3C1-15F2-B03B-F9DF-1D05E9D4C2B2}"/>
                </a:ext>
              </a:extLst>
            </p:cNvPr>
            <p:cNvSpPr txBox="1"/>
            <p:nvPr/>
          </p:nvSpPr>
          <p:spPr>
            <a:xfrm>
              <a:off x="4001263" y="2172801"/>
              <a:ext cx="1743046" cy="813848"/>
            </a:xfrm>
            <a:prstGeom prst="rect">
              <a:avLst/>
            </a:prstGeom>
            <a:noFill/>
          </p:spPr>
          <p:txBody>
            <a:bodyPr wrap="square" lIns="0" tIns="45720" rIns="0" bIns="45720" anchor="ctr">
              <a:spAutoFit/>
            </a:bodyPr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B3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20%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31329B-1E49-4847-2586-1A071034218E}"/>
              </a:ext>
            </a:extLst>
          </p:cNvPr>
          <p:cNvGrpSpPr/>
          <p:nvPr/>
        </p:nvGrpSpPr>
        <p:grpSpPr>
          <a:xfrm>
            <a:off x="9698401" y="4221827"/>
            <a:ext cx="1834804" cy="1941191"/>
            <a:chOff x="4126237" y="1463845"/>
            <a:chExt cx="2109447" cy="2231763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56B3B717-D2EF-58B0-F21B-1B1B3AFE9C5B}"/>
                </a:ext>
              </a:extLst>
            </p:cNvPr>
            <p:cNvGraphicFramePr/>
            <p:nvPr/>
          </p:nvGraphicFramePr>
          <p:xfrm>
            <a:off x="4126237" y="1463845"/>
            <a:ext cx="2109447" cy="22317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F986F5-A1C2-E9F3-99C7-D2985101CAEA}"/>
                </a:ext>
              </a:extLst>
            </p:cNvPr>
            <p:cNvSpPr txBox="1"/>
            <p:nvPr/>
          </p:nvSpPr>
          <p:spPr>
            <a:xfrm>
              <a:off x="4309437" y="2172801"/>
              <a:ext cx="1743046" cy="813848"/>
            </a:xfrm>
            <a:prstGeom prst="rect">
              <a:avLst/>
            </a:prstGeom>
            <a:noFill/>
          </p:spPr>
          <p:txBody>
            <a:bodyPr wrap="square" lIns="0" tIns="45720" rIns="0" bIns="45720" anchor="ctr">
              <a:spAutoFit/>
            </a:bodyPr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5D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29%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DC0561-0F55-F0C9-CB6D-7EB995FCA614}"/>
              </a:ext>
            </a:extLst>
          </p:cNvPr>
          <p:cNvSpPr txBox="1"/>
          <p:nvPr/>
        </p:nvSpPr>
        <p:spPr>
          <a:xfrm>
            <a:off x="5190270" y="3292169"/>
            <a:ext cx="2105119" cy="10092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171450" lvl="0" indent="-171450" defTabSz="914400"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~25 FTE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custos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Migração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IFRS to US GAAP RPA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utilizado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integrações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sistemas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~8k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clientes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2,900 FTEs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CDA920-143A-5FDF-3074-4E67E18A7465}"/>
              </a:ext>
            </a:extLst>
          </p:cNvPr>
          <p:cNvSpPr txBox="1"/>
          <p:nvPr/>
        </p:nvSpPr>
        <p:spPr>
          <a:xfrm>
            <a:off x="7439021" y="3292169"/>
            <a:ext cx="2144306" cy="10092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171450" lvl="0" indent="-171450" defTabSz="914400"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~40 FTE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custos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Qrtly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Public filings –10Qs/10K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~10k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4,000 FTEs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Lançamento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Cit Dev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403200-A925-DC19-F0DF-B79A325413AF}"/>
              </a:ext>
            </a:extLst>
          </p:cNvPr>
          <p:cNvSpPr txBox="1"/>
          <p:nvPr/>
        </p:nvSpPr>
        <p:spPr>
          <a:xfrm>
            <a:off x="9806978" y="3292170"/>
            <a:ext cx="2148920" cy="10305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171450" lvl="0" indent="-171450" defTabSz="914400"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~60 FTE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custos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SOX &amp;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Programas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de Auditoria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~12k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4,100 FTEs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Duplicação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Cit Dev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99DFDB-6E8A-4593-D080-63BEFCD48066}"/>
              </a:ext>
            </a:extLst>
          </p:cNvPr>
          <p:cNvGrpSpPr/>
          <p:nvPr/>
        </p:nvGrpSpPr>
        <p:grpSpPr>
          <a:xfrm>
            <a:off x="614663" y="3162657"/>
            <a:ext cx="9020176" cy="2860772"/>
            <a:chOff x="381000" y="3356457"/>
            <a:chExt cx="9156463" cy="26669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92CA5B-FA21-1712-FA88-E3BE9FC2C7F8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3356457"/>
              <a:ext cx="0" cy="2666972"/>
            </a:xfrm>
            <a:prstGeom prst="line">
              <a:avLst/>
            </a:prstGeom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2DD3D0-4D8C-B86A-F3B0-7BAAA4304851}"/>
                </a:ext>
              </a:extLst>
            </p:cNvPr>
            <p:cNvCxnSpPr>
              <a:cxnSpLocks/>
            </p:cNvCxnSpPr>
            <p:nvPr/>
          </p:nvCxnSpPr>
          <p:spPr>
            <a:xfrm>
              <a:off x="4903420" y="3356457"/>
              <a:ext cx="0" cy="2666972"/>
            </a:xfrm>
            <a:prstGeom prst="line">
              <a:avLst/>
            </a:prstGeom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314A323-1696-40CA-8131-FB2707DC6040}"/>
                </a:ext>
              </a:extLst>
            </p:cNvPr>
            <p:cNvCxnSpPr>
              <a:cxnSpLocks/>
            </p:cNvCxnSpPr>
            <p:nvPr/>
          </p:nvCxnSpPr>
          <p:spPr>
            <a:xfrm>
              <a:off x="7238846" y="3357563"/>
              <a:ext cx="0" cy="2665866"/>
            </a:xfrm>
            <a:prstGeom prst="line">
              <a:avLst/>
            </a:prstGeom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598783-3FE0-1FC4-A287-0B36E1429450}"/>
                </a:ext>
              </a:extLst>
            </p:cNvPr>
            <p:cNvCxnSpPr>
              <a:cxnSpLocks/>
            </p:cNvCxnSpPr>
            <p:nvPr/>
          </p:nvCxnSpPr>
          <p:spPr>
            <a:xfrm>
              <a:off x="9537463" y="3356457"/>
              <a:ext cx="0" cy="2666972"/>
            </a:xfrm>
            <a:prstGeom prst="line">
              <a:avLst/>
            </a:prstGeom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F273A4-9CD7-4A01-E163-5D9120DC8AAF}"/>
                </a:ext>
              </a:extLst>
            </p:cNvPr>
            <p:cNvCxnSpPr>
              <a:cxnSpLocks/>
            </p:cNvCxnSpPr>
            <p:nvPr/>
          </p:nvCxnSpPr>
          <p:spPr>
            <a:xfrm>
              <a:off x="2660904" y="3356457"/>
              <a:ext cx="0" cy="2666972"/>
            </a:xfrm>
            <a:prstGeom prst="line">
              <a:avLst/>
            </a:prstGeom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41A319D-4FC6-571C-E30C-4419316A81E6}"/>
              </a:ext>
            </a:extLst>
          </p:cNvPr>
          <p:cNvSpPr txBox="1"/>
          <p:nvPr/>
        </p:nvSpPr>
        <p:spPr>
          <a:xfrm>
            <a:off x="2883711" y="6349890"/>
            <a:ext cx="1743046" cy="387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3E3E3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3E3E3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89641-5316-6B6B-B845-365A7FE3847A}"/>
              </a:ext>
            </a:extLst>
          </p:cNvPr>
          <p:cNvGrpSpPr/>
          <p:nvPr/>
        </p:nvGrpSpPr>
        <p:grpSpPr>
          <a:xfrm>
            <a:off x="2894400" y="4221827"/>
            <a:ext cx="1834804" cy="1941191"/>
            <a:chOff x="2836539" y="1463845"/>
            <a:chExt cx="2109447" cy="2231763"/>
          </a:xfrm>
        </p:grpSpPr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670FE75D-F25C-305D-EF74-5D53F4C6FC96}"/>
                </a:ext>
              </a:extLst>
            </p:cNvPr>
            <p:cNvGraphicFramePr/>
            <p:nvPr/>
          </p:nvGraphicFramePr>
          <p:xfrm>
            <a:off x="2836539" y="1463845"/>
            <a:ext cx="2109447" cy="22317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417165-C308-C03C-3724-59DBF51917DC}"/>
                </a:ext>
              </a:extLst>
            </p:cNvPr>
            <p:cNvSpPr txBox="1"/>
            <p:nvPr/>
          </p:nvSpPr>
          <p:spPr>
            <a:xfrm>
              <a:off x="3019739" y="2172801"/>
              <a:ext cx="1743046" cy="813848"/>
            </a:xfrm>
            <a:prstGeom prst="rect">
              <a:avLst/>
            </a:prstGeom>
            <a:noFill/>
          </p:spPr>
          <p:txBody>
            <a:bodyPr wrap="square" lIns="0" tIns="45720" rIns="0" bIns="45720" anchor="ctr">
              <a:spAutoFit/>
            </a:bodyPr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A7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7%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F1FE82-7A3C-9D82-9B03-338866FD4CC9}"/>
              </a:ext>
            </a:extLst>
          </p:cNvPr>
          <p:cNvSpPr txBox="1"/>
          <p:nvPr/>
        </p:nvSpPr>
        <p:spPr>
          <a:xfrm>
            <a:off x="2957468" y="3292170"/>
            <a:ext cx="2120968" cy="10305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171450" lvl="0" indent="-171450" defTabSz="914400"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~10 FTE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e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conomia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custos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Implementações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RPA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transacionais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F&amp;A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~6k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clientes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2,900 FTEs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292632-FEBD-72E2-F19E-7B14C83900E4}"/>
              </a:ext>
            </a:extLst>
          </p:cNvPr>
          <p:cNvSpPr txBox="1"/>
          <p:nvPr/>
        </p:nvSpPr>
        <p:spPr>
          <a:xfrm>
            <a:off x="2676285" y="1333166"/>
            <a:ext cx="2259643" cy="369303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Automation launch</a:t>
            </a:r>
            <a:endParaRPr kumimoji="0" lang="en-A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F65641-F549-1A3A-DCE2-5C739D51A369}"/>
              </a:ext>
            </a:extLst>
          </p:cNvPr>
          <p:cNvSpPr txBox="1"/>
          <p:nvPr/>
        </p:nvSpPr>
        <p:spPr>
          <a:xfrm>
            <a:off x="208852" y="19751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R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354368-636A-5D40-CD0B-1A925F8E83B1}"/>
              </a:ext>
            </a:extLst>
          </p:cNvPr>
          <p:cNvSpPr txBox="1"/>
          <p:nvPr/>
        </p:nvSpPr>
        <p:spPr>
          <a:xfrm>
            <a:off x="53618" y="5547203"/>
            <a:ext cx="1247071" cy="4048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Força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Trabalho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Digital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C83EE0-8D3D-ADDB-C9F9-6A7528B6A6A2}"/>
              </a:ext>
            </a:extLst>
          </p:cNvPr>
          <p:cNvSpPr txBox="1"/>
          <p:nvPr/>
        </p:nvSpPr>
        <p:spPr>
          <a:xfrm>
            <a:off x="507718" y="1333166"/>
            <a:ext cx="2256959" cy="36930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basics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3B4B0C-458D-88AB-2718-0099C143CDAF}"/>
              </a:ext>
            </a:extLst>
          </p:cNvPr>
          <p:cNvSpPr txBox="1"/>
          <p:nvPr/>
        </p:nvSpPr>
        <p:spPr>
          <a:xfrm>
            <a:off x="5095112" y="1333165"/>
            <a:ext cx="2256960" cy="369304"/>
          </a:xfrm>
          <a:prstGeom prst="rect">
            <a:avLst/>
          </a:prstGeom>
          <a:solidFill>
            <a:srgbClr val="ED145B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Attended / unattended</a:t>
            </a:r>
            <a:endParaRPr kumimoji="0" lang="en-A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834B8A-1DD6-1A40-43F3-13B9A1F57C27}"/>
              </a:ext>
            </a:extLst>
          </p:cNvPr>
          <p:cNvSpPr txBox="1"/>
          <p:nvPr/>
        </p:nvSpPr>
        <p:spPr>
          <a:xfrm>
            <a:off x="7388809" y="1333166"/>
            <a:ext cx="2246030" cy="369303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Scaling platform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F7953F-3A66-27E8-ACE7-A20435EB1771}"/>
              </a:ext>
            </a:extLst>
          </p:cNvPr>
          <p:cNvSpPr txBox="1"/>
          <p:nvPr/>
        </p:nvSpPr>
        <p:spPr>
          <a:xfrm>
            <a:off x="9634839" y="1333164"/>
            <a:ext cx="2253624" cy="369302"/>
          </a:xfrm>
          <a:prstGeom prst="rect">
            <a:avLst/>
          </a:prstGeom>
          <a:solidFill>
            <a:schemeClr val="accent5"/>
          </a:solidFill>
        </p:spPr>
        <p:txBody>
          <a:bodyPr wrap="square" lIns="64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 / ML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6DEE37-D30D-3EA2-BA59-CB3A258EABCE}"/>
              </a:ext>
            </a:extLst>
          </p:cNvPr>
          <p:cNvSpPr txBox="1"/>
          <p:nvPr/>
        </p:nvSpPr>
        <p:spPr>
          <a:xfrm>
            <a:off x="2801414" y="1333166"/>
            <a:ext cx="2259643" cy="369303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Automation launch</a:t>
            </a:r>
            <a:endParaRPr kumimoji="0" lang="en-A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DFAF38-33C9-E755-B438-64932ABB2FEE}"/>
              </a:ext>
            </a:extLst>
          </p:cNvPr>
          <p:cNvGrpSpPr/>
          <p:nvPr/>
        </p:nvGrpSpPr>
        <p:grpSpPr>
          <a:xfrm>
            <a:off x="1589" y="888229"/>
            <a:ext cx="12188825" cy="2366069"/>
            <a:chOff x="0" y="3882187"/>
            <a:chExt cx="12188825" cy="2366069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EFB6BF51-BDAA-DBF6-42AE-80BBB7564C5E}"/>
                </a:ext>
              </a:extLst>
            </p:cNvPr>
            <p:cNvSpPr/>
            <p:nvPr/>
          </p:nvSpPr>
          <p:spPr>
            <a:xfrm>
              <a:off x="0" y="4044085"/>
              <a:ext cx="12188825" cy="1863229"/>
            </a:xfrm>
            <a:custGeom>
              <a:avLst/>
              <a:gdLst>
                <a:gd name="connsiteX0" fmla="*/ 0 w 11705935"/>
                <a:gd name="connsiteY0" fmla="*/ 4445817 h 4445817"/>
                <a:gd name="connsiteX1" fmla="*/ 10842171 w 11705935"/>
                <a:gd name="connsiteY1" fmla="*/ 3241131 h 4445817"/>
                <a:gd name="connsiteX2" fmla="*/ 11016343 w 11705935"/>
                <a:gd name="connsiteY2" fmla="*/ 280217 h 4445817"/>
                <a:gd name="connsiteX3" fmla="*/ 11045371 w 11705935"/>
                <a:gd name="connsiteY3" fmla="*/ 294731 h 4445817"/>
                <a:gd name="connsiteX0" fmla="*/ 0 w 11705935"/>
                <a:gd name="connsiteY0" fmla="*/ 4165600 h 4165600"/>
                <a:gd name="connsiteX1" fmla="*/ 10842171 w 11705935"/>
                <a:gd name="connsiteY1" fmla="*/ 2960914 h 4165600"/>
                <a:gd name="connsiteX2" fmla="*/ 11016343 w 11705935"/>
                <a:gd name="connsiteY2" fmla="*/ 0 h 4165600"/>
                <a:gd name="connsiteX0" fmla="*/ 0 w 10842171"/>
                <a:gd name="connsiteY0" fmla="*/ 1204686 h 1204686"/>
                <a:gd name="connsiteX1" fmla="*/ 10842171 w 10842171"/>
                <a:gd name="connsiteY1" fmla="*/ 0 h 1204686"/>
                <a:gd name="connsiteX0" fmla="*/ 0 w 11001828"/>
                <a:gd name="connsiteY0" fmla="*/ 1422400 h 1422400"/>
                <a:gd name="connsiteX1" fmla="*/ 11001828 w 11001828"/>
                <a:gd name="connsiteY1" fmla="*/ 0 h 1422400"/>
                <a:gd name="connsiteX0" fmla="*/ 0 w 11001828"/>
                <a:gd name="connsiteY0" fmla="*/ 1422400 h 1422400"/>
                <a:gd name="connsiteX1" fmla="*/ 11001828 w 11001828"/>
                <a:gd name="connsiteY1" fmla="*/ 0 h 1422400"/>
                <a:gd name="connsiteX0" fmla="*/ 0 w 11176000"/>
                <a:gd name="connsiteY0" fmla="*/ 1378857 h 1378857"/>
                <a:gd name="connsiteX1" fmla="*/ 11176000 w 11176000"/>
                <a:gd name="connsiteY1" fmla="*/ 0 h 137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76000" h="1378857">
                  <a:moveTo>
                    <a:pt x="0" y="1378857"/>
                  </a:moveTo>
                  <a:cubicBezTo>
                    <a:pt x="4503057" y="1123647"/>
                    <a:pt x="9107715" y="1187753"/>
                    <a:pt x="11176000" y="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FC312F-0D73-0910-3E33-3DB2B633F2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1092" y="5028399"/>
              <a:ext cx="1080000" cy="10812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$336M</a:t>
              </a:r>
              <a:endPara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DFE3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7F0FAE-1161-2DA2-6422-56920E1B97C5}"/>
                </a:ext>
              </a:extLst>
            </p:cNvPr>
            <p:cNvSpPr/>
            <p:nvPr/>
          </p:nvSpPr>
          <p:spPr>
            <a:xfrm>
              <a:off x="6185930" y="4945730"/>
              <a:ext cx="1080000" cy="10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$608M</a:t>
              </a:r>
              <a:endPara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E3E3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FD3AFDD-25AC-9736-A757-0B0CF923872D}"/>
                </a:ext>
              </a:extLst>
            </p:cNvPr>
            <p:cNvSpPr/>
            <p:nvPr/>
          </p:nvSpPr>
          <p:spPr>
            <a:xfrm>
              <a:off x="8456797" y="4726920"/>
              <a:ext cx="1080000" cy="10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$892M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E3E3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9315840-F49D-938F-D3C9-03FE7B863006}"/>
                </a:ext>
              </a:extLst>
            </p:cNvPr>
            <p:cNvSpPr/>
            <p:nvPr/>
          </p:nvSpPr>
          <p:spPr>
            <a:xfrm>
              <a:off x="11024115" y="3882187"/>
              <a:ext cx="1080000" cy="1080000"/>
            </a:xfrm>
            <a:prstGeom prst="ellipse">
              <a:avLst/>
            </a:prstGeom>
            <a:solidFill>
              <a:schemeClr val="accent5"/>
            </a:soli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$1B+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A1034D-3DEA-420B-E0DD-FC13321ED467}"/>
                </a:ext>
              </a:extLst>
            </p:cNvPr>
            <p:cNvSpPr txBox="1"/>
            <p:nvPr/>
          </p:nvSpPr>
          <p:spPr>
            <a:xfrm>
              <a:off x="51181" y="5641515"/>
              <a:ext cx="1247928" cy="26753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Receita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D557437-71BA-646A-98DB-00A5C0C4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0170" y="5166962"/>
              <a:ext cx="1080000" cy="10812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$149M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76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D31BC2-0EC7-ECD1-2DF9-D6BD570BA8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olidFill>
            <a:srgbClr val="F4A700"/>
          </a:solidFill>
        </p:spPr>
        <p:txBody>
          <a:bodyPr anchor="t" anchorCtr="0"/>
          <a:lstStyle/>
          <a:p>
            <a:r>
              <a:rPr lang="pt-BR" sz="1600" dirty="0">
                <a:solidFill>
                  <a:schemeClr val="bg1"/>
                </a:solidFill>
              </a:rPr>
              <a:t>A automação baseada em IA forneceu uma solução escalável para processos repetitivos que reduziu o tempo de processamento de faturas em 70% com 85% de precisão.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CE9F4-EBCB-2B6C-40B3-962A434554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DC2560"/>
          </a:solidFill>
        </p:spPr>
        <p:txBody>
          <a:bodyPr anchor="t" anchorCtr="0"/>
          <a:lstStyle/>
          <a:p>
            <a:r>
              <a:rPr lang="pt-BR" sz="1600" dirty="0">
                <a:solidFill>
                  <a:schemeClr val="bg1"/>
                </a:solidFill>
              </a:rPr>
              <a:t>Nossos robôs turbinaram o processo de compras e pagamento em 97%.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D0583-AEFE-3CBB-3B7D-B1B6C84AE3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8B3D8A"/>
          </a:solidFill>
        </p:spPr>
        <p:txBody>
          <a:bodyPr anchor="t" anchorCtr="0"/>
          <a:lstStyle/>
          <a:p>
            <a:r>
              <a:rPr lang="pt-BR" sz="1600" dirty="0">
                <a:solidFill>
                  <a:schemeClr val="bg1"/>
                </a:solidFill>
              </a:rPr>
              <a:t>Um robô de automação garantiu que 17 relatórios executivos diários fossem validados, e mais de 30 processos adicionais fossem automatizados.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6CB93-66E4-918B-8F3D-60C9B014FA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90401" y="2523097"/>
            <a:ext cx="2722090" cy="2322913"/>
          </a:xfrm>
          <a:solidFill>
            <a:srgbClr val="0BA2B3"/>
          </a:solidFill>
        </p:spPr>
        <p:txBody>
          <a:bodyPr anchor="t" anchorCtr="0"/>
          <a:lstStyle/>
          <a:p>
            <a:r>
              <a:rPr lang="pt-BR" sz="1500" dirty="0">
                <a:solidFill>
                  <a:schemeClr val="bg1"/>
                </a:solidFill>
              </a:rPr>
              <a:t>156.000 horas de trabalho de gerenciamento de tesouraria foram concluídas por robôs em um ano, e 400 processos foram automatizados em todo o grupo.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65D9BE-8BD3-A5D1-AFEC-DD423F84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Customer highlights – UiPath finance</a:t>
            </a:r>
            <a:endParaRPr lang="en-US"/>
          </a:p>
        </p:txBody>
      </p:sp>
      <p:pic>
        <p:nvPicPr>
          <p:cNvPr id="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04B7AEFD-136C-ED1F-1506-985132F5E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75" y="1652184"/>
            <a:ext cx="2466975" cy="647700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B34E6D69-ED42-F411-D49E-2CE0A3060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246" y="1471209"/>
            <a:ext cx="1933575" cy="1009650"/>
          </a:xfrm>
          <a:prstGeom prst="rect">
            <a:avLst/>
          </a:prstGeom>
        </p:spPr>
      </p:pic>
      <p:pic>
        <p:nvPicPr>
          <p:cNvPr id="9" name="Picture 9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89EDDC95-3098-608E-2B62-21198A79E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53" y="1599796"/>
            <a:ext cx="1190625" cy="752475"/>
          </a:xfrm>
          <a:prstGeom prst="rect">
            <a:avLst/>
          </a:prstGeom>
        </p:spPr>
      </p:pic>
      <p:pic>
        <p:nvPicPr>
          <p:cNvPr id="10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405F0C4-DB91-47B6-8B1B-D1F1DC014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878" y="1471209"/>
            <a:ext cx="1381125" cy="1009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BD2B6-16B2-AF6E-EE33-FCA37DCAE286}"/>
              </a:ext>
            </a:extLst>
          </p:cNvPr>
          <p:cNvSpPr txBox="1"/>
          <p:nvPr/>
        </p:nvSpPr>
        <p:spPr>
          <a:xfrm>
            <a:off x="503725" y="4963990"/>
            <a:ext cx="25094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58595B"/>
                </a:solidFill>
                <a:latin typeface="Arial"/>
                <a:cs typeface="Arial"/>
              </a:rPr>
              <a:t>Purchase to pay</a:t>
            </a:r>
            <a:endParaRPr lang="en-US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A6AE5-49BA-5AFC-041D-DBC353A6F510}"/>
              </a:ext>
            </a:extLst>
          </p:cNvPr>
          <p:cNvSpPr txBox="1"/>
          <p:nvPr/>
        </p:nvSpPr>
        <p:spPr>
          <a:xfrm>
            <a:off x="3390532" y="4963990"/>
            <a:ext cx="25094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8595B"/>
                </a:solidFill>
                <a:latin typeface="Arial"/>
                <a:cs typeface="Arial"/>
              </a:rPr>
              <a:t>Order to cash</a:t>
            </a:r>
            <a:endParaRPr lang="en-US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160EB-AE0D-35FA-BE16-0EAAB8B1CB7E}"/>
              </a:ext>
            </a:extLst>
          </p:cNvPr>
          <p:cNvSpPr txBox="1"/>
          <p:nvPr/>
        </p:nvSpPr>
        <p:spPr>
          <a:xfrm>
            <a:off x="6299320" y="4963990"/>
            <a:ext cx="25094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8595B"/>
                </a:solidFill>
                <a:latin typeface="Arial"/>
                <a:cs typeface="Arial"/>
              </a:rPr>
              <a:t>Record to report</a:t>
            </a:r>
            <a:endParaRPr lang="en-US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83079-2496-BAFE-A10A-338C9544EAFA}"/>
              </a:ext>
            </a:extLst>
          </p:cNvPr>
          <p:cNvSpPr txBox="1"/>
          <p:nvPr/>
        </p:nvSpPr>
        <p:spPr>
          <a:xfrm>
            <a:off x="9193454" y="4963990"/>
            <a:ext cx="25094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58595B"/>
                </a:solidFill>
                <a:latin typeface="Arial"/>
                <a:cs typeface="Arial"/>
              </a:rPr>
              <a:t>Treasure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47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7C099E-0B9A-44AB-4946-0C74440E2B4F}"/>
              </a:ext>
            </a:extLst>
          </p:cNvPr>
          <p:cNvSpPr txBox="1">
            <a:spLocks/>
          </p:cNvSpPr>
          <p:nvPr/>
        </p:nvSpPr>
        <p:spPr>
          <a:xfrm>
            <a:off x="381101" y="906908"/>
            <a:ext cx="8842106" cy="69002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2227263" algn="l"/>
              </a:tabLst>
              <a:defRPr sz="2800" b="1" i="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227263" algn="l"/>
              </a:tabLst>
              <a:defRPr/>
            </a:pPr>
            <a:r>
              <a:rPr kumimoji="0" lang="pt-BR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Todas as funcionalidades da plataforma </a:t>
            </a:r>
            <a:r>
              <a:rPr kumimoji="0" lang="pt-BR" sz="1600" b="0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UiPath</a:t>
            </a:r>
            <a:r>
              <a:rPr kumimoji="0" lang="pt-BR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são projetadas para reduzir os riscos na sua operação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08ABC-AF1F-2D8F-2135-77DAEACB21B3}"/>
              </a:ext>
            </a:extLst>
          </p:cNvPr>
          <p:cNvSpPr/>
          <p:nvPr/>
        </p:nvSpPr>
        <p:spPr>
          <a:xfrm>
            <a:off x="6500599" y="1514791"/>
            <a:ext cx="3623947" cy="631333"/>
          </a:xfrm>
          <a:prstGeom prst="rect">
            <a:avLst/>
          </a:prstGeom>
          <a:solidFill>
            <a:srgbClr val="DC4226"/>
          </a:solidFill>
          <a:ln w="25400" cap="flat" cmpd="sng" algn="ctr">
            <a:noFill/>
            <a:prstDash val="solid"/>
          </a:ln>
          <a:effectLst/>
        </p:spPr>
        <p:txBody>
          <a:bodyPr wrap="square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1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Desenvolvimento</a:t>
            </a:r>
            <a:r>
              <a:rPr kumimoji="0" lang="en-US" sz="2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Low-code​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912BD-F806-0012-B426-BD4F3A578F32}"/>
              </a:ext>
            </a:extLst>
          </p:cNvPr>
          <p:cNvSpPr/>
          <p:nvPr/>
        </p:nvSpPr>
        <p:spPr>
          <a:xfrm>
            <a:off x="1927888" y="4292897"/>
            <a:ext cx="3623947" cy="629351"/>
          </a:xfrm>
          <a:prstGeom prst="rect">
            <a:avLst/>
          </a:prstGeom>
          <a:solidFill>
            <a:srgbClr val="DC4226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AI/ML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39002B-1DE9-15BB-5C4D-DB7AEEA4F4BC}"/>
              </a:ext>
            </a:extLst>
          </p:cNvPr>
          <p:cNvSpPr/>
          <p:nvPr/>
        </p:nvSpPr>
        <p:spPr>
          <a:xfrm>
            <a:off x="1927888" y="1514791"/>
            <a:ext cx="3623947" cy="631333"/>
          </a:xfrm>
          <a:prstGeom prst="rect">
            <a:avLst/>
          </a:prstGeom>
          <a:solidFill>
            <a:srgbClr val="0BA2B4"/>
          </a:solidFill>
          <a:ln w="25400" cap="flat" cmpd="sng" algn="ctr">
            <a:noFill/>
            <a:prstDash val="solid"/>
          </a:ln>
          <a:effectLst/>
        </p:spPr>
        <p:txBody>
          <a:bodyPr wrap="square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1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Descoberta</a:t>
            </a:r>
            <a:r>
              <a:rPr kumimoji="0" lang="en-US" sz="2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</a:t>
            </a:r>
            <a:r>
              <a:rPr kumimoji="0" lang="en-US" sz="2200" b="1" i="0" u="none" strike="noStrike" kern="1200" cap="none" spc="-1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Processos</a:t>
            </a:r>
            <a:endParaRPr kumimoji="0" lang="en-US" sz="2200" b="1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0476CB-AA79-E41B-C52B-EEB3E3556DDE}"/>
              </a:ext>
            </a:extLst>
          </p:cNvPr>
          <p:cNvSpPr/>
          <p:nvPr/>
        </p:nvSpPr>
        <p:spPr>
          <a:xfrm>
            <a:off x="6500599" y="4292897"/>
            <a:ext cx="3623947" cy="629351"/>
          </a:xfrm>
          <a:prstGeom prst="rect">
            <a:avLst/>
          </a:prstGeom>
          <a:solidFill>
            <a:srgbClr val="D87B28"/>
          </a:solidFill>
          <a:ln w="25400" cap="flat" cmpd="sng" algn="ctr">
            <a:noFill/>
            <a:prstDash val="solid"/>
          </a:ln>
          <a:effectLst/>
        </p:spPr>
        <p:txBody>
          <a:bodyPr wrap="square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Compliance </a:t>
            </a:r>
            <a:r>
              <a:rPr lang="en-US" sz="2200" b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kumimoji="0" lang="en-US" sz="2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200" b="1" i="0" u="none" strike="noStrike" kern="1200" cap="none" spc="-1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governança</a:t>
            </a:r>
            <a:endParaRPr kumimoji="0" lang="en-US" sz="2200" b="1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DAA8E6-B381-55EC-81EE-F390E170EDE4}"/>
              </a:ext>
            </a:extLst>
          </p:cNvPr>
          <p:cNvSpPr/>
          <p:nvPr/>
        </p:nvSpPr>
        <p:spPr>
          <a:xfrm>
            <a:off x="1927888" y="2146125"/>
            <a:ext cx="3623947" cy="1440676"/>
          </a:xfrm>
          <a:prstGeom prst="rect">
            <a:avLst/>
          </a:prstGeom>
          <a:solidFill>
            <a:srgbClr val="078E9E"/>
          </a:solidFill>
          <a:ln w="9525" cap="flat" cmpd="sng" algn="ctr">
            <a:noFill/>
            <a:prstDash val="solid"/>
          </a:ln>
          <a:effectLst/>
        </p:spPr>
        <p:txBody>
          <a:bodyPr lIns="182880" tIns="182880" rIns="18288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Descubra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possibilidades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melhorias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financeiros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90AE8A-91F3-0018-2F52-A56610A5304E}"/>
              </a:ext>
            </a:extLst>
          </p:cNvPr>
          <p:cNvSpPr/>
          <p:nvPr/>
        </p:nvSpPr>
        <p:spPr>
          <a:xfrm>
            <a:off x="6500599" y="2146125"/>
            <a:ext cx="3623947" cy="1431524"/>
          </a:xfrm>
          <a:prstGeom prst="rect">
            <a:avLst/>
          </a:prstGeom>
          <a:solidFill>
            <a:srgbClr val="FA4616"/>
          </a:solidFill>
          <a:ln w="9525" cap="flat" cmpd="sng" algn="ctr">
            <a:solidFill>
              <a:srgbClr val="FA4616"/>
            </a:solidFill>
            <a:prstDash val="solid"/>
          </a:ln>
          <a:effectLst/>
        </p:spPr>
        <p:txBody>
          <a:bodyPr lIns="365760" tIns="182880" rIns="36576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desenvolvedores profissionais a desenvolvedores cidadãos, torne a automação acessível a todos.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F5F19F-0743-75E6-DE2E-F49A1F1509E6}"/>
              </a:ext>
            </a:extLst>
          </p:cNvPr>
          <p:cNvSpPr/>
          <p:nvPr/>
        </p:nvSpPr>
        <p:spPr>
          <a:xfrm>
            <a:off x="1927888" y="4922248"/>
            <a:ext cx="3623947" cy="1386375"/>
          </a:xfrm>
          <a:prstGeom prst="rect">
            <a:avLst/>
          </a:prstGeom>
          <a:solidFill>
            <a:srgbClr val="FA4616"/>
          </a:solidFill>
          <a:ln w="9525" cap="flat" cmpd="sng" algn="ctr">
            <a:noFill/>
            <a:prstDash val="solid"/>
          </a:ln>
          <a:effectLst/>
        </p:spPr>
        <p:txBody>
          <a:bodyPr lIns="182880" tIns="182880" rIns="18288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o processamento inteligente de documentos para passar de processos orientados por documentos para processos </a:t>
            </a:r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financeiro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orientados por dados.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D190C8-9372-0C6B-E4CF-0F681CB07B4C}"/>
              </a:ext>
            </a:extLst>
          </p:cNvPr>
          <p:cNvSpPr/>
          <p:nvPr/>
        </p:nvSpPr>
        <p:spPr>
          <a:xfrm>
            <a:off x="6500599" y="4922248"/>
            <a:ext cx="3623947" cy="1386376"/>
          </a:xfrm>
          <a:prstGeom prst="rect">
            <a:avLst/>
          </a:prstGeom>
          <a:solidFill>
            <a:srgbClr val="F4A700"/>
          </a:solidFill>
          <a:ln w="9525" cap="flat" cmpd="sng" algn="ctr">
            <a:noFill/>
            <a:prstDash val="solid"/>
          </a:ln>
          <a:effectLst/>
        </p:spPr>
        <p:txBody>
          <a:bodyPr lIns="182880" tIns="182880" rIns="18288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Crie uma base para operações financeiras seguras e em conformidade.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A7EAE4B6-4E9A-DFD6-4C68-B8D9F985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00" y="357722"/>
            <a:ext cx="9829700" cy="441821"/>
          </a:xfrm>
        </p:spPr>
        <p:txBody>
          <a:bodyPr/>
          <a:lstStyle/>
          <a:p>
            <a:r>
              <a:rPr lang="en-US" sz="2500" dirty="0"/>
              <a:t>De </a:t>
            </a:r>
            <a:r>
              <a:rPr lang="en-US" sz="2500" dirty="0" err="1"/>
              <a:t>processos</a:t>
            </a:r>
            <a:r>
              <a:rPr lang="en-US" sz="2500" dirty="0"/>
              <a:t> </a:t>
            </a:r>
            <a:r>
              <a:rPr lang="en-US" sz="2500" dirty="0" err="1"/>
              <a:t>orientados</a:t>
            </a:r>
            <a:r>
              <a:rPr lang="en-US" sz="2500" dirty="0"/>
              <a:t> à </a:t>
            </a:r>
            <a:r>
              <a:rPr lang="en-US" sz="2500" dirty="0" err="1"/>
              <a:t>documentos</a:t>
            </a:r>
            <a:r>
              <a:rPr lang="en-US" sz="2500" dirty="0"/>
              <a:t> para </a:t>
            </a:r>
            <a:r>
              <a:rPr lang="en-US" sz="2500" dirty="0" err="1"/>
              <a:t>orientados</a:t>
            </a:r>
            <a:r>
              <a:rPr lang="en-US" sz="2500" dirty="0"/>
              <a:t> à dados</a:t>
            </a:r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11E35EE3-D628-8120-1F59-6902132A44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36" r="23936"/>
          <a:stretch>
            <a:fillRect/>
          </a:stretch>
        </p:blipFill>
        <p:spPr>
          <a:xfrm>
            <a:off x="4722813" y="2430463"/>
            <a:ext cx="2603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1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FD1D3C-E9F8-2008-6D2A-6F46ED3F2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589" y="885626"/>
            <a:ext cx="7614931" cy="674415"/>
          </a:xfrm>
        </p:spPr>
        <p:txBody>
          <a:bodyPr numCol="1"/>
          <a:lstStyle/>
          <a:p>
            <a:pPr marL="0" indent="0">
              <a:buNone/>
            </a:pPr>
            <a:r>
              <a:rPr lang="en-US" sz="1750" dirty="0"/>
              <a:t>UiPath named a top Leader in the 2024 Gartner RPA Magic Quadrant</a:t>
            </a:r>
          </a:p>
          <a:p>
            <a:pPr marL="0" indent="0">
              <a:buNone/>
            </a:pPr>
            <a:endParaRPr lang="en-US" sz="1799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D6D6F3-648F-1629-4C75-AF47010F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03" y="357728"/>
            <a:ext cx="6610663" cy="405427"/>
          </a:xfrm>
        </p:spPr>
        <p:txBody>
          <a:bodyPr/>
          <a:lstStyle/>
          <a:p>
            <a:r>
              <a:rPr lang="en-US" sz="2750" dirty="0">
                <a:latin typeface="Arial"/>
              </a:rPr>
              <a:t>UiPath is a 6x Leader in Automation</a:t>
            </a:r>
            <a:endParaRPr lang="en-US" sz="27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B5DCCF-A13B-28A9-789C-4C7806C03E3B}"/>
              </a:ext>
            </a:extLst>
          </p:cNvPr>
          <p:cNvGrpSpPr/>
          <p:nvPr/>
        </p:nvGrpSpPr>
        <p:grpSpPr>
          <a:xfrm>
            <a:off x="5654426" y="3308312"/>
            <a:ext cx="6455393" cy="2991158"/>
            <a:chOff x="7365997" y="2587817"/>
            <a:chExt cx="4277364" cy="29919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6DE161-99A8-7B75-A63C-225596A3EFC7}"/>
                </a:ext>
              </a:extLst>
            </p:cNvPr>
            <p:cNvSpPr/>
            <p:nvPr/>
          </p:nvSpPr>
          <p:spPr>
            <a:xfrm>
              <a:off x="7366001" y="3080954"/>
              <a:ext cx="4277360" cy="2498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249" tIns="0" rIns="274249" bIns="0" rtlCol="0" anchor="ctr" anchorCtr="0"/>
            <a:lstStyle/>
            <a:p>
              <a:pPr defTabSz="457063">
                <a:spcBef>
                  <a:spcPts val="1001"/>
                </a:spcBef>
                <a:buClr>
                  <a:srgbClr val="000000"/>
                </a:buClr>
                <a:defRPr/>
              </a:pPr>
              <a:r>
                <a:rPr lang="pt-BR" sz="1400" dirty="0">
                  <a:solidFill>
                    <a:srgbClr val="000000"/>
                  </a:solidFill>
                  <a:latin typeface="Arial"/>
                  <a:cs typeface="Arial"/>
                </a:rPr>
                <a:t>“A </a:t>
              </a:r>
              <a:r>
                <a:rPr lang="pt-BR" sz="1400" dirty="0" err="1">
                  <a:solidFill>
                    <a:srgbClr val="000000"/>
                  </a:solidFill>
                  <a:latin typeface="Arial"/>
                  <a:cs typeface="Arial"/>
                </a:rPr>
                <a:t>UiPath</a:t>
              </a:r>
              <a:r>
                <a:rPr lang="pt-BR" sz="1400" dirty="0">
                  <a:solidFill>
                    <a:srgbClr val="000000"/>
                  </a:solidFill>
                  <a:latin typeface="Arial"/>
                  <a:cs typeface="Arial"/>
                </a:rPr>
                <a:t> oferece a seus clientes uma plataforma sólida para o desenvolvimento de automação aprimorada por IA, tornando-a uma opção atraente para clientes com casos de uso de automação tática e estratégica.”</a:t>
              </a:r>
            </a:p>
            <a:p>
              <a:pPr defTabSz="457063">
                <a:spcBef>
                  <a:spcPts val="1001"/>
                </a:spcBef>
                <a:buClr>
                  <a:srgbClr val="000000"/>
                </a:buClr>
                <a:defRPr/>
              </a:pPr>
              <a:r>
                <a:rPr lang="pt-BR" sz="1400" dirty="0">
                  <a:solidFill>
                    <a:srgbClr val="000000"/>
                  </a:solidFill>
                  <a:latin typeface="Arial"/>
                  <a:cs typeface="Arial"/>
                </a:rPr>
                <a:t>“Sua plataforma de RPA, a </a:t>
              </a:r>
              <a:r>
                <a:rPr lang="pt-BR" sz="1400" dirty="0" err="1">
                  <a:solidFill>
                    <a:srgbClr val="000000"/>
                  </a:solidFill>
                  <a:latin typeface="Arial"/>
                  <a:cs typeface="Arial"/>
                </a:rPr>
                <a:t>UiPath</a:t>
              </a:r>
              <a:r>
                <a:rPr lang="pt-BR" sz="1400" dirty="0">
                  <a:solidFill>
                    <a:srgbClr val="000000"/>
                  </a:solidFill>
                  <a:latin typeface="Arial"/>
                  <a:cs typeface="Arial"/>
                </a:rPr>
                <a:t> Business Automation, inclui RPA, IA, PLN, API prontas, orquestração de processos, desenvolvimento de aplicativos com pouco código, mineração de processos e tarefas, PID e testes de aplicativos.”</a:t>
              </a:r>
            </a:p>
            <a:p>
              <a:pPr defTabSz="457063">
                <a:spcBef>
                  <a:spcPts val="1001"/>
                </a:spcBef>
                <a:buClr>
                  <a:srgbClr val="000000"/>
                </a:buClr>
                <a:defRPr/>
              </a:pPr>
              <a:r>
                <a:rPr lang="pt-BR" sz="1400" dirty="0">
                  <a:solidFill>
                    <a:srgbClr val="000000"/>
                  </a:solidFill>
                  <a:latin typeface="Arial"/>
                  <a:cs typeface="Arial"/>
                </a:rPr>
                <a:t>“Com a demanda global dos clientes e um grande ecossistema de parceiros, a </a:t>
              </a:r>
              <a:r>
                <a:rPr lang="pt-BR" sz="1400" dirty="0" err="1">
                  <a:solidFill>
                    <a:srgbClr val="000000"/>
                  </a:solidFill>
                  <a:latin typeface="Arial"/>
                  <a:cs typeface="Arial"/>
                </a:rPr>
                <a:t>UiPath</a:t>
              </a:r>
              <a:r>
                <a:rPr lang="pt-BR" sz="1400" dirty="0">
                  <a:solidFill>
                    <a:srgbClr val="000000"/>
                  </a:solidFill>
                  <a:latin typeface="Arial"/>
                  <a:cs typeface="Arial"/>
                </a:rPr>
                <a:t> oferece uma solução de RPA de nível empresarial.”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909520-0D3A-101C-A3BE-722D8DD8ED2B}"/>
                </a:ext>
              </a:extLst>
            </p:cNvPr>
            <p:cNvSpPr/>
            <p:nvPr/>
          </p:nvSpPr>
          <p:spPr>
            <a:xfrm>
              <a:off x="7365997" y="2587817"/>
              <a:ext cx="4277360" cy="5125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249" tIns="0" rIns="274249" bIns="0" rtlCol="0" anchor="ctr" anchorCtr="0"/>
            <a:lstStyle/>
            <a:p>
              <a:pPr defTabSz="457063">
                <a:spcBef>
                  <a:spcPts val="1001"/>
                </a:spcBef>
                <a:buClr>
                  <a:srgbClr val="000000"/>
                </a:buClr>
                <a:defRPr/>
              </a:pPr>
              <a:r>
                <a:rPr lang="pt-BR" b="1" dirty="0">
                  <a:solidFill>
                    <a:srgbClr val="FFFFFF"/>
                  </a:solidFill>
                  <a:latin typeface="Arial"/>
                  <a:cs typeface="Arial"/>
                </a:rPr>
                <a:t>O que a Gartner diz sobre a </a:t>
              </a:r>
              <a:r>
                <a:rPr lang="pt-BR" b="1" dirty="0" err="1">
                  <a:solidFill>
                    <a:srgbClr val="FFFFFF"/>
                  </a:solidFill>
                  <a:latin typeface="Arial"/>
                  <a:cs typeface="Arial"/>
                </a:rPr>
                <a:t>UiPath</a:t>
              </a:r>
              <a:endParaRPr lang="en-US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0E2FFC-F973-1511-B04B-F7ED426D724D}"/>
              </a:ext>
            </a:extLst>
          </p:cNvPr>
          <p:cNvSpPr txBox="1"/>
          <p:nvPr/>
        </p:nvSpPr>
        <p:spPr>
          <a:xfrm>
            <a:off x="303098" y="6299471"/>
            <a:ext cx="5713411" cy="400006"/>
          </a:xfrm>
          <a:prstGeom prst="rect">
            <a:avLst/>
          </a:prstGeom>
          <a:noFill/>
        </p:spPr>
        <p:txBody>
          <a:bodyPr wrap="square" lIns="91416" tIns="91416" rIns="91416" bIns="91416" rtlCol="0" anchor="t">
            <a:spAutoFit/>
          </a:bodyPr>
          <a:lstStyle/>
          <a:p>
            <a:pPr defTabSz="914126"/>
            <a:r>
              <a:rPr lang="en-US" sz="1400">
                <a:solidFill>
                  <a:srgbClr val="1168CD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a copy of the report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D90D0-F541-C2CF-F490-4ACF9CFCD660}"/>
              </a:ext>
            </a:extLst>
          </p:cNvPr>
          <p:cNvSpPr/>
          <p:nvPr/>
        </p:nvSpPr>
        <p:spPr>
          <a:xfrm>
            <a:off x="11693585" y="6299471"/>
            <a:ext cx="321282" cy="400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126"/>
            <a:endParaRPr lang="en-US" sz="14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502B9-0891-B249-6A1B-0ED78E2887F6}"/>
              </a:ext>
            </a:extLst>
          </p:cNvPr>
          <p:cNvSpPr/>
          <p:nvPr/>
        </p:nvSpPr>
        <p:spPr>
          <a:xfrm>
            <a:off x="5654425" y="1884056"/>
            <a:ext cx="6455388" cy="1138405"/>
          </a:xfrm>
          <a:prstGeom prst="rect">
            <a:avLst/>
          </a:prstGeom>
          <a:solidFill>
            <a:srgbClr val="DC4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249" tIns="0" rIns="274249" bIns="0" rtlCol="0" anchor="ctr" anchorCtr="0"/>
          <a:lstStyle/>
          <a:p>
            <a:pPr defTabSz="457063">
              <a:spcBef>
                <a:spcPts val="1001"/>
              </a:spcBef>
              <a:buClr>
                <a:srgbClr val="000000"/>
              </a:buClr>
              <a:defRPr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126"/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Reconhecimento das inovações líderes do setor da </a:t>
            </a:r>
            <a:r>
              <a:rPr lang="pt-BR" sz="1400" dirty="0" err="1">
                <a:solidFill>
                  <a:srgbClr val="FFFFFF"/>
                </a:solidFill>
                <a:latin typeface="Arial"/>
                <a:cs typeface="Arial"/>
              </a:rPr>
              <a:t>UiPath</a:t>
            </a:r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 para automação baseada em IA, nossa posição dominante no mercado e nossa capacidade de gerar um ROI extraordinário e resultados transformadores por meio de nossa plataforma completa de automação empresarial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C76BE-F737-B99D-983B-B0BA7E3CB7C4}"/>
              </a:ext>
            </a:extLst>
          </p:cNvPr>
          <p:cNvSpPr/>
          <p:nvPr/>
        </p:nvSpPr>
        <p:spPr>
          <a:xfrm>
            <a:off x="5654425" y="1404089"/>
            <a:ext cx="6455388" cy="5124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249" tIns="0" rIns="274249" bIns="0" rtlCol="0" anchor="ctr" anchorCtr="0"/>
          <a:lstStyle/>
          <a:p>
            <a:pPr defTabSz="457063">
              <a:spcBef>
                <a:spcPts val="1001"/>
              </a:spcBef>
              <a:buClr>
                <a:srgbClr val="000000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O que </a:t>
            </a:r>
            <a:r>
              <a:rPr lang="en-US" b="1" dirty="0" err="1">
                <a:solidFill>
                  <a:srgbClr val="FFFFFF"/>
                </a:solidFill>
                <a:latin typeface="Arial"/>
                <a:cs typeface="Arial"/>
              </a:rPr>
              <a:t>isso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/>
                <a:cs typeface="Arial"/>
              </a:rPr>
              <a:t>significa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26" name="Picture 2" descr="Gartner Magic Quadrant for Robotic Process Automation - 2024 RPA Leader Report">
            <a:extLst>
              <a:ext uri="{FF2B5EF4-FFF2-40B4-BE49-F238E27FC236}">
                <a16:creationId xmlns:a16="http://schemas.microsoft.com/office/drawing/2014/main" id="{0C7FD14B-7C65-E863-6209-CF725528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0" y="1189829"/>
            <a:ext cx="4954702" cy="54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0B4EA4D-7A2A-7127-DDDD-EBD4D74BA34D}"/>
              </a:ext>
            </a:extLst>
          </p:cNvPr>
          <p:cNvSpPr/>
          <p:nvPr/>
        </p:nvSpPr>
        <p:spPr>
          <a:xfrm>
            <a:off x="3810000" y="2156077"/>
            <a:ext cx="626002" cy="27424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126"/>
            <a:endParaRPr lang="en-US" sz="1400" err="1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368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D8D94DCC-8A23-4097-1512-AFBF0CE1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Purchase to pay</a:t>
            </a:r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8DDCF40B-5ED4-AF9B-BE29-9FA7270F4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85% de precisão na coleta automatizada de dados de faturas de fornecedores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E9BA298-BF43-B3A7-AFBA-C01738461E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8100" y="5922859"/>
            <a:ext cx="7734300" cy="801535"/>
          </a:xfrm>
        </p:spPr>
        <p:txBody>
          <a:bodyPr anchor="t" anchorCtr="0"/>
          <a:lstStyle/>
          <a:p>
            <a:r>
              <a:rPr lang="en-US" dirty="0" err="1"/>
              <a:t>Ganhos</a:t>
            </a:r>
            <a:r>
              <a:rPr lang="en-US" dirty="0"/>
              <a:t> da </a:t>
            </a:r>
            <a:r>
              <a:rPr lang="en-US" dirty="0" err="1"/>
              <a:t>Thermo</a:t>
            </a:r>
            <a:r>
              <a:rPr lang="en-US" dirty="0"/>
              <a:t> Fisher, </a:t>
            </a:r>
            <a:r>
              <a:rPr lang="pt-BR" dirty="0"/>
              <a:t>enquanto obtiveram quase 55% de processamento direto que não exigiu contato humano.</a:t>
            </a:r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554C41F-48B3-F568-AA5F-43BD12DB7B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52" y="1943099"/>
            <a:ext cx="2795731" cy="1570977"/>
          </a:xfrm>
        </p:spPr>
        <p:txBody>
          <a:bodyPr/>
          <a:lstStyle/>
          <a:p>
            <a:r>
              <a:rPr lang="pt-BR" dirty="0"/>
              <a:t>A solução proporcionou uma </a:t>
            </a:r>
            <a:r>
              <a:rPr lang="pt-BR" b="1" dirty="0"/>
              <a:t>redução de 70%</a:t>
            </a:r>
            <a:r>
              <a:rPr lang="pt-BR" dirty="0"/>
              <a:t> no tempo necessário para processar faturas, com cerca de </a:t>
            </a:r>
            <a:r>
              <a:rPr lang="pt-BR" b="1" dirty="0"/>
              <a:t>53% de todas as faturas </a:t>
            </a:r>
            <a:r>
              <a:rPr lang="pt-BR" dirty="0"/>
              <a:t>sendo processadas sem nenhum envolvimento humano</a:t>
            </a:r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6BCFC5A2-3B2A-614A-E6C5-09244F01DA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u="none" dirty="0"/>
              <a:t>Luis </a:t>
            </a:r>
            <a:r>
              <a:rPr lang="en-US" u="none" dirty="0" err="1"/>
              <a:t>Cajiao</a:t>
            </a:r>
            <a:r>
              <a:rPr lang="en-US" u="none" dirty="0"/>
              <a:t>, </a:t>
            </a:r>
            <a:r>
              <a:rPr lang="en-US" u="none" dirty="0" err="1"/>
              <a:t>Thermo</a:t>
            </a:r>
            <a:r>
              <a:rPr lang="en-US" u="none" dirty="0"/>
              <a:t> Fisher Senior Manager, Smart Automation GBS 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B61EA283-9D42-7CB7-F375-3666CA57EF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Tecnologias</a:t>
            </a:r>
            <a:r>
              <a:rPr lang="en-US" dirty="0"/>
              <a:t> </a:t>
            </a:r>
            <a:r>
              <a:rPr lang="en-US" dirty="0" err="1"/>
              <a:t>fragmentadas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8347608-74F9-11F2-EC3B-AB6D6FCD97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dirty="0"/>
              <a:t>Experiências negativas com vendedores e fornecedores</a:t>
            </a:r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5DC142E-BAC5-79E7-80F9-CBFEC4369E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/>
              <a:t>Entrada manual de faturas, causando erros e problemas de acurácia</a:t>
            </a:r>
            <a:endParaRPr lang="en-US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9B48CCA0-C7E4-552D-8839-F9134F5DE3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200" dirty="0" err="1">
                <a:latin typeface="Arial"/>
                <a:cs typeface="Arial"/>
              </a:rPr>
              <a:t>Conectar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sistemas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diferentes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err="1">
                <a:latin typeface="Arial"/>
                <a:cs typeface="Arial"/>
              </a:rPr>
              <a:t>eliminando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erros</a:t>
            </a:r>
            <a:endParaRPr lang="en-US" dirty="0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A28EE773-7579-5905-B35E-68E438E75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7" y="3196520"/>
            <a:ext cx="1223429" cy="640080"/>
          </a:xfrm>
        </p:spPr>
        <p:txBody>
          <a:bodyPr/>
          <a:lstStyle/>
          <a:p>
            <a:r>
              <a:rPr lang="pt-BR" dirty="0"/>
              <a:t>Obtenha 100% de precisão no processamento de pagamentos </a:t>
            </a:r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974E8A7B-0854-E17D-19A9-39284EC32AC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87133" y="2134975"/>
            <a:ext cx="1089434" cy="640080"/>
          </a:xfrm>
        </p:spPr>
        <p:txBody>
          <a:bodyPr/>
          <a:lstStyle/>
          <a:p>
            <a:r>
              <a:rPr lang="pt-BR" dirty="0"/>
              <a:t>Integração mais rápida e comunicação mais simplificada</a:t>
            </a:r>
            <a:endParaRPr lang="en-US" dirty="0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56863D88-BC5E-C4CD-23E7-C7EBC36FC6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787133" y="3196520"/>
            <a:ext cx="1089434" cy="640080"/>
          </a:xfrm>
        </p:spPr>
        <p:txBody>
          <a:bodyPr/>
          <a:lstStyle/>
          <a:p>
            <a:r>
              <a:rPr lang="pt-BR" dirty="0"/>
              <a:t>Digitalize a coleta, a validação e o armazenamento de faturas </a:t>
            </a:r>
            <a:endParaRPr lang="en-US" dirty="0"/>
          </a:p>
        </p:txBody>
      </p:sp>
      <p:pic>
        <p:nvPicPr>
          <p:cNvPr id="112" name="Picture 3" descr="A person sitting at a desk with a computer and a notebook&#10;&#10;Description automatically generated">
            <a:extLst>
              <a:ext uri="{FF2B5EF4-FFF2-40B4-BE49-F238E27FC236}">
                <a16:creationId xmlns:a16="http://schemas.microsoft.com/office/drawing/2014/main" id="{E869837E-4EDE-8EFD-A026-2C526DBFCB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667" r="16667"/>
          <a:stretch/>
        </p:blipFill>
        <p:spPr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</p:pic>
      <p:pic>
        <p:nvPicPr>
          <p:cNvPr id="113" name="Picture Placeholder 112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AAA037AB-9290-AAF1-6FC8-0E70FA2F8029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4" name="Picture Placeholder 113">
            <a:extLst>
              <a:ext uri="{FF2B5EF4-FFF2-40B4-BE49-F238E27FC236}">
                <a16:creationId xmlns:a16="http://schemas.microsoft.com/office/drawing/2014/main" id="{9EBBE031-578F-1C87-14DA-F23DE9D7F82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5" name="Picture Placeholder 114">
            <a:extLst>
              <a:ext uri="{FF2B5EF4-FFF2-40B4-BE49-F238E27FC236}">
                <a16:creationId xmlns:a16="http://schemas.microsoft.com/office/drawing/2014/main" id="{6975D5F5-A9DC-B958-EC5C-1E5C402D78C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6" name="Picture Placeholder 115">
            <a:extLst>
              <a:ext uri="{FF2B5EF4-FFF2-40B4-BE49-F238E27FC236}">
                <a16:creationId xmlns:a16="http://schemas.microsoft.com/office/drawing/2014/main" id="{0C567ED9-06E6-9BA9-DCE5-E92E1108B38A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8" name="Picture Placeholder 117" descr="A red arrow in a black circle&#10;&#10;Description automatically generated with medium confidence">
            <a:extLst>
              <a:ext uri="{FF2B5EF4-FFF2-40B4-BE49-F238E27FC236}">
                <a16:creationId xmlns:a16="http://schemas.microsoft.com/office/drawing/2014/main" id="{29609F6F-E04F-36BD-14F4-FFD26A8712C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11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7" name="Picture Placeholder 126">
            <a:extLst>
              <a:ext uri="{FF2B5EF4-FFF2-40B4-BE49-F238E27FC236}">
                <a16:creationId xmlns:a16="http://schemas.microsoft.com/office/drawing/2014/main" id="{2AD60514-D53A-4318-D05D-02A086EC8B2D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/>
      </p:pic>
      <p:pic>
        <p:nvPicPr>
          <p:cNvPr id="125" name="Picture Placeholder 119">
            <a:extLst>
              <a:ext uri="{FF2B5EF4-FFF2-40B4-BE49-F238E27FC236}">
                <a16:creationId xmlns:a16="http://schemas.microsoft.com/office/drawing/2014/main" id="{DB768B6C-8BFC-EDF1-6496-91D57B30DD13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0157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4DA0DF3-3589-FDB2-4223-3847D7C9E966}"/>
              </a:ext>
            </a:extLst>
          </p:cNvPr>
          <p:cNvSpPr/>
          <p:nvPr/>
        </p:nvSpPr>
        <p:spPr>
          <a:xfrm>
            <a:off x="0" y="4688322"/>
            <a:ext cx="12232102" cy="217176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l"/>
            <a:endParaRPr lang="en-US" sz="1400" b="0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29D9C2-2049-96BF-E5AF-529435945929}"/>
              </a:ext>
            </a:extLst>
          </p:cNvPr>
          <p:cNvSpPr txBox="1"/>
          <p:nvPr/>
        </p:nvSpPr>
        <p:spPr>
          <a:xfrm>
            <a:off x="275412" y="1463162"/>
            <a:ext cx="1287905" cy="75981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162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0A4ECF-4B6C-2950-A5B4-0FAB3ECD2C43}"/>
              </a:ext>
            </a:extLst>
          </p:cNvPr>
          <p:cNvSpPr txBox="1"/>
          <p:nvPr/>
        </p:nvSpPr>
        <p:spPr>
          <a:xfrm>
            <a:off x="10271150" y="7831018"/>
            <a:ext cx="2320243" cy="650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F1ECF-068E-9667-9A59-864A61A804A8}"/>
              </a:ext>
            </a:extLst>
          </p:cNvPr>
          <p:cNvSpPr txBox="1"/>
          <p:nvPr/>
        </p:nvSpPr>
        <p:spPr>
          <a:xfrm>
            <a:off x="568933" y="5146569"/>
            <a:ext cx="7965467" cy="11092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FFFF"/>
                </a:solidFill>
                <a:latin typeface="Arial"/>
              </a:rPr>
              <a:t>Aumento de 300% na receita recorrente anual</a:t>
            </a:r>
            <a:br>
              <a:rPr lang="pt-BR" sz="2800" b="1" dirty="0">
                <a:solidFill>
                  <a:srgbClr val="FFFFFF"/>
                </a:solidFill>
                <a:latin typeface="Arial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Alcançado pela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UiPath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 por meio da adoção da automação de processos internos sem aumentar o número de funcionários.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42C28-CFA9-7B41-B43C-75C310BC96DF}"/>
              </a:ext>
            </a:extLst>
          </p:cNvPr>
          <p:cNvSpPr txBox="1"/>
          <p:nvPr/>
        </p:nvSpPr>
        <p:spPr>
          <a:xfrm>
            <a:off x="3841592" y="1315658"/>
            <a:ext cx="3560991" cy="64946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1750" b="1">
                <a:solidFill>
                  <a:srgbClr val="2D2E2F"/>
                </a:solidFill>
              </a:rPr>
              <a:t>The challenge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CE7226-3FD1-F39F-111A-567165877C21}"/>
              </a:ext>
            </a:extLst>
          </p:cNvPr>
          <p:cNvCxnSpPr>
            <a:cxnSpLocks/>
          </p:cNvCxnSpPr>
          <p:nvPr/>
        </p:nvCxnSpPr>
        <p:spPr>
          <a:xfrm>
            <a:off x="7729074" y="1306308"/>
            <a:ext cx="0" cy="3118288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7DE6E18-211D-091E-206C-0AE4DB410555}"/>
              </a:ext>
            </a:extLst>
          </p:cNvPr>
          <p:cNvSpPr txBox="1"/>
          <p:nvPr/>
        </p:nvSpPr>
        <p:spPr>
          <a:xfrm>
            <a:off x="8033197" y="1315658"/>
            <a:ext cx="3560988" cy="64946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1750" b="1">
                <a:solidFill>
                  <a:srgbClr val="2D2E2F"/>
                </a:solidFill>
              </a:rPr>
              <a:t>Benefits of automation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4B5D3-1C16-B30E-D886-E452D8E84C8F}"/>
              </a:ext>
            </a:extLst>
          </p:cNvPr>
          <p:cNvSpPr txBox="1"/>
          <p:nvPr/>
        </p:nvSpPr>
        <p:spPr>
          <a:xfrm>
            <a:off x="3742296" y="19342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400" err="1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4315E-40F1-88C6-9FFD-680AAEF364FE}"/>
              </a:ext>
            </a:extLst>
          </p:cNvPr>
          <p:cNvSpPr txBox="1"/>
          <p:nvPr/>
        </p:nvSpPr>
        <p:spPr>
          <a:xfrm>
            <a:off x="317045" y="1717603"/>
            <a:ext cx="3199705" cy="23544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pt-BR" sz="1600" i="1" dirty="0">
                <a:ea typeface="+mn-lt"/>
                <a:cs typeface="+mn-lt"/>
              </a:rPr>
              <a:t>Desde o terceiro trimestre de 2019, conseguimos </a:t>
            </a:r>
            <a:r>
              <a:rPr lang="pt-BR" sz="1600" b="1" i="1" dirty="0">
                <a:ea typeface="+mn-lt"/>
                <a:cs typeface="+mn-lt"/>
              </a:rPr>
              <a:t>triplicar nosso ARR</a:t>
            </a:r>
            <a:r>
              <a:rPr lang="pt-BR" sz="1600" i="1" dirty="0">
                <a:ea typeface="+mn-lt"/>
                <a:cs typeface="+mn-lt"/>
              </a:rPr>
              <a:t> sem aumentar o tempo de faturamento.   A </a:t>
            </a:r>
            <a:r>
              <a:rPr lang="pt-BR" sz="1600" b="1" i="1" dirty="0">
                <a:ea typeface="+mn-lt"/>
                <a:cs typeface="+mn-lt"/>
              </a:rPr>
              <a:t>automação atinge 98% de nossas faturas</a:t>
            </a:r>
            <a:r>
              <a:rPr lang="pt-BR" sz="1600" i="1" dirty="0">
                <a:ea typeface="+mn-lt"/>
                <a:cs typeface="+mn-lt"/>
              </a:rPr>
              <a:t> e cria uma atuação de crescimento.</a:t>
            </a:r>
          </a:p>
          <a:p>
            <a:pPr defTabSz="457200">
              <a:spcAft>
                <a:spcPts val="1200"/>
              </a:spcAft>
            </a:pPr>
            <a:br>
              <a:rPr lang="en-US" sz="1600" dirty="0">
                <a:ea typeface="+mn-lt"/>
                <a:cs typeface="+mn-lt"/>
              </a:rPr>
            </a:br>
            <a:r>
              <a:rPr lang="en-US" sz="900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Ashim Gupta, UiPath CFO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8D94DCC-8A23-4097-1512-AFBF0CE1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Order to cash</a:t>
            </a:r>
            <a:endParaRPr lang="en-US" dirty="0"/>
          </a:p>
        </p:txBody>
      </p:sp>
      <p:pic>
        <p:nvPicPr>
          <p:cNvPr id="15" name="Picture 3" descr="A person smiling at another person&#10;&#10;Description automatically generated">
            <a:extLst>
              <a:ext uri="{FF2B5EF4-FFF2-40B4-BE49-F238E27FC236}">
                <a16:creationId xmlns:a16="http://schemas.microsoft.com/office/drawing/2014/main" id="{FC40DCA3-FE5E-EEE8-9D3F-AF13E0FDC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9187432" y="4459196"/>
            <a:ext cx="2103120" cy="2103120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D9FA03-6D04-9039-AD50-5F26740AE97E}"/>
              </a:ext>
            </a:extLst>
          </p:cNvPr>
          <p:cNvGrpSpPr/>
          <p:nvPr/>
        </p:nvGrpSpPr>
        <p:grpSpPr>
          <a:xfrm>
            <a:off x="4780102" y="2267616"/>
            <a:ext cx="6895829" cy="2171729"/>
            <a:chOff x="4780102" y="2267616"/>
            <a:chExt cx="6895829" cy="190675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6D15F8-B9D4-CCD2-3E49-279AA883E46A}"/>
                </a:ext>
              </a:extLst>
            </p:cNvPr>
            <p:cNvSpPr txBox="1"/>
            <p:nvPr/>
          </p:nvSpPr>
          <p:spPr>
            <a:xfrm>
              <a:off x="4780102" y="2268850"/>
              <a:ext cx="248868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dirty="0">
                  <a:latin typeface="Arial"/>
                  <a:cs typeface="Arial"/>
                </a:rPr>
                <a:t>Tarefas altamente manuais e </a:t>
              </a:r>
              <a:r>
                <a:rPr lang="pt-BR" sz="1200" dirty="0" err="1">
                  <a:latin typeface="Arial"/>
                  <a:cs typeface="Arial"/>
                </a:rPr>
                <a:t>tediantes</a:t>
              </a:r>
              <a:endParaRPr lang="en-US" sz="1200" dirty="0"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A3CA1A-F56D-E788-95B7-1FED85A14E52}"/>
                </a:ext>
              </a:extLst>
            </p:cNvPr>
            <p:cNvSpPr txBox="1"/>
            <p:nvPr/>
          </p:nvSpPr>
          <p:spPr>
            <a:xfrm>
              <a:off x="4781625" y="2917132"/>
              <a:ext cx="248868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Experiência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dirty="0" err="1">
                  <a:latin typeface="Arial"/>
                  <a:cs typeface="Arial"/>
                </a:rPr>
                <a:t>negativa</a:t>
              </a:r>
              <a:r>
                <a:rPr lang="en-US" sz="1200" dirty="0">
                  <a:latin typeface="Arial"/>
                  <a:cs typeface="Arial"/>
                </a:rPr>
                <a:t> de </a:t>
              </a:r>
              <a:r>
                <a:rPr lang="en-US" sz="1200" dirty="0" err="1">
                  <a:latin typeface="Arial"/>
                  <a:cs typeface="Arial"/>
                </a:rPr>
                <a:t>cientes</a:t>
              </a:r>
              <a:endParaRPr lang="en-US" sz="1200" dirty="0"/>
            </a:p>
            <a:p>
              <a:endParaRPr lang="en-US" sz="1200" dirty="0"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9DD395-A79B-CF98-8A4E-AAF7A1612441}"/>
                </a:ext>
              </a:extLst>
            </p:cNvPr>
            <p:cNvSpPr txBox="1"/>
            <p:nvPr/>
          </p:nvSpPr>
          <p:spPr>
            <a:xfrm>
              <a:off x="4781677" y="3687966"/>
              <a:ext cx="2488686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dirty="0">
                  <a:latin typeface="Arial"/>
                  <a:cs typeface="Arial"/>
                </a:rPr>
                <a:t>Aumentos e elevações de custos</a:t>
              </a:r>
              <a:endParaRPr lang="en-US" sz="1200" dirty="0"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662216-371F-A6E3-6455-6F74B8027B31}"/>
                </a:ext>
              </a:extLst>
            </p:cNvPr>
            <p:cNvSpPr txBox="1"/>
            <p:nvPr/>
          </p:nvSpPr>
          <p:spPr>
            <a:xfrm>
              <a:off x="8842494" y="2267617"/>
              <a:ext cx="948582" cy="118494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 err="1">
                  <a:latin typeface="Arial"/>
                  <a:cs typeface="Arial"/>
                </a:rPr>
                <a:t>Geração</a:t>
              </a:r>
              <a:r>
                <a:rPr lang="en-US" sz="1100" dirty="0">
                  <a:latin typeface="Arial"/>
                  <a:cs typeface="Arial"/>
                </a:rPr>
                <a:t> </a:t>
              </a:r>
              <a:r>
                <a:rPr lang="en-US" sz="1100" dirty="0" err="1">
                  <a:latin typeface="Arial"/>
                  <a:cs typeface="Arial"/>
                </a:rPr>
                <a:t>automática</a:t>
              </a:r>
              <a:r>
                <a:rPr lang="en-US" sz="1100" dirty="0">
                  <a:latin typeface="Arial"/>
                  <a:cs typeface="Arial"/>
                </a:rPr>
                <a:t> de </a:t>
              </a:r>
              <a:r>
                <a:rPr lang="en-US" sz="1100" dirty="0" err="1">
                  <a:latin typeface="Arial"/>
                  <a:cs typeface="Arial"/>
                </a:rPr>
                <a:t>faturas</a:t>
              </a:r>
              <a:r>
                <a:rPr lang="en-US" sz="1100" dirty="0">
                  <a:latin typeface="Arial"/>
                  <a:cs typeface="Arial"/>
                </a:rPr>
                <a:t> e </a:t>
              </a:r>
              <a:r>
                <a:rPr lang="en-US" sz="1100" dirty="0" err="1">
                  <a:latin typeface="Arial"/>
                  <a:cs typeface="Arial"/>
                </a:rPr>
                <a:t>conciliação</a:t>
              </a:r>
              <a:r>
                <a:rPr lang="en-US" sz="1100" dirty="0">
                  <a:latin typeface="Arial"/>
                  <a:cs typeface="Arial"/>
                </a:rPr>
                <a:t> com </a:t>
              </a:r>
              <a:r>
                <a:rPr lang="en-US" sz="1100" dirty="0" err="1">
                  <a:latin typeface="Arial"/>
                  <a:cs typeface="Arial"/>
                </a:rPr>
                <a:t>os</a:t>
              </a:r>
              <a:r>
                <a:rPr lang="en-US" sz="1100" dirty="0">
                  <a:latin typeface="Arial"/>
                  <a:cs typeface="Arial"/>
                </a:rPr>
                <a:t> </a:t>
              </a:r>
              <a:r>
                <a:rPr lang="en-US" sz="1100" dirty="0" err="1">
                  <a:latin typeface="Arial"/>
                  <a:cs typeface="Arial"/>
                </a:rPr>
                <a:t>recebimentos</a:t>
              </a:r>
              <a:r>
                <a:rPr lang="en-US" sz="1100" dirty="0">
                  <a:latin typeface="Arial"/>
                  <a:cs typeface="Arial"/>
                </a:rPr>
                <a:t> de </a:t>
              </a:r>
              <a:r>
                <a:rPr lang="en-US" sz="1100" dirty="0" err="1">
                  <a:latin typeface="Arial"/>
                  <a:cs typeface="Arial"/>
                </a:rPr>
                <a:t>caixa</a:t>
              </a:r>
              <a:endParaRPr lang="en-US" sz="11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72821D-C330-FB4D-B207-CE0421E24DFA}"/>
                </a:ext>
              </a:extLst>
            </p:cNvPr>
            <p:cNvSpPr txBox="1"/>
            <p:nvPr/>
          </p:nvSpPr>
          <p:spPr>
            <a:xfrm>
              <a:off x="10666069" y="2267616"/>
              <a:ext cx="1009862" cy="6485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Redução</a:t>
              </a:r>
              <a:r>
                <a:rPr lang="en-US" sz="1200" dirty="0">
                  <a:latin typeface="Arial"/>
                  <a:cs typeface="Arial"/>
                </a:rPr>
                <a:t> de 100% de </a:t>
              </a:r>
              <a:r>
                <a:rPr lang="en-US" sz="1200" dirty="0" err="1">
                  <a:latin typeface="Arial"/>
                  <a:cs typeface="Arial"/>
                </a:rPr>
                <a:t>erros</a:t>
              </a:r>
              <a:r>
                <a:rPr lang="en-US" sz="1200" dirty="0">
                  <a:latin typeface="Arial"/>
                  <a:cs typeface="Arial"/>
                </a:rPr>
                <a:t> de </a:t>
              </a:r>
              <a:r>
                <a:rPr lang="en-US" sz="1200" dirty="0" err="1">
                  <a:latin typeface="Arial"/>
                  <a:cs typeface="Arial"/>
                </a:rPr>
                <a:t>faturamento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107831-B915-1EE3-B600-4AF7E669C6EF}"/>
                </a:ext>
              </a:extLst>
            </p:cNvPr>
            <p:cNvSpPr txBox="1"/>
            <p:nvPr/>
          </p:nvSpPr>
          <p:spPr>
            <a:xfrm>
              <a:off x="8844988" y="3422758"/>
              <a:ext cx="891432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Melhoria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dirty="0" err="1">
                  <a:latin typeface="Arial"/>
                  <a:cs typeface="Arial"/>
                </a:rPr>
                <a:t>geral</a:t>
              </a:r>
              <a:r>
                <a:rPr lang="en-US" sz="1200" dirty="0">
                  <a:latin typeface="Arial"/>
                  <a:cs typeface="Arial"/>
                </a:rPr>
                <a:t> da </a:t>
              </a:r>
              <a:r>
                <a:rPr lang="en-US" sz="1200" dirty="0" err="1">
                  <a:latin typeface="Arial"/>
                  <a:cs typeface="Arial"/>
                </a:rPr>
                <a:t>satisfação</a:t>
              </a:r>
              <a:r>
                <a:rPr lang="en-US" sz="1200" dirty="0">
                  <a:latin typeface="Arial"/>
                  <a:cs typeface="Arial"/>
                </a:rPr>
                <a:t> de clients 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1EDDF9-EFA1-C7DC-152C-110405EE87E7}"/>
                </a:ext>
              </a:extLst>
            </p:cNvPr>
            <p:cNvSpPr txBox="1"/>
            <p:nvPr/>
          </p:nvSpPr>
          <p:spPr>
            <a:xfrm>
              <a:off x="10644579" y="3201562"/>
              <a:ext cx="891432" cy="97280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dirty="0">
                  <a:cs typeface="Arial"/>
                </a:rPr>
                <a:t>Controle total de custos e maximização do fluxo de caixa</a:t>
              </a:r>
              <a:endParaRPr lang="en-US" sz="1200" dirty="0">
                <a:cs typeface="Arial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F669F17-2405-E1EA-B098-655EBA3A7218}"/>
              </a:ext>
            </a:extLst>
          </p:cNvPr>
          <p:cNvSpPr>
            <a:spLocks noChangeAspect="1"/>
          </p:cNvSpPr>
          <p:nvPr/>
        </p:nvSpPr>
        <p:spPr>
          <a:xfrm>
            <a:off x="9874765" y="3323074"/>
            <a:ext cx="640080" cy="6400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2799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E20725-F28F-D90F-28AC-B08528EFD86E}"/>
              </a:ext>
            </a:extLst>
          </p:cNvPr>
          <p:cNvGrpSpPr/>
          <p:nvPr/>
        </p:nvGrpSpPr>
        <p:grpSpPr>
          <a:xfrm>
            <a:off x="8074477" y="3527261"/>
            <a:ext cx="640080" cy="640080"/>
            <a:chOff x="8077983" y="3324885"/>
            <a:chExt cx="640080" cy="6400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6993A6-D739-F0C3-D951-5F2A240FE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983" y="3324885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C03B2A67-35E9-C45D-E898-FC4FAB78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76003" y="3429000"/>
              <a:ext cx="457200" cy="4572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1D89018-EB88-199F-6DE2-FEF52C2AAB7D}"/>
              </a:ext>
            </a:extLst>
          </p:cNvPr>
          <p:cNvGrpSpPr/>
          <p:nvPr/>
        </p:nvGrpSpPr>
        <p:grpSpPr>
          <a:xfrm>
            <a:off x="8077983" y="2192771"/>
            <a:ext cx="640080" cy="640080"/>
            <a:chOff x="8077983" y="2192771"/>
            <a:chExt cx="640080" cy="64008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DFF99E8-C16A-3561-0217-A960AB7013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983" y="2192771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71171BC-F13D-F55D-7BDB-C01629CE3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76003" y="2284211"/>
              <a:ext cx="457200" cy="4572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1714D3-EE02-3C23-5900-D5309EEF8750}"/>
              </a:ext>
            </a:extLst>
          </p:cNvPr>
          <p:cNvGrpSpPr/>
          <p:nvPr/>
        </p:nvGrpSpPr>
        <p:grpSpPr>
          <a:xfrm>
            <a:off x="9852355" y="2225372"/>
            <a:ext cx="640080" cy="1649538"/>
            <a:chOff x="6480510" y="2040337"/>
            <a:chExt cx="640080" cy="164953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1CA664F-3EEB-3077-F9E6-1FB1A0AF58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0510" y="2040337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8FC8A171-53AE-5981-4F38-C2333C675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68773" y="3232675"/>
              <a:ext cx="457200" cy="457200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C0A750D-ADEE-6759-1895-CF6856F46950}"/>
              </a:ext>
            </a:extLst>
          </p:cNvPr>
          <p:cNvSpPr>
            <a:spLocks noChangeAspect="1"/>
          </p:cNvSpPr>
          <p:nvPr/>
        </p:nvSpPr>
        <p:spPr>
          <a:xfrm>
            <a:off x="3967143" y="3662732"/>
            <a:ext cx="640080" cy="6400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2799">
              <a:solidFill>
                <a:schemeClr val="accent3"/>
              </a:solidFill>
              <a:latin typeface="Arial"/>
              <a:cs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345C3E-1DC3-5150-A13E-D6621DD07FB2}"/>
              </a:ext>
            </a:extLst>
          </p:cNvPr>
          <p:cNvGrpSpPr/>
          <p:nvPr/>
        </p:nvGrpSpPr>
        <p:grpSpPr>
          <a:xfrm>
            <a:off x="3967091" y="2862270"/>
            <a:ext cx="640080" cy="1333941"/>
            <a:chOff x="6404604" y="3574260"/>
            <a:chExt cx="640080" cy="133394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058DF25-4D20-C0B5-123E-F5DCBA384D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4604" y="3574260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EAA0A334-C462-4119-3E2C-577501F64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92371" y="4451001"/>
              <a:ext cx="457200" cy="4572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99DF63-C06E-58E7-2F3C-033BB2DB684B}"/>
              </a:ext>
            </a:extLst>
          </p:cNvPr>
          <p:cNvGrpSpPr/>
          <p:nvPr/>
        </p:nvGrpSpPr>
        <p:grpSpPr>
          <a:xfrm>
            <a:off x="3960472" y="2095188"/>
            <a:ext cx="640080" cy="640080"/>
            <a:chOff x="910371" y="2040337"/>
            <a:chExt cx="640080" cy="64008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62C704-B18D-92C3-04A5-AD557839E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371" y="2040337"/>
              <a:ext cx="640080" cy="6400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2799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54F9DE99-B477-9888-68A2-E76E435B3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2004" y="2131777"/>
              <a:ext cx="457200" cy="457200"/>
            </a:xfrm>
            <a:prstGeom prst="rect">
              <a:avLst/>
            </a:prstGeom>
          </p:spPr>
        </p:pic>
      </p:grpSp>
      <p:pic>
        <p:nvPicPr>
          <p:cNvPr id="2" name="Picture 1" descr="A picture containing symbol, orange, graphics, design&#10;&#10;Description automatically generated">
            <a:extLst>
              <a:ext uri="{FF2B5EF4-FFF2-40B4-BE49-F238E27FC236}">
                <a16:creationId xmlns:a16="http://schemas.microsoft.com/office/drawing/2014/main" id="{36CCCD85-D3AF-2CEE-D4DD-A0B9AE0C90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8705" y="2982495"/>
            <a:ext cx="411747" cy="411747"/>
          </a:xfrm>
          <a:prstGeom prst="rect">
            <a:avLst/>
          </a:prstGeom>
        </p:spPr>
      </p:pic>
      <p:pic>
        <p:nvPicPr>
          <p:cNvPr id="5" name="Picture 4" descr="A red arrow in a black circle&#10;&#10;Description automatically generated with medium confidence">
            <a:extLst>
              <a:ext uri="{FF2B5EF4-FFF2-40B4-BE49-F238E27FC236}">
                <a16:creationId xmlns:a16="http://schemas.microsoft.com/office/drawing/2014/main" id="{F8B771AA-B617-0D2C-0FF7-F18A802397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40758" y="2314074"/>
            <a:ext cx="458535" cy="4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9FFD038-D511-6F93-8E8A-8A1F3E93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Record to report</a:t>
            </a:r>
            <a:endParaRPr lang="en-US" dirty="0"/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570BF156-F785-29AA-7208-2C6935FDEF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100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automatizados</a:t>
            </a:r>
            <a:endParaRPr lang="en-US" dirty="0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D12238C7-A423-88CE-98E7-5671999F4A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</a:t>
            </a:r>
            <a:r>
              <a:rPr lang="pt-BR" dirty="0" err="1"/>
              <a:t>Swiss</a:t>
            </a:r>
            <a:r>
              <a:rPr lang="pt-BR" dirty="0"/>
              <a:t> Re </a:t>
            </a:r>
            <a:r>
              <a:rPr lang="pt-BR" dirty="0" err="1"/>
              <a:t>Group</a:t>
            </a:r>
            <a:r>
              <a:rPr lang="pt-BR" dirty="0"/>
              <a:t>, economizou o equivalente a 65 funcionários em tempo integral (</a:t>
            </a:r>
            <a:r>
              <a:rPr lang="pt-BR" dirty="0" err="1"/>
              <a:t>FTEs</a:t>
            </a:r>
            <a:r>
              <a:rPr lang="pt-BR" dirty="0"/>
              <a:t>) por ano, com a implementação da tecnologia </a:t>
            </a:r>
            <a:r>
              <a:rPr lang="pt-BR" dirty="0" err="1"/>
              <a:t>UiPath</a:t>
            </a:r>
            <a:r>
              <a:rPr lang="pt-BR" dirty="0"/>
              <a:t> RPA. A empresa também reduziu o tempo de reconciliação de 15 dias úteis para apenas três - uma melhoria de 80%.</a:t>
            </a:r>
            <a:endParaRPr lang="en-US" dirty="0"/>
          </a:p>
        </p:txBody>
      </p:sp>
      <p:sp>
        <p:nvSpPr>
          <p:cNvPr id="125" name="Text Placeholder 124">
            <a:extLst>
              <a:ext uri="{FF2B5EF4-FFF2-40B4-BE49-F238E27FC236}">
                <a16:creationId xmlns:a16="http://schemas.microsoft.com/office/drawing/2014/main" id="{59C6CEF4-8FE0-6392-68F6-D20A5F1DFB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t-BR" sz="1200" dirty="0">
                <a:cs typeface="Arial"/>
              </a:rPr>
              <a:t>Processos complicados de geração de relatórios</a:t>
            </a:r>
            <a:endParaRPr lang="en-US" dirty="0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34E74182-D143-78B2-66E3-279790F1D6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dirty="0"/>
              <a:t>Lentidão na tomada de decisões pelos principais líderes</a:t>
            </a:r>
            <a:endParaRPr lang="en-US" dirty="0"/>
          </a:p>
        </p:txBody>
      </p:sp>
      <p:sp>
        <p:nvSpPr>
          <p:cNvPr id="127" name="Text Placeholder 126">
            <a:extLst>
              <a:ext uri="{FF2B5EF4-FFF2-40B4-BE49-F238E27FC236}">
                <a16:creationId xmlns:a16="http://schemas.microsoft.com/office/drawing/2014/main" id="{369C91D9-4F26-2793-FFC3-3076054ABB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Conformidade</a:t>
            </a:r>
            <a:r>
              <a:rPr lang="en-US" dirty="0"/>
              <a:t> e </a:t>
            </a:r>
            <a:r>
              <a:rPr lang="en-US" dirty="0" err="1"/>
              <a:t>mandatos</a:t>
            </a:r>
            <a:r>
              <a:rPr lang="en-US" dirty="0"/>
              <a:t> </a:t>
            </a:r>
            <a:r>
              <a:rPr lang="en-US" dirty="0" err="1"/>
              <a:t>regulatórios</a:t>
            </a:r>
            <a:endParaRPr lang="en-US" dirty="0"/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45A7E7EB-39C9-B75D-2FA9-BB1947F8ADE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pt-BR" dirty="0"/>
              <a:t>Relatórios comerciais atualizados e precisos</a:t>
            </a:r>
            <a:endParaRPr lang="en-US" dirty="0"/>
          </a:p>
          <a:p>
            <a:endParaRPr lang="en-US" dirty="0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217FAE22-6B45-1103-74AB-AA81EB105C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418" y="3196520"/>
            <a:ext cx="1057582" cy="640080"/>
          </a:xfrm>
        </p:spPr>
        <p:txBody>
          <a:bodyPr/>
          <a:lstStyle/>
          <a:p>
            <a:r>
              <a:rPr lang="en-US" dirty="0" err="1"/>
              <a:t>Trabalhadores</a:t>
            </a:r>
            <a:r>
              <a:rPr lang="en-US" dirty="0"/>
              <a:t> e </a:t>
            </a:r>
            <a:r>
              <a:rPr lang="en-US" dirty="0" err="1"/>
              <a:t>assistentes</a:t>
            </a:r>
            <a:r>
              <a:rPr lang="en-US" dirty="0"/>
              <a:t> </a:t>
            </a:r>
            <a:r>
              <a:rPr lang="en-US" dirty="0" err="1"/>
              <a:t>digitais</a:t>
            </a:r>
            <a:r>
              <a:rPr lang="en-US" dirty="0"/>
              <a:t> </a:t>
            </a:r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BE56D3B6-E10A-A85D-56CD-8A631CF4C2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 err="1"/>
              <a:t>Melhoria</a:t>
            </a:r>
            <a:r>
              <a:rPr lang="en-US" dirty="0"/>
              <a:t> do </a:t>
            </a:r>
            <a:r>
              <a:rPr lang="en-US" dirty="0" err="1"/>
              <a:t>suporte</a:t>
            </a:r>
            <a:r>
              <a:rPr lang="en-US" dirty="0"/>
              <a:t> à </a:t>
            </a:r>
            <a:r>
              <a:rPr lang="en-US" dirty="0" err="1"/>
              <a:t>decisões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73680AC8-28BF-AF2D-2DE3-6F8A63B40DD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pt-BR" dirty="0"/>
              <a:t>Detecção de riscos e testes que garantiram maior conformidade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51" name="Picture Placeholder 150">
            <a:extLst>
              <a:ext uri="{FF2B5EF4-FFF2-40B4-BE49-F238E27FC236}">
                <a16:creationId xmlns:a16="http://schemas.microsoft.com/office/drawing/2014/main" id="{3E2DC1BE-9BFF-FEB5-525B-01F02854747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55" name="Picture Placeholder 154">
            <a:extLst>
              <a:ext uri="{FF2B5EF4-FFF2-40B4-BE49-F238E27FC236}">
                <a16:creationId xmlns:a16="http://schemas.microsoft.com/office/drawing/2014/main" id="{4D365B3A-EA44-DEDA-C89E-5DF6D6F87C3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157" name="Picture Placeholder 156">
            <a:extLst>
              <a:ext uri="{FF2B5EF4-FFF2-40B4-BE49-F238E27FC236}">
                <a16:creationId xmlns:a16="http://schemas.microsoft.com/office/drawing/2014/main" id="{465D1DB8-C85C-D18F-7861-135339DB76AB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pic>
        <p:nvPicPr>
          <p:cNvPr id="147" name="Picture Placeholder 146">
            <a:extLst>
              <a:ext uri="{FF2B5EF4-FFF2-40B4-BE49-F238E27FC236}">
                <a16:creationId xmlns:a16="http://schemas.microsoft.com/office/drawing/2014/main" id="{1401F857-D0D4-9C30-528F-8DB14E2622D6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5" name="Picture Placeholder 144">
            <a:extLst>
              <a:ext uri="{FF2B5EF4-FFF2-40B4-BE49-F238E27FC236}">
                <a16:creationId xmlns:a16="http://schemas.microsoft.com/office/drawing/2014/main" id="{7B1E79A8-925E-FDA7-EE7A-6DDAAA37A9CA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/>
      </p:pic>
      <p:pic>
        <p:nvPicPr>
          <p:cNvPr id="143" name="Picture Placeholder 142">
            <a:extLst>
              <a:ext uri="{FF2B5EF4-FFF2-40B4-BE49-F238E27FC236}">
                <a16:creationId xmlns:a16="http://schemas.microsoft.com/office/drawing/2014/main" id="{ECF9FC7B-451A-5A92-1210-B62EA0F3AB5B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/>
      </p:pic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3D77B215-9337-D9B2-AE08-C169BFB13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52" y="1943099"/>
            <a:ext cx="3112438" cy="1893501"/>
          </a:xfrm>
        </p:spPr>
        <p:txBody>
          <a:bodyPr/>
          <a:lstStyle/>
          <a:p>
            <a:r>
              <a:rPr lang="pt-BR" sz="1400" dirty="0"/>
              <a:t>A transformação do processo de registro em relatório representa uma </a:t>
            </a:r>
            <a:r>
              <a:rPr lang="pt-BR" sz="1400" b="1" dirty="0"/>
              <a:t>oportunidade significativa e um requisito estratégico. </a:t>
            </a:r>
            <a:r>
              <a:rPr lang="pt-BR" sz="1400" dirty="0"/>
              <a:t>A automação e o modelo operacional correto têm o potencial de fazer com que as empresas </a:t>
            </a:r>
            <a:r>
              <a:rPr lang="pt-BR" sz="1400" b="1" dirty="0"/>
              <a:t>economizem até 45% menos custos com pessoal e 30% menos problemas de controle. </a:t>
            </a:r>
            <a:endParaRPr lang="en-US" sz="1400" b="1" dirty="0"/>
          </a:p>
        </p:txBody>
      </p:sp>
      <p:sp>
        <p:nvSpPr>
          <p:cNvPr id="124" name="Text Placeholder 123">
            <a:extLst>
              <a:ext uri="{FF2B5EF4-FFF2-40B4-BE49-F238E27FC236}">
                <a16:creationId xmlns:a16="http://schemas.microsoft.com/office/drawing/2014/main" id="{7C7BDDA1-0F5A-D676-212F-5DADB5BCC1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852" y="3886554"/>
            <a:ext cx="2247895" cy="378373"/>
          </a:xfrm>
        </p:spPr>
        <p:txBody>
          <a:bodyPr/>
          <a:lstStyle/>
          <a:p>
            <a:r>
              <a:rPr lang="en-US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EY</a:t>
            </a:r>
            <a:endParaRPr lang="en-US" dirty="0"/>
          </a:p>
        </p:txBody>
      </p:sp>
      <p:sp>
        <p:nvSpPr>
          <p:cNvPr id="70" name="Title 16">
            <a:extLst>
              <a:ext uri="{FF2B5EF4-FFF2-40B4-BE49-F238E27FC236}">
                <a16:creationId xmlns:a16="http://schemas.microsoft.com/office/drawing/2014/main" id="{3DB36469-A695-3AD1-8732-F47378D3EE1E}"/>
              </a:ext>
            </a:extLst>
          </p:cNvPr>
          <p:cNvSpPr txBox="1">
            <a:spLocks/>
          </p:cNvSpPr>
          <p:nvPr/>
        </p:nvSpPr>
        <p:spPr>
          <a:xfrm>
            <a:off x="558362" y="7381497"/>
            <a:ext cx="6610663" cy="6900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2227263" algn="l"/>
              </a:tabLst>
              <a:defRPr sz="2800" b="1" i="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139" name="Picture Placeholder 3">
            <a:extLst>
              <a:ext uri="{FF2B5EF4-FFF2-40B4-BE49-F238E27FC236}">
                <a16:creationId xmlns:a16="http://schemas.microsoft.com/office/drawing/2014/main" id="{1C5E0F41-5E08-94A9-D451-B145A8FCCD66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/>
      </p:pic>
      <p:pic>
        <p:nvPicPr>
          <p:cNvPr id="158" name="Picture 3" descr="A person in a brown suit and glasses smiling at a person&#10;&#10;Description automatically generated">
            <a:extLst>
              <a:ext uri="{FF2B5EF4-FFF2-40B4-BE49-F238E27FC236}">
                <a16:creationId xmlns:a16="http://schemas.microsoft.com/office/drawing/2014/main" id="{BF4AE548-DA9C-5B4B-4C3F-96BF2D0F4E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8"/>
          <a:srcRect l="16721" r="16721"/>
          <a:stretch/>
        </p:blipFill>
        <p:spPr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87514792"/>
      </p:ext>
    </p:extLst>
  </p:cSld>
  <p:clrMapOvr>
    <a:masterClrMapping/>
  </p:clrMapOvr>
</p:sld>
</file>

<file path=ppt/theme/theme1.xml><?xml version="1.0" encoding="utf-8"?>
<a:theme xmlns:a="http://schemas.openxmlformats.org/drawingml/2006/main" name="3_Primary Presentation Layouts">
  <a:themeElements>
    <a:clrScheme name="UiPath">
      <a:dk1>
        <a:srgbClr val="000000"/>
      </a:dk1>
      <a:lt1>
        <a:srgbClr val="FFFFFF"/>
      </a:lt1>
      <a:dk2>
        <a:srgbClr val="58595B"/>
      </a:dk2>
      <a:lt2>
        <a:srgbClr val="E3E3E3"/>
      </a:lt2>
      <a:accent1>
        <a:srgbClr val="FA4616"/>
      </a:accent1>
      <a:accent2>
        <a:srgbClr val="F4A700"/>
      </a:accent2>
      <a:accent3>
        <a:srgbClr val="DC2560"/>
      </a:accent3>
      <a:accent4>
        <a:srgbClr val="8B3D8A"/>
      </a:accent4>
      <a:accent5>
        <a:srgbClr val="95D041"/>
      </a:accent5>
      <a:accent6>
        <a:srgbClr val="1168CD"/>
      </a:accent6>
      <a:hlink>
        <a:srgbClr val="38C6F4"/>
      </a:hlink>
      <a:folHlink>
        <a:srgbClr val="84848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91440" tIns="91440" rIns="91440" bIns="91440" rtlCol="0" anchor="ctr" anchorCtr="0">
        <a:spAutoFit/>
      </a:bodyPr>
      <a:lstStyle>
        <a:defPPr algn="l">
          <a:defRPr sz="1400" b="0" i="0" dirty="0">
            <a:solidFill>
              <a:schemeClr val="tx1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91440" rIns="91440" bIns="91440" rtlCol="0">
        <a:spAutoFit/>
      </a:bodyPr>
      <a:lstStyle>
        <a:defPPr algn="l">
          <a:defRPr sz="1400" dirty="0" err="1" smtClean="0">
            <a:latin typeface="Arial"/>
            <a:cs typeface="Arial"/>
          </a:defRPr>
        </a:defPPr>
      </a:lstStyle>
    </a:txDef>
  </a:objectDefaults>
  <a:extraClrSchemeLst/>
  <a:custClrLst>
    <a:custClr name="UiPath Black">
      <a:srgbClr val="000000"/>
    </a:custClr>
    <a:custClr name="UiPath White">
      <a:srgbClr val="FFFFFF"/>
    </a:custClr>
    <a:custClr name="UiPath Light Grey">
      <a:srgbClr val="E3E3E3"/>
    </a:custClr>
    <a:custClr name="UiPath Orange">
      <a:srgbClr val="FA4616"/>
    </a:custClr>
    <a:custClr name="UiPath Marigold">
      <a:srgbClr val="F4A700"/>
    </a:custClr>
    <a:custClr name="UiPath Magenta">
      <a:srgbClr val="DC2560"/>
    </a:custClr>
    <a:custClr name="UiPath Purple">
      <a:srgbClr val="8B3D8A"/>
    </a:custClr>
    <a:custClr name="UiPath Green">
      <a:srgbClr val="95D041"/>
    </a:custClr>
    <a:custClr name="UiPath Teal">
      <a:srgbClr val="0BA2B3"/>
    </a:custClr>
    <a:custClr name="UiPath Blue">
      <a:srgbClr val="1168CD"/>
    </a:custClr>
    <a:custClr name="UiPath Black">
      <a:srgbClr val="000000"/>
    </a:custClr>
    <a:custClr name="UiPath Pale Grey">
      <a:srgbClr val="F6F6F6"/>
    </a:custClr>
    <a:custClr name="UiPath Dark Grey">
      <a:srgbClr val="595959"/>
    </a:custClr>
    <a:custClr name="UiPath Dark Orange">
      <a:srgbClr val="DC4226"/>
    </a:custClr>
    <a:custClr name="UiPath Mid-Marigold">
      <a:srgbClr val="D99600"/>
    </a:custClr>
    <a:custClr name="UiPath Mid-Magenta">
      <a:srgbClr val="C62157"/>
    </a:custClr>
    <a:custClr name="UiPath Mid-Purple">
      <a:srgbClr val="77397C"/>
    </a:custClr>
    <a:custClr name="UiPath Mid-Green">
      <a:srgbClr val="87B73B"/>
    </a:custClr>
    <a:custClr name="UiPath Mid-Teal">
      <a:srgbClr val="078E9E"/>
    </a:custClr>
    <a:custClr name="UiPath Mid-Blue">
      <a:srgbClr val="245BAA"/>
    </a:custClr>
  </a:custClrLst>
  <a:extLst>
    <a:ext uri="{05A4C25C-085E-4340-85A3-A5531E510DB2}">
      <thm15:themeFamily xmlns:thm15="http://schemas.microsoft.com/office/thememl/2012/main" name="UiPath PowerPoint Template - April 2023 (1)" id="{38C1C509-DED0-46A0-AF86-8992BFB93CF3}" vid="{4A8D522F-AD06-421E-A5AC-EBD5C87575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0EACA04781F346B2F5F63A17864137" ma:contentTypeVersion="30" ma:contentTypeDescription="Create a new document." ma:contentTypeScope="" ma:versionID="ffa0c8499946ee49baa8eca9d6f47785">
  <xsd:schema xmlns:xsd="http://www.w3.org/2001/XMLSchema" xmlns:xs="http://www.w3.org/2001/XMLSchema" xmlns:p="http://schemas.microsoft.com/office/2006/metadata/properties" xmlns:ns1="http://schemas.microsoft.com/sharepoint/v3" xmlns:ns2="5756a67b-a28b-4cf5-88e6-2b4468392c6e" xmlns:ns3="2ace790c-9bff-4836-93d2-c906c881a70a" targetNamespace="http://schemas.microsoft.com/office/2006/metadata/properties" ma:root="true" ma:fieldsID="74e57570e8e02b847a17b36d942b4fc9" ns1:_="" ns2:_="" ns3:_="">
    <xsd:import namespace="http://schemas.microsoft.com/sharepoint/v3"/>
    <xsd:import namespace="5756a67b-a28b-4cf5-88e6-2b4468392c6e"/>
    <xsd:import namespace="2ace790c-9bff-4836-93d2-c906c881a7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Notes" minOccurs="0"/>
                <xsd:element ref="ns2:_Flow_SignoffStatu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Test" minOccurs="0"/>
                <xsd:element ref="ns2:MediaServiceObjectDetectorVersion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9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0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1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2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23" nillable="true" ma:displayName="Number of Likes" ma:internalName="LikesCount">
      <xsd:simpleType>
        <xsd:restriction base="dms:Unknown"/>
      </xsd:simpleType>
    </xsd:element>
    <xsd:element name="LikedBy" ma:index="24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6a67b-a28b-4cf5-88e6-2b4468392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Notes" ma:index="17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4aa64814-f827-41fa-8057-0fb5da9870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32" nillable="true" ma:displayName="Test" ma:format="Dropdown" ma:list="5756a67b-a28b-4cf5-88e6-2b4468392c6e" ma:internalName="Test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ObjectDetectorVersions" ma:index="3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34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e790c-9bff-4836-93d2-c906c881a7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b2869d9f-a99c-4072-9ce2-393ae5ac1a7c}" ma:internalName="TaxCatchAll" ma:showField="CatchAllData" ma:web="2ace790c-9bff-4836-93d2-c906c881a7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_Flow_SignoffStatus xmlns="5756a67b-a28b-4cf5-88e6-2b4468392c6e" xsi:nil="true"/>
    <Notes xmlns="5756a67b-a28b-4cf5-88e6-2b4468392c6e" xsi:nil="true"/>
    <RatedBy xmlns="http://schemas.microsoft.com/sharepoint/v3">
      <UserInfo>
        <DisplayName/>
        <AccountId xsi:nil="true"/>
        <AccountType/>
      </UserInfo>
    </RatedBy>
    <lcf76f155ced4ddcb4097134ff3c332f xmlns="5756a67b-a28b-4cf5-88e6-2b4468392c6e">
      <Terms xmlns="http://schemas.microsoft.com/office/infopath/2007/PartnerControls"/>
    </lcf76f155ced4ddcb4097134ff3c332f>
    <TaxCatchAll xmlns="2ace790c-9bff-4836-93d2-c906c881a70a" xsi:nil="true"/>
    <SharedWithUsers xmlns="2ace790c-9bff-4836-93d2-c906c881a70a">
      <UserInfo>
        <DisplayName>Alan Tan</DisplayName>
        <AccountId>8687</AccountId>
        <AccountType/>
      </UserInfo>
      <UserInfo>
        <DisplayName>Brent Haley</DisplayName>
        <AccountId>24</AccountId>
        <AccountType/>
      </UserInfo>
      <UserInfo>
        <DisplayName>Stephen Faulkner</DisplayName>
        <AccountId>9804</AccountId>
        <AccountType/>
      </UserInfo>
    </SharedWithUsers>
    <Test xmlns="5756a67b-a28b-4cf5-88e6-2b4468392c6e" xsi:nil="true"/>
    <Date xmlns="5756a67b-a28b-4cf5-88e6-2b4468392c6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56225C-5822-43B7-B47C-80AA3ECFD8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756a67b-a28b-4cf5-88e6-2b4468392c6e"/>
    <ds:schemaRef ds:uri="2ace790c-9bff-4836-93d2-c906c881a7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991F9E-459F-4B71-A355-6CEF8092DB9B}">
  <ds:schemaRefs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ace790c-9bff-4836-93d2-c906c881a70a"/>
    <ds:schemaRef ds:uri="5756a67b-a28b-4cf5-88e6-2b4468392c6e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CDECB9F-979A-471E-9DE6-4BF8E5182E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4999</TotalTime>
  <Words>3823</Words>
  <Application>Microsoft Office PowerPoint</Application>
  <PresentationFormat>Widescreen</PresentationFormat>
  <Paragraphs>458</Paragraphs>
  <Slides>13</Slides>
  <Notes>13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3_Primary Presentation Layouts</vt:lpstr>
      <vt:lpstr>para processos financeiros</vt:lpstr>
      <vt:lpstr>Deixe que a nossa automatização inteligente analise os números para que você possa transformar o seu negócio</vt:lpstr>
      <vt:lpstr>UIPath: Jornada de automação liderada pelo time de finanças</vt:lpstr>
      <vt:lpstr>Customer highlights – UiPath finance</vt:lpstr>
      <vt:lpstr>De processos orientados à documentos para orientados à dados</vt:lpstr>
      <vt:lpstr>UiPath is a 6x Leader in Automation</vt:lpstr>
      <vt:lpstr>Purchase to pay</vt:lpstr>
      <vt:lpstr>Order to cash</vt:lpstr>
      <vt:lpstr>Record to report</vt:lpstr>
      <vt:lpstr>Tesouraria</vt:lpstr>
      <vt:lpstr>PowerPoint Presentation</vt:lpstr>
      <vt:lpstr>Onde aplicamos IA</vt:lpstr>
      <vt:lpstr>Invoice to pay – process automation flow 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Automating Your Finance Department_POV Deck-2022</dc:title>
  <dc:subject/>
  <dc:creator>Alan Tan</dc:creator>
  <cp:keywords/>
  <dc:description/>
  <cp:lastModifiedBy>Juliana Andrade</cp:lastModifiedBy>
  <cp:revision>163</cp:revision>
  <dcterms:created xsi:type="dcterms:W3CDTF">2021-08-24T15:03:11Z</dcterms:created>
  <dcterms:modified xsi:type="dcterms:W3CDTF">2024-08-19T20:16:24Z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0x010100DB0EACA04781F346B2F5F63A17864137</vt:lpwstr>
  </property>
  <property fmtid="{D5CDD505-2E9C-101B-9397-08002B2CF9AE}" pid="3" name="MediaServiceImageTags">
    <vt:lpwstr/>
  </property>
</Properties>
</file>