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5"/>
  </p:sldMasterIdLst>
  <p:notesMasterIdLst>
    <p:notesMasterId r:id="rId32"/>
  </p:notesMasterIdLst>
  <p:sldIdLst>
    <p:sldId id="285" r:id="rId6"/>
    <p:sldId id="340" r:id="rId7"/>
    <p:sldId id="306" r:id="rId8"/>
    <p:sldId id="299" r:id="rId9"/>
    <p:sldId id="266" r:id="rId10"/>
    <p:sldId id="303" r:id="rId11"/>
    <p:sldId id="283" r:id="rId12"/>
    <p:sldId id="352" r:id="rId13"/>
    <p:sldId id="344" r:id="rId14"/>
    <p:sldId id="345" r:id="rId15"/>
    <p:sldId id="353" r:id="rId16"/>
    <p:sldId id="346" r:id="rId17"/>
    <p:sldId id="320" r:id="rId18"/>
    <p:sldId id="354" r:id="rId19"/>
    <p:sldId id="347" r:id="rId20"/>
    <p:sldId id="348" r:id="rId21"/>
    <p:sldId id="350" r:id="rId22"/>
    <p:sldId id="294" r:id="rId23"/>
    <p:sldId id="295" r:id="rId24"/>
    <p:sldId id="296" r:id="rId25"/>
    <p:sldId id="297" r:id="rId26"/>
    <p:sldId id="298" r:id="rId27"/>
    <p:sldId id="355" r:id="rId28"/>
    <p:sldId id="351" r:id="rId29"/>
    <p:sldId id="356" r:id="rId30"/>
    <p:sldId id="34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DC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11" autoAdjust="0"/>
  </p:normalViewPr>
  <p:slideViewPr>
    <p:cSldViewPr snapToObjects="1">
      <p:cViewPr varScale="1">
        <p:scale>
          <a:sx n="52" d="100"/>
          <a:sy n="52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8" charset="0"/>
              </a:defRPr>
            </a:lvl1pPr>
          </a:lstStyle>
          <a:p>
            <a:pPr>
              <a:defRPr/>
            </a:pPr>
            <a:fld id="{EB466C0A-B315-A24D-8652-2DC0A7AF5D28}" type="datetime1">
              <a:rPr lang="nb-NO"/>
              <a:pPr>
                <a:defRPr/>
              </a:pPr>
              <a:t>30.07.2024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8" charset="0"/>
              </a:defRPr>
            </a:lvl1pPr>
          </a:lstStyle>
          <a:p>
            <a:pPr>
              <a:defRPr/>
            </a:pPr>
            <a:fld id="{DBB3E828-9C09-7042-BF28-F576F71660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83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3D35D5-8155-7B4C-AF48-2FBEDEE3C6CC}" type="slidenum">
              <a:rPr lang="en-US">
                <a:latin typeface="Calibri" pitchFamily="-109" charset="0"/>
              </a:rPr>
              <a:pPr/>
              <a:t>1</a:t>
            </a:fld>
            <a:endParaRPr lang="en-US">
              <a:latin typeface="Calibri" pitchFamily="-10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09D94-560F-1C46-9451-56C6206271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9DFB46-259C-D348-A5F4-0F006BC7ED44}" type="slidenum">
              <a:rPr lang="en-US">
                <a:latin typeface="Calibri" pitchFamily="-109" charset="0"/>
              </a:rPr>
              <a:pPr/>
              <a:t>4</a:t>
            </a:fld>
            <a:endParaRPr lang="en-US">
              <a:latin typeface="Calibri" pitchFamily="-109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A11640-2C7B-9348-A968-3BCFF11EDAA0}" type="slidenum">
              <a:rPr lang="en-US">
                <a:latin typeface="Calibri" pitchFamily="-109" charset="0"/>
              </a:rPr>
              <a:pPr/>
              <a:t>5</a:t>
            </a:fld>
            <a:endParaRPr lang="en-US">
              <a:latin typeface="Calibri" pitchFamily="-109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C9D2CA-6207-154E-AD32-D8BAA8547481}" type="slidenum">
              <a:rPr lang="en-US">
                <a:latin typeface="Calibri" pitchFamily="-109" charset="0"/>
              </a:rPr>
              <a:pPr/>
              <a:t>6</a:t>
            </a:fld>
            <a:endParaRPr lang="en-US">
              <a:latin typeface="Calibri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8D74-99DC-2D48-AAA2-8A925BBD55CC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418F-B9B2-1544-9284-24ED03FA72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634B-664A-424E-82FD-A3C7748FCEC1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8BD4-41E0-4E4A-AD68-6FC91DFA16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2FE1-A91C-644F-AA87-67CCA74E3CE3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9467-F83F-3B4B-BC14-880A39034FB1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576C-9557-B344-9883-81A8408FBC59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83B7-8481-0D4A-8B2A-04E74E111538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4465-36E0-1940-8782-241D59030A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3635-D4B4-4B42-BD7A-018755155C3C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83AE-AA8B-FC4E-A105-EB61D3F6CE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1C31-3D22-BB46-BE3B-B90625218811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E8D1-072B-0C42-8A71-27760CDA7A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1E45-F3DB-D946-ADB0-03010B8AE8CA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59E8-B868-C340-8660-E3E61329EE39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A4C5-0932-834F-A5AF-F97EF9E5A9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895C-7BB4-C741-93C2-67E50F54B4C0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E205-BCC7-CE41-BC58-0ABEEECE97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5E5D-E554-F944-A837-5267B28A16EC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2881-3934-B743-B058-47B5403793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F6D9-B3E5-E740-9614-D6FB0D9C566B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60CA-8267-4E4D-A461-61300DADDD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99E4-B873-5641-9264-F005AB722CD0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4A630-C7E5-AE4F-9C69-E317E19ADA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4FBD-A9CD-8E49-A046-A12681581148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E29B-053B-984F-A909-A8933C1FF8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latin typeface="Century Gothic" pitchFamily="28" charset="0"/>
              </a:defRPr>
            </a:lvl1pPr>
          </a:lstStyle>
          <a:p>
            <a:pPr>
              <a:defRPr/>
            </a:pPr>
            <a:fld id="{E85E9B0C-262A-974D-8E34-7753E71ACA4C}" type="datetime1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95959"/>
                </a:solidFill>
                <a:latin typeface="Century Gothic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  <a:latin typeface="Century Gothic" pitchFamily="28" charset="0"/>
              </a:defRPr>
            </a:lvl1pPr>
          </a:lstStyle>
          <a:p>
            <a:pPr>
              <a:defRPr/>
            </a:pPr>
            <a:fld id="{14E7F2F1-A980-1D4F-BE49-4E7D3DC83D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5" descr="AIIM_ColorTagline_2008web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41313" y="304800"/>
            <a:ext cx="1558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25" r:id="rId3"/>
    <p:sldLayoutId id="2147484117" r:id="rId4"/>
    <p:sldLayoutId id="2147484118" r:id="rId5"/>
    <p:sldLayoutId id="2147484126" r:id="rId6"/>
    <p:sldLayoutId id="2147484119" r:id="rId7"/>
    <p:sldLayoutId id="2147484120" r:id="rId8"/>
    <p:sldLayoutId id="2147484121" r:id="rId9"/>
    <p:sldLayoutId id="2147484122" r:id="rId10"/>
    <p:sldLayoutId id="2147484127" r:id="rId11"/>
    <p:sldLayoutId id="2147484128" r:id="rId12"/>
    <p:sldLayoutId id="2147484129" r:id="rId13"/>
    <p:sldLayoutId id="2147484123" r:id="rId14"/>
    <p:sldLayoutId id="214748412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-109" charset="2"/>
        <a:buChar char=""/>
        <a:defRPr sz="2000" kern="1200">
          <a:solidFill>
            <a:srgbClr val="595959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-109" charset="2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-109" charset="2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-109" charset="2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-109" charset="2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@imageware.com.br" TargetMode="External"/><Relationship Id="rId2" Type="http://schemas.openxmlformats.org/officeDocument/2006/relationships/hyperlink" Target="http://www.imageware.com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0" y="1600200"/>
            <a:ext cx="8915400" cy="2514599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4800" dirty="0">
                <a:ea typeface="ＭＳ Ｐゴシック" pitchFamily="-109" charset="-128"/>
                <a:cs typeface="ＭＳ Ｐゴシック" pitchFamily="-109" charset="-128"/>
              </a:rPr>
              <a:t>AIIM Training</a:t>
            </a:r>
            <a:br>
              <a:rPr lang="en-US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pt-BR" dirty="0">
                <a:ea typeface="ＭＳ Ｐゴシック" pitchFamily="-109" charset="-128"/>
                <a:cs typeface="ＭＳ Ｐゴシック" pitchFamily="-109" charset="-128"/>
              </a:rPr>
              <a:t>Guardião do Futuro </a:t>
            </a:r>
            <a:endParaRPr lang="en-US" sz="21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8001000" cy="3048000"/>
          </a:xfrm>
        </p:spPr>
        <p:txBody>
          <a:bodyPr>
            <a:normAutofit/>
          </a:bodyPr>
          <a:lstStyle/>
          <a:p>
            <a:pPr>
              <a:buFont typeface="Wingdings 2" pitchFamily="28" charset="2"/>
              <a:buNone/>
              <a:defRPr/>
            </a:pPr>
            <a:endParaRPr lang="en-US" sz="2100" dirty="0">
              <a:solidFill>
                <a:srgbClr val="595959"/>
              </a:solidFill>
              <a:ea typeface="ＭＳ Ｐゴシック" pitchFamily="28" charset="-128"/>
              <a:cs typeface="ＭＳ Ｐゴシック" pitchFamily="28" charset="-128"/>
            </a:endParaRPr>
          </a:p>
          <a:p>
            <a:pPr algn="ctr">
              <a:buFont typeface="Wingdings 2" pitchFamily="28" charset="2"/>
              <a:buNone/>
              <a:defRPr/>
            </a:pPr>
            <a:endParaRPr lang="en-US" sz="4400" b="1" dirty="0">
              <a:solidFill>
                <a:srgbClr val="595959"/>
              </a:solidFill>
              <a:ea typeface="ＭＳ Ｐゴシック" pitchFamily="28" charset="-128"/>
              <a:cs typeface="ＭＳ Ｐゴシック" pitchFamily="28" charset="-128"/>
            </a:endParaRPr>
          </a:p>
          <a:p>
            <a:pPr algn="ctr">
              <a:buFont typeface="Wingdings 2" pitchFamily="28" charset="2"/>
              <a:buNone/>
              <a:defRPr/>
            </a:pPr>
            <a:r>
              <a:rPr lang="en-US" sz="4400" b="1" dirty="0" err="1">
                <a:solidFill>
                  <a:srgbClr val="595959"/>
                </a:solidFill>
                <a:ea typeface="ＭＳ Ｐゴシック" pitchFamily="28" charset="-128"/>
                <a:cs typeface="ＭＳ Ｐゴシック" pitchFamily="28" charset="-128"/>
              </a:rPr>
              <a:t>Programa</a:t>
            </a:r>
            <a:r>
              <a:rPr lang="en-US" sz="4400" b="1" dirty="0">
                <a:solidFill>
                  <a:srgbClr val="595959"/>
                </a:solidFill>
                <a:ea typeface="ＭＳ Ｐゴシック" pitchFamily="28" charset="-128"/>
                <a:cs typeface="ＭＳ Ｐゴシック" pitchFamily="28" charset="-128"/>
              </a:rPr>
              <a:t> 2024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Century Gothic" pitchFamily="-109" charset="0"/>
              </a:rPr>
              <a:t>www.aiim.org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609600" y="1105695"/>
            <a:ext cx="97536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MRM – Modern Records Manager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97DE008-9B9D-4D5C-BAE1-D5225ED1094E}"/>
              </a:ext>
            </a:extLst>
          </p:cNvPr>
          <p:cNvSpPr txBox="1"/>
          <p:nvPr/>
        </p:nvSpPr>
        <p:spPr>
          <a:xfrm>
            <a:off x="381000" y="2288145"/>
            <a:ext cx="90677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Conteúdo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gerenciar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email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efetivamente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gerenciar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ciclo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destinação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gerenciar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áreas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informações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legadas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descomissionar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legados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Como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desenvolver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estratégia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preservação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digital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4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609600" y="1105695"/>
            <a:ext cx="97536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MRM – Modern Records Manager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97DE008-9B9D-4D5C-BAE1-D5225ED1094E}"/>
              </a:ext>
            </a:extLst>
          </p:cNvPr>
          <p:cNvSpPr txBox="1"/>
          <p:nvPr/>
        </p:nvSpPr>
        <p:spPr>
          <a:xfrm>
            <a:off x="381000" y="2288145"/>
            <a:ext cx="9067799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20 horas/aula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Presencial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– 2,5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dias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/ aula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Virtual - 4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tardes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com 5 horas aula/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cada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74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97DE008-9B9D-4D5C-BAE1-D5225ED1094E}"/>
              </a:ext>
            </a:extLst>
          </p:cNvPr>
          <p:cNvSpPr txBox="1"/>
          <p:nvPr/>
        </p:nvSpPr>
        <p:spPr>
          <a:xfrm>
            <a:off x="381000" y="2212908"/>
            <a:ext cx="9067799" cy="472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Conteúdo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Baseado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melhores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práticas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ISO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Avaliação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maturidade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estratégias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Diretivo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governança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Como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desenvolver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estratégia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implementação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Estudo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ROI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mudança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1BDED6-494E-4C6B-8715-DF427E4E527C}"/>
              </a:ext>
            </a:extLst>
          </p:cNvPr>
          <p:cNvSpPr txBox="1">
            <a:spLocks/>
          </p:cNvSpPr>
          <p:nvPr/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9pPr>
          </a:lstStyle>
          <a:p>
            <a:pPr defTabSz="9144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IIM Program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953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IIM Program Implementation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44035" name="Picture 2" descr="C:\Documents and Settings\Jesse\Desktop\iso imp 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90" y="2131921"/>
            <a:ext cx="6672263" cy="53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6351588" y="468313"/>
            <a:ext cx="256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Century Gothic" pitchFamily="-109" charset="0"/>
              </a:rPr>
              <a:t>ERM as a project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8E4F26-EFA8-4FA4-BF72-837B617AE056}"/>
              </a:ext>
            </a:extLst>
          </p:cNvPr>
          <p:cNvSpPr txBox="1"/>
          <p:nvPr/>
        </p:nvSpPr>
        <p:spPr>
          <a:xfrm>
            <a:off x="762000" y="2139434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Metodologia base para o </a:t>
            </a:r>
            <a:r>
              <a:rPr lang="pt-BR" dirty="0" err="1"/>
              <a:t>Program</a:t>
            </a:r>
            <a:r>
              <a:rPr lang="pt-BR" dirty="0"/>
              <a:t> </a:t>
            </a:r>
            <a:r>
              <a:rPr lang="pt-BR" dirty="0" err="1"/>
              <a:t>Implementation</a:t>
            </a:r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IIM Program Implementation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6351588" y="468313"/>
            <a:ext cx="256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Century Gothic" pitchFamily="-109" charset="0"/>
              </a:rPr>
              <a:t>ERM as a project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E0BD37-426F-4A9C-A02A-D52CCE3DE944}"/>
              </a:ext>
            </a:extLst>
          </p:cNvPr>
          <p:cNvSpPr txBox="1"/>
          <p:nvPr/>
        </p:nvSpPr>
        <p:spPr>
          <a:xfrm>
            <a:off x="381000" y="2288145"/>
            <a:ext cx="9067799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20 horas/aula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Presencial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– 2,5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dias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/ aula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Virtual - 4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tardes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com 5 horas aula/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cada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6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609600" y="1105695"/>
            <a:ext cx="97536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MRM – Modern Records Manager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97DE008-9B9D-4D5C-BAE1-D5225ED1094E}"/>
              </a:ext>
            </a:extLst>
          </p:cNvPr>
          <p:cNvSpPr txBox="1"/>
          <p:nvPr/>
        </p:nvSpPr>
        <p:spPr>
          <a:xfrm>
            <a:off x="122854" y="1936111"/>
            <a:ext cx="9067799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Conteúdo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Os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conceitos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básicos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fundamentos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aplicações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de IA</a:t>
            </a:r>
          </a:p>
          <a:p>
            <a:pPr marL="457200" indent="-4572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Como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desenvolver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IA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seus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projetos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mesmo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sem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ter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conhecimento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técnico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As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deficiencias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limitações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pontos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fortes de IA</a:t>
            </a:r>
          </a:p>
          <a:p>
            <a:pPr marL="457200" indent="-4572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Como usar IA,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quem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precisa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quando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usá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-la e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quando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evitá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-la</a:t>
            </a:r>
          </a:p>
          <a:p>
            <a:pPr marL="457200" indent="-4572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Como usar e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implementar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IA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operações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diárias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457200" indent="-4572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1BDED6-494E-4C6B-8715-DF427E4E527C}"/>
              </a:ext>
            </a:extLst>
          </p:cNvPr>
          <p:cNvSpPr txBox="1">
            <a:spLocks/>
          </p:cNvSpPr>
          <p:nvPr/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9pPr>
          </a:lstStyle>
          <a:p>
            <a:pPr defTabSz="9144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83575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609600" y="1105695"/>
            <a:ext cx="97536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MRM – Modern Records Manager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97DE008-9B9D-4D5C-BAE1-D5225ED1094E}"/>
              </a:ext>
            </a:extLst>
          </p:cNvPr>
          <p:cNvSpPr txBox="1"/>
          <p:nvPr/>
        </p:nvSpPr>
        <p:spPr>
          <a:xfrm>
            <a:off x="429208" y="2283480"/>
            <a:ext cx="9067799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Conteúdo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Avaliando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oportunidade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de IA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O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estágio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corrente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de IA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Visão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tecnológica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Implementando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IA com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sucesso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Entendendo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mitigando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os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potenciais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pontos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negativos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da 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1BDED6-494E-4C6B-8715-DF427E4E527C}"/>
              </a:ext>
            </a:extLst>
          </p:cNvPr>
          <p:cNvSpPr txBox="1">
            <a:spLocks/>
          </p:cNvSpPr>
          <p:nvPr/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9pPr>
          </a:lstStyle>
          <a:p>
            <a:pPr defTabSz="9144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Artificial intelligence</a:t>
            </a:r>
          </a:p>
          <a:p>
            <a:pPr defTabSz="914400" eaLnBrk="1" hangingPunct="1"/>
            <a:r>
              <a:rPr lang="en-US" sz="3200" dirty="0">
                <a:ea typeface="ＭＳ Ｐゴシック" pitchFamily="-109" charset="-128"/>
              </a:rPr>
              <a:t>AI para </a:t>
            </a:r>
            <a:r>
              <a:rPr lang="en-US" sz="3200" dirty="0" err="1">
                <a:ea typeface="ＭＳ Ｐゴシック" pitchFamily="-109" charset="-128"/>
              </a:rPr>
              <a:t>gestores</a:t>
            </a:r>
            <a:r>
              <a:rPr lang="en-US" sz="3200" dirty="0">
                <a:ea typeface="ＭＳ Ｐゴシック" pitchFamily="-109" charset="-128"/>
              </a:rPr>
              <a:t> senior</a:t>
            </a:r>
          </a:p>
        </p:txBody>
      </p:sp>
    </p:spTree>
    <p:extLst>
      <p:ext uri="{BB962C8B-B14F-4D97-AF65-F5344CB8AC3E}">
        <p14:creationId xmlns:p14="http://schemas.microsoft.com/office/powerpoint/2010/main" val="48294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5DA86-0D1D-49B1-A89E-62F8BE14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950"/>
            <a:ext cx="9448800" cy="914400"/>
          </a:xfrm>
        </p:spPr>
        <p:txBody>
          <a:bodyPr/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Artificial intelligence</a:t>
            </a:r>
            <a:br>
              <a:rPr lang="en-US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200" dirty="0" err="1">
                <a:ea typeface="ＭＳ Ｐゴシック" pitchFamily="-109" charset="-128"/>
              </a:rPr>
              <a:t>Desenvolvendo</a:t>
            </a:r>
            <a:r>
              <a:rPr lang="en-US" sz="3200" dirty="0">
                <a:ea typeface="ＭＳ Ｐゴシック" pitchFamily="-109" charset="-128"/>
              </a:rPr>
              <a:t> um Roadmap de IA</a:t>
            </a:r>
            <a:endParaRPr lang="pt-BR" sz="3200" dirty="0">
              <a:ea typeface="ＭＳ Ｐゴシック" pitchFamily="-109" charset="-128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3F7CF6-3751-443B-9E24-6725B8CE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7" y="2362200"/>
            <a:ext cx="8381999" cy="3670300"/>
          </a:xfrm>
        </p:spPr>
        <p:txBody>
          <a:bodyPr/>
          <a:lstStyle/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Desenvolvendo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um roadmap de IA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Capacidade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da IA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moderna</a:t>
            </a:r>
            <a:endParaRPr lang="en-US" sz="3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Identificando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priorizando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casos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uso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IA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Colocando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projetos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IA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produção</a:t>
            </a:r>
            <a:endParaRPr lang="en-US" sz="3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Recursos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humanos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gestão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projetos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IA</a:t>
            </a:r>
          </a:p>
        </p:txBody>
      </p:sp>
    </p:spTree>
    <p:extLst>
      <p:ext uri="{BB962C8B-B14F-4D97-AF65-F5344CB8AC3E}">
        <p14:creationId xmlns:p14="http://schemas.microsoft.com/office/powerpoint/2010/main" val="250545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Modelo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do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treinamento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2239963"/>
            <a:ext cx="5661025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Padrões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e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melhores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práticas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155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151813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-109" charset="2"/>
              <a:buChar char=""/>
            </a:pP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O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treinamento</a:t>
            </a: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referencia</a:t>
            </a: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padrões</a:t>
            </a: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 e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melhores</a:t>
            </a: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praticas</a:t>
            </a: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 sempre que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possível</a:t>
            </a: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,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incuindo</a:t>
            </a: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benefícios</a:t>
            </a:r>
            <a:r>
              <a:rPr lang="en-GB" sz="2400" dirty="0">
                <a:solidFill>
                  <a:srgbClr val="595959"/>
                </a:solidFill>
                <a:latin typeface="Century Gothic" pitchFamily="-109" charset="0"/>
              </a:rPr>
              <a:t> e </a:t>
            </a:r>
            <a:r>
              <a:rPr lang="en-GB" sz="2400" dirty="0" err="1">
                <a:solidFill>
                  <a:srgbClr val="595959"/>
                </a:solidFill>
                <a:latin typeface="Century Gothic" pitchFamily="-109" charset="0"/>
              </a:rPr>
              <a:t>desvantagens</a:t>
            </a:r>
            <a:endParaRPr lang="en-GB" sz="2400" dirty="0">
              <a:solidFill>
                <a:srgbClr val="595959"/>
              </a:solidFill>
              <a:latin typeface="Century Gothic" pitchFamily="-109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 b="2055"/>
          <a:stretch>
            <a:fillRect/>
          </a:stretch>
        </p:blipFill>
        <p:spPr bwMode="auto">
          <a:xfrm rot="-205507">
            <a:off x="915988" y="3678238"/>
            <a:ext cx="1681162" cy="217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4000500"/>
            <a:ext cx="1665288" cy="216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6790">
            <a:off x="1874838" y="3633788"/>
            <a:ext cx="2268537" cy="170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775" y="3905250"/>
            <a:ext cx="1565275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75593">
            <a:off x="2789238" y="3328988"/>
            <a:ext cx="1592262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667989">
            <a:off x="3432175" y="3771900"/>
            <a:ext cx="1571625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2074">
            <a:off x="4081463" y="3495675"/>
            <a:ext cx="1563687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07933">
            <a:off x="4737100" y="3575050"/>
            <a:ext cx="1535113" cy="2185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479407">
            <a:off x="4970463" y="4076700"/>
            <a:ext cx="1414462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92146">
            <a:off x="5205413" y="3362325"/>
            <a:ext cx="1570037" cy="2214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18188" y="3836988"/>
            <a:ext cx="16319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13"/>
          <a:srcRect b="4266"/>
          <a:stretch>
            <a:fillRect/>
          </a:stretch>
        </p:blipFill>
        <p:spPr bwMode="auto">
          <a:xfrm rot="508740">
            <a:off x="6345238" y="3521075"/>
            <a:ext cx="1652587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221250">
            <a:off x="6738938" y="3965575"/>
            <a:ext cx="1577975" cy="223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 bwMode="auto">
          <a:xfrm>
            <a:off x="-418306" y="1133053"/>
            <a:ext cx="9562306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entury Gothic" charset="0"/>
              </a:defRPr>
            </a:lvl9pPr>
          </a:lstStyle>
          <a:p>
            <a:r>
              <a:rPr lang="en-US" dirty="0"/>
              <a:t>Uma </a:t>
            </a:r>
            <a:r>
              <a:rPr lang="en-US" dirty="0" err="1"/>
              <a:t>Associação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fins </a:t>
            </a:r>
            <a:r>
              <a:rPr lang="en-US" dirty="0" err="1"/>
              <a:t>lucrativos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599" y="2133600"/>
            <a:ext cx="4038602" cy="4495800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Font typeface="Wingdings 2" pitchFamily="-109" charset="2"/>
              <a:buChar char=""/>
              <a:defRPr sz="2000" kern="1200">
                <a:solidFill>
                  <a:srgbClr val="595959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itchFamily="-109" charset="2"/>
              <a:buChar char="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-109" charset="2"/>
              <a:buChar char="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51640B"/>
              </a:buClr>
              <a:buFont typeface="Wingdings 2" pitchFamily="-109" charset="2"/>
              <a:buChar char="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itchFamily="-109" charset="2"/>
              <a:buChar char=""/>
              <a:defRPr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AIIM Association for Intelligent Information Management é a </a:t>
            </a:r>
            <a:r>
              <a:rPr lang="en-US" dirty="0" err="1">
                <a:solidFill>
                  <a:srgbClr val="000000"/>
                </a:solidFill>
              </a:rPr>
              <a:t>comunidade</a:t>
            </a:r>
            <a:r>
              <a:rPr lang="en-US" dirty="0">
                <a:solidFill>
                  <a:srgbClr val="000000"/>
                </a:solidFill>
              </a:rPr>
              <a:t> global dos </a:t>
            </a:r>
            <a:r>
              <a:rPr lang="en-US" dirty="0" err="1">
                <a:solidFill>
                  <a:srgbClr val="000000"/>
                </a:solidFill>
              </a:rPr>
              <a:t>profissionais</a:t>
            </a:r>
            <a:r>
              <a:rPr lang="en-US" dirty="0">
                <a:solidFill>
                  <a:srgbClr val="000000"/>
                </a:solidFill>
              </a:rPr>
              <a:t> da </a:t>
            </a:r>
            <a:r>
              <a:rPr lang="en-US" dirty="0" err="1">
                <a:solidFill>
                  <a:srgbClr val="000000"/>
                </a:solidFill>
              </a:rPr>
              <a:t>informação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</a:rPr>
              <a:t>Fundada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em</a:t>
            </a:r>
            <a:r>
              <a:rPr lang="en-US" sz="2000" dirty="0">
                <a:solidFill>
                  <a:srgbClr val="000000"/>
                </a:solidFill>
              </a:rPr>
              <a:t> 1943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85,000 </a:t>
            </a:r>
            <a:r>
              <a:rPr lang="en-US" sz="2000" dirty="0" err="1">
                <a:solidFill>
                  <a:srgbClr val="000000"/>
                </a:solidFill>
              </a:rPr>
              <a:t>membros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ativos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</a:rPr>
              <a:t>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membros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conselho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incluem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executivos</a:t>
            </a:r>
            <a:r>
              <a:rPr lang="en-US" sz="2000" dirty="0">
                <a:solidFill>
                  <a:srgbClr val="000000"/>
                </a:solidFill>
              </a:rPr>
              <a:t> senior da Microsoft, Google, IBM, OpenText, and Salesforce</a:t>
            </a:r>
          </a:p>
          <a:p>
            <a:pPr lvl="1"/>
            <a:r>
              <a:rPr lang="en-US" sz="2000" dirty="0" err="1">
                <a:solidFill>
                  <a:srgbClr val="000000"/>
                </a:solidFill>
              </a:rPr>
              <a:t>Membros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todo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mundo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Century Gothic" pitchFamily="-109" charset="0"/>
              </a:rPr>
              <a:t>www.aiim.org</a:t>
            </a:r>
          </a:p>
        </p:txBody>
      </p:sp>
      <p:pic>
        <p:nvPicPr>
          <p:cNvPr id="2" name="Picture 1" descr="Screen Shot 2012-01-30 at 11.34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362755"/>
            <a:ext cx="4648200" cy="41037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5B0EFA-F981-4016-8D80-3D4A2DBC93CF}"/>
              </a:ext>
            </a:extLst>
          </p:cNvPr>
          <p:cNvSpPr txBox="1"/>
          <p:nvPr/>
        </p:nvSpPr>
        <p:spPr>
          <a:xfrm>
            <a:off x="7315200" y="5807988"/>
            <a:ext cx="152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AI         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60F4FC-2F82-47E7-883A-B7793EA61E69}"/>
              </a:ext>
            </a:extLst>
          </p:cNvPr>
          <p:cNvSpPr txBox="1"/>
          <p:nvPr/>
        </p:nvSpPr>
        <p:spPr>
          <a:xfrm>
            <a:off x="4305301" y="2601352"/>
            <a:ext cx="152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FAA16C8-707D-48C2-87E4-EE89087FB65D}"/>
              </a:ext>
            </a:extLst>
          </p:cNvPr>
          <p:cNvSpPr txBox="1"/>
          <p:nvPr/>
        </p:nvSpPr>
        <p:spPr>
          <a:xfrm>
            <a:off x="7315200" y="2601352"/>
            <a:ext cx="152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257F75-474C-4A37-8ED5-6C75E3498EF5}"/>
              </a:ext>
            </a:extLst>
          </p:cNvPr>
          <p:cNvSpPr txBox="1"/>
          <p:nvPr/>
        </p:nvSpPr>
        <p:spPr>
          <a:xfrm>
            <a:off x="4305301" y="5802151"/>
            <a:ext cx="152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34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Acesso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o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curso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24-7 por 6 meses</a:t>
            </a:r>
          </a:p>
        </p:txBody>
      </p:sp>
      <p:pic>
        <p:nvPicPr>
          <p:cNvPr id="50179" name="Content Placeholder 3" descr="Picture 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798" r="-14798"/>
          <a:stretch>
            <a:fillRect/>
          </a:stretch>
        </p:blipFill>
        <p:spPr>
          <a:xfrm>
            <a:off x="-228600" y="2190750"/>
            <a:ext cx="9359900" cy="4514850"/>
          </a:xfr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913813" cy="1047750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Treinamento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Online &amp;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recursos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impressos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e no site da AIIM</a:t>
            </a:r>
          </a:p>
        </p:txBody>
      </p:sp>
      <p:pic>
        <p:nvPicPr>
          <p:cNvPr id="51203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798" r="-14798"/>
          <a:stretch>
            <a:fillRect/>
          </a:stretch>
        </p:blipFill>
        <p:spPr>
          <a:xfrm>
            <a:off x="0" y="2178050"/>
            <a:ext cx="8913813" cy="4298950"/>
          </a:xfr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Exames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Online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em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portugues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52227" name="Content Placeholder 3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798" r="-14798"/>
          <a:stretch>
            <a:fillRect/>
          </a:stretch>
        </p:blipFill>
        <p:spPr>
          <a:xfrm>
            <a:off x="152400" y="2286000"/>
            <a:ext cx="8688388" cy="4191000"/>
          </a:xfr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O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instrutor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0071E5-BDBC-4DE1-B2A4-DD3B65BB1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724"/>
            <a:ext cx="9144000" cy="38658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B4910A7-5CE3-4652-86C1-37A95FB8BC34}"/>
              </a:ext>
            </a:extLst>
          </p:cNvPr>
          <p:cNvSpPr txBox="1"/>
          <p:nvPr/>
        </p:nvSpPr>
        <p:spPr>
          <a:xfrm>
            <a:off x="2819400" y="2159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en-US" sz="3600" dirty="0"/>
              <a:t>Walter W. Koch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05441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O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instrutor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F3CABD-6601-4363-9436-D955F8B0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5117"/>
            <a:ext cx="9144000" cy="48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4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74DB-496E-4953-AE1A-0980B4C4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AIIM+ Pro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5A73AE-5D47-4D29-84B7-BFC82D5B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68" y="2121386"/>
            <a:ext cx="7958932" cy="3670300"/>
          </a:xfrm>
        </p:spPr>
        <p:txBody>
          <a:bodyPr/>
          <a:lstStyle/>
          <a:p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A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assinatura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anual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AIIM+ Pro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dá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direito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de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acesso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ilimitado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à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grande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coleção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de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conteúdo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educacional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original para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profissionais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da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área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de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informação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com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os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mais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diveros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níveis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de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experiencia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.</a:t>
            </a:r>
          </a:p>
          <a:p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Permite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a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participação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em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ações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 de networking e de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Open Sans"/>
              </a:rPr>
              <a:t>comunidades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Open Sans"/>
              </a:rPr>
              <a:t>.</a:t>
            </a:r>
          </a:p>
          <a:p>
            <a:r>
              <a:rPr lang="en-US" sz="2800" dirty="0" err="1">
                <a:solidFill>
                  <a:srgbClr val="666666"/>
                </a:solidFill>
                <a:latin typeface="Open Sans"/>
              </a:rPr>
              <a:t>Esta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assinatura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pode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ter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seu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valor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negociado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para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grupos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com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mais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de 10 </a:t>
            </a:r>
            <a:r>
              <a:rPr lang="en-US" sz="2800" dirty="0" err="1">
                <a:solidFill>
                  <a:srgbClr val="666666"/>
                </a:solidFill>
                <a:latin typeface="Open Sans"/>
              </a:rPr>
              <a:t>participantes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82444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Maiores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informações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FBE422-D39E-4B8C-9E0F-697FA5B8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latin typeface="Century Gothic" pitchFamily="-109" charset="0"/>
              </a:rPr>
              <a:t>www.aiim.org/training</a:t>
            </a:r>
          </a:p>
          <a:p>
            <a:r>
              <a:rPr lang="pt-BR" sz="4000" b="1" dirty="0">
                <a:latin typeface="Century Gothic" pitchFamily="-10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www.imageware.com.br</a:t>
            </a:r>
            <a:endParaRPr lang="pt-BR" sz="4000" b="1" dirty="0">
              <a:latin typeface="Century Gothic" pitchFamily="-109" charset="0"/>
            </a:endParaRPr>
          </a:p>
          <a:p>
            <a:r>
              <a:rPr lang="pt-BR" sz="4000" b="1" dirty="0">
                <a:latin typeface="Century Gothic" pitchFamily="-10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educa@imageware.com.br</a:t>
            </a:r>
            <a:endParaRPr lang="pt-BR" sz="4000" b="1" dirty="0">
              <a:latin typeface="Century Gothic" pitchFamily="-109" charset="0"/>
            </a:endParaRP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95530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914400" y="1067594"/>
            <a:ext cx="10515600" cy="914400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Os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programas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de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certificação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da AIIM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62339" y="2704307"/>
            <a:ext cx="5105400" cy="4343400"/>
          </a:xfrm>
        </p:spPr>
        <p:txBody>
          <a:bodyPr/>
          <a:lstStyle/>
          <a:p>
            <a:pPr eaLnBrk="1" hangingPunct="1"/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Os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programas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de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certificação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da AIIM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foram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desenhados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a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partir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das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melhores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práticas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da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indústria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e da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comunidade</a:t>
            </a:r>
            <a:r>
              <a:rPr lang="en-GB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de </a:t>
            </a:r>
            <a:r>
              <a:rPr lang="en-GB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membros</a:t>
            </a:r>
            <a:endParaRPr lang="en-US" sz="2100" dirty="0">
              <a:solidFill>
                <a:srgbClr val="000000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AIIM se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tornou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o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provedor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líder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em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programas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treinamento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abordando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as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melhores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práticas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e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tecnologias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da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indústria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gestão</a:t>
            </a:r>
            <a:r>
              <a:rPr lang="en-US" sz="21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 da </a:t>
            </a:r>
            <a:r>
              <a:rPr lang="en-US" sz="2100" dirty="0" err="1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informação</a:t>
            </a:r>
            <a:endParaRPr lang="en-US" sz="2100" dirty="0">
              <a:solidFill>
                <a:srgbClr val="000000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905500" y="2505075"/>
            <a:ext cx="2857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Não</a:t>
            </a:r>
            <a:r>
              <a:rPr lang="en-US" b="1" dirty="0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 fique para </a:t>
            </a:r>
            <a:r>
              <a:rPr lang="en-US" b="1" dirty="0" err="1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trás</a:t>
            </a:r>
            <a:r>
              <a:rPr lang="en-US" dirty="0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 – se </a:t>
            </a:r>
            <a:r>
              <a:rPr lang="en-US" dirty="0" err="1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junte</a:t>
            </a:r>
            <a:r>
              <a:rPr lang="en-US" dirty="0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 à </a:t>
            </a:r>
            <a:r>
              <a:rPr lang="en-US" dirty="0" err="1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comunidade</a:t>
            </a:r>
            <a:r>
              <a:rPr lang="en-US" dirty="0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 de experts se </a:t>
            </a:r>
            <a:r>
              <a:rPr lang="en-US" dirty="0" err="1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tornando</a:t>
            </a:r>
            <a:r>
              <a:rPr lang="en-US" dirty="0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 um professional </a:t>
            </a:r>
            <a:r>
              <a:rPr lang="en-US" dirty="0" err="1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certificado</a:t>
            </a:r>
            <a:r>
              <a:rPr lang="en-US" dirty="0">
                <a:solidFill>
                  <a:srgbClr val="7E8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09" charset="0"/>
              </a:rPr>
              <a:t> AIIM</a:t>
            </a:r>
          </a:p>
        </p:txBody>
      </p:sp>
      <p:pic>
        <p:nvPicPr>
          <p:cNvPr id="20485" name="Picture 6" descr="Pi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14800"/>
            <a:ext cx="28575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30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95437" y="1123950"/>
            <a:ext cx="8913813" cy="914400"/>
          </a:xfrm>
        </p:spPr>
        <p:txBody>
          <a:bodyPr/>
          <a:lstStyle/>
          <a:p>
            <a:pPr algn="ctr"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Alguns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dos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conselheiros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do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grupo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gray">
          <a:xfrm>
            <a:off x="331788" y="2138363"/>
            <a:ext cx="8278812" cy="360362"/>
          </a:xfrm>
          <a:prstGeom prst="rect">
            <a:avLst/>
          </a:prstGeom>
          <a:solidFill>
            <a:schemeClr val="bg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801688"/>
            <a:r>
              <a:rPr sz="1500" noProof="1">
                <a:latin typeface="Century Gothic" pitchFamily="-109" charset="0"/>
              </a:rPr>
              <a:t>  </a:t>
            </a:r>
            <a:r>
              <a:rPr lang="pt-BR" sz="1500" noProof="1">
                <a:latin typeface="Century Gothic" pitchFamily="-109" charset="0"/>
              </a:rPr>
              <a:t>Objetivos de treinamento são definidos pelo grupo</a:t>
            </a:r>
            <a:endParaRPr sz="1500" noProof="1">
              <a:latin typeface="Century Gothic" pitchFamily="-109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331788" y="2498725"/>
            <a:ext cx="4164012" cy="435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72000" bIns="72000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Accenture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Albistur Consulting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Barclays Capital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Bill and Vieve Gore School of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Business, Westminster College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BP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CCRM Associates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Chevron Phillips Chemical Company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CIA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Crown Partners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Doculabs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Fujitsu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Gambro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Gartner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Gimmal Group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GlaxoSmithKline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Harris Corporation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Hartman Communicatie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Health First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Hewlett-Packard</a:t>
            </a:r>
          </a:p>
          <a:p>
            <a:pPr marL="381000" lvl="1" indent="-188913">
              <a:spcBef>
                <a:spcPct val="30000"/>
              </a:spcBef>
              <a:buClr>
                <a:schemeClr val="accent1"/>
              </a:buClr>
              <a:buFont typeface="Wingdings" pitchFamily="28" charset="2"/>
              <a:buChar char="§"/>
              <a:defRPr/>
            </a:pPr>
            <a:endParaRPr sz="1400" noProof="1">
              <a:latin typeface="Century Gothic" pitchFamily="2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4446588" y="2498725"/>
            <a:ext cx="4164012" cy="435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08000" tIns="108000" rIns="72000" bIns="72000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Hyland Software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IBM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Inforesight Limited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JPMorgan Chase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Kodak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Marion County Health Dept.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Objective Corporation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Oracle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Ordina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Ricoh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Royal Mail Group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Shell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SpringCM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Sunoco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The National Archives of United Kingdom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The South Financial Group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US Courts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US Department of Treasury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entury Gothic" pitchFamily="28" charset="0"/>
              </a:rPr>
              <a:t>ZyLAB</a:t>
            </a:r>
            <a:br>
              <a:rPr lang="en-GB" sz="1400">
                <a:solidFill>
                  <a:srgbClr val="000000"/>
                </a:solidFill>
                <a:latin typeface="Century Gothic" pitchFamily="28" charset="0"/>
              </a:rPr>
            </a:br>
            <a:endParaRPr lang="en-GB" sz="1400">
              <a:solidFill>
                <a:srgbClr val="000000"/>
              </a:solidFill>
              <a:latin typeface="Century Gothic" pitchFamily="28" charset="0"/>
            </a:endParaRPr>
          </a:p>
          <a:p>
            <a:pPr>
              <a:spcBef>
                <a:spcPct val="40000"/>
              </a:spcBef>
              <a:buClr>
                <a:srgbClr val="5E777E"/>
              </a:buClr>
              <a:buFont typeface="Wingdings" pitchFamily="28" charset="2"/>
              <a:buChar char="§"/>
              <a:defRPr/>
            </a:pPr>
            <a:endParaRPr sz="1400" noProof="1">
              <a:solidFill>
                <a:srgbClr val="000000"/>
              </a:solidFill>
              <a:latin typeface="Century Gothic" pitchFamily="2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-803988" y="1088682"/>
            <a:ext cx="10134600" cy="914400"/>
          </a:xfrm>
        </p:spPr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Alguns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dos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programas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de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certificação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7467600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000000"/>
                </a:solidFill>
              </a:rPr>
              <a:t>Captura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Melhores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práticas</a:t>
            </a:r>
            <a:r>
              <a:rPr lang="en-US" dirty="0">
                <a:solidFill>
                  <a:srgbClr val="000000"/>
                </a:solidFill>
              </a:rPr>
              <a:t> para a </a:t>
            </a:r>
            <a:r>
              <a:rPr lang="en-US" dirty="0" err="1">
                <a:solidFill>
                  <a:srgbClr val="000000"/>
                </a:solidFill>
              </a:rPr>
              <a:t>captura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produção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conteúdo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Enterprise Content Management (ECM)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Como </a:t>
            </a:r>
            <a:r>
              <a:rPr lang="en-US" dirty="0" err="1">
                <a:solidFill>
                  <a:srgbClr val="000000"/>
                </a:solidFill>
              </a:rPr>
              <a:t>gerenciar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acervos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informação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corporativos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Business Process Management (BPM)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Como </a:t>
            </a:r>
            <a:r>
              <a:rPr lang="en-US" dirty="0" err="1">
                <a:solidFill>
                  <a:srgbClr val="000000"/>
                </a:solidFill>
              </a:rPr>
              <a:t>aprimorar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processos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negócio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Electronic Records Management (ERM)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Como </a:t>
            </a:r>
            <a:r>
              <a:rPr lang="en-US" dirty="0" err="1">
                <a:solidFill>
                  <a:srgbClr val="000000"/>
                </a:solidFill>
              </a:rPr>
              <a:t>controlar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ciclo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vida</a:t>
            </a:r>
            <a:r>
              <a:rPr lang="en-US" dirty="0">
                <a:solidFill>
                  <a:srgbClr val="000000"/>
                </a:solidFill>
              </a:rPr>
              <a:t> dos </a:t>
            </a:r>
            <a:r>
              <a:rPr lang="en-US" dirty="0" err="1">
                <a:solidFill>
                  <a:srgbClr val="000000"/>
                </a:solidFill>
              </a:rPr>
              <a:t>registros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corporativos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Artificial Intelligence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Como </a:t>
            </a:r>
            <a:r>
              <a:rPr lang="en-US" dirty="0" err="1">
                <a:solidFill>
                  <a:srgbClr val="000000"/>
                </a:solidFill>
              </a:rPr>
              <a:t>tirar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proveito</a:t>
            </a:r>
            <a:r>
              <a:rPr lang="en-US" dirty="0">
                <a:solidFill>
                  <a:srgbClr val="000000"/>
                </a:solidFill>
              </a:rPr>
              <a:t> da </a:t>
            </a:r>
            <a:r>
              <a:rPr lang="en-US" dirty="0" err="1">
                <a:solidFill>
                  <a:srgbClr val="000000"/>
                </a:solidFill>
              </a:rPr>
              <a:t>inteligencia</a:t>
            </a:r>
            <a:r>
              <a:rPr lang="en-US" dirty="0">
                <a:solidFill>
                  <a:srgbClr val="000000"/>
                </a:solidFill>
              </a:rPr>
              <a:t> artificial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gestão</a:t>
            </a:r>
            <a:r>
              <a:rPr lang="en-US" dirty="0">
                <a:solidFill>
                  <a:srgbClr val="000000"/>
                </a:solidFill>
              </a:rPr>
              <a:t> da </a:t>
            </a:r>
            <a:r>
              <a:rPr lang="en-US" dirty="0" err="1">
                <a:solidFill>
                  <a:srgbClr val="000000"/>
                </a:solidFill>
              </a:rPr>
              <a:t>informação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Alguns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alunos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das </a:t>
            </a:r>
            <a:r>
              <a:rPr lang="en-US" dirty="0" err="1">
                <a:ea typeface="ＭＳ Ｐゴシック" pitchFamily="-109" charset="-128"/>
                <a:cs typeface="ＭＳ Ｐゴシック" pitchFamily="-109" charset="-128"/>
              </a:rPr>
              <a:t>certificações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77850" y="2146300"/>
            <a:ext cx="308770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ABBYY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Accenture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AstraZeneca Pharmaceuticals 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Bank of America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Boeing Company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Booz Allen Hamilton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Bradesco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Bureau of Engraving and Printing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Canon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Chevron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CIGNA Healthcare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Deloitte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Eli Lilly and Company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Fannie Mae</a:t>
            </a:r>
          </a:p>
          <a:p>
            <a:endParaRPr lang="en-US" sz="1400" dirty="0">
              <a:latin typeface="Century Gothic" pitchFamily="-109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657600" y="2133600"/>
            <a:ext cx="21478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HP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Hyland Software Inc.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IBM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IKON Office Solutions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Kimberly-Clark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Kodak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Lexmark I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Liberty Mutual Insurance 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Lockheed-Martin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Microsoft Corporation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Petro-Canada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 dirty="0">
                <a:latin typeface="Century Gothic" pitchFamily="-109" charset="0"/>
              </a:rPr>
              <a:t>Pfizer</a:t>
            </a:r>
          </a:p>
          <a:p>
            <a:endParaRPr lang="en-US" sz="1400" dirty="0">
              <a:latin typeface="Century Gothic" pitchFamily="-109" charset="0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019800" y="2146300"/>
            <a:ext cx="31242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Philip Morris USA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Price Waterhouse Coopers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Progressive Insurance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Ricoh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Shell Oil Products US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US Army Corps of Engineers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Department of Transportations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US Department of Treasury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US Environmental Protection Agency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US Mint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USAA</a:t>
            </a:r>
          </a:p>
          <a:p>
            <a:pPr>
              <a:lnSpc>
                <a:spcPct val="150000"/>
              </a:lnSpc>
              <a:buFont typeface="Arial" pitchFamily="-109" charset="0"/>
              <a:buChar char="•"/>
            </a:pPr>
            <a:r>
              <a:rPr lang="en-US" sz="1400">
                <a:latin typeface="Century Gothic" pitchFamily="-109" charset="0"/>
              </a:rPr>
              <a:t>Washington Mutual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8382000" y="23622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 typeface="Arial" pitchFamily="-109" charset="0"/>
              <a:buChar char="•"/>
            </a:pPr>
            <a:endParaRPr lang="en-US" sz="1200">
              <a:latin typeface="Century Gothic" pitchFamily="-109" charset="0"/>
            </a:endParaRPr>
          </a:p>
          <a:p>
            <a:endParaRPr lang="en-US">
              <a:latin typeface="Century Gothic" pitchFamily="-109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609600" y="1105695"/>
            <a:ext cx="97536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IIM – Intelligent Information Manager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97DE008-9B9D-4D5C-BAE1-D5225ED1094E}"/>
              </a:ext>
            </a:extLst>
          </p:cNvPr>
          <p:cNvSpPr txBox="1"/>
          <p:nvPr/>
        </p:nvSpPr>
        <p:spPr>
          <a:xfrm>
            <a:off x="457200" y="2288145"/>
            <a:ext cx="90677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Conteúdo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Produzir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capturar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inteligencia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Digitalizar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negócio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Automatizar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conformidade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609600" y="1105695"/>
            <a:ext cx="97536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IIM – Intelligent Information Manager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97DE008-9B9D-4D5C-BAE1-D5225ED1094E}"/>
              </a:ext>
            </a:extLst>
          </p:cNvPr>
          <p:cNvSpPr txBox="1"/>
          <p:nvPr/>
        </p:nvSpPr>
        <p:spPr>
          <a:xfrm>
            <a:off x="457201" y="2288145"/>
            <a:ext cx="8458200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40 horas/aula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Presencial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– 5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dias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/ aula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Virtual - 8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tardes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com 5 horas aula/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cada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8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609600" y="1105695"/>
            <a:ext cx="97536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MRM – Modern Records Manager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867400" y="4683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err="1">
                <a:latin typeface="Century Gothic" pitchFamily="-109" charset="0"/>
              </a:rPr>
              <a:t>www.aiim.org</a:t>
            </a:r>
            <a:r>
              <a:rPr lang="en-US" dirty="0">
                <a:latin typeface="Century Gothic" pitchFamily="-109" charset="0"/>
              </a:rPr>
              <a:t>/training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97DE008-9B9D-4D5C-BAE1-D5225ED1094E}"/>
              </a:ext>
            </a:extLst>
          </p:cNvPr>
          <p:cNvSpPr txBox="1"/>
          <p:nvPr/>
        </p:nvSpPr>
        <p:spPr>
          <a:xfrm>
            <a:off x="122854" y="2037201"/>
            <a:ext cx="9067799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Conteúdo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conformidade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conduzir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inventário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Sistema de records management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apropriado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desenvolver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classificação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necessidades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negócio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157356"/>
      </p:ext>
    </p:extLst>
  </p:cSld>
  <p:clrMapOvr>
    <a:masterClrMapping/>
  </p:clrMapOvr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78BE2088D334CAE1909D65D002D42" ma:contentTypeVersion="1" ma:contentTypeDescription="Create a new document." ma:contentTypeScope="" ma:versionID="022602abdb8e88e1d0602aefd0415756">
  <xsd:schema xmlns:xsd="http://www.w3.org/2001/XMLSchema" xmlns:xs="http://www.w3.org/2001/XMLSchema" xmlns:p="http://schemas.microsoft.com/office/2006/metadata/properties" xmlns:ns2="6f0290ac-8143-4f68-97a1-ab6d28cfbb1c" targetNamespace="http://schemas.microsoft.com/office/2006/metadata/properties" ma:root="true" ma:fieldsID="da793ae37d367371ba8b6ccbde1245da" ns2:_="">
    <xsd:import namespace="6f0290ac-8143-4f68-97a1-ab6d28cfbb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290ac-8143-4f68-97a1-ab6d28cfbb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0290ac-8143-4f68-97a1-ab6d28cfbb1c">CJ4QFRND2FQM-50-70</_dlc_DocId>
    <_dlc_DocIdUrl xmlns="6f0290ac-8143-4f68-97a1-ab6d28cfbb1c">
      <Url>http://myaiim.org/_layouts/DocIdRedir.aspx?ID=CJ4QFRND2FQM-50-70</Url>
      <Description>CJ4QFRND2FQM-50-70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9F7A8-F728-499D-BF91-B9B3CA6194A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10FA811-A2A8-4A15-9F46-F0CDF67A1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290ac-8143-4f68-97a1-ab6d28cfbb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22D3B1-8F24-423E-AA8F-155FAF91A03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f0290ac-8143-4f68-97a1-ab6d28cfbb1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19EB967-5D22-46DA-9E6E-AA41C7155C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19342</TotalTime>
  <Words>1032</Words>
  <Application>Microsoft Office PowerPoint</Application>
  <PresentationFormat>Apresentação na tela (4:3)</PresentationFormat>
  <Paragraphs>221</Paragraphs>
  <Slides>26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Open Sans</vt:lpstr>
      <vt:lpstr>Wingdings</vt:lpstr>
      <vt:lpstr>Wingdings 2</vt:lpstr>
      <vt:lpstr>Perspective</vt:lpstr>
      <vt:lpstr>AIIM Training Guardião do Futuro </vt:lpstr>
      <vt:lpstr>Apresentação do PowerPoint</vt:lpstr>
      <vt:lpstr>Os programas de certificação da AIIM</vt:lpstr>
      <vt:lpstr>Alguns dos conselheiros do grupo</vt:lpstr>
      <vt:lpstr>Alguns dos programas de certificação</vt:lpstr>
      <vt:lpstr>Alguns alunos das certificações</vt:lpstr>
      <vt:lpstr>IIM – Intelligent Information Manager</vt:lpstr>
      <vt:lpstr>IIM – Intelligent Information Manager</vt:lpstr>
      <vt:lpstr>MRM – Modern Records Manager</vt:lpstr>
      <vt:lpstr>MRM – Modern Records Manager</vt:lpstr>
      <vt:lpstr>MRM – Modern Records Manager</vt:lpstr>
      <vt:lpstr>Apresentação do PowerPoint</vt:lpstr>
      <vt:lpstr>IIM Program Implementation</vt:lpstr>
      <vt:lpstr>IIM Program Implementation</vt:lpstr>
      <vt:lpstr>MRM – Modern Records Manager</vt:lpstr>
      <vt:lpstr>MRM – Modern Records Manager</vt:lpstr>
      <vt:lpstr>Artificial intelligence Desenvolvendo um Roadmap de IA</vt:lpstr>
      <vt:lpstr>Modelo do treinamento</vt:lpstr>
      <vt:lpstr>Padrões e melhores práticas</vt:lpstr>
      <vt:lpstr>Acesso o curso 24-7 por 6 meses</vt:lpstr>
      <vt:lpstr>Treinamento Online &amp; recursos impressos e no site da AIIM</vt:lpstr>
      <vt:lpstr>Exames Online em portugues</vt:lpstr>
      <vt:lpstr>O instrutor</vt:lpstr>
      <vt:lpstr>O instrutor</vt:lpstr>
      <vt:lpstr>AIIM+ Pro</vt:lpstr>
      <vt:lpstr>Maiores informações</vt:lpstr>
    </vt:vector>
  </TitlesOfParts>
  <Company>AIIM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-- Test</dc:title>
  <dc:creator>jmancini</dc:creator>
  <cp:lastModifiedBy>Walter Koch</cp:lastModifiedBy>
  <cp:revision>119</cp:revision>
  <cp:lastPrinted>2024-04-14T13:44:41Z</cp:lastPrinted>
  <dcterms:created xsi:type="dcterms:W3CDTF">2010-08-05T21:25:23Z</dcterms:created>
  <dcterms:modified xsi:type="dcterms:W3CDTF">2024-07-30T17:47:15Z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0x0101000EA78BE2088D334CAE1909D65D002D42</vt:lpwstr>
  </property>
  <property fmtid="{D5CDD505-2E9C-101B-9397-08002B2CF9AE}" pid="3" name="_dlc_DocIdItemGuid">
    <vt:lpwstr>d60e4b7c-6380-4af5-a219-7ef4ae5b7628</vt:lpwstr>
  </property>
</Properties>
</file>