
<file path=[Content_Types].xml><?xml version="1.0" encoding="utf-8"?>
<Types xmlns="http://schemas.openxmlformats.org/package/2006/content-types">
  <Default Extension="bmp" ContentType="image/bmp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  <p:sldMasterId id="2147483681" r:id="rId3"/>
  </p:sldMasterIdLst>
  <p:notesMasterIdLst>
    <p:notesMasterId r:id="rId34"/>
  </p:notesMasterIdLst>
  <p:sldIdLst>
    <p:sldId id="265" r:id="rId4"/>
    <p:sldId id="2147374913" r:id="rId5"/>
    <p:sldId id="2147374968" r:id="rId6"/>
    <p:sldId id="2147374915" r:id="rId7"/>
    <p:sldId id="2147374916" r:id="rId8"/>
    <p:sldId id="2147374918" r:id="rId9"/>
    <p:sldId id="2147374967" r:id="rId10"/>
    <p:sldId id="291" r:id="rId11"/>
    <p:sldId id="300" r:id="rId12"/>
    <p:sldId id="326" r:id="rId13"/>
    <p:sldId id="337" r:id="rId14"/>
    <p:sldId id="327" r:id="rId15"/>
    <p:sldId id="325" r:id="rId16"/>
    <p:sldId id="259" r:id="rId17"/>
    <p:sldId id="329" r:id="rId18"/>
    <p:sldId id="276" r:id="rId19"/>
    <p:sldId id="330" r:id="rId20"/>
    <p:sldId id="302" r:id="rId21"/>
    <p:sldId id="304" r:id="rId22"/>
    <p:sldId id="310" r:id="rId23"/>
    <p:sldId id="335" r:id="rId24"/>
    <p:sldId id="311" r:id="rId25"/>
    <p:sldId id="312" r:id="rId26"/>
    <p:sldId id="321" r:id="rId27"/>
    <p:sldId id="322" r:id="rId28"/>
    <p:sldId id="333" r:id="rId29"/>
    <p:sldId id="336" r:id="rId30"/>
    <p:sldId id="331" r:id="rId31"/>
    <p:sldId id="324" r:id="rId32"/>
    <p:sldId id="323" r:id="rId33"/>
  </p:sldIdLst>
  <p:sldSz cx="9144000" cy="5143500" type="screen16x9"/>
  <p:notesSz cx="6858000" cy="9144000"/>
  <p:embeddedFontLst>
    <p:embeddedFont>
      <p:font typeface="Anton" pitchFamily="2" charset="0"/>
      <p:regular r:id="rId35"/>
    </p:embeddedFont>
    <p:embeddedFont>
      <p:font typeface="Barlow Semi Condensed" panose="00000506000000000000" pitchFamily="2" charset="0"/>
      <p:regular r:id="rId36"/>
      <p:bold r:id="rId37"/>
      <p:italic r:id="rId38"/>
      <p:boldItalic r:id="rId39"/>
    </p:embeddedFont>
    <p:embeddedFont>
      <p:font typeface="Barlow Semi Condensed Light" panose="00000406000000000000" pitchFamily="2" charset="0"/>
      <p:regular r:id="rId40"/>
      <p:italic r:id="rId41"/>
    </p:embeddedFont>
    <p:embeddedFont>
      <p:font typeface="Encode Sans" panose="020B0604020202020204" charset="0"/>
      <p:regular r:id="rId42"/>
      <p:bold r:id="rId43"/>
    </p:embeddedFont>
    <p:embeddedFont>
      <p:font typeface="Encode Sans Expanded" panose="020B0604020202020204" charset="0"/>
      <p:regular r:id="rId44"/>
      <p:bold r:id="rId45"/>
      <p:italic r:id="rId46"/>
      <p:boldItalic r:id="rId47"/>
    </p:embeddedFont>
    <p:embeddedFont>
      <p:font typeface="Franklin Gothic Book" panose="020B0503020102020204" pitchFamily="34" charset="0"/>
      <p:regular r:id="rId48"/>
      <p:italic r:id="rId49"/>
    </p:embeddedFont>
    <p:embeddedFont>
      <p:font typeface="Poppins" panose="00000500000000000000" pitchFamily="2" charset="0"/>
      <p:regular r:id="rId50"/>
      <p:bold r:id="rId51"/>
      <p:italic r:id="rId52"/>
      <p:boldItalic r:id="rId53"/>
    </p:embeddedFont>
    <p:embeddedFont>
      <p:font typeface="Poppins Light" panose="00000400000000000000" pitchFamily="2" charset="0"/>
      <p:regular r:id="rId54"/>
      <p:bold r:id="rId55"/>
      <p:italic r:id="rId56"/>
      <p:boldItalic r:id="rId57"/>
    </p:embeddedFont>
    <p:embeddedFont>
      <p:font typeface="Roboto Slab Light" pitchFamily="2" charset="0"/>
      <p:regular r:id="rId58"/>
      <p:bold r:id="rId59"/>
    </p:embeddedFont>
    <p:embeddedFont>
      <p:font typeface="Segoe UI" panose="020B0502040204020203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MARTIN LUCAS LUDUENA" initials="MLL" lastIdx="12" clrIdx="0">
    <p:extLst>
      <p:ext uri="{19B8F6BF-5375-455C-9EA6-DF929625EA0E}">
        <p15:presenceInfo xmlns:p15="http://schemas.microsoft.com/office/powerpoint/2012/main" userId="S::F24248C@inetpsa.com::fa4d919a-f149-4c06-a7ae-f9b2a26811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D2"/>
    <a:srgbClr val="3D8E9F"/>
    <a:srgbClr val="D1D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02E445-891A-43D7-960B-58BDFF60AB6D}" v="16" dt="2024-07-19T02:19:23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55" autoAdjust="0"/>
  </p:normalViewPr>
  <p:slideViewPr>
    <p:cSldViewPr snapToGrid="0">
      <p:cViewPr varScale="1">
        <p:scale>
          <a:sx n="124" d="100"/>
          <a:sy n="124" d="100"/>
        </p:scale>
        <p:origin x="12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2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Laragnoit" userId="289fa1106e2ab4d3" providerId="LiveId" clId="{9502E445-891A-43D7-960B-58BDFF60AB6D}"/>
    <pc:docChg chg="undo custSel addSld delSld modSld">
      <pc:chgData name="Fernando Laragnoit" userId="289fa1106e2ab4d3" providerId="LiveId" clId="{9502E445-891A-43D7-960B-58BDFF60AB6D}" dt="2024-07-19T03:07:49.262" v="256" actId="20577"/>
      <pc:docMkLst>
        <pc:docMk/>
      </pc:docMkLst>
      <pc:sldChg chg="addSp delSp modSp mod modAnim">
        <pc:chgData name="Fernando Laragnoit" userId="289fa1106e2ab4d3" providerId="LiveId" clId="{9502E445-891A-43D7-960B-58BDFF60AB6D}" dt="2024-07-19T03:07:49.262" v="256" actId="20577"/>
        <pc:sldMkLst>
          <pc:docMk/>
          <pc:sldMk cId="2671886318" sldId="2147374913"/>
        </pc:sldMkLst>
        <pc:spChg chg="mod">
          <ac:chgData name="Fernando Laragnoit" userId="289fa1106e2ab4d3" providerId="LiveId" clId="{9502E445-891A-43D7-960B-58BDFF60AB6D}" dt="2024-07-19T02:08:01.224" v="24" actId="113"/>
          <ac:spMkLst>
            <pc:docMk/>
            <pc:sldMk cId="2671886318" sldId="2147374913"/>
            <ac:spMk id="4" creationId="{77565E7C-4DF8-BEDA-53D3-AD357C257292}"/>
          </ac:spMkLst>
        </pc:spChg>
        <pc:spChg chg="del">
          <ac:chgData name="Fernando Laragnoit" userId="289fa1106e2ab4d3" providerId="LiveId" clId="{9502E445-891A-43D7-960B-58BDFF60AB6D}" dt="2024-07-19T02:06:31.900" v="15" actId="478"/>
          <ac:spMkLst>
            <pc:docMk/>
            <pc:sldMk cId="2671886318" sldId="2147374913"/>
            <ac:spMk id="6" creationId="{295A75C2-8650-0948-5124-30E5494C4F9B}"/>
          </ac:spMkLst>
        </pc:spChg>
        <pc:spChg chg="del">
          <ac:chgData name="Fernando Laragnoit" userId="289fa1106e2ab4d3" providerId="LiveId" clId="{9502E445-891A-43D7-960B-58BDFF60AB6D}" dt="2024-07-19T02:06:28.112" v="14" actId="478"/>
          <ac:spMkLst>
            <pc:docMk/>
            <pc:sldMk cId="2671886318" sldId="2147374913"/>
            <ac:spMk id="7" creationId="{8A85B349-8EEA-E517-84C3-C459FDA3D47E}"/>
          </ac:spMkLst>
        </pc:spChg>
        <pc:spChg chg="del">
          <ac:chgData name="Fernando Laragnoit" userId="289fa1106e2ab4d3" providerId="LiveId" clId="{9502E445-891A-43D7-960B-58BDFF60AB6D}" dt="2024-07-19T02:06:28.112" v="14" actId="478"/>
          <ac:spMkLst>
            <pc:docMk/>
            <pc:sldMk cId="2671886318" sldId="2147374913"/>
            <ac:spMk id="8" creationId="{7712F584-6DB0-42FE-8FAA-5C1E8FF18363}"/>
          </ac:spMkLst>
        </pc:spChg>
        <pc:spChg chg="add del mod">
          <ac:chgData name="Fernando Laragnoit" userId="289fa1106e2ab4d3" providerId="LiveId" clId="{9502E445-891A-43D7-960B-58BDFF60AB6D}" dt="2024-07-19T02:06:55.269" v="17" actId="478"/>
          <ac:spMkLst>
            <pc:docMk/>
            <pc:sldMk cId="2671886318" sldId="2147374913"/>
            <ac:spMk id="10" creationId="{8B4E97E2-07A7-B848-C531-401FBB362648}"/>
          </ac:spMkLst>
        </pc:spChg>
        <pc:spChg chg="mod">
          <ac:chgData name="Fernando Laragnoit" userId="289fa1106e2ab4d3" providerId="LiveId" clId="{9502E445-891A-43D7-960B-58BDFF60AB6D}" dt="2024-07-19T02:10:01.266" v="141" actId="20577"/>
          <ac:spMkLst>
            <pc:docMk/>
            <pc:sldMk cId="2671886318" sldId="2147374913"/>
            <ac:spMk id="17" creationId="{87889810-304D-1332-5BBE-C00DF906C8D4}"/>
          </ac:spMkLst>
        </pc:spChg>
        <pc:spChg chg="mod">
          <ac:chgData name="Fernando Laragnoit" userId="289fa1106e2ab4d3" providerId="LiveId" clId="{9502E445-891A-43D7-960B-58BDFF60AB6D}" dt="2024-07-19T03:07:49.262" v="256" actId="20577"/>
          <ac:spMkLst>
            <pc:docMk/>
            <pc:sldMk cId="2671886318" sldId="2147374913"/>
            <ac:spMk id="20" creationId="{BBA4F39C-2F9A-E943-FFBA-D0FFA51BE252}"/>
          </ac:spMkLst>
        </pc:spChg>
        <pc:spChg chg="add mod">
          <ac:chgData name="Fernando Laragnoit" userId="289fa1106e2ab4d3" providerId="LiveId" clId="{9502E445-891A-43D7-960B-58BDFF60AB6D}" dt="2024-07-19T02:19:16.930" v="224" actId="113"/>
          <ac:spMkLst>
            <pc:docMk/>
            <pc:sldMk cId="2671886318" sldId="2147374913"/>
            <ac:spMk id="25" creationId="{FF3F5EBF-DEB1-988B-ABCE-B6E1355AA190}"/>
          </ac:spMkLst>
        </pc:spChg>
        <pc:grpChg chg="add mod">
          <ac:chgData name="Fernando Laragnoit" userId="289fa1106e2ab4d3" providerId="LiveId" clId="{9502E445-891A-43D7-960B-58BDFF60AB6D}" dt="2024-07-19T02:12:36.797" v="180" actId="1076"/>
          <ac:grpSpMkLst>
            <pc:docMk/>
            <pc:sldMk cId="2671886318" sldId="2147374913"/>
            <ac:grpSpMk id="13" creationId="{82CA6DEA-E845-C1D4-CA79-ECE4401E4D30}"/>
          </ac:grpSpMkLst>
        </pc:grpChg>
        <pc:grpChg chg="add mod">
          <ac:chgData name="Fernando Laragnoit" userId="289fa1106e2ab4d3" providerId="LiveId" clId="{9502E445-891A-43D7-960B-58BDFF60AB6D}" dt="2024-07-19T02:12:36.797" v="180" actId="1076"/>
          <ac:grpSpMkLst>
            <pc:docMk/>
            <pc:sldMk cId="2671886318" sldId="2147374913"/>
            <ac:grpSpMk id="19" creationId="{F14F319B-8BC0-4B2D-C7F5-54D9E1CACC14}"/>
          </ac:grpSpMkLst>
        </pc:grpChg>
        <pc:picChg chg="del">
          <ac:chgData name="Fernando Laragnoit" userId="289fa1106e2ab4d3" providerId="LiveId" clId="{9502E445-891A-43D7-960B-58BDFF60AB6D}" dt="2024-07-19T02:06:28.112" v="14" actId="478"/>
          <ac:picMkLst>
            <pc:docMk/>
            <pc:sldMk cId="2671886318" sldId="2147374913"/>
            <ac:picMk id="9" creationId="{B1683CC8-6035-295D-C226-9AA754597002}"/>
          </ac:picMkLst>
        </pc:picChg>
        <pc:picChg chg="add mod">
          <ac:chgData name="Fernando Laragnoit" userId="289fa1106e2ab4d3" providerId="LiveId" clId="{9502E445-891A-43D7-960B-58BDFF60AB6D}" dt="2024-07-19T02:11:45.437" v="179" actId="1076"/>
          <ac:picMkLst>
            <pc:docMk/>
            <pc:sldMk cId="2671886318" sldId="2147374913"/>
            <ac:picMk id="12" creationId="{CA284F8E-E15E-A420-5C35-11753A4AE34D}"/>
          </ac:picMkLst>
        </pc:picChg>
        <pc:picChg chg="mod">
          <ac:chgData name="Fernando Laragnoit" userId="289fa1106e2ab4d3" providerId="LiveId" clId="{9502E445-891A-43D7-960B-58BDFF60AB6D}" dt="2024-07-19T02:08:22.993" v="26"/>
          <ac:picMkLst>
            <pc:docMk/>
            <pc:sldMk cId="2671886318" sldId="2147374913"/>
            <ac:picMk id="14" creationId="{92698D57-4579-932E-1967-27A9DA009C94}"/>
          </ac:picMkLst>
        </pc:picChg>
        <pc:picChg chg="mod">
          <ac:chgData name="Fernando Laragnoit" userId="289fa1106e2ab4d3" providerId="LiveId" clId="{9502E445-891A-43D7-960B-58BDFF60AB6D}" dt="2024-07-19T02:10:16.625" v="143"/>
          <ac:picMkLst>
            <pc:docMk/>
            <pc:sldMk cId="2671886318" sldId="2147374913"/>
            <ac:picMk id="21" creationId="{BB7201B7-B798-97D5-1920-D1259DDCC675}"/>
          </ac:picMkLst>
        </pc:picChg>
        <pc:picChg chg="add mod modCrop">
          <ac:chgData name="Fernando Laragnoit" userId="289fa1106e2ab4d3" providerId="LiveId" clId="{9502E445-891A-43D7-960B-58BDFF60AB6D}" dt="2024-07-19T02:13:42.805" v="191" actId="732"/>
          <ac:picMkLst>
            <pc:docMk/>
            <pc:sldMk cId="2671886318" sldId="2147374913"/>
            <ac:picMk id="23" creationId="{AF83D2D6-38C4-BD0D-A2BA-710BD118388D}"/>
          </ac:picMkLst>
        </pc:picChg>
        <pc:picChg chg="add mod">
          <ac:chgData name="Fernando Laragnoit" userId="289fa1106e2ab4d3" providerId="LiveId" clId="{9502E445-891A-43D7-960B-58BDFF60AB6D}" dt="2024-07-19T02:15:08.409" v="197"/>
          <ac:picMkLst>
            <pc:docMk/>
            <pc:sldMk cId="2671886318" sldId="2147374913"/>
            <ac:picMk id="24" creationId="{A1E7AA35-BF05-6CC8-6147-9DF692A17968}"/>
          </ac:picMkLst>
        </pc:picChg>
      </pc:sldChg>
      <pc:sldChg chg="addSp modSp">
        <pc:chgData name="Fernando Laragnoit" userId="289fa1106e2ab4d3" providerId="LiveId" clId="{9502E445-891A-43D7-960B-58BDFF60AB6D}" dt="2024-07-19T02:15:00.205" v="195"/>
        <pc:sldMkLst>
          <pc:docMk/>
          <pc:sldMk cId="1905181389" sldId="2147374915"/>
        </pc:sldMkLst>
        <pc:picChg chg="add mod">
          <ac:chgData name="Fernando Laragnoit" userId="289fa1106e2ab4d3" providerId="LiveId" clId="{9502E445-891A-43D7-960B-58BDFF60AB6D}" dt="2024-07-19T02:15:00.205" v="195"/>
          <ac:picMkLst>
            <pc:docMk/>
            <pc:sldMk cId="1905181389" sldId="2147374915"/>
            <ac:picMk id="6" creationId="{98BBEC69-6FEF-A54A-384C-74A8A9F34AF3}"/>
          </ac:picMkLst>
        </pc:picChg>
      </pc:sldChg>
      <pc:sldChg chg="addSp modSp">
        <pc:chgData name="Fernando Laragnoit" userId="289fa1106e2ab4d3" providerId="LiveId" clId="{9502E445-891A-43D7-960B-58BDFF60AB6D}" dt="2024-07-19T02:14:52.508" v="192"/>
        <pc:sldMkLst>
          <pc:docMk/>
          <pc:sldMk cId="1108762433" sldId="2147374916"/>
        </pc:sldMkLst>
        <pc:picChg chg="add mod">
          <ac:chgData name="Fernando Laragnoit" userId="289fa1106e2ab4d3" providerId="LiveId" clId="{9502E445-891A-43D7-960B-58BDFF60AB6D}" dt="2024-07-19T02:14:52.508" v="192"/>
          <ac:picMkLst>
            <pc:docMk/>
            <pc:sldMk cId="1108762433" sldId="2147374916"/>
            <ac:picMk id="4" creationId="{2EBD0541-FCC1-A913-901A-F219B0AB88FF}"/>
          </ac:picMkLst>
        </pc:picChg>
      </pc:sldChg>
      <pc:sldChg chg="addSp modSp">
        <pc:chgData name="Fernando Laragnoit" userId="289fa1106e2ab4d3" providerId="LiveId" clId="{9502E445-891A-43D7-960B-58BDFF60AB6D}" dt="2024-07-19T02:14:58.257" v="194"/>
        <pc:sldMkLst>
          <pc:docMk/>
          <pc:sldMk cId="2912325223" sldId="2147374918"/>
        </pc:sldMkLst>
        <pc:picChg chg="add mod">
          <ac:chgData name="Fernando Laragnoit" userId="289fa1106e2ab4d3" providerId="LiveId" clId="{9502E445-891A-43D7-960B-58BDFF60AB6D}" dt="2024-07-19T02:14:58.257" v="194"/>
          <ac:picMkLst>
            <pc:docMk/>
            <pc:sldMk cId="2912325223" sldId="2147374918"/>
            <ac:picMk id="23" creationId="{EE67F70A-187E-06DC-3210-900C18FD467A}"/>
          </ac:picMkLst>
        </pc:picChg>
      </pc:sldChg>
      <pc:sldChg chg="addSp modSp mod">
        <pc:chgData name="Fernando Laragnoit" userId="289fa1106e2ab4d3" providerId="LiveId" clId="{9502E445-891A-43D7-960B-58BDFF60AB6D}" dt="2024-07-19T02:37:28.301" v="254" actId="14100"/>
        <pc:sldMkLst>
          <pc:docMk/>
          <pc:sldMk cId="3607121456" sldId="2147374967"/>
        </pc:sldMkLst>
        <pc:spChg chg="mod">
          <ac:chgData name="Fernando Laragnoit" userId="289fa1106e2ab4d3" providerId="LiveId" clId="{9502E445-891A-43D7-960B-58BDFF60AB6D}" dt="2024-07-19T02:37:28.301" v="254" actId="14100"/>
          <ac:spMkLst>
            <pc:docMk/>
            <pc:sldMk cId="3607121456" sldId="2147374967"/>
            <ac:spMk id="3" creationId="{DFB9DACF-8370-414A-F394-41238EB4D9C3}"/>
          </ac:spMkLst>
        </pc:spChg>
        <pc:picChg chg="add mod">
          <ac:chgData name="Fernando Laragnoit" userId="289fa1106e2ab4d3" providerId="LiveId" clId="{9502E445-891A-43D7-960B-58BDFF60AB6D}" dt="2024-07-19T02:14:54.272" v="193"/>
          <ac:picMkLst>
            <pc:docMk/>
            <pc:sldMk cId="3607121456" sldId="2147374967"/>
            <ac:picMk id="2" creationId="{4E2811F9-82D0-BBD6-881E-5B31E2105017}"/>
          </ac:picMkLst>
        </pc:picChg>
      </pc:sldChg>
      <pc:sldChg chg="addSp modSp add">
        <pc:chgData name="Fernando Laragnoit" userId="289fa1106e2ab4d3" providerId="LiveId" clId="{9502E445-891A-43D7-960B-58BDFF60AB6D}" dt="2024-07-19T02:15:02.925" v="196"/>
        <pc:sldMkLst>
          <pc:docMk/>
          <pc:sldMk cId="2971828427" sldId="2147374968"/>
        </pc:sldMkLst>
        <pc:picChg chg="add mod">
          <ac:chgData name="Fernando Laragnoit" userId="289fa1106e2ab4d3" providerId="LiveId" clId="{9502E445-891A-43D7-960B-58BDFF60AB6D}" dt="2024-07-19T02:15:02.925" v="196"/>
          <ac:picMkLst>
            <pc:docMk/>
            <pc:sldMk cId="2971828427" sldId="2147374968"/>
            <ac:picMk id="2" creationId="{8B1D6DB9-6DDB-FED9-501A-959837EECDBE}"/>
          </ac:picMkLst>
        </pc:picChg>
      </pc:sldChg>
      <pc:sldChg chg="add del setBg">
        <pc:chgData name="Fernando Laragnoit" userId="289fa1106e2ab4d3" providerId="LiveId" clId="{9502E445-891A-43D7-960B-58BDFF60AB6D}" dt="2024-07-19T02:15:27.223" v="198" actId="47"/>
        <pc:sldMkLst>
          <pc:docMk/>
          <pc:sldMk cId="364038121" sldId="21473749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96887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2f5baf8d93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12f5baf8d93_1_28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860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2f5baf8d93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12f5baf8d93_1_28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202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7ab743559a_0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7ab743559a_0_80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O processo recebe demandas das concessionárias, solicitando análise para aprovação de vendas com isenção de impostos para categorias especiais.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Locadoras, Frotistas, Produtor Rural, PCD, Vendas Especiais, Governo, Taxistas, Empresas Agropecuária, </a:t>
            </a:r>
            <a:r>
              <a:rPr lang="pt-BR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Dealer</a:t>
            </a:r>
            <a:r>
              <a:rPr lang="pt-BR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</a:t>
            </a:r>
            <a:r>
              <a:rPr lang="pt-BR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Auto-Escola</a:t>
            </a:r>
            <a:r>
              <a:rPr lang="pt-BR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e Diplomatas.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60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2f5baf8d93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12f5baf8d93_1_28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dirty="0"/>
              <a:t>Contexto do processo: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O processo recebe demandas das concessionárias, solicitando análise para aprovação de vendas com isenção de impostos para categorias especiais.</a:t>
            </a:r>
            <a:br>
              <a:rPr lang="pt-BR" dirty="0"/>
            </a:br>
            <a:r>
              <a:rPr lang="pt-BR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Os documentos anexados incluem </a:t>
            </a:r>
            <a:r>
              <a:rPr lang="pt-BR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PDFs</a:t>
            </a:r>
            <a:r>
              <a:rPr lang="pt-BR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e fotos, são processados por OCR e classificados por algoritmos de </a:t>
            </a:r>
            <a:r>
              <a:rPr lang="pt-BR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Machine</a:t>
            </a:r>
            <a:r>
              <a:rPr lang="pt-BR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Learning.</a:t>
            </a:r>
            <a:br>
              <a:rPr lang="pt-BR" dirty="0"/>
            </a:br>
            <a:r>
              <a:rPr lang="pt-BR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As informações são então transcritas e analisadas por um conjunto de regras para aprovação/reprovação das solicitações.</a:t>
            </a:r>
            <a:br>
              <a:rPr lang="pt-BR" dirty="0"/>
            </a:br>
            <a:br>
              <a:rPr lang="pt-BR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1319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2f5baf8d93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12f5baf8d93_1_28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1319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7ab743559a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7ab743559a_0_813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137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4f4e68462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g14f4e684621_0_8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 sz="9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81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4fc07ed61d_4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1" name="Google Shape;831;g14fc07ed61d_4_189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717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4fc07ed61d_4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1" name="Google Shape;831;g14fc07ed61d_4_189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212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4fc07ed61d_4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1" name="Google Shape;831;g14fc07ed61d_4_189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pt-BR" dirty="0">
                <a:effectLst/>
              </a:rPr>
              <a:t>Aqui aplicamos que capacitou o BOT para lidar com o aumento da complexidade no processo, aumento de volume de transações e também das demandas da rede.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pt-BR" dirty="0"/>
              <a:t>Arquitetura </a:t>
            </a:r>
            <a:r>
              <a:rPr lang="pt-BR" b="1" dirty="0"/>
              <a:t>#Modular</a:t>
            </a:r>
            <a:r>
              <a:rPr lang="pt-BR" dirty="0"/>
              <a:t>: 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BR" dirty="0"/>
              <a:t>Módulo 01: Monitorar fila da rede no B2B e extraem das solicitações as informações e arquivos anexados.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BR" dirty="0"/>
              <a:t>Módulo 02: Fazer indexação das informações contidas nos documentos de cada solicitação. É feito OCR bruto e classificação dessas com ML.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BR" dirty="0"/>
              <a:t>Humano + BOT: </a:t>
            </a:r>
            <a:r>
              <a:rPr lang="pt-BR" dirty="0" err="1"/>
              <a:t>DataQuality</a:t>
            </a:r>
            <a:endParaRPr lang="pt-BR" dirty="0"/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BR" dirty="0"/>
              <a:t>Módulo 03: Regras de Negócio.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BR" dirty="0"/>
              <a:t>Módulo 04: Aprovar/Reprovar no B2B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pt-BR" dirty="0"/>
              <a:t>Bons padrões de desenvolvimento: 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BR" b="1" dirty="0"/>
              <a:t>#Parametrizável</a:t>
            </a:r>
            <a:r>
              <a:rPr lang="pt-BR" dirty="0"/>
              <a:t>: Ajustamos real-time para diferentes cenários e variações.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BR" b="1" dirty="0"/>
              <a:t>#Monitoramento</a:t>
            </a:r>
            <a:r>
              <a:rPr lang="pt-BR" dirty="0"/>
              <a:t> centralizado: Rastreamos o desempenho e usamos métricas para identificar gargalos e otimizar a operação</a:t>
            </a:r>
          </a:p>
          <a:p>
            <a:pPr marL="742950" lvl="1" indent="-285750" rtl="0">
              <a:buFont typeface="Arial" panose="020B0604020202020204" pitchFamily="34" charset="0"/>
              <a:buChar char="•"/>
            </a:pPr>
            <a:r>
              <a:rPr lang="pt-BR" b="1" dirty="0"/>
              <a:t>#Robustez</a:t>
            </a:r>
            <a:r>
              <a:rPr lang="pt-BR" dirty="0"/>
              <a:t> contra falhas: Boas estratégias de recuperação e notificação quando em cenários de falhas para minimizar impactos.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846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7ab743559a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17ab743559a_0_42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14 </a:t>
            </a:r>
            <a:r>
              <a:rPr lang="pt-BR" sz="1100" b="0" kern="0" dirty="0" err="1"/>
              <a:t>brands</a:t>
            </a:r>
            <a:endParaRPr lang="pt-BR" sz="1100" b="0" kern="0" dirty="0"/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160 nacionalidades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Operação industrial em 30 países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Operação comercial em + 130 mercados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Líder na América do Sul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Líder em Market </a:t>
            </a:r>
            <a:r>
              <a:rPr lang="pt-BR" sz="1100" b="0" kern="0" dirty="0" err="1"/>
              <a:t>Share</a:t>
            </a:r>
            <a:r>
              <a:rPr lang="pt-BR" sz="1100" b="0" kern="0" dirty="0"/>
              <a:t> Brasil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Brand líder em vendas Brasil nos últimos 3 anos (Fiat)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5171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4fc07ed61d_4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1" name="Google Shape;831;g14fc07ed61d_4_189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366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4fc07ed61d_4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1" name="Google Shape;831;g14fc07ed61d_4_189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316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7d51960b5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7d51960b51_0_36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301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127ffd584c3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5" name="Google Shape;945;g127ffd584c3_0_54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111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7ab743559a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17ab743559a_0_42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14 </a:t>
            </a:r>
            <a:r>
              <a:rPr lang="pt-BR" sz="1100" b="0" kern="0" dirty="0" err="1"/>
              <a:t>brands</a:t>
            </a:r>
            <a:endParaRPr lang="pt-BR" sz="1100" b="0" kern="0" dirty="0"/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160 nacionalidades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Operação industrial em 30 países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Operação comercial em + 130 mercados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Líder na América do Sul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Líder em Market </a:t>
            </a:r>
            <a:r>
              <a:rPr lang="pt-BR" sz="1100" b="0" kern="0" dirty="0" err="1"/>
              <a:t>Share</a:t>
            </a:r>
            <a:r>
              <a:rPr lang="pt-BR" sz="1100" b="0" kern="0" dirty="0"/>
              <a:t> Brasil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Brand líder em vendas Brasil nos últimos 3 anos (Fiat)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8307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7ab743559a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17ab743559a_0_42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14 </a:t>
            </a:r>
            <a:r>
              <a:rPr lang="pt-BR" sz="1100" b="0" kern="0" dirty="0" err="1"/>
              <a:t>brands</a:t>
            </a:r>
            <a:endParaRPr lang="pt-BR" sz="1100" b="0" kern="0" dirty="0"/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160 nacionalidades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Operação industrial em 30 países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Operação comercial em + 130 mercados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Líder na América do Sul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Líder em Market </a:t>
            </a:r>
            <a:r>
              <a:rPr lang="pt-BR" sz="1100" b="0" kern="0" dirty="0" err="1"/>
              <a:t>Share</a:t>
            </a:r>
            <a:r>
              <a:rPr lang="pt-BR" sz="1100" b="0" kern="0" dirty="0"/>
              <a:t> Brasil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Brand líder em vendas Brasil nos últimos 3 anos (Fiat)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8212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7ab743559a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17ab743559a_0_42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14 </a:t>
            </a:r>
            <a:r>
              <a:rPr lang="pt-BR" sz="1100" b="0" kern="0" dirty="0" err="1"/>
              <a:t>brands</a:t>
            </a:r>
            <a:endParaRPr lang="pt-BR" sz="1100" b="0" kern="0" dirty="0"/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160 nacionalidades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Operação industrial em 30 países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Operação comercial em + 130 mercados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Líder na América do Sul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Líder em Market </a:t>
            </a:r>
            <a:r>
              <a:rPr lang="pt-BR" sz="1100" b="0" kern="0" dirty="0" err="1"/>
              <a:t>Share</a:t>
            </a:r>
            <a:r>
              <a:rPr lang="pt-BR" sz="1100" b="0" kern="0" dirty="0"/>
              <a:t> Brasil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r>
              <a:rPr lang="pt-BR" sz="1100" b="0" kern="0" dirty="0"/>
              <a:t>Brand líder em vendas Brasil nos últimos 3 anos (Fiat)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05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2f5baf8d93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12f5baf8d93_1_28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4358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27f5ef419a_0_1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27f5ef419a_0_1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2f5baf8d93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12f5baf8d93_1_28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236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7ab743559a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7ab743559a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>
  <p:cSld name="CUSTOM_7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4626850" y="1320225"/>
            <a:ext cx="361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6000"/>
              <a:buFont typeface="Anton"/>
              <a:buNone/>
              <a:defRPr sz="60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5200">
                <a:solidFill>
                  <a:srgbClr val="123D6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5200">
                <a:solidFill>
                  <a:srgbClr val="123D6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5200">
                <a:solidFill>
                  <a:srgbClr val="123D6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5200">
                <a:solidFill>
                  <a:srgbClr val="123D6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5200">
                <a:solidFill>
                  <a:srgbClr val="123D6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5200">
                <a:solidFill>
                  <a:srgbClr val="123D6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5200">
                <a:solidFill>
                  <a:srgbClr val="123D6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5200">
                <a:solidFill>
                  <a:srgbClr val="123D60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5408650" y="2977800"/>
            <a:ext cx="2835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Font typeface="Barlow Semi Condensed"/>
              <a:buNone/>
              <a:defRPr>
                <a:solidFill>
                  <a:srgbClr val="123D6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4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5" name="Google Shape;175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75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7178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2" name="Google Shape;182;p4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3" name="Google Shape;183;p4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4" name="Google Shape;18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109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87" name="Google Shape;18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758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0" name="Google Shape;190;p5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049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933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3"/>
          <p:cNvSpPr txBox="1">
            <a:spLocks noGrp="1"/>
          </p:cNvSpPr>
          <p:nvPr>
            <p:ph type="title"/>
          </p:nvPr>
        </p:nvSpPr>
        <p:spPr>
          <a:xfrm>
            <a:off x="92225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53"/>
          <p:cNvSpPr txBox="1">
            <a:spLocks noGrp="1"/>
          </p:cNvSpPr>
          <p:nvPr>
            <p:ph type="subTitle" idx="1"/>
          </p:nvPr>
        </p:nvSpPr>
        <p:spPr>
          <a:xfrm>
            <a:off x="1560838" y="3204050"/>
            <a:ext cx="2743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53"/>
          <p:cNvSpPr txBox="1">
            <a:spLocks noGrp="1"/>
          </p:cNvSpPr>
          <p:nvPr>
            <p:ph type="subTitle" idx="2"/>
          </p:nvPr>
        </p:nvSpPr>
        <p:spPr>
          <a:xfrm>
            <a:off x="4839962" y="3204050"/>
            <a:ext cx="27432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53"/>
          <p:cNvSpPr txBox="1">
            <a:spLocks noGrp="1"/>
          </p:cNvSpPr>
          <p:nvPr>
            <p:ph type="title" idx="3"/>
          </p:nvPr>
        </p:nvSpPr>
        <p:spPr>
          <a:xfrm>
            <a:off x="1865338" y="2943450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53"/>
          <p:cNvSpPr txBox="1">
            <a:spLocks noGrp="1"/>
          </p:cNvSpPr>
          <p:nvPr>
            <p:ph type="title" idx="4"/>
          </p:nvPr>
        </p:nvSpPr>
        <p:spPr>
          <a:xfrm>
            <a:off x="5144462" y="2943450"/>
            <a:ext cx="21342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1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S">
  <p:cSld name="TEXT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4"/>
          <p:cNvSpPr txBox="1">
            <a:spLocks noGrp="1"/>
          </p:cNvSpPr>
          <p:nvPr>
            <p:ph type="body" idx="1"/>
          </p:nvPr>
        </p:nvSpPr>
        <p:spPr>
          <a:xfrm>
            <a:off x="540000" y="945000"/>
            <a:ext cx="3708000" cy="3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  <a:defRPr sz="1100" b="0" i="0" u="none">
                <a:solidFill>
                  <a:schemeClr val="accent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Encode Sans"/>
              <a:buNone/>
              <a:defRPr sz="1100" b="0" i="0" u="none" strike="noStrike" cap="none">
                <a:solidFill>
                  <a:schemeClr val="accen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2286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Encode Sans"/>
              <a:buNone/>
              <a:defRPr sz="1100" b="0" i="0" u="none" strike="noStrike" cap="none">
                <a:solidFill>
                  <a:schemeClr val="accen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2984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endParaRPr/>
          </a:p>
        </p:txBody>
      </p:sp>
      <p:sp>
        <p:nvSpPr>
          <p:cNvPr id="202" name="Google Shape;202;p54"/>
          <p:cNvSpPr txBox="1">
            <a:spLocks noGrp="1"/>
          </p:cNvSpPr>
          <p:nvPr>
            <p:ph type="body" idx="2"/>
          </p:nvPr>
        </p:nvSpPr>
        <p:spPr>
          <a:xfrm>
            <a:off x="540002" y="154051"/>
            <a:ext cx="6055500" cy="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None/>
              <a:defRPr sz="1700" b="1" i="0" u="none">
                <a:solidFill>
                  <a:schemeClr val="accen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Encode Sans"/>
              <a:buNone/>
              <a:defRPr sz="1100" b="0" i="0" u="none" strike="noStrike" cap="none">
                <a:solidFill>
                  <a:schemeClr val="accen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2286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Encode Sans"/>
              <a:buNone/>
              <a:defRPr sz="1100" b="0" i="0" u="none" strike="noStrike" cap="none">
                <a:solidFill>
                  <a:schemeClr val="accen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2984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endParaRPr/>
          </a:p>
        </p:txBody>
      </p:sp>
      <p:sp>
        <p:nvSpPr>
          <p:cNvPr id="203" name="Google Shape;203;p54"/>
          <p:cNvSpPr txBox="1">
            <a:spLocks noGrp="1"/>
          </p:cNvSpPr>
          <p:nvPr>
            <p:ph type="body" idx="3"/>
          </p:nvPr>
        </p:nvSpPr>
        <p:spPr>
          <a:xfrm>
            <a:off x="4860000" y="944999"/>
            <a:ext cx="3708000" cy="3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9845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>
                <a:solidFill>
                  <a:schemeClr val="accent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914400" marR="0" lvl="1" indent="-3048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Encode Sans"/>
              <a:buNone/>
              <a:defRPr sz="1100" b="0" i="0" u="none" strike="noStrike" cap="none">
                <a:solidFill>
                  <a:schemeClr val="accen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1828800" marR="0" lvl="3" indent="-2286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Encode Sans"/>
              <a:buNone/>
              <a:defRPr sz="1100" b="0" i="0" u="none" strike="noStrike" cap="none">
                <a:solidFill>
                  <a:schemeClr val="accen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2286000" marR="0" lvl="4" indent="-29845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endParaRPr/>
          </a:p>
        </p:txBody>
      </p:sp>
      <p:sp>
        <p:nvSpPr>
          <p:cNvPr id="204" name="Google Shape;204;p54"/>
          <p:cNvSpPr txBox="1">
            <a:spLocks noGrp="1"/>
          </p:cNvSpPr>
          <p:nvPr>
            <p:ph type="sldNum" idx="12"/>
          </p:nvPr>
        </p:nvSpPr>
        <p:spPr>
          <a:xfrm>
            <a:off x="8451450" y="4941002"/>
            <a:ext cx="320700" cy="1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marR="0" lvl="0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C0504D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L="0" marR="0" lvl="1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C0504D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L="0" marR="0" lvl="2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C0504D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L="0" marR="0" lvl="3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C0504D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L="0" marR="0" lvl="4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C0504D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L="0" marR="0" lvl="5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C0504D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L="0" marR="0" lvl="6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C0504D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L="0" marR="0" lvl="7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C0504D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L="0" marR="0" lvl="8" indent="0" algn="l" rtl="0">
              <a:spcBef>
                <a:spcPts val="0"/>
              </a:spcBef>
              <a:buNone/>
              <a:defRPr sz="600" b="0" i="0" u="none" strike="noStrike" cap="none">
                <a:solidFill>
                  <a:srgbClr val="C0504D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05" name="Google Shape;205;p54"/>
          <p:cNvSpPr txBox="1">
            <a:spLocks noGrp="1"/>
          </p:cNvSpPr>
          <p:nvPr>
            <p:ph type="dt" idx="10"/>
          </p:nvPr>
        </p:nvSpPr>
        <p:spPr>
          <a:xfrm>
            <a:off x="6611393" y="4941001"/>
            <a:ext cx="142080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endParaRPr/>
          </a:p>
        </p:txBody>
      </p:sp>
      <p:sp>
        <p:nvSpPr>
          <p:cNvPr id="206" name="Google Shape;206;p54"/>
          <p:cNvSpPr txBox="1">
            <a:spLocks noGrp="1"/>
          </p:cNvSpPr>
          <p:nvPr>
            <p:ph type="ftr" idx="11"/>
          </p:nvPr>
        </p:nvSpPr>
        <p:spPr>
          <a:xfrm>
            <a:off x="540001" y="4941001"/>
            <a:ext cx="37770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5403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9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>
  <p:cSld name="1_Título e conteúdo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831200" y="796011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831200" y="2733738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0" y="3977825"/>
            <a:ext cx="9144000" cy="1165800"/>
          </a:xfrm>
          <a:prstGeom prst="rect">
            <a:avLst/>
          </a:prstGeom>
          <a:solidFill>
            <a:srgbClr val="F46C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7"/>
          <p:cNvSpPr txBox="1">
            <a:spLocks noGrp="1"/>
          </p:cNvSpPr>
          <p:nvPr>
            <p:ph type="title"/>
          </p:nvPr>
        </p:nvSpPr>
        <p:spPr>
          <a:xfrm>
            <a:off x="865975" y="1625860"/>
            <a:ext cx="7830000" cy="27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 i="0" u="none" strike="noStrike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04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with photo 1">
  <p:cSld name="Cover with photo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8"/>
          <p:cNvSpPr txBox="1">
            <a:spLocks noGrp="1"/>
          </p:cNvSpPr>
          <p:nvPr>
            <p:ph type="sldNum" idx="12"/>
          </p:nvPr>
        </p:nvSpPr>
        <p:spPr>
          <a:xfrm>
            <a:off x="8527799" y="4922100"/>
            <a:ext cx="5400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2500" lnSpcReduction="20000"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213" name="Google Shape;213;p58"/>
          <p:cNvSpPr txBox="1">
            <a:spLocks noGrp="1"/>
          </p:cNvSpPr>
          <p:nvPr>
            <p:ph type="title"/>
          </p:nvPr>
        </p:nvSpPr>
        <p:spPr>
          <a:xfrm>
            <a:off x="845103" y="1207768"/>
            <a:ext cx="783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Encode Sans Expanded"/>
              <a:buNone/>
              <a:defRPr sz="3500" b="0" i="0" u="none" strike="noStrike" cap="none">
                <a:solidFill>
                  <a:schemeClr val="lt1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214" name="Google Shape;214;p58"/>
          <p:cNvSpPr txBox="1">
            <a:spLocks noGrp="1"/>
          </p:cNvSpPr>
          <p:nvPr>
            <p:ph type="title" idx="2"/>
          </p:nvPr>
        </p:nvSpPr>
        <p:spPr>
          <a:xfrm>
            <a:off x="76200" y="4922100"/>
            <a:ext cx="30600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 i="0" u="none" strike="noStrike" cap="none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  <a:defRPr sz="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58"/>
          <p:cNvSpPr txBox="1">
            <a:spLocks noGrp="1"/>
          </p:cNvSpPr>
          <p:nvPr>
            <p:ph type="title" idx="3"/>
          </p:nvPr>
        </p:nvSpPr>
        <p:spPr>
          <a:xfrm>
            <a:off x="845100" y="4236375"/>
            <a:ext cx="4737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 i="0" u="none" strike="noStrike" cap="none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7563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rgbClr val="F3ECDD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9"/>
          <p:cNvSpPr txBox="1">
            <a:spLocks noGrp="1"/>
          </p:cNvSpPr>
          <p:nvPr>
            <p:ph type="ctrTitle"/>
          </p:nvPr>
        </p:nvSpPr>
        <p:spPr>
          <a:xfrm>
            <a:off x="1533599" y="429825"/>
            <a:ext cx="60546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161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AEAD-2883-B03D-B06F-8DDB44F0D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ED694-7183-31F8-BE9B-1975134E4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32BB4-C420-9A94-EB74-1048315E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6971B-C666-DDB2-8B1A-C25E661B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435EE-EF89-0A97-D051-B8C8041A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6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DF84-EBBC-F44D-867A-2A487C01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DFC8-CB06-6887-0351-FF69655A3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05AA2-46F2-603F-19AC-B98DCE6E3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46B2-72A7-61B6-A219-E234AD27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F0B3B-3844-1ED9-0F98-49494A57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84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333C-9614-17EA-0424-E8C40A2E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FF1F6-03C1-3A35-4EAA-8116EF502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07B64-1D37-4D01-9E26-C0B3F492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3FA87-9C4C-0920-138E-9F4CC636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F6DF-5919-547E-8F06-027F0785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21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092C-405E-F075-6CD3-5EBC8787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C8BC-1DBC-C96A-73DA-EFD8CB4BA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4C83D-7880-7601-18DD-6681A7378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8F40C-3F91-9367-66E9-9824A265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D013E-6CB2-F33F-5BFC-402CDB2F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BB377-0C71-6419-CB19-AC8CAA93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95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827A-67D4-0128-5F0F-A74B3965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BCB32-069B-687D-6DE6-444CEB83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BDFC9-E843-0D81-2617-AC7958AB9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B834E-F2D3-DA55-C699-CD861E6CA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6DB32-BDB1-A21F-08C5-6C50503B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D8A9C-9EA5-D943-3BE0-9D856F1B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1820FE-619F-9537-FFE2-640C2382D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DA3292-B444-45D3-0808-8E6FB01A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70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5D70-50CA-6057-C62B-82DF1579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21222-366B-EE67-CAE2-37E06A13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0AB5B-ABDD-4C64-048B-BE561007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B6C4B-CB24-8F41-15BD-6E45851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96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4F32D-7715-A886-45B9-94D3E68E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9FFF0-596E-D5B2-DC4B-2E97E0841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01D41-3C81-F536-80EF-CFA2E1A3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4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1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811-A6FC-CC0C-E378-D421AE35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CBF7B-8CEE-C180-2DF2-0AE98FAFE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F6044-726B-2AFE-F91C-520DFE736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BB2C9-53C8-6556-9FC3-F9E2DD95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A7582-8630-4A6F-9B4E-79770249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50C12-D87D-FE82-7E97-3D230857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55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E82F-036C-CB15-A341-96C63101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E34751-A32C-7143-50C1-110947E14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F9FA7-B774-ED62-B1BC-2652D8544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35132-33F1-665D-6BC8-1F67962C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ED5BE-FA80-8C1C-2A91-02EAA29D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CBCB4-04D8-066D-4A30-55850C37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43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A5BF-0973-B8F7-59A0-E8EA8CA4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DA35-07A5-B42C-837A-21C07ABF8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2FBAE-E052-5E76-25CF-35C8FAC5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45599-667D-05B7-F28B-8A4F78EE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74D61-6735-71F2-6F5F-AA973AF7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14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19C54-0E71-72C8-4771-E8C69438E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BF0AE-B39C-03EF-4DCD-76A685B70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57959-DF0A-197F-94A1-FB4EE8B69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D3737-B236-3BAA-D596-7D0E623C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356EE-DF7A-0AB3-14E6-72BCB804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58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ey Takeaw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4">
            <a:extLst>
              <a:ext uri="{FF2B5EF4-FFF2-40B4-BE49-F238E27FC236}">
                <a16:creationId xmlns:a16="http://schemas.microsoft.com/office/drawing/2014/main" id="{08414212-92EA-F51E-6C32-F76BA512D8B7}"/>
              </a:ext>
            </a:extLst>
          </p:cNvPr>
          <p:cNvGrpSpPr/>
          <p:nvPr userDrawn="1"/>
        </p:nvGrpSpPr>
        <p:grpSpPr>
          <a:xfrm>
            <a:off x="1" y="0"/>
            <a:ext cx="4599530" cy="5143500"/>
            <a:chOff x="0" y="0"/>
            <a:chExt cx="6132707" cy="6858000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3475BE9F-B862-F430-DEF8-EF9AA025F52E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20003" cy="6858000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FE455EA-8777-057E-5B70-F2DC9E74F749}"/>
                </a:ext>
              </a:extLst>
            </p:cNvPr>
            <p:cNvSpPr/>
            <p:nvPr/>
          </p:nvSpPr>
          <p:spPr>
            <a:xfrm>
              <a:off x="5076702" y="5944133"/>
              <a:ext cx="1056005" cy="913867"/>
            </a:xfrm>
            <a:custGeom>
              <a:avLst/>
              <a:gdLst/>
              <a:ahLst/>
              <a:cxnLst/>
              <a:rect l="l" t="t" r="r" b="b"/>
              <a:pathLst>
                <a:path w="1056004" h="895984">
                  <a:moveTo>
                    <a:pt x="1055992" y="0"/>
                  </a:moveTo>
                  <a:lnTo>
                    <a:pt x="0" y="895870"/>
                  </a:lnTo>
                  <a:lnTo>
                    <a:pt x="1055992" y="895870"/>
                  </a:lnTo>
                  <a:lnTo>
                    <a:pt x="1055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37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E93CD7-D257-448D-BCB9-5832C8FCEB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4712" y="442259"/>
            <a:ext cx="3817398" cy="676328"/>
          </a:xfrm>
        </p:spPr>
        <p:txBody>
          <a:bodyPr anchor="ctr">
            <a:normAutofit/>
          </a:bodyPr>
          <a:lstStyle>
            <a:lvl1pPr>
              <a:defRPr sz="1777" b="1" cap="all" baseline="0">
                <a:solidFill>
                  <a:schemeClr val="tx1">
                    <a:lumMod val="50000"/>
                  </a:schemeClr>
                </a:solidFill>
                <a:latin typeface="Gilroy-Black"/>
              </a:defRPr>
            </a:lvl1pPr>
          </a:lstStyle>
          <a:p>
            <a:r>
              <a:rPr lang="en-US" dirty="0"/>
              <a:t>Click to add title</a:t>
            </a:r>
            <a:endParaRPr lang="en-PH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08E9C3-57F6-46F1-9D93-F1043A337877}"/>
              </a:ext>
            </a:extLst>
          </p:cNvPr>
          <p:cNvSpPr>
            <a:spLocks noGrp="1"/>
          </p:cNvSpPr>
          <p:nvPr>
            <p:ph sz="half" idx="32"/>
          </p:nvPr>
        </p:nvSpPr>
        <p:spPr>
          <a:xfrm>
            <a:off x="5064712" y="1369221"/>
            <a:ext cx="3817398" cy="3179599"/>
          </a:xfrm>
          <a:prstGeom prst="rect">
            <a:avLst/>
          </a:prstGeom>
        </p:spPr>
        <p:txBody>
          <a:bodyPr lIns="90000" rIns="90000"/>
          <a:lstStyle>
            <a:lvl1pPr>
              <a:defRPr b="0">
                <a:solidFill>
                  <a:schemeClr val="accent1"/>
                </a:solidFill>
                <a:latin typeface="Gilroy Bold" panose="00000800000000000000" pitchFamily="50" charset="0"/>
              </a:defRPr>
            </a:lvl1pPr>
            <a:lvl2pPr>
              <a:defRPr>
                <a:latin typeface="Gilroy-Medium"/>
              </a:defRPr>
            </a:lvl2pPr>
            <a:lvl3pPr>
              <a:defRPr>
                <a:latin typeface="Gilroy-Medium"/>
              </a:defRPr>
            </a:lvl3pPr>
            <a:lvl4pPr>
              <a:defRPr>
                <a:latin typeface="Gilroy-Medium"/>
              </a:defRPr>
            </a:lvl4pPr>
            <a:lvl5pPr>
              <a:defRPr>
                <a:latin typeface="Gilroy-Medium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519466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 subhead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C03FA-6679-45A2-D6FC-08902D8591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0" y="784938"/>
            <a:ext cx="8213400" cy="27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335" b="0">
                <a:solidFill>
                  <a:schemeClr val="accent1"/>
                </a:solidFill>
                <a:latin typeface="Gilroy-Black"/>
              </a:defRPr>
            </a:lvl1pPr>
            <a:lvl2pPr marL="338803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2pPr>
            <a:lvl3pPr marL="677606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3pPr>
            <a:lvl4pPr marL="101640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355211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69401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032817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37162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2710423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163ED7-1E15-8F35-4539-B705E55B3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5109"/>
            <a:ext cx="8213400" cy="364500"/>
          </a:xfrm>
        </p:spPr>
        <p:txBody>
          <a:bodyPr lIns="0" tIns="0" rIns="0" bIns="0" anchor="b">
            <a:normAutofit/>
          </a:bodyPr>
          <a:lstStyle>
            <a:lvl1pPr>
              <a:defRPr sz="2076" cap="all" baseline="0">
                <a:latin typeface="Gilroy Bold" panose="00000800000000000000" pitchFamily="50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70084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64F53BD-76E0-4B94-9D32-444BB9E70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872" y="280437"/>
            <a:ext cx="8213400" cy="364500"/>
          </a:xfrm>
        </p:spPr>
        <p:txBody>
          <a:bodyPr lIns="0" tIns="0" rIns="0" bIns="0" anchor="b">
            <a:normAutofit/>
          </a:bodyPr>
          <a:lstStyle>
            <a:lvl1pPr>
              <a:defRPr sz="2088" cap="all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8869CE0-5965-4AEF-8259-6014E4BF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872" y="680266"/>
            <a:ext cx="8213400" cy="27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343" b="0">
                <a:solidFill>
                  <a:schemeClr val="tx1"/>
                </a:solidFill>
              </a:defRPr>
            </a:lvl1pPr>
            <a:lvl2pPr marL="340845" indent="0">
              <a:buNone/>
              <a:defRPr sz="1491">
                <a:solidFill>
                  <a:schemeClr val="tx1">
                    <a:tint val="75000"/>
                  </a:schemeClr>
                </a:solidFill>
              </a:defRPr>
            </a:lvl2pPr>
            <a:lvl3pPr marL="681691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2536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4pPr>
            <a:lvl5pPr marL="1363381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5pPr>
            <a:lvl6pPr marL="1704227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6pPr>
            <a:lvl7pPr marL="2045072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7pPr>
            <a:lvl8pPr marL="2385917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8pPr>
            <a:lvl9pPr marL="2726762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enter Subhead</a:t>
            </a:r>
          </a:p>
        </p:txBody>
      </p:sp>
    </p:spTree>
    <p:extLst>
      <p:ext uri="{BB962C8B-B14F-4D97-AF65-F5344CB8AC3E}">
        <p14:creationId xmlns:p14="http://schemas.microsoft.com/office/powerpoint/2010/main" val="1747733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nd 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E0BBD-54A5-C867-84A1-48A16E335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61A211F1-960D-FFEE-5B69-E864EF658662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730" y="4518455"/>
            <a:ext cx="1600124" cy="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25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A25D03F-5AAC-4042-A8FD-93DB5EA60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872" y="280437"/>
            <a:ext cx="8213400" cy="364500"/>
          </a:xfrm>
        </p:spPr>
        <p:txBody>
          <a:bodyPr vert="horz" lIns="0" tIns="0" rIns="0" bIns="0" rtlCol="0" anchor="b">
            <a:normAutofit/>
          </a:bodyPr>
          <a:lstStyle>
            <a:lvl1pPr>
              <a:defRPr lang="en-US" cap="all" baseline="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C22EEE-EFF0-439F-87EA-CE6C012188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0872" y="680266"/>
            <a:ext cx="8213400" cy="27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lang="en-US" sz="1343" b="0" dirty="0">
                <a:solidFill>
                  <a:schemeClr val="tx1">
                    <a:lumMod val="50000"/>
                  </a:schemeClr>
                </a:solidFill>
                <a:latin typeface="Gilroy" panose="00000500000000000000" pitchFamily="50" charset="0"/>
              </a:defRPr>
            </a:lvl1pPr>
          </a:lstStyle>
          <a:p>
            <a:pPr lvl="0">
              <a:lnSpc>
                <a:spcPct val="90000"/>
              </a:lnSpc>
              <a:spcBef>
                <a:spcPts val="746"/>
              </a:spcBef>
              <a:buFont typeface="Arial"/>
            </a:pPr>
            <a:r>
              <a:rPr lang="en-US"/>
              <a:t>Click to enter Subhead</a:t>
            </a:r>
          </a:p>
        </p:txBody>
      </p:sp>
    </p:spTree>
    <p:extLst>
      <p:ext uri="{BB962C8B-B14F-4D97-AF65-F5344CB8AC3E}">
        <p14:creationId xmlns:p14="http://schemas.microsoft.com/office/powerpoint/2010/main" val="2343756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6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5" name="Google Shape;155;p4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6" name="Google Shape;15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2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9" name="Google Shape;15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18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74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7" name="Google Shape;167;p4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8" name="Google Shape;16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400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2800"/>
              <a:buFont typeface="Anton"/>
              <a:buNone/>
              <a:defRPr sz="28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2800"/>
              <a:buFont typeface="Anton"/>
              <a:buNone/>
              <a:defRPr sz="28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2800"/>
              <a:buFont typeface="Anton"/>
              <a:buNone/>
              <a:defRPr sz="28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2800"/>
              <a:buFont typeface="Anton"/>
              <a:buNone/>
              <a:defRPr sz="28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2800"/>
              <a:buFont typeface="Anton"/>
              <a:buNone/>
              <a:defRPr sz="28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2800"/>
              <a:buFont typeface="Anton"/>
              <a:buNone/>
              <a:defRPr sz="28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2800"/>
              <a:buFont typeface="Anton"/>
              <a:buNone/>
              <a:defRPr sz="28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2800"/>
              <a:buFont typeface="Anton"/>
              <a:buNone/>
              <a:defRPr sz="28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2800"/>
              <a:buFont typeface="Anton"/>
              <a:buNone/>
              <a:defRPr sz="28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Font typeface="Barlow Semi Condensed Light"/>
              <a:buChar char="●"/>
              <a:defRPr sz="1200">
                <a:solidFill>
                  <a:srgbClr val="123D6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23D60"/>
              </a:buClr>
              <a:buSzPts val="1200"/>
              <a:buFont typeface="Barlow Semi Condensed Light"/>
              <a:buChar char="○"/>
              <a:defRPr sz="1200">
                <a:solidFill>
                  <a:srgbClr val="123D6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23D60"/>
              </a:buClr>
              <a:buSzPts val="1200"/>
              <a:buFont typeface="Barlow Semi Condensed Light"/>
              <a:buChar char="■"/>
              <a:defRPr sz="1200">
                <a:solidFill>
                  <a:srgbClr val="123D6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23D60"/>
              </a:buClr>
              <a:buSzPts val="1200"/>
              <a:buFont typeface="Barlow Semi Condensed Light"/>
              <a:buChar char="●"/>
              <a:defRPr sz="1200">
                <a:solidFill>
                  <a:srgbClr val="123D6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23D60"/>
              </a:buClr>
              <a:buSzPts val="1200"/>
              <a:buFont typeface="Barlow Semi Condensed Light"/>
              <a:buChar char="○"/>
              <a:defRPr sz="1200">
                <a:solidFill>
                  <a:srgbClr val="123D6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23D60"/>
              </a:buClr>
              <a:buSzPts val="1200"/>
              <a:buFont typeface="Barlow Semi Condensed Light"/>
              <a:buChar char="■"/>
              <a:defRPr sz="1200">
                <a:solidFill>
                  <a:srgbClr val="123D6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23D60"/>
              </a:buClr>
              <a:buSzPts val="1200"/>
              <a:buFont typeface="Barlow Semi Condensed Light"/>
              <a:buChar char="●"/>
              <a:defRPr sz="1200">
                <a:solidFill>
                  <a:srgbClr val="123D6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23D60"/>
              </a:buClr>
              <a:buSzPts val="1200"/>
              <a:buFont typeface="Barlow Semi Condensed Light"/>
              <a:buChar char="○"/>
              <a:defRPr sz="1200">
                <a:solidFill>
                  <a:srgbClr val="123D6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23D60"/>
              </a:buClr>
              <a:buSzPts val="1200"/>
              <a:buFont typeface="Barlow Semi Condensed Light"/>
              <a:buChar char="■"/>
              <a:defRPr sz="1200">
                <a:solidFill>
                  <a:srgbClr val="123D6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 algn="r" rtl="0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buNone/>
              <a:defRPr sz="1300">
                <a:solidFill>
                  <a:srgbClr val="666666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8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04967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D48819-F1C0-CBF9-C2D8-AA074CFBC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D6988-A443-F575-9728-E1778DD4C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2F239-6B40-13D1-7E6D-F63B00425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1717-B7B0-4675-B1EF-AF1414C01012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28118-8652-284C-55AD-689837C5D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3F228-B920-CB50-3FFF-51A2D3BBD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8000-0138-4857-AE8C-9BA0DCEA66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8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microsoft.com/office/2007/relationships/hdphoto" Target="../media/hdphoto1.wdp"/><Relationship Id="rId10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4.b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fif"/><Relationship Id="rId5" Type="http://schemas.microsoft.com/office/2007/relationships/hdphoto" Target="../media/hdphoto1.wdp"/><Relationship Id="rId4" Type="http://schemas.openxmlformats.org/officeDocument/2006/relationships/image" Target="../media/image101.png"/><Relationship Id="rId9" Type="http://schemas.openxmlformats.org/officeDocument/2006/relationships/image" Target="../media/image10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microsoft.com/office/2007/relationships/hdphoto" Target="../media/hdphoto1.wdp"/><Relationship Id="rId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01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1.png"/><Relationship Id="rId7" Type="http://schemas.openxmlformats.org/officeDocument/2006/relationships/slide" Target="slid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microsoft.com/office/2007/relationships/hdphoto" Target="../media/hdphoto1.wdp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gif"/><Relationship Id="rId5" Type="http://schemas.microsoft.com/office/2007/relationships/hdphoto" Target="../media/hdphoto1.wdp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01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2.png"/><Relationship Id="rId15" Type="http://schemas.openxmlformats.org/officeDocument/2006/relationships/image" Target="../media/image127.jpeg"/><Relationship Id="rId10" Type="http://schemas.openxmlformats.org/officeDocument/2006/relationships/image" Target="../media/image122.png"/><Relationship Id="rId4" Type="http://schemas.microsoft.com/office/2007/relationships/hdphoto" Target="../media/hdphoto1.wdp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01.png"/><Relationship Id="rId7" Type="http://schemas.openxmlformats.org/officeDocument/2006/relationships/image" Target="../media/image112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4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11" Type="http://schemas.openxmlformats.org/officeDocument/2006/relationships/image" Target="../media/image117.gif"/><Relationship Id="rId5" Type="http://schemas.openxmlformats.org/officeDocument/2006/relationships/image" Target="../media/image128.png"/><Relationship Id="rId15" Type="http://schemas.openxmlformats.org/officeDocument/2006/relationships/image" Target="../media/image133.png"/><Relationship Id="rId10" Type="http://schemas.openxmlformats.org/officeDocument/2006/relationships/image" Target="../media/image120.png"/><Relationship Id="rId19" Type="http://schemas.openxmlformats.org/officeDocument/2006/relationships/image" Target="../media/image137.png"/><Relationship Id="rId4" Type="http://schemas.microsoft.com/office/2007/relationships/hdphoto" Target="../media/hdphoto1.wdp"/><Relationship Id="rId9" Type="http://schemas.openxmlformats.org/officeDocument/2006/relationships/image" Target="../media/image119.png"/><Relationship Id="rId14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17.gif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4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0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39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5" Type="http://schemas.openxmlformats.org/officeDocument/2006/relationships/image" Target="../media/image138.png"/><Relationship Id="rId10" Type="http://schemas.openxmlformats.org/officeDocument/2006/relationships/image" Target="../media/image102.png"/><Relationship Id="rId4" Type="http://schemas.openxmlformats.org/officeDocument/2006/relationships/image" Target="../media/image142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01.png"/><Relationship Id="rId4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" Type="http://schemas.openxmlformats.org/officeDocument/2006/relationships/image" Target="../media/image101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jpeg"/><Relationship Id="rId15" Type="http://schemas.openxmlformats.org/officeDocument/2006/relationships/image" Target="../media/image157.jpeg"/><Relationship Id="rId10" Type="http://schemas.openxmlformats.org/officeDocument/2006/relationships/image" Target="../media/image152.png"/><Relationship Id="rId19" Type="http://schemas.openxmlformats.org/officeDocument/2006/relationships/image" Target="../media/image102.png"/><Relationship Id="rId4" Type="http://schemas.microsoft.com/office/2007/relationships/hdphoto" Target="../media/hdphoto1.wdp"/><Relationship Id="rId9" Type="http://schemas.openxmlformats.org/officeDocument/2006/relationships/image" Target="../media/image151.png"/><Relationship Id="rId14" Type="http://schemas.openxmlformats.org/officeDocument/2006/relationships/image" Target="../media/image1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01.png"/><Relationship Id="rId7" Type="http://schemas.openxmlformats.org/officeDocument/2006/relationships/image" Target="../media/image1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microsoft.com/office/2007/relationships/hdphoto" Target="../media/hdphoto1.wdp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01.png"/><Relationship Id="rId7" Type="http://schemas.openxmlformats.org/officeDocument/2006/relationships/image" Target="../media/image162.jpe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1.jpeg"/><Relationship Id="rId11" Type="http://schemas.openxmlformats.org/officeDocument/2006/relationships/image" Target="../media/image12.png"/><Relationship Id="rId5" Type="http://schemas.openxmlformats.org/officeDocument/2006/relationships/image" Target="../media/image165.png"/><Relationship Id="rId10" Type="http://schemas.openxmlformats.org/officeDocument/2006/relationships/image" Target="../media/image102.png"/><Relationship Id="rId4" Type="http://schemas.microsoft.com/office/2007/relationships/hdphoto" Target="../media/hdphoto1.wdp"/><Relationship Id="rId9" Type="http://schemas.openxmlformats.org/officeDocument/2006/relationships/image" Target="../media/image1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.png"/><Relationship Id="rId21" Type="http://schemas.openxmlformats.org/officeDocument/2006/relationships/image" Target="../media/image36.png"/><Relationship Id="rId42" Type="http://schemas.openxmlformats.org/officeDocument/2006/relationships/image" Target="../media/image57.jpeg"/><Relationship Id="rId47" Type="http://schemas.openxmlformats.org/officeDocument/2006/relationships/image" Target="../media/image62.png"/><Relationship Id="rId63" Type="http://schemas.openxmlformats.org/officeDocument/2006/relationships/image" Target="../media/image78.png"/><Relationship Id="rId68" Type="http://schemas.openxmlformats.org/officeDocument/2006/relationships/image" Target="../media/image83.gif"/><Relationship Id="rId16" Type="http://schemas.openxmlformats.org/officeDocument/2006/relationships/image" Target="../media/image31.png"/><Relationship Id="rId11" Type="http://schemas.openxmlformats.org/officeDocument/2006/relationships/image" Target="../media/image26.png"/><Relationship Id="rId32" Type="http://schemas.openxmlformats.org/officeDocument/2006/relationships/image" Target="../media/image47.jpeg"/><Relationship Id="rId37" Type="http://schemas.openxmlformats.org/officeDocument/2006/relationships/image" Target="../media/image52.png"/><Relationship Id="rId53" Type="http://schemas.openxmlformats.org/officeDocument/2006/relationships/image" Target="../media/image68.png"/><Relationship Id="rId58" Type="http://schemas.openxmlformats.org/officeDocument/2006/relationships/image" Target="../media/image73.png"/><Relationship Id="rId74" Type="http://schemas.openxmlformats.org/officeDocument/2006/relationships/image" Target="../media/image89.png"/><Relationship Id="rId79" Type="http://schemas.openxmlformats.org/officeDocument/2006/relationships/image" Target="../media/image94.png"/><Relationship Id="rId5" Type="http://schemas.openxmlformats.org/officeDocument/2006/relationships/image" Target="../media/image20.png"/><Relationship Id="rId61" Type="http://schemas.openxmlformats.org/officeDocument/2006/relationships/image" Target="../media/image76.jpeg"/><Relationship Id="rId82" Type="http://schemas.openxmlformats.org/officeDocument/2006/relationships/image" Target="../media/image12.png"/><Relationship Id="rId19" Type="http://schemas.openxmlformats.org/officeDocument/2006/relationships/image" Target="../media/image34.pn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43" Type="http://schemas.openxmlformats.org/officeDocument/2006/relationships/image" Target="../media/image58.jpe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64" Type="http://schemas.openxmlformats.org/officeDocument/2006/relationships/image" Target="../media/image79.jpg"/><Relationship Id="rId69" Type="http://schemas.openxmlformats.org/officeDocument/2006/relationships/image" Target="../media/image84.png"/><Relationship Id="rId77" Type="http://schemas.openxmlformats.org/officeDocument/2006/relationships/image" Target="../media/image92.png"/><Relationship Id="rId8" Type="http://schemas.openxmlformats.org/officeDocument/2006/relationships/image" Target="../media/image23.png"/><Relationship Id="rId51" Type="http://schemas.openxmlformats.org/officeDocument/2006/relationships/image" Target="../media/image66.tiff"/><Relationship Id="rId72" Type="http://schemas.openxmlformats.org/officeDocument/2006/relationships/image" Target="../media/image87.jpeg"/><Relationship Id="rId80" Type="http://schemas.openxmlformats.org/officeDocument/2006/relationships/image" Target="../media/image95.png"/><Relationship Id="rId3" Type="http://schemas.openxmlformats.org/officeDocument/2006/relationships/image" Target="../media/image18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5" Type="http://schemas.openxmlformats.org/officeDocument/2006/relationships/image" Target="../media/image40.png"/><Relationship Id="rId33" Type="http://schemas.openxmlformats.org/officeDocument/2006/relationships/image" Target="../media/image48.jpeg"/><Relationship Id="rId38" Type="http://schemas.openxmlformats.org/officeDocument/2006/relationships/image" Target="../media/image53.jpeg"/><Relationship Id="rId46" Type="http://schemas.openxmlformats.org/officeDocument/2006/relationships/image" Target="../media/image61.png"/><Relationship Id="rId59" Type="http://schemas.openxmlformats.org/officeDocument/2006/relationships/image" Target="../media/image74.png"/><Relationship Id="rId67" Type="http://schemas.openxmlformats.org/officeDocument/2006/relationships/image" Target="../media/image82.jpeg"/><Relationship Id="rId20" Type="http://schemas.openxmlformats.org/officeDocument/2006/relationships/image" Target="../media/image35.jpeg"/><Relationship Id="rId41" Type="http://schemas.openxmlformats.org/officeDocument/2006/relationships/image" Target="../media/image56.png"/><Relationship Id="rId54" Type="http://schemas.openxmlformats.org/officeDocument/2006/relationships/image" Target="../media/image69.jpeg"/><Relationship Id="rId62" Type="http://schemas.openxmlformats.org/officeDocument/2006/relationships/image" Target="../media/image77.png"/><Relationship Id="rId70" Type="http://schemas.openxmlformats.org/officeDocument/2006/relationships/image" Target="../media/image85.png"/><Relationship Id="rId75" Type="http://schemas.openxmlformats.org/officeDocument/2006/relationships/image" Target="../media/image9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jpeg"/><Relationship Id="rId49" Type="http://schemas.openxmlformats.org/officeDocument/2006/relationships/image" Target="../media/image64.png"/><Relationship Id="rId57" Type="http://schemas.openxmlformats.org/officeDocument/2006/relationships/image" Target="../media/image72.png"/><Relationship Id="rId10" Type="http://schemas.openxmlformats.org/officeDocument/2006/relationships/image" Target="../media/image25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52" Type="http://schemas.openxmlformats.org/officeDocument/2006/relationships/image" Target="../media/image67.png"/><Relationship Id="rId60" Type="http://schemas.openxmlformats.org/officeDocument/2006/relationships/image" Target="../media/image75.jpeg"/><Relationship Id="rId65" Type="http://schemas.openxmlformats.org/officeDocument/2006/relationships/image" Target="../media/image80.png"/><Relationship Id="rId73" Type="http://schemas.openxmlformats.org/officeDocument/2006/relationships/image" Target="../media/image88.png"/><Relationship Id="rId78" Type="http://schemas.openxmlformats.org/officeDocument/2006/relationships/image" Target="../media/image93.png"/><Relationship Id="rId81" Type="http://schemas.openxmlformats.org/officeDocument/2006/relationships/image" Target="../media/image9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3" Type="http://schemas.openxmlformats.org/officeDocument/2006/relationships/image" Target="../media/image28.jpeg"/><Relationship Id="rId18" Type="http://schemas.openxmlformats.org/officeDocument/2006/relationships/image" Target="../media/image33.png"/><Relationship Id="rId39" Type="http://schemas.openxmlformats.org/officeDocument/2006/relationships/image" Target="../media/image54.png"/><Relationship Id="rId34" Type="http://schemas.openxmlformats.org/officeDocument/2006/relationships/image" Target="../media/image49.jpeg"/><Relationship Id="rId50" Type="http://schemas.openxmlformats.org/officeDocument/2006/relationships/image" Target="../media/image65.png"/><Relationship Id="rId55" Type="http://schemas.openxmlformats.org/officeDocument/2006/relationships/image" Target="../media/image70.jpeg"/><Relationship Id="rId76" Type="http://schemas.openxmlformats.org/officeDocument/2006/relationships/image" Target="../media/image91.png"/><Relationship Id="rId7" Type="http://schemas.openxmlformats.org/officeDocument/2006/relationships/image" Target="../media/image22.png"/><Relationship Id="rId71" Type="http://schemas.openxmlformats.org/officeDocument/2006/relationships/image" Target="../media/image86.jpeg"/><Relationship Id="rId2" Type="http://schemas.openxmlformats.org/officeDocument/2006/relationships/image" Target="../media/image17.png"/><Relationship Id="rId29" Type="http://schemas.openxmlformats.org/officeDocument/2006/relationships/image" Target="../media/image44.png"/><Relationship Id="rId24" Type="http://schemas.openxmlformats.org/officeDocument/2006/relationships/image" Target="../media/image39.jpe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66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microsoft.com/office/2007/relationships/hdphoto" Target="../media/hdphoto1.wdp"/><Relationship Id="rId4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light bulb&#10;&#10;Description automatically generated">
            <a:extLst>
              <a:ext uri="{FF2B5EF4-FFF2-40B4-BE49-F238E27FC236}">
                <a16:creationId xmlns:a16="http://schemas.microsoft.com/office/drawing/2014/main" id="{3291D31D-F7CD-B702-139F-488C86199B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1781"/>
              </a:clrFrom>
              <a:clrTo>
                <a:srgbClr val="0017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983" y="-775607"/>
            <a:ext cx="9659983" cy="5919107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277DE025-BD87-63FC-A237-1CF7051D1C29}"/>
              </a:ext>
            </a:extLst>
          </p:cNvPr>
          <p:cNvSpPr txBox="1">
            <a:spLocks/>
          </p:cNvSpPr>
          <p:nvPr/>
        </p:nvSpPr>
        <p:spPr>
          <a:xfrm>
            <a:off x="265927" y="3459658"/>
            <a:ext cx="3260736" cy="27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Gilroy"/>
              </a:rPr>
              <a:t>JULHO 2024</a:t>
            </a: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29216336-FB4F-343D-D09E-942925DEB8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885" y="4141090"/>
            <a:ext cx="1947356" cy="603527"/>
          </a:xfrm>
          <a:prstGeom prst="rect">
            <a:avLst/>
          </a:prstGeom>
        </p:spPr>
      </p:pic>
      <p:sp>
        <p:nvSpPr>
          <p:cNvPr id="3" name="AutoShape 2" descr="Blue Prism Logo">
            <a:extLst>
              <a:ext uri="{FF2B5EF4-FFF2-40B4-BE49-F238E27FC236}">
                <a16:creationId xmlns:a16="http://schemas.microsoft.com/office/drawing/2014/main" id="{436A3579-FE9A-3D10-231F-2377708E35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AR" sz="105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484F5EA7-FD14-FCCF-C00B-50F37B9A9065}"/>
              </a:ext>
            </a:extLst>
          </p:cNvPr>
          <p:cNvSpPr txBox="1">
            <a:spLocks/>
          </p:cNvSpPr>
          <p:nvPr/>
        </p:nvSpPr>
        <p:spPr>
          <a:xfrm>
            <a:off x="265927" y="3988444"/>
            <a:ext cx="6278528" cy="9270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chemeClr val="bg1"/>
                </a:solidFill>
              </a:rPr>
              <a:t>POTENCIALIZANDO AS AUTOMAÇÕES COM IA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APRESENTAÇÃO STELLANTIS – CASE SUCESSO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2758BF2-224A-6F09-DB55-104838DA6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28" y="2679909"/>
            <a:ext cx="3260737" cy="10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5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4"/>
          <p:cNvSpPr txBox="1"/>
          <p:nvPr/>
        </p:nvSpPr>
        <p:spPr>
          <a:xfrm>
            <a:off x="1014292" y="26950"/>
            <a:ext cx="7638908" cy="12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7200"/>
            </a:pPr>
            <a:r>
              <a:rPr lang="en-IE" sz="52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Quem</a:t>
            </a:r>
            <a:r>
              <a:rPr lang="en-IE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E" sz="5200" b="1" dirty="0" err="1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somos</a:t>
            </a:r>
            <a:endParaRPr lang="en-IE" sz="5200" b="1" dirty="0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lang="en-IE" sz="54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11" y="0"/>
            <a:ext cx="770659" cy="42862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pic>
        <p:nvPicPr>
          <p:cNvPr id="3" name="Imagem 2" descr="Mulher com cabelo loiro&#10;&#10;Descrição gerada automaticamente">
            <a:extLst>
              <a:ext uri="{FF2B5EF4-FFF2-40B4-BE49-F238E27FC236}">
                <a16:creationId xmlns:a16="http://schemas.microsoft.com/office/drawing/2014/main" id="{E6F6A7CA-DFBA-9016-F9A7-999553373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43" y="846786"/>
            <a:ext cx="1430693" cy="1491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5E2B9E59-757B-3818-E05F-595C0BF8E6C2}"/>
              </a:ext>
            </a:extLst>
          </p:cNvPr>
          <p:cNvGrpSpPr/>
          <p:nvPr/>
        </p:nvGrpSpPr>
        <p:grpSpPr>
          <a:xfrm>
            <a:off x="1102140" y="2777955"/>
            <a:ext cx="4381897" cy="646331"/>
            <a:chOff x="1570456" y="2193342"/>
            <a:chExt cx="4381897" cy="6463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2E175E-99D4-8524-6B06-478D79660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0456" y="2344372"/>
              <a:ext cx="504826" cy="4953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F28535-D1F5-55BB-0FD2-F3D4F532B85A}"/>
                </a:ext>
              </a:extLst>
            </p:cNvPr>
            <p:cNvSpPr txBox="1"/>
            <p:nvPr/>
          </p:nvSpPr>
          <p:spPr>
            <a:xfrm>
              <a:off x="2325178" y="2193342"/>
              <a:ext cx="362717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Economista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, 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mestre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 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em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 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Administração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, 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pós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 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graduada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 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em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Project Management e 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certificada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 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em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 Change Management. 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1373F7E-974F-4E04-1B4B-CCB897568A8D}"/>
              </a:ext>
            </a:extLst>
          </p:cNvPr>
          <p:cNvGrpSpPr/>
          <p:nvPr/>
        </p:nvGrpSpPr>
        <p:grpSpPr>
          <a:xfrm>
            <a:off x="1102140" y="3668844"/>
            <a:ext cx="4376078" cy="1068967"/>
            <a:chOff x="1102140" y="3286599"/>
            <a:chExt cx="4376078" cy="1068967"/>
          </a:xfrm>
        </p:grpSpPr>
        <p:sp>
          <p:nvSpPr>
            <p:cNvPr id="5" name="Google Shape;374;p46">
              <a:extLst>
                <a:ext uri="{FF2B5EF4-FFF2-40B4-BE49-F238E27FC236}">
                  <a16:creationId xmlns:a16="http://schemas.microsoft.com/office/drawing/2014/main" id="{870859F7-A5B5-079F-8A1A-49CAB820302E}"/>
                </a:ext>
              </a:extLst>
            </p:cNvPr>
            <p:cNvSpPr txBox="1">
              <a:spLocks/>
            </p:cNvSpPr>
            <p:nvPr/>
          </p:nvSpPr>
          <p:spPr>
            <a:xfrm>
              <a:off x="1851043" y="3286599"/>
              <a:ext cx="3627175" cy="1068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Encode Sans"/>
                <a:buNone/>
                <a:defRPr sz="2667" b="1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SzPts val="1400"/>
              </a:pP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Trabalho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com project management e process improvement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há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quase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20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anos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e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faço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parte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do Grupo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Stellantis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desde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2019.</a:t>
              </a:r>
              <a:endParaRPr lang="en-US" sz="1200" b="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</a:endParaRPr>
            </a:p>
          </p:txBody>
        </p:sp>
        <p:pic>
          <p:nvPicPr>
            <p:cNvPr id="10" name="Picture 9" descr="A neon light icon of a group of people&#10;&#10;Description automatically generated">
              <a:extLst>
                <a:ext uri="{FF2B5EF4-FFF2-40B4-BE49-F238E27FC236}">
                  <a16:creationId xmlns:a16="http://schemas.microsoft.com/office/drawing/2014/main" id="{BC6362F7-451D-8885-6EC0-A1232142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140" y="3354326"/>
              <a:ext cx="512885" cy="512885"/>
            </a:xfrm>
            <a:prstGeom prst="rect">
              <a:avLst/>
            </a:prstGeom>
          </p:spPr>
        </p:pic>
      </p:grpSp>
      <p:pic>
        <p:nvPicPr>
          <p:cNvPr id="13" name="Imagem 12" descr="Homem sorrindo posando para foto&#10;&#10;Descrição gerada automaticamente">
            <a:extLst>
              <a:ext uri="{FF2B5EF4-FFF2-40B4-BE49-F238E27FC236}">
                <a16:creationId xmlns:a16="http://schemas.microsoft.com/office/drawing/2014/main" id="{7EA06840-7512-495B-9F0D-781AE280D6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8059" y="704155"/>
            <a:ext cx="1011649" cy="1556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C9D020E-AE11-DCEC-E68B-61D9A91D5D88}"/>
              </a:ext>
            </a:extLst>
          </p:cNvPr>
          <p:cNvSpPr txBox="1"/>
          <p:nvPr/>
        </p:nvSpPr>
        <p:spPr>
          <a:xfrm>
            <a:off x="1851043" y="2250143"/>
            <a:ext cx="1585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Marina </a:t>
            </a:r>
            <a:r>
              <a:rPr lang="en-US" sz="1400" dirty="0" err="1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Ourivio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1DCD104-E0E8-A7CF-487A-0D3526D17656}"/>
              </a:ext>
            </a:extLst>
          </p:cNvPr>
          <p:cNvSpPr txBox="1"/>
          <p:nvPr/>
        </p:nvSpPr>
        <p:spPr>
          <a:xfrm>
            <a:off x="6912722" y="2183998"/>
            <a:ext cx="15852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Sinésio Oliveira</a:t>
            </a:r>
            <a:endParaRPr lang="pt-BR" dirty="0"/>
          </a:p>
        </p:txBody>
      </p:sp>
      <p:sp>
        <p:nvSpPr>
          <p:cNvPr id="21" name="Google Shape;374;p46">
            <a:extLst>
              <a:ext uri="{FF2B5EF4-FFF2-40B4-BE49-F238E27FC236}">
                <a16:creationId xmlns:a16="http://schemas.microsoft.com/office/drawing/2014/main" id="{83961130-164E-AC22-4AC7-DDE193123609}"/>
              </a:ext>
            </a:extLst>
          </p:cNvPr>
          <p:cNvSpPr txBox="1">
            <a:spLocks/>
          </p:cNvSpPr>
          <p:nvPr/>
        </p:nvSpPr>
        <p:spPr>
          <a:xfrm>
            <a:off x="5646052" y="3602699"/>
            <a:ext cx="3488710" cy="106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6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r>
              <a:rPr lang="pt-BR" sz="1200" b="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Arial"/>
              </a:rPr>
              <a:t>Trabalho com desenvolvimento de software e automação há mais de 14 anos e faço parte do Grupo Stellantis desde 2014.</a:t>
            </a:r>
            <a:endParaRPr lang="en-US" sz="1200" b="0" dirty="0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16C20CE7-442A-B236-61E6-FBFEA45C51C4}"/>
              </a:ext>
            </a:extLst>
          </p:cNvPr>
          <p:cNvSpPr txBox="1"/>
          <p:nvPr/>
        </p:nvSpPr>
        <p:spPr>
          <a:xfrm>
            <a:off x="5576819" y="2762707"/>
            <a:ext cx="36271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Graduado</a:t>
            </a:r>
            <a:r>
              <a:rPr lang="en-US" sz="12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</a:t>
            </a:r>
            <a:r>
              <a:rPr lang="en-US" sz="12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computação</a:t>
            </a:r>
            <a:r>
              <a:rPr lang="en-US" sz="12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 </a:t>
            </a:r>
            <a:r>
              <a:rPr lang="en-US" sz="1200" dirty="0" err="1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atualmente</a:t>
            </a:r>
            <a:r>
              <a:rPr lang="en-US" sz="12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dedicado</a:t>
            </a:r>
            <a:r>
              <a:rPr lang="en-US" sz="12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 </a:t>
            </a:r>
            <a:r>
              <a:rPr lang="pt-BR" sz="1200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Coordenação do RPA.</a:t>
            </a:r>
            <a:endParaRPr lang="en-US" sz="1200" dirty="0">
              <a:solidFill>
                <a:schemeClr val="dk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4FC2771F-B9A2-D4BC-DFC0-DEB7809510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F4AC5CA0-0941-54D9-ABED-1AD2B8D4FF8C}"/>
              </a:ext>
            </a:extLst>
          </p:cNvPr>
          <p:cNvSpPr/>
          <p:nvPr/>
        </p:nvSpPr>
        <p:spPr>
          <a:xfrm>
            <a:off x="1214257" y="1146345"/>
            <a:ext cx="3821728" cy="203269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6" name="Google Shape;466;p94"/>
          <p:cNvSpPr txBox="1"/>
          <p:nvPr/>
        </p:nvSpPr>
        <p:spPr>
          <a:xfrm>
            <a:off x="1014292" y="26950"/>
            <a:ext cx="7638908" cy="12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7200"/>
            </a:pPr>
            <a:r>
              <a:rPr lang="en-IE" sz="52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Parceria</a:t>
            </a:r>
            <a:r>
              <a:rPr lang="en-IE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E" sz="52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de </a:t>
            </a:r>
            <a:r>
              <a:rPr lang="en-IE" sz="5200" b="1" dirty="0" err="1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Sucesso</a:t>
            </a:r>
            <a:endParaRPr lang="en-IE" sz="5200" b="1" dirty="0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lang="en-IE" sz="54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11" y="0"/>
            <a:ext cx="770659" cy="42862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pic>
        <p:nvPicPr>
          <p:cNvPr id="13" name="Imagem 12" descr="Pessoas sentadas no chão&#10;&#10;Descrição gerada automaticamente com confiança média">
            <a:extLst>
              <a:ext uri="{FF2B5EF4-FFF2-40B4-BE49-F238E27FC236}">
                <a16:creationId xmlns:a16="http://schemas.microsoft.com/office/drawing/2014/main" id="{28EACB41-5700-246F-5B19-119AD714B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985" y="1144351"/>
            <a:ext cx="3617215" cy="2034684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B5528CBB-2068-669D-8A74-9C96BBF6463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81" y="1250282"/>
            <a:ext cx="2801680" cy="892843"/>
          </a:xfrm>
          <a:prstGeom prst="rect">
            <a:avLst/>
          </a:prstGeom>
          <a:noFill/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1014303-7A51-C368-9F35-4CD6E429DCA8}"/>
              </a:ext>
            </a:extLst>
          </p:cNvPr>
          <p:cNvGrpSpPr/>
          <p:nvPr/>
        </p:nvGrpSpPr>
        <p:grpSpPr>
          <a:xfrm>
            <a:off x="1341983" y="3614408"/>
            <a:ext cx="5392933" cy="1068967"/>
            <a:chOff x="1102140" y="3286599"/>
            <a:chExt cx="5392933" cy="1068967"/>
          </a:xfrm>
        </p:grpSpPr>
        <p:sp>
          <p:nvSpPr>
            <p:cNvPr id="29" name="Google Shape;374;p46">
              <a:extLst>
                <a:ext uri="{FF2B5EF4-FFF2-40B4-BE49-F238E27FC236}">
                  <a16:creationId xmlns:a16="http://schemas.microsoft.com/office/drawing/2014/main" id="{75A84D16-1D7F-8639-EA52-DB82A5B3257D}"/>
                </a:ext>
              </a:extLst>
            </p:cNvPr>
            <p:cNvSpPr txBox="1">
              <a:spLocks/>
            </p:cNvSpPr>
            <p:nvPr/>
          </p:nvSpPr>
          <p:spPr>
            <a:xfrm>
              <a:off x="1851043" y="3286599"/>
              <a:ext cx="4644030" cy="1068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Encode Sans"/>
                <a:buNone/>
                <a:defRPr sz="2667" b="1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SzPts val="1400"/>
              </a:pPr>
              <a:endParaRPr lang="pt-BR" sz="1200" b="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Arial"/>
              </a:endParaRPr>
            </a:p>
            <a:p>
              <a:pPr>
                <a:buSzPts val="1400"/>
              </a:pPr>
              <a:r>
                <a:rPr lang="pt-BR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Celebrando mais de três anos de parceria: Uma jornada de sucesso e crescimento mútuo.</a:t>
              </a:r>
              <a:endParaRPr lang="en-US" sz="1200" b="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</a:endParaRPr>
            </a:p>
          </p:txBody>
        </p:sp>
        <p:pic>
          <p:nvPicPr>
            <p:cNvPr id="30" name="Picture 9" descr="A neon light icon of a group of people&#10;&#10;Description automatically generated">
              <a:extLst>
                <a:ext uri="{FF2B5EF4-FFF2-40B4-BE49-F238E27FC236}">
                  <a16:creationId xmlns:a16="http://schemas.microsoft.com/office/drawing/2014/main" id="{194C6E1E-3152-02D4-5288-788C83EAE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2140" y="3354326"/>
              <a:ext cx="512885" cy="512885"/>
            </a:xfrm>
            <a:prstGeom prst="rect">
              <a:avLst/>
            </a:prstGeom>
          </p:spPr>
        </p:pic>
      </p:grpSp>
      <p:pic>
        <p:nvPicPr>
          <p:cNvPr id="5" name="Imagem 4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9D4DF53E-D947-CB44-49A4-5C67DA389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0886" y="2161693"/>
            <a:ext cx="2026356" cy="681292"/>
          </a:xfrm>
          <a:prstGeom prst="rect">
            <a:avLst/>
          </a:prstGeom>
        </p:spPr>
      </p:pic>
      <p:pic>
        <p:nvPicPr>
          <p:cNvPr id="6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9DA8A97F-1F69-0FBF-820D-441CBB2246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4"/>
          <p:cNvSpPr txBox="1"/>
          <p:nvPr/>
        </p:nvSpPr>
        <p:spPr>
          <a:xfrm>
            <a:off x="1014292" y="26950"/>
            <a:ext cx="7638908" cy="12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7200"/>
            </a:pPr>
            <a:r>
              <a:rPr lang="en-IE" sz="58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Quem</a:t>
            </a:r>
            <a:r>
              <a:rPr lang="en-IE" sz="5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E" sz="58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somos</a:t>
            </a:r>
            <a:r>
              <a:rPr lang="en-IE" sz="5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IE" sz="5800" b="1" dirty="0" err="1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nós</a:t>
            </a:r>
            <a:r>
              <a:rPr lang="en-IE" sz="5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8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7" name="Google Shape;467;p94"/>
          <p:cNvSpPr txBox="1"/>
          <p:nvPr/>
        </p:nvSpPr>
        <p:spPr>
          <a:xfrm>
            <a:off x="799635" y="1910576"/>
            <a:ext cx="2111677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5000"/>
            </a:pPr>
            <a:r>
              <a:rPr lang="pt-BR" sz="1000" b="1" dirty="0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rPr>
              <a:t>Maior Fabricante de Automóveis da América do Sul</a:t>
            </a:r>
          </a:p>
        </p:txBody>
      </p:sp>
      <p:cxnSp>
        <p:nvCxnSpPr>
          <p:cNvPr id="469" name="Google Shape;469;p94"/>
          <p:cNvCxnSpPr/>
          <p:nvPr/>
        </p:nvCxnSpPr>
        <p:spPr>
          <a:xfrm>
            <a:off x="2864325" y="1286600"/>
            <a:ext cx="0" cy="3482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0" name="Google Shape;470;p94"/>
          <p:cNvSpPr txBox="1"/>
          <p:nvPr/>
        </p:nvSpPr>
        <p:spPr>
          <a:xfrm>
            <a:off x="2733997" y="1565945"/>
            <a:ext cx="21225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5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14</a:t>
            </a:r>
            <a:endParaRPr sz="58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1" name="Google Shape;471;p94"/>
          <p:cNvSpPr txBox="1"/>
          <p:nvPr/>
        </p:nvSpPr>
        <p:spPr>
          <a:xfrm>
            <a:off x="2733997" y="2423066"/>
            <a:ext cx="21225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5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30</a:t>
            </a:r>
            <a:endParaRPr sz="58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2" name="Google Shape;472;p94"/>
          <p:cNvSpPr txBox="1"/>
          <p:nvPr/>
        </p:nvSpPr>
        <p:spPr>
          <a:xfrm>
            <a:off x="4654900" y="1726895"/>
            <a:ext cx="11688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17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Marcas</a:t>
            </a:r>
            <a:endParaRPr sz="170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4" name="Google Shape;474;p94"/>
          <p:cNvSpPr txBox="1"/>
          <p:nvPr/>
        </p:nvSpPr>
        <p:spPr>
          <a:xfrm>
            <a:off x="4654900" y="2626645"/>
            <a:ext cx="12645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17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Países</a:t>
            </a:r>
            <a:endParaRPr sz="170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5" name="Google Shape;475;p94"/>
          <p:cNvSpPr txBox="1"/>
          <p:nvPr/>
        </p:nvSpPr>
        <p:spPr>
          <a:xfrm>
            <a:off x="2733997" y="3261266"/>
            <a:ext cx="2122500" cy="10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5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160</a:t>
            </a:r>
            <a:endParaRPr sz="58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6" name="Google Shape;476;p94"/>
          <p:cNvSpPr txBox="1"/>
          <p:nvPr/>
        </p:nvSpPr>
        <p:spPr>
          <a:xfrm>
            <a:off x="4379899" y="3469445"/>
            <a:ext cx="1943009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pt-BR" sz="17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Nacionalidades</a:t>
            </a:r>
            <a:endParaRPr sz="170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79" name="Google Shape;479;p94"/>
          <p:cNvCxnSpPr/>
          <p:nvPr/>
        </p:nvCxnSpPr>
        <p:spPr>
          <a:xfrm>
            <a:off x="6265349" y="1220500"/>
            <a:ext cx="0" cy="3482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88A6EA9-A800-B7B3-BEA0-7D5EEE798891}"/>
              </a:ext>
            </a:extLst>
          </p:cNvPr>
          <p:cNvGrpSpPr/>
          <p:nvPr/>
        </p:nvGrpSpPr>
        <p:grpSpPr>
          <a:xfrm>
            <a:off x="6268612" y="1699798"/>
            <a:ext cx="3105070" cy="1949518"/>
            <a:chOff x="6268612" y="1699798"/>
            <a:chExt cx="3105070" cy="1949518"/>
          </a:xfrm>
        </p:grpSpPr>
        <p:sp>
          <p:nvSpPr>
            <p:cNvPr id="480" name="Google Shape;480;p94"/>
            <p:cNvSpPr txBox="1"/>
            <p:nvPr/>
          </p:nvSpPr>
          <p:spPr>
            <a:xfrm>
              <a:off x="6268612" y="1699798"/>
              <a:ext cx="2864021" cy="1691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0"/>
                <a:buFont typeface="Arial"/>
                <a:buNone/>
              </a:pPr>
              <a:r>
                <a:rPr lang="en" sz="7700" b="1" dirty="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+130</a:t>
              </a:r>
              <a:endParaRPr sz="77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81" name="Google Shape;481;p94"/>
            <p:cNvSpPr txBox="1"/>
            <p:nvPr/>
          </p:nvSpPr>
          <p:spPr>
            <a:xfrm>
              <a:off x="6404282" y="2873216"/>
              <a:ext cx="2969400" cy="77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0"/>
                <a:buFont typeface="Arial"/>
                <a:buNone/>
              </a:pPr>
              <a:r>
                <a:rPr lang="en" sz="1300" b="1" dirty="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Mercados</a:t>
              </a:r>
              <a:endParaRPr sz="13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11" y="0"/>
            <a:ext cx="770659" cy="42862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sp>
        <p:nvSpPr>
          <p:cNvPr id="2" name="Google Shape;476;p94">
            <a:extLst>
              <a:ext uri="{FF2B5EF4-FFF2-40B4-BE49-F238E27FC236}">
                <a16:creationId xmlns:a16="http://schemas.microsoft.com/office/drawing/2014/main" id="{36C9B57F-206B-1FB9-C270-C42946362857}"/>
              </a:ext>
            </a:extLst>
          </p:cNvPr>
          <p:cNvSpPr txBox="1"/>
          <p:nvPr/>
        </p:nvSpPr>
        <p:spPr>
          <a:xfrm>
            <a:off x="788512" y="2545517"/>
            <a:ext cx="198155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SzPts val="5000"/>
              <a:defRPr sz="1000" b="1">
                <a:solidFill>
                  <a:schemeClr val="accent5"/>
                </a:solidFill>
                <a:latin typeface="Poppins"/>
                <a:ea typeface="Poppins"/>
                <a:cs typeface="Poppins"/>
              </a:defRPr>
            </a:lvl1pPr>
          </a:lstStyle>
          <a:p>
            <a:r>
              <a:rPr lang="pt-BR" dirty="0"/>
              <a:t>Líder em Market </a:t>
            </a:r>
            <a:r>
              <a:rPr lang="pt-BR" dirty="0" err="1"/>
              <a:t>Share</a:t>
            </a:r>
            <a:r>
              <a:rPr lang="pt-BR" dirty="0"/>
              <a:t> Brasil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47D3D8-21ED-2A58-3D97-8EA50E5DA219}"/>
              </a:ext>
            </a:extLst>
          </p:cNvPr>
          <p:cNvSpPr txBox="1"/>
          <p:nvPr/>
        </p:nvSpPr>
        <p:spPr>
          <a:xfrm>
            <a:off x="803436" y="3102267"/>
            <a:ext cx="206089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SzPts val="5000"/>
              <a:defRPr sz="1000" b="1">
                <a:solidFill>
                  <a:schemeClr val="accent5"/>
                </a:solidFill>
                <a:latin typeface="Poppins"/>
                <a:ea typeface="Poppins"/>
                <a:cs typeface="Poppins"/>
              </a:defRPr>
            </a:lvl1pPr>
          </a:lstStyle>
          <a:p>
            <a:r>
              <a:rPr lang="pt-BR" dirty="0"/>
              <a:t>Brand líder em vendas Brasil nos últimos 3 anos (Nova Strada)</a:t>
            </a:r>
          </a:p>
        </p:txBody>
      </p:sp>
      <p:pic>
        <p:nvPicPr>
          <p:cNvPr id="6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3DC70D3F-51FC-461E-0F86-9B56A642F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8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" grpId="0"/>
      <p:bldP spid="470" grpId="0"/>
      <p:bldP spid="471" grpId="0"/>
      <p:bldP spid="472" grpId="0"/>
      <p:bldP spid="474" grpId="0"/>
      <p:bldP spid="475" grpId="0"/>
      <p:bldP spid="476" grpId="0"/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0"/>
          <p:cNvSpPr txBox="1"/>
          <p:nvPr/>
        </p:nvSpPr>
        <p:spPr>
          <a:xfrm>
            <a:off x="0" y="0"/>
            <a:ext cx="60558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5200" b="1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Shared</a:t>
            </a:r>
            <a:r>
              <a:rPr lang="en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52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Services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CEDD43F-B364-B44D-178B-A1CEB11FB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365" y="1243286"/>
            <a:ext cx="4120439" cy="2834982"/>
          </a:xfrm>
          <a:prstGeom prst="rect">
            <a:avLst/>
          </a:prstGeom>
        </p:spPr>
      </p:pic>
      <p:sp>
        <p:nvSpPr>
          <p:cNvPr id="3" name="Google Shape;374;p46">
            <a:extLst>
              <a:ext uri="{FF2B5EF4-FFF2-40B4-BE49-F238E27FC236}">
                <a16:creationId xmlns:a16="http://schemas.microsoft.com/office/drawing/2014/main" id="{EE14874B-1D27-992E-9E9D-326BC406763D}"/>
              </a:ext>
            </a:extLst>
          </p:cNvPr>
          <p:cNvSpPr txBox="1">
            <a:spLocks/>
          </p:cNvSpPr>
          <p:nvPr/>
        </p:nvSpPr>
        <p:spPr>
          <a:xfrm>
            <a:off x="451561" y="1750712"/>
            <a:ext cx="3771396" cy="26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Encode Sans"/>
              <a:buNone/>
              <a:defRPr sz="2667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SzPts val="1400"/>
            </a:pPr>
            <a:r>
              <a:rPr lang="pt-BR" sz="1600" b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Presença Brasil e Argentina</a:t>
            </a:r>
          </a:p>
          <a:p>
            <a:pPr marL="285750" indent="-285750">
              <a:lnSpc>
                <a:spcPct val="150000"/>
              </a:lnSpc>
              <a:buSzPts val="1400"/>
              <a:buFont typeface="Arial" panose="020B0604020202020204" pitchFamily="34" charset="0"/>
              <a:buChar char="•"/>
            </a:pPr>
            <a:endParaRPr lang="pt-BR" sz="1400" b="0" kern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9732CE-3C20-CB7E-14A2-956D17811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527" y="2760867"/>
            <a:ext cx="1080000" cy="1080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AF251A7-D84D-A397-C551-10D882C460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2527" y="1750712"/>
            <a:ext cx="1080000" cy="1080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59E7A8E-2035-D96F-4D69-278D513093C8}"/>
              </a:ext>
            </a:extLst>
          </p:cNvPr>
          <p:cNvSpPr txBox="1"/>
          <p:nvPr/>
        </p:nvSpPr>
        <p:spPr>
          <a:xfrm>
            <a:off x="451561" y="2076022"/>
            <a:ext cx="3510839" cy="1534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ts val="1400"/>
            </a:pPr>
            <a:r>
              <a:rPr lang="pt-BR" sz="1600" b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~500 colaboradores</a:t>
            </a:r>
          </a:p>
          <a:p>
            <a:pPr>
              <a:lnSpc>
                <a:spcPct val="150000"/>
              </a:lnSpc>
              <a:buSzPts val="1400"/>
            </a:pPr>
            <a:r>
              <a:rPr lang="pt-BR" sz="1600" b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Purchase </a:t>
            </a:r>
            <a:r>
              <a:rPr lang="pt-BR" sz="1600" b="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to</a:t>
            </a:r>
            <a:r>
              <a:rPr lang="pt-BR" sz="1600" b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 </a:t>
            </a:r>
            <a:r>
              <a:rPr lang="pt-BR" sz="1600" b="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Pay</a:t>
            </a:r>
            <a:endParaRPr lang="pt-BR" sz="1600" b="0" dirty="0">
              <a:solidFill>
                <a:schemeClr val="dk1"/>
              </a:solidFill>
              <a:latin typeface="Poppins"/>
              <a:ea typeface="Poppins"/>
              <a:cs typeface="Poppins"/>
              <a:sym typeface="Arial"/>
            </a:endParaRPr>
          </a:p>
          <a:p>
            <a:pPr>
              <a:lnSpc>
                <a:spcPct val="150000"/>
              </a:lnSpc>
              <a:buSzPts val="1400"/>
            </a:pPr>
            <a:r>
              <a:rPr lang="pt-BR" sz="1600" b="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Order</a:t>
            </a:r>
            <a:r>
              <a:rPr lang="pt-BR" sz="1600" b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 </a:t>
            </a:r>
            <a:r>
              <a:rPr lang="pt-BR" sz="1600" b="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to</a:t>
            </a:r>
            <a:r>
              <a:rPr lang="pt-BR" sz="1600" b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 Cash</a:t>
            </a:r>
          </a:p>
          <a:p>
            <a:pPr>
              <a:lnSpc>
                <a:spcPct val="150000"/>
              </a:lnSpc>
              <a:buSzPts val="1400"/>
            </a:pPr>
            <a:r>
              <a:rPr lang="pt-BR" sz="1600" b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Record </a:t>
            </a:r>
            <a:r>
              <a:rPr lang="pt-BR" sz="1600" b="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to</a:t>
            </a:r>
            <a:r>
              <a:rPr lang="pt-BR" sz="1600" b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Arial"/>
              </a:rPr>
              <a:t> Report</a:t>
            </a:r>
          </a:p>
        </p:txBody>
      </p:sp>
      <p:pic>
        <p:nvPicPr>
          <p:cNvPr id="8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34B88F3A-F824-4484-ADEA-AD23CF33C1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8;p90">
            <a:extLst>
              <a:ext uri="{FF2B5EF4-FFF2-40B4-BE49-F238E27FC236}">
                <a16:creationId xmlns:a16="http://schemas.microsoft.com/office/drawing/2014/main" id="{D8B20ACB-44D1-10DB-0E39-A7E33DF253A0}"/>
              </a:ext>
            </a:extLst>
          </p:cNvPr>
          <p:cNvSpPr txBox="1"/>
          <p:nvPr/>
        </p:nvSpPr>
        <p:spPr>
          <a:xfrm>
            <a:off x="0" y="0"/>
            <a:ext cx="786384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buSzPts val="7200"/>
            </a:pPr>
            <a:r>
              <a:rPr lang="en" sz="5200" b="1" dirty="0">
                <a:latin typeface="Poppins"/>
                <a:ea typeface="Poppins"/>
                <a:cs typeface="Poppins"/>
                <a:sym typeface="Poppins"/>
              </a:rPr>
              <a:t>Process  </a:t>
            </a:r>
            <a:r>
              <a:rPr lang="en" sz="5200" b="1" dirty="0">
                <a:solidFill>
                  <a:srgbClr val="FFAB40">
                    <a:lumMod val="75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Improvement</a:t>
            </a:r>
          </a:p>
          <a:p>
            <a:pPr>
              <a:lnSpc>
                <a:spcPct val="115000"/>
              </a:lnSpc>
              <a:buSzPts val="7200"/>
            </a:pPr>
            <a:r>
              <a:rPr lang="pt-BR" sz="2000" b="1" dirty="0">
                <a:solidFill>
                  <a:srgbClr val="FFAB40">
                    <a:lumMod val="75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Contexto de negócio</a:t>
            </a:r>
            <a:endParaRPr sz="2000" dirty="0">
              <a:solidFill>
                <a:srgbClr val="FFAB40">
                  <a:lumMod val="75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15000"/>
              </a:lnSpc>
              <a:buSzPts val="7200"/>
            </a:pPr>
            <a:endParaRPr sz="20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Espaço Reservado para Texto 6">
            <a:extLst>
              <a:ext uri="{FF2B5EF4-FFF2-40B4-BE49-F238E27FC236}">
                <a16:creationId xmlns:a16="http://schemas.microsoft.com/office/drawing/2014/main" id="{E9AA1252-0566-6B84-052E-49B3DAE5C4C4}"/>
              </a:ext>
            </a:extLst>
          </p:cNvPr>
          <p:cNvSpPr txBox="1">
            <a:spLocks/>
          </p:cNvSpPr>
          <p:nvPr/>
        </p:nvSpPr>
        <p:spPr>
          <a:xfrm>
            <a:off x="3131211" y="1405679"/>
            <a:ext cx="5539095" cy="1010842"/>
          </a:xfrm>
          <a:prstGeom prst="rect">
            <a:avLst/>
          </a:prstGeom>
        </p:spPr>
        <p:txBody>
          <a:bodyPr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. extração de dados de diferentes sistemas</a:t>
            </a:r>
          </a:p>
          <a:p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. manipulação de dados, muita manualidade</a:t>
            </a:r>
          </a:p>
          <a:p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. registros, conferências, conciliações...</a:t>
            </a:r>
          </a:p>
          <a:p>
            <a:endParaRPr lang="pt-BR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Espaço Reservado para Texto 7">
            <a:extLst>
              <a:ext uri="{FF2B5EF4-FFF2-40B4-BE49-F238E27FC236}">
                <a16:creationId xmlns:a16="http://schemas.microsoft.com/office/drawing/2014/main" id="{5AC446D1-C88B-C1FF-8A5A-A8CCC843C8FE}"/>
              </a:ext>
            </a:extLst>
          </p:cNvPr>
          <p:cNvSpPr txBox="1">
            <a:spLocks/>
          </p:cNvSpPr>
          <p:nvPr/>
        </p:nvSpPr>
        <p:spPr>
          <a:xfrm>
            <a:off x="3422139" y="2299398"/>
            <a:ext cx="6065149" cy="1010842"/>
          </a:xfrm>
          <a:prstGeom prst="rect">
            <a:avLst/>
          </a:prstGeom>
        </p:spPr>
        <p:txBody>
          <a:bodyPr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. baixa confiabilidade nos sistemas e nas interfaces</a:t>
            </a:r>
          </a:p>
          <a:p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. um time de jovens talentos realizando tarefas sem valor agregado</a:t>
            </a:r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35288B4A-A3D6-D7F6-7D37-9C47BD963129}"/>
              </a:ext>
            </a:extLst>
          </p:cNvPr>
          <p:cNvSpPr txBox="1">
            <a:spLocks/>
          </p:cNvSpPr>
          <p:nvPr/>
        </p:nvSpPr>
        <p:spPr>
          <a:xfrm>
            <a:off x="3796120" y="3233353"/>
            <a:ext cx="5539095" cy="1010842"/>
          </a:xfrm>
          <a:prstGeom prst="rect">
            <a:avLst/>
          </a:prstGeom>
        </p:spPr>
        <p:txBody>
          <a:bodyPr rtlCol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. um calendário de fechamento agressivo</a:t>
            </a:r>
          </a:p>
          <a:p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. targets de eficiência para entregar</a:t>
            </a:r>
          </a:p>
        </p:txBody>
      </p:sp>
      <p:sp>
        <p:nvSpPr>
          <p:cNvPr id="15" name="Espaço Reservado para Texto 9">
            <a:extLst>
              <a:ext uri="{FF2B5EF4-FFF2-40B4-BE49-F238E27FC236}">
                <a16:creationId xmlns:a16="http://schemas.microsoft.com/office/drawing/2014/main" id="{A9EC453A-925A-F1D6-0C76-6D3A42A8BFF0}"/>
              </a:ext>
            </a:extLst>
          </p:cNvPr>
          <p:cNvSpPr txBox="1">
            <a:spLocks/>
          </p:cNvSpPr>
          <p:nvPr/>
        </p:nvSpPr>
        <p:spPr>
          <a:xfrm>
            <a:off x="4298311" y="4144355"/>
            <a:ext cx="4756346" cy="1270777"/>
          </a:xfrm>
          <a:prstGeom prst="rect">
            <a:avLst/>
          </a:prstGeom>
        </p:spPr>
        <p:txBody>
          <a:bodyPr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. Viabilidade do investimento e time engajado</a:t>
            </a:r>
          </a:p>
          <a:p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r>
              <a:rPr lang="pt-BR" sz="1200" i="1" dirty="0">
                <a:latin typeface="Poppins" panose="00000500000000000000" pitchFamily="2" charset="0"/>
                <a:cs typeface="Poppins" panose="00000500000000000000" pitchFamily="2" charset="0"/>
              </a:rPr>
              <a:t>Players</a:t>
            </a:r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 relevantes e curva de aprendizado simplificada</a:t>
            </a:r>
          </a:p>
          <a:p>
            <a:r>
              <a:rPr lang="pt-BR" sz="1200" dirty="0">
                <a:latin typeface="Poppins" panose="00000500000000000000" pitchFamily="2" charset="0"/>
                <a:cs typeface="Poppins" panose="00000500000000000000" pitchFamily="2" charset="0"/>
              </a:rPr>
              <a:t>. Demandas de serviços sofrendo saltos expressivos (escalabilidade, confiabilidade, etc.).</a:t>
            </a:r>
          </a:p>
        </p:txBody>
      </p:sp>
      <p:grpSp>
        <p:nvGrpSpPr>
          <p:cNvPr id="288" name="Agrupar 287">
            <a:extLst>
              <a:ext uri="{FF2B5EF4-FFF2-40B4-BE49-F238E27FC236}">
                <a16:creationId xmlns:a16="http://schemas.microsoft.com/office/drawing/2014/main" id="{F66F9437-8199-B0E2-DDF1-D8087042B7C7}"/>
              </a:ext>
            </a:extLst>
          </p:cNvPr>
          <p:cNvGrpSpPr/>
          <p:nvPr/>
        </p:nvGrpSpPr>
        <p:grpSpPr>
          <a:xfrm>
            <a:off x="843983" y="2412470"/>
            <a:ext cx="2545752" cy="514350"/>
            <a:chOff x="843983" y="2412470"/>
            <a:chExt cx="2545752" cy="514350"/>
          </a:xfrm>
        </p:grpSpPr>
        <p:sp>
          <p:nvSpPr>
            <p:cNvPr id="9" name="Espaço Reservado para Texto 3">
              <a:extLst>
                <a:ext uri="{FF2B5EF4-FFF2-40B4-BE49-F238E27FC236}">
                  <a16:creationId xmlns:a16="http://schemas.microsoft.com/office/drawing/2014/main" id="{BBEAFEF4-72EB-17DE-B084-7E323459D23F}"/>
                </a:ext>
              </a:extLst>
            </p:cNvPr>
            <p:cNvSpPr txBox="1">
              <a:spLocks/>
            </p:cNvSpPr>
            <p:nvPr/>
          </p:nvSpPr>
          <p:spPr>
            <a:xfrm>
              <a:off x="843983" y="2412470"/>
              <a:ext cx="2141764" cy="514350"/>
            </a:xfrm>
            <a:prstGeom prst="rect">
              <a:avLst/>
            </a:prstGeom>
          </p:spPr>
          <p:txBody>
            <a:bodyPr rtlCol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sz="1200" dirty="0">
                  <a:latin typeface="Poppins" panose="00000500000000000000" pitchFamily="2" charset="0"/>
                  <a:cs typeface="Poppins" panose="00000500000000000000" pitchFamily="2" charset="0"/>
                </a:rPr>
                <a:t>Com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7EBA9251-3088-3F0B-F2B3-3DE166F695A5}"/>
                </a:ext>
              </a:extLst>
            </p:cNvPr>
            <p:cNvCxnSpPr>
              <a:cxnSpLocks/>
            </p:cNvCxnSpPr>
            <p:nvPr/>
          </p:nvCxnSpPr>
          <p:spPr>
            <a:xfrm>
              <a:off x="1557867" y="2557463"/>
              <a:ext cx="1831868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9" name="Agrupar 288">
            <a:extLst>
              <a:ext uri="{FF2B5EF4-FFF2-40B4-BE49-F238E27FC236}">
                <a16:creationId xmlns:a16="http://schemas.microsoft.com/office/drawing/2014/main" id="{D028F6A1-3CC7-BB6B-4B93-DFD314A12A38}"/>
              </a:ext>
            </a:extLst>
          </p:cNvPr>
          <p:cNvGrpSpPr/>
          <p:nvPr/>
        </p:nvGrpSpPr>
        <p:grpSpPr>
          <a:xfrm>
            <a:off x="1280375" y="3326339"/>
            <a:ext cx="2524226" cy="514350"/>
            <a:chOff x="1280375" y="3326339"/>
            <a:chExt cx="2524226" cy="514350"/>
          </a:xfrm>
        </p:grpSpPr>
        <p:sp>
          <p:nvSpPr>
            <p:cNvPr id="10" name="Espaço Reservado para Texto 4">
              <a:extLst>
                <a:ext uri="{FF2B5EF4-FFF2-40B4-BE49-F238E27FC236}">
                  <a16:creationId xmlns:a16="http://schemas.microsoft.com/office/drawing/2014/main" id="{B4D16D9E-3C05-DB46-B95C-7EAACC52B3EB}"/>
                </a:ext>
              </a:extLst>
            </p:cNvPr>
            <p:cNvSpPr txBox="1">
              <a:spLocks/>
            </p:cNvSpPr>
            <p:nvPr/>
          </p:nvSpPr>
          <p:spPr>
            <a:xfrm>
              <a:off x="1280375" y="3326339"/>
              <a:ext cx="2141764" cy="514350"/>
            </a:xfrm>
            <a:prstGeom prst="rect">
              <a:avLst/>
            </a:prstGeom>
          </p:spPr>
          <p:txBody>
            <a:bodyPr rtlCol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sz="1200" dirty="0">
                  <a:latin typeface="Poppins" panose="00000500000000000000" pitchFamily="2" charset="0"/>
                  <a:cs typeface="Poppins" panose="00000500000000000000" pitchFamily="2" charset="0"/>
                </a:rPr>
                <a:t>E</a:t>
              </a:r>
            </a:p>
          </p:txBody>
        </p: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855482C1-C87E-DFEF-ED12-553EF0F9BD24}"/>
                </a:ext>
              </a:extLst>
            </p:cNvPr>
            <p:cNvCxnSpPr>
              <a:cxnSpLocks/>
            </p:cNvCxnSpPr>
            <p:nvPr/>
          </p:nvCxnSpPr>
          <p:spPr>
            <a:xfrm>
              <a:off x="1557867" y="3488797"/>
              <a:ext cx="2246734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0" name="Agrupar 289">
            <a:extLst>
              <a:ext uri="{FF2B5EF4-FFF2-40B4-BE49-F238E27FC236}">
                <a16:creationId xmlns:a16="http://schemas.microsoft.com/office/drawing/2014/main" id="{AEB0556B-EF2F-883A-E67F-831F9D0458F5}"/>
              </a:ext>
            </a:extLst>
          </p:cNvPr>
          <p:cNvGrpSpPr/>
          <p:nvPr/>
        </p:nvGrpSpPr>
        <p:grpSpPr>
          <a:xfrm>
            <a:off x="1280375" y="4265394"/>
            <a:ext cx="2927558" cy="514350"/>
            <a:chOff x="1280375" y="4265394"/>
            <a:chExt cx="2927558" cy="514350"/>
          </a:xfrm>
        </p:grpSpPr>
        <p:sp>
          <p:nvSpPr>
            <p:cNvPr id="11" name="Espaço Reservado para Texto 5">
              <a:extLst>
                <a:ext uri="{FF2B5EF4-FFF2-40B4-BE49-F238E27FC236}">
                  <a16:creationId xmlns:a16="http://schemas.microsoft.com/office/drawing/2014/main" id="{3AA7D6AE-D4FB-A5C2-98B6-6FF80EEE2BC9}"/>
                </a:ext>
              </a:extLst>
            </p:cNvPr>
            <p:cNvSpPr txBox="1">
              <a:spLocks/>
            </p:cNvSpPr>
            <p:nvPr/>
          </p:nvSpPr>
          <p:spPr>
            <a:xfrm>
              <a:off x="1280375" y="4265394"/>
              <a:ext cx="2141764" cy="514350"/>
            </a:xfrm>
            <a:prstGeom prst="rect">
              <a:avLst/>
            </a:prstGeom>
          </p:spPr>
          <p:txBody>
            <a:bodyPr rtlCol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sz="1200" dirty="0">
                  <a:latin typeface="Poppins" panose="00000500000000000000" pitchFamily="2" charset="0"/>
                  <a:cs typeface="Poppins" panose="00000500000000000000" pitchFamily="2" charset="0"/>
                </a:rPr>
                <a:t>Coincidindo com</a:t>
              </a: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9DC07912-B82D-EB82-4946-A1827EC553A2}"/>
                </a:ext>
              </a:extLst>
            </p:cNvPr>
            <p:cNvCxnSpPr>
              <a:cxnSpLocks/>
            </p:cNvCxnSpPr>
            <p:nvPr/>
          </p:nvCxnSpPr>
          <p:spPr>
            <a:xfrm>
              <a:off x="2808553" y="4420131"/>
              <a:ext cx="1399380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A036E67-789C-DCE0-4F22-D650F27C45E7}"/>
              </a:ext>
            </a:extLst>
          </p:cNvPr>
          <p:cNvGrpSpPr/>
          <p:nvPr/>
        </p:nvGrpSpPr>
        <p:grpSpPr>
          <a:xfrm>
            <a:off x="275129" y="1481137"/>
            <a:ext cx="2710618" cy="514350"/>
            <a:chOff x="275129" y="1481137"/>
            <a:chExt cx="2710618" cy="514350"/>
          </a:xfrm>
        </p:grpSpPr>
        <p:sp>
          <p:nvSpPr>
            <p:cNvPr id="8" name="Espaço Reservado para Conteúdo 2">
              <a:extLst>
                <a:ext uri="{FF2B5EF4-FFF2-40B4-BE49-F238E27FC236}">
                  <a16:creationId xmlns:a16="http://schemas.microsoft.com/office/drawing/2014/main" id="{48C18B42-9D50-0253-D974-D3624FC14A7A}"/>
                </a:ext>
              </a:extLst>
            </p:cNvPr>
            <p:cNvSpPr txBox="1">
              <a:spLocks/>
            </p:cNvSpPr>
            <p:nvPr/>
          </p:nvSpPr>
          <p:spPr>
            <a:xfrm>
              <a:off x="275129" y="1481137"/>
              <a:ext cx="1579071" cy="5143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sz="1200" dirty="0">
                  <a:latin typeface="Poppins" panose="00000500000000000000" pitchFamily="2" charset="0"/>
                  <a:cs typeface="Poppins" panose="00000500000000000000" pitchFamily="2" charset="0"/>
                </a:rPr>
                <a:t>volume de trabalho manual</a:t>
              </a:r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96869C8B-945F-7AE4-A473-74221C4556E5}"/>
                </a:ext>
              </a:extLst>
            </p:cNvPr>
            <p:cNvCxnSpPr>
              <a:cxnSpLocks/>
            </p:cNvCxnSpPr>
            <p:nvPr/>
          </p:nvCxnSpPr>
          <p:spPr>
            <a:xfrm>
              <a:off x="1859681" y="1719263"/>
              <a:ext cx="1126066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224AC309-A8FE-A291-689C-C8C684C8D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uiExpand="1" build="p"/>
      <p:bldP spid="14" grpId="0" uiExpand="1" build="p"/>
      <p:bldP spid="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0"/>
          <p:cNvSpPr txBox="1"/>
          <p:nvPr/>
        </p:nvSpPr>
        <p:spPr>
          <a:xfrm>
            <a:off x="0" y="0"/>
            <a:ext cx="786384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Process  </a:t>
            </a:r>
            <a:r>
              <a:rPr lang="en" sz="52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Improvement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Nossos números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4722C05E-A701-EABE-E190-659039DE1157}"/>
              </a:ext>
            </a:extLst>
          </p:cNvPr>
          <p:cNvSpPr txBox="1">
            <a:spLocks/>
          </p:cNvSpPr>
          <p:nvPr/>
        </p:nvSpPr>
        <p:spPr>
          <a:xfrm>
            <a:off x="4668095" y="2013113"/>
            <a:ext cx="4031945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1" i="0" u="none" strike="noStrike" kern="1200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~30 LICENÇAS</a:t>
            </a:r>
          </a:p>
        </p:txBody>
      </p:sp>
      <p:sp>
        <p:nvSpPr>
          <p:cNvPr id="17" name="Espaço Reservado para Texto 4">
            <a:extLst>
              <a:ext uri="{FF2B5EF4-FFF2-40B4-BE49-F238E27FC236}">
                <a16:creationId xmlns:a16="http://schemas.microsoft.com/office/drawing/2014/main" id="{1D394AFB-ABDD-2AD7-FDAA-8B17A9E8DB47}"/>
              </a:ext>
            </a:extLst>
          </p:cNvPr>
          <p:cNvSpPr txBox="1">
            <a:spLocks/>
          </p:cNvSpPr>
          <p:nvPr/>
        </p:nvSpPr>
        <p:spPr>
          <a:xfrm>
            <a:off x="4668095" y="2582700"/>
            <a:ext cx="403194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1" i="0" u="none" strike="noStrike" kern="1200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&gt;50 RUNTIMES PROD</a:t>
            </a:r>
          </a:p>
        </p:txBody>
      </p:sp>
      <p:sp>
        <p:nvSpPr>
          <p:cNvPr id="18" name="Espaço Reservado para Texto 6">
            <a:extLst>
              <a:ext uri="{FF2B5EF4-FFF2-40B4-BE49-F238E27FC236}">
                <a16:creationId xmlns:a16="http://schemas.microsoft.com/office/drawing/2014/main" id="{787A985E-6631-7A49-FB4C-ADACCE4A3EBA}"/>
              </a:ext>
            </a:extLst>
          </p:cNvPr>
          <p:cNvSpPr txBox="1">
            <a:spLocks/>
          </p:cNvSpPr>
          <p:nvPr/>
        </p:nvSpPr>
        <p:spPr>
          <a:xfrm>
            <a:off x="-100025" y="3103154"/>
            <a:ext cx="403194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1" i="0" u="none" strike="noStrike" kern="1200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6 ANALISTAS DE PROCESSOS</a:t>
            </a:r>
          </a:p>
        </p:txBody>
      </p:sp>
      <p:sp>
        <p:nvSpPr>
          <p:cNvPr id="19" name="Espaço Reservado para Texto 8">
            <a:extLst>
              <a:ext uri="{FF2B5EF4-FFF2-40B4-BE49-F238E27FC236}">
                <a16:creationId xmlns:a16="http://schemas.microsoft.com/office/drawing/2014/main" id="{AE1CDD5A-1606-AB92-16AB-0B00390A25F7}"/>
              </a:ext>
            </a:extLst>
          </p:cNvPr>
          <p:cNvSpPr txBox="1">
            <a:spLocks/>
          </p:cNvSpPr>
          <p:nvPr/>
        </p:nvSpPr>
        <p:spPr>
          <a:xfrm>
            <a:off x="104930" y="2116227"/>
            <a:ext cx="4031945" cy="7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1" i="0" u="none" strike="noStrike" kern="1200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~12 DESENVOLVEDORES</a:t>
            </a:r>
            <a:br>
              <a:rPr kumimoji="0" lang="pt-BR" sz="1600" b="1" i="0" u="none" strike="noStrike" kern="1200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kumimoji="0" lang="pt-BR" sz="1600" b="1" i="0" u="none" strike="noStrike" kern="1200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1" i="0" u="none" strike="noStrike" kern="1200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+ 1 TECH LEADER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B5254C45-E719-F978-59BA-CE3B9CBF48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6103" y="1361796"/>
            <a:ext cx="720000" cy="72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E5EA417-6324-56DE-C02D-F77FD0F8D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739" y="1475676"/>
            <a:ext cx="720000" cy="720000"/>
          </a:xfrm>
          <a:prstGeom prst="rect">
            <a:avLst/>
          </a:prstGeom>
        </p:spPr>
      </p:pic>
      <p:sp>
        <p:nvSpPr>
          <p:cNvPr id="2" name="Espaço Reservado para Texto 4">
            <a:extLst>
              <a:ext uri="{FF2B5EF4-FFF2-40B4-BE49-F238E27FC236}">
                <a16:creationId xmlns:a16="http://schemas.microsoft.com/office/drawing/2014/main" id="{42104B83-80FA-A635-E0B9-4D3E056428EE}"/>
              </a:ext>
            </a:extLst>
          </p:cNvPr>
          <p:cNvSpPr txBox="1">
            <a:spLocks/>
          </p:cNvSpPr>
          <p:nvPr/>
        </p:nvSpPr>
        <p:spPr>
          <a:xfrm>
            <a:off x="4668095" y="3071980"/>
            <a:ext cx="4031945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1" i="0" u="none" strike="noStrike" kern="1200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&gt;285 </a:t>
            </a:r>
            <a:r>
              <a:rPr kumimoji="0" lang="pt-BR" sz="1600" b="1" i="0" u="none" strike="noStrike" kern="1200" cap="none" spc="15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UC’s</a:t>
            </a:r>
            <a:r>
              <a:rPr kumimoji="0" lang="pt-BR" sz="1600" b="1" i="0" u="none" strike="noStrike" kern="1200" cap="none" spc="15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kumimoji="0" lang="pt-BR" sz="1600" b="1" i="0" u="none" strike="noStrike" kern="1200" cap="none" spc="15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ongoing</a:t>
            </a:r>
            <a:endParaRPr kumimoji="0" lang="pt-BR" sz="1600" b="1" i="0" u="none" strike="noStrike" kern="1200" cap="none" spc="15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3CCCA225-884B-2CCC-8073-267313BCC4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7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8" grpId="0" build="p"/>
      <p:bldP spid="19" grpId="0" build="p"/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586;p99">
            <a:extLst>
              <a:ext uri="{FF2B5EF4-FFF2-40B4-BE49-F238E27FC236}">
                <a16:creationId xmlns:a16="http://schemas.microsoft.com/office/drawing/2014/main" id="{D05D96FB-2AF3-CE24-2DBF-D1C659086163}"/>
              </a:ext>
            </a:extLst>
          </p:cNvPr>
          <p:cNvCxnSpPr/>
          <p:nvPr/>
        </p:nvCxnSpPr>
        <p:spPr>
          <a:xfrm>
            <a:off x="7268329" y="2647050"/>
            <a:ext cx="0" cy="2853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89" name="Google Shape;589;p99"/>
          <p:cNvCxnSpPr/>
          <p:nvPr/>
        </p:nvCxnSpPr>
        <p:spPr>
          <a:xfrm flipH="1">
            <a:off x="8591675" y="1638850"/>
            <a:ext cx="9900" cy="3744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99"/>
          <p:cNvCxnSpPr>
            <a:stCxn id="533" idx="2"/>
          </p:cNvCxnSpPr>
          <p:nvPr/>
        </p:nvCxnSpPr>
        <p:spPr>
          <a:xfrm>
            <a:off x="728600" y="2637450"/>
            <a:ext cx="7872900" cy="9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33" name="Google Shape;533;p99"/>
          <p:cNvSpPr/>
          <p:nvPr/>
        </p:nvSpPr>
        <p:spPr>
          <a:xfrm>
            <a:off x="728600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4" name="Google Shape;534;p99"/>
          <p:cNvGrpSpPr/>
          <p:nvPr/>
        </p:nvGrpSpPr>
        <p:grpSpPr>
          <a:xfrm>
            <a:off x="637029" y="2045684"/>
            <a:ext cx="356528" cy="377334"/>
            <a:chOff x="6730350" y="2315900"/>
            <a:chExt cx="257700" cy="420100"/>
          </a:xfrm>
        </p:grpSpPr>
        <p:sp>
          <p:nvSpPr>
            <p:cNvPr id="535" name="Google Shape;535;p99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99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99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99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99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0" name="Google Shape;540;p99"/>
          <p:cNvGrpSpPr/>
          <p:nvPr/>
        </p:nvGrpSpPr>
        <p:grpSpPr>
          <a:xfrm>
            <a:off x="3272355" y="2010084"/>
            <a:ext cx="454854" cy="456471"/>
            <a:chOff x="580725" y="3617925"/>
            <a:chExt cx="299325" cy="297375"/>
          </a:xfrm>
        </p:grpSpPr>
        <p:sp>
          <p:nvSpPr>
            <p:cNvPr id="541" name="Google Shape;541;p99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99"/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99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99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99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6" name="Google Shape;546;p99"/>
          <p:cNvSpPr/>
          <p:nvPr/>
        </p:nvSpPr>
        <p:spPr>
          <a:xfrm>
            <a:off x="2100200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" name="Google Shape;547;p99"/>
          <p:cNvSpPr/>
          <p:nvPr/>
        </p:nvSpPr>
        <p:spPr>
          <a:xfrm>
            <a:off x="3401263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8" name="Google Shape;548;p99"/>
          <p:cNvGrpSpPr/>
          <p:nvPr/>
        </p:nvGrpSpPr>
        <p:grpSpPr>
          <a:xfrm>
            <a:off x="4608026" y="2066030"/>
            <a:ext cx="314487" cy="290719"/>
            <a:chOff x="5975075" y="2327500"/>
            <a:chExt cx="420100" cy="388350"/>
          </a:xfrm>
        </p:grpSpPr>
        <p:sp>
          <p:nvSpPr>
            <p:cNvPr id="549" name="Google Shape;549;p9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9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99"/>
          <p:cNvGrpSpPr/>
          <p:nvPr/>
        </p:nvGrpSpPr>
        <p:grpSpPr>
          <a:xfrm>
            <a:off x="2032885" y="2076039"/>
            <a:ext cx="336681" cy="288821"/>
            <a:chOff x="-3037625" y="3254850"/>
            <a:chExt cx="299325" cy="256775"/>
          </a:xfrm>
        </p:grpSpPr>
        <p:sp>
          <p:nvSpPr>
            <p:cNvPr id="552" name="Google Shape;552;p99"/>
            <p:cNvSpPr/>
            <p:nvPr/>
          </p:nvSpPr>
          <p:spPr>
            <a:xfrm>
              <a:off x="-3037625" y="3460400"/>
              <a:ext cx="152825" cy="51225"/>
            </a:xfrm>
            <a:custGeom>
              <a:avLst/>
              <a:gdLst/>
              <a:ahLst/>
              <a:cxnLst/>
              <a:rect l="l" t="t" r="r" b="b"/>
              <a:pathLst>
                <a:path w="6113" h="2049" extrusionOk="0">
                  <a:moveTo>
                    <a:pt x="1356" y="1"/>
                  </a:moveTo>
                  <a:cubicBezTo>
                    <a:pt x="1" y="1"/>
                    <a:pt x="1" y="2049"/>
                    <a:pt x="1356" y="2049"/>
                  </a:cubicBezTo>
                  <a:lnTo>
                    <a:pt x="4758" y="2049"/>
                  </a:lnTo>
                  <a:cubicBezTo>
                    <a:pt x="6113" y="2049"/>
                    <a:pt x="6113" y="1"/>
                    <a:pt x="4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99"/>
            <p:cNvSpPr/>
            <p:nvPr/>
          </p:nvSpPr>
          <p:spPr>
            <a:xfrm>
              <a:off x="-2884825" y="3460400"/>
              <a:ext cx="146525" cy="51225"/>
            </a:xfrm>
            <a:custGeom>
              <a:avLst/>
              <a:gdLst/>
              <a:ahLst/>
              <a:cxnLst/>
              <a:rect l="l" t="t" r="r" b="b"/>
              <a:pathLst>
                <a:path w="5861" h="2049" extrusionOk="0">
                  <a:moveTo>
                    <a:pt x="1" y="1"/>
                  </a:moveTo>
                  <a:cubicBezTo>
                    <a:pt x="473" y="631"/>
                    <a:pt x="473" y="1419"/>
                    <a:pt x="1" y="2049"/>
                  </a:cubicBezTo>
                  <a:lnTo>
                    <a:pt x="4853" y="2049"/>
                  </a:lnTo>
                  <a:cubicBezTo>
                    <a:pt x="5388" y="2049"/>
                    <a:pt x="5861" y="1576"/>
                    <a:pt x="5861" y="1041"/>
                  </a:cubicBezTo>
                  <a:cubicBezTo>
                    <a:pt x="5861" y="442"/>
                    <a:pt x="5451" y="1"/>
                    <a:pt x="4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99"/>
            <p:cNvSpPr/>
            <p:nvPr/>
          </p:nvSpPr>
          <p:spPr>
            <a:xfrm>
              <a:off x="-2909225" y="3313125"/>
              <a:ext cx="59875" cy="72475"/>
            </a:xfrm>
            <a:custGeom>
              <a:avLst/>
              <a:gdLst/>
              <a:ahLst/>
              <a:cxnLst/>
              <a:rect l="l" t="t" r="r" b="b"/>
              <a:pathLst>
                <a:path w="2395" h="2899" extrusionOk="0">
                  <a:moveTo>
                    <a:pt x="0" y="1"/>
                  </a:moveTo>
                  <a:lnTo>
                    <a:pt x="0" y="2899"/>
                  </a:lnTo>
                  <a:lnTo>
                    <a:pt x="2395" y="14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99"/>
            <p:cNvSpPr/>
            <p:nvPr/>
          </p:nvSpPr>
          <p:spPr>
            <a:xfrm>
              <a:off x="-3029750" y="3254850"/>
              <a:ext cx="291450" cy="188250"/>
            </a:xfrm>
            <a:custGeom>
              <a:avLst/>
              <a:gdLst/>
              <a:ahLst/>
              <a:cxnLst/>
              <a:rect l="l" t="t" r="r" b="b"/>
              <a:pathLst>
                <a:path w="11658" h="7530" extrusionOk="0">
                  <a:moveTo>
                    <a:pt x="4414" y="1387"/>
                  </a:moveTo>
                  <a:cubicBezTo>
                    <a:pt x="4476" y="1387"/>
                    <a:pt x="4541" y="1407"/>
                    <a:pt x="4601" y="1449"/>
                  </a:cubicBezTo>
                  <a:lnTo>
                    <a:pt x="8035" y="3497"/>
                  </a:lnTo>
                  <a:cubicBezTo>
                    <a:pt x="8287" y="3623"/>
                    <a:pt x="8287" y="3938"/>
                    <a:pt x="8035" y="4064"/>
                  </a:cubicBezTo>
                  <a:lnTo>
                    <a:pt x="4601" y="6112"/>
                  </a:lnTo>
                  <a:cubicBezTo>
                    <a:pt x="4552" y="6140"/>
                    <a:pt x="4500" y="6153"/>
                    <a:pt x="4448" y="6153"/>
                  </a:cubicBezTo>
                  <a:cubicBezTo>
                    <a:pt x="4268" y="6153"/>
                    <a:pt x="4097" y="6000"/>
                    <a:pt x="4097" y="5829"/>
                  </a:cubicBezTo>
                  <a:lnTo>
                    <a:pt x="4097" y="1733"/>
                  </a:lnTo>
                  <a:cubicBezTo>
                    <a:pt x="4097" y="1527"/>
                    <a:pt x="4247" y="1387"/>
                    <a:pt x="4414" y="1387"/>
                  </a:cubicBezTo>
                  <a:close/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6490"/>
                  </a:lnTo>
                  <a:cubicBezTo>
                    <a:pt x="1" y="7057"/>
                    <a:pt x="473" y="7530"/>
                    <a:pt x="1041" y="7530"/>
                  </a:cubicBezTo>
                  <a:lnTo>
                    <a:pt x="10650" y="7530"/>
                  </a:lnTo>
                  <a:cubicBezTo>
                    <a:pt x="11185" y="7530"/>
                    <a:pt x="11658" y="7057"/>
                    <a:pt x="11658" y="6490"/>
                  </a:cubicBezTo>
                  <a:lnTo>
                    <a:pt x="11658" y="1040"/>
                  </a:lnTo>
                  <a:cubicBezTo>
                    <a:pt x="11658" y="473"/>
                    <a:pt x="11248" y="0"/>
                    <a:pt x="10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6" name="Google Shape;556;p99"/>
          <p:cNvSpPr/>
          <p:nvPr/>
        </p:nvSpPr>
        <p:spPr>
          <a:xfrm>
            <a:off x="4658000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" name="Google Shape;557;p99"/>
          <p:cNvSpPr/>
          <p:nvPr/>
        </p:nvSpPr>
        <p:spPr>
          <a:xfrm>
            <a:off x="5914725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8" name="Google Shape;558;p99"/>
          <p:cNvGrpSpPr/>
          <p:nvPr/>
        </p:nvGrpSpPr>
        <p:grpSpPr>
          <a:xfrm>
            <a:off x="5844229" y="2006100"/>
            <a:ext cx="310819" cy="393090"/>
            <a:chOff x="584925" y="238125"/>
            <a:chExt cx="415200" cy="525100"/>
          </a:xfrm>
        </p:grpSpPr>
        <p:sp>
          <p:nvSpPr>
            <p:cNvPr id="559" name="Google Shape;559;p99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99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99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99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99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99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5" name="Google Shape;565;p99"/>
          <p:cNvSpPr/>
          <p:nvPr/>
        </p:nvSpPr>
        <p:spPr>
          <a:xfrm>
            <a:off x="7171450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66" name="Google Shape;566;p99"/>
          <p:cNvGrpSpPr/>
          <p:nvPr/>
        </p:nvGrpSpPr>
        <p:grpSpPr>
          <a:xfrm>
            <a:off x="7086232" y="2078401"/>
            <a:ext cx="356524" cy="344625"/>
            <a:chOff x="-1592325" y="3957400"/>
            <a:chExt cx="293025" cy="277275"/>
          </a:xfrm>
        </p:grpSpPr>
        <p:sp>
          <p:nvSpPr>
            <p:cNvPr id="567" name="Google Shape;567;p99"/>
            <p:cNvSpPr/>
            <p:nvPr/>
          </p:nvSpPr>
          <p:spPr>
            <a:xfrm>
              <a:off x="-1591550" y="395740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9894" y="1355"/>
                  </a:moveTo>
                  <a:cubicBezTo>
                    <a:pt x="10335" y="1355"/>
                    <a:pt x="10366" y="2017"/>
                    <a:pt x="9894" y="2017"/>
                  </a:cubicBezTo>
                  <a:lnTo>
                    <a:pt x="5798" y="2017"/>
                  </a:lnTo>
                  <a:cubicBezTo>
                    <a:pt x="5778" y="2019"/>
                    <a:pt x="5759" y="2021"/>
                    <a:pt x="5741" y="2021"/>
                  </a:cubicBezTo>
                  <a:cubicBezTo>
                    <a:pt x="5326" y="2021"/>
                    <a:pt x="5345" y="1355"/>
                    <a:pt x="5798" y="1355"/>
                  </a:cubicBezTo>
                  <a:close/>
                  <a:moveTo>
                    <a:pt x="1671" y="1355"/>
                  </a:moveTo>
                  <a:cubicBezTo>
                    <a:pt x="1860" y="1355"/>
                    <a:pt x="2017" y="1513"/>
                    <a:pt x="2017" y="1702"/>
                  </a:cubicBezTo>
                  <a:cubicBezTo>
                    <a:pt x="2017" y="1891"/>
                    <a:pt x="1860" y="2048"/>
                    <a:pt x="1671" y="2048"/>
                  </a:cubicBezTo>
                  <a:cubicBezTo>
                    <a:pt x="1482" y="2048"/>
                    <a:pt x="1324" y="1891"/>
                    <a:pt x="1324" y="1702"/>
                  </a:cubicBezTo>
                  <a:cubicBezTo>
                    <a:pt x="1356" y="1513"/>
                    <a:pt x="1513" y="1355"/>
                    <a:pt x="1671" y="1355"/>
                  </a:cubicBezTo>
                  <a:close/>
                  <a:moveTo>
                    <a:pt x="3057" y="1355"/>
                  </a:moveTo>
                  <a:cubicBezTo>
                    <a:pt x="3246" y="1355"/>
                    <a:pt x="3404" y="1513"/>
                    <a:pt x="3404" y="1702"/>
                  </a:cubicBezTo>
                  <a:cubicBezTo>
                    <a:pt x="3404" y="1891"/>
                    <a:pt x="3246" y="2048"/>
                    <a:pt x="3057" y="2048"/>
                  </a:cubicBezTo>
                  <a:cubicBezTo>
                    <a:pt x="2836" y="2048"/>
                    <a:pt x="2679" y="1891"/>
                    <a:pt x="2679" y="1702"/>
                  </a:cubicBezTo>
                  <a:cubicBezTo>
                    <a:pt x="2679" y="1513"/>
                    <a:pt x="2836" y="1355"/>
                    <a:pt x="3057" y="1355"/>
                  </a:cubicBezTo>
                  <a:close/>
                  <a:moveTo>
                    <a:pt x="4412" y="1355"/>
                  </a:moveTo>
                  <a:cubicBezTo>
                    <a:pt x="4632" y="1355"/>
                    <a:pt x="4790" y="1513"/>
                    <a:pt x="4790" y="1702"/>
                  </a:cubicBezTo>
                  <a:cubicBezTo>
                    <a:pt x="4790" y="1891"/>
                    <a:pt x="4632" y="2048"/>
                    <a:pt x="4412" y="2048"/>
                  </a:cubicBezTo>
                  <a:cubicBezTo>
                    <a:pt x="4223" y="2048"/>
                    <a:pt x="4065" y="1891"/>
                    <a:pt x="4065" y="1702"/>
                  </a:cubicBezTo>
                  <a:cubicBezTo>
                    <a:pt x="4065" y="1513"/>
                    <a:pt x="4223" y="1355"/>
                    <a:pt x="4412" y="1355"/>
                  </a:cubicBezTo>
                  <a:close/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89" y="505"/>
                    <a:pt x="11154" y="0"/>
                    <a:pt x="10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99"/>
            <p:cNvSpPr/>
            <p:nvPr/>
          </p:nvSpPr>
          <p:spPr>
            <a:xfrm>
              <a:off x="-1592325" y="4043250"/>
              <a:ext cx="291450" cy="171725"/>
            </a:xfrm>
            <a:custGeom>
              <a:avLst/>
              <a:gdLst/>
              <a:ahLst/>
              <a:cxnLst/>
              <a:rect l="l" t="t" r="r" b="b"/>
              <a:pathLst>
                <a:path w="11658" h="6869" extrusionOk="0">
                  <a:moveTo>
                    <a:pt x="0" y="0"/>
                  </a:moveTo>
                  <a:lnTo>
                    <a:pt x="0" y="5829"/>
                  </a:lnTo>
                  <a:cubicBezTo>
                    <a:pt x="0" y="6396"/>
                    <a:pt x="473" y="6869"/>
                    <a:pt x="1040" y="6869"/>
                  </a:cubicBezTo>
                  <a:lnTo>
                    <a:pt x="2867" y="6869"/>
                  </a:lnTo>
                  <a:lnTo>
                    <a:pt x="2647" y="6616"/>
                  </a:lnTo>
                  <a:cubicBezTo>
                    <a:pt x="2521" y="6522"/>
                    <a:pt x="2521" y="6270"/>
                    <a:pt x="2647" y="6144"/>
                  </a:cubicBezTo>
                  <a:lnTo>
                    <a:pt x="2993" y="5797"/>
                  </a:lnTo>
                  <a:cubicBezTo>
                    <a:pt x="2962" y="5734"/>
                    <a:pt x="2930" y="5608"/>
                    <a:pt x="2867" y="5482"/>
                  </a:cubicBezTo>
                  <a:lnTo>
                    <a:pt x="2363" y="5482"/>
                  </a:lnTo>
                  <a:cubicBezTo>
                    <a:pt x="2174" y="5482"/>
                    <a:pt x="2017" y="5325"/>
                    <a:pt x="2017" y="5136"/>
                  </a:cubicBezTo>
                  <a:lnTo>
                    <a:pt x="2017" y="3750"/>
                  </a:lnTo>
                  <a:cubicBezTo>
                    <a:pt x="2017" y="3561"/>
                    <a:pt x="2174" y="3403"/>
                    <a:pt x="2363" y="3403"/>
                  </a:cubicBezTo>
                  <a:lnTo>
                    <a:pt x="2867" y="3403"/>
                  </a:lnTo>
                  <a:cubicBezTo>
                    <a:pt x="2930" y="3277"/>
                    <a:pt x="2962" y="3214"/>
                    <a:pt x="2993" y="3088"/>
                  </a:cubicBezTo>
                  <a:lnTo>
                    <a:pt x="2647" y="2741"/>
                  </a:lnTo>
                  <a:cubicBezTo>
                    <a:pt x="2521" y="2615"/>
                    <a:pt x="2521" y="2363"/>
                    <a:pt x="2647" y="2269"/>
                  </a:cubicBezTo>
                  <a:lnTo>
                    <a:pt x="3624" y="1261"/>
                  </a:lnTo>
                  <a:cubicBezTo>
                    <a:pt x="3687" y="1213"/>
                    <a:pt x="3773" y="1190"/>
                    <a:pt x="3860" y="1190"/>
                  </a:cubicBezTo>
                  <a:cubicBezTo>
                    <a:pt x="3946" y="1190"/>
                    <a:pt x="4033" y="1213"/>
                    <a:pt x="4096" y="1261"/>
                  </a:cubicBezTo>
                  <a:lnTo>
                    <a:pt x="4443" y="1639"/>
                  </a:lnTo>
                  <a:cubicBezTo>
                    <a:pt x="4537" y="1576"/>
                    <a:pt x="4663" y="1544"/>
                    <a:pt x="4758" y="1513"/>
                  </a:cubicBezTo>
                  <a:lnTo>
                    <a:pt x="4758" y="1009"/>
                  </a:lnTo>
                  <a:cubicBezTo>
                    <a:pt x="4758" y="788"/>
                    <a:pt x="4915" y="631"/>
                    <a:pt x="5136" y="631"/>
                  </a:cubicBezTo>
                  <a:lnTo>
                    <a:pt x="6490" y="631"/>
                  </a:lnTo>
                  <a:cubicBezTo>
                    <a:pt x="6711" y="631"/>
                    <a:pt x="6869" y="788"/>
                    <a:pt x="6869" y="1009"/>
                  </a:cubicBezTo>
                  <a:lnTo>
                    <a:pt x="6869" y="1513"/>
                  </a:lnTo>
                  <a:cubicBezTo>
                    <a:pt x="6963" y="1544"/>
                    <a:pt x="7058" y="1576"/>
                    <a:pt x="7184" y="1639"/>
                  </a:cubicBezTo>
                  <a:lnTo>
                    <a:pt x="7530" y="1261"/>
                  </a:lnTo>
                  <a:cubicBezTo>
                    <a:pt x="7593" y="1213"/>
                    <a:pt x="7680" y="1190"/>
                    <a:pt x="7766" y="1190"/>
                  </a:cubicBezTo>
                  <a:cubicBezTo>
                    <a:pt x="7853" y="1190"/>
                    <a:pt x="7940" y="1213"/>
                    <a:pt x="8003" y="1261"/>
                  </a:cubicBezTo>
                  <a:lnTo>
                    <a:pt x="8979" y="2269"/>
                  </a:lnTo>
                  <a:cubicBezTo>
                    <a:pt x="9105" y="2363"/>
                    <a:pt x="9105" y="2615"/>
                    <a:pt x="8979" y="2741"/>
                  </a:cubicBezTo>
                  <a:lnTo>
                    <a:pt x="8633" y="3088"/>
                  </a:lnTo>
                  <a:cubicBezTo>
                    <a:pt x="8664" y="3151"/>
                    <a:pt x="8696" y="3277"/>
                    <a:pt x="8759" y="3403"/>
                  </a:cubicBezTo>
                  <a:lnTo>
                    <a:pt x="9263" y="3403"/>
                  </a:lnTo>
                  <a:cubicBezTo>
                    <a:pt x="9452" y="3403"/>
                    <a:pt x="9609" y="3561"/>
                    <a:pt x="9609" y="3750"/>
                  </a:cubicBezTo>
                  <a:lnTo>
                    <a:pt x="9609" y="5136"/>
                  </a:lnTo>
                  <a:cubicBezTo>
                    <a:pt x="9609" y="5325"/>
                    <a:pt x="9452" y="5482"/>
                    <a:pt x="9263" y="5482"/>
                  </a:cubicBezTo>
                  <a:lnTo>
                    <a:pt x="8759" y="5482"/>
                  </a:lnTo>
                  <a:cubicBezTo>
                    <a:pt x="8727" y="5608"/>
                    <a:pt x="8664" y="5671"/>
                    <a:pt x="8633" y="5797"/>
                  </a:cubicBezTo>
                  <a:lnTo>
                    <a:pt x="8979" y="6144"/>
                  </a:lnTo>
                  <a:cubicBezTo>
                    <a:pt x="9105" y="6270"/>
                    <a:pt x="9105" y="6522"/>
                    <a:pt x="8979" y="6616"/>
                  </a:cubicBezTo>
                  <a:lnTo>
                    <a:pt x="8759" y="6869"/>
                  </a:lnTo>
                  <a:lnTo>
                    <a:pt x="10586" y="6869"/>
                  </a:lnTo>
                  <a:cubicBezTo>
                    <a:pt x="11153" y="6869"/>
                    <a:pt x="11657" y="6396"/>
                    <a:pt x="11657" y="5829"/>
                  </a:cubicBezTo>
                  <a:lnTo>
                    <a:pt x="116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99"/>
            <p:cNvSpPr/>
            <p:nvPr/>
          </p:nvSpPr>
          <p:spPr>
            <a:xfrm>
              <a:off x="-1471825" y="41291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42" y="1"/>
                    <a:pt x="1" y="473"/>
                    <a:pt x="1" y="1009"/>
                  </a:cubicBezTo>
                  <a:cubicBezTo>
                    <a:pt x="1" y="1576"/>
                    <a:pt x="442" y="2048"/>
                    <a:pt x="1009" y="2048"/>
                  </a:cubicBezTo>
                  <a:cubicBezTo>
                    <a:pt x="1576" y="2048"/>
                    <a:pt x="2049" y="1576"/>
                    <a:pt x="2049" y="1009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99"/>
            <p:cNvSpPr/>
            <p:nvPr/>
          </p:nvSpPr>
          <p:spPr>
            <a:xfrm>
              <a:off x="-1526175" y="4077900"/>
              <a:ext cx="156775" cy="156775"/>
            </a:xfrm>
            <a:custGeom>
              <a:avLst/>
              <a:gdLst/>
              <a:ahLst/>
              <a:cxnLst/>
              <a:rect l="l" t="t" r="r" b="b"/>
              <a:pathLst>
                <a:path w="6271" h="6271" extrusionOk="0">
                  <a:moveTo>
                    <a:pt x="3183" y="1418"/>
                  </a:moveTo>
                  <a:cubicBezTo>
                    <a:pt x="4128" y="1418"/>
                    <a:pt x="4884" y="2175"/>
                    <a:pt x="4884" y="3120"/>
                  </a:cubicBezTo>
                  <a:cubicBezTo>
                    <a:pt x="4884" y="4033"/>
                    <a:pt x="4128" y="4821"/>
                    <a:pt x="3183" y="4821"/>
                  </a:cubicBezTo>
                  <a:cubicBezTo>
                    <a:pt x="2238" y="4821"/>
                    <a:pt x="1482" y="4065"/>
                    <a:pt x="1482" y="3120"/>
                  </a:cubicBezTo>
                  <a:cubicBezTo>
                    <a:pt x="1482" y="2175"/>
                    <a:pt x="2238" y="1418"/>
                    <a:pt x="3183" y="1418"/>
                  </a:cubicBezTo>
                  <a:close/>
                  <a:moveTo>
                    <a:pt x="2805" y="1"/>
                  </a:moveTo>
                  <a:lnTo>
                    <a:pt x="2805" y="442"/>
                  </a:lnTo>
                  <a:cubicBezTo>
                    <a:pt x="2805" y="599"/>
                    <a:pt x="2679" y="725"/>
                    <a:pt x="2521" y="757"/>
                  </a:cubicBezTo>
                  <a:cubicBezTo>
                    <a:pt x="2332" y="788"/>
                    <a:pt x="2080" y="914"/>
                    <a:pt x="1891" y="1040"/>
                  </a:cubicBezTo>
                  <a:cubicBezTo>
                    <a:pt x="1847" y="1063"/>
                    <a:pt x="1794" y="1073"/>
                    <a:pt x="1739" y="1073"/>
                  </a:cubicBezTo>
                  <a:cubicBezTo>
                    <a:pt x="1639" y="1073"/>
                    <a:pt x="1531" y="1038"/>
                    <a:pt x="1450" y="977"/>
                  </a:cubicBezTo>
                  <a:lnTo>
                    <a:pt x="1135" y="662"/>
                  </a:lnTo>
                  <a:lnTo>
                    <a:pt x="662" y="1135"/>
                  </a:lnTo>
                  <a:lnTo>
                    <a:pt x="978" y="1450"/>
                  </a:lnTo>
                  <a:cubicBezTo>
                    <a:pt x="1104" y="1576"/>
                    <a:pt x="1104" y="1733"/>
                    <a:pt x="1041" y="1891"/>
                  </a:cubicBezTo>
                  <a:cubicBezTo>
                    <a:pt x="915" y="2080"/>
                    <a:pt x="820" y="2301"/>
                    <a:pt x="757" y="2521"/>
                  </a:cubicBezTo>
                  <a:cubicBezTo>
                    <a:pt x="726" y="2679"/>
                    <a:pt x="599" y="2805"/>
                    <a:pt x="442" y="2805"/>
                  </a:cubicBezTo>
                  <a:lnTo>
                    <a:pt x="1" y="2805"/>
                  </a:lnTo>
                  <a:lnTo>
                    <a:pt x="1" y="3466"/>
                  </a:lnTo>
                  <a:lnTo>
                    <a:pt x="442" y="3466"/>
                  </a:lnTo>
                  <a:cubicBezTo>
                    <a:pt x="599" y="3466"/>
                    <a:pt x="726" y="3592"/>
                    <a:pt x="757" y="3750"/>
                  </a:cubicBezTo>
                  <a:cubicBezTo>
                    <a:pt x="789" y="3939"/>
                    <a:pt x="915" y="4191"/>
                    <a:pt x="1041" y="4380"/>
                  </a:cubicBezTo>
                  <a:cubicBezTo>
                    <a:pt x="1104" y="4506"/>
                    <a:pt x="1072" y="4695"/>
                    <a:pt x="978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4" y="5220"/>
                    <a:pt x="1609" y="5189"/>
                    <a:pt x="1698" y="5189"/>
                  </a:cubicBezTo>
                  <a:cubicBezTo>
                    <a:pt x="1761" y="5189"/>
                    <a:pt x="1826" y="5204"/>
                    <a:pt x="1891" y="5230"/>
                  </a:cubicBezTo>
                  <a:cubicBezTo>
                    <a:pt x="2080" y="5357"/>
                    <a:pt x="2301" y="5451"/>
                    <a:pt x="2521" y="5514"/>
                  </a:cubicBezTo>
                  <a:cubicBezTo>
                    <a:pt x="2679" y="5546"/>
                    <a:pt x="2805" y="5672"/>
                    <a:pt x="2805" y="5829"/>
                  </a:cubicBezTo>
                  <a:lnTo>
                    <a:pt x="2805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92" y="5546"/>
                    <a:pt x="3750" y="5514"/>
                  </a:cubicBezTo>
                  <a:cubicBezTo>
                    <a:pt x="3939" y="5483"/>
                    <a:pt x="4160" y="5357"/>
                    <a:pt x="4380" y="5230"/>
                  </a:cubicBezTo>
                  <a:cubicBezTo>
                    <a:pt x="4414" y="5208"/>
                    <a:pt x="4463" y="5198"/>
                    <a:pt x="4517" y="5198"/>
                  </a:cubicBezTo>
                  <a:cubicBezTo>
                    <a:pt x="4615" y="5198"/>
                    <a:pt x="4729" y="5232"/>
                    <a:pt x="4790" y="5294"/>
                  </a:cubicBezTo>
                  <a:lnTo>
                    <a:pt x="5105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68" y="4695"/>
                    <a:pt x="5168" y="4537"/>
                    <a:pt x="5231" y="4380"/>
                  </a:cubicBezTo>
                  <a:cubicBezTo>
                    <a:pt x="5357" y="4191"/>
                    <a:pt x="5420" y="3970"/>
                    <a:pt x="5514" y="3750"/>
                  </a:cubicBezTo>
                  <a:cubicBezTo>
                    <a:pt x="5546" y="3592"/>
                    <a:pt x="5672" y="3466"/>
                    <a:pt x="5829" y="3466"/>
                  </a:cubicBezTo>
                  <a:lnTo>
                    <a:pt x="6270" y="3466"/>
                  </a:lnTo>
                  <a:lnTo>
                    <a:pt x="6270" y="2773"/>
                  </a:lnTo>
                  <a:lnTo>
                    <a:pt x="5829" y="2773"/>
                  </a:lnTo>
                  <a:cubicBezTo>
                    <a:pt x="5672" y="2773"/>
                    <a:pt x="5546" y="2647"/>
                    <a:pt x="5514" y="2490"/>
                  </a:cubicBezTo>
                  <a:cubicBezTo>
                    <a:pt x="5483" y="2301"/>
                    <a:pt x="5357" y="2049"/>
                    <a:pt x="5231" y="1859"/>
                  </a:cubicBezTo>
                  <a:cubicBezTo>
                    <a:pt x="5168" y="1733"/>
                    <a:pt x="5199" y="1544"/>
                    <a:pt x="5262" y="1418"/>
                  </a:cubicBezTo>
                  <a:lnTo>
                    <a:pt x="5577" y="1103"/>
                  </a:lnTo>
                  <a:lnTo>
                    <a:pt x="5105" y="631"/>
                  </a:lnTo>
                  <a:lnTo>
                    <a:pt x="4790" y="946"/>
                  </a:lnTo>
                  <a:cubicBezTo>
                    <a:pt x="4739" y="1013"/>
                    <a:pt x="4670" y="1045"/>
                    <a:pt x="4593" y="1045"/>
                  </a:cubicBezTo>
                  <a:cubicBezTo>
                    <a:pt x="4526" y="1045"/>
                    <a:pt x="4453" y="1021"/>
                    <a:pt x="4380" y="977"/>
                  </a:cubicBezTo>
                  <a:cubicBezTo>
                    <a:pt x="4160" y="883"/>
                    <a:pt x="3971" y="788"/>
                    <a:pt x="3750" y="725"/>
                  </a:cubicBezTo>
                  <a:cubicBezTo>
                    <a:pt x="3592" y="662"/>
                    <a:pt x="3466" y="568"/>
                    <a:pt x="3466" y="410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99"/>
          <p:cNvSpPr/>
          <p:nvPr/>
        </p:nvSpPr>
        <p:spPr>
          <a:xfrm>
            <a:off x="8428175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2" name="Google Shape;572;p99"/>
          <p:cNvGrpSpPr/>
          <p:nvPr/>
        </p:nvGrpSpPr>
        <p:grpSpPr>
          <a:xfrm>
            <a:off x="8373937" y="2036714"/>
            <a:ext cx="331854" cy="331873"/>
            <a:chOff x="570875" y="4322250"/>
            <a:chExt cx="443300" cy="443325"/>
          </a:xfrm>
        </p:grpSpPr>
        <p:sp>
          <p:nvSpPr>
            <p:cNvPr id="573" name="Google Shape;573;p9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9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9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9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7" name="Google Shape;577;p99"/>
          <p:cNvSpPr txBox="1"/>
          <p:nvPr/>
        </p:nvSpPr>
        <p:spPr>
          <a:xfrm>
            <a:off x="198788" y="4443896"/>
            <a:ext cx="1233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tabLst/>
              <a:defRPr/>
            </a:pPr>
            <a:r>
              <a:rPr kumimoji="0" lang="en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Poppins"/>
                <a:ea typeface="Poppins"/>
                <a:cs typeface="Poppins"/>
                <a:sym typeface="Poppins"/>
              </a:rPr>
              <a:t>Identificação de oportunidades de automação 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78" name="Google Shape;578;p99"/>
          <p:cNvCxnSpPr>
            <a:stCxn id="533" idx="4"/>
            <a:endCxn id="577" idx="0"/>
          </p:cNvCxnSpPr>
          <p:nvPr/>
        </p:nvCxnSpPr>
        <p:spPr>
          <a:xfrm flipH="1">
            <a:off x="815288" y="2719350"/>
            <a:ext cx="12" cy="1724546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79" name="Google Shape;579;p99"/>
          <p:cNvSpPr txBox="1"/>
          <p:nvPr/>
        </p:nvSpPr>
        <p:spPr>
          <a:xfrm>
            <a:off x="1570388" y="4176900"/>
            <a:ext cx="1233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SzPts val="7200"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Poppins"/>
                <a:ea typeface="Poppins"/>
                <a:cs typeface="Poppins"/>
                <a:sym typeface="Poppins"/>
              </a:rPr>
              <a:t>Produção dos vídeos</a:t>
            </a:r>
          </a:p>
        </p:txBody>
      </p:sp>
      <p:cxnSp>
        <p:nvCxnSpPr>
          <p:cNvPr id="580" name="Google Shape;580;p99"/>
          <p:cNvCxnSpPr>
            <a:endCxn id="579" idx="0"/>
          </p:cNvCxnSpPr>
          <p:nvPr/>
        </p:nvCxnSpPr>
        <p:spPr>
          <a:xfrm>
            <a:off x="2186888" y="2719200"/>
            <a:ext cx="0" cy="14577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81" name="Google Shape;581;p99"/>
          <p:cNvSpPr txBox="1"/>
          <p:nvPr/>
        </p:nvSpPr>
        <p:spPr>
          <a:xfrm>
            <a:off x="2865788" y="3665583"/>
            <a:ext cx="1233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Poppins"/>
                <a:ea typeface="Poppins"/>
                <a:cs typeface="Poppins"/>
                <a:sym typeface="Poppins"/>
              </a:rPr>
              <a:t>Assessment (viabilidade técnica e financeira)</a:t>
            </a:r>
          </a:p>
        </p:txBody>
      </p:sp>
      <p:cxnSp>
        <p:nvCxnSpPr>
          <p:cNvPr id="582" name="Google Shape;582;p99"/>
          <p:cNvCxnSpPr>
            <a:cxnSpLocks/>
            <a:stCxn id="547" idx="4"/>
            <a:endCxn id="581" idx="0"/>
          </p:cNvCxnSpPr>
          <p:nvPr/>
        </p:nvCxnSpPr>
        <p:spPr>
          <a:xfrm flipH="1">
            <a:off x="3482288" y="2719350"/>
            <a:ext cx="5675" cy="946233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83" name="Google Shape;583;p99"/>
          <p:cNvSpPr txBox="1"/>
          <p:nvPr/>
        </p:nvSpPr>
        <p:spPr>
          <a:xfrm>
            <a:off x="4063701" y="3414750"/>
            <a:ext cx="1362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SzPts val="7200"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Poppins"/>
                <a:ea typeface="Poppins"/>
                <a:cs typeface="Poppins"/>
                <a:sym typeface="Poppins"/>
              </a:rPr>
              <a:t>Go </a:t>
            </a:r>
            <a:r>
              <a:rPr kumimoji="0" lang="pt-BR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Poppins"/>
                <a:ea typeface="Poppins"/>
                <a:cs typeface="Poppins"/>
                <a:sym typeface="Poppins"/>
              </a:rPr>
              <a:t>or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pt-BR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Poppins"/>
                <a:ea typeface="Poppins"/>
                <a:cs typeface="Poppins"/>
                <a:sym typeface="Poppins"/>
              </a:rPr>
              <a:t>Not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Poppins"/>
                <a:ea typeface="Poppins"/>
                <a:cs typeface="Poppins"/>
                <a:sym typeface="Poppins"/>
              </a:rPr>
              <a:t> Go</a:t>
            </a:r>
          </a:p>
        </p:txBody>
      </p:sp>
      <p:cxnSp>
        <p:nvCxnSpPr>
          <p:cNvPr id="584" name="Google Shape;584;p99"/>
          <p:cNvCxnSpPr>
            <a:stCxn id="556" idx="4"/>
            <a:endCxn id="583" idx="0"/>
          </p:cNvCxnSpPr>
          <p:nvPr/>
        </p:nvCxnSpPr>
        <p:spPr>
          <a:xfrm>
            <a:off x="4744700" y="2719350"/>
            <a:ext cx="0" cy="6954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85" name="Google Shape;585;p99"/>
          <p:cNvSpPr txBox="1"/>
          <p:nvPr/>
        </p:nvSpPr>
        <p:spPr>
          <a:xfrm>
            <a:off x="5320426" y="3004500"/>
            <a:ext cx="1362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tabLst/>
              <a:defRPr/>
            </a:pPr>
            <a:r>
              <a:rPr lang="en" sz="900" b="1" dirty="0"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Mapeamento (passo a passo, sistemas, acessos e usuários) e Planning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86" name="Google Shape;586;p99"/>
          <p:cNvCxnSpPr>
            <a:stCxn id="557" idx="4"/>
            <a:endCxn id="585" idx="0"/>
          </p:cNvCxnSpPr>
          <p:nvPr/>
        </p:nvCxnSpPr>
        <p:spPr>
          <a:xfrm>
            <a:off x="6001425" y="2719350"/>
            <a:ext cx="0" cy="2853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87" name="Google Shape;587;p99"/>
          <p:cNvSpPr txBox="1"/>
          <p:nvPr/>
        </p:nvSpPr>
        <p:spPr>
          <a:xfrm>
            <a:off x="6614171" y="2890245"/>
            <a:ext cx="1362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tabLst/>
              <a:defRPr/>
            </a:pPr>
            <a:r>
              <a:rPr kumimoji="0" lang="en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Poppins"/>
                <a:ea typeface="Poppins"/>
                <a:cs typeface="Poppins"/>
                <a:sym typeface="Poppins"/>
              </a:rPr>
              <a:t> Desenvolvimento e Homologação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8" name="Google Shape;588;p99"/>
          <p:cNvSpPr txBox="1"/>
          <p:nvPr/>
        </p:nvSpPr>
        <p:spPr>
          <a:xfrm>
            <a:off x="7833876" y="1205400"/>
            <a:ext cx="13620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tabLst/>
              <a:defRPr/>
            </a:pPr>
            <a:r>
              <a:rPr kumimoji="0" lang="en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Poppins"/>
                <a:ea typeface="Poppins"/>
                <a:cs typeface="Poppins"/>
                <a:sym typeface="Poppins"/>
              </a:rPr>
              <a:t>Deploy em produção e Hypercare</a:t>
            </a: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Google Shape;378;p90">
            <a:extLst>
              <a:ext uri="{FF2B5EF4-FFF2-40B4-BE49-F238E27FC236}">
                <a16:creationId xmlns:a16="http://schemas.microsoft.com/office/drawing/2014/main" id="{47D6D1F5-C79A-9249-4118-8584D90855F6}"/>
              </a:ext>
            </a:extLst>
          </p:cNvPr>
          <p:cNvSpPr txBox="1"/>
          <p:nvPr/>
        </p:nvSpPr>
        <p:spPr>
          <a:xfrm>
            <a:off x="0" y="0"/>
            <a:ext cx="786384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Process  </a:t>
            </a:r>
            <a:r>
              <a:rPr lang="en" sz="5200" b="1" dirty="0">
                <a:solidFill>
                  <a:schemeClr val="accent4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Improvement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2000" b="1" dirty="0">
                <a:solidFill>
                  <a:schemeClr val="accent4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Como nós fazemos “os trem”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B7367362-7418-E345-459E-1AD34883D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579" grpId="0"/>
      <p:bldP spid="581" grpId="0"/>
      <p:bldP spid="583" grpId="0"/>
      <p:bldP spid="585" grpId="0"/>
      <p:bldP spid="587" grpId="0"/>
      <p:bldP spid="5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sp>
        <p:nvSpPr>
          <p:cNvPr id="2" name="Google Shape;177;p25">
            <a:extLst>
              <a:ext uri="{FF2B5EF4-FFF2-40B4-BE49-F238E27FC236}">
                <a16:creationId xmlns:a16="http://schemas.microsoft.com/office/drawing/2014/main" id="{7AEE683D-0E67-FEA1-BE7D-688F14535251}"/>
              </a:ext>
            </a:extLst>
          </p:cNvPr>
          <p:cNvSpPr txBox="1">
            <a:spLocks/>
          </p:cNvSpPr>
          <p:nvPr/>
        </p:nvSpPr>
        <p:spPr>
          <a:xfrm>
            <a:off x="435805" y="1291955"/>
            <a:ext cx="7674923" cy="309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Encode Sans"/>
              <a:buNone/>
              <a:defRPr sz="9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code Sans"/>
              <a:buNone/>
              <a:defRPr sz="900" b="1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56515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43782"/>
              </a:buClr>
              <a:buSzPts val="1900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43782"/>
              </a:solidFill>
              <a:effectLst/>
              <a:uLnTx/>
              <a:uFillTx/>
              <a:latin typeface="+mj-lt"/>
              <a:sym typeface="Encode Sans"/>
            </a:endParaRPr>
          </a:p>
        </p:txBody>
      </p:sp>
      <p:pic>
        <p:nvPicPr>
          <p:cNvPr id="3" name="Imagem 14">
            <a:extLst>
              <a:ext uri="{FF2B5EF4-FFF2-40B4-BE49-F238E27FC236}">
                <a16:creationId xmlns:a16="http://schemas.microsoft.com/office/drawing/2014/main" id="{2C7A7BFD-4153-09E3-49D2-3F1F041CB75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26" y="2062786"/>
            <a:ext cx="7161038" cy="24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C805778-BC12-1851-55D2-130D1AFCC4B2}"/>
              </a:ext>
            </a:extLst>
          </p:cNvPr>
          <p:cNvSpPr/>
          <p:nvPr/>
        </p:nvSpPr>
        <p:spPr>
          <a:xfrm>
            <a:off x="865440" y="2637164"/>
            <a:ext cx="1106837" cy="3965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Manager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Tech leader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55E3020F-9DB1-CE34-0128-2AAB0F172B8C}"/>
              </a:ext>
            </a:extLst>
          </p:cNvPr>
          <p:cNvGrpSpPr/>
          <p:nvPr/>
        </p:nvGrpSpPr>
        <p:grpSpPr>
          <a:xfrm>
            <a:off x="1861281" y="2961965"/>
            <a:ext cx="1572536" cy="431726"/>
            <a:chOff x="1827112" y="2563399"/>
            <a:chExt cx="1715459" cy="548351"/>
          </a:xfrm>
          <a:solidFill>
            <a:schemeClr val="accent1"/>
          </a:solidFill>
        </p:grpSpPr>
        <p:pic>
          <p:nvPicPr>
            <p:cNvPr id="8" name="Picture 2" descr="D:\users\f02783b\Downloads\icon_image">
              <a:extLst>
                <a:ext uri="{FF2B5EF4-FFF2-40B4-BE49-F238E27FC236}">
                  <a16:creationId xmlns:a16="http://schemas.microsoft.com/office/drawing/2014/main" id="{88BFC090-9FC2-7343-547F-579DD0FE4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112" y="2751750"/>
              <a:ext cx="360000" cy="36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543A4F5-890F-AD9F-EB4A-749D3B2953C5}"/>
                </a:ext>
              </a:extLst>
            </p:cNvPr>
            <p:cNvSpPr/>
            <p:nvPr/>
          </p:nvSpPr>
          <p:spPr>
            <a:xfrm>
              <a:off x="2163033" y="2563399"/>
              <a:ext cx="1379538" cy="548351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Analista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 de </a:t>
              </a: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Processo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Desenvolvedor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C41B6458-69C6-CFA4-0E46-1BBFC87F720E}"/>
              </a:ext>
            </a:extLst>
          </p:cNvPr>
          <p:cNvGrpSpPr/>
          <p:nvPr/>
        </p:nvGrpSpPr>
        <p:grpSpPr>
          <a:xfrm>
            <a:off x="3632652" y="1704060"/>
            <a:ext cx="1414771" cy="416550"/>
            <a:chOff x="3598484" y="1309595"/>
            <a:chExt cx="1543356" cy="529076"/>
          </a:xfrm>
        </p:grpSpPr>
        <p:pic>
          <p:nvPicPr>
            <p:cNvPr id="11" name="Picture 2" descr="D:\users\f02783b\Downloads\icon_image">
              <a:extLst>
                <a:ext uri="{FF2B5EF4-FFF2-40B4-BE49-F238E27FC236}">
                  <a16:creationId xmlns:a16="http://schemas.microsoft.com/office/drawing/2014/main" id="{BE2C8C7F-9445-7DF8-2A2E-50701E85F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484" y="1478671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A8B3C25-4DD0-4059-CBD4-2185E65ED1C4}"/>
                </a:ext>
              </a:extLst>
            </p:cNvPr>
            <p:cNvSpPr/>
            <p:nvPr/>
          </p:nvSpPr>
          <p:spPr>
            <a:xfrm>
              <a:off x="3934405" y="1309595"/>
              <a:ext cx="1207435" cy="52907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Manager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Tech leader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FE294B2-52C9-ACB2-2B76-6848A99C6A75}"/>
              </a:ext>
            </a:extLst>
          </p:cNvPr>
          <p:cNvGrpSpPr/>
          <p:nvPr/>
        </p:nvGrpSpPr>
        <p:grpSpPr>
          <a:xfrm>
            <a:off x="3517367" y="4352946"/>
            <a:ext cx="1953273" cy="654347"/>
            <a:chOff x="3370467" y="4030496"/>
            <a:chExt cx="2130800" cy="831111"/>
          </a:xfrm>
        </p:grpSpPr>
        <p:pic>
          <p:nvPicPr>
            <p:cNvPr id="14" name="Picture 2" descr="D:\users\f02783b\Downloads\icon_image">
              <a:extLst>
                <a:ext uri="{FF2B5EF4-FFF2-40B4-BE49-F238E27FC236}">
                  <a16:creationId xmlns:a16="http://schemas.microsoft.com/office/drawing/2014/main" id="{7AF2911E-FC21-B508-6697-4ED95C4C7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051" y="4440693"/>
              <a:ext cx="360000" cy="360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25EB9F1E-8201-1499-239F-CACE79DB950C}"/>
                </a:ext>
              </a:extLst>
            </p:cNvPr>
            <p:cNvSpPr/>
            <p:nvPr/>
          </p:nvSpPr>
          <p:spPr>
            <a:xfrm>
              <a:off x="4106971" y="4317199"/>
              <a:ext cx="1327390" cy="5444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Analista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 de </a:t>
              </a: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Processo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Desenvolvedor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Chave Direita 15">
              <a:extLst>
                <a:ext uri="{FF2B5EF4-FFF2-40B4-BE49-F238E27FC236}">
                  <a16:creationId xmlns:a16="http://schemas.microsoft.com/office/drawing/2014/main" id="{021D3854-7E3C-B8E6-C3A3-1457310C460A}"/>
                </a:ext>
              </a:extLst>
            </p:cNvPr>
            <p:cNvSpPr/>
            <p:nvPr/>
          </p:nvSpPr>
          <p:spPr>
            <a:xfrm rot="5400000">
              <a:off x="4255867" y="3145096"/>
              <a:ext cx="359999" cy="2130800"/>
            </a:xfrm>
            <a:prstGeom prst="rightBrace">
              <a:avLst/>
            </a:prstGeom>
            <a:noFill/>
            <a:ln w="1905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C4B926E-FBAF-D2A9-E117-B2E034956DDD}"/>
              </a:ext>
            </a:extLst>
          </p:cNvPr>
          <p:cNvGrpSpPr/>
          <p:nvPr/>
        </p:nvGrpSpPr>
        <p:grpSpPr>
          <a:xfrm>
            <a:off x="5636164" y="2694792"/>
            <a:ext cx="1471523" cy="609031"/>
            <a:chOff x="5578838" y="2316090"/>
            <a:chExt cx="1402130" cy="773552"/>
          </a:xfrm>
        </p:grpSpPr>
        <p:pic>
          <p:nvPicPr>
            <p:cNvPr id="18" name="Picture 2" descr="D:\users\f02783b\Downloads\icon_image">
              <a:extLst>
                <a:ext uri="{FF2B5EF4-FFF2-40B4-BE49-F238E27FC236}">
                  <a16:creationId xmlns:a16="http://schemas.microsoft.com/office/drawing/2014/main" id="{41891AC1-65A2-6707-23EB-0E56064A8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838" y="2684149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AEEECAC-5AC9-2E2C-AFD7-2C9A08FDC6F4}"/>
                </a:ext>
              </a:extLst>
            </p:cNvPr>
            <p:cNvSpPr/>
            <p:nvPr/>
          </p:nvSpPr>
          <p:spPr>
            <a:xfrm>
              <a:off x="5914760" y="2316090"/>
              <a:ext cx="1066208" cy="77355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Desenvolvedor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Analista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Key User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B17EB76-ECC2-9888-DA84-EE4D5C78BD31}"/>
              </a:ext>
            </a:extLst>
          </p:cNvPr>
          <p:cNvGrpSpPr/>
          <p:nvPr/>
        </p:nvGrpSpPr>
        <p:grpSpPr>
          <a:xfrm>
            <a:off x="7084529" y="2743202"/>
            <a:ext cx="1414771" cy="573055"/>
            <a:chOff x="7050361" y="2325599"/>
            <a:chExt cx="1543356" cy="727859"/>
          </a:xfrm>
        </p:grpSpPr>
        <p:pic>
          <p:nvPicPr>
            <p:cNvPr id="21" name="Picture 2" descr="D:\users\f02783b\Downloads\icon_image">
              <a:extLst>
                <a:ext uri="{FF2B5EF4-FFF2-40B4-BE49-F238E27FC236}">
                  <a16:creationId xmlns:a16="http://schemas.microsoft.com/office/drawing/2014/main" id="{CCAEF096-B2E5-50C5-61D9-74208F1A4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361" y="2648458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8716E42-475A-EF2B-D66A-2D6328DC4128}"/>
                </a:ext>
              </a:extLst>
            </p:cNvPr>
            <p:cNvSpPr/>
            <p:nvPr/>
          </p:nvSpPr>
          <p:spPr>
            <a:xfrm>
              <a:off x="7386282" y="2325599"/>
              <a:ext cx="1207435" cy="72785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Control Room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Desenvolvedor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Analista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6" name="Retângulo 25">
            <a:extLst>
              <a:ext uri="{FF2B5EF4-FFF2-40B4-BE49-F238E27FC236}">
                <a16:creationId xmlns:a16="http://schemas.microsoft.com/office/drawing/2014/main" id="{3F6075CD-C5E5-A3A9-D8DB-37B29072CCA5}"/>
              </a:ext>
            </a:extLst>
          </p:cNvPr>
          <p:cNvSpPr/>
          <p:nvPr/>
        </p:nvSpPr>
        <p:spPr>
          <a:xfrm>
            <a:off x="6005637" y="1185961"/>
            <a:ext cx="2255960" cy="80068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898C8A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lang="en-US" sz="1000" kern="0" dirty="0">
                <a:solidFill>
                  <a:srgbClr val="FFFFFF"/>
                </a:solidFill>
                <a:latin typeface="+mj-lt"/>
                <a:sym typeface="Arial"/>
              </a:rPr>
              <a:t>O que </a:t>
            </a:r>
            <a:r>
              <a:rPr lang="en-US" sz="1000" kern="0" dirty="0" err="1">
                <a:solidFill>
                  <a:srgbClr val="FFFFFF"/>
                </a:solidFill>
                <a:latin typeface="+mj-lt"/>
                <a:sym typeface="Arial"/>
              </a:rPr>
              <a:t>estou</a:t>
            </a:r>
            <a:r>
              <a:rPr lang="en-US" sz="1000" kern="0" dirty="0">
                <a:solidFill>
                  <a:srgbClr val="FFFFFF"/>
                </a:solidFill>
                <a:latin typeface="+mj-lt"/>
                <a:sym typeface="Arial"/>
              </a:rPr>
              <a:t> </a:t>
            </a:r>
            <a:r>
              <a:rPr lang="en-US" sz="1000" kern="0" dirty="0" err="1">
                <a:solidFill>
                  <a:srgbClr val="FFFFFF"/>
                </a:solidFill>
                <a:latin typeface="+mj-lt"/>
                <a:sym typeface="Arial"/>
              </a:rPr>
              <a:t>fazendo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?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Roadblocks, </a:t>
            </a:r>
            <a:r>
              <a:rPr lang="en-US" sz="1000" dirty="0" err="1">
                <a:solidFill>
                  <a:srgbClr val="FFFFFF"/>
                </a:solidFill>
                <a:latin typeface="+mj-lt"/>
                <a:ea typeface="+mn-ea"/>
                <a:cs typeface="+mn-cs"/>
              </a:rPr>
              <a:t>riscos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e issues?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Preciso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de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ajuda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e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tenho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algo a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compartilhar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?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F0B447E6-7F71-D242-4976-953F6E5DD7B2}"/>
              </a:ext>
            </a:extLst>
          </p:cNvPr>
          <p:cNvCxnSpPr>
            <a:cxnSpLocks/>
          </p:cNvCxnSpPr>
          <p:nvPr/>
        </p:nvCxnSpPr>
        <p:spPr>
          <a:xfrm flipH="1">
            <a:off x="5181343" y="2034140"/>
            <a:ext cx="1961656" cy="999552"/>
          </a:xfrm>
          <a:prstGeom prst="straightConnector1">
            <a:avLst/>
          </a:prstGeom>
          <a:noFill/>
          <a:ln w="38100" cap="flat" cmpd="sng" algn="ctr">
            <a:solidFill>
              <a:srgbClr val="FFFFFF">
                <a:lumMod val="50000"/>
              </a:srgbClr>
            </a:solidFill>
            <a:prstDash val="solid"/>
            <a:tailEnd type="triangle"/>
          </a:ln>
          <a:effectLst/>
        </p:spPr>
      </p:cxn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F3AC5E96-56C8-1708-97A5-84D11F8243AA}"/>
              </a:ext>
            </a:extLst>
          </p:cNvPr>
          <p:cNvGrpSpPr/>
          <p:nvPr/>
        </p:nvGrpSpPr>
        <p:grpSpPr>
          <a:xfrm>
            <a:off x="4301731" y="2524067"/>
            <a:ext cx="1414771" cy="396528"/>
            <a:chOff x="4267563" y="2135011"/>
            <a:chExt cx="1543356" cy="503645"/>
          </a:xfrm>
          <a:solidFill>
            <a:schemeClr val="accent1"/>
          </a:solidFill>
        </p:grpSpPr>
        <p:pic>
          <p:nvPicPr>
            <p:cNvPr id="29" name="Picture 2" descr="D:\users\f02783b\Downloads\icon_image">
              <a:extLst>
                <a:ext uri="{FF2B5EF4-FFF2-40B4-BE49-F238E27FC236}">
                  <a16:creationId xmlns:a16="http://schemas.microsoft.com/office/drawing/2014/main" id="{5D20C4C5-CCC1-746C-A893-EAAB97CA6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563" y="2278656"/>
              <a:ext cx="360000" cy="360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1FD53748-BF2A-2C44-7CF7-9FC9EAFE2B7E}"/>
                </a:ext>
              </a:extLst>
            </p:cNvPr>
            <p:cNvSpPr/>
            <p:nvPr/>
          </p:nvSpPr>
          <p:spPr>
            <a:xfrm>
              <a:off x="4603484" y="2135011"/>
              <a:ext cx="1207435" cy="503645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rPr>
                <a:t>Tech leader</a:t>
              </a:r>
            </a:p>
          </p:txBody>
        </p:sp>
      </p:grpSp>
      <p:sp>
        <p:nvSpPr>
          <p:cNvPr id="352" name="CaixaDeTexto 351">
            <a:extLst>
              <a:ext uri="{FF2B5EF4-FFF2-40B4-BE49-F238E27FC236}">
                <a16:creationId xmlns:a16="http://schemas.microsoft.com/office/drawing/2014/main" id="{3BA7AA3B-59B3-A8C5-9237-2F996D91EFFE}"/>
              </a:ext>
            </a:extLst>
          </p:cNvPr>
          <p:cNvSpPr txBox="1"/>
          <p:nvPr/>
        </p:nvSpPr>
        <p:spPr>
          <a:xfrm>
            <a:off x="5028739" y="4455533"/>
            <a:ext cx="4727448" cy="296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150" marR="0" lvl="1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43782"/>
              </a:buClr>
              <a:buSzPts val="1900"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Encode Sans"/>
              </a:rPr>
              <a:t>Abordagem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Encode San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Encode Sans"/>
              </a:rPr>
              <a:t>híbrida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Encode San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Encode Sans"/>
              </a:rPr>
              <a:t>baseada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Encode Sans"/>
              </a:rPr>
              <a:t>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Encode Sans"/>
              </a:rPr>
              <a:t>em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  <a:sym typeface="Encode Sans"/>
              </a:rPr>
              <a:t> Scrum</a:t>
            </a:r>
          </a:p>
        </p:txBody>
      </p:sp>
      <p:pic>
        <p:nvPicPr>
          <p:cNvPr id="353" name="Picture 2" descr="D:\users\f02783b\Downloads\icon_image">
            <a:extLst>
              <a:ext uri="{FF2B5EF4-FFF2-40B4-BE49-F238E27FC236}">
                <a16:creationId xmlns:a16="http://schemas.microsoft.com/office/drawing/2014/main" id="{984F74C8-9740-9AD6-7B3D-936AE334B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13" y="2668623"/>
            <a:ext cx="330007" cy="28343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59" name="Google Shape;378;p90">
            <a:extLst>
              <a:ext uri="{FF2B5EF4-FFF2-40B4-BE49-F238E27FC236}">
                <a16:creationId xmlns:a16="http://schemas.microsoft.com/office/drawing/2014/main" id="{62D6ABBC-FF90-FA7C-7C1C-82588018FF03}"/>
              </a:ext>
            </a:extLst>
          </p:cNvPr>
          <p:cNvSpPr txBox="1"/>
          <p:nvPr/>
        </p:nvSpPr>
        <p:spPr>
          <a:xfrm>
            <a:off x="0" y="0"/>
            <a:ext cx="786384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Process  </a:t>
            </a:r>
            <a:r>
              <a:rPr lang="en" sz="52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Improvement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Como nós fazemos “os trem”</a:t>
            </a:r>
            <a:endParaRPr lang="pt-BR" sz="2000" dirty="0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37215BC0-9721-E902-2BC3-8AF6FD5D5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5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0"/>
          <p:cNvSpPr txBox="1"/>
          <p:nvPr/>
        </p:nvSpPr>
        <p:spPr>
          <a:xfrm>
            <a:off x="0" y="0"/>
            <a:ext cx="7338252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Gestão </a:t>
            </a:r>
            <a:r>
              <a:rPr lang="en" sz="52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de</a:t>
            </a:r>
            <a:r>
              <a:rPr lang="en" sz="52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 Incidentes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20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Control Room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9" name="Google Shape;379;p90"/>
          <p:cNvSpPr txBox="1"/>
          <p:nvPr/>
        </p:nvSpPr>
        <p:spPr>
          <a:xfrm>
            <a:off x="687951" y="3082998"/>
            <a:ext cx="1360074" cy="60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sz="1000" dirty="0">
                <a:solidFill>
                  <a:schemeClr val="tx1"/>
                </a:solidFill>
                <a:latin typeface="Poppins Light"/>
                <a:ea typeface="Poppins Light"/>
                <a:cs typeface="Poppins Light"/>
                <a:sym typeface="Poppins Light"/>
              </a:rPr>
              <a:t>2nd / 3nd level – SSC DEVs (rotation)*</a:t>
            </a:r>
          </a:p>
        </p:txBody>
      </p:sp>
      <p:cxnSp>
        <p:nvCxnSpPr>
          <p:cNvPr id="380" name="Google Shape;380;p90"/>
          <p:cNvCxnSpPr>
            <a:cxnSpLocks/>
            <a:stCxn id="25" idx="1"/>
            <a:endCxn id="379" idx="0"/>
          </p:cNvCxnSpPr>
          <p:nvPr/>
        </p:nvCxnSpPr>
        <p:spPr>
          <a:xfrm flipH="1">
            <a:off x="1367988" y="2704452"/>
            <a:ext cx="725930" cy="378546"/>
          </a:xfrm>
          <a:prstGeom prst="straightConnector1">
            <a:avLst/>
          </a:prstGeom>
          <a:noFill/>
          <a:ln w="28575" cap="flat" cmpd="sng">
            <a:solidFill>
              <a:srgbClr val="123D60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381" name="Google Shape;381;p90"/>
          <p:cNvSpPr txBox="1"/>
          <p:nvPr/>
        </p:nvSpPr>
        <p:spPr>
          <a:xfrm>
            <a:off x="2758567" y="3968076"/>
            <a:ext cx="1260183" cy="65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just">
              <a:spcAft>
                <a:spcPts val="1600"/>
              </a:spcAft>
              <a:buNone/>
              <a:defRPr sz="700">
                <a:solidFill>
                  <a:schemeClr val="tx1"/>
                </a:solidFill>
                <a:latin typeface="Poppins Light"/>
                <a:ea typeface="Poppins Light"/>
                <a:cs typeface="Poppins Light"/>
              </a:defRPr>
            </a:lvl1pPr>
          </a:lstStyle>
          <a:p>
            <a:pPr algn="ctr"/>
            <a:r>
              <a:rPr lang="en-US" sz="1000" dirty="0">
                <a:sym typeface="Poppins Light"/>
              </a:rPr>
              <a:t>Next step – Improve SLA (WIP).</a:t>
            </a:r>
          </a:p>
        </p:txBody>
      </p:sp>
      <p:cxnSp>
        <p:nvCxnSpPr>
          <p:cNvPr id="382" name="Google Shape;382;p90"/>
          <p:cNvCxnSpPr>
            <a:cxnSpLocks/>
            <a:endCxn id="381" idx="0"/>
          </p:cNvCxnSpPr>
          <p:nvPr/>
        </p:nvCxnSpPr>
        <p:spPr>
          <a:xfrm>
            <a:off x="3388659" y="3641642"/>
            <a:ext cx="0" cy="326434"/>
          </a:xfrm>
          <a:prstGeom prst="straightConnector1">
            <a:avLst/>
          </a:prstGeom>
          <a:noFill/>
          <a:ln w="28575" cap="flat" cmpd="sng">
            <a:solidFill>
              <a:srgbClr val="123D60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pic>
        <p:nvPicPr>
          <p:cNvPr id="24" name="Imagem 55">
            <a:hlinkClick r:id="" action="ppaction://noaction"/>
            <a:extLst>
              <a:ext uri="{FF2B5EF4-FFF2-40B4-BE49-F238E27FC236}">
                <a16:creationId xmlns:a16="http://schemas.microsoft.com/office/drawing/2014/main" id="{78AFEA1E-7995-4970-8318-3E489869C3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98" t="18595" r="6829"/>
          <a:stretch/>
        </p:blipFill>
        <p:spPr>
          <a:xfrm>
            <a:off x="5612708" y="997553"/>
            <a:ext cx="3194163" cy="1873895"/>
          </a:xfrm>
          <a:prstGeom prst="rect">
            <a:avLst/>
          </a:prstGeom>
        </p:spPr>
      </p:pic>
      <p:pic>
        <p:nvPicPr>
          <p:cNvPr id="25" name="Imagem 56">
            <a:hlinkClick r:id="" action="ppaction://noaction"/>
            <a:extLst>
              <a:ext uri="{FF2B5EF4-FFF2-40B4-BE49-F238E27FC236}">
                <a16:creationId xmlns:a16="http://schemas.microsoft.com/office/drawing/2014/main" id="{5243686A-B09C-4A61-8C0D-E9EE01EAA7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93" t="18095" r="4401"/>
          <a:stretch/>
        </p:blipFill>
        <p:spPr>
          <a:xfrm>
            <a:off x="2093918" y="1767262"/>
            <a:ext cx="3150415" cy="1874380"/>
          </a:xfrm>
          <a:prstGeom prst="rect">
            <a:avLst/>
          </a:prstGeom>
        </p:spPr>
      </p:pic>
      <p:pic>
        <p:nvPicPr>
          <p:cNvPr id="26" name="Imagem 61">
            <a:hlinkClick r:id="rId7" action="ppaction://hlinksldjump"/>
            <a:extLst>
              <a:ext uri="{FF2B5EF4-FFF2-40B4-BE49-F238E27FC236}">
                <a16:creationId xmlns:a16="http://schemas.microsoft.com/office/drawing/2014/main" id="{A5FA4575-F47A-4E7A-B581-2FFF829604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130" t="19139" r="5285"/>
          <a:stretch/>
        </p:blipFill>
        <p:spPr>
          <a:xfrm>
            <a:off x="5612708" y="2979796"/>
            <a:ext cx="3179609" cy="1874380"/>
          </a:xfrm>
          <a:prstGeom prst="rect">
            <a:avLst/>
          </a:prstGeom>
        </p:spPr>
      </p:pic>
      <p:cxnSp>
        <p:nvCxnSpPr>
          <p:cNvPr id="27" name="Google Shape;380;p90"/>
          <p:cNvCxnSpPr>
            <a:cxnSpLocks/>
            <a:endCxn id="30" idx="3"/>
          </p:cNvCxnSpPr>
          <p:nvPr/>
        </p:nvCxnSpPr>
        <p:spPr>
          <a:xfrm flipH="1">
            <a:off x="1276833" y="2101672"/>
            <a:ext cx="817085" cy="1"/>
          </a:xfrm>
          <a:prstGeom prst="straightConnector1">
            <a:avLst/>
          </a:prstGeom>
          <a:noFill/>
          <a:ln w="28575" cap="flat" cmpd="sng">
            <a:solidFill>
              <a:srgbClr val="123D60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30" name="Google Shape;379;p90"/>
          <p:cNvSpPr txBox="1"/>
          <p:nvPr/>
        </p:nvSpPr>
        <p:spPr>
          <a:xfrm>
            <a:off x="359158" y="1791185"/>
            <a:ext cx="917675" cy="62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sz="1000" dirty="0">
                <a:solidFill>
                  <a:schemeClr val="tx1"/>
                </a:solidFill>
                <a:latin typeface="Poppins Light"/>
                <a:ea typeface="Poppins Light"/>
                <a:cs typeface="Poppins Light"/>
                <a:sym typeface="Poppins Light"/>
              </a:rPr>
              <a:t>1st level – </a:t>
            </a:r>
            <a:r>
              <a:rPr lang="en-US" sz="1000" dirty="0" err="1">
                <a:solidFill>
                  <a:schemeClr val="tx1"/>
                </a:solidFill>
                <a:latin typeface="Poppins Light"/>
                <a:ea typeface="Poppins Light"/>
                <a:cs typeface="Poppins Light"/>
                <a:sym typeface="Poppins Light"/>
              </a:rPr>
              <a:t>Terceirizado</a:t>
            </a:r>
            <a:r>
              <a:rPr lang="en-US" sz="1000" dirty="0">
                <a:solidFill>
                  <a:schemeClr val="tx1"/>
                </a:solidFill>
                <a:latin typeface="Poppins Light"/>
                <a:ea typeface="Poppins Light"/>
                <a:cs typeface="Poppins Light"/>
                <a:sym typeface="Poppins Light"/>
              </a:rPr>
              <a:t> (24x7)</a:t>
            </a:r>
          </a:p>
        </p:txBody>
      </p:sp>
      <p:cxnSp>
        <p:nvCxnSpPr>
          <p:cNvPr id="35" name="Google Shape;382;p90"/>
          <p:cNvCxnSpPr>
            <a:cxnSpLocks/>
            <a:endCxn id="39" idx="0"/>
          </p:cNvCxnSpPr>
          <p:nvPr/>
        </p:nvCxnSpPr>
        <p:spPr>
          <a:xfrm flipH="1">
            <a:off x="2048025" y="3641642"/>
            <a:ext cx="267610" cy="625118"/>
          </a:xfrm>
          <a:prstGeom prst="straightConnector1">
            <a:avLst/>
          </a:prstGeom>
          <a:noFill/>
          <a:ln w="28575" cap="flat" cmpd="sng">
            <a:solidFill>
              <a:srgbClr val="123D60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39" name="Google Shape;381;p90"/>
          <p:cNvSpPr txBox="1"/>
          <p:nvPr/>
        </p:nvSpPr>
        <p:spPr>
          <a:xfrm>
            <a:off x="1538843" y="4266760"/>
            <a:ext cx="1018364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just">
              <a:spcAft>
                <a:spcPts val="1600"/>
              </a:spcAft>
              <a:buNone/>
              <a:defRPr sz="700">
                <a:solidFill>
                  <a:schemeClr val="tx1"/>
                </a:solidFill>
                <a:latin typeface="Poppins Light"/>
                <a:ea typeface="Poppins Light"/>
                <a:cs typeface="Poppins Light"/>
              </a:defRPr>
            </a:lvl1pPr>
          </a:lstStyle>
          <a:p>
            <a:pPr algn="ctr"/>
            <a:r>
              <a:rPr lang="pt-BR" sz="1000" dirty="0">
                <a:sym typeface="Poppins Light"/>
              </a:rPr>
              <a:t>Volumes (PBI)</a:t>
            </a:r>
          </a:p>
        </p:txBody>
      </p:sp>
      <p:pic>
        <p:nvPicPr>
          <p:cNvPr id="2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6F1C6BF1-9850-6246-AE2D-FE39CCC0C6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1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97"/>
          <p:cNvSpPr txBox="1"/>
          <p:nvPr/>
        </p:nvSpPr>
        <p:spPr>
          <a:xfrm>
            <a:off x="0" y="0"/>
            <a:ext cx="29859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5000" b="1" dirty="0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rPr>
              <a:t>CASE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20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RPA Cognitivo</a:t>
            </a:r>
            <a:endParaRPr sz="2000" b="0" i="0" u="none" strike="noStrike" cap="none" dirty="0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1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6" name="Google Shape;506;p97"/>
          <p:cNvSpPr/>
          <p:nvPr/>
        </p:nvSpPr>
        <p:spPr>
          <a:xfrm>
            <a:off x="2995550" y="0"/>
            <a:ext cx="6148500" cy="5162700"/>
          </a:xfrm>
          <a:prstGeom prst="rect">
            <a:avLst/>
          </a:prstGeom>
          <a:solidFill>
            <a:srgbClr val="0097A7">
              <a:alpha val="5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cxnSp>
        <p:nvCxnSpPr>
          <p:cNvPr id="9" name="Google Shape;497;p96"/>
          <p:cNvCxnSpPr/>
          <p:nvPr/>
        </p:nvCxnSpPr>
        <p:spPr>
          <a:xfrm>
            <a:off x="101100" y="2755086"/>
            <a:ext cx="2783700" cy="9600"/>
          </a:xfrm>
          <a:prstGeom prst="straightConnector1">
            <a:avLst/>
          </a:prstGeom>
          <a:noFill/>
          <a:ln w="7620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Google Shape;495;p96"/>
          <p:cNvPicPr preferRelativeResize="0"/>
          <p:nvPr/>
        </p:nvPicPr>
        <p:blipFill rotWithShape="1">
          <a:blip r:embed="rId6">
            <a:alphaModFix/>
          </a:blip>
          <a:srcRect l="12641" r="12641"/>
          <a:stretch/>
        </p:blipFill>
        <p:spPr>
          <a:xfrm>
            <a:off x="946950" y="3964379"/>
            <a:ext cx="1092000" cy="1095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1099" y="3179866"/>
            <a:ext cx="278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>
                <a:latin typeface="Poppins" panose="020B0604020202020204" charset="0"/>
                <a:cs typeface="Poppins" panose="020B0604020202020204" charset="0"/>
              </a:rPr>
              <a:t>Faturamento Especial</a:t>
            </a:r>
            <a:endParaRPr lang="en-IE" sz="1800" b="1" dirty="0"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2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565E7C-4DF8-BEDA-53D3-AD357C25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5109"/>
            <a:ext cx="8213400" cy="3645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Quem</a:t>
            </a:r>
            <a:r>
              <a:rPr lang="en-US" b="1" dirty="0">
                <a:solidFill>
                  <a:srgbClr val="002060"/>
                </a:solidFill>
              </a:rPr>
              <a:t> sou </a:t>
            </a:r>
            <a:r>
              <a:rPr lang="en-US" b="1" dirty="0" err="1">
                <a:solidFill>
                  <a:srgbClr val="002060"/>
                </a:solidFill>
              </a:rPr>
              <a:t>eu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AC185-AB7B-7A9D-59BD-CEC37E7449B7}"/>
              </a:ext>
            </a:extLst>
          </p:cNvPr>
          <p:cNvSpPr txBox="1"/>
          <p:nvPr/>
        </p:nvSpPr>
        <p:spPr>
          <a:xfrm>
            <a:off x="2498881" y="240622"/>
            <a:ext cx="53412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GB" sz="825" kern="1200" dirty="0">
                <a:solidFill>
                  <a:srgbClr val="FFFFFF"/>
                </a:solidFill>
                <a:latin typeface="Gilroy" panose="00000500000000000000" pitchFamily="50" charset="0"/>
                <a:ea typeface="+mn-ea"/>
                <a:cs typeface="+mn-cs"/>
              </a:rPr>
              <a:t>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BA273-06D4-FEDE-5611-53D1DA42DA63}"/>
              </a:ext>
            </a:extLst>
          </p:cNvPr>
          <p:cNvSpPr txBox="1"/>
          <p:nvPr/>
        </p:nvSpPr>
        <p:spPr>
          <a:xfrm>
            <a:off x="3402493" y="240622"/>
            <a:ext cx="40267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GB" sz="825" kern="1200" dirty="0">
                <a:solidFill>
                  <a:srgbClr val="FFFFFF"/>
                </a:solidFill>
                <a:latin typeface="Gilroy" panose="00000500000000000000" pitchFamily="50" charset="0"/>
                <a:ea typeface="+mn-ea"/>
                <a:cs typeface="+mn-cs"/>
              </a:rPr>
              <a:t>DHLs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CB04A-988F-B741-7525-0FA6897C7D14}"/>
              </a:ext>
            </a:extLst>
          </p:cNvPr>
          <p:cNvSpPr txBox="1"/>
          <p:nvPr/>
        </p:nvSpPr>
        <p:spPr>
          <a:xfrm>
            <a:off x="4236375" y="240622"/>
            <a:ext cx="55015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GB" sz="825" kern="1200" dirty="0">
                <a:solidFill>
                  <a:srgbClr val="FFFFFF"/>
                </a:solidFill>
                <a:latin typeface="Gilroy" panose="00000500000000000000" pitchFamily="50" charset="0"/>
                <a:ea typeface="+mn-ea"/>
                <a:cs typeface="+mn-cs"/>
              </a:rPr>
              <a:t>Partners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C146D1-6BA2-01F7-90C9-5FE7A501FF22}"/>
              </a:ext>
            </a:extLst>
          </p:cNvPr>
          <p:cNvSpPr txBox="1"/>
          <p:nvPr/>
        </p:nvSpPr>
        <p:spPr>
          <a:xfrm>
            <a:off x="5144795" y="240622"/>
            <a:ext cx="42351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GB" sz="825" kern="1200" dirty="0">
                <a:solidFill>
                  <a:srgbClr val="FFFFFF"/>
                </a:solidFill>
                <a:latin typeface="Gilroy" panose="00000500000000000000" pitchFamily="50" charset="0"/>
                <a:ea typeface="+mn-ea"/>
                <a:cs typeface="+mn-cs"/>
              </a:rPr>
              <a:t>News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8F5A48-2803-001E-C101-C737AC823BB7}"/>
              </a:ext>
            </a:extLst>
          </p:cNvPr>
          <p:cNvSpPr txBox="1"/>
          <p:nvPr/>
        </p:nvSpPr>
        <p:spPr>
          <a:xfrm>
            <a:off x="5911351" y="240622"/>
            <a:ext cx="51328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GB" sz="825" kern="1200" dirty="0">
                <a:solidFill>
                  <a:srgbClr val="FFFFFF"/>
                </a:solidFill>
                <a:latin typeface="Gilroy" panose="00000500000000000000" pitchFamily="50" charset="0"/>
                <a:ea typeface="+mn-ea"/>
                <a:cs typeface="+mn-cs"/>
              </a:rPr>
              <a:t>Careers</a:t>
            </a:r>
          </a:p>
        </p:txBody>
      </p:sp>
      <p:pic>
        <p:nvPicPr>
          <p:cNvPr id="12" name="Imagem 11" descr="Pessoa sorrindo com janela no fundo&#10;&#10;Descrição gerada automaticamente">
            <a:extLst>
              <a:ext uri="{FF2B5EF4-FFF2-40B4-BE49-F238E27FC236}">
                <a16:creationId xmlns:a16="http://schemas.microsoft.com/office/drawing/2014/main" id="{CA284F8E-E15E-A420-5C35-11753A4AE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68" y="1800627"/>
            <a:ext cx="1409058" cy="1409058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2CA6DEA-E845-C1D4-CA79-ECE4401E4D30}"/>
              </a:ext>
            </a:extLst>
          </p:cNvPr>
          <p:cNvGrpSpPr/>
          <p:nvPr/>
        </p:nvGrpSpPr>
        <p:grpSpPr>
          <a:xfrm>
            <a:off x="2317592" y="1723667"/>
            <a:ext cx="4381897" cy="646331"/>
            <a:chOff x="1570456" y="2193342"/>
            <a:chExt cx="4381897" cy="646331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92698D57-4579-932E-1967-27A9DA009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0456" y="2344372"/>
              <a:ext cx="504826" cy="495301"/>
            </a:xfrm>
            <a:prstGeom prst="rect">
              <a:avLst/>
            </a:prstGeom>
          </p:spPr>
        </p:pic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87889810-304D-1332-5BBE-C00DF906C8D4}"/>
                </a:ext>
              </a:extLst>
            </p:cNvPr>
            <p:cNvSpPr txBox="1"/>
            <p:nvPr/>
          </p:nvSpPr>
          <p:spPr>
            <a:xfrm>
              <a:off x="2325178" y="2193342"/>
              <a:ext cx="362717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Bacharel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em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Administrador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de 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Empresas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, MBA 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em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Gestão 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Estratégica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de Negócios pela 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Fundação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dirty="0" err="1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Getúlio</a:t>
              </a:r>
              <a:r>
                <a:rPr lang="en-US" sz="1200" dirty="0">
                  <a:solidFill>
                    <a:schemeClr val="dk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Vargas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14F319B-8BC0-4B2D-C7F5-54D9E1CACC14}"/>
              </a:ext>
            </a:extLst>
          </p:cNvPr>
          <p:cNvGrpSpPr/>
          <p:nvPr/>
        </p:nvGrpSpPr>
        <p:grpSpPr>
          <a:xfrm>
            <a:off x="2323411" y="2675201"/>
            <a:ext cx="4376078" cy="1068967"/>
            <a:chOff x="1102140" y="3286599"/>
            <a:chExt cx="4376078" cy="1068967"/>
          </a:xfrm>
        </p:grpSpPr>
        <p:sp>
          <p:nvSpPr>
            <p:cNvPr id="20" name="Google Shape;374;p46">
              <a:extLst>
                <a:ext uri="{FF2B5EF4-FFF2-40B4-BE49-F238E27FC236}">
                  <a16:creationId xmlns:a16="http://schemas.microsoft.com/office/drawing/2014/main" id="{BBA4F39C-2F9A-E943-FFBA-D0FFA51BE252}"/>
                </a:ext>
              </a:extLst>
            </p:cNvPr>
            <p:cNvSpPr txBox="1">
              <a:spLocks/>
            </p:cNvSpPr>
            <p:nvPr/>
          </p:nvSpPr>
          <p:spPr>
            <a:xfrm>
              <a:off x="1851043" y="3286599"/>
              <a:ext cx="3627175" cy="1068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Encode Sans"/>
                <a:buNone/>
                <a:defRPr sz="2667" b="1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defRPr sz="26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SzPts val="1400"/>
              </a:pP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Trabalho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com project management e process improvement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há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quase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15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anos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e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faço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parte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do Grupo Cognition </a:t>
              </a:r>
              <a:r>
                <a:rPr lang="en-US" sz="1200" b="0" dirty="0" err="1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desde</a:t>
              </a:r>
              <a:r>
                <a:rPr lang="en-US" sz="1200" b="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Arial"/>
                </a:rPr>
                <a:t> 2022.</a:t>
              </a:r>
              <a:endParaRPr lang="en-US" sz="1200" b="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</a:endParaRPr>
            </a:p>
          </p:txBody>
        </p:sp>
        <p:pic>
          <p:nvPicPr>
            <p:cNvPr id="21" name="Picture 9" descr="A neon light icon of a group of people&#10;&#10;Description automatically generated">
              <a:extLst>
                <a:ext uri="{FF2B5EF4-FFF2-40B4-BE49-F238E27FC236}">
                  <a16:creationId xmlns:a16="http://schemas.microsoft.com/office/drawing/2014/main" id="{BB7201B7-B798-97D5-1920-D1259DDCC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140" y="3354326"/>
              <a:ext cx="512885" cy="512885"/>
            </a:xfrm>
            <a:prstGeom prst="rect">
              <a:avLst/>
            </a:prstGeom>
          </p:spPr>
        </p:pic>
      </p:grpSp>
      <p:pic>
        <p:nvPicPr>
          <p:cNvPr id="23" name="Imagem 22" descr="Código QR&#10;&#10;Descrição gerada automaticamente">
            <a:extLst>
              <a:ext uri="{FF2B5EF4-FFF2-40B4-BE49-F238E27FC236}">
                <a16:creationId xmlns:a16="http://schemas.microsoft.com/office/drawing/2014/main" id="{AF83D2D6-38C4-BD0D-A2BA-710BD11838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25" t="9450" r="12093" b="32085"/>
          <a:stretch/>
        </p:blipFill>
        <p:spPr>
          <a:xfrm>
            <a:off x="6846474" y="1634275"/>
            <a:ext cx="1578740" cy="1621538"/>
          </a:xfrm>
          <a:prstGeom prst="rect">
            <a:avLst/>
          </a:prstGeom>
        </p:spPr>
      </p:pic>
      <p:pic>
        <p:nvPicPr>
          <p:cNvPr id="24" name="Imagem 23" descr="Forma&#10;&#10;Descrição gerada automaticamente com confiança média">
            <a:extLst>
              <a:ext uri="{FF2B5EF4-FFF2-40B4-BE49-F238E27FC236}">
                <a16:creationId xmlns:a16="http://schemas.microsoft.com/office/drawing/2014/main" id="{A1E7AA35-BF05-6CC8-6147-9DF692A17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33" y="4861468"/>
            <a:ext cx="674334" cy="226721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FF3F5EBF-DEB1-988B-ABCE-B6E1355AA190}"/>
              </a:ext>
            </a:extLst>
          </p:cNvPr>
          <p:cNvSpPr txBox="1"/>
          <p:nvPr/>
        </p:nvSpPr>
        <p:spPr>
          <a:xfrm>
            <a:off x="457201" y="3341197"/>
            <a:ext cx="2101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Fernando Laragnoit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67188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0"/>
          <p:cNvSpPr txBox="1"/>
          <p:nvPr/>
        </p:nvSpPr>
        <p:spPr>
          <a:xfrm>
            <a:off x="0" y="0"/>
            <a:ext cx="91440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48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Linha do tempo do </a:t>
            </a:r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processo</a:t>
            </a:r>
            <a:endParaRPr lang="en" sz="4800" b="1" dirty="0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Faturamento Especial End to End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sp>
        <p:nvSpPr>
          <p:cNvPr id="31" name="Retângulo 101">
            <a:extLst>
              <a:ext uri="{FF2B5EF4-FFF2-40B4-BE49-F238E27FC236}">
                <a16:creationId xmlns:a16="http://schemas.microsoft.com/office/drawing/2014/main" id="{1A6444CA-3D06-4B5F-BD61-ED182384E302}"/>
              </a:ext>
            </a:extLst>
          </p:cNvPr>
          <p:cNvSpPr/>
          <p:nvPr/>
        </p:nvSpPr>
        <p:spPr>
          <a:xfrm>
            <a:off x="41812" y="1344653"/>
            <a:ext cx="9073290" cy="1305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lvl="0" algn="ctr">
              <a:buClr>
                <a:srgbClr val="000000"/>
              </a:buClr>
              <a:defRPr/>
            </a:pPr>
            <a:r>
              <a:rPr lang="pt-BR" sz="105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“AS IS”</a:t>
            </a:r>
          </a:p>
        </p:txBody>
      </p:sp>
      <p:sp>
        <p:nvSpPr>
          <p:cNvPr id="54" name="Retângulo 122">
            <a:extLst>
              <a:ext uri="{FF2B5EF4-FFF2-40B4-BE49-F238E27FC236}">
                <a16:creationId xmlns:a16="http://schemas.microsoft.com/office/drawing/2014/main" id="{5EC9578E-6EFD-4D35-BC3E-E7A9D067A388}"/>
              </a:ext>
            </a:extLst>
          </p:cNvPr>
          <p:cNvSpPr/>
          <p:nvPr/>
        </p:nvSpPr>
        <p:spPr>
          <a:xfrm>
            <a:off x="1327502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750" dirty="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Dealer</a:t>
            </a: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digitaliza os </a:t>
            </a:r>
            <a:r>
              <a:rPr lang="pt-BR" sz="750" dirty="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docs</a:t>
            </a: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no sistema B2B</a:t>
            </a:r>
          </a:p>
        </p:txBody>
      </p:sp>
      <p:sp>
        <p:nvSpPr>
          <p:cNvPr id="55" name="Seta: para a Direita 123">
            <a:extLst>
              <a:ext uri="{FF2B5EF4-FFF2-40B4-BE49-F238E27FC236}">
                <a16:creationId xmlns:a16="http://schemas.microsoft.com/office/drawing/2014/main" id="{B633448E-FE11-4CDF-9FD8-456C994B59B5}"/>
              </a:ext>
            </a:extLst>
          </p:cNvPr>
          <p:cNvSpPr/>
          <p:nvPr/>
        </p:nvSpPr>
        <p:spPr>
          <a:xfrm>
            <a:off x="2214180" y="2018180"/>
            <a:ext cx="200025" cy="1632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050" dirty="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6" name="Retângulo 124">
            <a:extLst>
              <a:ext uri="{FF2B5EF4-FFF2-40B4-BE49-F238E27FC236}">
                <a16:creationId xmlns:a16="http://schemas.microsoft.com/office/drawing/2014/main" id="{E33B86D3-E4DD-4F7B-874A-1FF240665D94}"/>
              </a:ext>
            </a:extLst>
          </p:cNvPr>
          <p:cNvSpPr/>
          <p:nvPr/>
        </p:nvSpPr>
        <p:spPr>
          <a:xfrm>
            <a:off x="2490882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Checa os documentos um a um</a:t>
            </a:r>
          </a:p>
        </p:txBody>
      </p:sp>
      <p:sp>
        <p:nvSpPr>
          <p:cNvPr id="57" name="Retângulo 126">
            <a:extLst>
              <a:ext uri="{FF2B5EF4-FFF2-40B4-BE49-F238E27FC236}">
                <a16:creationId xmlns:a16="http://schemas.microsoft.com/office/drawing/2014/main" id="{9E0658B7-B89B-44F1-8D8B-CE3B8CE0D2EC}"/>
              </a:ext>
            </a:extLst>
          </p:cNvPr>
          <p:cNvSpPr/>
          <p:nvPr/>
        </p:nvSpPr>
        <p:spPr>
          <a:xfrm>
            <a:off x="3654263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7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Checa a classificação do cliente</a:t>
            </a:r>
          </a:p>
        </p:txBody>
      </p:sp>
      <p:sp>
        <p:nvSpPr>
          <p:cNvPr id="58" name="Seta: para a Direita 127">
            <a:extLst>
              <a:ext uri="{FF2B5EF4-FFF2-40B4-BE49-F238E27FC236}">
                <a16:creationId xmlns:a16="http://schemas.microsoft.com/office/drawing/2014/main" id="{7285279B-C261-423D-89C1-04999D8079FD}"/>
              </a:ext>
            </a:extLst>
          </p:cNvPr>
          <p:cNvSpPr/>
          <p:nvPr/>
        </p:nvSpPr>
        <p:spPr>
          <a:xfrm>
            <a:off x="4534090" y="2018180"/>
            <a:ext cx="200025" cy="1632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050" dirty="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9" name="Retângulo 128">
            <a:extLst>
              <a:ext uri="{FF2B5EF4-FFF2-40B4-BE49-F238E27FC236}">
                <a16:creationId xmlns:a16="http://schemas.microsoft.com/office/drawing/2014/main" id="{CF0A3E09-5754-4D55-8097-EAB31D8513D4}"/>
              </a:ext>
            </a:extLst>
          </p:cNvPr>
          <p:cNvSpPr/>
          <p:nvPr/>
        </p:nvSpPr>
        <p:spPr>
          <a:xfrm>
            <a:off x="4817643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Desbloqueia</a:t>
            </a:r>
          </a:p>
          <a:p>
            <a:pPr algn="ctr">
              <a:defRPr/>
            </a:pP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 venda no sistema legado</a:t>
            </a:r>
            <a:endParaRPr lang="pt-BR" sz="10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" name="Seta: para a Direita 129">
            <a:extLst>
              <a:ext uri="{FF2B5EF4-FFF2-40B4-BE49-F238E27FC236}">
                <a16:creationId xmlns:a16="http://schemas.microsoft.com/office/drawing/2014/main" id="{64B4D628-F0A2-4022-8E9F-80923DD853C0}"/>
              </a:ext>
            </a:extLst>
          </p:cNvPr>
          <p:cNvSpPr/>
          <p:nvPr/>
        </p:nvSpPr>
        <p:spPr>
          <a:xfrm>
            <a:off x="5694045" y="2018180"/>
            <a:ext cx="200025" cy="1632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050" dirty="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1" name="Retângulo 130">
            <a:extLst>
              <a:ext uri="{FF2B5EF4-FFF2-40B4-BE49-F238E27FC236}">
                <a16:creationId xmlns:a16="http://schemas.microsoft.com/office/drawing/2014/main" id="{D386ABDC-FEF2-4FB9-AE67-DBE6274C9220}"/>
              </a:ext>
            </a:extLst>
          </p:cNvPr>
          <p:cNvSpPr/>
          <p:nvPr/>
        </p:nvSpPr>
        <p:spPr>
          <a:xfrm>
            <a:off x="5981024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pt-BR" sz="7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Aprova a </a:t>
            </a:r>
            <a:r>
              <a:rPr lang="pt-BR" sz="700" dirty="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documenta-ção</a:t>
            </a:r>
            <a:r>
              <a:rPr lang="pt-BR" sz="7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no sistema B2B</a:t>
            </a:r>
            <a:endParaRPr lang="pt-BR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2" name="Seta: para a Direita 131">
            <a:extLst>
              <a:ext uri="{FF2B5EF4-FFF2-40B4-BE49-F238E27FC236}">
                <a16:creationId xmlns:a16="http://schemas.microsoft.com/office/drawing/2014/main" id="{53E7266A-AEBC-41B5-841A-FC1D7D975251}"/>
              </a:ext>
            </a:extLst>
          </p:cNvPr>
          <p:cNvSpPr/>
          <p:nvPr/>
        </p:nvSpPr>
        <p:spPr>
          <a:xfrm>
            <a:off x="6854001" y="2018180"/>
            <a:ext cx="200025" cy="1632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050" dirty="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3" name="Retângulo 132">
            <a:extLst>
              <a:ext uri="{FF2B5EF4-FFF2-40B4-BE49-F238E27FC236}">
                <a16:creationId xmlns:a16="http://schemas.microsoft.com/office/drawing/2014/main" id="{BD178F60-D731-4CC2-B8EC-749EE4F3373E}"/>
              </a:ext>
            </a:extLst>
          </p:cNvPr>
          <p:cNvSpPr/>
          <p:nvPr/>
        </p:nvSpPr>
        <p:spPr>
          <a:xfrm>
            <a:off x="7144404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Venda é confirmada</a:t>
            </a:r>
          </a:p>
        </p:txBody>
      </p:sp>
      <p:pic>
        <p:nvPicPr>
          <p:cNvPr id="64" name="Imagem 133" descr="Ícone&#10;&#10;Descrição gerada automaticamente">
            <a:extLst>
              <a:ext uri="{FF2B5EF4-FFF2-40B4-BE49-F238E27FC236}">
                <a16:creationId xmlns:a16="http://schemas.microsoft.com/office/drawing/2014/main" id="{C92768DB-06EC-4075-B9FF-3437DEB37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601" y="1665203"/>
            <a:ext cx="270000" cy="270000"/>
          </a:xfrm>
          <a:prstGeom prst="rect">
            <a:avLst/>
          </a:prstGeom>
        </p:spPr>
      </p:pic>
      <p:pic>
        <p:nvPicPr>
          <p:cNvPr id="65" name="Imagem 134" descr="Forma&#10;&#10;Descrição gerada automaticamente com confiança baixa">
            <a:extLst>
              <a:ext uri="{FF2B5EF4-FFF2-40B4-BE49-F238E27FC236}">
                <a16:creationId xmlns:a16="http://schemas.microsoft.com/office/drawing/2014/main" id="{A728114A-BD7E-4942-A7D2-0A181E107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083" y="1708638"/>
            <a:ext cx="270000" cy="270000"/>
          </a:xfrm>
          <a:prstGeom prst="rect">
            <a:avLst/>
          </a:prstGeom>
        </p:spPr>
      </p:pic>
      <p:pic>
        <p:nvPicPr>
          <p:cNvPr id="66" name="Imagem 135" descr="Ícone&#10;&#10;Descrição gerada automaticamente">
            <a:extLst>
              <a:ext uri="{FF2B5EF4-FFF2-40B4-BE49-F238E27FC236}">
                <a16:creationId xmlns:a16="http://schemas.microsoft.com/office/drawing/2014/main" id="{AD195653-CAB2-46A8-AC48-8A7FC9293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064" y="1665203"/>
            <a:ext cx="270000" cy="270000"/>
          </a:xfrm>
          <a:prstGeom prst="rect">
            <a:avLst/>
          </a:prstGeom>
        </p:spPr>
      </p:pic>
      <p:pic>
        <p:nvPicPr>
          <p:cNvPr id="67" name="Imagem 136" descr="Ícone&#10;&#10;Descrição gerada automaticamente">
            <a:extLst>
              <a:ext uri="{FF2B5EF4-FFF2-40B4-BE49-F238E27FC236}">
                <a16:creationId xmlns:a16="http://schemas.microsoft.com/office/drawing/2014/main" id="{295F798E-11BE-48E4-8FE3-F1F34723F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353" y="1665203"/>
            <a:ext cx="270000" cy="270000"/>
          </a:xfrm>
          <a:prstGeom prst="rect">
            <a:avLst/>
          </a:prstGeom>
        </p:spPr>
      </p:pic>
      <p:pic>
        <p:nvPicPr>
          <p:cNvPr id="68" name="Imagem 137" descr="Ícone&#10;&#10;Descrição gerada automaticamente">
            <a:extLst>
              <a:ext uri="{FF2B5EF4-FFF2-40B4-BE49-F238E27FC236}">
                <a16:creationId xmlns:a16="http://schemas.microsoft.com/office/drawing/2014/main" id="{EF6EC880-CD0B-427B-9175-72AEE75E6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592" y="1665203"/>
            <a:ext cx="270000" cy="270000"/>
          </a:xfrm>
          <a:prstGeom prst="rect">
            <a:avLst/>
          </a:prstGeom>
        </p:spPr>
      </p:pic>
      <p:pic>
        <p:nvPicPr>
          <p:cNvPr id="69" name="Imagem 138" descr="Placa vermelha com letras brancas em fundo preto&#10;&#10;Descrição gerada automaticamente com confiança baixa">
            <a:extLst>
              <a:ext uri="{FF2B5EF4-FFF2-40B4-BE49-F238E27FC236}">
                <a16:creationId xmlns:a16="http://schemas.microsoft.com/office/drawing/2014/main" id="{8305C86D-E7C8-4F25-9F7E-8F049E0A9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8314" y="1682650"/>
            <a:ext cx="270000" cy="270000"/>
          </a:xfrm>
          <a:prstGeom prst="rect">
            <a:avLst/>
          </a:prstGeom>
        </p:spPr>
      </p:pic>
      <p:pic>
        <p:nvPicPr>
          <p:cNvPr id="70" name="Imagem 139" descr="Ícone&#10;&#10;Descrição gerada automaticamente">
            <a:extLst>
              <a:ext uri="{FF2B5EF4-FFF2-40B4-BE49-F238E27FC236}">
                <a16:creationId xmlns:a16="http://schemas.microsoft.com/office/drawing/2014/main" id="{B2F75E2E-39C0-4E28-8A28-A8B2F2EAB5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3265" y="2256551"/>
            <a:ext cx="270000" cy="270000"/>
          </a:xfrm>
          <a:prstGeom prst="rect">
            <a:avLst/>
          </a:prstGeom>
        </p:spPr>
      </p:pic>
      <p:pic>
        <p:nvPicPr>
          <p:cNvPr id="71" name="Imagem 140" descr="Ícone&#10;&#10;Descrição gerada automaticamente">
            <a:extLst>
              <a:ext uri="{FF2B5EF4-FFF2-40B4-BE49-F238E27FC236}">
                <a16:creationId xmlns:a16="http://schemas.microsoft.com/office/drawing/2014/main" id="{643F3235-CE1F-420E-BE10-A781465EAD5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5734" y="2256551"/>
            <a:ext cx="270000" cy="270000"/>
          </a:xfrm>
          <a:prstGeom prst="rect">
            <a:avLst/>
          </a:prstGeom>
        </p:spPr>
      </p:pic>
      <p:pic>
        <p:nvPicPr>
          <p:cNvPr id="72" name="Imagem 141" descr="Ícone&#10;&#10;Descrição gerada automaticamente">
            <a:extLst>
              <a:ext uri="{FF2B5EF4-FFF2-40B4-BE49-F238E27FC236}">
                <a16:creationId xmlns:a16="http://schemas.microsoft.com/office/drawing/2014/main" id="{AE82E1AC-5904-43DD-8B9F-2992DD6D334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203" y="2256551"/>
            <a:ext cx="270000" cy="270000"/>
          </a:xfrm>
          <a:prstGeom prst="rect">
            <a:avLst/>
          </a:prstGeom>
        </p:spPr>
      </p:pic>
      <p:pic>
        <p:nvPicPr>
          <p:cNvPr id="73" name="Imagem 142" descr="Ícone&#10;&#10;Descrição gerada automaticamente">
            <a:extLst>
              <a:ext uri="{FF2B5EF4-FFF2-40B4-BE49-F238E27FC236}">
                <a16:creationId xmlns:a16="http://schemas.microsoft.com/office/drawing/2014/main" id="{5E9AC059-23FD-4284-B690-829B5D4AB6D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0673" y="2256551"/>
            <a:ext cx="270000" cy="270000"/>
          </a:xfrm>
          <a:prstGeom prst="rect">
            <a:avLst/>
          </a:prstGeom>
        </p:spPr>
      </p:pic>
      <p:pic>
        <p:nvPicPr>
          <p:cNvPr id="74" name="Imagem 143" descr="Ícone&#10;&#10;Descrição gerada automaticamente">
            <a:extLst>
              <a:ext uri="{FF2B5EF4-FFF2-40B4-BE49-F238E27FC236}">
                <a16:creationId xmlns:a16="http://schemas.microsoft.com/office/drawing/2014/main" id="{4C51FE82-4D8C-46D8-8F68-29EBF82AA19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3142" y="2256551"/>
            <a:ext cx="270000" cy="270000"/>
          </a:xfrm>
          <a:prstGeom prst="rect">
            <a:avLst/>
          </a:prstGeom>
        </p:spPr>
      </p:pic>
      <p:sp>
        <p:nvSpPr>
          <p:cNvPr id="84" name="Seta: para a Direita 123">
            <a:extLst>
              <a:ext uri="{FF2B5EF4-FFF2-40B4-BE49-F238E27FC236}">
                <a16:creationId xmlns:a16="http://schemas.microsoft.com/office/drawing/2014/main" id="{B633448E-FE11-4CDF-9FD8-456C994B59B5}"/>
              </a:ext>
            </a:extLst>
          </p:cNvPr>
          <p:cNvSpPr/>
          <p:nvPr/>
        </p:nvSpPr>
        <p:spPr>
          <a:xfrm>
            <a:off x="3371198" y="2026170"/>
            <a:ext cx="200025" cy="1632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050" dirty="0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EAA1BEC-15F8-D1FF-4251-806F4A30748B}"/>
              </a:ext>
            </a:extLst>
          </p:cNvPr>
          <p:cNvGrpSpPr/>
          <p:nvPr/>
        </p:nvGrpSpPr>
        <p:grpSpPr>
          <a:xfrm>
            <a:off x="445458" y="3104591"/>
            <a:ext cx="2711294" cy="1762430"/>
            <a:chOff x="445458" y="3104591"/>
            <a:chExt cx="2711294" cy="1762430"/>
          </a:xfrm>
        </p:grpSpPr>
        <p:sp>
          <p:nvSpPr>
            <p:cNvPr id="11" name="Retângulo 110">
              <a:extLst>
                <a:ext uri="{FF2B5EF4-FFF2-40B4-BE49-F238E27FC236}">
                  <a16:creationId xmlns:a16="http://schemas.microsoft.com/office/drawing/2014/main" id="{8772D1C3-FC73-05B0-35DC-92D377C4F358}"/>
                </a:ext>
              </a:extLst>
            </p:cNvPr>
            <p:cNvSpPr/>
            <p:nvPr/>
          </p:nvSpPr>
          <p:spPr>
            <a:xfrm>
              <a:off x="640967" y="3104591"/>
              <a:ext cx="2515785" cy="1762430"/>
            </a:xfrm>
            <a:prstGeom prst="rect">
              <a:avLst/>
            </a:prstGeom>
            <a:noFill/>
            <a:ln>
              <a:solidFill>
                <a:srgbClr val="3D8E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t"/>
            <a:lstStyle/>
            <a:p>
              <a:pPr algn="ctr" defTabSz="685800">
                <a:defRPr/>
              </a:pPr>
              <a:r>
                <a:rPr lang="pt-BR" sz="1050" b="1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Processo “As </a:t>
              </a:r>
              <a:r>
                <a:rPr lang="pt-BR" sz="1050" b="1" dirty="0" err="1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Is</a:t>
              </a:r>
              <a:r>
                <a:rPr lang="pt-BR" sz="1050" b="1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”</a:t>
              </a:r>
            </a:p>
          </p:txBody>
        </p:sp>
        <p:sp>
          <p:nvSpPr>
            <p:cNvPr id="22" name="Google Shape;177;p25">
              <a:extLst>
                <a:ext uri="{FF2B5EF4-FFF2-40B4-BE49-F238E27FC236}">
                  <a16:creationId xmlns:a16="http://schemas.microsoft.com/office/drawing/2014/main" id="{4173FB2E-C145-E876-3AF2-B70F530ADF36}"/>
                </a:ext>
              </a:extLst>
            </p:cNvPr>
            <p:cNvSpPr txBox="1">
              <a:spLocks/>
            </p:cNvSpPr>
            <p:nvPr/>
          </p:nvSpPr>
          <p:spPr>
            <a:xfrm>
              <a:off x="445458" y="3323510"/>
              <a:ext cx="2450424" cy="247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457200" indent="-228600">
                <a:buClr>
                  <a:schemeClr val="dk2"/>
                </a:buClr>
                <a:buSzPts val="1200"/>
                <a:buNone/>
                <a:defRPr sz="1200" b="1">
                  <a:solidFill>
                    <a:schemeClr val="dk2"/>
                  </a:solidFill>
                  <a:latin typeface="Encode Sans"/>
                  <a:ea typeface="Encode Sans"/>
                  <a:cs typeface="Encode Sans"/>
                </a:defRPr>
              </a:lvl1pPr>
              <a:lvl2pPr marL="423863" indent="0" defTabSz="685800">
                <a:lnSpc>
                  <a:spcPct val="130000"/>
                </a:lnSpc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 sz="800">
                  <a:solidFill>
                    <a:srgbClr val="242424"/>
                  </a:solidFill>
                  <a:effectLst/>
                  <a:latin typeface="Poppins" panose="00000500000000000000" pitchFamily="2" charset="0"/>
                  <a:ea typeface="Encode Sans"/>
                  <a:cs typeface="Poppins" panose="00000500000000000000" pitchFamily="2" charset="0"/>
                </a:defRPr>
              </a:lvl2pPr>
              <a:lvl3pPr marL="1371600" indent="-228600">
                <a:spcBef>
                  <a:spcPts val="500"/>
                </a:spcBef>
                <a:buClr>
                  <a:schemeClr val="dk2"/>
                </a:buClr>
                <a:buSzPts val="1600"/>
                <a:buFont typeface="Encode Sans"/>
                <a:buNone/>
                <a:defRPr sz="900">
                  <a:solidFill>
                    <a:schemeClr val="dk2"/>
                  </a:solidFill>
                  <a:latin typeface="Encode Sans"/>
                  <a:ea typeface="Encode Sans"/>
                  <a:cs typeface="Encode Sans"/>
                </a:defRPr>
              </a:lvl3pPr>
              <a:lvl4pPr marL="1828800" indent="-228600">
                <a:spcBef>
                  <a:spcPts val="300"/>
                </a:spcBef>
                <a:buClr>
                  <a:schemeClr val="dk2"/>
                </a:buClr>
                <a:buSzPts val="1400"/>
                <a:buFont typeface="Encode Sans"/>
                <a:buNone/>
                <a:defRPr sz="900" b="1">
                  <a:solidFill>
                    <a:schemeClr val="dk2"/>
                  </a:solidFill>
                  <a:latin typeface="Encode Sans"/>
                  <a:ea typeface="Encode Sans"/>
                  <a:cs typeface="Encode Sans"/>
                </a:defRPr>
              </a:lvl4pPr>
              <a:lvl5pPr marL="2286000" indent="-317500">
                <a:spcBef>
                  <a:spcPts val="300"/>
                </a:spcBef>
                <a:buClr>
                  <a:schemeClr val="dk2"/>
                </a:buClr>
                <a:buSzPts val="1400"/>
                <a:buChar char="•"/>
                <a:defRPr sz="900">
                  <a:solidFill>
                    <a:schemeClr val="dk2"/>
                  </a:solidFill>
                  <a:latin typeface="Encode Sans"/>
                  <a:ea typeface="Encode Sans"/>
                  <a:cs typeface="Encode Sans"/>
                </a:defRPr>
              </a:lvl5pPr>
              <a:lvl6pPr marL="2743200" indent="-317500">
                <a:spcBef>
                  <a:spcPts val="300"/>
                </a:spcBef>
                <a:buClr>
                  <a:schemeClr val="dk1"/>
                </a:buClr>
                <a:buSzPts val="1400"/>
                <a:buChar char="•"/>
                <a:defRPr sz="1000">
                  <a:solidFill>
                    <a:schemeClr val="dk1"/>
                  </a:solidFill>
                  <a:latin typeface="Encode Sans"/>
                  <a:ea typeface="Encode Sans"/>
                  <a:cs typeface="Encode Sans"/>
                </a:defRPr>
              </a:lvl6pPr>
              <a:lvl7pPr marL="3200400" indent="-317500">
                <a:spcBef>
                  <a:spcPts val="300"/>
                </a:spcBef>
                <a:buClr>
                  <a:schemeClr val="dk1"/>
                </a:buClr>
                <a:buSzPts val="1400"/>
                <a:buChar char="•"/>
                <a:defRPr sz="1000">
                  <a:solidFill>
                    <a:schemeClr val="dk1"/>
                  </a:solidFill>
                  <a:latin typeface="Encode Sans"/>
                  <a:ea typeface="Encode Sans"/>
                  <a:cs typeface="Encode Sans"/>
                </a:defRPr>
              </a:lvl7pPr>
              <a:lvl8pPr marL="3657600" indent="-317500">
                <a:spcBef>
                  <a:spcPts val="300"/>
                </a:spcBef>
                <a:buClr>
                  <a:schemeClr val="dk1"/>
                </a:buClr>
                <a:buSzPts val="1400"/>
                <a:buChar char="•"/>
                <a:defRPr sz="1000">
                  <a:solidFill>
                    <a:schemeClr val="dk1"/>
                  </a:solidFill>
                  <a:latin typeface="Encode Sans"/>
                  <a:ea typeface="Encode Sans"/>
                  <a:cs typeface="Encode Sans"/>
                </a:defRPr>
              </a:lvl8pPr>
              <a:lvl9pPr marL="4114800" indent="-317500">
                <a:spcBef>
                  <a:spcPts val="300"/>
                </a:spcBef>
                <a:buClr>
                  <a:schemeClr val="dk1"/>
                </a:buClr>
                <a:buSzPts val="1400"/>
                <a:buChar char="•"/>
                <a:defRPr sz="1000">
                  <a:solidFill>
                    <a:schemeClr val="dk1"/>
                  </a:solidFill>
                  <a:latin typeface="Encode Sans"/>
                  <a:ea typeface="Encode Sans"/>
                  <a:cs typeface="Encode Sans"/>
                </a:defRPr>
              </a:lvl9pPr>
            </a:lstStyle>
            <a:p>
              <a:pPr lvl="1">
                <a:lnSpc>
                  <a:spcPct val="150000"/>
                </a:lnSpc>
                <a:spcBef>
                  <a:spcPts val="600"/>
                </a:spcBef>
              </a:pPr>
              <a:r>
                <a:rPr lang="pt-BR" dirty="0"/>
                <a:t>- Demandas das concessionárias, solicitando análises para aprovação de vendas com isenção de impostos para categorias especiais</a:t>
              </a:r>
            </a:p>
            <a:p>
              <a:pPr lvl="1">
                <a:lnSpc>
                  <a:spcPct val="150000"/>
                </a:lnSpc>
                <a:spcBef>
                  <a:spcPts val="600"/>
                </a:spcBef>
              </a:pPr>
              <a:r>
                <a:rPr lang="pt-BR" dirty="0"/>
                <a:t>- Documentos não estruturados incluindo </a:t>
              </a:r>
              <a:r>
                <a:rPr lang="pt-BR" dirty="0" err="1"/>
                <a:t>PDFs</a:t>
              </a:r>
              <a:r>
                <a:rPr lang="pt-BR" dirty="0"/>
                <a:t> e fotos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340FD36-C60C-0624-B2F4-B2750BAA6D00}"/>
              </a:ext>
            </a:extLst>
          </p:cNvPr>
          <p:cNvGrpSpPr/>
          <p:nvPr/>
        </p:nvGrpSpPr>
        <p:grpSpPr>
          <a:xfrm>
            <a:off x="6451578" y="3094024"/>
            <a:ext cx="2549209" cy="1770205"/>
            <a:chOff x="6451578" y="3094024"/>
            <a:chExt cx="2549209" cy="1770205"/>
          </a:xfrm>
        </p:grpSpPr>
        <p:pic>
          <p:nvPicPr>
            <p:cNvPr id="18" name="Imagem 94" descr="Ícone&#10;&#10;Descrição gerada automaticamente">
              <a:extLst>
                <a:ext uri="{FF2B5EF4-FFF2-40B4-BE49-F238E27FC236}">
                  <a16:creationId xmlns:a16="http://schemas.microsoft.com/office/drawing/2014/main" id="{AA54B68E-3DD7-4BEA-938E-6FABB1CB3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22752" y="3490184"/>
              <a:ext cx="270000" cy="270000"/>
            </a:xfrm>
            <a:prstGeom prst="rect">
              <a:avLst/>
            </a:prstGeom>
          </p:spPr>
        </p:pic>
        <p:sp>
          <p:nvSpPr>
            <p:cNvPr id="51" name="Retângulo 119">
              <a:extLst>
                <a:ext uri="{FF2B5EF4-FFF2-40B4-BE49-F238E27FC236}">
                  <a16:creationId xmlns:a16="http://schemas.microsoft.com/office/drawing/2014/main" id="{07024B12-812F-4F68-8695-49DA7C994569}"/>
                </a:ext>
              </a:extLst>
            </p:cNvPr>
            <p:cNvSpPr/>
            <p:nvPr/>
          </p:nvSpPr>
          <p:spPr>
            <a:xfrm>
              <a:off x="6451578" y="3094024"/>
              <a:ext cx="2515786" cy="1770205"/>
            </a:xfrm>
            <a:prstGeom prst="rect">
              <a:avLst/>
            </a:prstGeom>
            <a:noFill/>
            <a:ln>
              <a:solidFill>
                <a:srgbClr val="3D8E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t"/>
            <a:lstStyle/>
            <a:p>
              <a:pPr algn="ctr" defTabSz="685800">
                <a:defRPr/>
              </a:pPr>
              <a:r>
                <a:rPr lang="pt-BR" sz="1050" b="1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Áreas envolvidas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9A8E608B-334C-1980-84B7-B6F3DBA1A6B5}"/>
                </a:ext>
              </a:extLst>
            </p:cNvPr>
            <p:cNvSpPr txBox="1"/>
            <p:nvPr/>
          </p:nvSpPr>
          <p:spPr>
            <a:xfrm>
              <a:off x="6478533" y="3471023"/>
              <a:ext cx="2515786" cy="2595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23862" lvl="1" indent="0" defTabSz="685800">
                <a:lnSpc>
                  <a:spcPct val="150000"/>
                </a:lnSpc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00" dirty="0" err="1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Order</a:t>
              </a:r>
              <a:r>
                <a:rPr lang="pt-BR" sz="8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pt-BR" sz="800" dirty="0" err="1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to</a:t>
              </a:r>
              <a:r>
                <a:rPr lang="pt-BR" sz="8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Cash SSC </a:t>
              </a:r>
              <a:r>
                <a:rPr lang="pt-BR" sz="800" dirty="0" err="1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Stellantis</a:t>
              </a:r>
              <a:endParaRPr lang="pt-BR" sz="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99338453-127F-BD4A-4643-046E31FBAD4B}"/>
                </a:ext>
              </a:extLst>
            </p:cNvPr>
            <p:cNvSpPr txBox="1"/>
            <p:nvPr/>
          </p:nvSpPr>
          <p:spPr>
            <a:xfrm>
              <a:off x="6460078" y="3815930"/>
              <a:ext cx="2540709" cy="2595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23862" lvl="1" indent="0" defTabSz="685800">
                <a:lnSpc>
                  <a:spcPct val="150000"/>
                </a:lnSpc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Sales </a:t>
              </a:r>
              <a:r>
                <a:rPr lang="pt-BR" sz="800" dirty="0" err="1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Operations</a:t>
              </a:r>
              <a:r>
                <a:rPr lang="pt-BR" sz="8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pt-BR" sz="800" dirty="0" err="1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Stellantis</a:t>
              </a:r>
              <a:endParaRPr lang="pt-BR" sz="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2888C45C-CCBB-787B-8957-46266FF8FEB7}"/>
                </a:ext>
              </a:extLst>
            </p:cNvPr>
            <p:cNvSpPr txBox="1"/>
            <p:nvPr/>
          </p:nvSpPr>
          <p:spPr>
            <a:xfrm>
              <a:off x="6498433" y="4156696"/>
              <a:ext cx="1188067" cy="2595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23862" lvl="1" indent="0" defTabSz="685800">
                <a:lnSpc>
                  <a:spcPct val="150000"/>
                </a:lnSpc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00" dirty="0" err="1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Dealers</a:t>
              </a:r>
              <a:endParaRPr lang="pt-BR" sz="8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080" name="Picture 8" descr="Acordo - ícones de mãos e gestos grátis">
              <a:extLst>
                <a:ext uri="{FF2B5EF4-FFF2-40B4-BE49-F238E27FC236}">
                  <a16:creationId xmlns:a16="http://schemas.microsoft.com/office/drawing/2014/main" id="{84164BFC-9139-3BE5-8628-ADF63B8CC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645" y="3846538"/>
              <a:ext cx="263116" cy="26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ícone de linha de carro 10284696 Vetor no Vecteezy">
              <a:extLst>
                <a:ext uri="{FF2B5EF4-FFF2-40B4-BE49-F238E27FC236}">
                  <a16:creationId xmlns:a16="http://schemas.microsoft.com/office/drawing/2014/main" id="{AB73EE48-D069-AFAD-BAC3-EDBEAFDE73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249" y="4121952"/>
              <a:ext cx="342764" cy="342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EBFB41B-52F0-FA45-A462-030B6D184284}"/>
              </a:ext>
            </a:extLst>
          </p:cNvPr>
          <p:cNvGrpSpPr/>
          <p:nvPr/>
        </p:nvGrpSpPr>
        <p:grpSpPr>
          <a:xfrm>
            <a:off x="3559750" y="3101271"/>
            <a:ext cx="2515785" cy="1762430"/>
            <a:chOff x="3559750" y="3101271"/>
            <a:chExt cx="2515785" cy="1762430"/>
          </a:xfrm>
        </p:grpSpPr>
        <p:sp>
          <p:nvSpPr>
            <p:cNvPr id="42" name="Retângulo 110">
              <a:extLst>
                <a:ext uri="{FF2B5EF4-FFF2-40B4-BE49-F238E27FC236}">
                  <a16:creationId xmlns:a16="http://schemas.microsoft.com/office/drawing/2014/main" id="{4A009586-852C-4A7B-9092-39D49007BFB4}"/>
                </a:ext>
              </a:extLst>
            </p:cNvPr>
            <p:cNvSpPr/>
            <p:nvPr/>
          </p:nvSpPr>
          <p:spPr>
            <a:xfrm>
              <a:off x="3559750" y="3101271"/>
              <a:ext cx="2515785" cy="1762430"/>
            </a:xfrm>
            <a:prstGeom prst="rect">
              <a:avLst/>
            </a:prstGeom>
            <a:noFill/>
            <a:ln>
              <a:solidFill>
                <a:srgbClr val="3D8E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t"/>
            <a:lstStyle/>
            <a:p>
              <a:pPr algn="ctr" defTabSz="685800">
                <a:defRPr/>
              </a:pPr>
              <a:r>
                <a:rPr lang="pt-BR" sz="1050" b="1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Desafios</a:t>
              </a:r>
            </a:p>
          </p:txBody>
        </p:sp>
        <p:grpSp>
          <p:nvGrpSpPr>
            <p:cNvPr id="78" name="Agrupar 147">
              <a:extLst>
                <a:ext uri="{FF2B5EF4-FFF2-40B4-BE49-F238E27FC236}">
                  <a16:creationId xmlns:a16="http://schemas.microsoft.com/office/drawing/2014/main" id="{164199C5-6255-4B0D-9FFF-A107AD216614}"/>
                </a:ext>
              </a:extLst>
            </p:cNvPr>
            <p:cNvGrpSpPr/>
            <p:nvPr/>
          </p:nvGrpSpPr>
          <p:grpSpPr>
            <a:xfrm>
              <a:off x="3735129" y="4056169"/>
              <a:ext cx="1747479" cy="312725"/>
              <a:chOff x="-9817443" y="4080608"/>
              <a:chExt cx="2329972" cy="416966"/>
            </a:xfrm>
          </p:grpSpPr>
          <p:sp>
            <p:nvSpPr>
              <p:cNvPr id="80" name="Google Shape;177;p25">
                <a:extLst>
                  <a:ext uri="{FF2B5EF4-FFF2-40B4-BE49-F238E27FC236}">
                    <a16:creationId xmlns:a16="http://schemas.microsoft.com/office/drawing/2014/main" id="{4D4C45B6-D433-4663-B170-753025F862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817443" y="4080608"/>
                <a:ext cx="2329972" cy="4169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None/>
                  <a:defRPr sz="1200" b="1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1pPr>
                <a:lvl2pPr marL="914400" marR="0" lvl="1" indent="-3175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•"/>
                  <a:defRPr sz="12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Encode Sans"/>
                  <a:buNone/>
                  <a:defRPr sz="9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3pPr>
                <a:lvl4pPr marL="1828800" marR="0" lvl="3" indent="-2286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Encode Sans"/>
                  <a:buNone/>
                  <a:defRPr sz="900" b="1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4pPr>
                <a:lvl5pPr marL="2286000" marR="0" lvl="4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•"/>
                  <a:defRPr sz="9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5pPr>
                <a:lvl6pPr marL="2743200" marR="0" lvl="5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6pPr>
                <a:lvl7pPr marL="3200400" marR="0" lvl="6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7pPr>
                <a:lvl8pPr marL="3657600" marR="0" lvl="7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8pPr>
                <a:lvl9pPr marL="4114800" marR="0" lvl="8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9pPr>
              </a:lstStyle>
              <a:p>
                <a:pPr marL="423863" lvl="1" indent="0" defTabSz="685800">
                  <a:lnSpc>
                    <a:spcPct val="130000"/>
                  </a:lnSpc>
                  <a:spcBef>
                    <a:spcPts val="375"/>
                  </a:spcBef>
                  <a:buClr>
                    <a:srgbClr val="243782"/>
                  </a:buClr>
                  <a:buSzPts val="1900"/>
                  <a:buNone/>
                  <a:defRPr/>
                </a:pPr>
                <a:r>
                  <a:rPr lang="pt-BR" sz="800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Backlog crescente</a:t>
                </a:r>
              </a:p>
            </p:txBody>
          </p:sp>
          <p:pic>
            <p:nvPicPr>
              <p:cNvPr id="81" name="Imagem 150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8F88BED0-6E96-4362-B145-299794D45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9772636" y="4115624"/>
                <a:ext cx="360000" cy="359999"/>
              </a:xfrm>
              <a:prstGeom prst="rect">
                <a:avLst/>
              </a:prstGeom>
            </p:spPr>
          </p:pic>
        </p:grpSp>
        <p:sp>
          <p:nvSpPr>
            <p:cNvPr id="12" name="Google Shape;177;p25">
              <a:extLst>
                <a:ext uri="{FF2B5EF4-FFF2-40B4-BE49-F238E27FC236}">
                  <a16:creationId xmlns:a16="http://schemas.microsoft.com/office/drawing/2014/main" id="{DD5981EC-1358-9094-6877-569367F47830}"/>
                </a:ext>
              </a:extLst>
            </p:cNvPr>
            <p:cNvSpPr txBox="1">
              <a:spLocks/>
            </p:cNvSpPr>
            <p:nvPr/>
          </p:nvSpPr>
          <p:spPr>
            <a:xfrm>
              <a:off x="3762915" y="4413538"/>
              <a:ext cx="1950138" cy="312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Arial"/>
                <a:buNone/>
                <a:defRPr sz="1200" b="1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•"/>
                <a:defRPr sz="1200" b="0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Encode Sans"/>
                <a:buNone/>
                <a:defRPr sz="900" b="0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Encode Sans"/>
                <a:buNone/>
                <a:defRPr sz="900" b="1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•"/>
                <a:defRPr sz="900" b="0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9pPr>
            </a:lstStyle>
            <a:p>
              <a:pPr marL="423863" lvl="1" indent="0" defTabSz="685800">
                <a:lnSpc>
                  <a:spcPct val="130000"/>
                </a:lnSpc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Gargalo nas vendas</a:t>
              </a:r>
            </a:p>
          </p:txBody>
        </p:sp>
        <p:pic>
          <p:nvPicPr>
            <p:cNvPr id="13" name="Imagem 151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823D5E46-E97A-8AC6-74A2-4779FBF41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03146" y="4404490"/>
              <a:ext cx="270000" cy="270000"/>
            </a:xfrm>
            <a:prstGeom prst="rect">
              <a:avLst/>
            </a:prstGeom>
          </p:spPr>
        </p:pic>
        <p:sp>
          <p:nvSpPr>
            <p:cNvPr id="19" name="Google Shape;177;p25">
              <a:extLst>
                <a:ext uri="{FF2B5EF4-FFF2-40B4-BE49-F238E27FC236}">
                  <a16:creationId xmlns:a16="http://schemas.microsoft.com/office/drawing/2014/main" id="{3038A66F-819B-4ACC-766D-F7F0D88AFF0A}"/>
                </a:ext>
              </a:extLst>
            </p:cNvPr>
            <p:cNvSpPr txBox="1">
              <a:spLocks/>
            </p:cNvSpPr>
            <p:nvPr/>
          </p:nvSpPr>
          <p:spPr>
            <a:xfrm>
              <a:off x="3735129" y="3750468"/>
              <a:ext cx="2024758" cy="243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Arial"/>
                <a:buNone/>
                <a:defRPr sz="1200" b="1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•"/>
                <a:defRPr sz="1200" b="0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Encode Sans"/>
                <a:buNone/>
                <a:defRPr sz="900" b="0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Encode Sans"/>
                <a:buNone/>
                <a:defRPr sz="900" b="1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•"/>
                <a:defRPr sz="900" b="0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9pPr>
            </a:lstStyle>
            <a:p>
              <a:pPr marL="423863" lvl="1" indent="0" defTabSz="685800">
                <a:lnSpc>
                  <a:spcPct val="130000"/>
                </a:lnSpc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Tarefas manuais sem valor</a:t>
              </a:r>
            </a:p>
          </p:txBody>
        </p:sp>
        <p:pic>
          <p:nvPicPr>
            <p:cNvPr id="3074" name="Picture 2" descr="Instruções - ícones de profissões e empregos grátis">
              <a:extLst>
                <a:ext uri="{FF2B5EF4-FFF2-40B4-BE49-F238E27FC236}">
                  <a16:creationId xmlns:a16="http://schemas.microsoft.com/office/drawing/2014/main" id="{004C54AC-E9D0-3843-DBAD-71F77FFB1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884" y="3760015"/>
              <a:ext cx="243780" cy="243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Google Shape;177;p25">
              <a:extLst>
                <a:ext uri="{FF2B5EF4-FFF2-40B4-BE49-F238E27FC236}">
                  <a16:creationId xmlns:a16="http://schemas.microsoft.com/office/drawing/2014/main" id="{2B67F766-3758-F1D8-C277-57B450D6F16B}"/>
                </a:ext>
              </a:extLst>
            </p:cNvPr>
            <p:cNvSpPr txBox="1">
              <a:spLocks/>
            </p:cNvSpPr>
            <p:nvPr/>
          </p:nvSpPr>
          <p:spPr>
            <a:xfrm>
              <a:off x="3727758" y="3339425"/>
              <a:ext cx="2024758" cy="243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457200" indent="-228600">
                <a:buClr>
                  <a:schemeClr val="dk2"/>
                </a:buClr>
                <a:buSzPts val="1200"/>
                <a:buNone/>
                <a:defRPr sz="1200" b="1">
                  <a:solidFill>
                    <a:schemeClr val="dk2"/>
                  </a:solidFill>
                  <a:latin typeface="Encode Sans"/>
                  <a:ea typeface="Encode Sans"/>
                  <a:cs typeface="Encode Sans"/>
                </a:defRPr>
              </a:lvl1pPr>
              <a:lvl2pPr marL="423863" indent="0" defTabSz="685800">
                <a:lnSpc>
                  <a:spcPct val="130000"/>
                </a:lnSpc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 sz="800">
                  <a:solidFill>
                    <a:schemeClr val="tx1"/>
                  </a:solidFill>
                  <a:latin typeface="Poppins" panose="00000500000000000000" pitchFamily="2" charset="0"/>
                  <a:ea typeface="Encode Sans"/>
                  <a:cs typeface="Poppins" panose="00000500000000000000" pitchFamily="2" charset="0"/>
                </a:defRPr>
              </a:lvl2pPr>
              <a:lvl3pPr marL="1371600" indent="-228600">
                <a:spcBef>
                  <a:spcPts val="500"/>
                </a:spcBef>
                <a:buClr>
                  <a:schemeClr val="dk2"/>
                </a:buClr>
                <a:buSzPts val="1600"/>
                <a:buFont typeface="Encode Sans"/>
                <a:buNone/>
                <a:defRPr sz="900">
                  <a:solidFill>
                    <a:schemeClr val="dk2"/>
                  </a:solidFill>
                  <a:latin typeface="Encode Sans"/>
                  <a:ea typeface="Encode Sans"/>
                  <a:cs typeface="Encode Sans"/>
                </a:defRPr>
              </a:lvl3pPr>
              <a:lvl4pPr marL="1828800" indent="-228600">
                <a:spcBef>
                  <a:spcPts val="300"/>
                </a:spcBef>
                <a:buClr>
                  <a:schemeClr val="dk2"/>
                </a:buClr>
                <a:buSzPts val="1400"/>
                <a:buFont typeface="Encode Sans"/>
                <a:buNone/>
                <a:defRPr sz="900" b="1">
                  <a:solidFill>
                    <a:schemeClr val="dk2"/>
                  </a:solidFill>
                  <a:latin typeface="Encode Sans"/>
                  <a:ea typeface="Encode Sans"/>
                  <a:cs typeface="Encode Sans"/>
                </a:defRPr>
              </a:lvl4pPr>
              <a:lvl5pPr marL="2286000" indent="-317500">
                <a:spcBef>
                  <a:spcPts val="300"/>
                </a:spcBef>
                <a:buClr>
                  <a:schemeClr val="dk2"/>
                </a:buClr>
                <a:buSzPts val="1400"/>
                <a:buChar char="•"/>
                <a:defRPr sz="900">
                  <a:solidFill>
                    <a:schemeClr val="dk2"/>
                  </a:solidFill>
                  <a:latin typeface="Encode Sans"/>
                  <a:ea typeface="Encode Sans"/>
                  <a:cs typeface="Encode Sans"/>
                </a:defRPr>
              </a:lvl5pPr>
              <a:lvl6pPr marL="2743200" indent="-317500">
                <a:spcBef>
                  <a:spcPts val="300"/>
                </a:spcBef>
                <a:buClr>
                  <a:schemeClr val="dk1"/>
                </a:buClr>
                <a:buSzPts val="1400"/>
                <a:buChar char="•"/>
                <a:defRPr sz="1000">
                  <a:solidFill>
                    <a:schemeClr val="dk1"/>
                  </a:solidFill>
                  <a:latin typeface="Encode Sans"/>
                  <a:ea typeface="Encode Sans"/>
                  <a:cs typeface="Encode Sans"/>
                </a:defRPr>
              </a:lvl6pPr>
              <a:lvl7pPr marL="3200400" indent="-317500">
                <a:spcBef>
                  <a:spcPts val="300"/>
                </a:spcBef>
                <a:buClr>
                  <a:schemeClr val="dk1"/>
                </a:buClr>
                <a:buSzPts val="1400"/>
                <a:buChar char="•"/>
                <a:defRPr sz="1000">
                  <a:solidFill>
                    <a:schemeClr val="dk1"/>
                  </a:solidFill>
                  <a:latin typeface="Encode Sans"/>
                  <a:ea typeface="Encode Sans"/>
                  <a:cs typeface="Encode Sans"/>
                </a:defRPr>
              </a:lvl7pPr>
              <a:lvl8pPr marL="3657600" indent="-317500">
                <a:spcBef>
                  <a:spcPts val="300"/>
                </a:spcBef>
                <a:buClr>
                  <a:schemeClr val="dk1"/>
                </a:buClr>
                <a:buSzPts val="1400"/>
                <a:buChar char="•"/>
                <a:defRPr sz="1000">
                  <a:solidFill>
                    <a:schemeClr val="dk1"/>
                  </a:solidFill>
                  <a:latin typeface="Encode Sans"/>
                  <a:ea typeface="Encode Sans"/>
                  <a:cs typeface="Encode Sans"/>
                </a:defRPr>
              </a:lvl8pPr>
              <a:lvl9pPr marL="4114800" indent="-317500">
                <a:spcBef>
                  <a:spcPts val="300"/>
                </a:spcBef>
                <a:buClr>
                  <a:schemeClr val="dk1"/>
                </a:buClr>
                <a:buSzPts val="1400"/>
                <a:buChar char="•"/>
                <a:defRPr sz="1000">
                  <a:solidFill>
                    <a:schemeClr val="dk1"/>
                  </a:solidFill>
                  <a:latin typeface="Encode Sans"/>
                  <a:ea typeface="Encode Sans"/>
                  <a:cs typeface="Encode Sans"/>
                </a:defRPr>
              </a:lvl9pPr>
            </a:lstStyle>
            <a:p>
              <a:pPr lvl="1"/>
              <a:r>
                <a:rPr lang="pt-BR" dirty="0"/>
                <a:t>Equipe grande e volume alto de horas extras.</a:t>
              </a:r>
            </a:p>
          </p:txBody>
        </p:sp>
        <p:pic>
          <p:nvPicPr>
            <p:cNvPr id="3084" name="Picture 12" descr="Icones Pessoas Vetores, Ícones e Planos de Fundo para Baixar ...">
              <a:extLst>
                <a:ext uri="{FF2B5EF4-FFF2-40B4-BE49-F238E27FC236}">
                  <a16:creationId xmlns:a16="http://schemas.microsoft.com/office/drawing/2014/main" id="{638882EE-B54A-47C5-DB55-F965DC362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758" y="3329369"/>
              <a:ext cx="380611" cy="380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3E2D3CB3-384B-589A-24D6-E8EFF2EC30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5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0"/>
          <p:cNvSpPr txBox="1"/>
          <p:nvPr/>
        </p:nvSpPr>
        <p:spPr>
          <a:xfrm>
            <a:off x="0" y="0"/>
            <a:ext cx="91440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4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Linha do tempo do </a:t>
            </a:r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processo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Faturamento Especial End to End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grpSp>
        <p:nvGrpSpPr>
          <p:cNvPr id="47" name="Agrupar 115">
            <a:extLst>
              <a:ext uri="{FF2B5EF4-FFF2-40B4-BE49-F238E27FC236}">
                <a16:creationId xmlns:a16="http://schemas.microsoft.com/office/drawing/2014/main" id="{6ECB24CD-AA6A-40ED-A65D-ADA64C3D1ECB}"/>
              </a:ext>
            </a:extLst>
          </p:cNvPr>
          <p:cNvGrpSpPr/>
          <p:nvPr/>
        </p:nvGrpSpPr>
        <p:grpSpPr>
          <a:xfrm>
            <a:off x="3320331" y="3023493"/>
            <a:ext cx="2515784" cy="1770205"/>
            <a:chOff x="5950985" y="2994698"/>
            <a:chExt cx="3329425" cy="2039869"/>
          </a:xfrm>
        </p:grpSpPr>
        <p:sp>
          <p:nvSpPr>
            <p:cNvPr id="48" name="Google Shape;177;p25">
              <a:extLst>
                <a:ext uri="{FF2B5EF4-FFF2-40B4-BE49-F238E27FC236}">
                  <a16:creationId xmlns:a16="http://schemas.microsoft.com/office/drawing/2014/main" id="{044A93BD-8694-4B88-B20C-4D9628AD0E85}"/>
                </a:ext>
              </a:extLst>
            </p:cNvPr>
            <p:cNvSpPr txBox="1">
              <a:spLocks/>
            </p:cNvSpPr>
            <p:nvPr/>
          </p:nvSpPr>
          <p:spPr>
            <a:xfrm>
              <a:off x="6100601" y="3288547"/>
              <a:ext cx="2995767" cy="12468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31" tIns="25706" rIns="51431" bIns="2570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"/>
                <a:buFont typeface="Arial"/>
                <a:buNone/>
                <a:defRPr sz="1200" b="1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•"/>
                <a:defRPr sz="1200" b="0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2pPr>
              <a:lvl3pPr marL="1371600" marR="0" lvl="2" indent="-228600" algn="l" rtl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Encode Sans"/>
                <a:buNone/>
                <a:defRPr sz="900" b="0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3pPr>
              <a:lvl4pPr marL="1828800" marR="0" lvl="3" indent="-2286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Encode Sans"/>
                <a:buNone/>
                <a:defRPr sz="900" b="1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•"/>
                <a:defRPr sz="900" b="0" i="0" u="none" strike="noStrike" cap="none">
                  <a:solidFill>
                    <a:schemeClr val="dk2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  <a:defRPr sz="1000" b="0" i="0" u="none" strike="noStrike" cap="none">
                  <a:solidFill>
                    <a:schemeClr val="dk1"/>
                  </a:solidFill>
                  <a:latin typeface="Encode Sans"/>
                  <a:ea typeface="Encode Sans"/>
                  <a:cs typeface="Encode Sans"/>
                  <a:sym typeface="Encode Sans"/>
                </a:defRPr>
              </a:lvl9pPr>
            </a:lstStyle>
            <a:p>
              <a:pPr marL="423863" lvl="1" indent="0" defTabSz="685800"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25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Aumento da capacidade de análise diária (de ~1000 p/ 2000)</a:t>
              </a:r>
            </a:p>
            <a:p>
              <a:pPr marL="423863" lvl="1" indent="0" defTabSz="685800"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25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Sob demanda: ~2500/dia</a:t>
              </a:r>
            </a:p>
            <a:p>
              <a:pPr marL="423863" lvl="1" indent="0" defTabSz="685800"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25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Eliminação do backlog</a:t>
              </a:r>
            </a:p>
            <a:p>
              <a:pPr marL="423863" lvl="1" indent="0" defTabSz="685800"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25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Redução de FTE e horas extras</a:t>
              </a:r>
            </a:p>
            <a:p>
              <a:pPr marL="423863" lvl="1" indent="0" defTabSz="685800"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25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Impacto na experiência do cliente </a:t>
              </a:r>
            </a:p>
            <a:p>
              <a:pPr marL="423863" lvl="1" indent="0" defTabSz="685800"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endParaRPr lang="pt-BR" sz="825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marL="423863" lvl="1" indent="0" defTabSz="685800">
                <a:spcBef>
                  <a:spcPts val="375"/>
                </a:spcBef>
                <a:buClr>
                  <a:srgbClr val="243782"/>
                </a:buClr>
                <a:buSzPts val="1900"/>
                <a:buNone/>
                <a:defRPr/>
              </a:pPr>
              <a:r>
                <a:rPr lang="pt-BR" sz="825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	</a:t>
              </a:r>
            </a:p>
          </p:txBody>
        </p:sp>
        <p:grpSp>
          <p:nvGrpSpPr>
            <p:cNvPr id="49" name="Agrupar 117">
              <a:extLst>
                <a:ext uri="{FF2B5EF4-FFF2-40B4-BE49-F238E27FC236}">
                  <a16:creationId xmlns:a16="http://schemas.microsoft.com/office/drawing/2014/main" id="{20A59BBB-7F8B-4B80-B2ED-9C6249EC73AC}"/>
                </a:ext>
              </a:extLst>
            </p:cNvPr>
            <p:cNvGrpSpPr/>
            <p:nvPr/>
          </p:nvGrpSpPr>
          <p:grpSpPr>
            <a:xfrm>
              <a:off x="5950985" y="2994698"/>
              <a:ext cx="3329425" cy="2039869"/>
              <a:chOff x="5950985" y="2994698"/>
              <a:chExt cx="3329425" cy="2039869"/>
            </a:xfrm>
          </p:grpSpPr>
          <p:sp>
            <p:nvSpPr>
              <p:cNvPr id="51" name="Retângulo 119">
                <a:extLst>
                  <a:ext uri="{FF2B5EF4-FFF2-40B4-BE49-F238E27FC236}">
                    <a16:creationId xmlns:a16="http://schemas.microsoft.com/office/drawing/2014/main" id="{07024B12-812F-4F68-8695-49DA7C994569}"/>
                  </a:ext>
                </a:extLst>
              </p:cNvPr>
              <p:cNvSpPr/>
              <p:nvPr/>
            </p:nvSpPr>
            <p:spPr>
              <a:xfrm>
                <a:off x="5950985" y="2994698"/>
                <a:ext cx="3329425" cy="2039869"/>
              </a:xfrm>
              <a:prstGeom prst="rect">
                <a:avLst/>
              </a:prstGeom>
              <a:noFill/>
              <a:ln>
                <a:solidFill>
                  <a:srgbClr val="3D8E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t"/>
              <a:lstStyle/>
              <a:p>
                <a:pPr algn="ctr" defTabSz="685800">
                  <a:defRPr/>
                </a:pPr>
                <a:r>
                  <a:rPr lang="pt-BR" sz="1050" b="1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Benefícios</a:t>
                </a:r>
              </a:p>
            </p:txBody>
          </p:sp>
          <p:pic>
            <p:nvPicPr>
              <p:cNvPr id="52" name="Imagem 120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EC3FF480-8633-4599-ACD1-9F316DD1C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2676" y="3247353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53" name="Imagem 121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426C440B-5473-4F1B-8C9F-2ED62A994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5902" y="4327926"/>
                <a:ext cx="360001" cy="360000"/>
              </a:xfrm>
              <a:prstGeom prst="rect">
                <a:avLst/>
              </a:prstGeom>
            </p:spPr>
          </p:pic>
        </p:grpSp>
      </p:grpSp>
      <p:sp>
        <p:nvSpPr>
          <p:cNvPr id="54" name="Retângulo 122">
            <a:extLst>
              <a:ext uri="{FF2B5EF4-FFF2-40B4-BE49-F238E27FC236}">
                <a16:creationId xmlns:a16="http://schemas.microsoft.com/office/drawing/2014/main" id="{5EC9578E-6EFD-4D35-BC3E-E7A9D067A388}"/>
              </a:ext>
            </a:extLst>
          </p:cNvPr>
          <p:cNvSpPr/>
          <p:nvPr/>
        </p:nvSpPr>
        <p:spPr>
          <a:xfrm>
            <a:off x="1327502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750" dirty="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Dealer</a:t>
            </a: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digitaliza os </a:t>
            </a:r>
            <a:r>
              <a:rPr lang="pt-BR" sz="750" dirty="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docs</a:t>
            </a: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no sistema B2B</a:t>
            </a:r>
          </a:p>
        </p:txBody>
      </p:sp>
      <p:sp>
        <p:nvSpPr>
          <p:cNvPr id="55" name="Seta: para a Direita 123">
            <a:extLst>
              <a:ext uri="{FF2B5EF4-FFF2-40B4-BE49-F238E27FC236}">
                <a16:creationId xmlns:a16="http://schemas.microsoft.com/office/drawing/2014/main" id="{B633448E-FE11-4CDF-9FD8-456C994B59B5}"/>
              </a:ext>
            </a:extLst>
          </p:cNvPr>
          <p:cNvSpPr/>
          <p:nvPr/>
        </p:nvSpPr>
        <p:spPr>
          <a:xfrm>
            <a:off x="2214180" y="2018180"/>
            <a:ext cx="200025" cy="1632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0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Retângulo 124">
            <a:extLst>
              <a:ext uri="{FF2B5EF4-FFF2-40B4-BE49-F238E27FC236}">
                <a16:creationId xmlns:a16="http://schemas.microsoft.com/office/drawing/2014/main" id="{E33B86D3-E4DD-4F7B-874A-1FF240665D94}"/>
              </a:ext>
            </a:extLst>
          </p:cNvPr>
          <p:cNvSpPr/>
          <p:nvPr/>
        </p:nvSpPr>
        <p:spPr>
          <a:xfrm>
            <a:off x="2490882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Checa os documentos um a um</a:t>
            </a:r>
          </a:p>
        </p:txBody>
      </p:sp>
      <p:sp>
        <p:nvSpPr>
          <p:cNvPr id="57" name="Retângulo 126">
            <a:extLst>
              <a:ext uri="{FF2B5EF4-FFF2-40B4-BE49-F238E27FC236}">
                <a16:creationId xmlns:a16="http://schemas.microsoft.com/office/drawing/2014/main" id="{9E0658B7-B89B-44F1-8D8B-CE3B8CE0D2EC}"/>
              </a:ext>
            </a:extLst>
          </p:cNvPr>
          <p:cNvSpPr/>
          <p:nvPr/>
        </p:nvSpPr>
        <p:spPr>
          <a:xfrm>
            <a:off x="3654263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Checa a classificação do cliente</a:t>
            </a:r>
          </a:p>
        </p:txBody>
      </p:sp>
      <p:sp>
        <p:nvSpPr>
          <p:cNvPr id="58" name="Seta: para a Direita 127">
            <a:extLst>
              <a:ext uri="{FF2B5EF4-FFF2-40B4-BE49-F238E27FC236}">
                <a16:creationId xmlns:a16="http://schemas.microsoft.com/office/drawing/2014/main" id="{7285279B-C261-423D-89C1-04999D8079FD}"/>
              </a:ext>
            </a:extLst>
          </p:cNvPr>
          <p:cNvSpPr/>
          <p:nvPr/>
        </p:nvSpPr>
        <p:spPr>
          <a:xfrm>
            <a:off x="4534090" y="2018180"/>
            <a:ext cx="200025" cy="1632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0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Retângulo 128">
            <a:extLst>
              <a:ext uri="{FF2B5EF4-FFF2-40B4-BE49-F238E27FC236}">
                <a16:creationId xmlns:a16="http://schemas.microsoft.com/office/drawing/2014/main" id="{CF0A3E09-5754-4D55-8097-EAB31D8513D4}"/>
              </a:ext>
            </a:extLst>
          </p:cNvPr>
          <p:cNvSpPr/>
          <p:nvPr/>
        </p:nvSpPr>
        <p:spPr>
          <a:xfrm>
            <a:off x="4817643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Desbloqueia</a:t>
            </a:r>
          </a:p>
          <a:p>
            <a:pPr algn="ctr">
              <a:defRPr/>
            </a:pP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 venda no sistema legado</a:t>
            </a:r>
            <a:endParaRPr lang="pt-BR" sz="10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" name="Seta: para a Direita 129">
            <a:extLst>
              <a:ext uri="{FF2B5EF4-FFF2-40B4-BE49-F238E27FC236}">
                <a16:creationId xmlns:a16="http://schemas.microsoft.com/office/drawing/2014/main" id="{64B4D628-F0A2-4022-8E9F-80923DD853C0}"/>
              </a:ext>
            </a:extLst>
          </p:cNvPr>
          <p:cNvSpPr/>
          <p:nvPr/>
        </p:nvSpPr>
        <p:spPr>
          <a:xfrm>
            <a:off x="5694045" y="2018180"/>
            <a:ext cx="200025" cy="1632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0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Retângulo 130">
            <a:extLst>
              <a:ext uri="{FF2B5EF4-FFF2-40B4-BE49-F238E27FC236}">
                <a16:creationId xmlns:a16="http://schemas.microsoft.com/office/drawing/2014/main" id="{D386ABDC-FEF2-4FB9-AE67-DBE6274C9220}"/>
              </a:ext>
            </a:extLst>
          </p:cNvPr>
          <p:cNvSpPr/>
          <p:nvPr/>
        </p:nvSpPr>
        <p:spPr>
          <a:xfrm>
            <a:off x="5981024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Aprova a documentação no sistema B2B</a:t>
            </a:r>
            <a:endParaRPr lang="pt-BR" sz="105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2" name="Seta: para a Direita 131">
            <a:extLst>
              <a:ext uri="{FF2B5EF4-FFF2-40B4-BE49-F238E27FC236}">
                <a16:creationId xmlns:a16="http://schemas.microsoft.com/office/drawing/2014/main" id="{53E7266A-AEBC-41B5-841A-FC1D7D975251}"/>
              </a:ext>
            </a:extLst>
          </p:cNvPr>
          <p:cNvSpPr/>
          <p:nvPr/>
        </p:nvSpPr>
        <p:spPr>
          <a:xfrm>
            <a:off x="6854001" y="2018180"/>
            <a:ext cx="200025" cy="1632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05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Retângulo 132">
            <a:extLst>
              <a:ext uri="{FF2B5EF4-FFF2-40B4-BE49-F238E27FC236}">
                <a16:creationId xmlns:a16="http://schemas.microsoft.com/office/drawing/2014/main" id="{BD178F60-D731-4CC2-B8EC-749EE4F3373E}"/>
              </a:ext>
            </a:extLst>
          </p:cNvPr>
          <p:cNvSpPr/>
          <p:nvPr/>
        </p:nvSpPr>
        <p:spPr>
          <a:xfrm>
            <a:off x="7144404" y="1829782"/>
            <a:ext cx="810000" cy="540000"/>
          </a:xfrm>
          <a:prstGeom prst="rect">
            <a:avLst/>
          </a:prstGeom>
          <a:solidFill>
            <a:srgbClr val="3D8E9F"/>
          </a:solidFill>
          <a:ln>
            <a:noFill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75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Venda é confirmada</a:t>
            </a:r>
          </a:p>
        </p:txBody>
      </p:sp>
      <p:pic>
        <p:nvPicPr>
          <p:cNvPr id="64" name="Imagem 133" descr="Ícone&#10;&#10;Descrição gerada automaticamente">
            <a:extLst>
              <a:ext uri="{FF2B5EF4-FFF2-40B4-BE49-F238E27FC236}">
                <a16:creationId xmlns:a16="http://schemas.microsoft.com/office/drawing/2014/main" id="{C92768DB-06EC-4075-B9FF-3437DEB37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601" y="1665203"/>
            <a:ext cx="270000" cy="270000"/>
          </a:xfrm>
          <a:prstGeom prst="rect">
            <a:avLst/>
          </a:prstGeom>
        </p:spPr>
      </p:pic>
      <p:pic>
        <p:nvPicPr>
          <p:cNvPr id="65" name="Imagem 134" descr="Forma&#10;&#10;Descrição gerada automaticamente com confiança baixa">
            <a:extLst>
              <a:ext uri="{FF2B5EF4-FFF2-40B4-BE49-F238E27FC236}">
                <a16:creationId xmlns:a16="http://schemas.microsoft.com/office/drawing/2014/main" id="{A728114A-BD7E-4942-A7D2-0A181E107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1083" y="1708638"/>
            <a:ext cx="270000" cy="270000"/>
          </a:xfrm>
          <a:prstGeom prst="rect">
            <a:avLst/>
          </a:prstGeom>
        </p:spPr>
      </p:pic>
      <p:pic>
        <p:nvPicPr>
          <p:cNvPr id="66" name="Imagem 135" descr="Ícone&#10;&#10;Descrição gerada automaticamente">
            <a:extLst>
              <a:ext uri="{FF2B5EF4-FFF2-40B4-BE49-F238E27FC236}">
                <a16:creationId xmlns:a16="http://schemas.microsoft.com/office/drawing/2014/main" id="{AD195653-CAB2-46A8-AC48-8A7FC9293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064" y="1665203"/>
            <a:ext cx="270000" cy="270000"/>
          </a:xfrm>
          <a:prstGeom prst="rect">
            <a:avLst/>
          </a:prstGeom>
        </p:spPr>
      </p:pic>
      <p:pic>
        <p:nvPicPr>
          <p:cNvPr id="67" name="Imagem 136" descr="Ícone&#10;&#10;Descrição gerada automaticamente">
            <a:extLst>
              <a:ext uri="{FF2B5EF4-FFF2-40B4-BE49-F238E27FC236}">
                <a16:creationId xmlns:a16="http://schemas.microsoft.com/office/drawing/2014/main" id="{295F798E-11BE-48E4-8FE3-F1F34723F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353" y="1665203"/>
            <a:ext cx="270000" cy="270000"/>
          </a:xfrm>
          <a:prstGeom prst="rect">
            <a:avLst/>
          </a:prstGeom>
        </p:spPr>
      </p:pic>
      <p:pic>
        <p:nvPicPr>
          <p:cNvPr id="68" name="Imagem 137" descr="Ícone&#10;&#10;Descrição gerada automaticamente">
            <a:extLst>
              <a:ext uri="{FF2B5EF4-FFF2-40B4-BE49-F238E27FC236}">
                <a16:creationId xmlns:a16="http://schemas.microsoft.com/office/drawing/2014/main" id="{EF6EC880-CD0B-427B-9175-72AEE75E6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592" y="1665203"/>
            <a:ext cx="270000" cy="270000"/>
          </a:xfrm>
          <a:prstGeom prst="rect">
            <a:avLst/>
          </a:prstGeom>
        </p:spPr>
      </p:pic>
      <p:pic>
        <p:nvPicPr>
          <p:cNvPr id="69" name="Imagem 138" descr="Placa vermelha com letras brancas em fundo preto&#10;&#10;Descrição gerada automaticamente com confiança baixa">
            <a:extLst>
              <a:ext uri="{FF2B5EF4-FFF2-40B4-BE49-F238E27FC236}">
                <a16:creationId xmlns:a16="http://schemas.microsoft.com/office/drawing/2014/main" id="{8305C86D-E7C8-4F25-9F7E-8F049E0A9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8314" y="1682650"/>
            <a:ext cx="270000" cy="270000"/>
          </a:xfrm>
          <a:prstGeom prst="rect">
            <a:avLst/>
          </a:prstGeom>
        </p:spPr>
      </p:pic>
      <p:pic>
        <p:nvPicPr>
          <p:cNvPr id="70" name="Imagem 139" descr="Ícone&#10;&#10;Descrição gerada automaticamente">
            <a:extLst>
              <a:ext uri="{FF2B5EF4-FFF2-40B4-BE49-F238E27FC236}">
                <a16:creationId xmlns:a16="http://schemas.microsoft.com/office/drawing/2014/main" id="{B2F75E2E-39C0-4E28-8A28-A8B2F2EAB54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3265" y="2256551"/>
            <a:ext cx="270000" cy="270000"/>
          </a:xfrm>
          <a:prstGeom prst="rect">
            <a:avLst/>
          </a:prstGeom>
        </p:spPr>
      </p:pic>
      <p:pic>
        <p:nvPicPr>
          <p:cNvPr id="71" name="Imagem 140" descr="Ícone&#10;&#10;Descrição gerada automaticamente">
            <a:extLst>
              <a:ext uri="{FF2B5EF4-FFF2-40B4-BE49-F238E27FC236}">
                <a16:creationId xmlns:a16="http://schemas.microsoft.com/office/drawing/2014/main" id="{643F3235-CE1F-420E-BE10-A781465EA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5734" y="2256551"/>
            <a:ext cx="270000" cy="270000"/>
          </a:xfrm>
          <a:prstGeom prst="rect">
            <a:avLst/>
          </a:prstGeom>
        </p:spPr>
      </p:pic>
      <p:pic>
        <p:nvPicPr>
          <p:cNvPr id="72" name="Imagem 141" descr="Ícone&#10;&#10;Descrição gerada automaticamente">
            <a:extLst>
              <a:ext uri="{FF2B5EF4-FFF2-40B4-BE49-F238E27FC236}">
                <a16:creationId xmlns:a16="http://schemas.microsoft.com/office/drawing/2014/main" id="{AE82E1AC-5904-43DD-8B9F-2992DD6D3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203" y="2256551"/>
            <a:ext cx="270000" cy="270000"/>
          </a:xfrm>
          <a:prstGeom prst="rect">
            <a:avLst/>
          </a:prstGeom>
        </p:spPr>
      </p:pic>
      <p:pic>
        <p:nvPicPr>
          <p:cNvPr id="73" name="Imagem 142" descr="Ícone&#10;&#10;Descrição gerada automaticamente">
            <a:extLst>
              <a:ext uri="{FF2B5EF4-FFF2-40B4-BE49-F238E27FC236}">
                <a16:creationId xmlns:a16="http://schemas.microsoft.com/office/drawing/2014/main" id="{5E9AC059-23FD-4284-B690-829B5D4AB6D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0673" y="2256551"/>
            <a:ext cx="270000" cy="270000"/>
          </a:xfrm>
          <a:prstGeom prst="rect">
            <a:avLst/>
          </a:prstGeom>
        </p:spPr>
      </p:pic>
      <p:pic>
        <p:nvPicPr>
          <p:cNvPr id="74" name="Imagem 143" descr="Ícone&#10;&#10;Descrição gerada automaticamente">
            <a:extLst>
              <a:ext uri="{FF2B5EF4-FFF2-40B4-BE49-F238E27FC236}">
                <a16:creationId xmlns:a16="http://schemas.microsoft.com/office/drawing/2014/main" id="{4C51FE82-4D8C-46D8-8F68-29EBF82AA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3142" y="2256551"/>
            <a:ext cx="270000" cy="270000"/>
          </a:xfrm>
          <a:prstGeom prst="rect">
            <a:avLst/>
          </a:prstGeom>
        </p:spPr>
      </p:pic>
      <p:sp>
        <p:nvSpPr>
          <p:cNvPr id="84" name="Seta: para a Direita 123">
            <a:extLst>
              <a:ext uri="{FF2B5EF4-FFF2-40B4-BE49-F238E27FC236}">
                <a16:creationId xmlns:a16="http://schemas.microsoft.com/office/drawing/2014/main" id="{B633448E-FE11-4CDF-9FD8-456C994B59B5}"/>
              </a:ext>
            </a:extLst>
          </p:cNvPr>
          <p:cNvSpPr/>
          <p:nvPr/>
        </p:nvSpPr>
        <p:spPr>
          <a:xfrm>
            <a:off x="3371198" y="2026170"/>
            <a:ext cx="200025" cy="1632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0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5" name="Google Shape;514;p98"/>
          <p:cNvPicPr preferRelativeResize="0"/>
          <p:nvPr/>
        </p:nvPicPr>
        <p:blipFill rotWithShape="1">
          <a:blip r:embed="rId11">
            <a:alphaModFix/>
          </a:blip>
          <a:srcRect l="12641" r="12641"/>
          <a:stretch/>
        </p:blipFill>
        <p:spPr>
          <a:xfrm>
            <a:off x="3059421" y="1581760"/>
            <a:ext cx="421214" cy="46476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6" name="Google Shape;514;p98"/>
          <p:cNvPicPr preferRelativeResize="0"/>
          <p:nvPr/>
        </p:nvPicPr>
        <p:blipFill rotWithShape="1">
          <a:blip r:embed="rId11">
            <a:alphaModFix/>
          </a:blip>
          <a:srcRect l="12641" r="12641"/>
          <a:stretch/>
        </p:blipFill>
        <p:spPr>
          <a:xfrm>
            <a:off x="4224979" y="1596581"/>
            <a:ext cx="421214" cy="46476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7" name="Google Shape;514;p98"/>
          <p:cNvPicPr preferRelativeResize="0"/>
          <p:nvPr/>
        </p:nvPicPr>
        <p:blipFill rotWithShape="1">
          <a:blip r:embed="rId11">
            <a:alphaModFix/>
          </a:blip>
          <a:srcRect l="12641" r="12641"/>
          <a:stretch/>
        </p:blipFill>
        <p:spPr>
          <a:xfrm>
            <a:off x="5419501" y="1572412"/>
            <a:ext cx="421214" cy="46476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8" name="Google Shape;514;p98"/>
          <p:cNvPicPr preferRelativeResize="0"/>
          <p:nvPr/>
        </p:nvPicPr>
        <p:blipFill rotWithShape="1">
          <a:blip r:embed="rId11">
            <a:alphaModFix/>
          </a:blip>
          <a:srcRect l="12641" r="12641"/>
          <a:stretch/>
        </p:blipFill>
        <p:spPr>
          <a:xfrm>
            <a:off x="6567535" y="1599933"/>
            <a:ext cx="421214" cy="464768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F6E06B48-B4A1-EE73-3778-EA8A02003237}"/>
              </a:ext>
            </a:extLst>
          </p:cNvPr>
          <p:cNvGrpSpPr/>
          <p:nvPr/>
        </p:nvGrpSpPr>
        <p:grpSpPr>
          <a:xfrm>
            <a:off x="435283" y="3005190"/>
            <a:ext cx="2535450" cy="1762430"/>
            <a:chOff x="435283" y="3005190"/>
            <a:chExt cx="2535450" cy="1762430"/>
          </a:xfrm>
        </p:grpSpPr>
        <p:grpSp>
          <p:nvGrpSpPr>
            <p:cNvPr id="36" name="Agrupar 105">
              <a:extLst>
                <a:ext uri="{FF2B5EF4-FFF2-40B4-BE49-F238E27FC236}">
                  <a16:creationId xmlns:a16="http://schemas.microsoft.com/office/drawing/2014/main" id="{620AE4D6-E40C-40F6-9B9C-1FEAED17AF10}"/>
                </a:ext>
              </a:extLst>
            </p:cNvPr>
            <p:cNvGrpSpPr/>
            <p:nvPr/>
          </p:nvGrpSpPr>
          <p:grpSpPr>
            <a:xfrm>
              <a:off x="435283" y="3005190"/>
              <a:ext cx="2535450" cy="1762430"/>
              <a:chOff x="2361812" y="2999913"/>
              <a:chExt cx="3150422" cy="2039869"/>
            </a:xfrm>
          </p:grpSpPr>
          <p:sp>
            <p:nvSpPr>
              <p:cNvPr id="37" name="Google Shape;177;p25">
                <a:extLst>
                  <a:ext uri="{FF2B5EF4-FFF2-40B4-BE49-F238E27FC236}">
                    <a16:creationId xmlns:a16="http://schemas.microsoft.com/office/drawing/2014/main" id="{49455E8A-19BC-43D6-93B2-E57DFBA6FE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6247" y="4564617"/>
                <a:ext cx="2249592" cy="4169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None/>
                  <a:defRPr sz="1200" b="1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1pPr>
                <a:lvl2pPr marL="914400" marR="0" lvl="1" indent="-3175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•"/>
                  <a:defRPr sz="12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Encode Sans"/>
                  <a:buNone/>
                  <a:defRPr sz="9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3pPr>
                <a:lvl4pPr marL="1828800" marR="0" lvl="3" indent="-2286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Encode Sans"/>
                  <a:buNone/>
                  <a:defRPr sz="900" b="1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4pPr>
                <a:lvl5pPr marL="2286000" marR="0" lvl="4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•"/>
                  <a:defRPr sz="9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5pPr>
                <a:lvl6pPr marL="2743200" marR="0" lvl="5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6pPr>
                <a:lvl7pPr marL="3200400" marR="0" lvl="6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7pPr>
                <a:lvl8pPr marL="3657600" marR="0" lvl="7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8pPr>
                <a:lvl9pPr marL="4114800" marR="0" lvl="8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9pPr>
              </a:lstStyle>
              <a:p>
                <a:pPr marL="423863" lvl="1" indent="0" defTabSz="685800">
                  <a:lnSpc>
                    <a:spcPct val="130000"/>
                  </a:lnSpc>
                  <a:spcBef>
                    <a:spcPts val="375"/>
                  </a:spcBef>
                  <a:buClr>
                    <a:srgbClr val="243782"/>
                  </a:buClr>
                  <a:buSzPts val="1900"/>
                  <a:buNone/>
                  <a:defRPr/>
                </a:pPr>
                <a:r>
                  <a:rPr lang="pt-BR" sz="825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Confirmando as vendas</a:t>
                </a:r>
              </a:p>
            </p:txBody>
          </p:sp>
          <p:sp>
            <p:nvSpPr>
              <p:cNvPr id="38" name="Google Shape;177;p25">
                <a:extLst>
                  <a:ext uri="{FF2B5EF4-FFF2-40B4-BE49-F238E27FC236}">
                    <a16:creationId xmlns:a16="http://schemas.microsoft.com/office/drawing/2014/main" id="{399DD3A7-E3A4-412F-A0A0-FBC48356BF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7197" y="4160434"/>
                <a:ext cx="2986871" cy="4169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None/>
                  <a:defRPr sz="1200" b="1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1pPr>
                <a:lvl2pPr marL="914400" marR="0" lvl="1" indent="-3175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•"/>
                  <a:defRPr sz="12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Encode Sans"/>
                  <a:buNone/>
                  <a:defRPr sz="9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3pPr>
                <a:lvl4pPr marL="1828800" marR="0" lvl="3" indent="-2286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Encode Sans"/>
                  <a:buNone/>
                  <a:defRPr sz="900" b="1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4pPr>
                <a:lvl5pPr marL="2286000" marR="0" lvl="4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•"/>
                  <a:defRPr sz="9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5pPr>
                <a:lvl6pPr marL="2743200" marR="0" lvl="5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6pPr>
                <a:lvl7pPr marL="3200400" marR="0" lvl="6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7pPr>
                <a:lvl8pPr marL="3657600" marR="0" lvl="7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8pPr>
                <a:lvl9pPr marL="4114800" marR="0" lvl="8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9pPr>
              </a:lstStyle>
              <a:p>
                <a:pPr marL="423863" lvl="1" indent="0" defTabSz="685800">
                  <a:lnSpc>
                    <a:spcPct val="130000"/>
                  </a:lnSpc>
                  <a:spcBef>
                    <a:spcPts val="375"/>
                  </a:spcBef>
                  <a:buClr>
                    <a:srgbClr val="243782"/>
                  </a:buClr>
                  <a:buSzPts val="1900"/>
                  <a:buNone/>
                  <a:defRPr/>
                </a:pPr>
                <a:r>
                  <a:rPr lang="pt-BR" sz="825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Aprovando (ou rejeitando) dados</a:t>
                </a:r>
              </a:p>
            </p:txBody>
          </p:sp>
          <p:sp>
            <p:nvSpPr>
              <p:cNvPr id="40" name="Google Shape;177;p25">
                <a:extLst>
                  <a:ext uri="{FF2B5EF4-FFF2-40B4-BE49-F238E27FC236}">
                    <a16:creationId xmlns:a16="http://schemas.microsoft.com/office/drawing/2014/main" id="{BF5D6313-CF4D-4B0B-8EC9-5E608D8F94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1812" y="3714938"/>
                <a:ext cx="3124907" cy="52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None/>
                  <a:defRPr sz="1200" b="1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1pPr>
                <a:lvl2pPr marL="914400" marR="0" lvl="1" indent="-3175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•"/>
                  <a:defRPr sz="12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Encode Sans"/>
                  <a:buNone/>
                  <a:defRPr sz="9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3pPr>
                <a:lvl4pPr marL="1828800" marR="0" lvl="3" indent="-2286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Encode Sans"/>
                  <a:buNone/>
                  <a:defRPr sz="900" b="1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4pPr>
                <a:lvl5pPr marL="2286000" marR="0" lvl="4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•"/>
                  <a:defRPr sz="9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5pPr>
                <a:lvl6pPr marL="2743200" marR="0" lvl="5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6pPr>
                <a:lvl7pPr marL="3200400" marR="0" lvl="6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7pPr>
                <a:lvl8pPr marL="3657600" marR="0" lvl="7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8pPr>
                <a:lvl9pPr marL="4114800" marR="0" lvl="8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9pPr>
              </a:lstStyle>
              <a:p>
                <a:pPr marL="423863" lvl="1" indent="0" defTabSz="685800">
                  <a:lnSpc>
                    <a:spcPct val="130000"/>
                  </a:lnSpc>
                  <a:spcBef>
                    <a:spcPts val="375"/>
                  </a:spcBef>
                  <a:buClr>
                    <a:srgbClr val="243782"/>
                  </a:buClr>
                  <a:buSzPts val="1900"/>
                  <a:buNone/>
                  <a:defRPr/>
                </a:pPr>
                <a:r>
                  <a:rPr lang="pt-BR" sz="825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Fazendo OCR </a:t>
                </a:r>
                <a:r>
                  <a:rPr lang="pt-BR" sz="600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pt-BR" sz="600" i="1" dirty="0" err="1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Optical</a:t>
                </a:r>
                <a:r>
                  <a:rPr lang="pt-BR" sz="600" i="1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600" i="1" dirty="0" err="1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character</a:t>
                </a:r>
                <a:r>
                  <a:rPr lang="pt-BR" sz="600" i="1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  <a:r>
                  <a:rPr lang="pt-BR" sz="600" i="1" dirty="0" err="1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recognition</a:t>
                </a:r>
                <a:r>
                  <a:rPr lang="pt-BR" sz="600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  <a:endParaRPr lang="pt-BR" sz="825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41" name="Google Shape;177;p25">
                <a:extLst>
                  <a:ext uri="{FF2B5EF4-FFF2-40B4-BE49-F238E27FC236}">
                    <a16:creationId xmlns:a16="http://schemas.microsoft.com/office/drawing/2014/main" id="{231F5A35-1630-4BDB-AC0C-DA65BC4C72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3651" y="3302383"/>
                <a:ext cx="2398093" cy="4169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1431" tIns="25706" rIns="51431" bIns="25706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None/>
                  <a:defRPr sz="1200" b="1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1pPr>
                <a:lvl2pPr marL="914400" marR="0" lvl="1" indent="-3175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•"/>
                  <a:defRPr sz="12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2pPr>
                <a:lvl3pPr marL="1371600" marR="0" lvl="2" indent="-2286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2"/>
                  </a:buClr>
                  <a:buSzPts val="1600"/>
                  <a:buFont typeface="Encode Sans"/>
                  <a:buNone/>
                  <a:defRPr sz="9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3pPr>
                <a:lvl4pPr marL="1828800" marR="0" lvl="3" indent="-2286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Encode Sans"/>
                  <a:buNone/>
                  <a:defRPr sz="900" b="1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4pPr>
                <a:lvl5pPr marL="2286000" marR="0" lvl="4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Arial"/>
                  <a:buChar char="•"/>
                  <a:defRPr sz="900" b="0" i="0" u="none" strike="noStrike" cap="none">
                    <a:solidFill>
                      <a:schemeClr val="dk2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5pPr>
                <a:lvl6pPr marL="2743200" marR="0" lvl="5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6pPr>
                <a:lvl7pPr marL="3200400" marR="0" lvl="6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7pPr>
                <a:lvl8pPr marL="3657600" marR="0" lvl="7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8pPr>
                <a:lvl9pPr marL="4114800" marR="0" lvl="8" indent="-317500" algn="l" rtl="0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Encode Sans"/>
                    <a:ea typeface="Encode Sans"/>
                    <a:cs typeface="Encode Sans"/>
                    <a:sym typeface="Encode Sans"/>
                  </a:defRPr>
                </a:lvl9pPr>
              </a:lstStyle>
              <a:p>
                <a:pPr marL="423863" lvl="1" indent="0" defTabSz="685800">
                  <a:lnSpc>
                    <a:spcPct val="130000"/>
                  </a:lnSpc>
                  <a:spcBef>
                    <a:spcPts val="375"/>
                  </a:spcBef>
                  <a:buClr>
                    <a:srgbClr val="243782"/>
                  </a:buClr>
                  <a:buSzPts val="1900"/>
                  <a:buNone/>
                  <a:defRPr/>
                </a:pPr>
                <a:r>
                  <a:rPr lang="pt-BR" sz="825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Robôs trabalhando 24x7*</a:t>
                </a:r>
              </a:p>
            </p:txBody>
          </p:sp>
          <p:sp>
            <p:nvSpPr>
              <p:cNvPr id="42" name="Retângulo 110">
                <a:extLst>
                  <a:ext uri="{FF2B5EF4-FFF2-40B4-BE49-F238E27FC236}">
                    <a16:creationId xmlns:a16="http://schemas.microsoft.com/office/drawing/2014/main" id="{4A009586-852C-4A7B-9092-39D49007BFB4}"/>
                  </a:ext>
                </a:extLst>
              </p:cNvPr>
              <p:cNvSpPr/>
              <p:nvPr/>
            </p:nvSpPr>
            <p:spPr>
              <a:xfrm>
                <a:off x="2386249" y="2999913"/>
                <a:ext cx="3125985" cy="2039869"/>
              </a:xfrm>
              <a:prstGeom prst="rect">
                <a:avLst/>
              </a:prstGeom>
              <a:noFill/>
              <a:ln>
                <a:solidFill>
                  <a:srgbClr val="3D8E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t"/>
              <a:lstStyle/>
              <a:p>
                <a:pPr algn="ctr" defTabSz="685800">
                  <a:defRPr/>
                </a:pPr>
                <a:r>
                  <a:rPr lang="pt-BR" sz="1050" b="1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Processo “</a:t>
                </a:r>
                <a:r>
                  <a:rPr lang="pt-BR" sz="1050" b="1" dirty="0" err="1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To</a:t>
                </a:r>
                <a:r>
                  <a:rPr lang="pt-BR" sz="1050" b="1" dirty="0">
                    <a:solidFill>
                      <a:schemeClr val="tx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 Be”</a:t>
                </a:r>
              </a:p>
            </p:txBody>
          </p:sp>
          <p:pic>
            <p:nvPicPr>
              <p:cNvPr id="44" name="Imagem 112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CFFF3D52-B525-4258-9334-AD833A1BB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15413" y="3742074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45" name="Imagem 113" descr="Ícone&#10;&#10;Descrição gerada automaticamente">
                <a:extLst>
                  <a:ext uri="{FF2B5EF4-FFF2-40B4-BE49-F238E27FC236}">
                    <a16:creationId xmlns:a16="http://schemas.microsoft.com/office/drawing/2014/main" id="{51D233F9-D1F1-4C69-AC58-211BCAF421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15412" y="4151837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46" name="Imagem 114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D19B40F5-8D32-456D-BC72-EE824DAB2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12139" y="4576351"/>
                <a:ext cx="360000" cy="360000"/>
              </a:xfrm>
              <a:prstGeom prst="rect">
                <a:avLst/>
              </a:prstGeom>
            </p:spPr>
          </p:pic>
        </p:grpSp>
        <p:pic>
          <p:nvPicPr>
            <p:cNvPr id="92" name="Google Shape;514;p98"/>
            <p:cNvPicPr preferRelativeResize="0"/>
            <p:nvPr/>
          </p:nvPicPr>
          <p:blipFill rotWithShape="1">
            <a:blip r:embed="rId11">
              <a:alphaModFix/>
            </a:blip>
            <a:srcRect l="12641" r="12641"/>
            <a:stretch/>
          </p:blipFill>
          <p:spPr>
            <a:xfrm>
              <a:off x="490522" y="3142561"/>
              <a:ext cx="421214" cy="46476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" name="Retângulo 101">
            <a:extLst>
              <a:ext uri="{FF2B5EF4-FFF2-40B4-BE49-F238E27FC236}">
                <a16:creationId xmlns:a16="http://schemas.microsoft.com/office/drawing/2014/main" id="{A1484189-CA40-8418-2203-50F5C62EB5C4}"/>
              </a:ext>
            </a:extLst>
          </p:cNvPr>
          <p:cNvSpPr/>
          <p:nvPr/>
        </p:nvSpPr>
        <p:spPr>
          <a:xfrm>
            <a:off x="41812" y="1344653"/>
            <a:ext cx="9073290" cy="1305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algn="ctr">
              <a:defRPr/>
            </a:pPr>
            <a:r>
              <a:rPr lang="pt-BR" sz="1050" b="1" dirty="0">
                <a:solidFill>
                  <a:schemeClr val="tx1"/>
                </a:solidFill>
                <a:latin typeface="Poppins"/>
                <a:cs typeface="Poppins"/>
              </a:rPr>
              <a:t>“TO BE”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AC607053-2C7C-1CE1-6877-397BC392F289}"/>
              </a:ext>
            </a:extLst>
          </p:cNvPr>
          <p:cNvGrpSpPr/>
          <p:nvPr/>
        </p:nvGrpSpPr>
        <p:grpSpPr>
          <a:xfrm>
            <a:off x="6204994" y="3021374"/>
            <a:ext cx="2515786" cy="1770205"/>
            <a:chOff x="6204994" y="3021374"/>
            <a:chExt cx="2515786" cy="1770205"/>
          </a:xfrm>
        </p:grpSpPr>
        <p:sp>
          <p:nvSpPr>
            <p:cNvPr id="3" name="Retângulo 119">
              <a:extLst>
                <a:ext uri="{FF2B5EF4-FFF2-40B4-BE49-F238E27FC236}">
                  <a16:creationId xmlns:a16="http://schemas.microsoft.com/office/drawing/2014/main" id="{805A3EFE-E653-99FE-2A6A-1D47C1CEE208}"/>
                </a:ext>
              </a:extLst>
            </p:cNvPr>
            <p:cNvSpPr/>
            <p:nvPr/>
          </p:nvSpPr>
          <p:spPr>
            <a:xfrm>
              <a:off x="6204994" y="3021374"/>
              <a:ext cx="2515786" cy="1770205"/>
            </a:xfrm>
            <a:prstGeom prst="rect">
              <a:avLst/>
            </a:prstGeom>
            <a:noFill/>
            <a:ln>
              <a:solidFill>
                <a:srgbClr val="3D8E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t"/>
            <a:lstStyle/>
            <a:p>
              <a:pPr algn="ctr" defTabSz="685800">
                <a:defRPr/>
              </a:pPr>
              <a:r>
                <a:rPr lang="pt-BR" sz="1050" b="1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Clientes atendidos</a:t>
              </a:r>
            </a:p>
          </p:txBody>
        </p:sp>
        <p:pic>
          <p:nvPicPr>
            <p:cNvPr id="4" name="Imagem 3" descr="Uma imagem contendo objeto, luz, perto, placa&#10;&#10;Descrição gerada automaticamente">
              <a:extLst>
                <a:ext uri="{FF2B5EF4-FFF2-40B4-BE49-F238E27FC236}">
                  <a16:creationId xmlns:a16="http://schemas.microsoft.com/office/drawing/2014/main" id="{94CF8FA4-49FC-0522-1969-2430528BB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32887" y="3489589"/>
              <a:ext cx="442681" cy="442681"/>
            </a:xfrm>
            <a:prstGeom prst="rect">
              <a:avLst/>
            </a:prstGeom>
          </p:spPr>
        </p:pic>
        <p:pic>
          <p:nvPicPr>
            <p:cNvPr id="5" name="Imagem 5">
              <a:extLst>
                <a:ext uri="{FF2B5EF4-FFF2-40B4-BE49-F238E27FC236}">
                  <a16:creationId xmlns:a16="http://schemas.microsoft.com/office/drawing/2014/main" id="{7337E079-C485-487F-33F4-DE94B1D06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46092" y="3474974"/>
              <a:ext cx="731126" cy="411430"/>
            </a:xfrm>
            <a:prstGeom prst="rect">
              <a:avLst/>
            </a:prstGeom>
          </p:spPr>
        </p:pic>
        <p:pic>
          <p:nvPicPr>
            <p:cNvPr id="6" name="Imagem 6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1D85BFF5-030F-4272-03D6-FAED400D2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0136" r="21459"/>
            <a:stretch/>
          </p:blipFill>
          <p:spPr>
            <a:xfrm>
              <a:off x="7703542" y="4126971"/>
              <a:ext cx="518055" cy="589723"/>
            </a:xfrm>
            <a:prstGeom prst="rect">
              <a:avLst/>
            </a:prstGeom>
          </p:spPr>
        </p:pic>
        <p:pic>
          <p:nvPicPr>
            <p:cNvPr id="7" name="Imagem 13" descr="Logotipo&#10;&#10;Descrição gerada automaticamente">
              <a:extLst>
                <a:ext uri="{FF2B5EF4-FFF2-40B4-BE49-F238E27FC236}">
                  <a16:creationId xmlns:a16="http://schemas.microsoft.com/office/drawing/2014/main" id="{978B6B7E-EACA-236B-665A-06FB87A85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93275" y="4060898"/>
              <a:ext cx="753651" cy="581980"/>
            </a:xfrm>
            <a:prstGeom prst="rect">
              <a:avLst/>
            </a:prstGeom>
          </p:spPr>
        </p:pic>
        <p:pic>
          <p:nvPicPr>
            <p:cNvPr id="8" name="Imagem 18" descr="Logotipo&#10;&#10;Descrição gerada automaticamente">
              <a:extLst>
                <a:ext uri="{FF2B5EF4-FFF2-40B4-BE49-F238E27FC236}">
                  <a16:creationId xmlns:a16="http://schemas.microsoft.com/office/drawing/2014/main" id="{2B77997B-15E3-559E-CC2F-12FA2400B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051300" y="3395564"/>
              <a:ext cx="588245" cy="630729"/>
            </a:xfrm>
            <a:prstGeom prst="rect">
              <a:avLst/>
            </a:prstGeom>
          </p:spPr>
        </p:pic>
      </p:grpSp>
      <p:pic>
        <p:nvPicPr>
          <p:cNvPr id="11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076D41D9-6674-3BB6-A66D-C6EC050121B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9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99"/>
          <p:cNvSpPr txBox="1"/>
          <p:nvPr/>
        </p:nvSpPr>
        <p:spPr>
          <a:xfrm>
            <a:off x="0" y="26950"/>
            <a:ext cx="8653200" cy="12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58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Jornada </a:t>
            </a:r>
            <a:r>
              <a:rPr lang="pt-BR" sz="58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digital</a:t>
            </a:r>
            <a:endParaRPr sz="800" b="0" i="0" u="none" strike="noStrike" cap="none" dirty="0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32" name="Google Shape;532;p99"/>
          <p:cNvCxnSpPr>
            <a:cxnSpLocks/>
          </p:cNvCxnSpPr>
          <p:nvPr/>
        </p:nvCxnSpPr>
        <p:spPr>
          <a:xfrm>
            <a:off x="591217" y="2637450"/>
            <a:ext cx="7872900" cy="9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33" name="Google Shape;533;p99"/>
          <p:cNvSpPr/>
          <p:nvPr/>
        </p:nvSpPr>
        <p:spPr>
          <a:xfrm>
            <a:off x="591217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4" name="Google Shape;534;p99"/>
          <p:cNvGrpSpPr/>
          <p:nvPr/>
        </p:nvGrpSpPr>
        <p:grpSpPr>
          <a:xfrm>
            <a:off x="2326732" y="2102191"/>
            <a:ext cx="356528" cy="377334"/>
            <a:chOff x="6730350" y="2315900"/>
            <a:chExt cx="257700" cy="420100"/>
          </a:xfrm>
        </p:grpSpPr>
        <p:sp>
          <p:nvSpPr>
            <p:cNvPr id="535" name="Google Shape;535;p99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99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99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99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99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6" name="Google Shape;546;p99"/>
          <p:cNvSpPr/>
          <p:nvPr/>
        </p:nvSpPr>
        <p:spPr>
          <a:xfrm>
            <a:off x="2422974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7" name="Google Shape;547;p99"/>
          <p:cNvSpPr/>
          <p:nvPr/>
        </p:nvSpPr>
        <p:spPr>
          <a:xfrm>
            <a:off x="4347868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6" name="Google Shape;556;p99"/>
          <p:cNvSpPr/>
          <p:nvPr/>
        </p:nvSpPr>
        <p:spPr>
          <a:xfrm>
            <a:off x="6272762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58" name="Google Shape;558;p99"/>
          <p:cNvGrpSpPr/>
          <p:nvPr/>
        </p:nvGrpSpPr>
        <p:grpSpPr>
          <a:xfrm>
            <a:off x="6213813" y="2125593"/>
            <a:ext cx="310819" cy="393090"/>
            <a:chOff x="584925" y="238125"/>
            <a:chExt cx="415200" cy="525100"/>
          </a:xfrm>
        </p:grpSpPr>
        <p:sp>
          <p:nvSpPr>
            <p:cNvPr id="559" name="Google Shape;559;p99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99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99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99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99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99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6" name="Google Shape;566;p99"/>
          <p:cNvGrpSpPr/>
          <p:nvPr/>
        </p:nvGrpSpPr>
        <p:grpSpPr>
          <a:xfrm>
            <a:off x="8083010" y="2125950"/>
            <a:ext cx="356524" cy="344625"/>
            <a:chOff x="-1592325" y="3957400"/>
            <a:chExt cx="293025" cy="277275"/>
          </a:xfrm>
        </p:grpSpPr>
        <p:sp>
          <p:nvSpPr>
            <p:cNvPr id="567" name="Google Shape;567;p99"/>
            <p:cNvSpPr/>
            <p:nvPr/>
          </p:nvSpPr>
          <p:spPr>
            <a:xfrm>
              <a:off x="-1591550" y="395740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9894" y="1355"/>
                  </a:moveTo>
                  <a:cubicBezTo>
                    <a:pt x="10335" y="1355"/>
                    <a:pt x="10366" y="2017"/>
                    <a:pt x="9894" y="2017"/>
                  </a:cubicBezTo>
                  <a:lnTo>
                    <a:pt x="5798" y="2017"/>
                  </a:lnTo>
                  <a:cubicBezTo>
                    <a:pt x="5778" y="2019"/>
                    <a:pt x="5759" y="2021"/>
                    <a:pt x="5741" y="2021"/>
                  </a:cubicBezTo>
                  <a:cubicBezTo>
                    <a:pt x="5326" y="2021"/>
                    <a:pt x="5345" y="1355"/>
                    <a:pt x="5798" y="1355"/>
                  </a:cubicBezTo>
                  <a:close/>
                  <a:moveTo>
                    <a:pt x="1671" y="1355"/>
                  </a:moveTo>
                  <a:cubicBezTo>
                    <a:pt x="1860" y="1355"/>
                    <a:pt x="2017" y="1513"/>
                    <a:pt x="2017" y="1702"/>
                  </a:cubicBezTo>
                  <a:cubicBezTo>
                    <a:pt x="2017" y="1891"/>
                    <a:pt x="1860" y="2048"/>
                    <a:pt x="1671" y="2048"/>
                  </a:cubicBezTo>
                  <a:cubicBezTo>
                    <a:pt x="1482" y="2048"/>
                    <a:pt x="1324" y="1891"/>
                    <a:pt x="1324" y="1702"/>
                  </a:cubicBezTo>
                  <a:cubicBezTo>
                    <a:pt x="1356" y="1513"/>
                    <a:pt x="1513" y="1355"/>
                    <a:pt x="1671" y="1355"/>
                  </a:cubicBezTo>
                  <a:close/>
                  <a:moveTo>
                    <a:pt x="3057" y="1355"/>
                  </a:moveTo>
                  <a:cubicBezTo>
                    <a:pt x="3246" y="1355"/>
                    <a:pt x="3404" y="1513"/>
                    <a:pt x="3404" y="1702"/>
                  </a:cubicBezTo>
                  <a:cubicBezTo>
                    <a:pt x="3404" y="1891"/>
                    <a:pt x="3246" y="2048"/>
                    <a:pt x="3057" y="2048"/>
                  </a:cubicBezTo>
                  <a:cubicBezTo>
                    <a:pt x="2836" y="2048"/>
                    <a:pt x="2679" y="1891"/>
                    <a:pt x="2679" y="1702"/>
                  </a:cubicBezTo>
                  <a:cubicBezTo>
                    <a:pt x="2679" y="1513"/>
                    <a:pt x="2836" y="1355"/>
                    <a:pt x="3057" y="1355"/>
                  </a:cubicBezTo>
                  <a:close/>
                  <a:moveTo>
                    <a:pt x="4412" y="1355"/>
                  </a:moveTo>
                  <a:cubicBezTo>
                    <a:pt x="4632" y="1355"/>
                    <a:pt x="4790" y="1513"/>
                    <a:pt x="4790" y="1702"/>
                  </a:cubicBezTo>
                  <a:cubicBezTo>
                    <a:pt x="4790" y="1891"/>
                    <a:pt x="4632" y="2048"/>
                    <a:pt x="4412" y="2048"/>
                  </a:cubicBezTo>
                  <a:cubicBezTo>
                    <a:pt x="4223" y="2048"/>
                    <a:pt x="4065" y="1891"/>
                    <a:pt x="4065" y="1702"/>
                  </a:cubicBezTo>
                  <a:cubicBezTo>
                    <a:pt x="4065" y="1513"/>
                    <a:pt x="4223" y="1355"/>
                    <a:pt x="4412" y="1355"/>
                  </a:cubicBezTo>
                  <a:close/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89" y="505"/>
                    <a:pt x="11154" y="0"/>
                    <a:pt x="10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9"/>
            <p:cNvSpPr/>
            <p:nvPr/>
          </p:nvSpPr>
          <p:spPr>
            <a:xfrm>
              <a:off x="-1592325" y="4043250"/>
              <a:ext cx="291450" cy="171725"/>
            </a:xfrm>
            <a:custGeom>
              <a:avLst/>
              <a:gdLst/>
              <a:ahLst/>
              <a:cxnLst/>
              <a:rect l="l" t="t" r="r" b="b"/>
              <a:pathLst>
                <a:path w="11658" h="6869" extrusionOk="0">
                  <a:moveTo>
                    <a:pt x="0" y="0"/>
                  </a:moveTo>
                  <a:lnTo>
                    <a:pt x="0" y="5829"/>
                  </a:lnTo>
                  <a:cubicBezTo>
                    <a:pt x="0" y="6396"/>
                    <a:pt x="473" y="6869"/>
                    <a:pt x="1040" y="6869"/>
                  </a:cubicBezTo>
                  <a:lnTo>
                    <a:pt x="2867" y="6869"/>
                  </a:lnTo>
                  <a:lnTo>
                    <a:pt x="2647" y="6616"/>
                  </a:lnTo>
                  <a:cubicBezTo>
                    <a:pt x="2521" y="6522"/>
                    <a:pt x="2521" y="6270"/>
                    <a:pt x="2647" y="6144"/>
                  </a:cubicBezTo>
                  <a:lnTo>
                    <a:pt x="2993" y="5797"/>
                  </a:lnTo>
                  <a:cubicBezTo>
                    <a:pt x="2962" y="5734"/>
                    <a:pt x="2930" y="5608"/>
                    <a:pt x="2867" y="5482"/>
                  </a:cubicBezTo>
                  <a:lnTo>
                    <a:pt x="2363" y="5482"/>
                  </a:lnTo>
                  <a:cubicBezTo>
                    <a:pt x="2174" y="5482"/>
                    <a:pt x="2017" y="5325"/>
                    <a:pt x="2017" y="5136"/>
                  </a:cubicBezTo>
                  <a:lnTo>
                    <a:pt x="2017" y="3750"/>
                  </a:lnTo>
                  <a:cubicBezTo>
                    <a:pt x="2017" y="3561"/>
                    <a:pt x="2174" y="3403"/>
                    <a:pt x="2363" y="3403"/>
                  </a:cubicBezTo>
                  <a:lnTo>
                    <a:pt x="2867" y="3403"/>
                  </a:lnTo>
                  <a:cubicBezTo>
                    <a:pt x="2930" y="3277"/>
                    <a:pt x="2962" y="3214"/>
                    <a:pt x="2993" y="3088"/>
                  </a:cubicBezTo>
                  <a:lnTo>
                    <a:pt x="2647" y="2741"/>
                  </a:lnTo>
                  <a:cubicBezTo>
                    <a:pt x="2521" y="2615"/>
                    <a:pt x="2521" y="2363"/>
                    <a:pt x="2647" y="2269"/>
                  </a:cubicBezTo>
                  <a:lnTo>
                    <a:pt x="3624" y="1261"/>
                  </a:lnTo>
                  <a:cubicBezTo>
                    <a:pt x="3687" y="1213"/>
                    <a:pt x="3773" y="1190"/>
                    <a:pt x="3860" y="1190"/>
                  </a:cubicBezTo>
                  <a:cubicBezTo>
                    <a:pt x="3946" y="1190"/>
                    <a:pt x="4033" y="1213"/>
                    <a:pt x="4096" y="1261"/>
                  </a:cubicBezTo>
                  <a:lnTo>
                    <a:pt x="4443" y="1639"/>
                  </a:lnTo>
                  <a:cubicBezTo>
                    <a:pt x="4537" y="1576"/>
                    <a:pt x="4663" y="1544"/>
                    <a:pt x="4758" y="1513"/>
                  </a:cubicBezTo>
                  <a:lnTo>
                    <a:pt x="4758" y="1009"/>
                  </a:lnTo>
                  <a:cubicBezTo>
                    <a:pt x="4758" y="788"/>
                    <a:pt x="4915" y="631"/>
                    <a:pt x="5136" y="631"/>
                  </a:cubicBezTo>
                  <a:lnTo>
                    <a:pt x="6490" y="631"/>
                  </a:lnTo>
                  <a:cubicBezTo>
                    <a:pt x="6711" y="631"/>
                    <a:pt x="6869" y="788"/>
                    <a:pt x="6869" y="1009"/>
                  </a:cubicBezTo>
                  <a:lnTo>
                    <a:pt x="6869" y="1513"/>
                  </a:lnTo>
                  <a:cubicBezTo>
                    <a:pt x="6963" y="1544"/>
                    <a:pt x="7058" y="1576"/>
                    <a:pt x="7184" y="1639"/>
                  </a:cubicBezTo>
                  <a:lnTo>
                    <a:pt x="7530" y="1261"/>
                  </a:lnTo>
                  <a:cubicBezTo>
                    <a:pt x="7593" y="1213"/>
                    <a:pt x="7680" y="1190"/>
                    <a:pt x="7766" y="1190"/>
                  </a:cubicBezTo>
                  <a:cubicBezTo>
                    <a:pt x="7853" y="1190"/>
                    <a:pt x="7940" y="1213"/>
                    <a:pt x="8003" y="1261"/>
                  </a:cubicBezTo>
                  <a:lnTo>
                    <a:pt x="8979" y="2269"/>
                  </a:lnTo>
                  <a:cubicBezTo>
                    <a:pt x="9105" y="2363"/>
                    <a:pt x="9105" y="2615"/>
                    <a:pt x="8979" y="2741"/>
                  </a:cubicBezTo>
                  <a:lnTo>
                    <a:pt x="8633" y="3088"/>
                  </a:lnTo>
                  <a:cubicBezTo>
                    <a:pt x="8664" y="3151"/>
                    <a:pt x="8696" y="3277"/>
                    <a:pt x="8759" y="3403"/>
                  </a:cubicBezTo>
                  <a:lnTo>
                    <a:pt x="9263" y="3403"/>
                  </a:lnTo>
                  <a:cubicBezTo>
                    <a:pt x="9452" y="3403"/>
                    <a:pt x="9609" y="3561"/>
                    <a:pt x="9609" y="3750"/>
                  </a:cubicBezTo>
                  <a:lnTo>
                    <a:pt x="9609" y="5136"/>
                  </a:lnTo>
                  <a:cubicBezTo>
                    <a:pt x="9609" y="5325"/>
                    <a:pt x="9452" y="5482"/>
                    <a:pt x="9263" y="5482"/>
                  </a:cubicBezTo>
                  <a:lnTo>
                    <a:pt x="8759" y="5482"/>
                  </a:lnTo>
                  <a:cubicBezTo>
                    <a:pt x="8727" y="5608"/>
                    <a:pt x="8664" y="5671"/>
                    <a:pt x="8633" y="5797"/>
                  </a:cubicBezTo>
                  <a:lnTo>
                    <a:pt x="8979" y="6144"/>
                  </a:lnTo>
                  <a:cubicBezTo>
                    <a:pt x="9105" y="6270"/>
                    <a:pt x="9105" y="6522"/>
                    <a:pt x="8979" y="6616"/>
                  </a:cubicBezTo>
                  <a:lnTo>
                    <a:pt x="8759" y="6869"/>
                  </a:lnTo>
                  <a:lnTo>
                    <a:pt x="10586" y="6869"/>
                  </a:lnTo>
                  <a:cubicBezTo>
                    <a:pt x="11153" y="6869"/>
                    <a:pt x="11657" y="6396"/>
                    <a:pt x="11657" y="5829"/>
                  </a:cubicBezTo>
                  <a:lnTo>
                    <a:pt x="116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9"/>
            <p:cNvSpPr/>
            <p:nvPr/>
          </p:nvSpPr>
          <p:spPr>
            <a:xfrm>
              <a:off x="-1471825" y="41291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42" y="1"/>
                    <a:pt x="1" y="473"/>
                    <a:pt x="1" y="1009"/>
                  </a:cubicBezTo>
                  <a:cubicBezTo>
                    <a:pt x="1" y="1576"/>
                    <a:pt x="442" y="2048"/>
                    <a:pt x="1009" y="2048"/>
                  </a:cubicBezTo>
                  <a:cubicBezTo>
                    <a:pt x="1576" y="2048"/>
                    <a:pt x="2049" y="1576"/>
                    <a:pt x="2049" y="1009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9"/>
            <p:cNvSpPr/>
            <p:nvPr/>
          </p:nvSpPr>
          <p:spPr>
            <a:xfrm>
              <a:off x="-1526175" y="4077900"/>
              <a:ext cx="156775" cy="156775"/>
            </a:xfrm>
            <a:custGeom>
              <a:avLst/>
              <a:gdLst/>
              <a:ahLst/>
              <a:cxnLst/>
              <a:rect l="l" t="t" r="r" b="b"/>
              <a:pathLst>
                <a:path w="6271" h="6271" extrusionOk="0">
                  <a:moveTo>
                    <a:pt x="3183" y="1418"/>
                  </a:moveTo>
                  <a:cubicBezTo>
                    <a:pt x="4128" y="1418"/>
                    <a:pt x="4884" y="2175"/>
                    <a:pt x="4884" y="3120"/>
                  </a:cubicBezTo>
                  <a:cubicBezTo>
                    <a:pt x="4884" y="4033"/>
                    <a:pt x="4128" y="4821"/>
                    <a:pt x="3183" y="4821"/>
                  </a:cubicBezTo>
                  <a:cubicBezTo>
                    <a:pt x="2238" y="4821"/>
                    <a:pt x="1482" y="4065"/>
                    <a:pt x="1482" y="3120"/>
                  </a:cubicBezTo>
                  <a:cubicBezTo>
                    <a:pt x="1482" y="2175"/>
                    <a:pt x="2238" y="1418"/>
                    <a:pt x="3183" y="1418"/>
                  </a:cubicBezTo>
                  <a:close/>
                  <a:moveTo>
                    <a:pt x="2805" y="1"/>
                  </a:moveTo>
                  <a:lnTo>
                    <a:pt x="2805" y="442"/>
                  </a:lnTo>
                  <a:cubicBezTo>
                    <a:pt x="2805" y="599"/>
                    <a:pt x="2679" y="725"/>
                    <a:pt x="2521" y="757"/>
                  </a:cubicBezTo>
                  <a:cubicBezTo>
                    <a:pt x="2332" y="788"/>
                    <a:pt x="2080" y="914"/>
                    <a:pt x="1891" y="1040"/>
                  </a:cubicBezTo>
                  <a:cubicBezTo>
                    <a:pt x="1847" y="1063"/>
                    <a:pt x="1794" y="1073"/>
                    <a:pt x="1739" y="1073"/>
                  </a:cubicBezTo>
                  <a:cubicBezTo>
                    <a:pt x="1639" y="1073"/>
                    <a:pt x="1531" y="1038"/>
                    <a:pt x="1450" y="977"/>
                  </a:cubicBezTo>
                  <a:lnTo>
                    <a:pt x="1135" y="662"/>
                  </a:lnTo>
                  <a:lnTo>
                    <a:pt x="662" y="1135"/>
                  </a:lnTo>
                  <a:lnTo>
                    <a:pt x="978" y="1450"/>
                  </a:lnTo>
                  <a:cubicBezTo>
                    <a:pt x="1104" y="1576"/>
                    <a:pt x="1104" y="1733"/>
                    <a:pt x="1041" y="1891"/>
                  </a:cubicBezTo>
                  <a:cubicBezTo>
                    <a:pt x="915" y="2080"/>
                    <a:pt x="820" y="2301"/>
                    <a:pt x="757" y="2521"/>
                  </a:cubicBezTo>
                  <a:cubicBezTo>
                    <a:pt x="726" y="2679"/>
                    <a:pt x="599" y="2805"/>
                    <a:pt x="442" y="2805"/>
                  </a:cubicBezTo>
                  <a:lnTo>
                    <a:pt x="1" y="2805"/>
                  </a:lnTo>
                  <a:lnTo>
                    <a:pt x="1" y="3466"/>
                  </a:lnTo>
                  <a:lnTo>
                    <a:pt x="442" y="3466"/>
                  </a:lnTo>
                  <a:cubicBezTo>
                    <a:pt x="599" y="3466"/>
                    <a:pt x="726" y="3592"/>
                    <a:pt x="757" y="3750"/>
                  </a:cubicBezTo>
                  <a:cubicBezTo>
                    <a:pt x="789" y="3939"/>
                    <a:pt x="915" y="4191"/>
                    <a:pt x="1041" y="4380"/>
                  </a:cubicBezTo>
                  <a:cubicBezTo>
                    <a:pt x="1104" y="4506"/>
                    <a:pt x="1072" y="4695"/>
                    <a:pt x="978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4" y="5220"/>
                    <a:pt x="1609" y="5189"/>
                    <a:pt x="1698" y="5189"/>
                  </a:cubicBezTo>
                  <a:cubicBezTo>
                    <a:pt x="1761" y="5189"/>
                    <a:pt x="1826" y="5204"/>
                    <a:pt x="1891" y="5230"/>
                  </a:cubicBezTo>
                  <a:cubicBezTo>
                    <a:pt x="2080" y="5357"/>
                    <a:pt x="2301" y="5451"/>
                    <a:pt x="2521" y="5514"/>
                  </a:cubicBezTo>
                  <a:cubicBezTo>
                    <a:pt x="2679" y="5546"/>
                    <a:pt x="2805" y="5672"/>
                    <a:pt x="2805" y="5829"/>
                  </a:cubicBezTo>
                  <a:lnTo>
                    <a:pt x="2805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92" y="5546"/>
                    <a:pt x="3750" y="5514"/>
                  </a:cubicBezTo>
                  <a:cubicBezTo>
                    <a:pt x="3939" y="5483"/>
                    <a:pt x="4160" y="5357"/>
                    <a:pt x="4380" y="5230"/>
                  </a:cubicBezTo>
                  <a:cubicBezTo>
                    <a:pt x="4414" y="5208"/>
                    <a:pt x="4463" y="5198"/>
                    <a:pt x="4517" y="5198"/>
                  </a:cubicBezTo>
                  <a:cubicBezTo>
                    <a:pt x="4615" y="5198"/>
                    <a:pt x="4729" y="5232"/>
                    <a:pt x="4790" y="5294"/>
                  </a:cubicBezTo>
                  <a:lnTo>
                    <a:pt x="5105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68" y="4695"/>
                    <a:pt x="5168" y="4537"/>
                    <a:pt x="5231" y="4380"/>
                  </a:cubicBezTo>
                  <a:cubicBezTo>
                    <a:pt x="5357" y="4191"/>
                    <a:pt x="5420" y="3970"/>
                    <a:pt x="5514" y="3750"/>
                  </a:cubicBezTo>
                  <a:cubicBezTo>
                    <a:pt x="5546" y="3592"/>
                    <a:pt x="5672" y="3466"/>
                    <a:pt x="5829" y="3466"/>
                  </a:cubicBezTo>
                  <a:lnTo>
                    <a:pt x="6270" y="3466"/>
                  </a:lnTo>
                  <a:lnTo>
                    <a:pt x="6270" y="2773"/>
                  </a:lnTo>
                  <a:lnTo>
                    <a:pt x="5829" y="2773"/>
                  </a:lnTo>
                  <a:cubicBezTo>
                    <a:pt x="5672" y="2773"/>
                    <a:pt x="5546" y="2647"/>
                    <a:pt x="5514" y="2490"/>
                  </a:cubicBezTo>
                  <a:cubicBezTo>
                    <a:pt x="5483" y="2301"/>
                    <a:pt x="5357" y="2049"/>
                    <a:pt x="5231" y="1859"/>
                  </a:cubicBezTo>
                  <a:cubicBezTo>
                    <a:pt x="5168" y="1733"/>
                    <a:pt x="5199" y="1544"/>
                    <a:pt x="5262" y="1418"/>
                  </a:cubicBezTo>
                  <a:lnTo>
                    <a:pt x="5577" y="1103"/>
                  </a:lnTo>
                  <a:lnTo>
                    <a:pt x="5105" y="631"/>
                  </a:lnTo>
                  <a:lnTo>
                    <a:pt x="4790" y="946"/>
                  </a:lnTo>
                  <a:cubicBezTo>
                    <a:pt x="4739" y="1013"/>
                    <a:pt x="4670" y="1045"/>
                    <a:pt x="4593" y="1045"/>
                  </a:cubicBezTo>
                  <a:cubicBezTo>
                    <a:pt x="4526" y="1045"/>
                    <a:pt x="4453" y="1021"/>
                    <a:pt x="4380" y="977"/>
                  </a:cubicBezTo>
                  <a:cubicBezTo>
                    <a:pt x="4160" y="883"/>
                    <a:pt x="3971" y="788"/>
                    <a:pt x="3750" y="725"/>
                  </a:cubicBezTo>
                  <a:cubicBezTo>
                    <a:pt x="3592" y="662"/>
                    <a:pt x="3466" y="568"/>
                    <a:pt x="3466" y="410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99"/>
          <p:cNvSpPr/>
          <p:nvPr/>
        </p:nvSpPr>
        <p:spPr>
          <a:xfrm>
            <a:off x="8197655" y="2555550"/>
            <a:ext cx="173400" cy="1638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7" name="Google Shape;577;p99"/>
          <p:cNvSpPr txBox="1"/>
          <p:nvPr/>
        </p:nvSpPr>
        <p:spPr>
          <a:xfrm>
            <a:off x="80836" y="2849118"/>
            <a:ext cx="1563081" cy="888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SzPts val="7200"/>
            </a:pPr>
            <a:r>
              <a:rPr lang="pt-BR" sz="900" b="1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Acessar o sistema B2B </a:t>
            </a:r>
          </a:p>
          <a:p>
            <a:pPr lvl="0" algn="ctr">
              <a:lnSpc>
                <a:spcPct val="115000"/>
              </a:lnSpc>
              <a:buSzPts val="7200"/>
            </a:pPr>
            <a:r>
              <a:rPr lang="pt-BR" sz="8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Solicitações a serem analisadas para aprovação/reprovação</a:t>
            </a:r>
          </a:p>
        </p:txBody>
      </p:sp>
      <p:sp>
        <p:nvSpPr>
          <p:cNvPr id="579" name="Google Shape;579;p99"/>
          <p:cNvSpPr txBox="1"/>
          <p:nvPr/>
        </p:nvSpPr>
        <p:spPr>
          <a:xfrm>
            <a:off x="1850962" y="2849118"/>
            <a:ext cx="1439916" cy="84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ts val="1418"/>
              </a:lnSpc>
            </a:pPr>
            <a:r>
              <a:rPr lang="en-US" sz="900" b="1" dirty="0" err="1">
                <a:solidFill>
                  <a:srgbClr val="404155"/>
                </a:solidFill>
                <a:latin typeface="Poppins" panose="020B0604020202020204" charset="0"/>
                <a:ea typeface="Corben" pitchFamily="34" charset="-122"/>
                <a:cs typeface="Poppins" panose="020B0604020202020204" charset="0"/>
              </a:rPr>
              <a:t>Filtrar</a:t>
            </a:r>
            <a:r>
              <a:rPr lang="en-US" sz="900" b="1" dirty="0">
                <a:solidFill>
                  <a:srgbClr val="404155"/>
                </a:solidFill>
                <a:latin typeface="Poppins" panose="020B0604020202020204" charset="0"/>
                <a:ea typeface="Corben" pitchFamily="34" charset="-122"/>
                <a:cs typeface="Poppins" panose="020B0604020202020204" charset="0"/>
              </a:rPr>
              <a:t> fila</a:t>
            </a:r>
          </a:p>
          <a:p>
            <a:pPr algn="ctr">
              <a:lnSpc>
                <a:spcPts val="1418"/>
              </a:lnSpc>
            </a:pP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Fila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por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categoria,critérios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de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aprovação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/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reprovação</a:t>
            </a:r>
            <a:endParaRPr lang="en-US" sz="800" dirty="0">
              <a:latin typeface="Poppins" panose="020B0604020202020204" charset="0"/>
              <a:cs typeface="Poppins" panose="020B0604020202020204" charset="0"/>
            </a:endParaRPr>
          </a:p>
        </p:txBody>
      </p:sp>
      <p:sp>
        <p:nvSpPr>
          <p:cNvPr id="583" name="Google Shape;583;p99"/>
          <p:cNvSpPr txBox="1"/>
          <p:nvPr/>
        </p:nvSpPr>
        <p:spPr>
          <a:xfrm>
            <a:off x="3870760" y="2849118"/>
            <a:ext cx="1182137" cy="625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900" b="1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Baixar os anexos</a:t>
            </a:r>
          </a:p>
          <a:p>
            <a:pPr lvl="0" algn="ctr">
              <a:lnSpc>
                <a:spcPct val="115000"/>
              </a:lnSpc>
              <a:buSzPts val="7200"/>
            </a:pP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Os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anexos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são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baixados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pelo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RPA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Cognitivo</a:t>
            </a:r>
            <a:r>
              <a:rPr lang="pt-BR" sz="800" b="1" dirty="0">
                <a:solidFill>
                  <a:schemeClr val="dk1"/>
                </a:solidFill>
                <a:highlight>
                  <a:schemeClr val="lt1"/>
                </a:highlight>
                <a:latin typeface="Poppins" panose="020B0604020202020204" charset="0"/>
                <a:ea typeface="Poppins"/>
                <a:cs typeface="Poppins" panose="020B0604020202020204" charset="0"/>
                <a:sym typeface="Poppins"/>
              </a:rPr>
              <a:t> </a:t>
            </a:r>
          </a:p>
        </p:txBody>
      </p:sp>
      <p:sp>
        <p:nvSpPr>
          <p:cNvPr id="585" name="Google Shape;585;p99"/>
          <p:cNvSpPr txBox="1"/>
          <p:nvPr/>
        </p:nvSpPr>
        <p:spPr>
          <a:xfrm>
            <a:off x="5673062" y="2849118"/>
            <a:ext cx="1396249" cy="613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900" b="1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Classificar anexos</a:t>
            </a:r>
          </a:p>
          <a:p>
            <a:pPr lvl="0" algn="ctr">
              <a:lnSpc>
                <a:spcPct val="115000"/>
              </a:lnSpc>
              <a:buSzPts val="7200"/>
            </a:pPr>
            <a:r>
              <a:rPr lang="pt-BR" sz="900" b="1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8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O RPA Cognitivo classifica os anexos de acordo com a categoria</a:t>
            </a:r>
          </a:p>
        </p:txBody>
      </p:sp>
      <p:sp>
        <p:nvSpPr>
          <p:cNvPr id="587" name="Google Shape;587;p99"/>
          <p:cNvSpPr txBox="1"/>
          <p:nvPr/>
        </p:nvSpPr>
        <p:spPr>
          <a:xfrm>
            <a:off x="7476570" y="2849118"/>
            <a:ext cx="1564598" cy="83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900" b="1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Extração das informações e classificação</a:t>
            </a:r>
          </a:p>
          <a:p>
            <a:pPr algn="ctr">
              <a:lnSpc>
                <a:spcPct val="115000"/>
              </a:lnSpc>
              <a:buSzPts val="7200"/>
            </a:pP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Submeter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os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documentos para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extração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de informações e </a:t>
            </a:r>
            <a:r>
              <a:rPr lang="en-US" sz="800" dirty="0" err="1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classificação</a:t>
            </a:r>
            <a:r>
              <a:rPr lang="en-US" sz="800" dirty="0">
                <a:solidFill>
                  <a:srgbClr val="404155"/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</a:t>
            </a:r>
            <a:endParaRPr lang="en-US" sz="800" dirty="0">
              <a:latin typeface="Poppins" panose="020B0604020202020204" charset="0"/>
              <a:cs typeface="Poppins" panose="020B0604020202020204" charset="0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lang="pt-BR" sz="900" b="1" dirty="0">
              <a:solidFill>
                <a:schemeClr val="dk1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Google Shape;514;p98">
            <a:extLst>
              <a:ext uri="{FF2B5EF4-FFF2-40B4-BE49-F238E27FC236}">
                <a16:creationId xmlns:a16="http://schemas.microsoft.com/office/drawing/2014/main" id="{224C52A0-C57B-4E7E-350E-C5D45D4E83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641" r="12641"/>
          <a:stretch/>
        </p:blipFill>
        <p:spPr>
          <a:xfrm>
            <a:off x="5912812" y="55075"/>
            <a:ext cx="1092000" cy="109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0" name="Imagem 44" descr="Forma&#10;&#10;Descrição gerada automaticamente com confiança baixa">
            <a:extLst>
              <a:ext uri="{FF2B5EF4-FFF2-40B4-BE49-F238E27FC236}">
                <a16:creationId xmlns:a16="http://schemas.microsoft.com/office/drawing/2014/main" id="{4D549656-6C73-EFE4-B013-780C8EF7B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098" y="2155144"/>
            <a:ext cx="369462" cy="37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1" name="Imagem 43" descr="Forma&#10;&#10;Descrição gerada automaticamente com confiança baixa">
            <a:extLst>
              <a:ext uri="{FF2B5EF4-FFF2-40B4-BE49-F238E27FC236}">
                <a16:creationId xmlns:a16="http://schemas.microsoft.com/office/drawing/2014/main" id="{393584F8-676F-85F4-A9B9-CC6BCBFEF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77" y="2153401"/>
            <a:ext cx="378000" cy="378000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pic>
        <p:nvPicPr>
          <p:cNvPr id="3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FEC3E032-D9BB-5D82-D8D4-3F01BA8B75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6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2"/>
          <p:cNvSpPr txBox="1"/>
          <p:nvPr/>
        </p:nvSpPr>
        <p:spPr>
          <a:xfrm>
            <a:off x="0" y="19501"/>
            <a:ext cx="7542235" cy="13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s-MX" sz="52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Machine</a:t>
            </a:r>
            <a:r>
              <a:rPr lang="es-MX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MX" sz="52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Learning</a:t>
            </a:r>
            <a:endParaRPr sz="52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52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52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67DAD46-EE75-1048-C3FC-36325E8CD891}"/>
              </a:ext>
            </a:extLst>
          </p:cNvPr>
          <p:cNvSpPr txBox="1"/>
          <p:nvPr/>
        </p:nvSpPr>
        <p:spPr>
          <a:xfrm rot="10800000" flipV="1">
            <a:off x="-1" y="917026"/>
            <a:ext cx="9144000" cy="2049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15000"/>
              <a:buNone/>
              <a:defRPr sz="1200">
                <a:solidFill>
                  <a:schemeClr val="tx1"/>
                </a:solidFill>
                <a:latin typeface="Poppins"/>
                <a:ea typeface="Poppins"/>
                <a:cs typeface="Poppins"/>
              </a:defRPr>
            </a:lvl1pPr>
          </a:lstStyle>
          <a:p>
            <a:pPr>
              <a:lnSpc>
                <a:spcPts val="1749"/>
              </a:lnSpc>
            </a:pPr>
            <a:r>
              <a:rPr lang="en-US" sz="1400" dirty="0"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O algoritmo de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Machine Learning </a:t>
            </a:r>
            <a:r>
              <a:rPr lang="en-US" sz="1400" dirty="0" err="1"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faz</a:t>
            </a:r>
            <a:r>
              <a:rPr lang="en-US" sz="1400" dirty="0"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o entendimento das informações, classifica e devolve com significados, atribuindo rótulos para identificar cada informação presente nos documentos. Esse também passa a ser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mais assertivo </a:t>
            </a:r>
            <a:r>
              <a:rPr lang="en-US" sz="1400" dirty="0"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à medida que recebe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variações dos documentos </a:t>
            </a:r>
            <a:r>
              <a:rPr lang="en-US" sz="1400" dirty="0"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previstos </a:t>
            </a:r>
            <a:r>
              <a:rPr lang="en-US" sz="1400" dirty="0" err="1"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em</a:t>
            </a:r>
            <a:r>
              <a:rPr lang="en-US" sz="1400" dirty="0">
                <a:latin typeface="Poppins" panose="020B0604020202020204" charset="0"/>
                <a:ea typeface="Nobile" pitchFamily="34" charset="-122"/>
                <a:cs typeface="Poppins" panose="020B0604020202020204" charset="0"/>
              </a:rPr>
              <a:t> cada categoria.</a:t>
            </a:r>
            <a:endParaRPr lang="en-US" sz="1400" dirty="0">
              <a:latin typeface="Poppins" panose="020B0604020202020204" charset="0"/>
              <a:cs typeface="Poppins" panose="020B0604020202020204" charset="0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626E000-FF67-03C1-1CE0-0EE5E09448EC}"/>
              </a:ext>
            </a:extLst>
          </p:cNvPr>
          <p:cNvGrpSpPr/>
          <p:nvPr/>
        </p:nvGrpSpPr>
        <p:grpSpPr>
          <a:xfrm>
            <a:off x="6083310" y="3100406"/>
            <a:ext cx="2030733" cy="986201"/>
            <a:chOff x="6588745" y="2918875"/>
            <a:chExt cx="1103374" cy="551690"/>
          </a:xfrm>
          <a:solidFill>
            <a:schemeClr val="tx1"/>
          </a:solidFill>
        </p:grpSpPr>
        <p:sp>
          <p:nvSpPr>
            <p:cNvPr id="25" name="Google Shape;901;p98">
              <a:extLst>
                <a:ext uri="{FF2B5EF4-FFF2-40B4-BE49-F238E27FC236}">
                  <a16:creationId xmlns:a16="http://schemas.microsoft.com/office/drawing/2014/main" id="{1C80692D-CF8B-F6A1-1250-621A2DBA57ED}"/>
                </a:ext>
              </a:extLst>
            </p:cNvPr>
            <p:cNvSpPr/>
            <p:nvPr/>
          </p:nvSpPr>
          <p:spPr>
            <a:xfrm>
              <a:off x="6588745" y="3016275"/>
              <a:ext cx="364503" cy="452074"/>
            </a:xfrm>
            <a:custGeom>
              <a:avLst/>
              <a:gdLst/>
              <a:ahLst/>
              <a:cxnLst/>
              <a:rect l="l" t="t" r="r" b="b"/>
              <a:pathLst>
                <a:path w="3548" h="4284" extrusionOk="0">
                  <a:moveTo>
                    <a:pt x="2380" y="0"/>
                  </a:moveTo>
                  <a:cubicBezTo>
                    <a:pt x="1797" y="0"/>
                    <a:pt x="1213" y="387"/>
                    <a:pt x="1213" y="1161"/>
                  </a:cubicBezTo>
                  <a:lnTo>
                    <a:pt x="1213" y="1233"/>
                  </a:lnTo>
                  <a:cubicBezTo>
                    <a:pt x="1213" y="1423"/>
                    <a:pt x="1285" y="1637"/>
                    <a:pt x="1404" y="1804"/>
                  </a:cubicBezTo>
                  <a:cubicBezTo>
                    <a:pt x="570" y="2209"/>
                    <a:pt x="23" y="3042"/>
                    <a:pt x="23" y="3971"/>
                  </a:cubicBezTo>
                  <a:cubicBezTo>
                    <a:pt x="0" y="4127"/>
                    <a:pt x="124" y="4283"/>
                    <a:pt x="296" y="4283"/>
                  </a:cubicBezTo>
                  <a:cubicBezTo>
                    <a:pt x="308" y="4283"/>
                    <a:pt x="320" y="4282"/>
                    <a:pt x="332" y="4281"/>
                  </a:cubicBezTo>
                  <a:lnTo>
                    <a:pt x="2190" y="4281"/>
                  </a:lnTo>
                  <a:cubicBezTo>
                    <a:pt x="2166" y="4186"/>
                    <a:pt x="2142" y="4090"/>
                    <a:pt x="2142" y="3995"/>
                  </a:cubicBezTo>
                  <a:cubicBezTo>
                    <a:pt x="2166" y="3233"/>
                    <a:pt x="2428" y="2519"/>
                    <a:pt x="2904" y="1947"/>
                  </a:cubicBezTo>
                  <a:cubicBezTo>
                    <a:pt x="3095" y="1709"/>
                    <a:pt x="3309" y="1518"/>
                    <a:pt x="3547" y="1352"/>
                  </a:cubicBezTo>
                  <a:lnTo>
                    <a:pt x="3547" y="1233"/>
                  </a:lnTo>
                  <a:lnTo>
                    <a:pt x="3547" y="1161"/>
                  </a:lnTo>
                  <a:cubicBezTo>
                    <a:pt x="3547" y="387"/>
                    <a:pt x="2964" y="0"/>
                    <a:pt x="238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02;p98">
              <a:extLst>
                <a:ext uri="{FF2B5EF4-FFF2-40B4-BE49-F238E27FC236}">
                  <a16:creationId xmlns:a16="http://schemas.microsoft.com/office/drawing/2014/main" id="{792061A3-B09E-3670-A875-408B09F354FA}"/>
                </a:ext>
              </a:extLst>
            </p:cNvPr>
            <p:cNvSpPr/>
            <p:nvPr/>
          </p:nvSpPr>
          <p:spPr>
            <a:xfrm>
              <a:off x="7325048" y="3016910"/>
              <a:ext cx="367071" cy="453655"/>
            </a:xfrm>
            <a:custGeom>
              <a:avLst/>
              <a:gdLst/>
              <a:ahLst/>
              <a:cxnLst/>
              <a:rect l="l" t="t" r="r" b="b"/>
              <a:pathLst>
                <a:path w="3573" h="4299" extrusionOk="0">
                  <a:moveTo>
                    <a:pt x="1167" y="0"/>
                  </a:moveTo>
                  <a:cubicBezTo>
                    <a:pt x="584" y="0"/>
                    <a:pt x="0" y="393"/>
                    <a:pt x="0" y="1179"/>
                  </a:cubicBezTo>
                  <a:lnTo>
                    <a:pt x="0" y="1227"/>
                  </a:lnTo>
                  <a:lnTo>
                    <a:pt x="0" y="1346"/>
                  </a:lnTo>
                  <a:cubicBezTo>
                    <a:pt x="238" y="1512"/>
                    <a:pt x="453" y="1703"/>
                    <a:pt x="643" y="1941"/>
                  </a:cubicBezTo>
                  <a:lnTo>
                    <a:pt x="667" y="1917"/>
                  </a:lnTo>
                  <a:cubicBezTo>
                    <a:pt x="1143" y="2489"/>
                    <a:pt x="1405" y="3227"/>
                    <a:pt x="1429" y="3965"/>
                  </a:cubicBezTo>
                  <a:cubicBezTo>
                    <a:pt x="1429" y="4084"/>
                    <a:pt x="1405" y="4180"/>
                    <a:pt x="1381" y="4299"/>
                  </a:cubicBezTo>
                  <a:lnTo>
                    <a:pt x="3263" y="4299"/>
                  </a:lnTo>
                  <a:cubicBezTo>
                    <a:pt x="3429" y="4275"/>
                    <a:pt x="3572" y="4132"/>
                    <a:pt x="3572" y="3965"/>
                  </a:cubicBezTo>
                  <a:cubicBezTo>
                    <a:pt x="3548" y="3036"/>
                    <a:pt x="3001" y="2203"/>
                    <a:pt x="2143" y="1798"/>
                  </a:cubicBezTo>
                  <a:cubicBezTo>
                    <a:pt x="2262" y="1631"/>
                    <a:pt x="2334" y="1441"/>
                    <a:pt x="2334" y="1227"/>
                  </a:cubicBezTo>
                  <a:lnTo>
                    <a:pt x="2334" y="1179"/>
                  </a:lnTo>
                  <a:cubicBezTo>
                    <a:pt x="2334" y="393"/>
                    <a:pt x="1750" y="0"/>
                    <a:pt x="116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03;p98">
              <a:extLst>
                <a:ext uri="{FF2B5EF4-FFF2-40B4-BE49-F238E27FC236}">
                  <a16:creationId xmlns:a16="http://schemas.microsoft.com/office/drawing/2014/main" id="{7827E0C5-0D13-6214-67BD-381D92A0A890}"/>
                </a:ext>
              </a:extLst>
            </p:cNvPr>
            <p:cNvSpPr/>
            <p:nvPr/>
          </p:nvSpPr>
          <p:spPr>
            <a:xfrm>
              <a:off x="6872395" y="2918875"/>
              <a:ext cx="535866" cy="551690"/>
            </a:xfrm>
            <a:custGeom>
              <a:avLst/>
              <a:gdLst/>
              <a:ahLst/>
              <a:cxnLst/>
              <a:rect l="l" t="t" r="r" b="b"/>
              <a:pathLst>
                <a:path w="5216" h="5228" extrusionOk="0">
                  <a:moveTo>
                    <a:pt x="2596" y="0"/>
                  </a:moveTo>
                  <a:cubicBezTo>
                    <a:pt x="1822" y="0"/>
                    <a:pt x="1048" y="512"/>
                    <a:pt x="1048" y="1536"/>
                  </a:cubicBezTo>
                  <a:cubicBezTo>
                    <a:pt x="1048" y="1941"/>
                    <a:pt x="1191" y="2298"/>
                    <a:pt x="1477" y="2584"/>
                  </a:cubicBezTo>
                  <a:cubicBezTo>
                    <a:pt x="1144" y="2727"/>
                    <a:pt x="858" y="2941"/>
                    <a:pt x="620" y="3251"/>
                  </a:cubicBezTo>
                  <a:cubicBezTo>
                    <a:pt x="215" y="3703"/>
                    <a:pt x="0" y="4299"/>
                    <a:pt x="0" y="4894"/>
                  </a:cubicBezTo>
                  <a:cubicBezTo>
                    <a:pt x="0" y="5085"/>
                    <a:pt x="120" y="5228"/>
                    <a:pt x="310" y="5228"/>
                  </a:cubicBezTo>
                  <a:lnTo>
                    <a:pt x="4906" y="5228"/>
                  </a:lnTo>
                  <a:cubicBezTo>
                    <a:pt x="5073" y="5204"/>
                    <a:pt x="5216" y="5061"/>
                    <a:pt x="5216" y="4894"/>
                  </a:cubicBezTo>
                  <a:cubicBezTo>
                    <a:pt x="5192" y="4299"/>
                    <a:pt x="4978" y="3703"/>
                    <a:pt x="4597" y="3251"/>
                  </a:cubicBezTo>
                  <a:cubicBezTo>
                    <a:pt x="4358" y="2941"/>
                    <a:pt x="4049" y="2727"/>
                    <a:pt x="3715" y="2584"/>
                  </a:cubicBezTo>
                  <a:cubicBezTo>
                    <a:pt x="3858" y="2418"/>
                    <a:pt x="3977" y="2251"/>
                    <a:pt x="4049" y="2060"/>
                  </a:cubicBezTo>
                  <a:cubicBezTo>
                    <a:pt x="4097" y="1894"/>
                    <a:pt x="4144" y="1727"/>
                    <a:pt x="4144" y="1536"/>
                  </a:cubicBezTo>
                  <a:cubicBezTo>
                    <a:pt x="4144" y="512"/>
                    <a:pt x="3370" y="0"/>
                    <a:pt x="2596" y="0"/>
                  </a:cubicBezTo>
                  <a:close/>
                </a:path>
              </a:pathLst>
            </a:custGeom>
            <a:solidFill>
              <a:srgbClr val="0097A7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8" descr="Microsoft Excel logo icon vector Free Download 19550641 Vector Art at  Vecteezy">
            <a:extLst>
              <a:ext uri="{FF2B5EF4-FFF2-40B4-BE49-F238E27FC236}">
                <a16:creationId xmlns:a16="http://schemas.microsoft.com/office/drawing/2014/main" id="{C8DCDA2E-982A-DCAB-7DDB-46FFF0F6D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69" b="83125" l="16771" r="83542">
                        <a14:foregroundMark x1="35677" y1="29583" x2="64740" y2="58646"/>
                        <a14:foregroundMark x1="50208" y1="25208" x2="77813" y2="43385"/>
                        <a14:foregroundMark x1="52396" y1="21615" x2="23333" y2="57917"/>
                        <a14:foregroundMark x1="42917" y1="22344" x2="19688" y2="47031"/>
                        <a14:foregroundMark x1="46563" y1="19427" x2="53125" y2="20885"/>
                        <a14:foregroundMark x1="40052" y1="47031" x2="59635" y2="61563"/>
                        <a14:foregroundMark x1="47292" y1="35417" x2="32760" y2="66667"/>
                        <a14:foregroundMark x1="34219" y1="52135" x2="52396" y2="68125"/>
                        <a14:foregroundMark x1="23333" y1="52865" x2="50208" y2="73177"/>
                        <a14:foregroundMark x1="48021" y1="33958" x2="71979" y2="61563"/>
                        <a14:foregroundMark x1="50208" y1="34688" x2="69115" y2="67396"/>
                        <a14:foregroundMark x1="64740" y1="33229" x2="62552" y2="61563"/>
                        <a14:foregroundMark x1="55990" y1="34688" x2="55990" y2="57917"/>
                        <a14:foregroundMark x1="70521" y1="37604" x2="53125" y2="65938"/>
                        <a14:foregroundMark x1="63281" y1="36875" x2="71250" y2="39063"/>
                        <a14:foregroundMark x1="70521" y1="49948" x2="70521" y2="49948"/>
                        <a14:foregroundMark x1="51667" y1="24531" x2="42917" y2="17969"/>
                        <a14:foregroundMark x1="16771" y1="44115" x2="18958" y2="59375"/>
                        <a14:foregroundMark x1="82188" y1="41198" x2="82188" y2="60104"/>
                        <a14:foregroundMark x1="55313" y1="33958" x2="71250" y2="38333"/>
                        <a14:foregroundMark x1="66927" y1="36146" x2="66927" y2="36146"/>
                        <a14:foregroundMark x1="69844" y1="34688" x2="69844" y2="34688"/>
                        <a14:foregroundMark x1="83542" y1="46042" x2="83542" y2="58958"/>
                        <a14:foregroundMark x1="46510" y1="83021" x2="56042" y2="82813"/>
                        <a14:foregroundMark x1="68073" y1="33542" x2="71927" y2="58281"/>
                        <a14:foregroundMark x1="72188" y1="39688" x2="71719" y2="55104"/>
                        <a14:foregroundMark x1="52865" y1="66719" x2="69010" y2="67396"/>
                        <a14:foregroundMark x1="57656" y1="65990" x2="70365" y2="66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9" t="12944" r="8802" b="8914"/>
          <a:stretch/>
        </p:blipFill>
        <p:spPr bwMode="auto">
          <a:xfrm>
            <a:off x="3562863" y="3257379"/>
            <a:ext cx="873234" cy="87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: cheurón 10">
            <a:extLst>
              <a:ext uri="{FF2B5EF4-FFF2-40B4-BE49-F238E27FC236}">
                <a16:creationId xmlns:a16="http://schemas.microsoft.com/office/drawing/2014/main" id="{78F1FA5E-30D8-8F75-29E6-39B88EE6A5AE}"/>
              </a:ext>
            </a:extLst>
          </p:cNvPr>
          <p:cNvSpPr/>
          <p:nvPr/>
        </p:nvSpPr>
        <p:spPr>
          <a:xfrm>
            <a:off x="2314602" y="3083267"/>
            <a:ext cx="849310" cy="1020480"/>
          </a:xfrm>
          <a:prstGeom prst="chevron">
            <a:avLst/>
          </a:prstGeom>
          <a:solidFill>
            <a:srgbClr val="0097A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4" name="Flecha: cheurón 13">
            <a:extLst>
              <a:ext uri="{FF2B5EF4-FFF2-40B4-BE49-F238E27FC236}">
                <a16:creationId xmlns:a16="http://schemas.microsoft.com/office/drawing/2014/main" id="{75A25415-FE0C-8314-5A6C-AF5EEC0AD395}"/>
              </a:ext>
            </a:extLst>
          </p:cNvPr>
          <p:cNvSpPr/>
          <p:nvPr/>
        </p:nvSpPr>
        <p:spPr>
          <a:xfrm>
            <a:off x="4835049" y="3134950"/>
            <a:ext cx="849310" cy="1020480"/>
          </a:xfrm>
          <a:prstGeom prst="chevron">
            <a:avLst/>
          </a:prstGeom>
          <a:solidFill>
            <a:srgbClr val="0097A7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pic>
        <p:nvPicPr>
          <p:cNvPr id="33" name="Picture 49" descr="A black and white line drawing of a gear and folders&#10;&#10;Description automatically generated">
            <a:extLst>
              <a:ext uri="{FF2B5EF4-FFF2-40B4-BE49-F238E27FC236}">
                <a16:creationId xmlns:a16="http://schemas.microsoft.com/office/drawing/2014/main" id="{BE942728-CD2B-AAF7-497A-3D9FE130547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5998" y="2923866"/>
            <a:ext cx="1236170" cy="1339280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extrusionClr>
              <a:srgbClr val="3D8E9F"/>
            </a:extrusionClr>
          </a:sp3d>
        </p:spPr>
      </p:pic>
      <p:pic>
        <p:nvPicPr>
          <p:cNvPr id="2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DDBC54DE-3856-B75E-A0A7-797AD61A57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59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15"/>
          <p:cNvSpPr txBox="1"/>
          <p:nvPr/>
        </p:nvSpPr>
        <p:spPr>
          <a:xfrm>
            <a:off x="5502164" y="2957160"/>
            <a:ext cx="16560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350"/>
              </a:spcAft>
              <a:buNone/>
            </a:pPr>
            <a:r>
              <a:rPr lang="pt-BR" sz="1000" b="1" dirty="0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RPA retorna o resultado pra área OTC</a:t>
            </a:r>
            <a:endParaRPr lang="en" sz="900" dirty="0">
              <a:solidFill>
                <a:schemeClr val="accent1">
                  <a:lumMod val="75000"/>
                </a:schemeClr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lvl="0" algn="ctr">
              <a:lnSpc>
                <a:spcPct val="115000"/>
              </a:lnSpc>
              <a:spcAft>
                <a:spcPts val="350"/>
              </a:spcAft>
            </a:pPr>
            <a:r>
              <a:rPr lang="pt-BR" sz="9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Aprovações: </a:t>
            </a:r>
            <a:r>
              <a:rPr lang="pt-BR" sz="900" dirty="0" err="1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Report</a:t>
            </a:r>
            <a:r>
              <a:rPr lang="pt-BR" sz="9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 das solicitações aprovadas. Imprecisões: Forma fila para conferência manual no Data </a:t>
            </a:r>
            <a:r>
              <a:rPr lang="pt-BR" sz="900" dirty="0" err="1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Quality</a:t>
            </a:r>
            <a:r>
              <a:rPr lang="pt-BR" sz="9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. São os casos em que a qualidade dos documentos não conferiu interpretação completa das informações</a:t>
            </a:r>
          </a:p>
        </p:txBody>
      </p:sp>
      <p:sp>
        <p:nvSpPr>
          <p:cNvPr id="841" name="Google Shape;841;p115"/>
          <p:cNvSpPr txBox="1"/>
          <p:nvPr/>
        </p:nvSpPr>
        <p:spPr>
          <a:xfrm>
            <a:off x="7270527" y="2957160"/>
            <a:ext cx="16458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15000"/>
              </a:lnSpc>
              <a:spcAft>
                <a:spcPts val="350"/>
              </a:spcAft>
            </a:pPr>
            <a:r>
              <a:rPr lang="pt-BR" sz="1000" b="1" dirty="0" err="1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Dealers</a:t>
            </a:r>
            <a:r>
              <a:rPr lang="pt-BR" sz="1000" b="1" dirty="0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 (através do Sistema B2B)</a:t>
            </a:r>
          </a:p>
          <a:p>
            <a:pPr lvl="0" algn="ctr">
              <a:lnSpc>
                <a:spcPct val="115000"/>
              </a:lnSpc>
              <a:spcAft>
                <a:spcPts val="350"/>
              </a:spcAft>
            </a:pPr>
            <a:r>
              <a:rPr lang="pt-BR" sz="9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*Aprovado: Libera a solicitação para ser faturado o veículo solicitado</a:t>
            </a:r>
          </a:p>
          <a:p>
            <a:pPr lvl="0" algn="ctr">
              <a:lnSpc>
                <a:spcPct val="115000"/>
              </a:lnSpc>
              <a:spcAft>
                <a:spcPts val="350"/>
              </a:spcAft>
            </a:pPr>
            <a:r>
              <a:rPr lang="pt-BR" sz="9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 *Reprovado: Trava a solicitação e justifica com causais pré-definidos no processo</a:t>
            </a:r>
            <a:endParaRPr sz="1000" dirty="0">
              <a:solidFill>
                <a:schemeClr val="dk1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5" name="Google Shape;845;p115"/>
          <p:cNvSpPr/>
          <p:nvPr/>
        </p:nvSpPr>
        <p:spPr>
          <a:xfrm>
            <a:off x="941375" y="4595325"/>
            <a:ext cx="228600" cy="2286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1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846" name="Google Shape;846;p115"/>
          <p:cNvSpPr/>
          <p:nvPr/>
        </p:nvSpPr>
        <p:spPr>
          <a:xfrm>
            <a:off x="2699538" y="1394702"/>
            <a:ext cx="228600" cy="2286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2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847" name="Google Shape;847;p115"/>
          <p:cNvSpPr/>
          <p:nvPr/>
        </p:nvSpPr>
        <p:spPr>
          <a:xfrm>
            <a:off x="4457701" y="4595325"/>
            <a:ext cx="228600" cy="2286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3</a:t>
            </a:r>
            <a:endParaRPr sz="1000" b="1">
              <a:solidFill>
                <a:schemeClr val="lt1"/>
              </a:solidFill>
            </a:endParaRPr>
          </a:p>
        </p:txBody>
      </p:sp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D26EE84B-E768-611F-0863-1C5BCAD8E149}"/>
              </a:ext>
            </a:extLst>
          </p:cNvPr>
          <p:cNvCxnSpPr>
            <a:cxnSpLocks/>
            <a:stCxn id="845" idx="6"/>
            <a:endCxn id="846" idx="2"/>
          </p:cNvCxnSpPr>
          <p:nvPr/>
        </p:nvCxnSpPr>
        <p:spPr>
          <a:xfrm flipV="1">
            <a:off x="1169975" y="1509002"/>
            <a:ext cx="1529563" cy="3200623"/>
          </a:xfrm>
          <a:prstGeom prst="bentConnector3">
            <a:avLst>
              <a:gd name="adj1" fmla="val 50000"/>
            </a:avLst>
          </a:prstGeom>
          <a:ln>
            <a:solidFill>
              <a:srgbClr val="0097A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846;p115">
            <a:extLst>
              <a:ext uri="{FF2B5EF4-FFF2-40B4-BE49-F238E27FC236}">
                <a16:creationId xmlns:a16="http://schemas.microsoft.com/office/drawing/2014/main" id="{E5DF1662-62FE-53D2-4E78-BDDFFAD94C38}"/>
              </a:ext>
            </a:extLst>
          </p:cNvPr>
          <p:cNvSpPr/>
          <p:nvPr/>
        </p:nvSpPr>
        <p:spPr>
          <a:xfrm>
            <a:off x="6215864" y="1394702"/>
            <a:ext cx="228600" cy="2286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4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24" name="Google Shape;846;p115">
            <a:extLst>
              <a:ext uri="{FF2B5EF4-FFF2-40B4-BE49-F238E27FC236}">
                <a16:creationId xmlns:a16="http://schemas.microsoft.com/office/drawing/2014/main" id="{59198362-22A6-7B9E-B3A2-88AB11F7F8D3}"/>
              </a:ext>
            </a:extLst>
          </p:cNvPr>
          <p:cNvSpPr/>
          <p:nvPr/>
        </p:nvSpPr>
        <p:spPr>
          <a:xfrm>
            <a:off x="7974025" y="4595325"/>
            <a:ext cx="228600" cy="2286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5</a:t>
            </a:r>
            <a:endParaRPr sz="1000" b="1">
              <a:solidFill>
                <a:schemeClr val="lt1"/>
              </a:solidFill>
            </a:endParaRPr>
          </a:p>
        </p:txBody>
      </p: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5607D21E-FCB1-9868-FEC1-39693D6CFF3B}"/>
              </a:ext>
            </a:extLst>
          </p:cNvPr>
          <p:cNvCxnSpPr>
            <a:cxnSpLocks/>
            <a:stCxn id="847" idx="6"/>
            <a:endCxn id="23" idx="2"/>
          </p:cNvCxnSpPr>
          <p:nvPr/>
        </p:nvCxnSpPr>
        <p:spPr>
          <a:xfrm flipV="1">
            <a:off x="4686301" y="1509002"/>
            <a:ext cx="1529563" cy="3200623"/>
          </a:xfrm>
          <a:prstGeom prst="bentConnector3">
            <a:avLst>
              <a:gd name="adj1" fmla="val 50000"/>
            </a:avLst>
          </a:prstGeom>
          <a:ln>
            <a:solidFill>
              <a:srgbClr val="0097A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31A9F119-1D6D-0CDF-FAA2-1922E541159B}"/>
              </a:ext>
            </a:extLst>
          </p:cNvPr>
          <p:cNvCxnSpPr>
            <a:cxnSpLocks/>
            <a:stCxn id="847" idx="2"/>
            <a:endCxn id="846" idx="6"/>
          </p:cNvCxnSpPr>
          <p:nvPr/>
        </p:nvCxnSpPr>
        <p:spPr>
          <a:xfrm rot="10800000">
            <a:off x="2928139" y="1509003"/>
            <a:ext cx="1529563" cy="3200623"/>
          </a:xfrm>
          <a:prstGeom prst="bentConnector3">
            <a:avLst>
              <a:gd name="adj1" fmla="val 50000"/>
            </a:avLst>
          </a:prstGeom>
          <a:ln>
            <a:solidFill>
              <a:srgbClr val="0097A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: Angulado 35">
            <a:extLst>
              <a:ext uri="{FF2B5EF4-FFF2-40B4-BE49-F238E27FC236}">
                <a16:creationId xmlns:a16="http://schemas.microsoft.com/office/drawing/2014/main" id="{B5B51735-3D16-51E6-4B99-75A780DDCC55}"/>
              </a:ext>
            </a:extLst>
          </p:cNvPr>
          <p:cNvCxnSpPr>
            <a:cxnSpLocks/>
            <a:stCxn id="24" idx="2"/>
            <a:endCxn id="23" idx="6"/>
          </p:cNvCxnSpPr>
          <p:nvPr/>
        </p:nvCxnSpPr>
        <p:spPr>
          <a:xfrm rot="10800000">
            <a:off x="6444465" y="1509003"/>
            <a:ext cx="1529561" cy="3200623"/>
          </a:xfrm>
          <a:prstGeom prst="bentConnector3">
            <a:avLst>
              <a:gd name="adj1" fmla="val 50000"/>
            </a:avLst>
          </a:prstGeom>
          <a:ln>
            <a:solidFill>
              <a:srgbClr val="0097A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m 43" descr="Forma&#10;&#10;Descrição gerada automaticamente com confiança baixa">
            <a:extLst>
              <a:ext uri="{FF2B5EF4-FFF2-40B4-BE49-F238E27FC236}">
                <a16:creationId xmlns:a16="http://schemas.microsoft.com/office/drawing/2014/main" id="{393584F8-676F-85F4-A9B9-CC6BCBFEF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905" y="1774869"/>
            <a:ext cx="932589" cy="932589"/>
          </a:xfrm>
          <a:prstGeom prst="rect">
            <a:avLst/>
          </a:prstGeom>
        </p:spPr>
      </p:pic>
      <p:pic>
        <p:nvPicPr>
          <p:cNvPr id="1026" name="Picture 2" descr="Analysis - Free business icons">
            <a:extLst>
              <a:ext uri="{FF2B5EF4-FFF2-40B4-BE49-F238E27FC236}">
                <a16:creationId xmlns:a16="http://schemas.microsoft.com/office/drawing/2014/main" id="{BC897915-E2BC-64E9-91CB-51D9F48C4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89" y="1679027"/>
            <a:ext cx="1080313" cy="10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 descr="Forma&#10;&#10;Descrição gerada automaticamente com confiança baixa">
            <a:extLst>
              <a:ext uri="{FF2B5EF4-FFF2-40B4-BE49-F238E27FC236}">
                <a16:creationId xmlns:a16="http://schemas.microsoft.com/office/drawing/2014/main" id="{4D549656-6C73-EFE4-B013-780C8EF7B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552" y="1714078"/>
            <a:ext cx="1080313" cy="1080313"/>
          </a:xfrm>
          <a:prstGeom prst="rect">
            <a:avLst/>
          </a:prstGeom>
        </p:spPr>
      </p:pic>
      <p:pic>
        <p:nvPicPr>
          <p:cNvPr id="1028" name="Picture 4" descr="Forecast - Free business icons">
            <a:extLst>
              <a:ext uri="{FF2B5EF4-FFF2-40B4-BE49-F238E27FC236}">
                <a16:creationId xmlns:a16="http://schemas.microsoft.com/office/drawing/2014/main" id="{FE38C1F3-4973-D23F-C527-0F36F0461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715" y="1733510"/>
            <a:ext cx="1080313" cy="10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8" descr="A black and white icon of people sitting at a desk&#10;&#10;Description automatically generated">
            <a:extLst>
              <a:ext uri="{FF2B5EF4-FFF2-40B4-BE49-F238E27FC236}">
                <a16:creationId xmlns:a16="http://schemas.microsoft.com/office/drawing/2014/main" id="{9E62C1A6-6DC6-1AC6-EB68-75CB936EF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25" y="1714078"/>
            <a:ext cx="1104236" cy="1028431"/>
          </a:xfrm>
          <a:prstGeom prst="rect">
            <a:avLst/>
          </a:prstGeom>
        </p:spPr>
      </p:pic>
      <p:sp>
        <p:nvSpPr>
          <p:cNvPr id="26" name="Google Shape;842;p115">
            <a:extLst>
              <a:ext uri="{FF2B5EF4-FFF2-40B4-BE49-F238E27FC236}">
                <a16:creationId xmlns:a16="http://schemas.microsoft.com/office/drawing/2014/main" id="{F45654CC-438A-936E-847B-DBAB6799A7C5}"/>
              </a:ext>
            </a:extLst>
          </p:cNvPr>
          <p:cNvSpPr txBox="1"/>
          <p:nvPr/>
        </p:nvSpPr>
        <p:spPr>
          <a:xfrm>
            <a:off x="173043" y="2761786"/>
            <a:ext cx="1656000" cy="173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15000"/>
              </a:lnSpc>
              <a:spcAft>
                <a:spcPts val="350"/>
              </a:spcAft>
            </a:pPr>
            <a:r>
              <a:rPr lang="pt-BR" sz="1000" b="1" dirty="0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Validar com a Receita Federal</a:t>
            </a:r>
          </a:p>
          <a:p>
            <a:pPr lvl="0" algn="ctr">
              <a:lnSpc>
                <a:spcPct val="115000"/>
              </a:lnSpc>
              <a:spcAft>
                <a:spcPts val="350"/>
              </a:spcAft>
            </a:pPr>
            <a:r>
              <a:rPr lang="pt-BR" sz="9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O cliente é validado através da Receita Federal para verificar se está coerente com a categoria que ele informou ser na solicitação. </a:t>
            </a:r>
            <a:r>
              <a:rPr lang="pt-BR" sz="900" dirty="0" err="1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Ex</a:t>
            </a:r>
            <a:r>
              <a:rPr lang="pt-BR" sz="9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: Se é realmente uma Locadora de automóveis, através dos </a:t>
            </a:r>
            <a:r>
              <a:rPr lang="pt-BR" sz="900" dirty="0" err="1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CNAEs</a:t>
            </a:r>
            <a:r>
              <a:rPr lang="pt-BR" sz="9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 válidos para ele na Receita Federal</a:t>
            </a:r>
          </a:p>
        </p:txBody>
      </p:sp>
      <p:sp>
        <p:nvSpPr>
          <p:cNvPr id="27" name="Google Shape;842;p115"/>
          <p:cNvSpPr txBox="1"/>
          <p:nvPr/>
        </p:nvSpPr>
        <p:spPr>
          <a:xfrm>
            <a:off x="2021159" y="2857035"/>
            <a:ext cx="1589231" cy="130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350"/>
              </a:spcAft>
              <a:buNone/>
            </a:pPr>
            <a:r>
              <a:rPr lang="pt-BR" sz="1000" b="1" dirty="0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Atualização das informações</a:t>
            </a:r>
            <a:endParaRPr lang="pt-BR" sz="900" b="1" dirty="0">
              <a:solidFill>
                <a:schemeClr val="accent1">
                  <a:lumMod val="75000"/>
                </a:schemeClr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lvl="0" algn="ctr">
              <a:lnSpc>
                <a:spcPct val="115000"/>
              </a:lnSpc>
              <a:spcAft>
                <a:spcPts val="350"/>
              </a:spcAft>
            </a:pPr>
            <a:r>
              <a:rPr lang="pt-BR" sz="9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Validar o cliente e atualizar suas informações cadastrais e legais no sistema </a:t>
            </a:r>
            <a:r>
              <a:rPr lang="pt-BR" sz="900" b="1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IMS</a:t>
            </a:r>
          </a:p>
        </p:txBody>
      </p:sp>
      <p:sp>
        <p:nvSpPr>
          <p:cNvPr id="29" name="Google Shape;842;p115">
            <a:extLst>
              <a:ext uri="{FF2B5EF4-FFF2-40B4-BE49-F238E27FC236}">
                <a16:creationId xmlns:a16="http://schemas.microsoft.com/office/drawing/2014/main" id="{29269693-BAC3-C3C3-28FD-2C8B5D3203E4}"/>
              </a:ext>
            </a:extLst>
          </p:cNvPr>
          <p:cNvSpPr txBox="1"/>
          <p:nvPr/>
        </p:nvSpPr>
        <p:spPr>
          <a:xfrm>
            <a:off x="3744000" y="2853699"/>
            <a:ext cx="1656000" cy="1238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350"/>
              </a:spcAft>
              <a:buNone/>
            </a:pPr>
            <a:r>
              <a:rPr lang="pt-BR" sz="1000" b="1" dirty="0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Esteira de regra de negócios </a:t>
            </a:r>
          </a:p>
          <a:p>
            <a:pPr lvl="0" algn="ctr">
              <a:lnSpc>
                <a:spcPct val="115000"/>
              </a:lnSpc>
              <a:spcAft>
                <a:spcPts val="350"/>
              </a:spcAft>
            </a:pPr>
            <a:r>
              <a:rPr lang="pt-BR" sz="900" dirty="0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Passar os documentos por esteira de regras de negócio, que culmina com a aprovação ou não da solicitação</a:t>
            </a:r>
            <a:endParaRPr lang="en-US" sz="900" dirty="0">
              <a:solidFill>
                <a:schemeClr val="dk1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Google Shape;833;p115"/>
          <p:cNvSpPr txBox="1"/>
          <p:nvPr/>
        </p:nvSpPr>
        <p:spPr>
          <a:xfrm>
            <a:off x="0" y="-101600"/>
            <a:ext cx="59787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pt-BR" sz="54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Validação </a:t>
            </a:r>
            <a:r>
              <a:rPr lang="pt-BR" sz="2800" b="1" i="0" u="none" strike="noStrike" cap="none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dos dados dos clientes</a:t>
            </a:r>
            <a:endParaRPr lang="pt-BR" sz="5400" i="0" u="none" strike="noStrike" cap="none" dirty="0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4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4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pic>
        <p:nvPicPr>
          <p:cNvPr id="2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2F062EA8-8FB0-D094-D8E3-0CDBEC4717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95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827;p114">
            <a:extLst>
              <a:ext uri="{FF2B5EF4-FFF2-40B4-BE49-F238E27FC236}">
                <a16:creationId xmlns:a16="http://schemas.microsoft.com/office/drawing/2014/main" id="{46E86C3A-A167-8F40-2A9D-A7B85D8B62F1}"/>
              </a:ext>
            </a:extLst>
          </p:cNvPr>
          <p:cNvSpPr txBox="1"/>
          <p:nvPr/>
        </p:nvSpPr>
        <p:spPr>
          <a:xfrm>
            <a:off x="6245714" y="365821"/>
            <a:ext cx="2233066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EXEMPLO</a:t>
            </a:r>
            <a:endParaRPr lang="pt-BR" sz="2800" i="0" u="none" strike="noStrike" cap="none" dirty="0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4" y="1262353"/>
            <a:ext cx="5449463" cy="3455643"/>
          </a:xfrm>
          <a:prstGeom prst="rect">
            <a:avLst/>
          </a:prstGeom>
        </p:spPr>
      </p:pic>
      <p:sp>
        <p:nvSpPr>
          <p:cNvPr id="41" name="Retângulo: Cantos Arredondados 55">
            <a:extLst>
              <a:ext uri="{FF2B5EF4-FFF2-40B4-BE49-F238E27FC236}">
                <a16:creationId xmlns:a16="http://schemas.microsoft.com/office/drawing/2014/main" id="{1DA545DC-EF92-DB71-F808-047DEFC00811}"/>
              </a:ext>
            </a:extLst>
          </p:cNvPr>
          <p:cNvSpPr/>
          <p:nvPr/>
        </p:nvSpPr>
        <p:spPr>
          <a:xfrm>
            <a:off x="8096987" y="3643944"/>
            <a:ext cx="775884" cy="993940"/>
          </a:xfrm>
          <a:prstGeom prst="round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: Cantos Arredondados 54">
            <a:extLst>
              <a:ext uri="{FF2B5EF4-FFF2-40B4-BE49-F238E27FC236}">
                <a16:creationId xmlns:a16="http://schemas.microsoft.com/office/drawing/2014/main" id="{F7B7636E-E757-74AF-19B2-CB1AD2456418}"/>
              </a:ext>
            </a:extLst>
          </p:cNvPr>
          <p:cNvSpPr/>
          <p:nvPr/>
        </p:nvSpPr>
        <p:spPr>
          <a:xfrm>
            <a:off x="8096987" y="1641176"/>
            <a:ext cx="775884" cy="1994311"/>
          </a:xfrm>
          <a:prstGeom prst="roundRect">
            <a:avLst/>
          </a:prstGeom>
          <a:solidFill>
            <a:srgbClr val="3D8E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92D050"/>
              </a:solidFill>
            </a:endParaRPr>
          </a:p>
        </p:txBody>
      </p:sp>
      <p:pic>
        <p:nvPicPr>
          <p:cNvPr id="43" name="Picture 2" descr="Novo C3 First Edition 1.0 - é na Green Automóveis Citroën">
            <a:extLst>
              <a:ext uri="{FF2B5EF4-FFF2-40B4-BE49-F238E27FC236}">
                <a16:creationId xmlns:a16="http://schemas.microsoft.com/office/drawing/2014/main" id="{5CF9D2F8-B3FF-70FB-9CB9-0B6BE1A5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77" y="1783589"/>
            <a:ext cx="713890" cy="5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Novo C3 First Edition 1.0 - é na Green Automóveis Citroën">
            <a:extLst>
              <a:ext uri="{FF2B5EF4-FFF2-40B4-BE49-F238E27FC236}">
                <a16:creationId xmlns:a16="http://schemas.microsoft.com/office/drawing/2014/main" id="{06B45F65-5682-F699-0AAD-DFFB007DB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35" y="2634120"/>
            <a:ext cx="713890" cy="5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Novo C3 First Edition 1.0 - é na Green Automóveis Citroën">
            <a:extLst>
              <a:ext uri="{FF2B5EF4-FFF2-40B4-BE49-F238E27FC236}">
                <a16:creationId xmlns:a16="http://schemas.microsoft.com/office/drawing/2014/main" id="{43225847-8020-32DA-85BA-224CF5BF5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77" y="2200422"/>
            <a:ext cx="713890" cy="5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Novo C3 First Edition 1.0 - é na Green Automóveis Citroën">
            <a:extLst>
              <a:ext uri="{FF2B5EF4-FFF2-40B4-BE49-F238E27FC236}">
                <a16:creationId xmlns:a16="http://schemas.microsoft.com/office/drawing/2014/main" id="{1C021646-7831-6DAB-3097-5E4EE6ABF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35" y="3063624"/>
            <a:ext cx="713890" cy="5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Novo C3 First Edition 1.0 - é na Green Automóveis Citroën">
            <a:extLst>
              <a:ext uri="{FF2B5EF4-FFF2-40B4-BE49-F238E27FC236}">
                <a16:creationId xmlns:a16="http://schemas.microsoft.com/office/drawing/2014/main" id="{4F981E90-2581-7EE2-5BDF-BE0FDE013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30" y="3639193"/>
            <a:ext cx="713890" cy="5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Novo C3 First Edition 1.0 - é na Green Automóveis Citroën">
            <a:extLst>
              <a:ext uri="{FF2B5EF4-FFF2-40B4-BE49-F238E27FC236}">
                <a16:creationId xmlns:a16="http://schemas.microsoft.com/office/drawing/2014/main" id="{5913EF8E-FE85-BB67-5634-2B7EB5038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77" y="4094397"/>
            <a:ext cx="713890" cy="5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sp>
        <p:nvSpPr>
          <p:cNvPr id="2" name="Google Shape;833;p115">
            <a:extLst>
              <a:ext uri="{FF2B5EF4-FFF2-40B4-BE49-F238E27FC236}">
                <a16:creationId xmlns:a16="http://schemas.microsoft.com/office/drawing/2014/main" id="{023A4C47-BA0F-9B5E-D0AB-B469AB5C0124}"/>
              </a:ext>
            </a:extLst>
          </p:cNvPr>
          <p:cNvSpPr txBox="1"/>
          <p:nvPr/>
        </p:nvSpPr>
        <p:spPr>
          <a:xfrm>
            <a:off x="0" y="-101600"/>
            <a:ext cx="59787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pt-BR" sz="5400" b="1" dirty="0">
                <a:solidFill>
                  <a:schemeClr val="accent1">
                    <a:lumMod val="75000"/>
                  </a:schemeClr>
                </a:solidFill>
                <a:latin typeface="Poppins"/>
                <a:cs typeface="Poppins"/>
                <a:sym typeface="Poppins"/>
              </a:rPr>
              <a:t>Validação</a:t>
            </a:r>
            <a:r>
              <a:rPr lang="pt-BR" sz="54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800" b="1" i="0" u="none" strike="noStrike" cap="none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dos dados dos clientes</a:t>
            </a:r>
            <a:endParaRPr lang="pt-BR" sz="5400" i="0" u="none" strike="noStrike" cap="none" dirty="0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4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24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C25AD126-F85D-E97F-C67A-5A2FE4F11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48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833;p115"/>
          <p:cNvSpPr txBox="1"/>
          <p:nvPr/>
        </p:nvSpPr>
        <p:spPr>
          <a:xfrm>
            <a:off x="0" y="-101600"/>
            <a:ext cx="59787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Benefícios</a:t>
            </a:r>
            <a:endParaRPr sz="5200" b="1" dirty="0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sp>
        <p:nvSpPr>
          <p:cNvPr id="2" name="AutoShape 2" descr="SINESIO OLIVEIRA">
            <a:extLst>
              <a:ext uri="{FF2B5EF4-FFF2-40B4-BE49-F238E27FC236}">
                <a16:creationId xmlns:a16="http://schemas.microsoft.com/office/drawing/2014/main" id="{94280D65-A08D-83AD-1141-11BD0EC257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6D89CB6-A362-588B-56C8-B05D54783D15}"/>
              </a:ext>
            </a:extLst>
          </p:cNvPr>
          <p:cNvGrpSpPr/>
          <p:nvPr/>
        </p:nvGrpSpPr>
        <p:grpSpPr>
          <a:xfrm>
            <a:off x="3483495" y="1283889"/>
            <a:ext cx="2370895" cy="779739"/>
            <a:chOff x="3483495" y="1283889"/>
            <a:chExt cx="2370895" cy="779739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F2A1EB90-941B-9390-68A8-55633748AF34}"/>
                </a:ext>
              </a:extLst>
            </p:cNvPr>
            <p:cNvSpPr txBox="1"/>
            <p:nvPr/>
          </p:nvSpPr>
          <p:spPr>
            <a:xfrm>
              <a:off x="3483495" y="1283889"/>
              <a:ext cx="22719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latin typeface="Poppins" panose="00000500000000000000" pitchFamily="2" charset="0"/>
                  <a:cs typeface="Poppins" panose="00000500000000000000" pitchFamily="2" charset="0"/>
                </a:defRPr>
              </a:lvl1pPr>
            </a:lstStyle>
            <a:p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</a:rPr>
                <a:t>#</a:t>
              </a:r>
              <a:r>
                <a:rPr lang="pt-BR" b="1" dirty="0"/>
                <a:t>Eliminação do backlog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C8844B2-D3E4-A62B-4824-1781FFFECD9A}"/>
                </a:ext>
              </a:extLst>
            </p:cNvPr>
            <p:cNvSpPr txBox="1"/>
            <p:nvPr/>
          </p:nvSpPr>
          <p:spPr>
            <a:xfrm>
              <a:off x="3582398" y="1809712"/>
              <a:ext cx="227199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Robôs</a:t>
              </a:r>
              <a:r>
                <a:rPr lang="en-US" sz="105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050" b="1" dirty="0" err="1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trabalhando</a:t>
              </a:r>
              <a:r>
                <a:rPr lang="en-US" sz="105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24x7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A8CCB43-C74D-830D-3A73-415DFAEE7448}"/>
              </a:ext>
            </a:extLst>
          </p:cNvPr>
          <p:cNvGrpSpPr/>
          <p:nvPr/>
        </p:nvGrpSpPr>
        <p:grpSpPr>
          <a:xfrm>
            <a:off x="6154650" y="1318648"/>
            <a:ext cx="2610660" cy="888592"/>
            <a:chOff x="6154650" y="1318648"/>
            <a:chExt cx="2610660" cy="888592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53711DD-051E-C51D-48A1-899C9282C038}"/>
                </a:ext>
              </a:extLst>
            </p:cNvPr>
            <p:cNvSpPr txBox="1"/>
            <p:nvPr/>
          </p:nvSpPr>
          <p:spPr>
            <a:xfrm>
              <a:off x="6154652" y="1318648"/>
              <a:ext cx="2428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latin typeface="Poppins" panose="00000500000000000000" pitchFamily="2" charset="0"/>
                  <a:cs typeface="Poppins" panose="00000500000000000000" pitchFamily="2" charset="0"/>
                </a:defRPr>
              </a:lvl1pPr>
            </a:lstStyle>
            <a:p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</a:rPr>
                <a:t>#</a:t>
              </a:r>
              <a:r>
                <a:rPr lang="pt-BR" b="1" dirty="0"/>
                <a:t>Redução do FTE e horas extras 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BF85B52-9882-B835-3856-4F8B686CBBF2}"/>
                </a:ext>
              </a:extLst>
            </p:cNvPr>
            <p:cNvSpPr txBox="1"/>
            <p:nvPr/>
          </p:nvSpPr>
          <p:spPr>
            <a:xfrm>
              <a:off x="6154650" y="1791742"/>
              <a:ext cx="2610660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Com </a:t>
              </a:r>
              <a:r>
                <a:rPr lang="en-US" sz="1050" b="1" dirty="0" err="1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tarefas</a:t>
              </a:r>
              <a:r>
                <a:rPr lang="en-US" sz="105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de </a:t>
              </a:r>
              <a:r>
                <a:rPr lang="en-US" sz="1050" b="1" dirty="0" err="1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baixo</a:t>
              </a:r>
              <a:r>
                <a:rPr lang="en-US" sz="105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valor </a:t>
              </a:r>
              <a:r>
                <a:rPr lang="en-US" sz="1050" b="1" dirty="0" err="1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agregado</a:t>
              </a:r>
              <a:endParaRPr lang="en-US" sz="1050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E4203BB-0C47-3160-36A3-9FC5C53B45C7}"/>
              </a:ext>
            </a:extLst>
          </p:cNvPr>
          <p:cNvGrpSpPr/>
          <p:nvPr/>
        </p:nvGrpSpPr>
        <p:grpSpPr>
          <a:xfrm>
            <a:off x="329354" y="1675279"/>
            <a:ext cx="2709332" cy="1185011"/>
            <a:chOff x="329354" y="1675279"/>
            <a:chExt cx="2709332" cy="1185011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EE7A7507-9CFF-7BF8-1A7C-EB369D3241E4}"/>
                </a:ext>
              </a:extLst>
            </p:cNvPr>
            <p:cNvSpPr txBox="1"/>
            <p:nvPr/>
          </p:nvSpPr>
          <p:spPr>
            <a:xfrm>
              <a:off x="378690" y="1675279"/>
              <a:ext cx="26106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#</a:t>
              </a:r>
              <a:r>
                <a:rPr lang="pt-BR" b="1" dirty="0">
                  <a:latin typeface="Poppins" panose="00000500000000000000" pitchFamily="2" charset="0"/>
                  <a:cs typeface="Poppins" panose="00000500000000000000" pitchFamily="2" charset="0"/>
                </a:rPr>
                <a:t>Aumento da capacidade de análise</a:t>
              </a:r>
            </a:p>
            <a:p>
              <a:pPr algn="ctr"/>
              <a:endParaRPr lang="pt-BR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endParaRPr lang="pt-BR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6CF8E56B-DA4A-728E-E42A-FF9E42723B09}"/>
                </a:ext>
              </a:extLst>
            </p:cNvPr>
            <p:cNvSpPr txBox="1"/>
            <p:nvPr/>
          </p:nvSpPr>
          <p:spPr>
            <a:xfrm>
              <a:off x="329354" y="2283209"/>
              <a:ext cx="2709332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050">
                  <a:latin typeface="Poppins" panose="00000500000000000000" pitchFamily="2" charset="0"/>
                  <a:cs typeface="Poppins" panose="00000500000000000000" pitchFamily="2" charset="0"/>
                </a:defRPr>
              </a:lvl1pPr>
            </a:lstStyle>
            <a:p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</a:rPr>
                <a:t>Capacidade de analisar +2000 solicitações/dia, contra ~1400 anteriormente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062B9C8-5532-C756-67AA-DA39453B1F89}"/>
              </a:ext>
            </a:extLst>
          </p:cNvPr>
          <p:cNvGrpSpPr/>
          <p:nvPr/>
        </p:nvGrpSpPr>
        <p:grpSpPr>
          <a:xfrm>
            <a:off x="851778" y="3628702"/>
            <a:ext cx="2976803" cy="924528"/>
            <a:chOff x="851778" y="3628702"/>
            <a:chExt cx="2976803" cy="924528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74B8B1C-694C-D0CC-112E-6226DF1541FB}"/>
                </a:ext>
              </a:extLst>
            </p:cNvPr>
            <p:cNvSpPr txBox="1"/>
            <p:nvPr/>
          </p:nvSpPr>
          <p:spPr>
            <a:xfrm>
              <a:off x="851778" y="3628702"/>
              <a:ext cx="29768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>
                  <a:latin typeface="Poppins" panose="00000500000000000000" pitchFamily="2" charset="0"/>
                  <a:cs typeface="Poppins" panose="00000500000000000000" pitchFamily="2" charset="0"/>
                </a:defRPr>
              </a:lvl1pPr>
            </a:lstStyle>
            <a:p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</a:rPr>
                <a:t>#</a:t>
              </a:r>
              <a:r>
                <a:rPr lang="pt-BR" b="1" dirty="0"/>
                <a:t>Elimina atrasos no retorno para os clientes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6B3AC71-3E11-EF9A-C17A-60F62FCFDDCF}"/>
                </a:ext>
              </a:extLst>
            </p:cNvPr>
            <p:cNvSpPr txBox="1"/>
            <p:nvPr/>
          </p:nvSpPr>
          <p:spPr>
            <a:xfrm>
              <a:off x="1106868" y="4137732"/>
              <a:ext cx="2475530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05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Clientes com isenção de impostos.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F0A92EC-EC37-684E-0B3F-4BDB37A3729C}"/>
              </a:ext>
            </a:extLst>
          </p:cNvPr>
          <p:cNvGrpSpPr/>
          <p:nvPr/>
        </p:nvGrpSpPr>
        <p:grpSpPr>
          <a:xfrm>
            <a:off x="3828581" y="2562962"/>
            <a:ext cx="2610660" cy="783998"/>
            <a:chOff x="3828581" y="2562962"/>
            <a:chExt cx="2610660" cy="783998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FA01B3A5-D0AA-FE89-FA12-B15E3F665C79}"/>
                </a:ext>
              </a:extLst>
            </p:cNvPr>
            <p:cNvSpPr txBox="1"/>
            <p:nvPr/>
          </p:nvSpPr>
          <p:spPr>
            <a:xfrm>
              <a:off x="3828581" y="2562962"/>
              <a:ext cx="2610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#</a:t>
              </a:r>
              <a:r>
                <a:rPr lang="pt-BR" b="1" dirty="0">
                  <a:latin typeface="Poppins" panose="00000500000000000000" pitchFamily="2" charset="0"/>
                  <a:cs typeface="Poppins" panose="00000500000000000000" pitchFamily="2" charset="0"/>
                </a:rPr>
                <a:t>Alavanca volume de vendas especiais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F7F26D6B-74FD-FCD1-3B5E-C121BC9976A4}"/>
                </a:ext>
              </a:extLst>
            </p:cNvPr>
            <p:cNvSpPr txBox="1"/>
            <p:nvPr/>
          </p:nvSpPr>
          <p:spPr>
            <a:xfrm>
              <a:off x="3828581" y="3093044"/>
              <a:ext cx="261066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Impacto</a:t>
              </a:r>
              <a:r>
                <a:rPr lang="en-US" sz="105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050" b="1" dirty="0" err="1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na</a:t>
              </a:r>
              <a:r>
                <a:rPr lang="en-US" sz="105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050" b="1" dirty="0" err="1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experiência</a:t>
              </a:r>
              <a:r>
                <a:rPr lang="en-US" sz="1050" b="1" dirty="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do </a:t>
              </a:r>
              <a:r>
                <a:rPr lang="en-US" sz="1050" b="1" dirty="0" err="1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cliente</a:t>
              </a:r>
              <a:endParaRPr lang="en-US" sz="1050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A09F6F6-AAB7-86F4-8E99-739956E3B2E0}"/>
              </a:ext>
            </a:extLst>
          </p:cNvPr>
          <p:cNvGrpSpPr/>
          <p:nvPr/>
        </p:nvGrpSpPr>
        <p:grpSpPr>
          <a:xfrm>
            <a:off x="5646271" y="3688846"/>
            <a:ext cx="3346179" cy="938025"/>
            <a:chOff x="5646271" y="3688846"/>
            <a:chExt cx="3346179" cy="93802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B780A2D-BE7F-2E3E-B120-0D7D63BBF236}"/>
                </a:ext>
              </a:extLst>
            </p:cNvPr>
            <p:cNvSpPr txBox="1"/>
            <p:nvPr/>
          </p:nvSpPr>
          <p:spPr>
            <a:xfrm>
              <a:off x="5646271" y="3688846"/>
              <a:ext cx="334617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>
                  <a:latin typeface="Poppins" panose="00000500000000000000" pitchFamily="2" charset="0"/>
                  <a:cs typeface="Poppins" panose="00000500000000000000" pitchFamily="2" charset="0"/>
                </a:defRPr>
              </a:lvl1pPr>
            </a:lstStyle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#</a:t>
              </a:r>
              <a:r>
                <a:rPr lang="en-US" b="1" dirty="0"/>
                <a:t>Escalável para </a:t>
              </a:r>
              <a:r>
                <a:rPr lang="en-US" b="1" dirty="0" err="1"/>
                <a:t>novos</a:t>
              </a:r>
              <a:r>
                <a:rPr lang="en-US" b="1" dirty="0"/>
                <a:t> </a:t>
              </a:r>
              <a:r>
                <a:rPr lang="en-US" b="1" dirty="0" err="1"/>
                <a:t>cenários</a:t>
              </a:r>
              <a:r>
                <a:rPr lang="en-US" b="1" dirty="0"/>
                <a:t> de </a:t>
              </a:r>
              <a:r>
                <a:rPr lang="en-US" b="1" dirty="0" err="1"/>
                <a:t>aumento</a:t>
              </a:r>
              <a:r>
                <a:rPr lang="en-US" b="1" dirty="0"/>
                <a:t> das </a:t>
              </a:r>
              <a:r>
                <a:rPr lang="en-US" b="1" dirty="0" err="1"/>
                <a:t>volumetrias</a:t>
              </a:r>
              <a:r>
                <a:rPr lang="en-US" b="1" dirty="0"/>
                <a:t> no backlog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D6E4355-7287-D04E-D7BB-E9079721A032}"/>
                </a:ext>
              </a:extLst>
            </p:cNvPr>
            <p:cNvSpPr txBox="1"/>
            <p:nvPr/>
          </p:nvSpPr>
          <p:spPr>
            <a:xfrm>
              <a:off x="5951862" y="4372955"/>
              <a:ext cx="2734995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sz="1050">
                  <a:solidFill>
                    <a:schemeClr val="accent1">
                      <a:lumMod val="7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defRPr>
              </a:lvl1pPr>
            </a:lstStyle>
            <a:p>
              <a:r>
                <a:rPr lang="en-US" b="1" dirty="0"/>
                <a:t>Com bons </a:t>
              </a:r>
              <a:r>
                <a:rPr lang="en-US" b="1" dirty="0" err="1"/>
                <a:t>padrões</a:t>
              </a:r>
              <a:r>
                <a:rPr lang="en-US" b="1" dirty="0"/>
                <a:t> de </a:t>
              </a:r>
              <a:r>
                <a:rPr lang="en-US" b="1" dirty="0" err="1"/>
                <a:t>desempenho</a:t>
              </a:r>
              <a:endParaRPr lang="en-US" b="1" dirty="0"/>
            </a:p>
          </p:txBody>
        </p:sp>
      </p:grpSp>
      <p:pic>
        <p:nvPicPr>
          <p:cNvPr id="21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2859AFBD-789F-91F2-BA5C-5673EF72A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sp>
        <p:nvSpPr>
          <p:cNvPr id="2" name="AutoShape 2" descr="SINESIO OLIVEIRA">
            <a:extLst>
              <a:ext uri="{FF2B5EF4-FFF2-40B4-BE49-F238E27FC236}">
                <a16:creationId xmlns:a16="http://schemas.microsoft.com/office/drawing/2014/main" id="{94280D65-A08D-83AD-1141-11BD0EC257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E7A7507-9CFF-7BF8-1A7C-EB369D3241E4}"/>
              </a:ext>
            </a:extLst>
          </p:cNvPr>
          <p:cNvSpPr txBox="1"/>
          <p:nvPr/>
        </p:nvSpPr>
        <p:spPr>
          <a:xfrm>
            <a:off x="-21566" y="1550188"/>
            <a:ext cx="2610660" cy="428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87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Inconsolata" pitchFamily="34" charset="-122"/>
                <a:cs typeface="Poppins" panose="00000500000000000000" pitchFamily="2" charset="0"/>
              </a:rPr>
              <a:t>#</a:t>
            </a:r>
            <a:r>
              <a:rPr lang="pt-BR" sz="2187" b="1" dirty="0">
                <a:solidFill>
                  <a:schemeClr val="tx1"/>
                </a:solidFill>
                <a:latin typeface="Poppins" panose="00000500000000000000" pitchFamily="2" charset="0"/>
                <a:ea typeface="Inconsolata" pitchFamily="34" charset="-122"/>
                <a:cs typeface="Poppins" panose="00000500000000000000" pitchFamily="2" charset="0"/>
              </a:rPr>
              <a:t>Modular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CF8E56B-DA4A-728E-E42A-FF9E42723B09}"/>
              </a:ext>
            </a:extLst>
          </p:cNvPr>
          <p:cNvSpPr txBox="1"/>
          <p:nvPr/>
        </p:nvSpPr>
        <p:spPr>
          <a:xfrm>
            <a:off x="512456" y="1974173"/>
            <a:ext cx="7814287" cy="5541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05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/>
              <a:t>Aplicamos práticas para capacitar o BOT para lidar com o aumento da complexidade no processo, aumento de volume de transações e também das demandas da rede</a:t>
            </a:r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B2C6CE6C-0E7F-D231-2D7B-B6CE6BB9D9F7}"/>
              </a:ext>
            </a:extLst>
          </p:cNvPr>
          <p:cNvSpPr/>
          <p:nvPr/>
        </p:nvSpPr>
        <p:spPr>
          <a:xfrm>
            <a:off x="215127" y="3102347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Inconsolata" pitchFamily="34" charset="-122"/>
                <a:cs typeface="Poppins" panose="00000500000000000000" pitchFamily="2" charset="0"/>
              </a:rPr>
              <a:t>#</a:t>
            </a:r>
            <a:r>
              <a:rPr lang="en-US" sz="2187" b="1" dirty="0">
                <a:solidFill>
                  <a:schemeClr val="tx1"/>
                </a:solidFill>
                <a:latin typeface="Poppins" panose="00000500000000000000" pitchFamily="2" charset="0"/>
                <a:ea typeface="Inconsolata" pitchFamily="34" charset="-122"/>
                <a:cs typeface="Poppins" panose="00000500000000000000" pitchFamily="2" charset="0"/>
              </a:rPr>
              <a:t>Parametrizável</a:t>
            </a:r>
            <a:endParaRPr lang="en-US" sz="2187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9C944A62-AE74-B931-9C69-E71FD7E075BC}"/>
              </a:ext>
            </a:extLst>
          </p:cNvPr>
          <p:cNvSpPr/>
          <p:nvPr/>
        </p:nvSpPr>
        <p:spPr>
          <a:xfrm>
            <a:off x="215127" y="3489529"/>
            <a:ext cx="292572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050" dirty="0" err="1">
                <a:latin typeface="Poppins" panose="00000500000000000000" pitchFamily="2" charset="0"/>
                <a:cs typeface="Poppins" panose="00000500000000000000" pitchFamily="2" charset="0"/>
              </a:rPr>
              <a:t>Ajustamos</a:t>
            </a:r>
            <a:r>
              <a:rPr lang="en-US" sz="1050" dirty="0">
                <a:latin typeface="Poppins" panose="00000500000000000000" pitchFamily="2" charset="0"/>
                <a:cs typeface="Poppins" panose="00000500000000000000" pitchFamily="2" charset="0"/>
              </a:rPr>
              <a:t> real time para diferentes cenários e variações.</a:t>
            </a:r>
          </a:p>
        </p:txBody>
      </p:sp>
      <p:sp>
        <p:nvSpPr>
          <p:cNvPr id="32" name="Text 8">
            <a:extLst>
              <a:ext uri="{FF2B5EF4-FFF2-40B4-BE49-F238E27FC236}">
                <a16:creationId xmlns:a16="http://schemas.microsoft.com/office/drawing/2014/main" id="{288EEF9F-79EF-B03F-1108-E4C64062794D}"/>
              </a:ext>
            </a:extLst>
          </p:cNvPr>
          <p:cNvSpPr/>
          <p:nvPr/>
        </p:nvSpPr>
        <p:spPr>
          <a:xfrm>
            <a:off x="3320686" y="3102347"/>
            <a:ext cx="3733377" cy="4777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34"/>
              </a:lnSpc>
            </a:pPr>
            <a:r>
              <a:rPr lang="en-US" sz="2187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Inconsolata" pitchFamily="34" charset="-122"/>
                <a:cs typeface="Poppins" panose="00000500000000000000" pitchFamily="2" charset="0"/>
              </a:rPr>
              <a:t>#</a:t>
            </a:r>
            <a:r>
              <a:rPr lang="en-US" sz="2187" b="1" dirty="0">
                <a:solidFill>
                  <a:schemeClr val="tx1"/>
                </a:solidFill>
                <a:latin typeface="Poppins" panose="00000500000000000000" pitchFamily="2" charset="0"/>
                <a:ea typeface="Inconsolata" pitchFamily="34" charset="-122"/>
                <a:cs typeface="Poppins" panose="00000500000000000000" pitchFamily="2" charset="0"/>
              </a:rPr>
              <a:t>Monitorado</a:t>
            </a:r>
          </a:p>
        </p:txBody>
      </p:sp>
      <p:sp>
        <p:nvSpPr>
          <p:cNvPr id="33" name="Text 9">
            <a:extLst>
              <a:ext uri="{FF2B5EF4-FFF2-40B4-BE49-F238E27FC236}">
                <a16:creationId xmlns:a16="http://schemas.microsoft.com/office/drawing/2014/main" id="{A6891138-CD1C-A9E7-3F7A-22CBB97EF0B9}"/>
              </a:ext>
            </a:extLst>
          </p:cNvPr>
          <p:cNvSpPr/>
          <p:nvPr/>
        </p:nvSpPr>
        <p:spPr>
          <a:xfrm>
            <a:off x="3320686" y="3493113"/>
            <a:ext cx="2925723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050" dirty="0">
                <a:latin typeface="Poppins" panose="00000500000000000000" pitchFamily="2" charset="0"/>
                <a:cs typeface="Poppins" panose="00000500000000000000" pitchFamily="2" charset="0"/>
              </a:rPr>
              <a:t>Rastreamos o desempenho e usamos métricas para identificar gargalos e </a:t>
            </a:r>
            <a:r>
              <a:rPr lang="en-US" sz="1050" dirty="0" err="1">
                <a:latin typeface="Poppins" panose="00000500000000000000" pitchFamily="2" charset="0"/>
                <a:cs typeface="Poppins" panose="00000500000000000000" pitchFamily="2" charset="0"/>
              </a:rPr>
              <a:t>otimizar</a:t>
            </a:r>
            <a:r>
              <a:rPr lang="en-US" sz="1050" dirty="0">
                <a:latin typeface="Poppins" panose="00000500000000000000" pitchFamily="2" charset="0"/>
                <a:cs typeface="Poppins" panose="00000500000000000000" pitchFamily="2" charset="0"/>
              </a:rPr>
              <a:t> a </a:t>
            </a:r>
            <a:r>
              <a:rPr lang="en-US" sz="1050" dirty="0" err="1">
                <a:latin typeface="Poppins" panose="00000500000000000000" pitchFamily="2" charset="0"/>
                <a:cs typeface="Poppins" panose="00000500000000000000" pitchFamily="2" charset="0"/>
              </a:rPr>
              <a:t>operação</a:t>
            </a:r>
            <a:r>
              <a:rPr lang="en-US" sz="105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35" name="Text 11">
            <a:extLst>
              <a:ext uri="{FF2B5EF4-FFF2-40B4-BE49-F238E27FC236}">
                <a16:creationId xmlns:a16="http://schemas.microsoft.com/office/drawing/2014/main" id="{5B809B7E-B1B9-93A7-B99D-A380BE9BA94F}"/>
              </a:ext>
            </a:extLst>
          </p:cNvPr>
          <p:cNvSpPr/>
          <p:nvPr/>
        </p:nvSpPr>
        <p:spPr>
          <a:xfrm>
            <a:off x="6382659" y="3102347"/>
            <a:ext cx="292572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Font typeface="Arial"/>
              <a:buNone/>
            </a:pPr>
            <a:r>
              <a:rPr lang="en-US" sz="2187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ea typeface="Inconsolata" pitchFamily="34" charset="-122"/>
                <a:cs typeface="Poppins" panose="00000500000000000000" pitchFamily="2" charset="0"/>
              </a:rPr>
              <a:t>#</a:t>
            </a:r>
            <a:r>
              <a:rPr lang="en-US" sz="2187" b="1" dirty="0">
                <a:solidFill>
                  <a:schemeClr val="tx1"/>
                </a:solidFill>
                <a:latin typeface="Poppins" panose="00000500000000000000" pitchFamily="2" charset="0"/>
                <a:ea typeface="Inconsolata" pitchFamily="34" charset="-122"/>
                <a:cs typeface="Poppins" panose="00000500000000000000" pitchFamily="2" charset="0"/>
              </a:rPr>
              <a:t>Robustez</a:t>
            </a:r>
          </a:p>
        </p:txBody>
      </p:sp>
      <p:sp>
        <p:nvSpPr>
          <p:cNvPr id="36" name="Text 12">
            <a:extLst>
              <a:ext uri="{FF2B5EF4-FFF2-40B4-BE49-F238E27FC236}">
                <a16:creationId xmlns:a16="http://schemas.microsoft.com/office/drawing/2014/main" id="{000ED609-5CD1-4F0B-9C6E-942FAB85046E}"/>
              </a:ext>
            </a:extLst>
          </p:cNvPr>
          <p:cNvSpPr/>
          <p:nvPr/>
        </p:nvSpPr>
        <p:spPr>
          <a:xfrm>
            <a:off x="6382658" y="3493113"/>
            <a:ext cx="292572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050" dirty="0">
                <a:latin typeface="Poppins" panose="00000500000000000000" pitchFamily="2" charset="0"/>
                <a:cs typeface="Poppins" panose="00000500000000000000" pitchFamily="2" charset="0"/>
              </a:rPr>
              <a:t>Boas estratégias de recuperação e notificação quando em cenários de falhas para </a:t>
            </a:r>
            <a:r>
              <a:rPr lang="en-US" sz="1050" dirty="0" err="1">
                <a:latin typeface="Poppins" panose="00000500000000000000" pitchFamily="2" charset="0"/>
                <a:cs typeface="Poppins" panose="00000500000000000000" pitchFamily="2" charset="0"/>
              </a:rPr>
              <a:t>minimizar</a:t>
            </a:r>
            <a:r>
              <a:rPr lang="en-US" sz="105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050" dirty="0" err="1">
                <a:latin typeface="Poppins" panose="00000500000000000000" pitchFamily="2" charset="0"/>
                <a:cs typeface="Poppins" panose="00000500000000000000" pitchFamily="2" charset="0"/>
              </a:rPr>
              <a:t>impactos</a:t>
            </a:r>
            <a:r>
              <a:rPr lang="en-US" sz="105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37" name="Google Shape;773;p112">
            <a:extLst>
              <a:ext uri="{FF2B5EF4-FFF2-40B4-BE49-F238E27FC236}">
                <a16:creationId xmlns:a16="http://schemas.microsoft.com/office/drawing/2014/main" id="{FE89321E-EEA1-B5A8-8026-19833408FBCC}"/>
              </a:ext>
            </a:extLst>
          </p:cNvPr>
          <p:cNvSpPr txBox="1"/>
          <p:nvPr/>
        </p:nvSpPr>
        <p:spPr>
          <a:xfrm>
            <a:off x="1" y="19501"/>
            <a:ext cx="7473950" cy="83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s-MX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Como </a:t>
            </a:r>
            <a:r>
              <a:rPr lang="es-MX" sz="5200" b="1" dirty="0">
                <a:solidFill>
                  <a:schemeClr val="accent1">
                    <a:lumMod val="75000"/>
                  </a:schemeClr>
                </a:solidFill>
                <a:latin typeface="Poppins"/>
                <a:cs typeface="Poppins"/>
                <a:sym typeface="Poppins"/>
              </a:rPr>
              <a:t>Escalamos</a:t>
            </a:r>
            <a:endParaRPr sz="5200" b="1" dirty="0">
              <a:solidFill>
                <a:schemeClr val="accent1">
                  <a:lumMod val="75000"/>
                </a:schemeClr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EC6B8E3-16D9-35C1-300B-87CD30215FED}"/>
              </a:ext>
            </a:extLst>
          </p:cNvPr>
          <p:cNvSpPr txBox="1"/>
          <p:nvPr/>
        </p:nvSpPr>
        <p:spPr>
          <a:xfrm>
            <a:off x="-559859" y="920998"/>
            <a:ext cx="6554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 Bons Padrões de Desenvolvimento</a:t>
            </a:r>
          </a:p>
        </p:txBody>
      </p:sp>
      <p:pic>
        <p:nvPicPr>
          <p:cNvPr id="3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C42004A8-63C7-BE77-07BE-EB92EA61D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833;p115"/>
          <p:cNvSpPr txBox="1"/>
          <p:nvPr/>
        </p:nvSpPr>
        <p:spPr>
          <a:xfrm>
            <a:off x="0" y="-101600"/>
            <a:ext cx="59787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pt-BR" sz="52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Equipe </a:t>
            </a:r>
            <a:r>
              <a:rPr lang="pt-BR" sz="52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Envolvida</a:t>
            </a:r>
            <a:endParaRPr lang="pt-BR" sz="5200" b="1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5BA120A-5616-1A8E-593A-B87E955464D2}"/>
              </a:ext>
            </a:extLst>
          </p:cNvPr>
          <p:cNvGrpSpPr/>
          <p:nvPr/>
        </p:nvGrpSpPr>
        <p:grpSpPr>
          <a:xfrm>
            <a:off x="438342" y="1350717"/>
            <a:ext cx="860357" cy="1352016"/>
            <a:chOff x="438342" y="1350717"/>
            <a:chExt cx="860357" cy="1352016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9B996D66-3C45-1433-1F82-311A9A4B0F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3" t="5185" r="2971" b="39621"/>
            <a:stretch/>
          </p:blipFill>
          <p:spPr bwMode="auto">
            <a:xfrm>
              <a:off x="459058" y="1360716"/>
              <a:ext cx="816527" cy="862853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8C8D9048-B160-9CBD-4017-A50B23CAFAFD}"/>
                </a:ext>
              </a:extLst>
            </p:cNvPr>
            <p:cNvSpPr txBox="1"/>
            <p:nvPr/>
          </p:nvSpPr>
          <p:spPr>
            <a:xfrm>
              <a:off x="460093" y="2302623"/>
              <a:ext cx="784507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Lucas </a:t>
              </a: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RPA</a:t>
              </a:r>
            </a:p>
          </p:txBody>
        </p: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6503CAF4-A659-9382-055A-C345370A21BC}"/>
                </a:ext>
              </a:extLst>
            </p:cNvPr>
            <p:cNvSpPr/>
            <p:nvPr/>
          </p:nvSpPr>
          <p:spPr>
            <a:xfrm>
              <a:off x="438342" y="1350717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06752C8-24ED-C4E0-7552-7C11CAF7CF3A}"/>
              </a:ext>
            </a:extLst>
          </p:cNvPr>
          <p:cNvGrpSpPr/>
          <p:nvPr/>
        </p:nvGrpSpPr>
        <p:grpSpPr>
          <a:xfrm>
            <a:off x="1337871" y="1327233"/>
            <a:ext cx="1435303" cy="1375500"/>
            <a:chOff x="1337871" y="1327233"/>
            <a:chExt cx="1435303" cy="1375500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BF028BC0-BCF9-FB77-0ADC-C040704908F2}"/>
                </a:ext>
              </a:extLst>
            </p:cNvPr>
            <p:cNvSpPr txBox="1"/>
            <p:nvPr/>
          </p:nvSpPr>
          <p:spPr>
            <a:xfrm>
              <a:off x="1337871" y="2302623"/>
              <a:ext cx="143530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Fábio</a:t>
              </a:r>
              <a:endParaRPr lang="pt-BR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RPA</a:t>
              </a:r>
            </a:p>
          </p:txBody>
        </p:sp>
        <p:pic>
          <p:nvPicPr>
            <p:cNvPr id="20" name="Imagem 15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BFBF9584-3AD6-3862-79E4-A5685764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1367" y="1349835"/>
              <a:ext cx="870152" cy="85007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FFE3113A-4B6A-4A71-3968-0B5E59A77E4C}"/>
                </a:ext>
              </a:extLst>
            </p:cNvPr>
            <p:cNvSpPr/>
            <p:nvPr/>
          </p:nvSpPr>
          <p:spPr>
            <a:xfrm>
              <a:off x="1661159" y="1327233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86A6CF5-B3D7-F174-91BA-96F9760143E0}"/>
              </a:ext>
            </a:extLst>
          </p:cNvPr>
          <p:cNvGrpSpPr/>
          <p:nvPr/>
        </p:nvGrpSpPr>
        <p:grpSpPr>
          <a:xfrm>
            <a:off x="2609211" y="1294137"/>
            <a:ext cx="1348369" cy="1408596"/>
            <a:chOff x="2609211" y="1294137"/>
            <a:chExt cx="1348369" cy="1408596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DCB3935C-97AC-B46D-7218-69C23993D751}"/>
                </a:ext>
              </a:extLst>
            </p:cNvPr>
            <p:cNvSpPr txBox="1"/>
            <p:nvPr/>
          </p:nvSpPr>
          <p:spPr>
            <a:xfrm>
              <a:off x="2609211" y="2302623"/>
              <a:ext cx="1348369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Leonardo </a:t>
              </a: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RPA</a:t>
              </a:r>
            </a:p>
          </p:txBody>
        </p:sp>
        <p:pic>
          <p:nvPicPr>
            <p:cNvPr id="17" name="Imagem 12" descr="Rosto de homem sorrindo&#10;&#10;Descrição gerada automaticamente">
              <a:extLst>
                <a:ext uri="{FF2B5EF4-FFF2-40B4-BE49-F238E27FC236}">
                  <a16:creationId xmlns:a16="http://schemas.microsoft.com/office/drawing/2014/main" id="{AB49F6D3-4F1D-7EED-8A01-D37BDD1A4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134" y="1315187"/>
              <a:ext cx="868236" cy="86390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4FD7B5CD-6E6E-96EE-A9B5-7F74937489AD}"/>
                </a:ext>
              </a:extLst>
            </p:cNvPr>
            <p:cNvSpPr/>
            <p:nvPr/>
          </p:nvSpPr>
          <p:spPr>
            <a:xfrm>
              <a:off x="2890985" y="1294137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B9DB174-7B80-783A-D263-60C77F2B6C07}"/>
              </a:ext>
            </a:extLst>
          </p:cNvPr>
          <p:cNvGrpSpPr/>
          <p:nvPr/>
        </p:nvGrpSpPr>
        <p:grpSpPr>
          <a:xfrm>
            <a:off x="3913116" y="1278297"/>
            <a:ext cx="1317768" cy="1424436"/>
            <a:chOff x="3913116" y="1278297"/>
            <a:chExt cx="1317768" cy="1424436"/>
          </a:xfrm>
        </p:grpSpPr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D9B4780C-A8A0-CC04-0D88-73CEF7FEB22C}"/>
                </a:ext>
              </a:extLst>
            </p:cNvPr>
            <p:cNvSpPr txBox="1"/>
            <p:nvPr/>
          </p:nvSpPr>
          <p:spPr>
            <a:xfrm>
              <a:off x="3913116" y="2302623"/>
              <a:ext cx="131776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Tatiana </a:t>
              </a: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RPA</a:t>
              </a:r>
            </a:p>
          </p:txBody>
        </p:sp>
        <p:pic>
          <p:nvPicPr>
            <p:cNvPr id="16" name="Imagem 11" descr="Foto editada de pessoa sorrindo&#10;&#10;Descrição gerada automaticamente">
              <a:extLst>
                <a:ext uri="{FF2B5EF4-FFF2-40B4-BE49-F238E27FC236}">
                  <a16:creationId xmlns:a16="http://schemas.microsoft.com/office/drawing/2014/main" id="{4D89F686-4DC8-8898-8A91-D7ACB0EDA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13148" y="1303151"/>
              <a:ext cx="898367" cy="870685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7269A12A-519F-FD64-5EFD-99CD540230BE}"/>
                </a:ext>
              </a:extLst>
            </p:cNvPr>
            <p:cNvSpPr/>
            <p:nvPr/>
          </p:nvSpPr>
          <p:spPr>
            <a:xfrm>
              <a:off x="4129855" y="1278297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EBD771D-993C-DB69-487F-E16F7225D93B}"/>
              </a:ext>
            </a:extLst>
          </p:cNvPr>
          <p:cNvGrpSpPr/>
          <p:nvPr/>
        </p:nvGrpSpPr>
        <p:grpSpPr>
          <a:xfrm>
            <a:off x="4994548" y="1331069"/>
            <a:ext cx="1553875" cy="1371664"/>
            <a:chOff x="4994548" y="1331069"/>
            <a:chExt cx="1553875" cy="1371664"/>
          </a:xfrm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81E0E5D9-6B66-E4BE-8B13-05B545C69E8E}"/>
                </a:ext>
              </a:extLst>
            </p:cNvPr>
            <p:cNvSpPr txBox="1"/>
            <p:nvPr/>
          </p:nvSpPr>
          <p:spPr>
            <a:xfrm>
              <a:off x="4994548" y="2302623"/>
              <a:ext cx="1553875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Guilherme </a:t>
              </a: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RPA</a:t>
              </a:r>
            </a:p>
          </p:txBody>
        </p:sp>
        <p:pic>
          <p:nvPicPr>
            <p:cNvPr id="21" name="Imagem 16" descr="Homem de barba posando para foto&#10;&#10;Descrição gerada automaticamente">
              <a:extLst>
                <a:ext uri="{FF2B5EF4-FFF2-40B4-BE49-F238E27FC236}">
                  <a16:creationId xmlns:a16="http://schemas.microsoft.com/office/drawing/2014/main" id="{E94A7B79-ED2A-7808-38BC-6F1742D8F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6624" y="1340059"/>
              <a:ext cx="860357" cy="88833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D9B0BBE3-A9C4-0549-AF58-3EC6A707C06F}"/>
                </a:ext>
              </a:extLst>
            </p:cNvPr>
            <p:cNvSpPr/>
            <p:nvPr/>
          </p:nvSpPr>
          <p:spPr>
            <a:xfrm>
              <a:off x="5338630" y="1331069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439DF4C-E6D4-D025-7747-5680C0ACAA25}"/>
              </a:ext>
            </a:extLst>
          </p:cNvPr>
          <p:cNvGrpSpPr/>
          <p:nvPr/>
        </p:nvGrpSpPr>
        <p:grpSpPr>
          <a:xfrm>
            <a:off x="6179572" y="1307397"/>
            <a:ext cx="1620889" cy="1395336"/>
            <a:chOff x="6179572" y="1307397"/>
            <a:chExt cx="1620889" cy="1395336"/>
          </a:xfrm>
        </p:grpSpPr>
        <p:pic>
          <p:nvPicPr>
            <p:cNvPr id="14" name="Imagem 9" descr="Rosto de homem visto de perto&#10;&#10;Descrição gerada automaticamente">
              <a:extLst>
                <a:ext uri="{FF2B5EF4-FFF2-40B4-BE49-F238E27FC236}">
                  <a16:creationId xmlns:a16="http://schemas.microsoft.com/office/drawing/2014/main" id="{6A360EBB-72AE-8F8D-D73D-0EEE20914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74769" y="1320382"/>
              <a:ext cx="869846" cy="86984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E51B5E97-31BD-A0B5-F0EE-9849F7A20F35}"/>
                </a:ext>
              </a:extLst>
            </p:cNvPr>
            <p:cNvSpPr txBox="1"/>
            <p:nvPr/>
          </p:nvSpPr>
          <p:spPr>
            <a:xfrm>
              <a:off x="6179572" y="2302623"/>
              <a:ext cx="1620889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Sinésio </a:t>
              </a:r>
              <a:endParaRPr lang="pt-BR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RPA</a:t>
              </a:r>
            </a:p>
          </p:txBody>
        </p:sp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0DBA85C3-0E2B-F780-6ADA-4BA552CBFFE6}"/>
                </a:ext>
              </a:extLst>
            </p:cNvPr>
            <p:cNvSpPr/>
            <p:nvPr/>
          </p:nvSpPr>
          <p:spPr>
            <a:xfrm>
              <a:off x="6575494" y="1307397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D8917E27-36D5-5530-8BE5-A02CB94E96E5}"/>
              </a:ext>
            </a:extLst>
          </p:cNvPr>
          <p:cNvGrpSpPr/>
          <p:nvPr/>
        </p:nvGrpSpPr>
        <p:grpSpPr>
          <a:xfrm>
            <a:off x="7421552" y="1316397"/>
            <a:ext cx="1634054" cy="1386336"/>
            <a:chOff x="7421552" y="1316397"/>
            <a:chExt cx="1634054" cy="1386336"/>
          </a:xfrm>
        </p:grpSpPr>
        <p:pic>
          <p:nvPicPr>
            <p:cNvPr id="18" name="Imagem 13" descr="Rosto de mulher&#10;&#10;Descrição gerada automaticamente">
              <a:extLst>
                <a:ext uri="{FF2B5EF4-FFF2-40B4-BE49-F238E27FC236}">
                  <a16:creationId xmlns:a16="http://schemas.microsoft.com/office/drawing/2014/main" id="{02228B3C-F1EB-87C2-78B7-C48D2F51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79194" y="1316397"/>
              <a:ext cx="876636" cy="89042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C8161B5-A296-BC73-92B0-D5E1F5123C19}"/>
                </a:ext>
              </a:extLst>
            </p:cNvPr>
            <p:cNvSpPr txBox="1"/>
            <p:nvPr/>
          </p:nvSpPr>
          <p:spPr>
            <a:xfrm>
              <a:off x="7421552" y="2302623"/>
              <a:ext cx="163405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 err="1">
                  <a:latin typeface="Poppins" panose="00000500000000000000" pitchFamily="2" charset="0"/>
                  <a:cs typeface="Poppins" panose="00000500000000000000" pitchFamily="2" charset="0"/>
                </a:rPr>
                <a:t>Julija</a:t>
              </a:r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RPA</a:t>
              </a:r>
            </a:p>
          </p:txBody>
        </p:sp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86F4E1BA-0F17-F686-A9B0-9972309DC075}"/>
                </a:ext>
              </a:extLst>
            </p:cNvPr>
            <p:cNvSpPr/>
            <p:nvPr/>
          </p:nvSpPr>
          <p:spPr>
            <a:xfrm>
              <a:off x="7781642" y="1319691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2DA56D8-98FD-CEF3-0D6E-340D91640B78}"/>
              </a:ext>
            </a:extLst>
          </p:cNvPr>
          <p:cNvGrpSpPr/>
          <p:nvPr/>
        </p:nvGrpSpPr>
        <p:grpSpPr>
          <a:xfrm>
            <a:off x="193639" y="3064121"/>
            <a:ext cx="1349761" cy="1363969"/>
            <a:chOff x="193639" y="3064121"/>
            <a:chExt cx="1349761" cy="1363969"/>
          </a:xfrm>
        </p:grpSpPr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DA0E757F-E16F-C97E-CD90-676184D1A036}"/>
                </a:ext>
              </a:extLst>
            </p:cNvPr>
            <p:cNvSpPr txBox="1"/>
            <p:nvPr/>
          </p:nvSpPr>
          <p:spPr>
            <a:xfrm>
              <a:off x="193639" y="4027980"/>
              <a:ext cx="1349761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Douglas</a:t>
              </a: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OTC</a:t>
              </a:r>
            </a:p>
          </p:txBody>
        </p:sp>
        <p:pic>
          <p:nvPicPr>
            <p:cNvPr id="12" name="Imagem 7">
              <a:extLst>
                <a:ext uri="{FF2B5EF4-FFF2-40B4-BE49-F238E27FC236}">
                  <a16:creationId xmlns:a16="http://schemas.microsoft.com/office/drawing/2014/main" id="{3FF64838-8C49-3665-5D03-C380891B6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908" r="6151" b="31068"/>
            <a:stretch/>
          </p:blipFill>
          <p:spPr>
            <a:xfrm>
              <a:off x="432366" y="3064121"/>
              <a:ext cx="933471" cy="930521"/>
            </a:xfrm>
            <a:prstGeom prst="rect">
              <a:avLst/>
            </a:prstGeom>
          </p:spPr>
        </p:pic>
        <p:sp>
          <p:nvSpPr>
            <p:cNvPr id="72" name="Elipse 71">
              <a:extLst>
                <a:ext uri="{FF2B5EF4-FFF2-40B4-BE49-F238E27FC236}">
                  <a16:creationId xmlns:a16="http://schemas.microsoft.com/office/drawing/2014/main" id="{7E87B25E-FBD2-1326-55F7-A586161BF0CD}"/>
                </a:ext>
              </a:extLst>
            </p:cNvPr>
            <p:cNvSpPr/>
            <p:nvPr/>
          </p:nvSpPr>
          <p:spPr>
            <a:xfrm>
              <a:off x="468709" y="3091418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98DEBFD9-7B30-D967-C972-7C73351C03B1}"/>
              </a:ext>
            </a:extLst>
          </p:cNvPr>
          <p:cNvGrpSpPr/>
          <p:nvPr/>
        </p:nvGrpSpPr>
        <p:grpSpPr>
          <a:xfrm>
            <a:off x="1121241" y="3081065"/>
            <a:ext cx="1963882" cy="1347025"/>
            <a:chOff x="1121241" y="3081065"/>
            <a:chExt cx="1963882" cy="1347025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571E551-5D81-DF80-6B96-67A9A75B8A3E}"/>
                </a:ext>
              </a:extLst>
            </p:cNvPr>
            <p:cNvSpPr txBox="1"/>
            <p:nvPr/>
          </p:nvSpPr>
          <p:spPr>
            <a:xfrm>
              <a:off x="1121241" y="4027980"/>
              <a:ext cx="196388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Luiz </a:t>
              </a: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OTC</a:t>
              </a:r>
            </a:p>
          </p:txBody>
        </p:sp>
        <p:pic>
          <p:nvPicPr>
            <p:cNvPr id="23" name="Imagem 5" descr="Foto preta e branca de rosto de homem visto de perto&#10;&#10;Descrição gerada automaticamente">
              <a:extLst>
                <a:ext uri="{FF2B5EF4-FFF2-40B4-BE49-F238E27FC236}">
                  <a16:creationId xmlns:a16="http://schemas.microsoft.com/office/drawing/2014/main" id="{ED37F350-4C96-28DC-3F90-0686F400A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85758" y="3081065"/>
              <a:ext cx="864444" cy="881954"/>
            </a:xfrm>
            <a:prstGeom prst="rect">
              <a:avLst/>
            </a:prstGeom>
          </p:spPr>
        </p:pic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E85228E1-2315-B367-B61D-85FB5267EB27}"/>
                </a:ext>
              </a:extLst>
            </p:cNvPr>
            <p:cNvSpPr/>
            <p:nvPr/>
          </p:nvSpPr>
          <p:spPr>
            <a:xfrm>
              <a:off x="1694779" y="3081065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C54E0D8-DA5F-3187-9F88-4A360D95F0C1}"/>
              </a:ext>
            </a:extLst>
          </p:cNvPr>
          <p:cNvGrpSpPr/>
          <p:nvPr/>
        </p:nvGrpSpPr>
        <p:grpSpPr>
          <a:xfrm>
            <a:off x="4824564" y="3064121"/>
            <a:ext cx="1963882" cy="1363969"/>
            <a:chOff x="4824564" y="3064121"/>
            <a:chExt cx="1963882" cy="1363969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86B47962-2407-1752-2F3E-F58ED49021F8}"/>
                </a:ext>
              </a:extLst>
            </p:cNvPr>
            <p:cNvSpPr txBox="1"/>
            <p:nvPr/>
          </p:nvSpPr>
          <p:spPr>
            <a:xfrm>
              <a:off x="4824564" y="4027980"/>
              <a:ext cx="196388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Sheila</a:t>
              </a: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PTP&amp;OTC</a:t>
              </a:r>
            </a:p>
          </p:txBody>
        </p:sp>
        <p:pic>
          <p:nvPicPr>
            <p:cNvPr id="22" name="Imagem 18" descr="Mulher com guarda-chuva&#10;&#10;Descrição gerada automaticamente">
              <a:extLst>
                <a:ext uri="{FF2B5EF4-FFF2-40B4-BE49-F238E27FC236}">
                  <a16:creationId xmlns:a16="http://schemas.microsoft.com/office/drawing/2014/main" id="{55D0EDF0-4D79-A00C-8CF4-01671C3D6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53177" y="3067424"/>
              <a:ext cx="877285" cy="87576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6" name="Elipse 75">
              <a:extLst>
                <a:ext uri="{FF2B5EF4-FFF2-40B4-BE49-F238E27FC236}">
                  <a16:creationId xmlns:a16="http://schemas.microsoft.com/office/drawing/2014/main" id="{8F12656F-DB4B-E8A2-968C-17528F94DDD9}"/>
                </a:ext>
              </a:extLst>
            </p:cNvPr>
            <p:cNvSpPr/>
            <p:nvPr/>
          </p:nvSpPr>
          <p:spPr>
            <a:xfrm>
              <a:off x="5356454" y="3064121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106547B-AAA1-AC8D-AE7B-3C84B3FE6C09}"/>
              </a:ext>
            </a:extLst>
          </p:cNvPr>
          <p:cNvGrpSpPr/>
          <p:nvPr/>
        </p:nvGrpSpPr>
        <p:grpSpPr>
          <a:xfrm>
            <a:off x="5972587" y="3082813"/>
            <a:ext cx="1963882" cy="1345277"/>
            <a:chOff x="5972587" y="3082813"/>
            <a:chExt cx="1963882" cy="1345277"/>
          </a:xfrm>
        </p:grpSpPr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AF62C96A-D60E-FE92-009D-BFCAEFE2DB09}"/>
                </a:ext>
              </a:extLst>
            </p:cNvPr>
            <p:cNvSpPr txBox="1"/>
            <p:nvPr/>
          </p:nvSpPr>
          <p:spPr>
            <a:xfrm>
              <a:off x="5972587" y="4027980"/>
              <a:ext cx="196388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Humberto </a:t>
              </a: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Sales </a:t>
              </a:r>
              <a:r>
                <a:rPr lang="pt-BR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Operation</a:t>
              </a:r>
              <a:endParaRPr lang="pt-BR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3" name="Imagem 8" descr="Homem com óculos de grau&#10;&#10;Descrição gerada automaticamente">
              <a:extLst>
                <a:ext uri="{FF2B5EF4-FFF2-40B4-BE49-F238E27FC236}">
                  <a16:creationId xmlns:a16="http://schemas.microsoft.com/office/drawing/2014/main" id="{85F5468F-10BB-BFA7-8FFA-578A8C996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50383" y="3082813"/>
              <a:ext cx="877285" cy="87837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C0F1E701-7CF4-2A83-F2C5-FCE2D62CF8A4}"/>
                </a:ext>
              </a:extLst>
            </p:cNvPr>
            <p:cNvSpPr/>
            <p:nvPr/>
          </p:nvSpPr>
          <p:spPr>
            <a:xfrm>
              <a:off x="6550449" y="3091418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53B3319-935D-E166-5F9C-0DCFA56263D0}"/>
              </a:ext>
            </a:extLst>
          </p:cNvPr>
          <p:cNvGrpSpPr/>
          <p:nvPr/>
        </p:nvGrpSpPr>
        <p:grpSpPr>
          <a:xfrm>
            <a:off x="7285710" y="3105580"/>
            <a:ext cx="1866955" cy="1322510"/>
            <a:chOff x="7285710" y="3105580"/>
            <a:chExt cx="1866955" cy="1322510"/>
          </a:xfrm>
        </p:grpSpPr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CBBFDFA3-9264-7A79-0DB1-1FC672791775}"/>
                </a:ext>
              </a:extLst>
            </p:cNvPr>
            <p:cNvSpPr txBox="1"/>
            <p:nvPr/>
          </p:nvSpPr>
          <p:spPr>
            <a:xfrm>
              <a:off x="7285710" y="4027980"/>
              <a:ext cx="1866955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Sinfrônio</a:t>
              </a:r>
              <a:endParaRPr lang="pt-BR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Sales </a:t>
              </a:r>
              <a:r>
                <a:rPr lang="pt-BR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Operation</a:t>
              </a:r>
              <a:endParaRPr lang="pt-BR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52" name="Imagem 18" descr="Homem de terno e gravata olhando para o lado&#10;&#10;Descrição gerada automaticamente">
              <a:extLst>
                <a:ext uri="{FF2B5EF4-FFF2-40B4-BE49-F238E27FC236}">
                  <a16:creationId xmlns:a16="http://schemas.microsoft.com/office/drawing/2014/main" id="{C91FC2FD-22B0-7B3A-0B23-8E1975BD8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79339" y="3107499"/>
              <a:ext cx="868530" cy="87357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8" name="Elipse 77">
              <a:extLst>
                <a:ext uri="{FF2B5EF4-FFF2-40B4-BE49-F238E27FC236}">
                  <a16:creationId xmlns:a16="http://schemas.microsoft.com/office/drawing/2014/main" id="{F88BFB25-9AC2-8BE2-19D0-87CB2B13B4D5}"/>
                </a:ext>
              </a:extLst>
            </p:cNvPr>
            <p:cNvSpPr/>
            <p:nvPr/>
          </p:nvSpPr>
          <p:spPr>
            <a:xfrm>
              <a:off x="7783425" y="3105580"/>
              <a:ext cx="860357" cy="8547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53F1D88-DC6A-5E92-2BBA-55C3F2936F8D}"/>
              </a:ext>
            </a:extLst>
          </p:cNvPr>
          <p:cNvGrpSpPr/>
          <p:nvPr/>
        </p:nvGrpSpPr>
        <p:grpSpPr>
          <a:xfrm>
            <a:off x="2739164" y="3055582"/>
            <a:ext cx="1166409" cy="1372508"/>
            <a:chOff x="2739164" y="3055582"/>
            <a:chExt cx="1166409" cy="1372508"/>
          </a:xfrm>
        </p:grpSpPr>
        <p:pic>
          <p:nvPicPr>
            <p:cNvPr id="56" name="Imagem 55" descr="Homem de terno e gravata&#10;&#10;Descrição gerada automaticamente">
              <a:extLst>
                <a:ext uri="{FF2B5EF4-FFF2-40B4-BE49-F238E27FC236}">
                  <a16:creationId xmlns:a16="http://schemas.microsoft.com/office/drawing/2014/main" id="{5FBBDB95-76DB-F2E3-251B-8B3C9C07E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875057" y="3055582"/>
              <a:ext cx="881954" cy="881954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30EA2683-C7C3-023C-4D36-060868D530AF}"/>
                </a:ext>
              </a:extLst>
            </p:cNvPr>
            <p:cNvSpPr/>
            <p:nvPr/>
          </p:nvSpPr>
          <p:spPr>
            <a:xfrm>
              <a:off x="2880273" y="3064121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CaixaDeTexto 85">
              <a:extLst>
                <a:ext uri="{FF2B5EF4-FFF2-40B4-BE49-F238E27FC236}">
                  <a16:creationId xmlns:a16="http://schemas.microsoft.com/office/drawing/2014/main" id="{E80FDA87-D822-5888-89A9-5DCE7C3D3BEC}"/>
                </a:ext>
              </a:extLst>
            </p:cNvPr>
            <p:cNvSpPr txBox="1"/>
            <p:nvPr/>
          </p:nvSpPr>
          <p:spPr>
            <a:xfrm>
              <a:off x="2739164" y="4027980"/>
              <a:ext cx="1166409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Ronan</a:t>
              </a:r>
              <a:endParaRPr lang="pt-BR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OTC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E3376FC-269B-6937-C42E-E4CE4D901BC9}"/>
              </a:ext>
            </a:extLst>
          </p:cNvPr>
          <p:cNvGrpSpPr/>
          <p:nvPr/>
        </p:nvGrpSpPr>
        <p:grpSpPr>
          <a:xfrm>
            <a:off x="3972364" y="3043999"/>
            <a:ext cx="1166409" cy="1384091"/>
            <a:chOff x="3972364" y="3043999"/>
            <a:chExt cx="1166409" cy="1384091"/>
          </a:xfrm>
        </p:grpSpPr>
        <p:pic>
          <p:nvPicPr>
            <p:cNvPr id="11" name="Imagem 4" descr="Rosto de mulher&#10;&#10;Descrição gerada automaticamente">
              <a:extLst>
                <a:ext uri="{FF2B5EF4-FFF2-40B4-BE49-F238E27FC236}">
                  <a16:creationId xmlns:a16="http://schemas.microsoft.com/office/drawing/2014/main" id="{691774AB-843C-C3CA-4DF2-F5F7A78B2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29950" y="3043999"/>
              <a:ext cx="890605" cy="908817"/>
            </a:xfrm>
            <a:prstGeom prst="rect">
              <a:avLst/>
            </a:prstGeom>
          </p:spPr>
        </p:pic>
        <p:sp>
          <p:nvSpPr>
            <p:cNvPr id="75" name="Elipse 74">
              <a:extLst>
                <a:ext uri="{FF2B5EF4-FFF2-40B4-BE49-F238E27FC236}">
                  <a16:creationId xmlns:a16="http://schemas.microsoft.com/office/drawing/2014/main" id="{EAF96422-3FA0-DDA0-B971-8F611E325FC2}"/>
                </a:ext>
              </a:extLst>
            </p:cNvPr>
            <p:cNvSpPr/>
            <p:nvPr/>
          </p:nvSpPr>
          <p:spPr>
            <a:xfrm>
              <a:off x="4142168" y="3066687"/>
              <a:ext cx="860357" cy="872852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CaixaDeTexto 86">
              <a:extLst>
                <a:ext uri="{FF2B5EF4-FFF2-40B4-BE49-F238E27FC236}">
                  <a16:creationId xmlns:a16="http://schemas.microsoft.com/office/drawing/2014/main" id="{D24829F8-ABB9-7605-D389-FF7AB10F4813}"/>
                </a:ext>
              </a:extLst>
            </p:cNvPr>
            <p:cNvSpPr txBox="1"/>
            <p:nvPr/>
          </p:nvSpPr>
          <p:spPr>
            <a:xfrm>
              <a:off x="3972364" y="4027980"/>
              <a:ext cx="1166409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Alice</a:t>
              </a:r>
              <a:endParaRPr lang="pt-BR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pt-BR" sz="1000" dirty="0">
                  <a:latin typeface="Poppins" panose="00000500000000000000" pitchFamily="2" charset="0"/>
                  <a:cs typeface="Poppins" panose="00000500000000000000" pitchFamily="2" charset="0"/>
                </a:rPr>
                <a:t>OTC</a:t>
              </a:r>
            </a:p>
          </p:txBody>
        </p:sp>
      </p:grpSp>
      <p:pic>
        <p:nvPicPr>
          <p:cNvPr id="28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492E2916-C80C-6438-8565-154A84247DF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sp>
        <p:nvSpPr>
          <p:cNvPr id="303" name="Google Shape;303;p81"/>
          <p:cNvSpPr/>
          <p:nvPr/>
        </p:nvSpPr>
        <p:spPr>
          <a:xfrm>
            <a:off x="4737952" y="64815"/>
            <a:ext cx="3469309" cy="49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Next </a:t>
            </a:r>
            <a:r>
              <a:rPr lang="en" sz="4000" b="1" dirty="0">
                <a:solidFill>
                  <a:schemeClr val="accent1">
                    <a:lumMod val="75000"/>
                  </a:schemeClr>
                </a:solidFill>
                <a:latin typeface="Poppins"/>
                <a:cs typeface="Poppins"/>
                <a:sym typeface="Poppins"/>
              </a:rPr>
              <a:t>steps</a:t>
            </a:r>
            <a:endParaRPr sz="4000" b="1" dirty="0">
              <a:solidFill>
                <a:schemeClr val="accent1">
                  <a:lumMod val="75000"/>
                </a:schemeClr>
              </a:solidFill>
              <a:latin typeface="Poppins"/>
              <a:cs typeface="Poppins"/>
              <a:sym typeface="Poppins"/>
            </a:endParaRPr>
          </a:p>
        </p:txBody>
      </p:sp>
      <p:cxnSp>
        <p:nvCxnSpPr>
          <p:cNvPr id="2" name="Google Shape;469;p94">
            <a:extLst>
              <a:ext uri="{FF2B5EF4-FFF2-40B4-BE49-F238E27FC236}">
                <a16:creationId xmlns:a16="http://schemas.microsoft.com/office/drawing/2014/main" id="{60AADE6A-3BE1-CD3B-F20E-5B6994024651}"/>
              </a:ext>
            </a:extLst>
          </p:cNvPr>
          <p:cNvCxnSpPr>
            <a:cxnSpLocks/>
          </p:cNvCxnSpPr>
          <p:nvPr/>
        </p:nvCxnSpPr>
        <p:spPr>
          <a:xfrm>
            <a:off x="4945988" y="748284"/>
            <a:ext cx="1247686" cy="0"/>
          </a:xfrm>
          <a:prstGeom prst="straightConnector1">
            <a:avLst/>
          </a:prstGeom>
          <a:noFill/>
          <a:ln w="3810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303;p81">
            <a:extLst>
              <a:ext uri="{FF2B5EF4-FFF2-40B4-BE49-F238E27FC236}">
                <a16:creationId xmlns:a16="http://schemas.microsoft.com/office/drawing/2014/main" id="{CDA2223D-2206-78AA-9F69-E61530557DBC}"/>
              </a:ext>
            </a:extLst>
          </p:cNvPr>
          <p:cNvSpPr/>
          <p:nvPr/>
        </p:nvSpPr>
        <p:spPr>
          <a:xfrm>
            <a:off x="5466262" y="1132616"/>
            <a:ext cx="3469309" cy="114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accent1">
                    <a:lumMod val="75000"/>
                  </a:schemeClr>
                </a:solidFill>
                <a:latin typeface="Poppins"/>
                <a:cs typeface="Poppins"/>
                <a:sym typeface="Poppins"/>
              </a:rPr>
              <a:t>Aumentar o número </a:t>
            </a:r>
            <a:r>
              <a:rPr lang="pt-BR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de análises diárias </a:t>
            </a:r>
            <a:endParaRPr sz="1600" b="1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D91E2CD-8B5B-31D2-D821-CB75D140F372}"/>
              </a:ext>
            </a:extLst>
          </p:cNvPr>
          <p:cNvSpPr/>
          <p:nvPr/>
        </p:nvSpPr>
        <p:spPr>
          <a:xfrm>
            <a:off x="5416010" y="1319208"/>
            <a:ext cx="102549" cy="85456"/>
          </a:xfrm>
          <a:prstGeom prst="ellipse">
            <a:avLst/>
          </a:prstGeom>
          <a:solidFill>
            <a:srgbClr val="0097A7"/>
          </a:solidFill>
          <a:ln>
            <a:solidFill>
              <a:srgbClr val="009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id="{E9868939-9BC6-2AAD-01FA-42C76132EAC7}"/>
              </a:ext>
            </a:extLst>
          </p:cNvPr>
          <p:cNvCxnSpPr>
            <a:cxnSpLocks/>
          </p:cNvCxnSpPr>
          <p:nvPr/>
        </p:nvCxnSpPr>
        <p:spPr>
          <a:xfrm rot="16200000" flipH="1">
            <a:off x="4978609" y="926579"/>
            <a:ext cx="545970" cy="324744"/>
          </a:xfrm>
          <a:prstGeom prst="bentConnector2">
            <a:avLst/>
          </a:prstGeom>
          <a:ln>
            <a:solidFill>
              <a:srgbClr val="009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303;p81">
            <a:extLst>
              <a:ext uri="{FF2B5EF4-FFF2-40B4-BE49-F238E27FC236}">
                <a16:creationId xmlns:a16="http://schemas.microsoft.com/office/drawing/2014/main" id="{5B33615D-741B-8495-49BD-78AB65BF6C5B}"/>
              </a:ext>
            </a:extLst>
          </p:cNvPr>
          <p:cNvSpPr/>
          <p:nvPr/>
        </p:nvSpPr>
        <p:spPr>
          <a:xfrm>
            <a:off x="5396390" y="2242402"/>
            <a:ext cx="3469309" cy="114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Incluir</a:t>
            </a:r>
            <a:r>
              <a:rPr lang="en-US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novos</a:t>
            </a:r>
            <a:r>
              <a:rPr lang="en-US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dados de </a:t>
            </a:r>
            <a:r>
              <a:rPr lang="en-US" sz="1600" b="1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conferência</a:t>
            </a:r>
            <a:r>
              <a:rPr lang="en-US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quando</a:t>
            </a:r>
            <a:r>
              <a:rPr lang="en-US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houver</a:t>
            </a:r>
            <a:r>
              <a:rPr lang="en-US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mudança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legislação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por</a:t>
            </a:r>
            <a:r>
              <a:rPr lang="en-US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exemplo</a:t>
            </a:r>
            <a:endParaRPr sz="1600" b="1" dirty="0">
              <a:solidFill>
                <a:srgbClr val="0097A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ECAC897-1176-F169-9542-DF73A266D681}"/>
              </a:ext>
            </a:extLst>
          </p:cNvPr>
          <p:cNvSpPr/>
          <p:nvPr/>
        </p:nvSpPr>
        <p:spPr>
          <a:xfrm>
            <a:off x="7079770" y="2185091"/>
            <a:ext cx="102549" cy="85456"/>
          </a:xfrm>
          <a:prstGeom prst="ellipse">
            <a:avLst/>
          </a:prstGeom>
          <a:solidFill>
            <a:srgbClr val="0097A7"/>
          </a:solidFill>
          <a:ln>
            <a:solidFill>
              <a:srgbClr val="009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942D8FE8-68C6-21B6-98EB-F3A5B7052A33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131045" y="1757254"/>
            <a:ext cx="0" cy="427837"/>
          </a:xfrm>
          <a:prstGeom prst="line">
            <a:avLst/>
          </a:prstGeom>
          <a:ln w="19050">
            <a:solidFill>
              <a:srgbClr val="009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303;p81">
            <a:extLst>
              <a:ext uri="{FF2B5EF4-FFF2-40B4-BE49-F238E27FC236}">
                <a16:creationId xmlns:a16="http://schemas.microsoft.com/office/drawing/2014/main" id="{72B88A69-E36F-F2E8-7F60-F59DB4AFC847}"/>
              </a:ext>
            </a:extLst>
          </p:cNvPr>
          <p:cNvSpPr/>
          <p:nvPr/>
        </p:nvSpPr>
        <p:spPr>
          <a:xfrm>
            <a:off x="5345115" y="3803516"/>
            <a:ext cx="3469309" cy="114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…e o principal é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dar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suporte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operação</a:t>
            </a:r>
            <a:r>
              <a:rPr lang="en-US" sz="1600" b="1" dirty="0">
                <a:solidFill>
                  <a:srgbClr val="0097A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com o </a:t>
            </a:r>
            <a:r>
              <a:rPr lang="en-US" sz="1600" b="1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mínimo</a:t>
            </a:r>
            <a:r>
              <a:rPr lang="en-US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600" b="1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intervenção</a:t>
            </a:r>
            <a:r>
              <a:rPr lang="en-US" sz="16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manual</a:t>
            </a:r>
            <a:endParaRPr sz="1600" b="1" dirty="0">
              <a:solidFill>
                <a:srgbClr val="0097A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460D3587-8A24-672C-0446-4940B179A2DA}"/>
              </a:ext>
            </a:extLst>
          </p:cNvPr>
          <p:cNvSpPr/>
          <p:nvPr/>
        </p:nvSpPr>
        <p:spPr>
          <a:xfrm>
            <a:off x="5336570" y="4288663"/>
            <a:ext cx="102549" cy="85456"/>
          </a:xfrm>
          <a:prstGeom prst="ellipse">
            <a:avLst/>
          </a:prstGeom>
          <a:solidFill>
            <a:srgbClr val="0097A7"/>
          </a:solidFill>
          <a:ln>
            <a:solidFill>
              <a:srgbClr val="009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88" name="Conector: angular 287">
            <a:extLst>
              <a:ext uri="{FF2B5EF4-FFF2-40B4-BE49-F238E27FC236}">
                <a16:creationId xmlns:a16="http://schemas.microsoft.com/office/drawing/2014/main" id="{90E721C5-38E2-E42B-689C-DC1354F6669A}"/>
              </a:ext>
            </a:extLst>
          </p:cNvPr>
          <p:cNvCxnSpPr>
            <a:cxnSpLocks/>
            <a:stCxn id="14" idx="1"/>
            <a:endCxn id="30" idx="2"/>
          </p:cNvCxnSpPr>
          <p:nvPr/>
        </p:nvCxnSpPr>
        <p:spPr>
          <a:xfrm rot="10800000" flipV="1">
            <a:off x="5336570" y="2813005"/>
            <a:ext cx="59820" cy="1518385"/>
          </a:xfrm>
          <a:prstGeom prst="bentConnector3">
            <a:avLst>
              <a:gd name="adj1" fmla="val 482146"/>
            </a:avLst>
          </a:prstGeom>
          <a:ln>
            <a:solidFill>
              <a:srgbClr val="009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" name="Google Shape;433;p91">
            <a:extLst>
              <a:ext uri="{FF2B5EF4-FFF2-40B4-BE49-F238E27FC236}">
                <a16:creationId xmlns:a16="http://schemas.microsoft.com/office/drawing/2014/main" id="{6EF447E4-652C-5543-3009-F0DFFA07873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" y="-12"/>
            <a:ext cx="601050" cy="83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434;p91">
            <a:extLst>
              <a:ext uri="{FF2B5EF4-FFF2-40B4-BE49-F238E27FC236}">
                <a16:creationId xmlns:a16="http://schemas.microsoft.com/office/drawing/2014/main" id="{88F5F583-882E-C799-7F20-9DC96CAF849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830344"/>
            <a:ext cx="601050" cy="83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435;p91">
            <a:extLst>
              <a:ext uri="{FF2B5EF4-FFF2-40B4-BE49-F238E27FC236}">
                <a16:creationId xmlns:a16="http://schemas.microsoft.com/office/drawing/2014/main" id="{26741538-04C3-A3A2-AF77-3D880EDC8FC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" y="2503064"/>
            <a:ext cx="601050" cy="83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436;p91">
            <a:extLst>
              <a:ext uri="{FF2B5EF4-FFF2-40B4-BE49-F238E27FC236}">
                <a16:creationId xmlns:a16="http://schemas.microsoft.com/office/drawing/2014/main" id="{E86A1765-AA16-80EC-920B-BD533EA4DC5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" y="1666113"/>
            <a:ext cx="601050" cy="83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511;p98">
            <a:extLst>
              <a:ext uri="{FF2B5EF4-FFF2-40B4-BE49-F238E27FC236}">
                <a16:creationId xmlns:a16="http://schemas.microsoft.com/office/drawing/2014/main" id="{F5C5A70B-3890-3689-5A8B-BA485E297C4A}"/>
              </a:ext>
            </a:extLst>
          </p:cNvPr>
          <p:cNvCxnSpPr>
            <a:cxnSpLocks/>
          </p:cNvCxnSpPr>
          <p:nvPr/>
        </p:nvCxnSpPr>
        <p:spPr>
          <a:xfrm>
            <a:off x="4572000" y="894191"/>
            <a:ext cx="0" cy="4178207"/>
          </a:xfrm>
          <a:prstGeom prst="straightConnector1">
            <a:avLst/>
          </a:prstGeom>
          <a:noFill/>
          <a:ln w="57150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5" name="Google Shape;303;p81">
            <a:extLst>
              <a:ext uri="{FF2B5EF4-FFF2-40B4-BE49-F238E27FC236}">
                <a16:creationId xmlns:a16="http://schemas.microsoft.com/office/drawing/2014/main" id="{EB94563E-F051-2C46-9A9B-F8A8E139E8A9}"/>
              </a:ext>
            </a:extLst>
          </p:cNvPr>
          <p:cNvSpPr/>
          <p:nvPr/>
        </p:nvSpPr>
        <p:spPr>
          <a:xfrm>
            <a:off x="-168987" y="71102"/>
            <a:ext cx="4563173" cy="49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High</a:t>
            </a:r>
            <a:r>
              <a:rPr lang="en" sz="4000" b="1" dirty="0">
                <a:solidFill>
                  <a:schemeClr val="accent1">
                    <a:lumMod val="75000"/>
                  </a:schemeClr>
                </a:solidFill>
                <a:latin typeface="Poppins"/>
                <a:cs typeface="Poppins"/>
                <a:sym typeface="Poppins"/>
              </a:rPr>
              <a:t>li</a:t>
            </a:r>
            <a:r>
              <a:rPr lang="en" sz="4000" b="1" dirty="0">
                <a:solidFill>
                  <a:schemeClr val="accent1">
                    <a:lumMod val="75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gths</a:t>
            </a:r>
            <a:endParaRPr sz="4000" b="1" dirty="0">
              <a:solidFill>
                <a:schemeClr val="accent1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6" name="Google Shape;596;p100">
            <a:extLst>
              <a:ext uri="{FF2B5EF4-FFF2-40B4-BE49-F238E27FC236}">
                <a16:creationId xmlns:a16="http://schemas.microsoft.com/office/drawing/2014/main" id="{D42C623F-9B05-4D6E-046C-16F9A1475E82}"/>
              </a:ext>
            </a:extLst>
          </p:cNvPr>
          <p:cNvSpPr txBox="1"/>
          <p:nvPr/>
        </p:nvSpPr>
        <p:spPr>
          <a:xfrm>
            <a:off x="770050" y="799039"/>
            <a:ext cx="2158801" cy="10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4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+2000</a:t>
            </a:r>
            <a:endParaRPr sz="48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8" name="Google Shape;303;p81">
            <a:extLst>
              <a:ext uri="{FF2B5EF4-FFF2-40B4-BE49-F238E27FC236}">
                <a16:creationId xmlns:a16="http://schemas.microsoft.com/office/drawing/2014/main" id="{93DF9E41-9716-F48A-BE38-92D1FA934770}"/>
              </a:ext>
            </a:extLst>
          </p:cNvPr>
          <p:cNvSpPr/>
          <p:nvPr/>
        </p:nvSpPr>
        <p:spPr>
          <a:xfrm>
            <a:off x="2781452" y="1010036"/>
            <a:ext cx="1612734" cy="69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Possíveis</a:t>
            </a:r>
            <a:r>
              <a:rPr lang="en-US" sz="12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análises</a:t>
            </a:r>
            <a:r>
              <a:rPr lang="en-US" sz="12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diárias</a:t>
            </a:r>
            <a:endParaRPr sz="1200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0" name="Google Shape;596;p100">
            <a:extLst>
              <a:ext uri="{FF2B5EF4-FFF2-40B4-BE49-F238E27FC236}">
                <a16:creationId xmlns:a16="http://schemas.microsoft.com/office/drawing/2014/main" id="{CC66D0B2-4400-9FC7-7C74-D487735C594B}"/>
              </a:ext>
            </a:extLst>
          </p:cNvPr>
          <p:cNvSpPr txBox="1"/>
          <p:nvPr/>
        </p:nvSpPr>
        <p:spPr>
          <a:xfrm>
            <a:off x="770050" y="2018055"/>
            <a:ext cx="2158800" cy="105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54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24/7</a:t>
            </a:r>
            <a:endParaRPr sz="54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1" name="Google Shape;303;p81">
            <a:extLst>
              <a:ext uri="{FF2B5EF4-FFF2-40B4-BE49-F238E27FC236}">
                <a16:creationId xmlns:a16="http://schemas.microsoft.com/office/drawing/2014/main" id="{323AFAEF-0F0F-B3BC-AB7D-AC69DC5F45D8}"/>
              </a:ext>
            </a:extLst>
          </p:cNvPr>
          <p:cNvSpPr/>
          <p:nvPr/>
        </p:nvSpPr>
        <p:spPr>
          <a:xfrm>
            <a:off x="2309503" y="2411667"/>
            <a:ext cx="2033610" cy="69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RPA </a:t>
            </a:r>
            <a:r>
              <a:rPr lang="en-US" sz="12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ativo</a:t>
            </a:r>
            <a:r>
              <a:rPr lang="en-US" sz="12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trabalhando</a:t>
            </a:r>
            <a:endParaRPr sz="1200" dirty="0">
              <a:solidFill>
                <a:schemeClr val="accent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E81F187-5EB2-69F1-61AE-F88E70703956}"/>
              </a:ext>
            </a:extLst>
          </p:cNvPr>
          <p:cNvGrpSpPr/>
          <p:nvPr/>
        </p:nvGrpSpPr>
        <p:grpSpPr>
          <a:xfrm>
            <a:off x="1045061" y="3047087"/>
            <a:ext cx="3228467" cy="1558596"/>
            <a:chOff x="1045061" y="3047087"/>
            <a:chExt cx="3228467" cy="1558596"/>
          </a:xfrm>
        </p:grpSpPr>
        <p:sp>
          <p:nvSpPr>
            <p:cNvPr id="312" name="Google Shape;596;p100">
              <a:extLst>
                <a:ext uri="{FF2B5EF4-FFF2-40B4-BE49-F238E27FC236}">
                  <a16:creationId xmlns:a16="http://schemas.microsoft.com/office/drawing/2014/main" id="{FE491CA3-8865-BAA5-EC13-C3CF59C36E16}"/>
                </a:ext>
              </a:extLst>
            </p:cNvPr>
            <p:cNvSpPr txBox="1"/>
            <p:nvPr/>
          </p:nvSpPr>
          <p:spPr>
            <a:xfrm>
              <a:off x="1045061" y="3325304"/>
              <a:ext cx="548104" cy="105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0"/>
                <a:buFont typeface="Arial"/>
                <a:buNone/>
              </a:pPr>
              <a:r>
                <a:rPr lang="en" sz="6000" b="1" dirty="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+</a:t>
              </a:r>
              <a:endParaRPr sz="60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5" name="Google Shape;303;p81">
              <a:extLst>
                <a:ext uri="{FF2B5EF4-FFF2-40B4-BE49-F238E27FC236}">
                  <a16:creationId xmlns:a16="http://schemas.microsoft.com/office/drawing/2014/main" id="{B3E94D02-FF28-7994-4B84-A6BBC4436E71}"/>
                </a:ext>
              </a:extLst>
            </p:cNvPr>
            <p:cNvSpPr/>
            <p:nvPr/>
          </p:nvSpPr>
          <p:spPr>
            <a:xfrm>
              <a:off x="2080902" y="3047087"/>
              <a:ext cx="2033610" cy="520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Vendas</a:t>
              </a:r>
              <a:r>
                <a:rPr lang="en-US" sz="1200" dirty="0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 com </a:t>
              </a:r>
              <a:r>
                <a:rPr lang="en-US" sz="1200" dirty="0" err="1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isenção</a:t>
              </a:r>
              <a:r>
                <a:rPr lang="en-US" sz="1200" dirty="0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 de </a:t>
              </a:r>
              <a:r>
                <a:rPr lang="en-US" sz="1200" dirty="0" err="1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imposto</a:t>
              </a:r>
              <a:endParaRPr lang="en-US" sz="1200" dirty="0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19" name="Google Shape;303;p81">
              <a:extLst>
                <a:ext uri="{FF2B5EF4-FFF2-40B4-BE49-F238E27FC236}">
                  <a16:creationId xmlns:a16="http://schemas.microsoft.com/office/drawing/2014/main" id="{253F43B4-DB6D-1BD2-51FC-2022DB791277}"/>
                </a:ext>
              </a:extLst>
            </p:cNvPr>
            <p:cNvSpPr/>
            <p:nvPr/>
          </p:nvSpPr>
          <p:spPr>
            <a:xfrm>
              <a:off x="2088020" y="3592597"/>
              <a:ext cx="2185508" cy="520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Disponibilidade</a:t>
              </a:r>
              <a:r>
                <a:rPr lang="en-US" sz="1200" dirty="0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 de FTE</a:t>
              </a:r>
              <a:endParaRPr lang="en-US" sz="1200" dirty="0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320" name="Google Shape;303;p81">
              <a:extLst>
                <a:ext uri="{FF2B5EF4-FFF2-40B4-BE49-F238E27FC236}">
                  <a16:creationId xmlns:a16="http://schemas.microsoft.com/office/drawing/2014/main" id="{05131FF1-D69D-9A0C-B392-A9CB4391FA92}"/>
                </a:ext>
              </a:extLst>
            </p:cNvPr>
            <p:cNvSpPr/>
            <p:nvPr/>
          </p:nvSpPr>
          <p:spPr>
            <a:xfrm>
              <a:off x="2080902" y="4084701"/>
              <a:ext cx="2033610" cy="520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Escalável</a:t>
              </a:r>
              <a:r>
                <a:rPr lang="en-US" sz="1200" dirty="0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 para </a:t>
              </a:r>
              <a:r>
                <a:rPr lang="en-US" sz="1200" dirty="0" err="1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novos</a:t>
              </a:r>
              <a:r>
                <a:rPr lang="en-US" sz="1200" dirty="0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200" dirty="0" err="1">
                  <a:solidFill>
                    <a:schemeClr val="tx1"/>
                  </a:solidFill>
                  <a:latin typeface="Poppins"/>
                  <a:ea typeface="Poppins"/>
                  <a:cs typeface="Poppins"/>
                  <a:sym typeface="Poppins"/>
                </a:rPr>
                <a:t>cenários</a:t>
              </a:r>
              <a:endParaRPr lang="en-US" sz="1200" dirty="0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21" name="Conector: angular 320">
              <a:extLst>
                <a:ext uri="{FF2B5EF4-FFF2-40B4-BE49-F238E27FC236}">
                  <a16:creationId xmlns:a16="http://schemas.microsoft.com/office/drawing/2014/main" id="{013D5DE3-200C-3B38-5FEB-B3CFD81A30A6}"/>
                </a:ext>
              </a:extLst>
            </p:cNvPr>
            <p:cNvCxnSpPr>
              <a:cxnSpLocks/>
              <a:stCxn id="312" idx="3"/>
              <a:endCxn id="315" idx="1"/>
            </p:cNvCxnSpPr>
            <p:nvPr/>
          </p:nvCxnSpPr>
          <p:spPr>
            <a:xfrm flipV="1">
              <a:off x="1593165" y="3307578"/>
              <a:ext cx="487737" cy="54643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97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ector: angular 323">
              <a:extLst>
                <a:ext uri="{FF2B5EF4-FFF2-40B4-BE49-F238E27FC236}">
                  <a16:creationId xmlns:a16="http://schemas.microsoft.com/office/drawing/2014/main" id="{B9BDCF79-E1C8-2596-3320-F9A4E540AAE3}"/>
                </a:ext>
              </a:extLst>
            </p:cNvPr>
            <p:cNvCxnSpPr>
              <a:cxnSpLocks/>
              <a:stCxn id="312" idx="3"/>
              <a:endCxn id="319" idx="1"/>
            </p:cNvCxnSpPr>
            <p:nvPr/>
          </p:nvCxnSpPr>
          <p:spPr>
            <a:xfrm flipV="1">
              <a:off x="1593165" y="3853088"/>
              <a:ext cx="494855" cy="92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97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ector: angular 330">
              <a:extLst>
                <a:ext uri="{FF2B5EF4-FFF2-40B4-BE49-F238E27FC236}">
                  <a16:creationId xmlns:a16="http://schemas.microsoft.com/office/drawing/2014/main" id="{A42851C5-F6B2-A331-7885-12F55FEA3548}"/>
                </a:ext>
              </a:extLst>
            </p:cNvPr>
            <p:cNvCxnSpPr>
              <a:cxnSpLocks/>
              <a:stCxn id="312" idx="3"/>
            </p:cNvCxnSpPr>
            <p:nvPr/>
          </p:nvCxnSpPr>
          <p:spPr>
            <a:xfrm>
              <a:off x="1593165" y="3854014"/>
              <a:ext cx="501974" cy="459117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97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B867FF35-F9C9-4B84-F347-E1D9540226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  <p:bldP spid="6" grpId="0"/>
      <p:bldP spid="11" grpId="0" animBg="1"/>
      <p:bldP spid="14" grpId="0"/>
      <p:bldP spid="15" grpId="0" animBg="1"/>
      <p:bldP spid="29" grpId="0"/>
      <p:bldP spid="30" grpId="0" animBg="1"/>
      <p:bldP spid="305" grpId="0"/>
      <p:bldP spid="306" grpId="0"/>
      <p:bldP spid="308" grpId="0"/>
      <p:bldP spid="310" grpId="0"/>
      <p:bldP spid="3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5A75C2-8650-0948-5124-30E5494C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24466"/>
            <a:ext cx="8213400" cy="270000"/>
          </a:xfrm>
        </p:spPr>
        <p:txBody>
          <a:bodyPr>
            <a:normAutofit/>
          </a:bodyPr>
          <a:lstStyle/>
          <a:p>
            <a:r>
              <a:rPr lang="pt-BR" dirty="0"/>
              <a:t>A </a:t>
            </a:r>
            <a:r>
              <a:rPr lang="pt-BR" dirty="0" err="1"/>
              <a:t>Cognition</a:t>
            </a:r>
            <a:r>
              <a:rPr lang="pt-BR" dirty="0"/>
              <a:t> está enraizada em ser pioneira dentro do espaço de consultoria e implementação de automação.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565E7C-4DF8-BEDA-53D3-AD357C25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5109"/>
            <a:ext cx="8213400" cy="3645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NOSSA HISTÓRIA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AC185-AB7B-7A9D-59BD-CEC37E7449B7}"/>
              </a:ext>
            </a:extLst>
          </p:cNvPr>
          <p:cNvSpPr txBox="1"/>
          <p:nvPr/>
        </p:nvSpPr>
        <p:spPr>
          <a:xfrm>
            <a:off x="2498881" y="240622"/>
            <a:ext cx="53412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GB" sz="825" kern="1200" dirty="0">
                <a:solidFill>
                  <a:srgbClr val="FFFFFF"/>
                </a:solidFill>
                <a:latin typeface="Gilroy" panose="00000500000000000000" pitchFamily="50" charset="0"/>
                <a:ea typeface="+mn-ea"/>
                <a:cs typeface="+mn-cs"/>
              </a:rPr>
              <a:t>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BA273-06D4-FEDE-5611-53D1DA42DA63}"/>
              </a:ext>
            </a:extLst>
          </p:cNvPr>
          <p:cNvSpPr txBox="1"/>
          <p:nvPr/>
        </p:nvSpPr>
        <p:spPr>
          <a:xfrm>
            <a:off x="3402493" y="240622"/>
            <a:ext cx="40267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GB" sz="825" kern="1200" dirty="0">
                <a:solidFill>
                  <a:srgbClr val="FFFFFF"/>
                </a:solidFill>
                <a:latin typeface="Gilroy" panose="00000500000000000000" pitchFamily="50" charset="0"/>
                <a:ea typeface="+mn-ea"/>
                <a:cs typeface="+mn-cs"/>
              </a:rPr>
              <a:t>DHLs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CB04A-988F-B741-7525-0FA6897C7D14}"/>
              </a:ext>
            </a:extLst>
          </p:cNvPr>
          <p:cNvSpPr txBox="1"/>
          <p:nvPr/>
        </p:nvSpPr>
        <p:spPr>
          <a:xfrm>
            <a:off x="4236375" y="240622"/>
            <a:ext cx="55015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GB" sz="825" kern="1200" dirty="0">
                <a:solidFill>
                  <a:srgbClr val="FFFFFF"/>
                </a:solidFill>
                <a:latin typeface="Gilroy" panose="00000500000000000000" pitchFamily="50" charset="0"/>
                <a:ea typeface="+mn-ea"/>
                <a:cs typeface="+mn-cs"/>
              </a:rPr>
              <a:t>Partners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C146D1-6BA2-01F7-90C9-5FE7A501FF22}"/>
              </a:ext>
            </a:extLst>
          </p:cNvPr>
          <p:cNvSpPr txBox="1"/>
          <p:nvPr/>
        </p:nvSpPr>
        <p:spPr>
          <a:xfrm>
            <a:off x="5144795" y="240622"/>
            <a:ext cx="42351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GB" sz="825" kern="1200" dirty="0">
                <a:solidFill>
                  <a:srgbClr val="FFFFFF"/>
                </a:solidFill>
                <a:latin typeface="Gilroy" panose="00000500000000000000" pitchFamily="50" charset="0"/>
                <a:ea typeface="+mn-ea"/>
                <a:cs typeface="+mn-cs"/>
              </a:rPr>
              <a:t>News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8F5A48-2803-001E-C101-C737AC823BB7}"/>
              </a:ext>
            </a:extLst>
          </p:cNvPr>
          <p:cNvSpPr txBox="1"/>
          <p:nvPr/>
        </p:nvSpPr>
        <p:spPr>
          <a:xfrm>
            <a:off x="5911351" y="240622"/>
            <a:ext cx="51328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GB" sz="825" kern="1200" dirty="0">
                <a:solidFill>
                  <a:srgbClr val="FFFFFF"/>
                </a:solidFill>
                <a:latin typeface="Gilroy" panose="00000500000000000000" pitchFamily="50" charset="0"/>
                <a:ea typeface="+mn-ea"/>
                <a:cs typeface="+mn-cs"/>
              </a:rPr>
              <a:t>Careers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5B349-8EEA-E517-84C3-C459FDA3D47E}"/>
              </a:ext>
            </a:extLst>
          </p:cNvPr>
          <p:cNvSpPr txBox="1"/>
          <p:nvPr/>
        </p:nvSpPr>
        <p:spPr>
          <a:xfrm>
            <a:off x="3538230" y="3653316"/>
            <a:ext cx="526946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pt-BR" sz="135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Nossa equipe é formada pelos </a:t>
            </a:r>
            <a:r>
              <a:rPr lang="pt-BR" sz="1350" b="1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fundadores da Symphony Ventures e da </a:t>
            </a:r>
            <a:r>
              <a:rPr lang="pt-BR" sz="1350" b="1" kern="100" dirty="0" err="1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Genfour</a:t>
            </a:r>
            <a:r>
              <a:rPr lang="pt-BR" sz="1350" b="1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.</a:t>
            </a:r>
            <a:endParaRPr lang="en-GB" sz="1350" b="1" kern="100" dirty="0">
              <a:solidFill>
                <a:srgbClr val="002060"/>
              </a:solidFill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r>
              <a:rPr lang="pt-BR" sz="1350" b="1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Desde 2014, </a:t>
            </a:r>
            <a:r>
              <a:rPr lang="pt-BR" sz="135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temos</a:t>
            </a:r>
            <a:r>
              <a:rPr lang="pt-BR" sz="1350" b="1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 liderado o caminho em Automação Inteligente, estabelecendo o padrão </a:t>
            </a:r>
            <a:r>
              <a:rPr lang="pt-BR" sz="135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de soluções de IA, eficiências e formas de trabalho</a:t>
            </a:r>
            <a:r>
              <a:rPr lang="en-GB" sz="135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2F584-6DB0-42FE-8FAA-5C1E8FF18363}"/>
              </a:ext>
            </a:extLst>
          </p:cNvPr>
          <p:cNvSpPr txBox="1"/>
          <p:nvPr/>
        </p:nvSpPr>
        <p:spPr>
          <a:xfrm>
            <a:off x="395894" y="1129795"/>
            <a:ext cx="804271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pt-BR" sz="105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Reunimos um disruptor composto por consultoria, recursos de entrega e tecnologias de classe mundial, apoiados por um fundo de US$ 5 bilhões para criar:</a:t>
            </a:r>
            <a:endParaRPr lang="en-US" sz="105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166">
            <a:extLst>
              <a:ext uri="{FF2B5EF4-FFF2-40B4-BE49-F238E27FC236}">
                <a16:creationId xmlns:a16="http://schemas.microsoft.com/office/drawing/2014/main" id="{B1683CC8-6035-295D-C226-9AA754597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47" y="1442575"/>
            <a:ext cx="6988655" cy="2981092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média">
            <a:extLst>
              <a:ext uri="{FF2B5EF4-FFF2-40B4-BE49-F238E27FC236}">
                <a16:creationId xmlns:a16="http://schemas.microsoft.com/office/drawing/2014/main" id="{8B1D6DB9-6DDB-FED9-501A-959837EEC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33" y="4861468"/>
            <a:ext cx="674334" cy="2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28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19"/>
          <p:cNvSpPr txBox="1"/>
          <p:nvPr/>
        </p:nvSpPr>
        <p:spPr>
          <a:xfrm>
            <a:off x="5132666" y="89550"/>
            <a:ext cx="4294850" cy="24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54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Thanks!</a:t>
            </a:r>
            <a:endParaRPr sz="54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949" name="Google Shape;949;p119"/>
          <p:cNvCxnSpPr>
            <a:cxnSpLocks/>
          </p:cNvCxnSpPr>
          <p:nvPr/>
        </p:nvCxnSpPr>
        <p:spPr>
          <a:xfrm>
            <a:off x="6303841" y="1857797"/>
            <a:ext cx="209611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26" y="141327"/>
            <a:ext cx="1495117" cy="476466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330112A-4F01-9AB1-962F-0FCC691AB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998" y="2174823"/>
            <a:ext cx="3803953" cy="2400818"/>
          </a:xfrm>
          <a:prstGeom prst="rect">
            <a:avLst/>
          </a:prstGeom>
        </p:spPr>
      </p:pic>
      <p:pic>
        <p:nvPicPr>
          <p:cNvPr id="4" name="Google Shape;433;p91">
            <a:extLst>
              <a:ext uri="{FF2B5EF4-FFF2-40B4-BE49-F238E27FC236}">
                <a16:creationId xmlns:a16="http://schemas.microsoft.com/office/drawing/2014/main" id="{2F594BFE-F375-AF5D-1D0C-F8FC414EE2E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" y="-12"/>
            <a:ext cx="601050" cy="83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34;p91">
            <a:extLst>
              <a:ext uri="{FF2B5EF4-FFF2-40B4-BE49-F238E27FC236}">
                <a16:creationId xmlns:a16="http://schemas.microsoft.com/office/drawing/2014/main" id="{D84B28B2-C37E-B197-8C8C-C16DAB9663E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830344"/>
            <a:ext cx="601050" cy="83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35;p91">
            <a:extLst>
              <a:ext uri="{FF2B5EF4-FFF2-40B4-BE49-F238E27FC236}">
                <a16:creationId xmlns:a16="http://schemas.microsoft.com/office/drawing/2014/main" id="{EF3D4326-0DF8-A262-D465-5B817EA5615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" y="2503064"/>
            <a:ext cx="601050" cy="83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36;p91">
            <a:extLst>
              <a:ext uri="{FF2B5EF4-FFF2-40B4-BE49-F238E27FC236}">
                <a16:creationId xmlns:a16="http://schemas.microsoft.com/office/drawing/2014/main" id="{9FCA1098-FD86-737E-A22F-AFBB1B89BEA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" y="1666113"/>
            <a:ext cx="601050" cy="8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44BA1126-3BE1-75A6-F642-4A09C269D6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:a16="http://schemas.microsoft.com/office/drawing/2014/main" id="{DC7CEC27-520D-1582-A294-BDC261D246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3841" y="2989254"/>
            <a:ext cx="2235367" cy="85519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FE9E3CF-9AFD-3CF6-3F38-3D628AD7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17" y="525969"/>
            <a:ext cx="3410272" cy="71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01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A0D3F0-5DF3-2450-B08A-2AF0DF69D058}"/>
              </a:ext>
            </a:extLst>
          </p:cNvPr>
          <p:cNvSpPr txBox="1"/>
          <p:nvPr/>
        </p:nvSpPr>
        <p:spPr>
          <a:xfrm>
            <a:off x="547678" y="977179"/>
            <a:ext cx="7223460" cy="1086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685778">
              <a:buClrTx/>
              <a:defRPr/>
            </a:pPr>
            <a:endParaRPr lang="en-GB" sz="1050" kern="100" dirty="0">
              <a:solidFill>
                <a:srgbClr val="039BE5">
                  <a:lumMod val="50000"/>
                </a:srgbClr>
              </a:solidFill>
              <a:latin typeface="Averta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r>
              <a:rPr lang="pt-BR" sz="1350" kern="100" dirty="0">
                <a:solidFill>
                  <a:srgbClr val="002060"/>
                </a:solidFill>
                <a:latin typeface="Gilroy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pt-BR" sz="1350" kern="100" dirty="0" err="1">
                <a:solidFill>
                  <a:srgbClr val="002060"/>
                </a:solidFill>
                <a:latin typeface="Gilroy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Cognition</a:t>
            </a:r>
            <a:r>
              <a:rPr lang="pt-BR" sz="1350" kern="100" dirty="0">
                <a:solidFill>
                  <a:srgbClr val="002060"/>
                </a:solidFill>
                <a:latin typeface="Gilroy" panose="00000500000000000000" pitchFamily="50" charset="0"/>
                <a:ea typeface="Calibri" panose="020F0502020204030204" pitchFamily="34" charset="0"/>
                <a:cs typeface="Arial" panose="020B0604020202020204" pitchFamily="34" charset="0"/>
              </a:rPr>
              <a:t> foi projetada para ser seu parceiro e conselheiro de confiança em sua jornada de transformação digital, com uma oferta de serviços de ponta a ponta construída com esse propósito específico em mente.</a:t>
            </a:r>
            <a:endParaRPr lang="en-GB" sz="1350" kern="100" dirty="0">
              <a:solidFill>
                <a:srgbClr val="039BE5">
                  <a:lumMod val="50000"/>
                </a:srgbClr>
              </a:solidFill>
              <a:latin typeface="Averta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endParaRPr lang="en-GB" sz="1050" b="1" kern="100" dirty="0">
              <a:solidFill>
                <a:srgbClr val="039BE5">
                  <a:lumMod val="5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endParaRPr lang="en-GB" sz="1050" b="1" kern="100" dirty="0">
              <a:solidFill>
                <a:srgbClr val="039BE5">
                  <a:lumMod val="5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endParaRPr lang="en-GB" sz="1050" b="1" kern="100" dirty="0">
              <a:solidFill>
                <a:srgbClr val="039BE5">
                  <a:lumMod val="5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endParaRPr lang="en-GB" sz="1050" b="1" kern="100" dirty="0">
              <a:solidFill>
                <a:srgbClr val="039BE5">
                  <a:lumMod val="5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endParaRPr lang="en-GB" sz="1050" b="1" kern="100" dirty="0">
              <a:solidFill>
                <a:srgbClr val="039BE5">
                  <a:lumMod val="5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endParaRPr lang="en-GB" sz="1050" b="1" kern="100" dirty="0">
              <a:solidFill>
                <a:srgbClr val="039BE5">
                  <a:lumMod val="5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endParaRPr lang="en-GB" sz="1050" b="1" kern="100" dirty="0">
              <a:solidFill>
                <a:srgbClr val="039BE5">
                  <a:lumMod val="5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endParaRPr lang="en-GB" sz="1050" b="1" kern="100" dirty="0">
              <a:solidFill>
                <a:srgbClr val="039BE5">
                  <a:lumMod val="5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endParaRPr lang="en-GB" sz="1050" b="1" kern="100" dirty="0">
              <a:solidFill>
                <a:srgbClr val="039BE5">
                  <a:lumMod val="5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defTabSz="685778">
              <a:buClrTx/>
              <a:defRPr/>
            </a:pPr>
            <a:endParaRPr lang="en-GB" sz="1050" b="1" kern="100" dirty="0">
              <a:solidFill>
                <a:srgbClr val="039BE5">
                  <a:lumMod val="50000"/>
                </a:srgbClr>
              </a:solidFill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942D75-6CEA-3018-84AA-23AD1C486492}"/>
              </a:ext>
            </a:extLst>
          </p:cNvPr>
          <p:cNvSpPr/>
          <p:nvPr/>
        </p:nvSpPr>
        <p:spPr>
          <a:xfrm>
            <a:off x="606461" y="2532886"/>
            <a:ext cx="2551446" cy="108611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GB" sz="1350" kern="1200">
              <a:solidFill>
                <a:srgbClr val="00B0F0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583090-FC87-3F27-7F62-1D418F734CB6}"/>
              </a:ext>
            </a:extLst>
          </p:cNvPr>
          <p:cNvSpPr/>
          <p:nvPr/>
        </p:nvSpPr>
        <p:spPr>
          <a:xfrm>
            <a:off x="5853126" y="2529746"/>
            <a:ext cx="2551446" cy="108611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GB" sz="1350" kern="1200">
              <a:solidFill>
                <a:srgbClr val="04283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AF424-CD68-9E8B-1DFF-8D590DDBAD49}"/>
              </a:ext>
            </a:extLst>
          </p:cNvPr>
          <p:cNvSpPr txBox="1"/>
          <p:nvPr/>
        </p:nvSpPr>
        <p:spPr>
          <a:xfrm>
            <a:off x="685219" y="2562610"/>
            <a:ext cx="2393715" cy="1052450"/>
          </a:xfrm>
          <a:prstGeom prst="rect">
            <a:avLst/>
          </a:prstGeom>
          <a:noFill/>
        </p:spPr>
        <p:txBody>
          <a:bodyPr wrap="square" lIns="81000" tIns="81000" rIns="81000" bIns="81000" rtlCol="0">
            <a:noAutofit/>
          </a:bodyPr>
          <a:lstStyle/>
          <a:p>
            <a:pPr algn="ctr" defTabSz="685800">
              <a:buClrTx/>
              <a:defRPr/>
            </a:pPr>
            <a:endParaRPr lang="en-GB" sz="900" kern="100" dirty="0">
              <a:solidFill>
                <a:srgbClr val="039BE5">
                  <a:lumMod val="50000"/>
                </a:srgbClr>
              </a:solidFill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Tx/>
              <a:defRPr/>
            </a:pPr>
            <a:endParaRPr lang="en-GB" sz="900" b="1" kern="100" dirty="0">
              <a:solidFill>
                <a:srgbClr val="039BE5">
                  <a:lumMod val="50000"/>
                </a:srgbClr>
              </a:solidFill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Tx/>
              <a:defRPr/>
            </a:pPr>
            <a:r>
              <a:rPr lang="en-GB" sz="1050" b="1" kern="100" dirty="0" err="1">
                <a:solidFill>
                  <a:srgbClr val="00B0F0"/>
                </a:solidFill>
                <a:latin typeface="Gilroy-Bold" panose="00000800000000000000" pitchFamily="50" charset="0"/>
                <a:ea typeface="+mn-ea"/>
                <a:cs typeface="Arial" panose="020B0604020202020204" pitchFamily="34" charset="0"/>
              </a:rPr>
              <a:t>Consultoria</a:t>
            </a:r>
            <a:endParaRPr lang="en-GB" sz="1050" b="1" kern="100" dirty="0">
              <a:solidFill>
                <a:srgbClr val="00B0F0"/>
              </a:solidFill>
              <a:latin typeface="Gilroy-Bold" panose="00000800000000000000" pitchFamily="50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Tx/>
              <a:defRPr/>
            </a:pPr>
            <a:r>
              <a:rPr lang="pt-BR" sz="90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A experiência necessária para identificar oportunidades de tecnologia que geram resultados positivos para os negócios.</a:t>
            </a:r>
            <a:endParaRPr lang="en-GB" sz="900" kern="100" dirty="0">
              <a:solidFill>
                <a:srgbClr val="002060"/>
              </a:solidFill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967DDB-4D5F-ABAA-3768-E183D10556A4}"/>
              </a:ext>
            </a:extLst>
          </p:cNvPr>
          <p:cNvSpPr txBox="1"/>
          <p:nvPr/>
        </p:nvSpPr>
        <p:spPr>
          <a:xfrm>
            <a:off x="5859305" y="2563412"/>
            <a:ext cx="2524470" cy="1052450"/>
          </a:xfrm>
          <a:prstGeom prst="rect">
            <a:avLst/>
          </a:prstGeom>
          <a:noFill/>
        </p:spPr>
        <p:txBody>
          <a:bodyPr wrap="square" lIns="81000" tIns="81000" rIns="81000" bIns="81000">
            <a:noAutofit/>
          </a:bodyPr>
          <a:lstStyle/>
          <a:p>
            <a:pPr algn="ctr" defTabSz="685800">
              <a:buClrTx/>
              <a:defRPr/>
            </a:pPr>
            <a:endParaRPr lang="en-GB" sz="900" kern="100" dirty="0">
              <a:solidFill>
                <a:srgbClr val="039BE5">
                  <a:lumMod val="50000"/>
                </a:srgbClr>
              </a:solidFill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Tx/>
              <a:defRPr/>
            </a:pPr>
            <a:endParaRPr lang="en-GB" sz="900" b="1" kern="100" dirty="0">
              <a:solidFill>
                <a:srgbClr val="039BE5">
                  <a:lumMod val="50000"/>
                </a:srgbClr>
              </a:solidFill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Tx/>
              <a:defRPr/>
            </a:pPr>
            <a:r>
              <a:rPr lang="en-GB" sz="1050" b="1" kern="100" dirty="0" err="1">
                <a:solidFill>
                  <a:srgbClr val="00B0F0"/>
                </a:solidFill>
                <a:latin typeface="Gilroy-Bold" panose="00000800000000000000" pitchFamily="50" charset="0"/>
                <a:ea typeface="+mn-ea"/>
                <a:cs typeface="Arial" panose="020B0604020202020204" pitchFamily="34" charset="0"/>
              </a:rPr>
              <a:t>Suporte</a:t>
            </a:r>
            <a:endParaRPr lang="en-GB" sz="1050" b="1" kern="100" dirty="0">
              <a:solidFill>
                <a:srgbClr val="00B0F0"/>
              </a:solidFill>
              <a:latin typeface="Gilroy-Bold" panose="00000800000000000000" pitchFamily="50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Tx/>
              <a:defRPr/>
            </a:pPr>
            <a:r>
              <a:rPr lang="pt-BR" sz="90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A tranquilidade de saber que sua tecnologia é mantida totalmente funcional e atualizada com suas necessidades em evolução.</a:t>
            </a:r>
            <a:endParaRPr lang="en-GB" sz="900" kern="100" dirty="0">
              <a:solidFill>
                <a:srgbClr val="002060"/>
              </a:solidFill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ángulo 2">
            <a:extLst>
              <a:ext uri="{FF2B5EF4-FFF2-40B4-BE49-F238E27FC236}">
                <a16:creationId xmlns:a16="http://schemas.microsoft.com/office/drawing/2014/main" id="{76B66DE1-FB16-19E5-DED5-89F83702A433}"/>
              </a:ext>
            </a:extLst>
          </p:cNvPr>
          <p:cNvSpPr/>
          <p:nvPr/>
        </p:nvSpPr>
        <p:spPr>
          <a:xfrm>
            <a:off x="3282643" y="2553774"/>
            <a:ext cx="2413304" cy="1059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81000" tIns="81000" rIns="81000" bIns="81000" rtlCol="0" anchor="t"/>
          <a:lstStyle/>
          <a:p>
            <a:pPr algn="ctr" defTabSz="685800">
              <a:buClrTx/>
              <a:defRPr/>
            </a:pPr>
            <a:endParaRPr lang="en-GB" sz="900" kern="1200" dirty="0">
              <a:solidFill>
                <a:srgbClr val="039BE5">
                  <a:lumMod val="50000"/>
                </a:srgbClr>
              </a:solidFill>
              <a:latin typeface="Gilroy" panose="00000500000000000000" pitchFamily="50" charset="0"/>
            </a:endParaRPr>
          </a:p>
          <a:p>
            <a:pPr algn="ctr" defTabSz="685800">
              <a:buClrTx/>
              <a:defRPr/>
            </a:pPr>
            <a:endParaRPr lang="en-GB" sz="900" b="1" kern="1200" dirty="0">
              <a:solidFill>
                <a:srgbClr val="039BE5">
                  <a:lumMod val="50000"/>
                </a:srgbClr>
              </a:solidFill>
              <a:latin typeface="Gilroy" panose="00000500000000000000" pitchFamily="50" charset="0"/>
            </a:endParaRPr>
          </a:p>
          <a:p>
            <a:pPr algn="ctr" defTabSz="685800">
              <a:buClrTx/>
              <a:defRPr/>
            </a:pPr>
            <a:r>
              <a:rPr lang="en-GB" sz="1050" b="1" kern="1200" dirty="0" err="1">
                <a:solidFill>
                  <a:srgbClr val="00B0F0"/>
                </a:solidFill>
                <a:latin typeface="Gilroy-Bold" panose="00000800000000000000" pitchFamily="50" charset="0"/>
              </a:rPr>
              <a:t>Soluções</a:t>
            </a:r>
            <a:endParaRPr lang="es-MX" sz="1050" b="1" kern="1200" dirty="0">
              <a:solidFill>
                <a:srgbClr val="00B0F0"/>
              </a:solidFill>
              <a:latin typeface="Gilroy-Bold" panose="00000800000000000000" pitchFamily="50" charset="0"/>
            </a:endParaRPr>
          </a:p>
          <a:p>
            <a:pPr algn="ctr" defTabSz="685800">
              <a:buClrTx/>
              <a:defRPr/>
            </a:pPr>
            <a:r>
              <a:rPr lang="pt-BR" sz="900" kern="100" dirty="0">
                <a:solidFill>
                  <a:srgbClr val="002060"/>
                </a:solidFill>
                <a:latin typeface="Gilroy" panose="00000500000000000000" pitchFamily="50" charset="0"/>
                <a:cs typeface="Arial" panose="020B0604020202020204" pitchFamily="34" charset="0"/>
              </a:rPr>
              <a:t>O software certo pelo preço certo e as habilidades necessárias para projetar e implementar soluções robustas e escaláveis.</a:t>
            </a:r>
            <a:endParaRPr lang="en-GB" sz="900" kern="100" dirty="0">
              <a:solidFill>
                <a:srgbClr val="002060"/>
              </a:solidFill>
              <a:latin typeface="Gilroy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FA2EA8-A5D6-ADA0-8EC4-4D4B79B48CA7}"/>
              </a:ext>
            </a:extLst>
          </p:cNvPr>
          <p:cNvSpPr/>
          <p:nvPr/>
        </p:nvSpPr>
        <p:spPr>
          <a:xfrm>
            <a:off x="3214074" y="2531595"/>
            <a:ext cx="2551446" cy="108611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GB" sz="1350" kern="1200">
              <a:solidFill>
                <a:srgbClr val="04283E"/>
              </a:solidFill>
              <a:latin typeface="Calibri" panose="020F0502020204030204"/>
            </a:endParaRPr>
          </a:p>
        </p:txBody>
      </p:sp>
      <p:pic>
        <p:nvPicPr>
          <p:cNvPr id="10" name="Picture 9" descr="A person with headphones&#10;&#10;Description automatically generated">
            <a:extLst>
              <a:ext uri="{FF2B5EF4-FFF2-40B4-BE49-F238E27FC236}">
                <a16:creationId xmlns:a16="http://schemas.microsoft.com/office/drawing/2014/main" id="{D964243C-DBAF-27E1-6870-56D2ED328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12" y="2598054"/>
            <a:ext cx="323152" cy="323152"/>
          </a:xfrm>
          <a:prstGeom prst="rect">
            <a:avLst/>
          </a:prstGeom>
        </p:spPr>
      </p:pic>
      <p:pic>
        <p:nvPicPr>
          <p:cNvPr id="12" name="Picture 11" descr="A light bulb with rays of light&#10;&#10;Description automatically generated">
            <a:extLst>
              <a:ext uri="{FF2B5EF4-FFF2-40B4-BE49-F238E27FC236}">
                <a16:creationId xmlns:a16="http://schemas.microsoft.com/office/drawing/2014/main" id="{2D5918DD-74D9-1E97-5DB5-723AAA9EB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91" y="2591907"/>
            <a:ext cx="268616" cy="262901"/>
          </a:xfrm>
          <a:prstGeom prst="rect">
            <a:avLst/>
          </a:prstGeom>
        </p:spPr>
      </p:pic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737AA91-3678-F436-B19C-0077B7790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14" y="2596568"/>
            <a:ext cx="278492" cy="2784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41CBAB-F0EB-E1B5-328F-E87958F5A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154"/>
            <a:ext cx="8213400" cy="699300"/>
          </a:xfrm>
        </p:spPr>
        <p:txBody>
          <a:bodyPr>
            <a:normAutofit/>
          </a:bodyPr>
          <a:lstStyle/>
          <a:p>
            <a:r>
              <a:rPr lang="en-US" sz="2076" cap="all" dirty="0">
                <a:solidFill>
                  <a:srgbClr val="002060"/>
                </a:solidFill>
                <a:latin typeface="Gilroy Bold" panose="00000800000000000000" pitchFamily="50" charset="0"/>
              </a:rPr>
              <a:t>O que </a:t>
            </a:r>
            <a:r>
              <a:rPr lang="en-US" sz="2076" cap="all" dirty="0" err="1">
                <a:solidFill>
                  <a:srgbClr val="002060"/>
                </a:solidFill>
                <a:latin typeface="Gilroy Bold" panose="00000800000000000000" pitchFamily="50" charset="0"/>
              </a:rPr>
              <a:t>fazemos</a:t>
            </a:r>
            <a:r>
              <a:rPr lang="en-US" sz="2076" cap="all" dirty="0">
                <a:solidFill>
                  <a:srgbClr val="002060"/>
                </a:solidFill>
                <a:latin typeface="Gilroy Bold" panose="00000800000000000000" pitchFamily="50" charset="0"/>
              </a:rPr>
              <a:t> :</a:t>
            </a:r>
          </a:p>
        </p:txBody>
      </p:sp>
      <p:pic>
        <p:nvPicPr>
          <p:cNvPr id="6" name="Imagem 5" descr="Forma&#10;&#10;Descrição gerada automaticamente com confiança média">
            <a:extLst>
              <a:ext uri="{FF2B5EF4-FFF2-40B4-BE49-F238E27FC236}">
                <a16:creationId xmlns:a16="http://schemas.microsoft.com/office/drawing/2014/main" id="{98BBEC69-6FEF-A54A-384C-74A8A9F34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33" y="4861468"/>
            <a:ext cx="674334" cy="2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81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26463-CF05-F5DF-9986-334BC39A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AA8ACC-3512-3C96-7EB5-1878FA13EDF0}"/>
              </a:ext>
            </a:extLst>
          </p:cNvPr>
          <p:cNvSpPr/>
          <p:nvPr/>
        </p:nvSpPr>
        <p:spPr>
          <a:xfrm>
            <a:off x="3228390" y="2007095"/>
            <a:ext cx="2788068" cy="265231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endParaRPr lang="en-GB" sz="1050" kern="1200" dirty="0">
              <a:solidFill>
                <a:prstClr val="white"/>
              </a:solidFill>
              <a:latin typeface="Gilroy" panose="00000500000000000000" pitchFamily="50" charset="0"/>
            </a:endParaRPr>
          </a:p>
          <a:p>
            <a:pPr algn="ctr" defTabSz="685800">
              <a:buClrTx/>
              <a:defRPr/>
            </a:pPr>
            <a:endParaRPr lang="en-GB" sz="1350" b="1" kern="1200" dirty="0">
              <a:solidFill>
                <a:srgbClr val="5ACBE3"/>
              </a:solidFill>
              <a:latin typeface="Gilroy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9EEADC-5D0B-792B-AB4A-C2DA023B03A0}"/>
              </a:ext>
            </a:extLst>
          </p:cNvPr>
          <p:cNvSpPr txBox="1"/>
          <p:nvPr/>
        </p:nvSpPr>
        <p:spPr>
          <a:xfrm>
            <a:off x="399443" y="954845"/>
            <a:ext cx="7967238" cy="708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pt-BR" sz="1335" kern="1200" dirty="0">
                <a:solidFill>
                  <a:srgbClr val="4472C4"/>
                </a:solidFill>
                <a:latin typeface="Gilroy-Black"/>
                <a:ea typeface="+mn-ea"/>
                <a:cs typeface="+mn-cs"/>
              </a:rPr>
              <a:t>Trabalhamos em estreita colaboração com suas equipes de liderança e gerenciamento para entender a visão e as prioridades de sua organização para o curto, médio e longo prazo, antes de ajudá-lo a identificar oportunidades de tecnologia para melhorar a maneira como suas equipes trabalham.</a:t>
            </a:r>
            <a:endParaRPr lang="en-GB" sz="1335" kern="1200" dirty="0">
              <a:solidFill>
                <a:srgbClr val="4472C4"/>
              </a:solidFill>
              <a:latin typeface="Gilroy-Black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1C07BC2-BD89-C2DB-35F0-67AABAF86276}"/>
              </a:ext>
            </a:extLst>
          </p:cNvPr>
          <p:cNvSpPr/>
          <p:nvPr/>
        </p:nvSpPr>
        <p:spPr>
          <a:xfrm>
            <a:off x="399443" y="2007095"/>
            <a:ext cx="2597810" cy="265231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endParaRPr lang="en-GB" sz="1050" kern="1200" dirty="0">
              <a:solidFill>
                <a:prstClr val="white"/>
              </a:solidFill>
              <a:latin typeface="Gilroy" panose="00000500000000000000" pitchFamily="50" charset="0"/>
            </a:endParaRPr>
          </a:p>
          <a:p>
            <a:pPr algn="ctr" defTabSz="685800">
              <a:buClrTx/>
              <a:defRPr/>
            </a:pPr>
            <a:endParaRPr lang="en-GB" sz="1050" kern="1200" dirty="0">
              <a:solidFill>
                <a:prstClr val="white"/>
              </a:solidFill>
              <a:latin typeface="Gilroy" panose="00000500000000000000" pitchFamily="50" charset="0"/>
            </a:endParaRPr>
          </a:p>
          <a:p>
            <a:pPr algn="ctr" defTabSz="685800">
              <a:buClrTx/>
              <a:defRPr/>
            </a:pPr>
            <a:endParaRPr lang="en-GB" sz="1050" kern="1200" dirty="0">
              <a:solidFill>
                <a:prstClr val="white"/>
              </a:solidFill>
              <a:latin typeface="Gilroy" panose="00000500000000000000" pitchFamily="50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BEE533-42A0-4905-CA3C-83237824E45B}"/>
              </a:ext>
            </a:extLst>
          </p:cNvPr>
          <p:cNvSpPr/>
          <p:nvPr/>
        </p:nvSpPr>
        <p:spPr>
          <a:xfrm>
            <a:off x="6146749" y="2007095"/>
            <a:ext cx="2619369" cy="265231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endParaRPr lang="en-GB" sz="1050" kern="1200" dirty="0">
              <a:solidFill>
                <a:prstClr val="white"/>
              </a:solidFill>
              <a:latin typeface="Gilroy" panose="00000500000000000000" pitchFamily="50" charset="0"/>
            </a:endParaRPr>
          </a:p>
          <a:p>
            <a:pPr algn="ctr" defTabSz="685800">
              <a:buClrTx/>
              <a:defRPr/>
            </a:pPr>
            <a:endParaRPr lang="en-GB" sz="1050" kern="1200" dirty="0">
              <a:solidFill>
                <a:prstClr val="white"/>
              </a:solidFill>
              <a:latin typeface="Gilroy" panose="00000500000000000000" pitchFamily="50" charset="0"/>
            </a:endParaRPr>
          </a:p>
          <a:p>
            <a:pPr algn="ctr" defTabSz="685800">
              <a:buClrTx/>
              <a:defRPr/>
            </a:pPr>
            <a:endParaRPr lang="en-GB" sz="1050" kern="1200" dirty="0">
              <a:solidFill>
                <a:prstClr val="white"/>
              </a:solidFill>
              <a:latin typeface="Gilroy" panose="000005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A7EE02-0EBA-168C-83D2-213A89D06CFF}"/>
              </a:ext>
            </a:extLst>
          </p:cNvPr>
          <p:cNvSpPr txBox="1"/>
          <p:nvPr/>
        </p:nvSpPr>
        <p:spPr>
          <a:xfrm>
            <a:off x="3271545" y="2792572"/>
            <a:ext cx="2701758" cy="17725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2000" indent="-162000" defTabSz="685800">
              <a:spcAft>
                <a:spcPts val="45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RPA (</a:t>
            </a:r>
            <a:r>
              <a:rPr lang="pt-BR" sz="1200" kern="100" dirty="0" err="1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Robotic</a:t>
            </a: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lang="pt-BR" sz="1200" kern="100" dirty="0" err="1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Process</a:t>
            </a: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 Automation) 
Tomada de decisão inteligente
Extração de dados de documentos
IA conversacional &amp; </a:t>
            </a:r>
            <a:r>
              <a:rPr lang="pt-BR" sz="1200" kern="100" dirty="0" err="1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Chatbots</a:t>
            </a: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
Desenvolvimento de aplicativos </a:t>
            </a:r>
            <a:r>
              <a:rPr lang="pt-BR" sz="1200" kern="100" dirty="0" err="1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Low-Code</a:t>
            </a: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 Customizados
Desenvolvimento Blockchain</a:t>
            </a:r>
            <a:endParaRPr lang="en-GB" sz="1200" kern="100" dirty="0">
              <a:solidFill>
                <a:srgbClr val="002060"/>
              </a:solidFill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468784-1D17-759F-39CA-ABD3BD6FA6A1}"/>
              </a:ext>
            </a:extLst>
          </p:cNvPr>
          <p:cNvSpPr txBox="1"/>
          <p:nvPr/>
        </p:nvSpPr>
        <p:spPr>
          <a:xfrm>
            <a:off x="465300" y="2792572"/>
            <a:ext cx="2531953" cy="11657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2000" indent="-162000" defTabSz="685800">
              <a:spcAft>
                <a:spcPts val="45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Assessoria Tecnológica
Consultoria e Gestão de Mudanças
Suporte à Solução e Manutenção
Migração para a nuvem e armazenamento</a:t>
            </a:r>
            <a:endParaRPr lang="en-GB" sz="1200" kern="100" dirty="0">
              <a:solidFill>
                <a:srgbClr val="002060"/>
              </a:solidFill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F1370-0DDD-78FC-1468-5593C40070BE}"/>
              </a:ext>
            </a:extLst>
          </p:cNvPr>
          <p:cNvSpPr txBox="1"/>
          <p:nvPr/>
        </p:nvSpPr>
        <p:spPr>
          <a:xfrm>
            <a:off x="6152557" y="2139836"/>
            <a:ext cx="2592000" cy="5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685800">
              <a:buClrTx/>
              <a:defRPr b="1"/>
            </a:pPr>
            <a:r>
              <a:rPr lang="pt-BR" sz="1500" b="1" kern="1200" dirty="0">
                <a:solidFill>
                  <a:srgbClr val="039BE5"/>
                </a:solidFill>
                <a:latin typeface="Gilroy" panose="00000500000000000000" pitchFamily="50" charset="0"/>
                <a:ea typeface="+mn-ea"/>
                <a:cs typeface="+mn-cs"/>
              </a:rPr>
              <a:t>Serviços Gerenciados &amp;  
BPO Inteligente / PaaS</a:t>
            </a:r>
            <a:endParaRPr lang="en-US" sz="1500" b="1" kern="1200" dirty="0">
              <a:solidFill>
                <a:srgbClr val="039BE5"/>
              </a:solidFill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94971-9685-0B49-0B7E-DA3982D3D573}"/>
              </a:ext>
            </a:extLst>
          </p:cNvPr>
          <p:cNvSpPr txBox="1"/>
          <p:nvPr/>
        </p:nvSpPr>
        <p:spPr>
          <a:xfrm>
            <a:off x="6174118" y="2792572"/>
            <a:ext cx="259200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2000" indent="-162000" defTabSz="685800">
              <a:spcAft>
                <a:spcPts val="45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Serviços Gerenciados de Tecnologia
Terceirização de Processos de Negócios, integrando trabalhadores humanos e digitais
</a:t>
            </a:r>
            <a:r>
              <a:rPr lang="pt-BR" sz="1200" kern="100" dirty="0" err="1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CoE</a:t>
            </a:r>
            <a:r>
              <a:rPr lang="pt-BR" sz="1200" kern="100" dirty="0">
                <a:solidFill>
                  <a:srgbClr val="002060"/>
                </a:solidFill>
                <a:latin typeface="Gilroy" panose="00000500000000000000" pitchFamily="50" charset="0"/>
                <a:ea typeface="+mn-ea"/>
                <a:cs typeface="Arial" panose="020B0604020202020204" pitchFamily="34" charset="0"/>
              </a:rPr>
              <a:t> Híbrido (Centro de Excelência)</a:t>
            </a:r>
            <a:endParaRPr lang="en-GB" sz="1200" kern="100" dirty="0">
              <a:solidFill>
                <a:srgbClr val="002060"/>
              </a:solidFill>
              <a:latin typeface="Gilroy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019CF-DA92-4C59-A128-D19A2CA16D18}"/>
              </a:ext>
            </a:extLst>
          </p:cNvPr>
          <p:cNvSpPr txBox="1"/>
          <p:nvPr/>
        </p:nvSpPr>
        <p:spPr>
          <a:xfrm>
            <a:off x="399443" y="2139836"/>
            <a:ext cx="2592000" cy="5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685800">
              <a:buClrTx/>
              <a:defRPr b="1"/>
            </a:pPr>
            <a:r>
              <a:rPr lang="en-US" sz="1500" b="1" kern="1200" dirty="0" err="1">
                <a:solidFill>
                  <a:srgbClr val="039BE5"/>
                </a:solidFill>
                <a:latin typeface="Gilroy" panose="00000500000000000000" pitchFamily="50" charset="0"/>
                <a:ea typeface="+mn-ea"/>
                <a:cs typeface="+mn-cs"/>
              </a:rPr>
              <a:t>Consultoria</a:t>
            </a:r>
            <a:r>
              <a:rPr lang="en-US" sz="1500" b="1" kern="1200" dirty="0">
                <a:solidFill>
                  <a:srgbClr val="039BE5"/>
                </a:solidFill>
                <a:latin typeface="Gilroy" panose="00000500000000000000" pitchFamily="50" charset="0"/>
                <a:ea typeface="+mn-ea"/>
                <a:cs typeface="+mn-cs"/>
              </a:rPr>
              <a:t> &amp; </a:t>
            </a:r>
            <a:r>
              <a:rPr lang="en-US" sz="1500" b="1" kern="1200" dirty="0" err="1">
                <a:solidFill>
                  <a:srgbClr val="039BE5"/>
                </a:solidFill>
                <a:latin typeface="Gilroy" panose="00000500000000000000" pitchFamily="50" charset="0"/>
                <a:ea typeface="+mn-ea"/>
                <a:cs typeface="+mn-cs"/>
              </a:rPr>
              <a:t>Transformação</a:t>
            </a:r>
            <a:r>
              <a:rPr lang="en-US" sz="1500" b="1" kern="1200" dirty="0">
                <a:solidFill>
                  <a:srgbClr val="039BE5"/>
                </a:solidFill>
                <a:latin typeface="Gilroy" panose="00000500000000000000" pitchFamily="50" charset="0"/>
                <a:ea typeface="+mn-ea"/>
                <a:cs typeface="+mn-cs"/>
              </a:rPr>
              <a:t> </a:t>
            </a:r>
            <a:r>
              <a:rPr lang="en-US" sz="1500" b="1" kern="1200" dirty="0" err="1">
                <a:solidFill>
                  <a:srgbClr val="039BE5"/>
                </a:solidFill>
                <a:latin typeface="Gilroy" panose="00000500000000000000" pitchFamily="50" charset="0"/>
                <a:ea typeface="+mn-ea"/>
                <a:cs typeface="+mn-cs"/>
              </a:rPr>
              <a:t>Tecnológica</a:t>
            </a:r>
            <a:endParaRPr lang="en-US" sz="1500" b="1" kern="1200" dirty="0">
              <a:solidFill>
                <a:srgbClr val="039BE5"/>
              </a:solidFill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0AB88B-E870-00BA-95C1-4C29A4A3C661}"/>
              </a:ext>
            </a:extLst>
          </p:cNvPr>
          <p:cNvSpPr txBox="1"/>
          <p:nvPr/>
        </p:nvSpPr>
        <p:spPr>
          <a:xfrm>
            <a:off x="3228390" y="2139836"/>
            <a:ext cx="2788068" cy="54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685800">
              <a:buClrTx/>
              <a:defRPr/>
            </a:pPr>
            <a:r>
              <a:rPr lang="en-GB" sz="1500" b="1" kern="1200" dirty="0" err="1">
                <a:solidFill>
                  <a:srgbClr val="039BE5"/>
                </a:solidFill>
                <a:latin typeface="Gilroy" panose="00000500000000000000" pitchFamily="50" charset="0"/>
                <a:ea typeface="+mn-ea"/>
                <a:cs typeface="+mn-cs"/>
              </a:rPr>
              <a:t>Automação</a:t>
            </a:r>
            <a:r>
              <a:rPr lang="en-GB" sz="1500" b="1" kern="1200" dirty="0">
                <a:solidFill>
                  <a:srgbClr val="039BE5"/>
                </a:solidFill>
                <a:latin typeface="Gilroy" panose="00000500000000000000" pitchFamily="50" charset="0"/>
                <a:ea typeface="+mn-ea"/>
                <a:cs typeface="+mn-cs"/>
              </a:rPr>
              <a:t> &amp; IA</a:t>
            </a:r>
            <a:endParaRPr lang="en-US" sz="1500" b="1" kern="1200" dirty="0">
              <a:solidFill>
                <a:srgbClr val="039BE5"/>
              </a:solidFill>
              <a:latin typeface="Gilroy" panose="00000500000000000000" pitchFamily="50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B9DACF-8370-414A-F394-41238EB4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154"/>
            <a:ext cx="8213400" cy="699300"/>
          </a:xfrm>
        </p:spPr>
        <p:txBody>
          <a:bodyPr>
            <a:normAutofit/>
          </a:bodyPr>
          <a:lstStyle/>
          <a:p>
            <a:r>
              <a:rPr lang="en-US" sz="2076" cap="all" dirty="0">
                <a:solidFill>
                  <a:srgbClr val="002060"/>
                </a:solidFill>
                <a:latin typeface="Gilroy Bold" panose="00000800000000000000" pitchFamily="50" charset="0"/>
              </a:rPr>
              <a:t>Como </a:t>
            </a:r>
            <a:r>
              <a:rPr lang="en-US" sz="2076" cap="all" dirty="0" err="1">
                <a:solidFill>
                  <a:srgbClr val="002060"/>
                </a:solidFill>
                <a:latin typeface="Gilroy Bold" panose="00000800000000000000" pitchFamily="50" charset="0"/>
              </a:rPr>
              <a:t>fazemos</a:t>
            </a:r>
            <a:r>
              <a:rPr lang="en-US" sz="2076" cap="all" dirty="0">
                <a:solidFill>
                  <a:srgbClr val="002060"/>
                </a:solidFill>
                <a:latin typeface="Gilroy Bold" panose="00000800000000000000" pitchFamily="50" charset="0"/>
              </a:rPr>
              <a:t> </a:t>
            </a:r>
            <a:r>
              <a:rPr lang="en-US" sz="2076" cap="all" dirty="0" err="1">
                <a:solidFill>
                  <a:srgbClr val="002060"/>
                </a:solidFill>
                <a:latin typeface="Gilroy Bold" panose="00000800000000000000" pitchFamily="50" charset="0"/>
              </a:rPr>
              <a:t>isso</a:t>
            </a:r>
            <a:r>
              <a:rPr lang="en-US" sz="2076" cap="all" dirty="0">
                <a:solidFill>
                  <a:srgbClr val="002060"/>
                </a:solidFill>
                <a:latin typeface="Gilroy Bold" panose="00000800000000000000" pitchFamily="50" charset="0"/>
              </a:rPr>
              <a:t>?</a:t>
            </a:r>
          </a:p>
        </p:txBody>
      </p:sp>
      <p:pic>
        <p:nvPicPr>
          <p:cNvPr id="4" name="Imagem 3" descr="Forma&#10;&#10;Descrição gerada automaticamente com confiança média">
            <a:extLst>
              <a:ext uri="{FF2B5EF4-FFF2-40B4-BE49-F238E27FC236}">
                <a16:creationId xmlns:a16="http://schemas.microsoft.com/office/drawing/2014/main" id="{2EBD0541-FCC1-A913-901A-F219B0A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33" y="4861468"/>
            <a:ext cx="674334" cy="2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6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2" descr="Capgemini Logo Logo and symbol, meaning, history, PNG">
            <a:extLst>
              <a:ext uri="{FF2B5EF4-FFF2-40B4-BE49-F238E27FC236}">
                <a16:creationId xmlns:a16="http://schemas.microsoft.com/office/drawing/2014/main" id="{5EA08505-E973-4D59-9C74-CE1C6F67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0" y="2147363"/>
            <a:ext cx="719582" cy="46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Picture 2">
            <a:extLst>
              <a:ext uri="{FF2B5EF4-FFF2-40B4-BE49-F238E27FC236}">
                <a16:creationId xmlns:a16="http://schemas.microsoft.com/office/drawing/2014/main" id="{7CF51F65-C44F-AEA9-29E0-14D5156AA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94" t="21770" r="14973" b="63000"/>
          <a:stretch/>
        </p:blipFill>
        <p:spPr>
          <a:xfrm>
            <a:off x="481204" y="1636130"/>
            <a:ext cx="728249" cy="490970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8C158EF8-AD6E-8A2C-9BA7-95E8F6A334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2465" y="2637499"/>
            <a:ext cx="711217" cy="437615"/>
          </a:xfrm>
          <a:prstGeom prst="rect">
            <a:avLst/>
          </a:prstGeom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88FE7835-ABE3-32D2-3A2E-C4325258E7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444" y="3634351"/>
            <a:ext cx="750375" cy="490220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EDAF9ABC-320A-C83D-3884-2814499A15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8124" y="3192078"/>
            <a:ext cx="745521" cy="2517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1DC8F7D5-0CEE-B65F-1E56-45B76D45E6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065" y="3203100"/>
            <a:ext cx="678806" cy="324044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A9EB33B1-D8B2-90CC-3365-95D96EF96D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1" t="5741" r="9636" b="2584"/>
          <a:stretch/>
        </p:blipFill>
        <p:spPr>
          <a:xfrm>
            <a:off x="2084469" y="2095213"/>
            <a:ext cx="719582" cy="481782"/>
          </a:xfrm>
          <a:prstGeom prst="rect">
            <a:avLst/>
          </a:prstGeom>
          <a:noFill/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27FB98E2-A741-4024-39B1-D64A789F7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437" y="3656664"/>
            <a:ext cx="751695" cy="48169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29" name="11 Grupo">
            <a:extLst>
              <a:ext uri="{FF2B5EF4-FFF2-40B4-BE49-F238E27FC236}">
                <a16:creationId xmlns:a16="http://schemas.microsoft.com/office/drawing/2014/main" id="{63ACD86C-2F90-2434-221D-EFEB8CD009A0}"/>
              </a:ext>
            </a:extLst>
          </p:cNvPr>
          <p:cNvGrpSpPr/>
          <p:nvPr/>
        </p:nvGrpSpPr>
        <p:grpSpPr>
          <a:xfrm>
            <a:off x="2993954" y="4284257"/>
            <a:ext cx="647793" cy="153471"/>
            <a:chOff x="574675" y="207963"/>
            <a:chExt cx="776288" cy="192087"/>
          </a:xfrm>
          <a:solidFill>
            <a:srgbClr val="000000"/>
          </a:solidFill>
        </p:grpSpPr>
        <p:sp>
          <p:nvSpPr>
            <p:cNvPr id="376" name="Freeform 12">
              <a:extLst>
                <a:ext uri="{FF2B5EF4-FFF2-40B4-BE49-F238E27FC236}">
                  <a16:creationId xmlns:a16="http://schemas.microsoft.com/office/drawing/2014/main" id="{4F963F4C-4B60-2E96-D1D4-1E6BE2470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" y="207963"/>
              <a:ext cx="277813" cy="192087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091" kern="1200" dirty="0">
                <a:solidFill>
                  <a:srgbClr val="484748"/>
                </a:solidFill>
                <a:ea typeface="+mn-ea"/>
                <a:cs typeface="+mn-cs"/>
              </a:endParaRPr>
            </a:p>
          </p:txBody>
        </p:sp>
        <p:sp>
          <p:nvSpPr>
            <p:cNvPr id="377" name="Freeform 14">
              <a:extLst>
                <a:ext uri="{FF2B5EF4-FFF2-40B4-BE49-F238E27FC236}">
                  <a16:creationId xmlns:a16="http://schemas.microsoft.com/office/drawing/2014/main" id="{2816D312-344B-A1B7-783E-CB9A4C16EC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238" y="207963"/>
              <a:ext cx="228600" cy="192087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091" kern="1200" dirty="0">
                <a:solidFill>
                  <a:srgbClr val="484748"/>
                </a:solidFill>
                <a:ea typeface="+mn-ea"/>
                <a:cs typeface="+mn-cs"/>
              </a:endParaRPr>
            </a:p>
          </p:txBody>
        </p:sp>
        <p:sp>
          <p:nvSpPr>
            <p:cNvPr id="378" name="Freeform 17">
              <a:extLst>
                <a:ext uri="{FF2B5EF4-FFF2-40B4-BE49-F238E27FC236}">
                  <a16:creationId xmlns:a16="http://schemas.microsoft.com/office/drawing/2014/main" id="{4A8A3614-7CC5-7434-585A-B95FF2D3D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" y="207963"/>
              <a:ext cx="201613" cy="192087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buClrTx/>
                <a:defRPr/>
              </a:pPr>
              <a:endParaRPr lang="en-US" sz="1091" kern="1200" dirty="0">
                <a:solidFill>
                  <a:srgbClr val="484748"/>
                </a:solidFill>
                <a:ea typeface="+mn-ea"/>
                <a:cs typeface="+mn-cs"/>
              </a:endParaRPr>
            </a:p>
          </p:txBody>
        </p:sp>
      </p:grpSp>
      <p:pic>
        <p:nvPicPr>
          <p:cNvPr id="231" name="Picture 230" descr="https://www.canvia.com/contents/web/img/logo-interna.png">
            <a:extLst>
              <a:ext uri="{FF2B5EF4-FFF2-40B4-BE49-F238E27FC236}">
                <a16:creationId xmlns:a16="http://schemas.microsoft.com/office/drawing/2014/main" id="{5B0FFE80-F640-B3AB-F9DC-7F6AD2221DA1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391" y="3642483"/>
            <a:ext cx="657896" cy="1534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3602DC74-F95C-4189-123F-3C6F85C3CB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6" t="5632" r="10990" b="13468"/>
          <a:stretch/>
        </p:blipFill>
        <p:spPr>
          <a:xfrm>
            <a:off x="1369472" y="1634776"/>
            <a:ext cx="613478" cy="43700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6FFA1692-40C9-3D2F-40B0-EE542F6C2E4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16"/>
          <a:stretch/>
        </p:blipFill>
        <p:spPr>
          <a:xfrm>
            <a:off x="3013368" y="2740717"/>
            <a:ext cx="579407" cy="20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1" name="TextBox 240">
            <a:extLst>
              <a:ext uri="{FF2B5EF4-FFF2-40B4-BE49-F238E27FC236}">
                <a16:creationId xmlns:a16="http://schemas.microsoft.com/office/drawing/2014/main" id="{FB8A5ECD-8CB5-8359-F7DD-A5E504D1A6EE}"/>
              </a:ext>
            </a:extLst>
          </p:cNvPr>
          <p:cNvSpPr txBox="1"/>
          <p:nvPr/>
        </p:nvSpPr>
        <p:spPr>
          <a:xfrm>
            <a:off x="4489274" y="3585543"/>
            <a:ext cx="34289" cy="2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 panose="020B0503020102020204"/>
              </a:defRPr>
            </a:lvl1pPr>
          </a:lstStyle>
          <a:p>
            <a:pPr defTabSz="685800">
              <a:defRPr/>
            </a:pPr>
            <a:r>
              <a:rPr lang="en-US" sz="970" kern="1200" dirty="0">
                <a:solidFill>
                  <a:srgbClr val="484748"/>
                </a:solidFill>
                <a:ea typeface="+mn-ea"/>
                <a:cs typeface="+mn-cs"/>
              </a:rPr>
              <a:t>*</a:t>
            </a:r>
          </a:p>
        </p:txBody>
      </p:sp>
      <p:pic>
        <p:nvPicPr>
          <p:cNvPr id="244" name="Picture 243">
            <a:extLst>
              <a:ext uri="{FF2B5EF4-FFF2-40B4-BE49-F238E27FC236}">
                <a16:creationId xmlns:a16="http://schemas.microsoft.com/office/drawing/2014/main" id="{9BC358B7-E9A7-0F01-C31A-BBF49E2A993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484" y="3250759"/>
            <a:ext cx="616337" cy="247803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CDE7BCBB-B788-1E80-F140-DB2612BBF6D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445" y="2680271"/>
            <a:ext cx="371100" cy="381003"/>
          </a:xfrm>
          <a:prstGeom prst="rect">
            <a:avLst/>
          </a:prstGeom>
        </p:spPr>
      </p:pic>
      <p:pic>
        <p:nvPicPr>
          <p:cNvPr id="258" name="Picture 2" descr="Em breve um site totalmente renovado para você!">
            <a:extLst>
              <a:ext uri="{FF2B5EF4-FFF2-40B4-BE49-F238E27FC236}">
                <a16:creationId xmlns:a16="http://schemas.microsoft.com/office/drawing/2014/main" id="{3BAD92F7-D456-C281-2A65-EE98D3A9A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29" y="3157749"/>
            <a:ext cx="625958" cy="43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Imagen 15" descr="G:\RRII Marca y Beneficios\Branding\MARCA\Logos La CAJA\LogoLaCajadigitalRGB250x250(Original).png">
            <a:extLst>
              <a:ext uri="{FF2B5EF4-FFF2-40B4-BE49-F238E27FC236}">
                <a16:creationId xmlns:a16="http://schemas.microsoft.com/office/drawing/2014/main" id="{869CF5B1-871E-9861-F495-7654D266D142}"/>
              </a:ext>
            </a:extLst>
          </p:cNvPr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239" y="2133683"/>
            <a:ext cx="294126" cy="269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4B51788C-19AB-3DFF-1D4C-48E0637FFD6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438" y="2254882"/>
            <a:ext cx="334372" cy="2723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EB168886-1619-2C69-5EAA-85739D0EA350}"/>
              </a:ext>
            </a:extLst>
          </p:cNvPr>
          <p:cNvSpPr txBox="1"/>
          <p:nvPr/>
        </p:nvSpPr>
        <p:spPr>
          <a:xfrm>
            <a:off x="1349257" y="2604451"/>
            <a:ext cx="227423" cy="26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91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91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C3E9FD19-E50D-B489-7B9C-0D3CF9D60F9D}"/>
              </a:ext>
            </a:extLst>
          </p:cNvPr>
          <p:cNvSpPr txBox="1"/>
          <p:nvPr/>
        </p:nvSpPr>
        <p:spPr>
          <a:xfrm>
            <a:off x="4301932" y="3084559"/>
            <a:ext cx="227423" cy="26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91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91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4B5B5167-ABAF-2E93-E051-4E936EADB271}"/>
              </a:ext>
            </a:extLst>
          </p:cNvPr>
          <p:cNvSpPr txBox="1"/>
          <p:nvPr/>
        </p:nvSpPr>
        <p:spPr>
          <a:xfrm>
            <a:off x="4810751" y="3576034"/>
            <a:ext cx="227423" cy="26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91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91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B2651424-0E84-1EFA-8F87-3679593F3757}"/>
              </a:ext>
            </a:extLst>
          </p:cNvPr>
          <p:cNvSpPr txBox="1"/>
          <p:nvPr/>
        </p:nvSpPr>
        <p:spPr>
          <a:xfrm>
            <a:off x="2972381" y="2579442"/>
            <a:ext cx="227423" cy="26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91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91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7E1C9840-5B0A-B606-E366-0271F0CFE6EC}"/>
              </a:ext>
            </a:extLst>
          </p:cNvPr>
          <p:cNvSpPr txBox="1"/>
          <p:nvPr/>
        </p:nvSpPr>
        <p:spPr>
          <a:xfrm>
            <a:off x="6237142" y="1068046"/>
            <a:ext cx="227423" cy="26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91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91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5BC9216A-BA76-D455-04AC-92D68BB5AB14}"/>
              </a:ext>
            </a:extLst>
          </p:cNvPr>
          <p:cNvSpPr txBox="1"/>
          <p:nvPr/>
        </p:nvSpPr>
        <p:spPr>
          <a:xfrm>
            <a:off x="2097708" y="3109696"/>
            <a:ext cx="227423" cy="26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91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91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pic>
        <p:nvPicPr>
          <p:cNvPr id="271" name="Picture 27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73F203-97EE-F56C-9BEE-2638D45B32A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3543" y="1713173"/>
            <a:ext cx="594882" cy="388612"/>
          </a:xfrm>
          <a:prstGeom prst="rect">
            <a:avLst/>
          </a:prstGeom>
        </p:spPr>
      </p:pic>
      <p:pic>
        <p:nvPicPr>
          <p:cNvPr id="274" name="Picture 2" descr="Comentários CESARI avaliações e comentários de funcionários | Catho">
            <a:extLst>
              <a:ext uri="{FF2B5EF4-FFF2-40B4-BE49-F238E27FC236}">
                <a16:creationId xmlns:a16="http://schemas.microsoft.com/office/drawing/2014/main" id="{6BFE1F48-DED0-5C27-FDF1-A89295CA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375" b="-2053"/>
          <a:stretch/>
        </p:blipFill>
        <p:spPr bwMode="auto">
          <a:xfrm>
            <a:off x="2137744" y="3685896"/>
            <a:ext cx="562534" cy="39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2" descr="LH LafargeHolcim | Brands of the World™ | Download vector logos and  logotypes">
            <a:extLst>
              <a:ext uri="{FF2B5EF4-FFF2-40B4-BE49-F238E27FC236}">
                <a16:creationId xmlns:a16="http://schemas.microsoft.com/office/drawing/2014/main" id="{F0E972C8-8C3A-10C0-02DE-9AD847C03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6309" y="2662016"/>
            <a:ext cx="676362" cy="41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A2707C0F-37F6-FAE8-8F58-D80F3821EE89}"/>
              </a:ext>
            </a:extLst>
          </p:cNvPr>
          <p:cNvSpPr txBox="1"/>
          <p:nvPr/>
        </p:nvSpPr>
        <p:spPr>
          <a:xfrm>
            <a:off x="2118296" y="2622636"/>
            <a:ext cx="203175" cy="24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3874">
              <a:buClrTx/>
              <a:defRPr/>
            </a:pPr>
            <a:r>
              <a:rPr lang="en-US" sz="970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848" b="1" kern="1200" dirty="0">
              <a:solidFill>
                <a:srgbClr val="484748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7" name="Picture 276">
            <a:extLst>
              <a:ext uri="{FF2B5EF4-FFF2-40B4-BE49-F238E27FC236}">
                <a16:creationId xmlns:a16="http://schemas.microsoft.com/office/drawing/2014/main" id="{524627FC-2138-FB84-C6AA-0AF6AD46D2D2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005" y="3754516"/>
            <a:ext cx="609284" cy="229929"/>
          </a:xfrm>
          <a:prstGeom prst="rect">
            <a:avLst/>
          </a:prstGeom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1DF2EB41-78C6-4CD8-42FF-A447D152EA9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833" y="1114260"/>
            <a:ext cx="469541" cy="402928"/>
          </a:xfrm>
          <a:prstGeom prst="rect">
            <a:avLst/>
          </a:prstGeom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FA3185E1-CAF2-F578-9B24-FA66D31A9AD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739" y="2687598"/>
            <a:ext cx="714443" cy="312033"/>
          </a:xfrm>
          <a:prstGeom prst="rect">
            <a:avLst/>
          </a:prstGeom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99D53BE0-56DA-89B0-70A2-FB6730C7CCD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087" y="1221723"/>
            <a:ext cx="714513" cy="280820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0EA8F609-3144-9EC1-C492-063DDDBA12C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625" y="2803669"/>
            <a:ext cx="628629" cy="247067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2A9F2A89-0B0A-4221-65BD-F106795ACAC0}"/>
              </a:ext>
            </a:extLst>
          </p:cNvPr>
          <p:cNvSpPr txBox="1"/>
          <p:nvPr/>
        </p:nvSpPr>
        <p:spPr>
          <a:xfrm>
            <a:off x="4420626" y="1036756"/>
            <a:ext cx="227423" cy="26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91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91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C2006BD4-5C69-FF48-8C3C-AAB77BF33DF2}"/>
              </a:ext>
            </a:extLst>
          </p:cNvPr>
          <p:cNvSpPr txBox="1"/>
          <p:nvPr/>
        </p:nvSpPr>
        <p:spPr>
          <a:xfrm>
            <a:off x="2592175" y="1083303"/>
            <a:ext cx="227423" cy="26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91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91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pic>
        <p:nvPicPr>
          <p:cNvPr id="289" name="Picture 288">
            <a:extLst>
              <a:ext uri="{FF2B5EF4-FFF2-40B4-BE49-F238E27FC236}">
                <a16:creationId xmlns:a16="http://schemas.microsoft.com/office/drawing/2014/main" id="{26B825C7-55FC-3691-EA85-24EAA4F734A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85" y="3697688"/>
            <a:ext cx="650957" cy="316772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CE543F72-05CE-00B1-C882-A1226D8E9A22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164" y="2184249"/>
            <a:ext cx="532777" cy="318166"/>
          </a:xfrm>
          <a:prstGeom prst="rect">
            <a:avLst/>
          </a:prstGeom>
        </p:spPr>
      </p:pic>
      <p:pic>
        <p:nvPicPr>
          <p:cNvPr id="303" name="Picture 6" descr="Home Page - Biosev">
            <a:extLst>
              <a:ext uri="{FF2B5EF4-FFF2-40B4-BE49-F238E27FC236}">
                <a16:creationId xmlns:a16="http://schemas.microsoft.com/office/drawing/2014/main" id="{D47141BC-3C4B-B3D1-4D81-87093E176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9754" y="4156189"/>
            <a:ext cx="807270" cy="5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>
            <a:extLst>
              <a:ext uri="{FF2B5EF4-FFF2-40B4-BE49-F238E27FC236}">
                <a16:creationId xmlns:a16="http://schemas.microsoft.com/office/drawing/2014/main" id="{55510846-910F-FD61-E3C1-52D7C0CAF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699" y="2143196"/>
            <a:ext cx="464942" cy="36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TextBox 305">
            <a:extLst>
              <a:ext uri="{FF2B5EF4-FFF2-40B4-BE49-F238E27FC236}">
                <a16:creationId xmlns:a16="http://schemas.microsoft.com/office/drawing/2014/main" id="{1D96D7C5-B572-E0C6-28D2-A9CDC8C15FFB}"/>
              </a:ext>
            </a:extLst>
          </p:cNvPr>
          <p:cNvSpPr txBox="1"/>
          <p:nvPr/>
        </p:nvSpPr>
        <p:spPr>
          <a:xfrm>
            <a:off x="3932975" y="1601089"/>
            <a:ext cx="227423" cy="26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91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91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40B6C4CF-AAF3-380F-60A2-7EBDE5599E7C}"/>
              </a:ext>
            </a:extLst>
          </p:cNvPr>
          <p:cNvSpPr txBox="1"/>
          <p:nvPr/>
        </p:nvSpPr>
        <p:spPr>
          <a:xfrm>
            <a:off x="923067" y="2585561"/>
            <a:ext cx="262184" cy="27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19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19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48F1B011-4230-37FA-B172-29E23B632F3B}"/>
              </a:ext>
            </a:extLst>
          </p:cNvPr>
          <p:cNvSpPr txBox="1"/>
          <p:nvPr/>
        </p:nvSpPr>
        <p:spPr>
          <a:xfrm>
            <a:off x="1813273" y="1081400"/>
            <a:ext cx="262184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6627983C-4375-F1E9-EF34-769314B21F2A}"/>
              </a:ext>
            </a:extLst>
          </p:cNvPr>
          <p:cNvSpPr txBox="1"/>
          <p:nvPr/>
        </p:nvSpPr>
        <p:spPr>
          <a:xfrm flipH="1">
            <a:off x="5261901" y="2683138"/>
            <a:ext cx="491755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39D69E2C-F442-2CCC-5861-E7DDC487B2E1}"/>
              </a:ext>
            </a:extLst>
          </p:cNvPr>
          <p:cNvSpPr txBox="1"/>
          <p:nvPr/>
        </p:nvSpPr>
        <p:spPr>
          <a:xfrm>
            <a:off x="2190241" y="1639102"/>
            <a:ext cx="262184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506ECB82-4778-AB29-6641-1ED2E632D476}"/>
              </a:ext>
            </a:extLst>
          </p:cNvPr>
          <p:cNvSpPr txBox="1"/>
          <p:nvPr/>
        </p:nvSpPr>
        <p:spPr>
          <a:xfrm>
            <a:off x="928079" y="3117004"/>
            <a:ext cx="262184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pic>
        <p:nvPicPr>
          <p:cNvPr id="312" name="Picture 311">
            <a:extLst>
              <a:ext uri="{FF2B5EF4-FFF2-40B4-BE49-F238E27FC236}">
                <a16:creationId xmlns:a16="http://schemas.microsoft.com/office/drawing/2014/main" id="{3124CFE3-7B71-8466-9B39-413EC6346EE9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618" y="1280160"/>
            <a:ext cx="720971" cy="171512"/>
          </a:xfrm>
          <a:prstGeom prst="rect">
            <a:avLst/>
          </a:prstGeom>
        </p:spPr>
      </p:pic>
      <p:pic>
        <p:nvPicPr>
          <p:cNvPr id="313" name="Imagem 5">
            <a:extLst>
              <a:ext uri="{FF2B5EF4-FFF2-40B4-BE49-F238E27FC236}">
                <a16:creationId xmlns:a16="http://schemas.microsoft.com/office/drawing/2014/main" id="{85E2C1EF-BB2B-1B4E-85D9-E62333385F60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82" t="2183" r="20164" b="2417"/>
          <a:stretch/>
        </p:blipFill>
        <p:spPr>
          <a:xfrm>
            <a:off x="4094292" y="1658561"/>
            <a:ext cx="344626" cy="350123"/>
          </a:xfrm>
          <a:prstGeom prst="rect">
            <a:avLst/>
          </a:prstGeom>
          <a:ln>
            <a:noFill/>
          </a:ln>
        </p:spPr>
      </p:pic>
      <p:pic>
        <p:nvPicPr>
          <p:cNvPr id="314" name="Picture 4" descr="Neoenergia: a energia do futuro - Neoenergia">
            <a:extLst>
              <a:ext uri="{FF2B5EF4-FFF2-40B4-BE49-F238E27FC236}">
                <a16:creationId xmlns:a16="http://schemas.microsoft.com/office/drawing/2014/main" id="{B2F377E2-803F-3379-1A7C-B6372309B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898" y="1266613"/>
            <a:ext cx="696974" cy="35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4" descr="Logo de Iberdrola: la historia y el significado del logotipo, la marca y el  símbolo. | png, vector">
            <a:extLst>
              <a:ext uri="{FF2B5EF4-FFF2-40B4-BE49-F238E27FC236}">
                <a16:creationId xmlns:a16="http://schemas.microsoft.com/office/drawing/2014/main" id="{07A0BF72-5DD7-AD84-0BD5-1C0557BF5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698" y="1202498"/>
            <a:ext cx="602379" cy="11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" name="TextBox 315">
            <a:extLst>
              <a:ext uri="{FF2B5EF4-FFF2-40B4-BE49-F238E27FC236}">
                <a16:creationId xmlns:a16="http://schemas.microsoft.com/office/drawing/2014/main" id="{8F35CBEF-CC60-235E-E1B8-532FBDE64948}"/>
              </a:ext>
            </a:extLst>
          </p:cNvPr>
          <p:cNvSpPr txBox="1"/>
          <p:nvPr/>
        </p:nvSpPr>
        <p:spPr>
          <a:xfrm>
            <a:off x="3601978" y="1074096"/>
            <a:ext cx="332711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 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20B3BF56-4DC5-8FC2-4F88-8D09C453D508}"/>
              </a:ext>
            </a:extLst>
          </p:cNvPr>
          <p:cNvSpPr txBox="1"/>
          <p:nvPr/>
        </p:nvSpPr>
        <p:spPr>
          <a:xfrm>
            <a:off x="5254952" y="1067723"/>
            <a:ext cx="332711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 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BA39CCDD-CFD6-EDD8-AC1F-282DA4650AAC}"/>
              </a:ext>
            </a:extLst>
          </p:cNvPr>
          <p:cNvSpPr txBox="1"/>
          <p:nvPr/>
        </p:nvSpPr>
        <p:spPr>
          <a:xfrm>
            <a:off x="1003737" y="1068557"/>
            <a:ext cx="332711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 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B2442BC4-B76B-63D9-921E-EE7402446550}"/>
              </a:ext>
            </a:extLst>
          </p:cNvPr>
          <p:cNvSpPr txBox="1"/>
          <p:nvPr/>
        </p:nvSpPr>
        <p:spPr>
          <a:xfrm>
            <a:off x="1314466" y="1566186"/>
            <a:ext cx="332711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 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92DFE45D-A131-3578-227D-48E98A64E313}"/>
              </a:ext>
            </a:extLst>
          </p:cNvPr>
          <p:cNvSpPr txBox="1"/>
          <p:nvPr/>
        </p:nvSpPr>
        <p:spPr>
          <a:xfrm>
            <a:off x="3617776" y="2066508"/>
            <a:ext cx="535308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 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pic>
        <p:nvPicPr>
          <p:cNvPr id="321" name="Imagem 3">
            <a:extLst>
              <a:ext uri="{FF2B5EF4-FFF2-40B4-BE49-F238E27FC236}">
                <a16:creationId xmlns:a16="http://schemas.microsoft.com/office/drawing/2014/main" id="{24F596E2-E559-037F-99E9-17B48C467265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75" y="2796231"/>
            <a:ext cx="629356" cy="126923"/>
          </a:xfrm>
          <a:prstGeom prst="rect">
            <a:avLst/>
          </a:prstGeom>
        </p:spPr>
      </p:pic>
      <p:pic>
        <p:nvPicPr>
          <p:cNvPr id="322" name="Picture 321">
            <a:extLst>
              <a:ext uri="{FF2B5EF4-FFF2-40B4-BE49-F238E27FC236}">
                <a16:creationId xmlns:a16="http://schemas.microsoft.com/office/drawing/2014/main" id="{11DFFF56-E594-81EE-51A1-C382CAD8D0FB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83" y="3791739"/>
            <a:ext cx="661475" cy="174028"/>
          </a:xfrm>
          <a:prstGeom prst="rect">
            <a:avLst/>
          </a:prstGeom>
        </p:spPr>
      </p:pic>
      <p:pic>
        <p:nvPicPr>
          <p:cNvPr id="323" name="Picture 2" descr="Multa a Telecom Personal por no cumplir con la garantía de un producto">
            <a:extLst>
              <a:ext uri="{FF2B5EF4-FFF2-40B4-BE49-F238E27FC236}">
                <a16:creationId xmlns:a16="http://schemas.microsoft.com/office/drawing/2014/main" id="{7F9BE561-6E22-C9CF-4CA3-7E437B8A6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242" y="3663806"/>
            <a:ext cx="606741" cy="4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" name="TextBox 323">
            <a:extLst>
              <a:ext uri="{FF2B5EF4-FFF2-40B4-BE49-F238E27FC236}">
                <a16:creationId xmlns:a16="http://schemas.microsoft.com/office/drawing/2014/main" id="{A300AB60-D4CF-AFEA-DF8C-4EB682399181}"/>
              </a:ext>
            </a:extLst>
          </p:cNvPr>
          <p:cNvSpPr txBox="1"/>
          <p:nvPr/>
        </p:nvSpPr>
        <p:spPr>
          <a:xfrm>
            <a:off x="6138382" y="3139275"/>
            <a:ext cx="332711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 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86E41EDD-6A0F-29C8-8F0B-CB45D25AFE6B}"/>
              </a:ext>
            </a:extLst>
          </p:cNvPr>
          <p:cNvGrpSpPr/>
          <p:nvPr/>
        </p:nvGrpSpPr>
        <p:grpSpPr>
          <a:xfrm>
            <a:off x="3021094" y="1153910"/>
            <a:ext cx="649016" cy="372899"/>
            <a:chOff x="9955857" y="1382120"/>
            <a:chExt cx="1446899" cy="868290"/>
          </a:xfrm>
        </p:grpSpPr>
        <p:pic>
          <p:nvPicPr>
            <p:cNvPr id="369" name="Picture 12">
              <a:extLst>
                <a:ext uri="{FF2B5EF4-FFF2-40B4-BE49-F238E27FC236}">
                  <a16:creationId xmlns:a16="http://schemas.microsoft.com/office/drawing/2014/main" id="{4CBE9CDF-2BE8-37E7-F6FD-6C774CF72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5857" y="1382120"/>
              <a:ext cx="1392790" cy="293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0" name="Picture 14" descr="Fiat Logo – PNG e Vetor – Download de Logo">
              <a:extLst>
                <a:ext uri="{FF2B5EF4-FFF2-40B4-BE49-F238E27FC236}">
                  <a16:creationId xmlns:a16="http://schemas.microsoft.com/office/drawing/2014/main" id="{BAC777D7-1D56-C4EC-DE79-F1438A213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7469" y="1621297"/>
              <a:ext cx="331885" cy="331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" name="Picture 16">
              <a:extLst>
                <a:ext uri="{FF2B5EF4-FFF2-40B4-BE49-F238E27FC236}">
                  <a16:creationId xmlns:a16="http://schemas.microsoft.com/office/drawing/2014/main" id="{760AD646-545C-51BE-F053-61DB77FE7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289" y="1686950"/>
              <a:ext cx="492457" cy="214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2" name="Picture 18">
              <a:extLst>
                <a:ext uri="{FF2B5EF4-FFF2-40B4-BE49-F238E27FC236}">
                  <a16:creationId xmlns:a16="http://schemas.microsoft.com/office/drawing/2014/main" id="{579C641F-BE9A-B856-109A-91F880CA0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811" y="1960234"/>
              <a:ext cx="470798" cy="270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" name="Picture 22" descr="Peugeot apresenta nova logo na França – ALL THE CARS">
              <a:extLst>
                <a:ext uri="{FF2B5EF4-FFF2-40B4-BE49-F238E27FC236}">
                  <a16:creationId xmlns:a16="http://schemas.microsoft.com/office/drawing/2014/main" id="{4ABD8E5D-C4ED-B994-043E-C3198255E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8900" y="1590128"/>
              <a:ext cx="483856" cy="367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4" name="Picture 24" descr="Citroën Logo – PNG e Vetor – Download de Logo">
              <a:extLst>
                <a:ext uri="{FF2B5EF4-FFF2-40B4-BE49-F238E27FC236}">
                  <a16:creationId xmlns:a16="http://schemas.microsoft.com/office/drawing/2014/main" id="{50F488DD-1FC1-084F-38C7-2943D0321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230" y="1933097"/>
              <a:ext cx="377575" cy="28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5" name="Picture 26" descr="A História dos logótipos: Alfa Romeo">
              <a:extLst>
                <a:ext uri="{FF2B5EF4-FFF2-40B4-BE49-F238E27FC236}">
                  <a16:creationId xmlns:a16="http://schemas.microsoft.com/office/drawing/2014/main" id="{6EBCE557-8703-6A47-D8E1-FC74DD2AC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3972" y="1943250"/>
              <a:ext cx="305795" cy="30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6" name="Picture 2">
            <a:extLst>
              <a:ext uri="{FF2B5EF4-FFF2-40B4-BE49-F238E27FC236}">
                <a16:creationId xmlns:a16="http://schemas.microsoft.com/office/drawing/2014/main" id="{E4250C35-D882-04C3-5EFA-68D47B048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68" t="22037" r="28306" b="62733"/>
          <a:stretch/>
        </p:blipFill>
        <p:spPr>
          <a:xfrm>
            <a:off x="5811364" y="4064876"/>
            <a:ext cx="680705" cy="481692"/>
          </a:xfrm>
          <a:prstGeom prst="rect">
            <a:avLst/>
          </a:prstGeom>
        </p:spPr>
      </p:pic>
      <p:pic>
        <p:nvPicPr>
          <p:cNvPr id="344" name="Picture 343">
            <a:extLst>
              <a:ext uri="{FF2B5EF4-FFF2-40B4-BE49-F238E27FC236}">
                <a16:creationId xmlns:a16="http://schemas.microsoft.com/office/drawing/2014/main" id="{83913435-8499-4070-89BE-EC5B5E20204C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6685" y="3664736"/>
            <a:ext cx="564169" cy="384787"/>
          </a:xfrm>
          <a:prstGeom prst="rect">
            <a:avLst/>
          </a:prstGeom>
        </p:spPr>
      </p:pic>
      <p:pic>
        <p:nvPicPr>
          <p:cNvPr id="345" name="Picture 344">
            <a:extLst>
              <a:ext uri="{FF2B5EF4-FFF2-40B4-BE49-F238E27FC236}">
                <a16:creationId xmlns:a16="http://schemas.microsoft.com/office/drawing/2014/main" id="{3859A0A6-123F-3524-59A4-93AA7EF377E1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5659" y="4138356"/>
            <a:ext cx="630944" cy="430331"/>
          </a:xfrm>
          <a:prstGeom prst="rect">
            <a:avLst/>
          </a:prstGeom>
        </p:spPr>
      </p:pic>
      <p:pic>
        <p:nvPicPr>
          <p:cNvPr id="346" name="Picture 345">
            <a:extLst>
              <a:ext uri="{FF2B5EF4-FFF2-40B4-BE49-F238E27FC236}">
                <a16:creationId xmlns:a16="http://schemas.microsoft.com/office/drawing/2014/main" id="{DA2B68C1-BB70-BCBE-5EA4-E0C021E6046D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712" y="3161040"/>
            <a:ext cx="630944" cy="430331"/>
          </a:xfrm>
          <a:prstGeom prst="rect">
            <a:avLst/>
          </a:prstGeom>
        </p:spPr>
      </p:pic>
      <p:pic>
        <p:nvPicPr>
          <p:cNvPr id="347" name="Picture 2">
            <a:extLst>
              <a:ext uri="{FF2B5EF4-FFF2-40B4-BE49-F238E27FC236}">
                <a16:creationId xmlns:a16="http://schemas.microsoft.com/office/drawing/2014/main" id="{F8042CB0-DBBF-8195-2D49-C0C2A2AE6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43" t="63220" r="59142" b="22935"/>
          <a:stretch/>
        </p:blipFill>
        <p:spPr>
          <a:xfrm>
            <a:off x="6604090" y="3664429"/>
            <a:ext cx="432248" cy="332838"/>
          </a:xfrm>
          <a:prstGeom prst="rect">
            <a:avLst/>
          </a:prstGeom>
        </p:spPr>
      </p:pic>
      <p:pic>
        <p:nvPicPr>
          <p:cNvPr id="348" name="Picture 2">
            <a:extLst>
              <a:ext uri="{FF2B5EF4-FFF2-40B4-BE49-F238E27FC236}">
                <a16:creationId xmlns:a16="http://schemas.microsoft.com/office/drawing/2014/main" id="{15E401C2-BADE-4879-C60E-E4BC7C9D9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99" t="83844" r="58289" b="3085"/>
          <a:stretch/>
        </p:blipFill>
        <p:spPr>
          <a:xfrm>
            <a:off x="563701" y="4142166"/>
            <a:ext cx="581351" cy="347802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A9116E1E-98AA-AC41-8394-9959E449998E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723698" y="2643489"/>
            <a:ext cx="660170" cy="394661"/>
          </a:xfrm>
          <a:prstGeom prst="rect">
            <a:avLst/>
          </a:prstGeom>
        </p:spPr>
      </p:pic>
      <p:pic>
        <p:nvPicPr>
          <p:cNvPr id="351" name="Picture 350">
            <a:extLst>
              <a:ext uri="{FF2B5EF4-FFF2-40B4-BE49-F238E27FC236}">
                <a16:creationId xmlns:a16="http://schemas.microsoft.com/office/drawing/2014/main" id="{98496F77-2FA0-D0CB-BCA3-233170A629E5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639047" y="4124572"/>
            <a:ext cx="409473" cy="437558"/>
          </a:xfrm>
          <a:prstGeom prst="rect">
            <a:avLst/>
          </a:prstGeom>
        </p:spPr>
      </p:pic>
      <p:pic>
        <p:nvPicPr>
          <p:cNvPr id="352" name="Picture 4" descr="DHL Global Forwarding Argentina S.A. (DHL Argentina) - BNamericas">
            <a:extLst>
              <a:ext uri="{FF2B5EF4-FFF2-40B4-BE49-F238E27FC236}">
                <a16:creationId xmlns:a16="http://schemas.microsoft.com/office/drawing/2014/main" id="{79B4CCDA-2144-08D4-416C-49A78FDE0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2" y="1213795"/>
            <a:ext cx="573452" cy="34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4" descr="Mercado Libre cambió logo y anunció descuentos en farmacias y a  monotributistas para compras online - El Economista">
            <a:extLst>
              <a:ext uri="{FF2B5EF4-FFF2-40B4-BE49-F238E27FC236}">
                <a16:creationId xmlns:a16="http://schemas.microsoft.com/office/drawing/2014/main" id="{07F16AC0-7E4F-AD6C-5250-694376CFF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1" t="13687" r="14452"/>
          <a:stretch/>
        </p:blipFill>
        <p:spPr bwMode="auto">
          <a:xfrm>
            <a:off x="5778461" y="1710082"/>
            <a:ext cx="458681" cy="40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353">
            <a:extLst>
              <a:ext uri="{FF2B5EF4-FFF2-40B4-BE49-F238E27FC236}">
                <a16:creationId xmlns:a16="http://schemas.microsoft.com/office/drawing/2014/main" id="{A6940EAB-EE85-8334-63FB-E5A1C812FD1B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0213" y="3277440"/>
            <a:ext cx="242735" cy="304631"/>
          </a:xfrm>
          <a:prstGeom prst="rect">
            <a:avLst/>
          </a:prstGeom>
        </p:spPr>
      </p:pic>
      <p:pic>
        <p:nvPicPr>
          <p:cNvPr id="355" name="Picture 2">
            <a:extLst>
              <a:ext uri="{FF2B5EF4-FFF2-40B4-BE49-F238E27FC236}">
                <a16:creationId xmlns:a16="http://schemas.microsoft.com/office/drawing/2014/main" id="{C5197961-C3CF-18B4-3420-527F2D5F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7485" y="3269167"/>
            <a:ext cx="254048" cy="26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11">
            <a:extLst>
              <a:ext uri="{FF2B5EF4-FFF2-40B4-BE49-F238E27FC236}">
                <a16:creationId xmlns:a16="http://schemas.microsoft.com/office/drawing/2014/main" id="{03C73DD9-FD39-120B-AD65-64517BBD4CC7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714" y="2801880"/>
            <a:ext cx="585820" cy="195149"/>
          </a:xfrm>
          <a:prstGeom prst="rect">
            <a:avLst/>
          </a:prstGeom>
        </p:spPr>
      </p:pic>
      <p:pic>
        <p:nvPicPr>
          <p:cNvPr id="357" name="Picture 356" descr="Logo, company name&#10;&#10;Description automatically generated">
            <a:extLst>
              <a:ext uri="{FF2B5EF4-FFF2-40B4-BE49-F238E27FC236}">
                <a16:creationId xmlns:a16="http://schemas.microsoft.com/office/drawing/2014/main" id="{A311A01C-F652-FDC1-A596-CA4BFE0AE408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499" y="2162657"/>
            <a:ext cx="364273" cy="438821"/>
          </a:xfrm>
          <a:prstGeom prst="rect">
            <a:avLst/>
          </a:prstGeom>
        </p:spPr>
      </p:pic>
      <p:pic>
        <p:nvPicPr>
          <p:cNvPr id="358" name="Picture 2" descr="The Largest Drug Safety Congress Globally | Drug Safety USA ...">
            <a:extLst>
              <a:ext uri="{FF2B5EF4-FFF2-40B4-BE49-F238E27FC236}">
                <a16:creationId xmlns:a16="http://schemas.microsoft.com/office/drawing/2014/main" id="{91571442-F1DA-AE0C-82F2-2A379A1B6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5723" y="3276527"/>
            <a:ext cx="543385" cy="14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2" descr="Logo Profarma – Logos PNG">
            <a:extLst>
              <a:ext uri="{FF2B5EF4-FFF2-40B4-BE49-F238E27FC236}">
                <a16:creationId xmlns:a16="http://schemas.microsoft.com/office/drawing/2014/main" id="{693575C3-0799-052E-7957-C19F0751F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4" b="19879"/>
          <a:stretch/>
        </p:blipFill>
        <p:spPr bwMode="auto">
          <a:xfrm>
            <a:off x="4749766" y="1686948"/>
            <a:ext cx="678348" cy="37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Picture 367" descr="Logo&#10;&#10;Description automatically generated">
            <a:extLst>
              <a:ext uri="{FF2B5EF4-FFF2-40B4-BE49-F238E27FC236}">
                <a16:creationId xmlns:a16="http://schemas.microsoft.com/office/drawing/2014/main" id="{8AB0E9A6-F3F1-AC08-D48A-4D4BFEF06F6D}"/>
              </a:ext>
            </a:extLst>
          </p:cNvPr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696" y="1206791"/>
            <a:ext cx="693961" cy="170748"/>
          </a:xfrm>
          <a:prstGeom prst="rect">
            <a:avLst/>
          </a:prstGeom>
        </p:spPr>
      </p:pic>
      <p:pic>
        <p:nvPicPr>
          <p:cNvPr id="1026" name="Picture 2" descr="European Parliament adopts resolution on the new Circular Economy Action  Plan – Water Europe">
            <a:extLst>
              <a:ext uri="{FF2B5EF4-FFF2-40B4-BE49-F238E27FC236}">
                <a16:creationId xmlns:a16="http://schemas.microsoft.com/office/drawing/2014/main" id="{A8F055D5-58BA-6570-E252-9433034D1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3033617" y="1644612"/>
            <a:ext cx="747799" cy="38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" descr="European Parliament adopts resolution on the new Circular Economy Action  Plan – Water Europe">
            <a:extLst>
              <a:ext uri="{FF2B5EF4-FFF2-40B4-BE49-F238E27FC236}">
                <a16:creationId xmlns:a16="http://schemas.microsoft.com/office/drawing/2014/main" id="{28D92133-44C3-D6B4-FEAD-3C4F08F4E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8" t="12035" r="43624" b="64044"/>
          <a:stretch/>
        </p:blipFill>
        <p:spPr bwMode="auto">
          <a:xfrm>
            <a:off x="3571117" y="1663145"/>
            <a:ext cx="234454" cy="25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bm-logo – Timmaron Group">
            <a:extLst>
              <a:ext uri="{FF2B5EF4-FFF2-40B4-BE49-F238E27FC236}">
                <a16:creationId xmlns:a16="http://schemas.microsoft.com/office/drawing/2014/main" id="{2E404E67-E8C8-55BF-6C0D-86EEA7998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91" t="20004" r="11903" b="25160"/>
          <a:stretch/>
        </p:blipFill>
        <p:spPr bwMode="auto">
          <a:xfrm>
            <a:off x="1428252" y="4249788"/>
            <a:ext cx="535271" cy="24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meta">
            <a:extLst>
              <a:ext uri="{FF2B5EF4-FFF2-40B4-BE49-F238E27FC236}">
                <a16:creationId xmlns:a16="http://schemas.microsoft.com/office/drawing/2014/main" id="{A11617B1-0848-BCAE-9F4A-C34F4B37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064" y="2248839"/>
            <a:ext cx="700251" cy="2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olkswagen Logo PNG vector in SVG, PDF, AI, CDR format">
            <a:extLst>
              <a:ext uri="{FF2B5EF4-FFF2-40B4-BE49-F238E27FC236}">
                <a16:creationId xmlns:a16="http://schemas.microsoft.com/office/drawing/2014/main" id="{6E1612ED-F506-B276-CC02-E9D2AA824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t="9445" r="22197" b="8461"/>
          <a:stretch/>
        </p:blipFill>
        <p:spPr bwMode="auto">
          <a:xfrm>
            <a:off x="4907817" y="1132148"/>
            <a:ext cx="349472" cy="3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2BE665C-1919-4402-E241-BB38806DCFAD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65" y="4346200"/>
            <a:ext cx="679292" cy="87176"/>
          </a:xfrm>
          <a:prstGeom prst="rect">
            <a:avLst/>
          </a:prstGeom>
        </p:spPr>
      </p:pic>
      <p:pic>
        <p:nvPicPr>
          <p:cNvPr id="12" name="Picture 11" descr="A logo of a company&#10;&#10;Description automatically generated">
            <a:extLst>
              <a:ext uri="{FF2B5EF4-FFF2-40B4-BE49-F238E27FC236}">
                <a16:creationId xmlns:a16="http://schemas.microsoft.com/office/drawing/2014/main" id="{9CC0AE55-42A8-B092-C645-5244027BBB1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25" y="1691189"/>
            <a:ext cx="543385" cy="380589"/>
          </a:xfrm>
          <a:prstGeom prst="rect">
            <a:avLst/>
          </a:prstGeom>
        </p:spPr>
      </p:pic>
      <p:pic>
        <p:nvPicPr>
          <p:cNvPr id="13" name="Picture 12" descr="A logo with a red triangle&#10;&#10;Description automatically generated">
            <a:extLst>
              <a:ext uri="{FF2B5EF4-FFF2-40B4-BE49-F238E27FC236}">
                <a16:creationId xmlns:a16="http://schemas.microsoft.com/office/drawing/2014/main" id="{AB4D654D-D185-3CA1-B2F1-7407B555378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74" y="3084888"/>
            <a:ext cx="662144" cy="396728"/>
          </a:xfrm>
          <a:prstGeom prst="rect">
            <a:avLst/>
          </a:prstGeom>
        </p:spPr>
      </p:pic>
      <p:sp>
        <p:nvSpPr>
          <p:cNvPr id="15" name="Title 8">
            <a:extLst>
              <a:ext uri="{FF2B5EF4-FFF2-40B4-BE49-F238E27FC236}">
                <a16:creationId xmlns:a16="http://schemas.microsoft.com/office/drawing/2014/main" id="{0453F177-4407-135E-E811-256568A5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67" y="156937"/>
            <a:ext cx="8213400" cy="699300"/>
          </a:xfrm>
        </p:spPr>
        <p:txBody>
          <a:bodyPr>
            <a:normAutofit/>
          </a:bodyPr>
          <a:lstStyle/>
          <a:p>
            <a:r>
              <a:rPr lang="pt-BR" sz="2076" cap="all" dirty="0">
                <a:solidFill>
                  <a:srgbClr val="002060"/>
                </a:solidFill>
                <a:latin typeface="Gilroy Bold" panose="00000800000000000000" pitchFamily="50" charset="0"/>
              </a:rPr>
              <a:t>Alguns de nossos clientes de automação inteligente (RPA e IA)</a:t>
            </a:r>
            <a:endParaRPr lang="en-US" sz="2076" cap="all" dirty="0">
              <a:solidFill>
                <a:srgbClr val="002060"/>
              </a:solidFill>
              <a:latin typeface="Gilroy Bold" panose="00000800000000000000" pitchFamily="50" charset="0"/>
            </a:endParaRPr>
          </a:p>
        </p:txBody>
      </p:sp>
      <p:pic>
        <p:nvPicPr>
          <p:cNvPr id="282" name="Picture 281">
            <a:extLst>
              <a:ext uri="{FF2B5EF4-FFF2-40B4-BE49-F238E27FC236}">
                <a16:creationId xmlns:a16="http://schemas.microsoft.com/office/drawing/2014/main" id="{0F67FA88-A119-98A5-5702-44EED09461D0}"/>
              </a:ext>
            </a:extLst>
          </p:cNvPr>
          <p:cNvPicPr>
            <a:picLocks noChangeAspect="1"/>
          </p:cNvPicPr>
          <p:nvPr/>
        </p:nvPicPr>
        <p:blipFill rotWithShape="1">
          <a:blip r:embed="rId6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351" y="1303797"/>
            <a:ext cx="406982" cy="230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66C603-1ABB-CD10-F1AE-82186215B431}"/>
              </a:ext>
            </a:extLst>
          </p:cNvPr>
          <p:cNvSpPr txBox="1"/>
          <p:nvPr/>
        </p:nvSpPr>
        <p:spPr>
          <a:xfrm>
            <a:off x="6121738" y="1485801"/>
            <a:ext cx="332711" cy="25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043" b="1" kern="1200" dirty="0">
                <a:solidFill>
                  <a:srgbClr val="484748"/>
                </a:solidFill>
                <a:latin typeface="Franklin Gothic Book" panose="020B0503020102020204"/>
                <a:ea typeface="+mn-ea"/>
                <a:cs typeface="+mn-cs"/>
              </a:rPr>
              <a:t>* </a:t>
            </a:r>
            <a:endParaRPr lang="en-US" sz="1043" kern="1200" dirty="0">
              <a:solidFill>
                <a:srgbClr val="484748"/>
              </a:solidFill>
              <a:ea typeface="+mn-ea"/>
              <a:cs typeface="+mn-cs"/>
            </a:endParaRPr>
          </a:p>
        </p:txBody>
      </p:sp>
      <p:pic>
        <p:nvPicPr>
          <p:cNvPr id="1030" name="Picture 6" descr="LATAM Airlines Logo Download - AI - All Vector Logo">
            <a:extLst>
              <a:ext uri="{FF2B5EF4-FFF2-40B4-BE49-F238E27FC236}">
                <a16:creationId xmlns:a16="http://schemas.microsoft.com/office/drawing/2014/main" id="{23EDD581-95E1-4358-18D5-AC2C4953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94" y="2144780"/>
            <a:ext cx="678348" cy="36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6653D-E58D-7F1B-D992-3122A8A38911}"/>
              </a:ext>
            </a:extLst>
          </p:cNvPr>
          <p:cNvSpPr txBox="1">
            <a:spLocks/>
          </p:cNvSpPr>
          <p:nvPr/>
        </p:nvSpPr>
        <p:spPr>
          <a:xfrm>
            <a:off x="408212" y="668780"/>
            <a:ext cx="8213400" cy="270000"/>
          </a:xfrm>
          <a:prstGeom prst="rect">
            <a:avLst/>
          </a:prstGeom>
        </p:spPr>
        <p:txBody>
          <a:bodyPr/>
          <a:lstStyle>
            <a:lvl1pPr marL="0" indent="0" algn="l" defTabSz="903475" rtl="0" eaLnBrk="1" latinLnBrk="0" hangingPunct="1">
              <a:lnSpc>
                <a:spcPct val="100000"/>
              </a:lnSpc>
              <a:spcBef>
                <a:spcPts val="594"/>
              </a:spcBef>
              <a:buFontTx/>
              <a:buNone/>
              <a:defRPr sz="1580" b="1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1pPr>
            <a:lvl2pPr marL="355699" indent="-177849" algn="l" defTabSz="903475" rtl="0" eaLnBrk="1" latinLnBrk="0" hangingPunct="1">
              <a:lnSpc>
                <a:spcPct val="100000"/>
              </a:lnSpc>
              <a:spcBef>
                <a:spcPts val="594"/>
              </a:spcBef>
              <a:buFont typeface="Arial" panose="020B0604020202020204" pitchFamily="34" charset="0"/>
              <a:buChar char="•"/>
              <a:defRPr sz="1482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2pPr>
            <a:lvl3pPr marL="711397" indent="-177849" algn="l" defTabSz="903475" rtl="0" eaLnBrk="1" latinLnBrk="0" hangingPunct="1">
              <a:lnSpc>
                <a:spcPct val="100000"/>
              </a:lnSpc>
              <a:spcBef>
                <a:spcPts val="790"/>
              </a:spcBef>
              <a:buFont typeface="Arial" panose="020B0604020202020204" pitchFamily="34" charset="0"/>
              <a:buChar char="-"/>
              <a:defRPr sz="1382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3pPr>
            <a:lvl4pPr marL="889246" indent="-177849" algn="l" defTabSz="903475" rtl="0" eaLnBrk="1" latinLnBrk="0" hangingPunct="1">
              <a:lnSpc>
                <a:spcPct val="100000"/>
              </a:lnSpc>
              <a:spcBef>
                <a:spcPts val="790"/>
              </a:spcBef>
              <a:buFont typeface="Arial" panose="020B0604020202020204" pitchFamily="34" charset="0"/>
              <a:buChar char="›"/>
              <a:defRPr sz="1286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4pPr>
            <a:lvl5pPr marL="1067095" indent="-177849" algn="l" defTabSz="903475" rtl="0" eaLnBrk="1" latinLnBrk="0" hangingPunct="1">
              <a:lnSpc>
                <a:spcPct val="100000"/>
              </a:lnSpc>
              <a:spcBef>
                <a:spcPts val="790"/>
              </a:spcBef>
              <a:buFont typeface="Arial" panose="020B0604020202020204" pitchFamily="34" charset="0"/>
              <a:buChar char="◦"/>
              <a:defRPr sz="1186" kern="1200">
                <a:solidFill>
                  <a:schemeClr val="accent1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+mn-cs"/>
              </a:defRPr>
            </a:lvl5pPr>
            <a:lvl6pPr marL="2484554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6292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8029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9765" indent="-225869" algn="l" defTabSz="903475" rtl="0" eaLnBrk="1" latinLnBrk="0" hangingPunct="1">
              <a:lnSpc>
                <a:spcPct val="90000"/>
              </a:lnSpc>
              <a:spcBef>
                <a:spcPts val="494"/>
              </a:spcBef>
              <a:buFont typeface="Arial" panose="020B0604020202020204" pitchFamily="34" charset="0"/>
              <a:buChar char="•"/>
              <a:defRPr sz="1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77606">
              <a:spcBef>
                <a:spcPts val="446"/>
              </a:spcBef>
              <a:buClrTx/>
            </a:pPr>
            <a:r>
              <a:rPr lang="pt-BR" sz="1335" dirty="0">
                <a:solidFill>
                  <a:srgbClr val="4472C4"/>
                </a:solidFill>
                <a:latin typeface="Gilroy-Black"/>
              </a:rPr>
              <a:t>Alguns concorrentes também são nossos clientes, pois confiam em nossas habilidades de entrega</a:t>
            </a:r>
            <a:endParaRPr lang="en-US" sz="1335" dirty="0">
              <a:solidFill>
                <a:srgbClr val="4472C4"/>
              </a:solidFill>
              <a:latin typeface="Gilroy-Black"/>
            </a:endParaRPr>
          </a:p>
          <a:p>
            <a:pPr defTabSz="677606">
              <a:spcBef>
                <a:spcPts val="446"/>
              </a:spcBef>
              <a:buClrTx/>
            </a:pPr>
            <a:endParaRPr lang="es-AR" sz="1185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8F61250-4596-0D0D-E2AE-ED1017561FAF}"/>
              </a:ext>
            </a:extLst>
          </p:cNvPr>
          <p:cNvSpPr/>
          <p:nvPr/>
        </p:nvSpPr>
        <p:spPr>
          <a:xfrm>
            <a:off x="3634005" y="4752721"/>
            <a:ext cx="11897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pt-BR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* Projetos de 3+ anos</a:t>
            </a:r>
          </a:p>
        </p:txBody>
      </p:sp>
      <p:pic>
        <p:nvPicPr>
          <p:cNvPr id="4" name="Picture 2" descr="Bunge anuncia empresa para frete digital no Brasil; dará acesso outros... -  Notícias Agrícolas">
            <a:extLst>
              <a:ext uri="{FF2B5EF4-FFF2-40B4-BE49-F238E27FC236}">
                <a16:creationId xmlns:a16="http://schemas.microsoft.com/office/drawing/2014/main" id="{1310D201-C66F-F9D4-3E2C-8E7CFAB48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5" b="20692"/>
          <a:stretch/>
        </p:blipFill>
        <p:spPr bwMode="auto">
          <a:xfrm>
            <a:off x="7284721" y="2247862"/>
            <a:ext cx="683130" cy="2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IBERTY SEGUROS - Seguro de carros - Seguro Fácil Brasil">
            <a:extLst>
              <a:ext uri="{FF2B5EF4-FFF2-40B4-BE49-F238E27FC236}">
                <a16:creationId xmlns:a16="http://schemas.microsoft.com/office/drawing/2014/main" id="{05F701F1-0DD3-F33F-2908-2C982AC7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91" y="4138356"/>
            <a:ext cx="595097" cy="3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omo é trabalhar na empresa Hering | 99jobs.com">
            <a:extLst>
              <a:ext uri="{FF2B5EF4-FFF2-40B4-BE49-F238E27FC236}">
                <a16:creationId xmlns:a16="http://schemas.microsoft.com/office/drawing/2014/main" id="{3ABEC0E6-60F5-E34C-0602-70F5DFC8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30" y="1123231"/>
            <a:ext cx="389894" cy="38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019EB9-0AFE-913C-6E81-1CABA5E9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44" y="2801020"/>
            <a:ext cx="728120" cy="1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8109D60B-7F94-D190-791D-466F7468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170" y="4085822"/>
            <a:ext cx="736479" cy="22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Marcas da M. Dias Branco estão entre as preferidas pelos consumidores  brasileiros - M. Dias Branco">
            <a:extLst>
              <a:ext uri="{FF2B5EF4-FFF2-40B4-BE49-F238E27FC236}">
                <a16:creationId xmlns:a16="http://schemas.microsoft.com/office/drawing/2014/main" id="{A0B5593E-B427-C916-AFF3-0C1E9C89C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26892" r="11619" b="28168"/>
          <a:stretch/>
        </p:blipFill>
        <p:spPr bwMode="auto">
          <a:xfrm>
            <a:off x="7361183" y="3674223"/>
            <a:ext cx="585171" cy="27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EMS • Saúde | Home">
            <a:extLst>
              <a:ext uri="{FF2B5EF4-FFF2-40B4-BE49-F238E27FC236}">
                <a16:creationId xmlns:a16="http://schemas.microsoft.com/office/drawing/2014/main" id="{8CD4E9D1-ADF4-FC72-5694-D5DEE9AB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47" y="1757986"/>
            <a:ext cx="644796" cy="23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CC6F90B-FFE2-5E70-EA6B-B3DDAF6E7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415" y="1779293"/>
            <a:ext cx="704987" cy="2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atura Logo (PNG e SVG) Download Vetorial Transparente">
            <a:extLst>
              <a:ext uri="{FF2B5EF4-FFF2-40B4-BE49-F238E27FC236}">
                <a16:creationId xmlns:a16="http://schemas.microsoft.com/office/drawing/2014/main" id="{F4C9F213-5C59-B56E-7700-524C46DEE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84" y="1132237"/>
            <a:ext cx="487620" cy="37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ome - DW LAW">
            <a:extLst>
              <a:ext uri="{FF2B5EF4-FFF2-40B4-BE49-F238E27FC236}">
                <a16:creationId xmlns:a16="http://schemas.microsoft.com/office/drawing/2014/main" id="{B6DCAB37-AFB1-5048-0F9F-1773F895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122" y="3312835"/>
            <a:ext cx="786413" cy="2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nkel | Home">
            <a:extLst>
              <a:ext uri="{FF2B5EF4-FFF2-40B4-BE49-F238E27FC236}">
                <a16:creationId xmlns:a16="http://schemas.microsoft.com/office/drawing/2014/main" id="{D3A104DD-DD65-2AA3-7FAD-3C053A90B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852" y="2302910"/>
            <a:ext cx="698259" cy="13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Tenda Atacado | Shopping Bonsucesso">
            <a:extLst>
              <a:ext uri="{FF2B5EF4-FFF2-40B4-BE49-F238E27FC236}">
                <a16:creationId xmlns:a16="http://schemas.microsoft.com/office/drawing/2014/main" id="{C1E3250F-9A87-4141-29C2-CBC40E7F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83" y="2736437"/>
            <a:ext cx="455024" cy="28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ardif BNP Paribas Group Vector Logo - Download Free SVG Icon |  Worldvectorlogo">
            <a:extLst>
              <a:ext uri="{FF2B5EF4-FFF2-40B4-BE49-F238E27FC236}">
                <a16:creationId xmlns:a16="http://schemas.microsoft.com/office/drawing/2014/main" id="{137268AF-EEAF-6DC8-A134-6C0DD1F6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725" y="3333512"/>
            <a:ext cx="713460" cy="1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ogo-grsa – Colégio Madre Paula Montalt">
            <a:extLst>
              <a:ext uri="{FF2B5EF4-FFF2-40B4-BE49-F238E27FC236}">
                <a16:creationId xmlns:a16="http://schemas.microsoft.com/office/drawing/2014/main" id="{50AC1142-ADE0-4152-9591-1C2EAD66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192" y="3634351"/>
            <a:ext cx="625055" cy="29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nício - RD Saúde">
            <a:extLst>
              <a:ext uri="{FF2B5EF4-FFF2-40B4-BE49-F238E27FC236}">
                <a16:creationId xmlns:a16="http://schemas.microsoft.com/office/drawing/2014/main" id="{E4B5AA19-9F69-3776-EBFB-C477B292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32" y="4359638"/>
            <a:ext cx="878646" cy="2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m 22" descr="Forma&#10;&#10;Descrição gerada automaticamente com confiança média">
            <a:extLst>
              <a:ext uri="{FF2B5EF4-FFF2-40B4-BE49-F238E27FC236}">
                <a16:creationId xmlns:a16="http://schemas.microsoft.com/office/drawing/2014/main" id="{EE67F70A-187E-06DC-3210-900C18FD467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33" y="4861468"/>
            <a:ext cx="674334" cy="2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25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26463-CF05-F5DF-9986-334BC39A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B9DACF-8370-414A-F394-41238EB4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43" y="255545"/>
            <a:ext cx="8452564" cy="699300"/>
          </a:xfrm>
        </p:spPr>
        <p:txBody>
          <a:bodyPr>
            <a:normAutofit/>
          </a:bodyPr>
          <a:lstStyle/>
          <a:p>
            <a:r>
              <a:rPr lang="en-US" sz="2076" cap="all" dirty="0" err="1">
                <a:solidFill>
                  <a:srgbClr val="002060"/>
                </a:solidFill>
                <a:latin typeface="Gilroy Bold" panose="00000800000000000000" pitchFamily="50" charset="0"/>
              </a:rPr>
              <a:t>Premiação</a:t>
            </a:r>
            <a:r>
              <a:rPr lang="en-US" sz="2076" cap="all" dirty="0">
                <a:solidFill>
                  <a:srgbClr val="002060"/>
                </a:solidFill>
                <a:latin typeface="Gilroy Bold" panose="00000800000000000000" pitchFamily="50" charset="0"/>
              </a:rPr>
              <a:t> cognition – partner excellence awards blue prism 2024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5C4A2BF-DBAA-928C-0549-F3158141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464" y="1362712"/>
            <a:ext cx="4960108" cy="2607236"/>
          </a:xfrm>
          <a:prstGeom prst="rect">
            <a:avLst/>
          </a:prstGeom>
        </p:spPr>
      </p:pic>
      <p:sp>
        <p:nvSpPr>
          <p:cNvPr id="22" name="TextBox 13">
            <a:extLst>
              <a:ext uri="{FF2B5EF4-FFF2-40B4-BE49-F238E27FC236}">
                <a16:creationId xmlns:a16="http://schemas.microsoft.com/office/drawing/2014/main" id="{F65FB98D-76DB-9777-E097-A61F4FAD5923}"/>
              </a:ext>
            </a:extLst>
          </p:cNvPr>
          <p:cNvSpPr txBox="1"/>
          <p:nvPr/>
        </p:nvSpPr>
        <p:spPr>
          <a:xfrm>
            <a:off x="399443" y="954844"/>
            <a:ext cx="7967238" cy="29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335" dirty="0">
                <a:solidFill>
                  <a:schemeClr val="accent1"/>
                </a:solidFill>
                <a:latin typeface="Gilroy-Black"/>
              </a:rPr>
              <a:t>Reconhecimento do Trabalho e da transformação digital dos nossos clientes</a:t>
            </a:r>
            <a:endParaRPr lang="en-GB" sz="1335" dirty="0">
              <a:solidFill>
                <a:schemeClr val="accent1"/>
              </a:solidFill>
              <a:latin typeface="Gilroy-Black"/>
            </a:endParaRPr>
          </a:p>
        </p:txBody>
      </p:sp>
      <p:pic>
        <p:nvPicPr>
          <p:cNvPr id="23" name="Imagem 22" descr="Forma&#10;&#10;Descrição gerada automaticamente com confiança média">
            <a:extLst>
              <a:ext uri="{FF2B5EF4-FFF2-40B4-BE49-F238E27FC236}">
                <a16:creationId xmlns:a16="http://schemas.microsoft.com/office/drawing/2014/main" id="{2A645FB5-F07D-A7AC-5DD3-F891548EE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33" y="4861468"/>
            <a:ext cx="674334" cy="226721"/>
          </a:xfrm>
          <a:prstGeom prst="rect">
            <a:avLst/>
          </a:prstGeom>
        </p:spPr>
      </p:pic>
      <p:pic>
        <p:nvPicPr>
          <p:cNvPr id="24" name="Imagem 23" descr="Forma&#10;&#10;Descrição gerada automaticamente com confiança média">
            <a:extLst>
              <a:ext uri="{FF2B5EF4-FFF2-40B4-BE49-F238E27FC236}">
                <a16:creationId xmlns:a16="http://schemas.microsoft.com/office/drawing/2014/main" id="{7F4211D9-8D00-3EE5-571C-77515B964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80" y="3301960"/>
            <a:ext cx="1097483" cy="368990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DC9BC304-6925-D30C-83D3-0A8672CCB09E}"/>
              </a:ext>
            </a:extLst>
          </p:cNvPr>
          <p:cNvSpPr/>
          <p:nvPr/>
        </p:nvSpPr>
        <p:spPr>
          <a:xfrm>
            <a:off x="882080" y="4080042"/>
            <a:ext cx="7117295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t-BR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Parceria de sucesso </a:t>
            </a:r>
          </a:p>
          <a:p>
            <a:pPr algn="ctr"/>
            <a:r>
              <a:rPr lang="pt-BR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Stellantis</a:t>
            </a:r>
            <a:r>
              <a:rPr lang="pt-BR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/ </a:t>
            </a:r>
            <a:r>
              <a:rPr lang="pt-BR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Cognition</a:t>
            </a:r>
            <a:r>
              <a:rPr lang="pt-BR" sz="24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/ Blue </a:t>
            </a:r>
            <a:r>
              <a:rPr lang="pt-BR" sz="24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Prism</a:t>
            </a:r>
            <a:endParaRPr lang="pt-BR" sz="24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121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65" y="2704844"/>
            <a:ext cx="9144000" cy="2914022"/>
          </a:xfrm>
          <a:prstGeom prst="rect">
            <a:avLst/>
          </a:prstGeom>
        </p:spPr>
      </p:pic>
      <p:pic>
        <p:nvPicPr>
          <p:cNvPr id="5" name="Imagem 4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2FF76A97-9B4B-7FFB-196D-BA3904CC5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725" y="4493513"/>
            <a:ext cx="1606378" cy="54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25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4"/>
          <p:cNvSpPr txBox="1"/>
          <p:nvPr/>
        </p:nvSpPr>
        <p:spPr>
          <a:xfrm>
            <a:off x="1014292" y="26950"/>
            <a:ext cx="7638908" cy="12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7200"/>
            </a:pPr>
            <a:r>
              <a:rPr lang="en-IE" sz="5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Agenda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lang="en-IE" sz="52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11" y="0"/>
            <a:ext cx="770659" cy="42862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45" y="9699"/>
            <a:ext cx="1495117" cy="476466"/>
          </a:xfrm>
          <a:prstGeom prst="rect">
            <a:avLst/>
          </a:prstGeom>
          <a:noFill/>
        </p:spPr>
      </p:pic>
      <p:sp>
        <p:nvSpPr>
          <p:cNvPr id="5" name="Google Shape;472;p94">
            <a:extLst>
              <a:ext uri="{FF2B5EF4-FFF2-40B4-BE49-F238E27FC236}">
                <a16:creationId xmlns:a16="http://schemas.microsoft.com/office/drawing/2014/main" id="{F8B11FB7-D79A-11C6-4DC0-038329F2F3F6}"/>
              </a:ext>
            </a:extLst>
          </p:cNvPr>
          <p:cNvSpPr txBox="1"/>
          <p:nvPr/>
        </p:nvSpPr>
        <p:spPr>
          <a:xfrm>
            <a:off x="1016995" y="1025281"/>
            <a:ext cx="6116732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 fontAlgn="base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pt-BR" sz="1800" b="1" dirty="0">
              <a:solidFill>
                <a:schemeClr val="dk1"/>
              </a:solidFill>
              <a:latin typeface="Poppins"/>
              <a:cs typeface="Poppins"/>
            </a:endParaRPr>
          </a:p>
          <a:p>
            <a:pPr marL="285750" lvl="1" indent="-285750" fontAlgn="base">
              <a:lnSpc>
                <a:spcPct val="150000"/>
              </a:lnSpc>
              <a:buClr>
                <a:schemeClr val="accent1"/>
              </a:buClr>
              <a:buFont typeface="Arial" panose="05000000000000000000" pitchFamily="2" charset="2"/>
              <a:buChar char="•"/>
            </a:pPr>
            <a:r>
              <a:rPr lang="pt-BR" sz="1800" b="1" dirty="0">
                <a:solidFill>
                  <a:schemeClr val="dk1"/>
                </a:solidFill>
                <a:latin typeface="Poppins"/>
                <a:cs typeface="Poppins"/>
              </a:rPr>
              <a:t>Quem somos nós</a:t>
            </a:r>
          </a:p>
          <a:p>
            <a:pPr marL="285750" lvl="1" indent="-285750" fontAlgn="base">
              <a:lnSpc>
                <a:spcPct val="150000"/>
              </a:lnSpc>
              <a:buClr>
                <a:schemeClr val="accent1"/>
              </a:buClr>
              <a:buFont typeface="Arial" panose="05000000000000000000" pitchFamily="2" charset="2"/>
              <a:buChar char="•"/>
            </a:pPr>
            <a:r>
              <a:rPr lang="pt-BR" sz="1800" b="1" dirty="0">
                <a:solidFill>
                  <a:schemeClr val="dk1"/>
                </a:solidFill>
                <a:latin typeface="Poppins"/>
                <a:cs typeface="Poppins"/>
              </a:rPr>
              <a:t>Como nós fazemos “os trem”</a:t>
            </a:r>
          </a:p>
          <a:p>
            <a:pPr marL="285750" indent="-285750" fontAlgn="base">
              <a:lnSpc>
                <a:spcPct val="150000"/>
              </a:lnSpc>
              <a:buClr>
                <a:schemeClr val="accent1"/>
              </a:buClr>
              <a:buFont typeface="Arial" panose="05000000000000000000" pitchFamily="2" charset="2"/>
              <a:buChar char="•"/>
            </a:pPr>
            <a:r>
              <a:rPr lang="pt-BR" sz="1800" b="1" dirty="0">
                <a:solidFill>
                  <a:schemeClr val="dk1"/>
                </a:solidFill>
                <a:latin typeface="Poppins"/>
                <a:cs typeface="Poppins"/>
              </a:rPr>
              <a:t>Case RPA Cognitivo | Faturamento Especial</a:t>
            </a:r>
          </a:p>
          <a:p>
            <a:pPr marL="285750" indent="-285750" fontAlgn="base">
              <a:lnSpc>
                <a:spcPct val="150000"/>
              </a:lnSpc>
              <a:buClr>
                <a:schemeClr val="accent1"/>
              </a:buClr>
              <a:buFont typeface="Arial" panose="05000000000000000000" pitchFamily="2" charset="2"/>
              <a:buChar char="•"/>
            </a:pPr>
            <a:r>
              <a:rPr lang="pt-BR" sz="1800" b="1" dirty="0">
                <a:solidFill>
                  <a:schemeClr val="dk1"/>
                </a:solidFill>
                <a:latin typeface="Poppins"/>
                <a:cs typeface="Poppins"/>
              </a:rPr>
              <a:t>Jornada digital - Antes e depois </a:t>
            </a:r>
          </a:p>
          <a:p>
            <a:pPr marL="285750" indent="-285750" fontAlgn="base">
              <a:lnSpc>
                <a:spcPct val="150000"/>
              </a:lnSpc>
              <a:buClr>
                <a:schemeClr val="accent1"/>
              </a:buClr>
              <a:buFont typeface="Arial" panose="05000000000000000000" pitchFamily="2" charset="2"/>
              <a:buChar char="•"/>
            </a:pPr>
            <a:r>
              <a:rPr lang="pt-BR" sz="1800" b="1" dirty="0">
                <a:solidFill>
                  <a:schemeClr val="dk1"/>
                </a:solidFill>
                <a:latin typeface="Poppins"/>
                <a:cs typeface="Poppins"/>
              </a:rPr>
              <a:t>Benefícios</a:t>
            </a:r>
          </a:p>
          <a:p>
            <a:pPr marL="285750" indent="-285750" fontAlgn="base">
              <a:lnSpc>
                <a:spcPct val="150000"/>
              </a:lnSpc>
              <a:buClr>
                <a:schemeClr val="accent1"/>
              </a:buClr>
              <a:buFont typeface="Arial" panose="05000000000000000000" pitchFamily="2" charset="2"/>
              <a:buChar char="•"/>
            </a:pPr>
            <a:r>
              <a:rPr lang="pt-BR" sz="1800" b="1" dirty="0">
                <a:solidFill>
                  <a:schemeClr val="dk1"/>
                </a:solidFill>
                <a:latin typeface="Poppins"/>
                <a:cs typeface="Poppins"/>
              </a:rPr>
              <a:t>Equipe envolvida</a:t>
            </a:r>
          </a:p>
          <a:p>
            <a:pPr marL="285750" indent="-285750" fontAlgn="base">
              <a:lnSpc>
                <a:spcPct val="150000"/>
              </a:lnSpc>
              <a:buClr>
                <a:schemeClr val="accent1"/>
              </a:buClr>
              <a:buFont typeface="Arial" panose="05000000000000000000" pitchFamily="2" charset="2"/>
              <a:buChar char="•"/>
            </a:pPr>
            <a:r>
              <a:rPr lang="pt-BR" sz="1800" b="1" dirty="0">
                <a:solidFill>
                  <a:schemeClr val="dk1"/>
                </a:solidFill>
                <a:latin typeface="Poppins"/>
                <a:cs typeface="Poppins"/>
              </a:rPr>
              <a:t>Next Steps</a:t>
            </a:r>
          </a:p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0"/>
              <a:buFont typeface="Wingdings" panose="05000000000000000000" pitchFamily="2" charset="2"/>
              <a:buChar char="ü"/>
            </a:pPr>
            <a:endParaRPr lang="pt-BR" sz="20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" name="Picture 9" descr="A picture containing graphics, design&#10;&#10;Description automatically generated">
            <a:extLst>
              <a:ext uri="{FF2B5EF4-FFF2-40B4-BE49-F238E27FC236}">
                <a16:creationId xmlns:a16="http://schemas.microsoft.com/office/drawing/2014/main" id="{CD5CBBAE-6DD7-88C1-6EDD-0A37F0E4D3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14" y="4882038"/>
            <a:ext cx="667450" cy="2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Norrell Consulting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6630</TotalTime>
  <Words>2097</Words>
  <Application>Microsoft Office PowerPoint</Application>
  <PresentationFormat>Apresentação na tela (16:9)</PresentationFormat>
  <Paragraphs>377</Paragraphs>
  <Slides>30</Slides>
  <Notes>23</Notes>
  <HiddenSlides>1</HiddenSlides>
  <MMClips>0</MMClips>
  <ScaleCrop>false</ScaleCrop>
  <HeadingPairs>
    <vt:vector size="6" baseType="variant">
      <vt:variant>
        <vt:lpstr>Fontes usadas</vt:lpstr>
      </vt:variant>
      <vt:variant>
        <vt:i4>20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30</vt:i4>
      </vt:variant>
    </vt:vector>
  </HeadingPairs>
  <TitlesOfParts>
    <vt:vector size="53" baseType="lpstr">
      <vt:lpstr>Poppins</vt:lpstr>
      <vt:lpstr>Calibri Light</vt:lpstr>
      <vt:lpstr>Arial</vt:lpstr>
      <vt:lpstr>Gilroy-Black</vt:lpstr>
      <vt:lpstr>Barlow Semi Condensed</vt:lpstr>
      <vt:lpstr>Gilroy Bold</vt:lpstr>
      <vt:lpstr>Poppins Light</vt:lpstr>
      <vt:lpstr>Barlow Semi Condensed Light</vt:lpstr>
      <vt:lpstr>Gilroy-Medium</vt:lpstr>
      <vt:lpstr>Gilroy-Bold</vt:lpstr>
      <vt:lpstr>Averta</vt:lpstr>
      <vt:lpstr>Calibri</vt:lpstr>
      <vt:lpstr>Roboto Slab Light</vt:lpstr>
      <vt:lpstr>Encode Sans</vt:lpstr>
      <vt:lpstr>Segoe UI</vt:lpstr>
      <vt:lpstr>Gilroy</vt:lpstr>
      <vt:lpstr>Franklin Gothic Book</vt:lpstr>
      <vt:lpstr>Encode Sans Expanded</vt:lpstr>
      <vt:lpstr>Wingdings</vt:lpstr>
      <vt:lpstr>Anton</vt:lpstr>
      <vt:lpstr>Norrell Consulting by Slidesgo</vt:lpstr>
      <vt:lpstr>Simple Light</vt:lpstr>
      <vt:lpstr>Office Theme</vt:lpstr>
      <vt:lpstr>Apresentação do PowerPoint</vt:lpstr>
      <vt:lpstr>Quem sou eu</vt:lpstr>
      <vt:lpstr>NOSSA HISTÓRIA</vt:lpstr>
      <vt:lpstr>O que fazemos :</vt:lpstr>
      <vt:lpstr>Como fazemos isso?</vt:lpstr>
      <vt:lpstr>Alguns de nossos clientes de automação inteligente (RPA e IA)</vt:lpstr>
      <vt:lpstr>Premiação cognition – partner excellence awards blue prism 2024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NORRELL CONSULTING</dc:title>
  <dc:creator>Adriana de Carvalho</dc:creator>
  <cp:lastModifiedBy>Fernando Laragnoit</cp:lastModifiedBy>
  <cp:revision>76</cp:revision>
  <dcterms:modified xsi:type="dcterms:W3CDTF">2024-07-19T03:07:58Z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25ca717-11da-4935-b601-f527b9741f2e_Enabled">
    <vt:lpwstr>true</vt:lpwstr>
  </property>
  <property fmtid="{D5CDD505-2E9C-101B-9397-08002B2CF9AE}" pid="3" name="MSIP_Label_725ca717-11da-4935-b601-f527b9741f2e_SetDate">
    <vt:lpwstr>2023-11-10T14:54:53Z</vt:lpwstr>
  </property>
  <property fmtid="{D5CDD505-2E9C-101B-9397-08002B2CF9AE}" pid="4" name="MSIP_Label_725ca717-11da-4935-b601-f527b9741f2e_Method">
    <vt:lpwstr>Standard</vt:lpwstr>
  </property>
  <property fmtid="{D5CDD505-2E9C-101B-9397-08002B2CF9AE}" pid="5" name="MSIP_Label_725ca717-11da-4935-b601-f527b9741f2e_Name">
    <vt:lpwstr>C2 - Internal</vt:lpwstr>
  </property>
  <property fmtid="{D5CDD505-2E9C-101B-9397-08002B2CF9AE}" pid="6" name="MSIP_Label_725ca717-11da-4935-b601-f527b9741f2e_SiteId">
    <vt:lpwstr>d852d5cd-724c-4128-8812-ffa5db3f8507</vt:lpwstr>
  </property>
  <property fmtid="{D5CDD505-2E9C-101B-9397-08002B2CF9AE}" pid="7" name="MSIP_Label_725ca717-11da-4935-b601-f527b9741f2e_ActionId">
    <vt:lpwstr>6730c536-abaf-408c-a62f-0c828845a4fc</vt:lpwstr>
  </property>
  <property fmtid="{D5CDD505-2E9C-101B-9397-08002B2CF9AE}" pid="8" name="MSIP_Label_725ca717-11da-4935-b601-f527b9741f2e_ContentBits">
    <vt:lpwstr>0</vt:lpwstr>
  </property>
</Properties>
</file>