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66" r:id="rId9"/>
    <p:sldId id="268" r:id="rId10"/>
    <p:sldId id="264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AA103-5F88-43C1-965E-1D0E57A2D449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5267C-2D87-40CD-BFB2-219D3A2768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354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15267C-2D87-40CD-BFB2-219D3A27687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010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15267C-2D87-40CD-BFB2-219D3A27687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041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DD8EA-67E8-56E0-2AF5-1F96E74DC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0CDA2E-892C-A3C4-8159-17BEAE0CC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F90D2-EDF8-BE37-A8A1-29E95BE17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2636D-47EF-9C9D-EF1F-B1183703B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6681F-6785-E981-D836-E3B5BCAC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1A2A9-48B9-4200-2B95-98B8C042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D2EEA-8D17-AE9A-F98F-B73C88434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906C4-6A68-045C-711F-6989A664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6B652-E7C1-E103-3E75-3799037B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3D044-74EF-38A2-2F3B-E9294347D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0EA8C2-2F22-01B9-F50C-D4C25D1A1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ACF2A-EEF9-B8AF-C855-A25A6A615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67ADD-10F2-84BB-74E7-3C866E5C5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DDECD-056C-4636-5996-C646436B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C677D-F8BE-A859-297C-6BA6CC4C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4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188CD-290D-431C-23F0-6C05DA760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9D51B-44F3-C83F-914F-61D4EE8A8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1A971-C3EB-D96B-E12B-B5AD979CE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DA8D2-D97B-F965-4494-E681C9F6C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6664-E9FD-0D56-C35A-1D45B8959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D3511-722F-5649-B4D9-EAC9CC5E1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7CBC4-6429-B268-F7B4-894681F20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E71C1-88B2-4408-6B0B-F96FE65AA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46D30-3AF8-ED0F-A596-1E2B0FE4F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2D340-EF9A-2575-D9B5-DE1E24D97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6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F81B1-7613-65EC-6C2C-CFE3B809D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0A50C-36FD-CCF8-9508-C4FD82273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95B1F-A749-160F-73E8-17AAD0FBC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81B3E-E44D-307F-4B37-383C4231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4C31E-87B0-6E74-B3FC-D0B4FCBEA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72ED3-53E7-058F-BFD0-EDF211625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5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B236-75A7-B33E-64F9-40F6F8777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67AB6-6631-C170-86A4-6FAE8B0DC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BBAD0-CBB3-284F-16F2-CE6D23256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106253-58CF-D03A-8F70-CF7BDAA0E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CB8EA9-C0B1-821F-C434-86417D058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6DB74A-A404-8226-918F-9BA4E9825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EB3C40-1E42-3D84-4B21-C4FD4272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A7CB33-B6BB-01C1-2C2A-1C4D59E9B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1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75096-80B1-3555-5783-F236AD059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280A1D-7872-F1A6-F1C5-CF05A4B75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DAE72-5DDA-7923-C19C-A23088EA1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3D0924-0471-3EEF-AFC1-0CEF2F21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0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9494B-0A3A-0D50-BB1D-BCF026455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FE412E-5D98-DE37-1A12-FAC96066C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50731-236E-A6A3-2FCA-7AD2108B7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5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7B9C-AB77-782D-1C79-F31662030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71EAD-D60E-20E4-3ABD-349C93F87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EC553-2E87-EA23-6BA1-E2494AA10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DFED5-DC63-96CF-0775-4D966A8E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00800-18CF-3216-D9C1-74B6C2CFC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F28B2-7E43-0550-20D8-83BF16662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9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DD794-076B-3742-0DA2-BB066D26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E815E6-4C79-8D05-B6BF-5E459FAD0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A1AB0-C942-DDB6-701D-E4DABC54E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346DA-3220-CD7B-E023-ED0A598C0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70118-6346-4C26-DCFA-6C6A37F0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6F47F-99DD-4E57-53C5-8812EAE4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1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1E7EFA-F1F3-D38B-0994-724DF3C45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5446F-9005-6FD2-2F9E-DF8479F8C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9C0BD-A1E1-BCD9-E531-56AB79E9C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F14A5-C29A-42D1-B660-28DD1BB0DC1F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A6F91-6257-DAA3-D7B0-52219E247B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FC44A-6B7F-82CE-C851-E9B409645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9E91DC-3D52-4635-AB19-6FF04E2A88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7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7" Type="http://schemas.openxmlformats.org/officeDocument/2006/relationships/image" Target="../media/image2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svg"/><Relationship Id="rId7" Type="http://schemas.openxmlformats.org/officeDocument/2006/relationships/image" Target="../media/image25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Relationship Id="rId9" Type="http://schemas.openxmlformats.org/officeDocument/2006/relationships/image" Target="../media/image2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sv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ráfico 53">
            <a:extLst>
              <a:ext uri="{FF2B5EF4-FFF2-40B4-BE49-F238E27FC236}">
                <a16:creationId xmlns:a16="http://schemas.microsoft.com/office/drawing/2014/main" id="{869B0428-D36B-760B-28A7-105D6A355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467" y="1547702"/>
            <a:ext cx="4824998" cy="440498"/>
          </a:xfrm>
          <a:prstGeom prst="rect">
            <a:avLst/>
          </a:prstGeom>
        </p:spPr>
      </p:pic>
      <p:cxnSp>
        <p:nvCxnSpPr>
          <p:cNvPr id="81" name="Straight Connector 71">
            <a:extLst>
              <a:ext uri="{FF2B5EF4-FFF2-40B4-BE49-F238E27FC236}">
                <a16:creationId xmlns:a16="http://schemas.microsoft.com/office/drawing/2014/main" id="{B817B4B8-5E01-4B44-BC25-876D56C12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0"/>
            <a:ext cx="0" cy="32004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Imagem 51" descr="Forma&#10;&#10;Descrição gerada automaticamente com confiança média">
            <a:extLst>
              <a:ext uri="{FF2B5EF4-FFF2-40B4-BE49-F238E27FC236}">
                <a16:creationId xmlns:a16="http://schemas.microsoft.com/office/drawing/2014/main" id="{47995A99-BC27-95B5-646F-6B67CD5B09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570" y="1340560"/>
            <a:ext cx="4029808" cy="846260"/>
          </a:xfrm>
          <a:prstGeom prst="rect">
            <a:avLst/>
          </a:prstGeom>
        </p:spPr>
      </p:pic>
      <p:cxnSp>
        <p:nvCxnSpPr>
          <p:cNvPr id="83" name="Straight Connector 73">
            <a:extLst>
              <a:ext uri="{FF2B5EF4-FFF2-40B4-BE49-F238E27FC236}">
                <a16:creationId xmlns:a16="http://schemas.microsoft.com/office/drawing/2014/main" id="{D683D1A4-93E5-4A4D-B103-8223A220E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21742" y="3200400"/>
            <a:ext cx="0" cy="36576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75">
            <a:extLst>
              <a:ext uri="{FF2B5EF4-FFF2-40B4-BE49-F238E27FC236}">
                <a16:creationId xmlns:a16="http://schemas.microsoft.com/office/drawing/2014/main" id="{B0E8ABF4-C289-489E-BEFB-3077F9D9C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52330" y="3200400"/>
            <a:ext cx="0" cy="36576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77">
            <a:extLst>
              <a:ext uri="{FF2B5EF4-FFF2-40B4-BE49-F238E27FC236}">
                <a16:creationId xmlns:a16="http://schemas.microsoft.com/office/drawing/2014/main" id="{7989CFA0-35DD-4943-B365-488C66B9B1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3609790" y="3197412"/>
            <a:ext cx="4956048" cy="175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88AD040-1A2B-4FB4-A345-7B9F3E5E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3994133"/>
            <a:ext cx="3602736" cy="175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23B704A-724B-41D6-8F33-76939E727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534400" y="3994133"/>
            <a:ext cx="3657600" cy="175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Imagem 5" descr="Homem de terno e gravata&#10;&#10;Descrição gerada automaticamente">
            <a:extLst>
              <a:ext uri="{FF2B5EF4-FFF2-40B4-BE49-F238E27FC236}">
                <a16:creationId xmlns:a16="http://schemas.microsoft.com/office/drawing/2014/main" id="{D97EF80B-BEC4-B0B2-F4DC-892AF43690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33" y="4315866"/>
            <a:ext cx="1947475" cy="1947475"/>
          </a:xfrm>
          <a:prstGeom prst="rect">
            <a:avLst/>
          </a:prstGeom>
        </p:spPr>
      </p:pic>
      <p:pic>
        <p:nvPicPr>
          <p:cNvPr id="64" name="Imagem 63" descr="Desenho de uma placa&#10;&#10;Descrição gerada automaticamente com confiança média">
            <a:extLst>
              <a:ext uri="{FF2B5EF4-FFF2-40B4-BE49-F238E27FC236}">
                <a16:creationId xmlns:a16="http://schemas.microsoft.com/office/drawing/2014/main" id="{9B9B9B84-3A5C-6779-355E-B552AA4427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089" y="4918175"/>
            <a:ext cx="2746152" cy="742856"/>
          </a:xfrm>
          <a:prstGeom prst="rect">
            <a:avLst/>
          </a:prstGeom>
        </p:spPr>
      </p:pic>
      <p:pic>
        <p:nvPicPr>
          <p:cNvPr id="89" name="Imagem 88" descr="Placa azul com letras brancas&#10;&#10;Descrição gerada automaticamente">
            <a:extLst>
              <a:ext uri="{FF2B5EF4-FFF2-40B4-BE49-F238E27FC236}">
                <a16:creationId xmlns:a16="http://schemas.microsoft.com/office/drawing/2014/main" id="{8555F8D1-1DCC-5435-A238-2F59142ABE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738" y="4497513"/>
            <a:ext cx="4246595" cy="158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03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FA04AE-5756-F0FC-A4DA-1849BE264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9027" y="3200172"/>
            <a:ext cx="3634373" cy="904028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z="5400" dirty="0">
                <a:solidFill>
                  <a:srgbClr val="FFFFFF"/>
                </a:solidFill>
              </a:rPr>
              <a:t>Ganhos Financeiros</a:t>
            </a:r>
            <a:endParaRPr lang="en-US" sz="5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E455DD-DCA1-2B70-1BF8-1FA699BDA5DD}"/>
              </a:ext>
            </a:extLst>
          </p:cNvPr>
          <p:cNvCxnSpPr>
            <a:cxnSpLocks/>
            <a:stCxn id="13" idx="3"/>
            <a:endCxn id="28" idx="1"/>
          </p:cNvCxnSpPr>
          <p:nvPr/>
        </p:nvCxnSpPr>
        <p:spPr>
          <a:xfrm>
            <a:off x="2261548" y="2104205"/>
            <a:ext cx="2564877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  <a:head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542BA0C-8919-8EE6-57DA-4FA568537E90}"/>
              </a:ext>
            </a:extLst>
          </p:cNvPr>
          <p:cNvSpPr txBox="1"/>
          <p:nvPr/>
        </p:nvSpPr>
        <p:spPr>
          <a:xfrm>
            <a:off x="195966" y="3167695"/>
            <a:ext cx="2166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Máquinas virtuais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2A4AA9-16D9-0798-A251-74DAD89CDAA2}"/>
              </a:ext>
            </a:extLst>
          </p:cNvPr>
          <p:cNvSpPr txBox="1"/>
          <p:nvPr/>
        </p:nvSpPr>
        <p:spPr>
          <a:xfrm>
            <a:off x="195966" y="4452212"/>
            <a:ext cx="2087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Desenvolvedores</a:t>
            </a: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0498B9-DC81-C3B2-8124-810C86CC1F3E}"/>
              </a:ext>
            </a:extLst>
          </p:cNvPr>
          <p:cNvSpPr txBox="1"/>
          <p:nvPr/>
        </p:nvSpPr>
        <p:spPr>
          <a:xfrm>
            <a:off x="1125390" y="1904150"/>
            <a:ext cx="1136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err="1"/>
              <a:t>Runners</a:t>
            </a:r>
            <a:endParaRPr lang="en-US" sz="2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09BDF5A-BFB9-5774-CFB3-7D552791B40B}"/>
              </a:ext>
            </a:extLst>
          </p:cNvPr>
          <p:cNvCxnSpPr>
            <a:cxnSpLocks/>
            <a:stCxn id="9" idx="3"/>
            <a:endCxn id="19" idx="1"/>
          </p:cNvCxnSpPr>
          <p:nvPr/>
        </p:nvCxnSpPr>
        <p:spPr>
          <a:xfrm>
            <a:off x="2362698" y="3367750"/>
            <a:ext cx="2463726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  <a:head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62FCDBC-C095-6BCD-35BF-DDD0A502202C}"/>
              </a:ext>
            </a:extLst>
          </p:cNvPr>
          <p:cNvSpPr txBox="1"/>
          <p:nvPr/>
        </p:nvSpPr>
        <p:spPr>
          <a:xfrm>
            <a:off x="2974435" y="3167695"/>
            <a:ext cx="1354919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/>
            </a:lvl1pPr>
          </a:lstStyle>
          <a:p>
            <a:r>
              <a:rPr lang="pt-BR" dirty="0"/>
              <a:t>15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F32C8D-D9F3-65B0-0789-F0B2229AEF47}"/>
              </a:ext>
            </a:extLst>
          </p:cNvPr>
          <p:cNvSpPr txBox="1"/>
          <p:nvPr/>
        </p:nvSpPr>
        <p:spPr>
          <a:xfrm>
            <a:off x="4826424" y="3167695"/>
            <a:ext cx="1354919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3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7E66D3-B490-6BFC-AF9B-58DC57CE6155}"/>
              </a:ext>
            </a:extLst>
          </p:cNvPr>
          <p:cNvCxnSpPr>
            <a:cxnSpLocks/>
            <a:stCxn id="11" idx="3"/>
            <a:endCxn id="24" idx="1"/>
          </p:cNvCxnSpPr>
          <p:nvPr/>
        </p:nvCxnSpPr>
        <p:spPr>
          <a:xfrm>
            <a:off x="2283185" y="4652267"/>
            <a:ext cx="2543238" cy="1169"/>
          </a:xfrm>
          <a:prstGeom prst="line">
            <a:avLst/>
          </a:prstGeom>
          <a:ln w="19050">
            <a:solidFill>
              <a:schemeClr val="accent1"/>
            </a:solidFill>
            <a:prstDash val="sysDot"/>
            <a:head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BD84E85-3929-405A-F0F6-E7B453F2261E}"/>
              </a:ext>
            </a:extLst>
          </p:cNvPr>
          <p:cNvSpPr txBox="1"/>
          <p:nvPr/>
        </p:nvSpPr>
        <p:spPr>
          <a:xfrm>
            <a:off x="2974435" y="4453381"/>
            <a:ext cx="1354919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/>
            </a:lvl1pPr>
          </a:lstStyle>
          <a:p>
            <a:r>
              <a:rPr lang="pt-BR" dirty="0"/>
              <a:t>4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BBC57E-630B-C747-A0ED-DB5935123EF5}"/>
              </a:ext>
            </a:extLst>
          </p:cNvPr>
          <p:cNvSpPr txBox="1"/>
          <p:nvPr/>
        </p:nvSpPr>
        <p:spPr>
          <a:xfrm>
            <a:off x="4826423" y="4453381"/>
            <a:ext cx="1354919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5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AA88CC4-6CA7-D4D1-7E34-A945560F419E}"/>
              </a:ext>
            </a:extLst>
          </p:cNvPr>
          <p:cNvSpPr txBox="1"/>
          <p:nvPr/>
        </p:nvSpPr>
        <p:spPr>
          <a:xfrm>
            <a:off x="2917101" y="815333"/>
            <a:ext cx="135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err="1"/>
              <a:t>Low</a:t>
            </a:r>
            <a:r>
              <a:rPr lang="pt-BR" sz="2000" b="1" dirty="0"/>
              <a:t> </a:t>
            </a:r>
            <a:r>
              <a:rPr lang="pt-BR" sz="2000" b="1" dirty="0" err="1"/>
              <a:t>Code</a:t>
            </a:r>
            <a:endParaRPr 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BA263C-1843-E560-9E31-8B031BABD5B7}"/>
              </a:ext>
            </a:extLst>
          </p:cNvPr>
          <p:cNvSpPr txBox="1"/>
          <p:nvPr/>
        </p:nvSpPr>
        <p:spPr>
          <a:xfrm>
            <a:off x="2974435" y="1905681"/>
            <a:ext cx="1354919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F0037B-D76E-B512-2DFC-38C75C9C4E03}"/>
              </a:ext>
            </a:extLst>
          </p:cNvPr>
          <p:cNvSpPr txBox="1"/>
          <p:nvPr/>
        </p:nvSpPr>
        <p:spPr>
          <a:xfrm>
            <a:off x="4826425" y="1904150"/>
            <a:ext cx="1354919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E5EBC34B-7FB8-05D8-8F07-FA040BA6112B}"/>
              </a:ext>
            </a:extLst>
          </p:cNvPr>
          <p:cNvSpPr txBox="1"/>
          <p:nvPr/>
        </p:nvSpPr>
        <p:spPr>
          <a:xfrm>
            <a:off x="2159144" y="5736729"/>
            <a:ext cx="4340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bg1"/>
                </a:solidFill>
                <a:highlight>
                  <a:srgbClr val="008000"/>
                </a:highlight>
                <a:latin typeface="Aptos" panose="020B0004020202020204" pitchFamily="34" charset="0"/>
              </a:rPr>
              <a:t>+R</a:t>
            </a:r>
            <a:r>
              <a:rPr lang="pt-BR" sz="2400" kern="1200" dirty="0">
                <a:solidFill>
                  <a:schemeClr val="bg1"/>
                </a:solidFill>
                <a:effectLst/>
                <a:highlight>
                  <a:srgbClr val="008000"/>
                </a:highlight>
                <a:latin typeface="Aptos" panose="020B0004020202020204" pitchFamily="34" charset="0"/>
              </a:rPr>
              <a:t>$ 400K economizado ao ano</a:t>
            </a:r>
            <a:endParaRPr lang="pt-BR" sz="2800" dirty="0">
              <a:solidFill>
                <a:schemeClr val="bg1"/>
              </a:solidFill>
              <a:effectLst/>
              <a:highlight>
                <a:srgbClr val="008000"/>
              </a:highlight>
            </a:endParaRPr>
          </a:p>
        </p:txBody>
      </p:sp>
      <p:pic>
        <p:nvPicPr>
          <p:cNvPr id="37" name="Gráfico 36" descr="Acento Circunflexo para Cima com preenchimento sólido">
            <a:extLst>
              <a:ext uri="{FF2B5EF4-FFF2-40B4-BE49-F238E27FC236}">
                <a16:creationId xmlns:a16="http://schemas.microsoft.com/office/drawing/2014/main" id="{DCA0C02A-5A4E-6E6C-17D4-1DE1299EC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89801" y="1744006"/>
            <a:ext cx="720398" cy="720398"/>
          </a:xfrm>
          <a:prstGeom prst="rect">
            <a:avLst/>
          </a:prstGeom>
        </p:spPr>
      </p:pic>
      <p:pic>
        <p:nvPicPr>
          <p:cNvPr id="50" name="Gráfico 49" descr="Acento Circunflexo para Cima com preenchimento sólido">
            <a:extLst>
              <a:ext uri="{FF2B5EF4-FFF2-40B4-BE49-F238E27FC236}">
                <a16:creationId xmlns:a16="http://schemas.microsoft.com/office/drawing/2014/main" id="{F1B62592-0C31-8BDB-2546-D84C7F57A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6389801" y="3063831"/>
            <a:ext cx="720398" cy="720398"/>
          </a:xfrm>
          <a:prstGeom prst="rect">
            <a:avLst/>
          </a:prstGeom>
        </p:spPr>
      </p:pic>
      <p:pic>
        <p:nvPicPr>
          <p:cNvPr id="51" name="Gráfico 50" descr="Acento Circunflexo para Cima com preenchimento sólido">
            <a:extLst>
              <a:ext uri="{FF2B5EF4-FFF2-40B4-BE49-F238E27FC236}">
                <a16:creationId xmlns:a16="http://schemas.microsoft.com/office/drawing/2014/main" id="{0367C428-FB1F-0606-6FA1-7DE162B60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89801" y="4292068"/>
            <a:ext cx="720398" cy="720398"/>
          </a:xfrm>
          <a:prstGeom prst="rect">
            <a:avLst/>
          </a:prstGeom>
        </p:spPr>
      </p:pic>
      <p:pic>
        <p:nvPicPr>
          <p:cNvPr id="3" name="Imagem 2" descr="Forma&#10;&#10;Descrição gerada automaticamente com confiança média">
            <a:extLst>
              <a:ext uri="{FF2B5EF4-FFF2-40B4-BE49-F238E27FC236}">
                <a16:creationId xmlns:a16="http://schemas.microsoft.com/office/drawing/2014/main" id="{FB2D54AE-18EB-0DB5-47EB-93FAC4D618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423" y="908101"/>
            <a:ext cx="1463534" cy="3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383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FA69AAE0-49D5-4C8B-8BA2-55898C00E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5" descr="Homem de terno e gravata&#10;&#10;Descrição gerada automaticamente">
            <a:extLst>
              <a:ext uri="{FF2B5EF4-FFF2-40B4-BE49-F238E27FC236}">
                <a16:creationId xmlns:a16="http://schemas.microsoft.com/office/drawing/2014/main" id="{D80DCA94-2C13-DC8A-225F-714B40778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8983"/>
          <a:stretch/>
        </p:blipFill>
        <p:spPr>
          <a:xfrm>
            <a:off x="-4" y="-4"/>
            <a:ext cx="7534640" cy="6857984"/>
          </a:xfrm>
          <a:custGeom>
            <a:avLst/>
            <a:gdLst/>
            <a:ahLst/>
            <a:cxnLst/>
            <a:rect l="l" t="t" r="r" b="b"/>
            <a:pathLst>
              <a:path w="7534640" h="6857984">
                <a:moveTo>
                  <a:pt x="0" y="0"/>
                </a:moveTo>
                <a:lnTo>
                  <a:pt x="7534640" y="0"/>
                </a:lnTo>
                <a:lnTo>
                  <a:pt x="7534640" y="3832811"/>
                </a:lnTo>
                <a:lnTo>
                  <a:pt x="7344853" y="3826712"/>
                </a:lnTo>
                <a:cubicBezTo>
                  <a:pt x="7344853" y="3826712"/>
                  <a:pt x="7341511" y="3826712"/>
                  <a:pt x="7341511" y="3826712"/>
                </a:cubicBezTo>
                <a:cubicBezTo>
                  <a:pt x="7274667" y="3823370"/>
                  <a:pt x="7211169" y="3823370"/>
                  <a:pt x="7144324" y="3820027"/>
                </a:cubicBezTo>
                <a:cubicBezTo>
                  <a:pt x="6913719" y="3820027"/>
                  <a:pt x="6683113" y="3820027"/>
                  <a:pt x="6455848" y="3820027"/>
                </a:cubicBezTo>
                <a:cubicBezTo>
                  <a:pt x="6231926" y="3910265"/>
                  <a:pt x="5987951" y="3833396"/>
                  <a:pt x="5767372" y="3903581"/>
                </a:cubicBezTo>
                <a:cubicBezTo>
                  <a:pt x="5533423" y="3900239"/>
                  <a:pt x="5312845" y="3970423"/>
                  <a:pt x="5082238" y="4000503"/>
                </a:cubicBezTo>
                <a:cubicBezTo>
                  <a:pt x="4908446" y="4013871"/>
                  <a:pt x="4731314" y="3997160"/>
                  <a:pt x="4570892" y="4067345"/>
                </a:cubicBezTo>
                <a:cubicBezTo>
                  <a:pt x="4447233" y="4124161"/>
                  <a:pt x="4350312" y="4197688"/>
                  <a:pt x="4483996" y="4348083"/>
                </a:cubicBezTo>
                <a:cubicBezTo>
                  <a:pt x="4644419" y="4344742"/>
                  <a:pt x="4627708" y="4598742"/>
                  <a:pt x="4788129" y="4561979"/>
                </a:cubicBezTo>
                <a:cubicBezTo>
                  <a:pt x="4754709" y="4678954"/>
                  <a:pt x="4641076" y="4618795"/>
                  <a:pt x="4600971" y="4705690"/>
                </a:cubicBezTo>
                <a:cubicBezTo>
                  <a:pt x="4684524" y="4779217"/>
                  <a:pt x="4844945" y="4725744"/>
                  <a:pt x="4871683" y="4879480"/>
                </a:cubicBezTo>
                <a:cubicBezTo>
                  <a:pt x="4838262" y="5039902"/>
                  <a:pt x="4945210" y="5019849"/>
                  <a:pt x="5032105" y="5029876"/>
                </a:cubicBezTo>
                <a:cubicBezTo>
                  <a:pt x="5239317" y="5049930"/>
                  <a:pt x="5439843" y="5063297"/>
                  <a:pt x="5643713" y="5096719"/>
                </a:cubicBezTo>
                <a:cubicBezTo>
                  <a:pt x="5693844" y="5106745"/>
                  <a:pt x="5810819" y="5083350"/>
                  <a:pt x="5800794" y="5186956"/>
                </a:cubicBezTo>
                <a:cubicBezTo>
                  <a:pt x="5790767" y="5270508"/>
                  <a:pt x="5700529" y="5240431"/>
                  <a:pt x="5643713" y="5243772"/>
                </a:cubicBezTo>
                <a:cubicBezTo>
                  <a:pt x="5329553" y="5283879"/>
                  <a:pt x="5012052" y="5220378"/>
                  <a:pt x="4701235" y="5223719"/>
                </a:cubicBezTo>
                <a:cubicBezTo>
                  <a:pt x="4664472" y="5223719"/>
                  <a:pt x="4657787" y="5334009"/>
                  <a:pt x="4577576" y="5297246"/>
                </a:cubicBezTo>
                <a:cubicBezTo>
                  <a:pt x="4788129" y="5397510"/>
                  <a:pt x="5767372" y="5424248"/>
                  <a:pt x="6094900" y="5477721"/>
                </a:cubicBezTo>
                <a:cubicBezTo>
                  <a:pt x="5754004" y="5858724"/>
                  <a:pt x="5429817" y="5628117"/>
                  <a:pt x="5159105" y="5842012"/>
                </a:cubicBezTo>
                <a:cubicBezTo>
                  <a:pt x="5159105" y="5842012"/>
                  <a:pt x="5212580" y="5842012"/>
                  <a:pt x="5443187" y="5912197"/>
                </a:cubicBezTo>
                <a:cubicBezTo>
                  <a:pt x="5627002" y="5969012"/>
                  <a:pt x="5536765" y="6049223"/>
                  <a:pt x="6001321" y="6202962"/>
                </a:cubicBezTo>
                <a:cubicBezTo>
                  <a:pt x="5824188" y="6253093"/>
                  <a:pt x="5593581" y="6156172"/>
                  <a:pt x="5506685" y="6416857"/>
                </a:cubicBezTo>
                <a:cubicBezTo>
                  <a:pt x="5643713" y="6463648"/>
                  <a:pt x="5807477" y="6420200"/>
                  <a:pt x="5904398" y="6543858"/>
                </a:cubicBezTo>
                <a:cubicBezTo>
                  <a:pt x="5934478" y="6580622"/>
                  <a:pt x="5964557" y="6604017"/>
                  <a:pt x="6001321" y="6624068"/>
                </a:cubicBezTo>
                <a:cubicBezTo>
                  <a:pt x="5984612" y="6630754"/>
                  <a:pt x="5964557" y="6637437"/>
                  <a:pt x="5951188" y="6644121"/>
                </a:cubicBezTo>
                <a:cubicBezTo>
                  <a:pt x="5977925" y="6667518"/>
                  <a:pt x="6663060" y="6794517"/>
                  <a:pt x="6836850" y="6797860"/>
                </a:cubicBezTo>
                <a:cubicBezTo>
                  <a:pt x="6761652" y="6822926"/>
                  <a:pt x="6636845" y="6844075"/>
                  <a:pt x="6553814" y="6856412"/>
                </a:cubicBezTo>
                <a:lnTo>
                  <a:pt x="6542822" y="6857984"/>
                </a:lnTo>
                <a:lnTo>
                  <a:pt x="0" y="6857984"/>
                </a:lnTo>
                <a:close/>
              </a:path>
            </a:pathLst>
          </a:custGeom>
        </p:spPr>
      </p:pic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3250DA36-E07C-4F81-5CD0-7555C0E7A306}"/>
              </a:ext>
            </a:extLst>
          </p:cNvPr>
          <p:cNvSpPr txBox="1">
            <a:spLocks/>
          </p:cNvSpPr>
          <p:nvPr/>
        </p:nvSpPr>
        <p:spPr>
          <a:xfrm>
            <a:off x="6343650" y="3962400"/>
            <a:ext cx="5505814" cy="16904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fontAlgn="auto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Muito obrigado</a:t>
            </a:r>
          </a:p>
        </p:txBody>
      </p:sp>
      <p:pic>
        <p:nvPicPr>
          <p:cNvPr id="6" name="Imagem 8" descr="A qr code with a dinosaur&#10;&#10;Description automatically generated">
            <a:extLst>
              <a:ext uri="{FF2B5EF4-FFF2-40B4-BE49-F238E27FC236}">
                <a16:creationId xmlns:a16="http://schemas.microsoft.com/office/drawing/2014/main" id="{2C5B5DD5-9445-9C12-554D-08777334AA8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1460" r="-1" b="3108"/>
          <a:stretch/>
        </p:blipFill>
        <p:spPr>
          <a:xfrm>
            <a:off x="7653541" y="6"/>
            <a:ext cx="4538463" cy="3877247"/>
          </a:xfrm>
          <a:custGeom>
            <a:avLst/>
            <a:gdLst/>
            <a:ahLst/>
            <a:cxnLst/>
            <a:rect l="l" t="t" r="r" b="b"/>
            <a:pathLst>
              <a:path w="4538463" h="3877247">
                <a:moveTo>
                  <a:pt x="0" y="0"/>
                </a:moveTo>
                <a:lnTo>
                  <a:pt x="4538463" y="0"/>
                </a:lnTo>
                <a:lnTo>
                  <a:pt x="4538463" y="3437173"/>
                </a:lnTo>
                <a:lnTo>
                  <a:pt x="4530710" y="3429000"/>
                </a:lnTo>
                <a:cubicBezTo>
                  <a:pt x="4370289" y="3495842"/>
                  <a:pt x="4239946" y="3686344"/>
                  <a:pt x="4056129" y="3636211"/>
                </a:cubicBezTo>
                <a:cubicBezTo>
                  <a:pt x="3872313" y="3589422"/>
                  <a:pt x="3788760" y="3830055"/>
                  <a:pt x="3618310" y="3756528"/>
                </a:cubicBezTo>
                <a:cubicBezTo>
                  <a:pt x="3394389" y="3823371"/>
                  <a:pt x="3163783" y="3823371"/>
                  <a:pt x="2933176" y="3810002"/>
                </a:cubicBezTo>
                <a:cubicBezTo>
                  <a:pt x="2702570" y="3840081"/>
                  <a:pt x="2471962" y="3873503"/>
                  <a:pt x="2238015" y="3850107"/>
                </a:cubicBezTo>
                <a:cubicBezTo>
                  <a:pt x="2007408" y="3870161"/>
                  <a:pt x="1783486" y="3883529"/>
                  <a:pt x="1552880" y="3863476"/>
                </a:cubicBezTo>
                <a:cubicBezTo>
                  <a:pt x="1322274" y="3886870"/>
                  <a:pt x="1091667" y="3876844"/>
                  <a:pt x="864402" y="3860134"/>
                </a:cubicBezTo>
                <a:cubicBezTo>
                  <a:pt x="757455" y="3860134"/>
                  <a:pt x="653849" y="3856792"/>
                  <a:pt x="546902" y="3856792"/>
                </a:cubicBezTo>
                <a:cubicBezTo>
                  <a:pt x="404861" y="3850108"/>
                  <a:pt x="262821" y="3845095"/>
                  <a:pt x="120363" y="3840499"/>
                </a:cubicBezTo>
                <a:lnTo>
                  <a:pt x="0" y="383663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99735060"/>
      </p:ext>
    </p:extLst>
  </p:cSld>
  <p:clrMapOvr>
    <a:masterClrMapping/>
  </p:clrMapOvr>
  <p:transition spd="slow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B712E947-0734-45F9-9C4F-41114EC3A3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D3E33-D23C-B7D7-EF05-797784EF6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6" y="457201"/>
            <a:ext cx="5814240" cy="1556870"/>
          </a:xfrm>
        </p:spPr>
        <p:txBody>
          <a:bodyPr anchor="b">
            <a:normAutofit/>
          </a:bodyPr>
          <a:lstStyle/>
          <a:p>
            <a:r>
              <a:rPr lang="en-US" sz="4000" dirty="0"/>
              <a:t>José Roberto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3E933-A1E5-E525-D6D8-B424614EE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4844" y="2335319"/>
            <a:ext cx="6339827" cy="33475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sz="1800" dirty="0"/>
              <a:t>Engenheiro eletricista e especialista em gestão de projetos</a:t>
            </a:r>
          </a:p>
        </p:txBody>
      </p:sp>
      <p:pic>
        <p:nvPicPr>
          <p:cNvPr id="7" name="Imagem 5" descr="Homem de terno e gravata&#10;&#10;Descrição gerada automaticamente">
            <a:extLst>
              <a:ext uri="{FF2B5EF4-FFF2-40B4-BE49-F238E27FC236}">
                <a16:creationId xmlns:a16="http://schemas.microsoft.com/office/drawing/2014/main" id="{D80DCA94-2C13-DC8A-225F-714B40778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793" y="799365"/>
            <a:ext cx="2210153" cy="2210153"/>
          </a:xfrm>
          <a:prstGeom prst="rect">
            <a:avLst/>
          </a:prstGeom>
        </p:spPr>
      </p:pic>
      <p:pic>
        <p:nvPicPr>
          <p:cNvPr id="6" name="Imagem 8" descr="A qr code with a dinosaur&#10;&#10;Description automatically generated">
            <a:extLst>
              <a:ext uri="{FF2B5EF4-FFF2-40B4-BE49-F238E27FC236}">
                <a16:creationId xmlns:a16="http://schemas.microsoft.com/office/drawing/2014/main" id="{2C5B5DD5-9445-9C12-554D-08777334AA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7882" y="3375824"/>
            <a:ext cx="2243263" cy="2243263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5A65989E-BBD5-44D7-AA86-7AFD5D46B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31A2881-D8D7-4A7D-ACA3-E9F849F85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 descr="Programmer male with solid fill">
            <a:extLst>
              <a:ext uri="{FF2B5EF4-FFF2-40B4-BE49-F238E27FC236}">
                <a16:creationId xmlns:a16="http://schemas.microsoft.com/office/drawing/2014/main" id="{9668334B-C1D5-43F8-40DC-11BE3EEDCD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136396" y="3315443"/>
            <a:ext cx="565724" cy="565724"/>
          </a:xfrm>
          <a:prstGeom prst="rect">
            <a:avLst/>
          </a:prstGeom>
        </p:spPr>
      </p:pic>
      <p:pic>
        <p:nvPicPr>
          <p:cNvPr id="15" name="Graphic 14" descr="Ui Ux with solid fill">
            <a:extLst>
              <a:ext uri="{FF2B5EF4-FFF2-40B4-BE49-F238E27FC236}">
                <a16:creationId xmlns:a16="http://schemas.microsoft.com/office/drawing/2014/main" id="{F0BA5581-756B-B92D-472F-A13E9958D4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1136396" y="4362079"/>
            <a:ext cx="585400" cy="585400"/>
          </a:xfrm>
          <a:prstGeom prst="rect">
            <a:avLst/>
          </a:prstGeom>
        </p:spPr>
      </p:pic>
      <p:pic>
        <p:nvPicPr>
          <p:cNvPr id="24" name="Graphic 23" descr="Graduation cap with solid fill">
            <a:extLst>
              <a:ext uri="{FF2B5EF4-FFF2-40B4-BE49-F238E27FC236}">
                <a16:creationId xmlns:a16="http://schemas.microsoft.com/office/drawing/2014/main" id="{3B2EDECE-A2C6-3B01-5FA3-D6802BB056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1136396" y="2170864"/>
            <a:ext cx="663667" cy="663667"/>
          </a:xfrm>
          <a:prstGeom prst="rect">
            <a:avLst/>
          </a:prstGeom>
        </p:spPr>
      </p:pic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4A2D042-D5FB-A861-94A9-E5A8B792D91A}"/>
              </a:ext>
            </a:extLst>
          </p:cNvPr>
          <p:cNvSpPr txBox="1">
            <a:spLocks/>
          </p:cNvSpPr>
          <p:nvPr/>
        </p:nvSpPr>
        <p:spPr>
          <a:xfrm>
            <a:off x="1813570" y="4487402"/>
            <a:ext cx="5814239" cy="3347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1800" dirty="0"/>
              <a:t>Mais de 8 anos atuando em todo o ciclo de vida do RPA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3250DA36-E07C-4F81-5CD0-7555C0E7A306}"/>
              </a:ext>
            </a:extLst>
          </p:cNvPr>
          <p:cNvSpPr txBox="1">
            <a:spLocks/>
          </p:cNvSpPr>
          <p:nvPr/>
        </p:nvSpPr>
        <p:spPr>
          <a:xfrm>
            <a:off x="1780387" y="3430928"/>
            <a:ext cx="1974491" cy="3347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1800" dirty="0"/>
              <a:t>RPA Tech Lead</a:t>
            </a:r>
          </a:p>
        </p:txBody>
      </p:sp>
    </p:spTree>
    <p:extLst>
      <p:ext uri="{BB962C8B-B14F-4D97-AF65-F5344CB8AC3E}">
        <p14:creationId xmlns:p14="http://schemas.microsoft.com/office/powerpoint/2010/main" val="255761069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7068E24-FC0D-F458-D38A-70B98F7867CA}"/>
              </a:ext>
            </a:extLst>
          </p:cNvPr>
          <p:cNvGrpSpPr/>
          <p:nvPr/>
        </p:nvGrpSpPr>
        <p:grpSpPr>
          <a:xfrm>
            <a:off x="4631429" y="1543758"/>
            <a:ext cx="6438649" cy="3770484"/>
            <a:chOff x="4631429" y="1615299"/>
            <a:chExt cx="6438649" cy="3770484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42BFB19-F037-4A03-81B6-65A5E02BDBA3}"/>
                </a:ext>
              </a:extLst>
            </p:cNvPr>
            <p:cNvSpPr txBox="1"/>
            <p:nvPr/>
          </p:nvSpPr>
          <p:spPr>
            <a:xfrm>
              <a:off x="5077769" y="1615299"/>
              <a:ext cx="59923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dirty="0"/>
                <a:t>Fundado pelo oncologista clínico Bruno Ferrari em </a:t>
              </a:r>
              <a:r>
                <a:rPr lang="pt-BR" b="1" dirty="0"/>
                <a:t>2010</a:t>
              </a:r>
              <a:r>
                <a:rPr lang="pt-BR" dirty="0"/>
                <a:t>, na cidade de Belo Horizonte</a:t>
              </a:r>
              <a:endParaRPr lang="en-US" dirty="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4B89F0EF-8360-2E26-BAD9-3B17609432DC}"/>
                </a:ext>
              </a:extLst>
            </p:cNvPr>
            <p:cNvGrpSpPr/>
            <p:nvPr/>
          </p:nvGrpSpPr>
          <p:grpSpPr>
            <a:xfrm>
              <a:off x="4652780" y="1713080"/>
              <a:ext cx="547249" cy="457614"/>
              <a:chOff x="4275948" y="802532"/>
              <a:chExt cx="588727" cy="457614"/>
            </a:xfrm>
          </p:grpSpPr>
          <p:pic>
            <p:nvPicPr>
              <p:cNvPr id="42" name="Graphic 41" descr="Caret Right with solid fill">
                <a:extLst>
                  <a:ext uri="{FF2B5EF4-FFF2-40B4-BE49-F238E27FC236}">
                    <a16:creationId xmlns:a16="http://schemas.microsoft.com/office/drawing/2014/main" id="{EBD0BB8F-3B34-2460-16F3-938E8BC512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/>
            </p:blipFill>
            <p:spPr>
              <a:xfrm>
                <a:off x="4275948" y="802532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44" name="Graphic 43" descr="Caret Right with solid fill">
                <a:extLst>
                  <a:ext uri="{FF2B5EF4-FFF2-40B4-BE49-F238E27FC236}">
                    <a16:creationId xmlns:a16="http://schemas.microsoft.com/office/drawing/2014/main" id="{2D52003B-7E30-11F6-FEF5-32C271D382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stretch/>
            </p:blipFill>
            <p:spPr>
              <a:xfrm>
                <a:off x="4407475" y="802946"/>
                <a:ext cx="457200" cy="457200"/>
              </a:xfrm>
              <a:prstGeom prst="rect">
                <a:avLst/>
              </a:prstGeom>
            </p:spPr>
          </p:pic>
        </p:grp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87D26E0-10A7-A67B-07FA-9FC533310308}"/>
                </a:ext>
              </a:extLst>
            </p:cNvPr>
            <p:cNvSpPr txBox="1"/>
            <p:nvPr/>
          </p:nvSpPr>
          <p:spPr>
            <a:xfrm>
              <a:off x="5077769" y="3148543"/>
              <a:ext cx="59923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dirty="0"/>
                <a:t>Presente em </a:t>
              </a:r>
              <a:r>
                <a:rPr lang="pt-BR" b="1" dirty="0"/>
                <a:t>39 cidades</a:t>
              </a:r>
              <a:r>
                <a:rPr lang="pt-BR" dirty="0"/>
                <a:t> brasileiras com </a:t>
              </a:r>
              <a:r>
                <a:rPr lang="pt-BR" b="1" dirty="0"/>
                <a:t>145 unidades </a:t>
              </a:r>
              <a:r>
                <a:rPr lang="pt-BR" dirty="0"/>
                <a:t>entre clínicas, laboratórios, hospitais e centros integrados de diagnóstico, tratamento, ensino e pesquisa</a:t>
              </a:r>
              <a:endParaRPr lang="en-US" dirty="0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43BD5711-5097-EA1D-5061-F0617B8E0BF2}"/>
                </a:ext>
              </a:extLst>
            </p:cNvPr>
            <p:cNvGrpSpPr/>
            <p:nvPr/>
          </p:nvGrpSpPr>
          <p:grpSpPr>
            <a:xfrm>
              <a:off x="4631429" y="3381401"/>
              <a:ext cx="547250" cy="457614"/>
              <a:chOff x="4275948" y="802532"/>
              <a:chExt cx="588728" cy="457614"/>
            </a:xfrm>
          </p:grpSpPr>
          <p:pic>
            <p:nvPicPr>
              <p:cNvPr id="48" name="Graphic 47" descr="Caret Right with solid fill">
                <a:extLst>
                  <a:ext uri="{FF2B5EF4-FFF2-40B4-BE49-F238E27FC236}">
                    <a16:creationId xmlns:a16="http://schemas.microsoft.com/office/drawing/2014/main" id="{26D165A3-3670-C101-B24C-85D2BB3D06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/>
            </p:blipFill>
            <p:spPr>
              <a:xfrm>
                <a:off x="4275948" y="802532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49" name="Graphic 48" descr="Caret Right with solid fill">
                <a:extLst>
                  <a:ext uri="{FF2B5EF4-FFF2-40B4-BE49-F238E27FC236}">
                    <a16:creationId xmlns:a16="http://schemas.microsoft.com/office/drawing/2014/main" id="{4365FE37-D78B-11A3-6C7A-706AC4860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stretch/>
            </p:blipFill>
            <p:spPr>
              <a:xfrm>
                <a:off x="4407476" y="802946"/>
                <a:ext cx="457200" cy="457200"/>
              </a:xfrm>
              <a:prstGeom prst="rect">
                <a:avLst/>
              </a:prstGeom>
            </p:spPr>
          </p:pic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307180C-57F6-4A8E-9F5D-9243E15D43B5}"/>
                </a:ext>
              </a:extLst>
            </p:cNvPr>
            <p:cNvSpPr txBox="1"/>
            <p:nvPr/>
          </p:nvSpPr>
          <p:spPr>
            <a:xfrm>
              <a:off x="5075399" y="4972310"/>
              <a:ext cx="5992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dirty="0"/>
                <a:t>Líder</a:t>
              </a:r>
              <a:r>
                <a:rPr lang="pt-BR" b="1" dirty="0"/>
                <a:t> </a:t>
              </a:r>
              <a:r>
                <a:rPr lang="pt-BR" dirty="0"/>
                <a:t>no </a:t>
              </a:r>
              <a:r>
                <a:rPr lang="pt-BR" b="1" dirty="0"/>
                <a:t>segmento oncológico </a:t>
              </a:r>
              <a:r>
                <a:rPr lang="pt-BR" dirty="0"/>
                <a:t>do país</a:t>
              </a:r>
              <a:endParaRPr lang="en-US" b="1" dirty="0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729ECA5-EB73-1412-EF55-E2CB322CD1C3}"/>
                </a:ext>
              </a:extLst>
            </p:cNvPr>
            <p:cNvGrpSpPr/>
            <p:nvPr/>
          </p:nvGrpSpPr>
          <p:grpSpPr>
            <a:xfrm>
              <a:off x="4652780" y="4928169"/>
              <a:ext cx="547250" cy="457614"/>
              <a:chOff x="4275948" y="802532"/>
              <a:chExt cx="588728" cy="457614"/>
            </a:xfrm>
          </p:grpSpPr>
          <p:pic>
            <p:nvPicPr>
              <p:cNvPr id="52" name="Graphic 51" descr="Caret Right with solid fill">
                <a:extLst>
                  <a:ext uri="{FF2B5EF4-FFF2-40B4-BE49-F238E27FC236}">
                    <a16:creationId xmlns:a16="http://schemas.microsoft.com/office/drawing/2014/main" id="{60A4B045-B5FA-2BF8-A11F-B5EA2E495B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/>
            </p:blipFill>
            <p:spPr>
              <a:xfrm>
                <a:off x="4275948" y="802532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53" name="Graphic 52" descr="Caret Right with solid fill">
                <a:extLst>
                  <a:ext uri="{FF2B5EF4-FFF2-40B4-BE49-F238E27FC236}">
                    <a16:creationId xmlns:a16="http://schemas.microsoft.com/office/drawing/2014/main" id="{C1EAAF0D-785F-D27F-165C-33F8A1B3DE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stretch/>
            </p:blipFill>
            <p:spPr>
              <a:xfrm>
                <a:off x="4407476" y="802946"/>
                <a:ext cx="457200" cy="457200"/>
              </a:xfrm>
              <a:prstGeom prst="rect">
                <a:avLst/>
              </a:prstGeom>
            </p:spPr>
          </p:pic>
        </p:grpSp>
      </p:grpSp>
      <p:pic>
        <p:nvPicPr>
          <p:cNvPr id="4" name="Gráfico 3">
            <a:extLst>
              <a:ext uri="{FF2B5EF4-FFF2-40B4-BE49-F238E27FC236}">
                <a16:creationId xmlns:a16="http://schemas.microsoft.com/office/drawing/2014/main" id="{3A9B5E82-9B51-31C3-3A9A-6466721B01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5750" y="3374993"/>
            <a:ext cx="3581061" cy="32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724215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1E82A-E3A3-BC6F-2D13-0CD54DD3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Case: RPA no Grupo </a:t>
            </a:r>
            <a:r>
              <a:rPr lang="en-US" sz="4000" dirty="0" err="1">
                <a:solidFill>
                  <a:srgbClr val="FFFFFF"/>
                </a:solidFill>
              </a:rPr>
              <a:t>Oncoclínicas</a:t>
            </a:r>
            <a:endParaRPr lang="en-US" sz="4000" dirty="0">
              <a:solidFill>
                <a:srgbClr val="FFFFFF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2C4F1A5-24AF-8AAC-DEF0-B34BB2396F17}"/>
              </a:ext>
            </a:extLst>
          </p:cNvPr>
          <p:cNvCxnSpPr>
            <a:cxnSpLocks/>
          </p:cNvCxnSpPr>
          <p:nvPr/>
        </p:nvCxnSpPr>
        <p:spPr>
          <a:xfrm>
            <a:off x="-13113" y="4184372"/>
            <a:ext cx="12205113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16A49CF-E8D1-F455-C1B1-5798040D93B3}"/>
              </a:ext>
            </a:extLst>
          </p:cNvPr>
          <p:cNvGrpSpPr/>
          <p:nvPr/>
        </p:nvGrpSpPr>
        <p:grpSpPr>
          <a:xfrm>
            <a:off x="712109" y="3375181"/>
            <a:ext cx="1631005" cy="2803066"/>
            <a:chOff x="384119" y="3375181"/>
            <a:chExt cx="1631005" cy="280306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EBB02E63-B299-544F-1D0D-87B8213FB399}"/>
                </a:ext>
              </a:extLst>
            </p:cNvPr>
            <p:cNvGrpSpPr/>
            <p:nvPr/>
          </p:nvGrpSpPr>
          <p:grpSpPr>
            <a:xfrm>
              <a:off x="384120" y="3375181"/>
              <a:ext cx="1631004" cy="1403785"/>
              <a:chOff x="920836" y="2589992"/>
              <a:chExt cx="1631004" cy="140378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F0814F2-0791-6604-AE04-8DA8F10A7813}"/>
                  </a:ext>
                </a:extLst>
              </p:cNvPr>
              <p:cNvSpPr txBox="1"/>
              <p:nvPr/>
            </p:nvSpPr>
            <p:spPr>
              <a:xfrm>
                <a:off x="1185785" y="3148754"/>
                <a:ext cx="1090487" cy="58477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Agosto</a:t>
                </a:r>
              </a:p>
              <a:p>
                <a:pPr algn="ctr"/>
                <a:r>
                  <a:rPr lang="en-US" sz="1600" dirty="0"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2022</a:t>
                </a:r>
              </a:p>
            </p:txBody>
          </p:sp>
          <p:pic>
            <p:nvPicPr>
              <p:cNvPr id="11" name="Graphic 10" descr="Flip calendar outline">
                <a:extLst>
                  <a:ext uri="{FF2B5EF4-FFF2-40B4-BE49-F238E27FC236}">
                    <a16:creationId xmlns:a16="http://schemas.microsoft.com/office/drawing/2014/main" id="{56D9882F-F11E-0539-19D8-095B87EF7B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93969F4B-8CD3-0B09-BBC1-77EDFC1681D0}"/>
                </a:ext>
              </a:extLst>
            </p:cNvPr>
            <p:cNvCxnSpPr>
              <a:cxnSpLocks/>
              <a:endCxn id="39" idx="0"/>
            </p:cNvCxnSpPr>
            <p:nvPr/>
          </p:nvCxnSpPr>
          <p:spPr>
            <a:xfrm>
              <a:off x="1195461" y="4531873"/>
              <a:ext cx="0" cy="815377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09261E7-AF94-A978-E287-F33269F3AB95}"/>
                </a:ext>
              </a:extLst>
            </p:cNvPr>
            <p:cNvSpPr txBox="1"/>
            <p:nvPr/>
          </p:nvSpPr>
          <p:spPr>
            <a:xfrm>
              <a:off x="384119" y="5347250"/>
              <a:ext cx="1622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/>
                <a:t>Renovação</a:t>
              </a:r>
              <a:r>
                <a:rPr lang="en-US" sz="1600" dirty="0"/>
                <a:t> das </a:t>
              </a:r>
              <a:r>
                <a:rPr lang="en-US" sz="1600" dirty="0" err="1"/>
                <a:t>licenças</a:t>
              </a:r>
              <a:r>
                <a:rPr lang="en-US" sz="1600" dirty="0"/>
                <a:t> Low Code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4536880-3B56-0C81-26D0-330AF4BBD9FE}"/>
              </a:ext>
            </a:extLst>
          </p:cNvPr>
          <p:cNvGrpSpPr/>
          <p:nvPr/>
        </p:nvGrpSpPr>
        <p:grpSpPr>
          <a:xfrm>
            <a:off x="2799591" y="1906489"/>
            <a:ext cx="1873668" cy="2872477"/>
            <a:chOff x="2859225" y="1906489"/>
            <a:chExt cx="1873668" cy="287247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1B68985-074D-D9ED-1AD1-F8C79A8D7215}"/>
                </a:ext>
              </a:extLst>
            </p:cNvPr>
            <p:cNvGrpSpPr/>
            <p:nvPr/>
          </p:nvGrpSpPr>
          <p:grpSpPr>
            <a:xfrm>
              <a:off x="2985867" y="3375181"/>
              <a:ext cx="1631004" cy="1403785"/>
              <a:chOff x="920836" y="2589992"/>
              <a:chExt cx="1631004" cy="1403785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994D1E-CA78-6FDE-FD46-870C5235682F}"/>
                  </a:ext>
                </a:extLst>
              </p:cNvPr>
              <p:cNvSpPr txBox="1"/>
              <p:nvPr/>
            </p:nvSpPr>
            <p:spPr>
              <a:xfrm>
                <a:off x="1185785" y="3148754"/>
                <a:ext cx="1090487" cy="58477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err="1"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Outubro</a:t>
                </a:r>
                <a:endParaRPr lang="en-US" sz="1600" dirty="0">
                  <a:latin typeface="Segoe UI Semibold" panose="020B0702040204020203" pitchFamily="34" charset="0"/>
                  <a:cs typeface="Segoe UI Semibold" panose="020B0702040204020203" pitchFamily="34" charset="0"/>
                </a:endParaRPr>
              </a:p>
              <a:p>
                <a:pPr algn="ctr"/>
                <a:r>
                  <a:rPr lang="en-US" sz="1600" dirty="0"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2022</a:t>
                </a:r>
              </a:p>
            </p:txBody>
          </p:sp>
          <p:pic>
            <p:nvPicPr>
              <p:cNvPr id="29" name="Graphic 28" descr="Flip calendar outline">
                <a:extLst>
                  <a:ext uri="{FF2B5EF4-FFF2-40B4-BE49-F238E27FC236}">
                    <a16:creationId xmlns:a16="http://schemas.microsoft.com/office/drawing/2014/main" id="{49103EBA-4D1B-721D-A6E6-72428A5185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4AC1D96-8A46-0853-B870-3E49DE60D40F}"/>
                </a:ext>
              </a:extLst>
            </p:cNvPr>
            <p:cNvCxnSpPr>
              <a:cxnSpLocks/>
              <a:endCxn id="45" idx="2"/>
            </p:cNvCxnSpPr>
            <p:nvPr/>
          </p:nvCxnSpPr>
          <p:spPr>
            <a:xfrm flipV="1">
              <a:off x="3796059" y="2737486"/>
              <a:ext cx="0" cy="923289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60BD6DE-3215-D1C7-EBE0-C753A3EF4ABB}"/>
                </a:ext>
              </a:extLst>
            </p:cNvPr>
            <p:cNvSpPr txBox="1"/>
            <p:nvPr/>
          </p:nvSpPr>
          <p:spPr>
            <a:xfrm>
              <a:off x="2859225" y="1906489"/>
              <a:ext cx="18736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/>
                <a:t>Problemas</a:t>
              </a:r>
              <a:r>
                <a:rPr lang="en-US" sz="1600" dirty="0"/>
                <a:t> com a </a:t>
              </a:r>
              <a:r>
                <a:rPr lang="en-US" sz="1600" dirty="0" err="1"/>
                <a:t>antiga</a:t>
              </a:r>
              <a:r>
                <a:rPr lang="en-US" sz="1600" dirty="0"/>
                <a:t> Plataforma Low Code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F6C339E-80E9-1476-745B-3236FADA39B3}"/>
              </a:ext>
            </a:extLst>
          </p:cNvPr>
          <p:cNvGrpSpPr/>
          <p:nvPr/>
        </p:nvGrpSpPr>
        <p:grpSpPr>
          <a:xfrm>
            <a:off x="5168347" y="3375181"/>
            <a:ext cx="1838739" cy="2832895"/>
            <a:chOff x="5168347" y="3375181"/>
            <a:chExt cx="1838739" cy="2832895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5CD71C2-0586-7A07-735A-FDAE85080844}"/>
                </a:ext>
              </a:extLst>
            </p:cNvPr>
            <p:cNvGrpSpPr/>
            <p:nvPr/>
          </p:nvGrpSpPr>
          <p:grpSpPr>
            <a:xfrm>
              <a:off x="5269562" y="3375181"/>
              <a:ext cx="1631004" cy="1403785"/>
              <a:chOff x="920836" y="2589992"/>
              <a:chExt cx="1631004" cy="1403785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F97D7B5-A37C-D853-669B-0969B9B23AEC}"/>
                  </a:ext>
                </a:extLst>
              </p:cNvPr>
              <p:cNvSpPr txBox="1"/>
              <p:nvPr/>
            </p:nvSpPr>
            <p:spPr>
              <a:xfrm>
                <a:off x="1147611" y="3148754"/>
                <a:ext cx="1182756" cy="569387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500" dirty="0" err="1"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Novembro</a:t>
                </a:r>
                <a:endParaRPr lang="en-US" sz="1500" dirty="0">
                  <a:latin typeface="Segoe UI Semibold" panose="020B0702040204020203" pitchFamily="34" charset="0"/>
                  <a:cs typeface="Segoe UI Semibold" panose="020B0702040204020203" pitchFamily="34" charset="0"/>
                </a:endParaRPr>
              </a:p>
              <a:p>
                <a:pPr algn="ctr"/>
                <a:r>
                  <a:rPr lang="en-US" sz="1600" dirty="0"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2022</a:t>
                </a:r>
              </a:p>
            </p:txBody>
          </p:sp>
          <p:pic>
            <p:nvPicPr>
              <p:cNvPr id="32" name="Graphic 31" descr="Flip calendar outline">
                <a:extLst>
                  <a:ext uri="{FF2B5EF4-FFF2-40B4-BE49-F238E27FC236}">
                    <a16:creationId xmlns:a16="http://schemas.microsoft.com/office/drawing/2014/main" id="{D12B9D45-B693-6678-84F7-3C35DF6A0E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4EAD6936-170F-874D-BDEB-86B304415636}"/>
                </a:ext>
              </a:extLst>
            </p:cNvPr>
            <p:cNvCxnSpPr>
              <a:cxnSpLocks/>
              <a:endCxn id="50" idx="0"/>
            </p:cNvCxnSpPr>
            <p:nvPr/>
          </p:nvCxnSpPr>
          <p:spPr>
            <a:xfrm>
              <a:off x="6087717" y="4561702"/>
              <a:ext cx="0" cy="815377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A85312D-E7C3-1910-4FB8-7346D9711631}"/>
                </a:ext>
              </a:extLst>
            </p:cNvPr>
            <p:cNvSpPr txBox="1"/>
            <p:nvPr/>
          </p:nvSpPr>
          <p:spPr>
            <a:xfrm>
              <a:off x="5168347" y="5377079"/>
              <a:ext cx="18387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/>
                <a:t>Início</a:t>
              </a:r>
              <a:r>
                <a:rPr lang="en-US" sz="1600" dirty="0"/>
                <a:t> da </a:t>
              </a:r>
              <a:r>
                <a:rPr lang="en-US" sz="1600" dirty="0" err="1"/>
                <a:t>análise</a:t>
              </a:r>
              <a:r>
                <a:rPr lang="en-US" sz="1600" dirty="0"/>
                <a:t> das </a:t>
              </a:r>
              <a:r>
                <a:rPr lang="en-US" sz="1600" b="1" dirty="0" err="1"/>
                <a:t>alternativas</a:t>
              </a:r>
              <a:r>
                <a:rPr lang="en-US" sz="1600" dirty="0"/>
                <a:t> do mercado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20255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76B240-164B-198F-DBE9-06BCA9379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103040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Plataformas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 Low Code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29CE38F-1CC7-9C15-90EE-0FC32EA4D8C1}"/>
              </a:ext>
            </a:extLst>
          </p:cNvPr>
          <p:cNvGrpSpPr/>
          <p:nvPr/>
        </p:nvGrpSpPr>
        <p:grpSpPr>
          <a:xfrm>
            <a:off x="91514" y="3667649"/>
            <a:ext cx="12008972" cy="1861380"/>
            <a:chOff x="56421" y="3667649"/>
            <a:chExt cx="12008972" cy="1861380"/>
          </a:xfrm>
        </p:grpSpPr>
        <p:pic>
          <p:nvPicPr>
            <p:cNvPr id="15" name="Graphic 14" descr="Programmer female with solid fill">
              <a:extLst>
                <a:ext uri="{FF2B5EF4-FFF2-40B4-BE49-F238E27FC236}">
                  <a16:creationId xmlns:a16="http://schemas.microsoft.com/office/drawing/2014/main" id="{5680088E-BFE4-5A46-8F42-EAA185FB9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260941" y="3668082"/>
              <a:ext cx="914400" cy="914400"/>
            </a:xfrm>
            <a:prstGeom prst="rect">
              <a:avLst/>
            </a:prstGeom>
          </p:spPr>
        </p:pic>
        <p:pic>
          <p:nvPicPr>
            <p:cNvPr id="21" name="Graphic 20" descr="Cloud Computing with solid fill">
              <a:extLst>
                <a:ext uri="{FF2B5EF4-FFF2-40B4-BE49-F238E27FC236}">
                  <a16:creationId xmlns:a16="http://schemas.microsoft.com/office/drawing/2014/main" id="{509249D9-3377-762D-FF7B-E815C6D13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418959" y="3679694"/>
              <a:ext cx="914400" cy="914400"/>
            </a:xfrm>
            <a:prstGeom prst="rect">
              <a:avLst/>
            </a:prstGeom>
          </p:spPr>
        </p:pic>
        <p:pic>
          <p:nvPicPr>
            <p:cNvPr id="32" name="Graphic 31" descr="Money with solid fill">
              <a:extLst>
                <a:ext uri="{FF2B5EF4-FFF2-40B4-BE49-F238E27FC236}">
                  <a16:creationId xmlns:a16="http://schemas.microsoft.com/office/drawing/2014/main" id="{CF59DDCF-26B0-B7FD-E6B8-6CEA36663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897915" y="3667649"/>
              <a:ext cx="914400" cy="914400"/>
            </a:xfrm>
            <a:prstGeom prst="rect">
              <a:avLst/>
            </a:prstGeom>
          </p:spPr>
        </p:pic>
        <p:pic>
          <p:nvPicPr>
            <p:cNvPr id="34" name="Graphic 33" descr="Cmd Terminal with solid fill">
              <a:extLst>
                <a:ext uri="{FF2B5EF4-FFF2-40B4-BE49-F238E27FC236}">
                  <a16:creationId xmlns:a16="http://schemas.microsoft.com/office/drawing/2014/main" id="{556408A4-14F4-9096-21CB-5758EC55778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51223" y="3667649"/>
              <a:ext cx="914400" cy="91440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92C107B-0910-078A-914E-CB01CB813AEB}"/>
                </a:ext>
              </a:extLst>
            </p:cNvPr>
            <p:cNvSpPr txBox="1"/>
            <p:nvPr/>
          </p:nvSpPr>
          <p:spPr>
            <a:xfrm>
              <a:off x="56421" y="4602286"/>
              <a:ext cx="25391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O código é propriedade da plataforma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0DEE6B9-1390-D763-238E-CE40BE90A4E2}"/>
                </a:ext>
              </a:extLst>
            </p:cNvPr>
            <p:cNvSpPr txBox="1"/>
            <p:nvPr/>
          </p:nvSpPr>
          <p:spPr>
            <a:xfrm>
              <a:off x="3169488" y="4602285"/>
              <a:ext cx="23712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Alto custo com mão de obra especializada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DA43D37-714E-8DA5-E890-1A668B2D1963}"/>
                </a:ext>
              </a:extLst>
            </p:cNvPr>
            <p:cNvSpPr txBox="1"/>
            <p:nvPr/>
          </p:nvSpPr>
          <p:spPr>
            <a:xfrm>
              <a:off x="6323203" y="4582874"/>
              <a:ext cx="28500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Licenças de </a:t>
              </a:r>
              <a:r>
                <a:rPr lang="pt-BR" dirty="0" err="1">
                  <a:solidFill>
                    <a:schemeClr val="bg1"/>
                  </a:solidFill>
                </a:rPr>
                <a:t>Control</a:t>
              </a:r>
              <a:r>
                <a:rPr lang="pt-BR" dirty="0">
                  <a:solidFill>
                    <a:schemeClr val="bg1"/>
                  </a:solidFill>
                </a:rPr>
                <a:t> Room, desenvolvimento, </a:t>
              </a:r>
              <a:r>
                <a:rPr lang="pt-BR" dirty="0" err="1">
                  <a:solidFill>
                    <a:schemeClr val="bg1"/>
                  </a:solidFill>
                </a:rPr>
                <a:t>Runner</a:t>
              </a:r>
              <a:r>
                <a:rPr lang="pt-BR" dirty="0">
                  <a:solidFill>
                    <a:schemeClr val="bg1"/>
                  </a:solidFill>
                </a:rPr>
                <a:t>...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3AC6317-2783-3482-7E46-17F033EE11D6}"/>
                </a:ext>
              </a:extLst>
            </p:cNvPr>
            <p:cNvSpPr txBox="1"/>
            <p:nvPr/>
          </p:nvSpPr>
          <p:spPr>
            <a:xfrm>
              <a:off x="9694139" y="4605699"/>
              <a:ext cx="237125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solidFill>
                    <a:schemeClr val="bg1"/>
                  </a:solidFill>
                </a:rPr>
                <a:t>Máquinas virtuais de alto desempenho. Uma por </a:t>
              </a:r>
              <a:r>
                <a:rPr lang="pt-BR" dirty="0" err="1">
                  <a:solidFill>
                    <a:schemeClr val="bg1"/>
                  </a:solidFill>
                </a:rPr>
                <a:t>Runner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7238237"/>
      </p:ext>
    </p:extLst>
  </p:cSld>
  <p:clrMapOvr>
    <a:masterClrMapping/>
  </p:clrMapOvr>
  <p:transition spd="slow">
    <p:push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1E82A-E3A3-BC6F-2D13-0CD54DD3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Case: RPA no Grupo </a:t>
            </a:r>
            <a:r>
              <a:rPr lang="en-US" sz="4000" dirty="0" err="1">
                <a:solidFill>
                  <a:srgbClr val="FFFFFF"/>
                </a:solidFill>
              </a:rPr>
              <a:t>Oncoclínicas</a:t>
            </a:r>
            <a:endParaRPr lang="en-US" sz="4000" dirty="0">
              <a:solidFill>
                <a:srgbClr val="FFFFFF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2C4F1A5-24AF-8AAC-DEF0-B34BB2396F17}"/>
              </a:ext>
            </a:extLst>
          </p:cNvPr>
          <p:cNvCxnSpPr>
            <a:cxnSpLocks/>
          </p:cNvCxnSpPr>
          <p:nvPr/>
        </p:nvCxnSpPr>
        <p:spPr>
          <a:xfrm>
            <a:off x="-13113" y="4184372"/>
            <a:ext cx="12205113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16A49CF-E8D1-F455-C1B1-5798040D93B3}"/>
              </a:ext>
            </a:extLst>
          </p:cNvPr>
          <p:cNvGrpSpPr/>
          <p:nvPr/>
        </p:nvGrpSpPr>
        <p:grpSpPr>
          <a:xfrm>
            <a:off x="712109" y="3375181"/>
            <a:ext cx="1631005" cy="2803066"/>
            <a:chOff x="384119" y="3375181"/>
            <a:chExt cx="1631005" cy="280306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EBB02E63-B299-544F-1D0D-87B8213FB399}"/>
                </a:ext>
              </a:extLst>
            </p:cNvPr>
            <p:cNvGrpSpPr/>
            <p:nvPr/>
          </p:nvGrpSpPr>
          <p:grpSpPr>
            <a:xfrm>
              <a:off x="384120" y="3375181"/>
              <a:ext cx="1631004" cy="1403785"/>
              <a:chOff x="920836" y="2589992"/>
              <a:chExt cx="1631004" cy="140378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F0814F2-0791-6604-AE04-8DA8F10A7813}"/>
                  </a:ext>
                </a:extLst>
              </p:cNvPr>
              <p:cNvSpPr txBox="1"/>
              <p:nvPr/>
            </p:nvSpPr>
            <p:spPr>
              <a:xfrm>
                <a:off x="1185785" y="3148754"/>
                <a:ext cx="1090487" cy="58477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Agosto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2022</a:t>
                </a:r>
              </a:p>
            </p:txBody>
          </p:sp>
          <p:pic>
            <p:nvPicPr>
              <p:cNvPr id="11" name="Graphic 10" descr="Flip calendar outline">
                <a:extLst>
                  <a:ext uri="{FF2B5EF4-FFF2-40B4-BE49-F238E27FC236}">
                    <a16:creationId xmlns:a16="http://schemas.microsoft.com/office/drawing/2014/main" id="{56D9882F-F11E-0539-19D8-095B87EF7B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93969F4B-8CD3-0B09-BBC1-77EDFC1681D0}"/>
                </a:ext>
              </a:extLst>
            </p:cNvPr>
            <p:cNvCxnSpPr>
              <a:cxnSpLocks/>
              <a:endCxn id="39" idx="0"/>
            </p:cNvCxnSpPr>
            <p:nvPr/>
          </p:nvCxnSpPr>
          <p:spPr>
            <a:xfrm>
              <a:off x="1195461" y="4531873"/>
              <a:ext cx="0" cy="815377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09261E7-AF94-A978-E287-F33269F3AB95}"/>
                </a:ext>
              </a:extLst>
            </p:cNvPr>
            <p:cNvSpPr txBox="1"/>
            <p:nvPr/>
          </p:nvSpPr>
          <p:spPr>
            <a:xfrm>
              <a:off x="384119" y="5347250"/>
              <a:ext cx="1622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Renovação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das </a:t>
              </a: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licenças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Low Code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4536880-3B56-0C81-26D0-330AF4BBD9FE}"/>
              </a:ext>
            </a:extLst>
          </p:cNvPr>
          <p:cNvGrpSpPr/>
          <p:nvPr/>
        </p:nvGrpSpPr>
        <p:grpSpPr>
          <a:xfrm>
            <a:off x="2799591" y="1906489"/>
            <a:ext cx="1873668" cy="2872477"/>
            <a:chOff x="2859225" y="1906489"/>
            <a:chExt cx="1873668" cy="287247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1B68985-074D-D9ED-1AD1-F8C79A8D7215}"/>
                </a:ext>
              </a:extLst>
            </p:cNvPr>
            <p:cNvGrpSpPr/>
            <p:nvPr/>
          </p:nvGrpSpPr>
          <p:grpSpPr>
            <a:xfrm>
              <a:off x="2985867" y="3375181"/>
              <a:ext cx="1631004" cy="1403785"/>
              <a:chOff x="920836" y="2589992"/>
              <a:chExt cx="1631004" cy="1403785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994D1E-CA78-6FDE-FD46-870C5235682F}"/>
                  </a:ext>
                </a:extLst>
              </p:cNvPr>
              <p:cNvSpPr txBox="1"/>
              <p:nvPr/>
            </p:nvSpPr>
            <p:spPr>
              <a:xfrm>
                <a:off x="1185785" y="3148754"/>
                <a:ext cx="1090487" cy="58477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Outubro</a:t>
                </a: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2022</a:t>
                </a:r>
              </a:p>
            </p:txBody>
          </p:sp>
          <p:pic>
            <p:nvPicPr>
              <p:cNvPr id="29" name="Graphic 28" descr="Flip calendar outline">
                <a:extLst>
                  <a:ext uri="{FF2B5EF4-FFF2-40B4-BE49-F238E27FC236}">
                    <a16:creationId xmlns:a16="http://schemas.microsoft.com/office/drawing/2014/main" id="{49103EBA-4D1B-721D-A6E6-72428A5185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4AC1D96-8A46-0853-B870-3E49DE60D40F}"/>
                </a:ext>
              </a:extLst>
            </p:cNvPr>
            <p:cNvCxnSpPr>
              <a:cxnSpLocks/>
              <a:endCxn id="45" idx="2"/>
            </p:cNvCxnSpPr>
            <p:nvPr/>
          </p:nvCxnSpPr>
          <p:spPr>
            <a:xfrm flipV="1">
              <a:off x="3796059" y="2737486"/>
              <a:ext cx="0" cy="923289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60BD6DE-3215-D1C7-EBE0-C753A3EF4ABB}"/>
                </a:ext>
              </a:extLst>
            </p:cNvPr>
            <p:cNvSpPr txBox="1"/>
            <p:nvPr/>
          </p:nvSpPr>
          <p:spPr>
            <a:xfrm>
              <a:off x="2859225" y="1906489"/>
              <a:ext cx="18736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Problemas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com a </a:t>
              </a: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antiga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Plataforma Low Code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F6C339E-80E9-1476-745B-3236FADA39B3}"/>
              </a:ext>
            </a:extLst>
          </p:cNvPr>
          <p:cNvGrpSpPr/>
          <p:nvPr/>
        </p:nvGrpSpPr>
        <p:grpSpPr>
          <a:xfrm>
            <a:off x="5168347" y="3375181"/>
            <a:ext cx="1838739" cy="2832895"/>
            <a:chOff x="5168347" y="3375181"/>
            <a:chExt cx="1838739" cy="2832895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5CD71C2-0586-7A07-735A-FDAE85080844}"/>
                </a:ext>
              </a:extLst>
            </p:cNvPr>
            <p:cNvGrpSpPr/>
            <p:nvPr/>
          </p:nvGrpSpPr>
          <p:grpSpPr>
            <a:xfrm>
              <a:off x="5269562" y="3375181"/>
              <a:ext cx="1631004" cy="1403785"/>
              <a:chOff x="920836" y="2589992"/>
              <a:chExt cx="1631004" cy="1403785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F97D7B5-A37C-D853-669B-0969B9B23AEC}"/>
                  </a:ext>
                </a:extLst>
              </p:cNvPr>
              <p:cNvSpPr txBox="1"/>
              <p:nvPr/>
            </p:nvSpPr>
            <p:spPr>
              <a:xfrm>
                <a:off x="1147611" y="3148754"/>
                <a:ext cx="1182756" cy="569387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Novembro</a:t>
                </a:r>
                <a:endParaRPr kumimoji="0" 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2022</a:t>
                </a:r>
              </a:p>
            </p:txBody>
          </p:sp>
          <p:pic>
            <p:nvPicPr>
              <p:cNvPr id="32" name="Graphic 31" descr="Flip calendar outline">
                <a:extLst>
                  <a:ext uri="{FF2B5EF4-FFF2-40B4-BE49-F238E27FC236}">
                    <a16:creationId xmlns:a16="http://schemas.microsoft.com/office/drawing/2014/main" id="{D12B9D45-B693-6678-84F7-3C35DF6A0E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4EAD6936-170F-874D-BDEB-86B304415636}"/>
                </a:ext>
              </a:extLst>
            </p:cNvPr>
            <p:cNvCxnSpPr>
              <a:cxnSpLocks/>
              <a:endCxn id="50" idx="0"/>
            </p:cNvCxnSpPr>
            <p:nvPr/>
          </p:nvCxnSpPr>
          <p:spPr>
            <a:xfrm>
              <a:off x="6087717" y="4561702"/>
              <a:ext cx="0" cy="815377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A85312D-E7C3-1910-4FB8-7346D9711631}"/>
                </a:ext>
              </a:extLst>
            </p:cNvPr>
            <p:cNvSpPr txBox="1"/>
            <p:nvPr/>
          </p:nvSpPr>
          <p:spPr>
            <a:xfrm>
              <a:off x="5168347" y="5377079"/>
              <a:ext cx="18387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Início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 </a:t>
              </a: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análise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das </a:t>
              </a:r>
              <a:r>
                <a:rPr kumimoji="0" 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alternativas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do mercado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F5345B2-A7D6-F61F-1CCD-A021C533F0F3}"/>
              </a:ext>
            </a:extLst>
          </p:cNvPr>
          <p:cNvGrpSpPr/>
          <p:nvPr/>
        </p:nvGrpSpPr>
        <p:grpSpPr>
          <a:xfrm>
            <a:off x="7472850" y="2003471"/>
            <a:ext cx="1873668" cy="2775495"/>
            <a:chOff x="7472850" y="2003471"/>
            <a:chExt cx="1873668" cy="2775495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4BFC1EA0-2AE9-9B01-59EC-DCCF21DB2D2A}"/>
                </a:ext>
              </a:extLst>
            </p:cNvPr>
            <p:cNvGrpSpPr/>
            <p:nvPr/>
          </p:nvGrpSpPr>
          <p:grpSpPr>
            <a:xfrm>
              <a:off x="7615544" y="3375181"/>
              <a:ext cx="1631004" cy="1403785"/>
              <a:chOff x="920836" y="2589992"/>
              <a:chExt cx="1631004" cy="1403785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DEFCF43-7659-7E05-776C-E8C5D013ACE5}"/>
                  </a:ext>
                </a:extLst>
              </p:cNvPr>
              <p:cNvSpPr txBox="1"/>
              <p:nvPr/>
            </p:nvSpPr>
            <p:spPr>
              <a:xfrm>
                <a:off x="1179821" y="3148754"/>
                <a:ext cx="1096451" cy="58477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Março</a:t>
                </a: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2023</a:t>
                </a:r>
              </a:p>
            </p:txBody>
          </p:sp>
          <p:pic>
            <p:nvPicPr>
              <p:cNvPr id="35" name="Graphic 34" descr="Flip calendar outline">
                <a:extLst>
                  <a:ext uri="{FF2B5EF4-FFF2-40B4-BE49-F238E27FC236}">
                    <a16:creationId xmlns:a16="http://schemas.microsoft.com/office/drawing/2014/main" id="{8654DBF1-DECF-92BB-7ADF-8ACB5D3937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B480FC7C-B823-0E6C-9583-AB926EEC2F0C}"/>
                </a:ext>
              </a:extLst>
            </p:cNvPr>
            <p:cNvCxnSpPr>
              <a:cxnSpLocks/>
              <a:endCxn id="53" idx="2"/>
            </p:cNvCxnSpPr>
            <p:nvPr/>
          </p:nvCxnSpPr>
          <p:spPr>
            <a:xfrm flipV="1">
              <a:off x="8409684" y="2834468"/>
              <a:ext cx="0" cy="817460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B361D3B-67DA-1FD9-A6E6-DE1BF9BAC6C3}"/>
                </a:ext>
              </a:extLst>
            </p:cNvPr>
            <p:cNvSpPr txBox="1"/>
            <p:nvPr/>
          </p:nvSpPr>
          <p:spPr>
            <a:xfrm>
              <a:off x="7472850" y="2003471"/>
              <a:ext cx="18736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Contratação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 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Bot City 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e </a:t>
              </a: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início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 </a:t>
              </a:r>
              <a:r>
                <a:rPr kumimoji="0" 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migração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31442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F9A1E6-61E9-5C45-7E66-D8B060EE2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/>
                </a:solidFill>
              </a:rPr>
              <a:t>Linguagens Abertas (Python, Java, </a:t>
            </a:r>
            <a:r>
              <a:rPr lang="pt-BR" sz="4000" dirty="0" err="1">
                <a:solidFill>
                  <a:srgbClr val="FFFFFF"/>
                </a:solidFill>
              </a:rPr>
              <a:t>JavaScript</a:t>
            </a:r>
            <a:r>
              <a:rPr lang="pt-BR" sz="4000" dirty="0">
                <a:solidFill>
                  <a:srgbClr val="FFFFFF"/>
                </a:solidFill>
              </a:rPr>
              <a:t>)</a:t>
            </a:r>
            <a:endParaRPr lang="en-US" sz="4000" dirty="0">
              <a:solidFill>
                <a:srgbClr val="FFFFFF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6CFA6DD-D455-0304-A541-59BFBAA341C1}"/>
              </a:ext>
            </a:extLst>
          </p:cNvPr>
          <p:cNvGrpSpPr/>
          <p:nvPr/>
        </p:nvGrpSpPr>
        <p:grpSpPr>
          <a:xfrm>
            <a:off x="765310" y="2654205"/>
            <a:ext cx="4039986" cy="606288"/>
            <a:chOff x="765310" y="2654205"/>
            <a:chExt cx="4039986" cy="606288"/>
          </a:xfrm>
        </p:grpSpPr>
        <p:pic>
          <p:nvPicPr>
            <p:cNvPr id="11" name="Graphic 10" descr="Checkmark with solid fill">
              <a:extLst>
                <a:ext uri="{FF2B5EF4-FFF2-40B4-BE49-F238E27FC236}">
                  <a16:creationId xmlns:a16="http://schemas.microsoft.com/office/drawing/2014/main" id="{A88AF79B-0E07-C5AD-250C-C3B5C79528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65310" y="2654205"/>
              <a:ext cx="606288" cy="606288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4C47A6F-E493-9E8D-BB1D-6CE68A9E38A9}"/>
                </a:ext>
              </a:extLst>
            </p:cNvPr>
            <p:cNvSpPr txBox="1"/>
            <p:nvPr/>
          </p:nvSpPr>
          <p:spPr>
            <a:xfrm>
              <a:off x="1371599" y="2757294"/>
              <a:ext cx="34336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dirty="0"/>
                <a:t>O código pertence à empresa</a:t>
              </a:r>
              <a:endParaRPr lang="en-US" sz="2000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FD7AFE0-E865-3FD2-0551-34870590DEB4}"/>
              </a:ext>
            </a:extLst>
          </p:cNvPr>
          <p:cNvGrpSpPr/>
          <p:nvPr/>
        </p:nvGrpSpPr>
        <p:grpSpPr>
          <a:xfrm>
            <a:off x="765310" y="4454322"/>
            <a:ext cx="4039986" cy="707886"/>
            <a:chOff x="765310" y="4454322"/>
            <a:chExt cx="4039986" cy="707886"/>
          </a:xfrm>
        </p:grpSpPr>
        <p:pic>
          <p:nvPicPr>
            <p:cNvPr id="21" name="Graphic 20" descr="Checkmark with solid fill">
              <a:extLst>
                <a:ext uri="{FF2B5EF4-FFF2-40B4-BE49-F238E27FC236}">
                  <a16:creationId xmlns:a16="http://schemas.microsoft.com/office/drawing/2014/main" id="{84C9A55F-8C3B-43EC-680E-430BA05D0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65310" y="4505121"/>
              <a:ext cx="606288" cy="606288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73848AF-E25A-C388-0162-FD181C62336F}"/>
                </a:ext>
              </a:extLst>
            </p:cNvPr>
            <p:cNvSpPr txBox="1"/>
            <p:nvPr/>
          </p:nvSpPr>
          <p:spPr>
            <a:xfrm>
              <a:off x="1371600" y="4454322"/>
              <a:ext cx="34336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2000" dirty="0"/>
                <a:t>Mão de obra mais abundante e menos custosa</a:t>
              </a:r>
              <a:endParaRPr lang="en-US" sz="20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1C75669-D4B8-6657-8EFE-00D55DD8E7AE}"/>
              </a:ext>
            </a:extLst>
          </p:cNvPr>
          <p:cNvGrpSpPr/>
          <p:nvPr/>
        </p:nvGrpSpPr>
        <p:grpSpPr>
          <a:xfrm>
            <a:off x="6259995" y="2654205"/>
            <a:ext cx="5105341" cy="606288"/>
            <a:chOff x="6259995" y="2654205"/>
            <a:chExt cx="5105341" cy="606288"/>
          </a:xfrm>
        </p:grpSpPr>
        <p:pic>
          <p:nvPicPr>
            <p:cNvPr id="24" name="Graphic 23" descr="Checkmark with solid fill">
              <a:extLst>
                <a:ext uri="{FF2B5EF4-FFF2-40B4-BE49-F238E27FC236}">
                  <a16:creationId xmlns:a16="http://schemas.microsoft.com/office/drawing/2014/main" id="{E24AE751-5E77-E0CB-D746-3455C12F3E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259995" y="2654205"/>
              <a:ext cx="606288" cy="606288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C3950EC-C246-B96A-093F-7A4667BAD616}"/>
                </a:ext>
              </a:extLst>
            </p:cNvPr>
            <p:cNvSpPr txBox="1"/>
            <p:nvPr/>
          </p:nvSpPr>
          <p:spPr>
            <a:xfrm>
              <a:off x="6866284" y="2757294"/>
              <a:ext cx="44990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dirty="0"/>
                <a:t>Licenciamento mais barato e completo</a:t>
              </a:r>
              <a:endParaRPr lang="en-US" sz="2000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D1814C4-1EB4-7F80-F253-4493AFBF20F8}"/>
              </a:ext>
            </a:extLst>
          </p:cNvPr>
          <p:cNvGrpSpPr/>
          <p:nvPr/>
        </p:nvGrpSpPr>
        <p:grpSpPr>
          <a:xfrm>
            <a:off x="6261923" y="4295175"/>
            <a:ext cx="5005627" cy="1015663"/>
            <a:chOff x="6261923" y="4295175"/>
            <a:chExt cx="5005627" cy="1015663"/>
          </a:xfrm>
        </p:grpSpPr>
        <p:pic>
          <p:nvPicPr>
            <p:cNvPr id="28" name="Graphic 27" descr="Checkmark with solid fill">
              <a:extLst>
                <a:ext uri="{FF2B5EF4-FFF2-40B4-BE49-F238E27FC236}">
                  <a16:creationId xmlns:a16="http://schemas.microsoft.com/office/drawing/2014/main" id="{4123424E-F704-1EE2-4913-8B9378A66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261923" y="4499863"/>
              <a:ext cx="606288" cy="606288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1D18C47-7B02-BB24-F43B-C91B1EF86130}"/>
                </a:ext>
              </a:extLst>
            </p:cNvPr>
            <p:cNvSpPr txBox="1"/>
            <p:nvPr/>
          </p:nvSpPr>
          <p:spPr>
            <a:xfrm>
              <a:off x="6868212" y="4295175"/>
              <a:ext cx="439933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2000" dirty="0"/>
                <a:t>É possível executar um robô (</a:t>
              </a:r>
              <a:r>
                <a:rPr lang="pt-BR" sz="2000" i="1" dirty="0"/>
                <a:t>em</a:t>
              </a:r>
              <a:r>
                <a:rPr lang="pt-BR" sz="2000" dirty="0"/>
                <a:t> </a:t>
              </a:r>
              <a:r>
                <a:rPr lang="pt-BR" sz="2000" i="1" dirty="0"/>
                <a:t>background</a:t>
              </a:r>
              <a:r>
                <a:rPr lang="pt-BR" sz="2000" dirty="0"/>
                <a:t>) na mesma VM, na mesma sessão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6040133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1E82A-E3A3-BC6F-2D13-0CD54DD3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Case: RPA no Grupo </a:t>
            </a:r>
            <a:r>
              <a:rPr lang="en-US" sz="4000" dirty="0" err="1">
                <a:solidFill>
                  <a:srgbClr val="FFFFFF"/>
                </a:solidFill>
              </a:rPr>
              <a:t>Oncoclínicas</a:t>
            </a:r>
            <a:endParaRPr lang="en-US" sz="4000" dirty="0">
              <a:solidFill>
                <a:srgbClr val="FFFFFF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2C4F1A5-24AF-8AAC-DEF0-B34BB2396F17}"/>
              </a:ext>
            </a:extLst>
          </p:cNvPr>
          <p:cNvCxnSpPr>
            <a:cxnSpLocks/>
          </p:cNvCxnSpPr>
          <p:nvPr/>
        </p:nvCxnSpPr>
        <p:spPr>
          <a:xfrm>
            <a:off x="-13113" y="4184372"/>
            <a:ext cx="12205113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16A49CF-E8D1-F455-C1B1-5798040D93B3}"/>
              </a:ext>
            </a:extLst>
          </p:cNvPr>
          <p:cNvGrpSpPr/>
          <p:nvPr/>
        </p:nvGrpSpPr>
        <p:grpSpPr>
          <a:xfrm>
            <a:off x="712109" y="3375181"/>
            <a:ext cx="1631005" cy="2803066"/>
            <a:chOff x="384119" y="3375181"/>
            <a:chExt cx="1631005" cy="280306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EBB02E63-B299-544F-1D0D-87B8213FB399}"/>
                </a:ext>
              </a:extLst>
            </p:cNvPr>
            <p:cNvGrpSpPr/>
            <p:nvPr/>
          </p:nvGrpSpPr>
          <p:grpSpPr>
            <a:xfrm>
              <a:off x="384120" y="3375181"/>
              <a:ext cx="1631004" cy="1403785"/>
              <a:chOff x="920836" y="2589992"/>
              <a:chExt cx="1631004" cy="140378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F0814F2-0791-6604-AE04-8DA8F10A7813}"/>
                  </a:ext>
                </a:extLst>
              </p:cNvPr>
              <p:cNvSpPr txBox="1"/>
              <p:nvPr/>
            </p:nvSpPr>
            <p:spPr>
              <a:xfrm>
                <a:off x="1185785" y="3148754"/>
                <a:ext cx="1090487" cy="58477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Agosto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2022</a:t>
                </a:r>
              </a:p>
            </p:txBody>
          </p:sp>
          <p:pic>
            <p:nvPicPr>
              <p:cNvPr id="11" name="Graphic 10" descr="Flip calendar outline">
                <a:extLst>
                  <a:ext uri="{FF2B5EF4-FFF2-40B4-BE49-F238E27FC236}">
                    <a16:creationId xmlns:a16="http://schemas.microsoft.com/office/drawing/2014/main" id="{56D9882F-F11E-0539-19D8-095B87EF7B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93969F4B-8CD3-0B09-BBC1-77EDFC1681D0}"/>
                </a:ext>
              </a:extLst>
            </p:cNvPr>
            <p:cNvCxnSpPr>
              <a:cxnSpLocks/>
              <a:endCxn id="39" idx="0"/>
            </p:cNvCxnSpPr>
            <p:nvPr/>
          </p:nvCxnSpPr>
          <p:spPr>
            <a:xfrm>
              <a:off x="1195461" y="4531873"/>
              <a:ext cx="0" cy="815377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09261E7-AF94-A978-E287-F33269F3AB95}"/>
                </a:ext>
              </a:extLst>
            </p:cNvPr>
            <p:cNvSpPr txBox="1"/>
            <p:nvPr/>
          </p:nvSpPr>
          <p:spPr>
            <a:xfrm>
              <a:off x="384119" y="5347250"/>
              <a:ext cx="16226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Renovação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das </a:t>
              </a: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licenças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Low Code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4536880-3B56-0C81-26D0-330AF4BBD9FE}"/>
              </a:ext>
            </a:extLst>
          </p:cNvPr>
          <p:cNvGrpSpPr/>
          <p:nvPr/>
        </p:nvGrpSpPr>
        <p:grpSpPr>
          <a:xfrm>
            <a:off x="2799591" y="1906489"/>
            <a:ext cx="1873668" cy="2872477"/>
            <a:chOff x="2859225" y="1906489"/>
            <a:chExt cx="1873668" cy="287247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1B68985-074D-D9ED-1AD1-F8C79A8D7215}"/>
                </a:ext>
              </a:extLst>
            </p:cNvPr>
            <p:cNvGrpSpPr/>
            <p:nvPr/>
          </p:nvGrpSpPr>
          <p:grpSpPr>
            <a:xfrm>
              <a:off x="2985867" y="3375181"/>
              <a:ext cx="1631004" cy="1403785"/>
              <a:chOff x="920836" y="2589992"/>
              <a:chExt cx="1631004" cy="1403785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994D1E-CA78-6FDE-FD46-870C5235682F}"/>
                  </a:ext>
                </a:extLst>
              </p:cNvPr>
              <p:cNvSpPr txBox="1"/>
              <p:nvPr/>
            </p:nvSpPr>
            <p:spPr>
              <a:xfrm>
                <a:off x="1185785" y="3148754"/>
                <a:ext cx="1090487" cy="58477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Outubro</a:t>
                </a: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2022</a:t>
                </a:r>
              </a:p>
            </p:txBody>
          </p:sp>
          <p:pic>
            <p:nvPicPr>
              <p:cNvPr id="29" name="Graphic 28" descr="Flip calendar outline">
                <a:extLst>
                  <a:ext uri="{FF2B5EF4-FFF2-40B4-BE49-F238E27FC236}">
                    <a16:creationId xmlns:a16="http://schemas.microsoft.com/office/drawing/2014/main" id="{49103EBA-4D1B-721D-A6E6-72428A5185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4AC1D96-8A46-0853-B870-3E49DE60D40F}"/>
                </a:ext>
              </a:extLst>
            </p:cNvPr>
            <p:cNvCxnSpPr>
              <a:cxnSpLocks/>
              <a:endCxn id="45" idx="2"/>
            </p:cNvCxnSpPr>
            <p:nvPr/>
          </p:nvCxnSpPr>
          <p:spPr>
            <a:xfrm flipV="1">
              <a:off x="3796059" y="2737486"/>
              <a:ext cx="0" cy="923289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60BD6DE-3215-D1C7-EBE0-C753A3EF4ABB}"/>
                </a:ext>
              </a:extLst>
            </p:cNvPr>
            <p:cNvSpPr txBox="1"/>
            <p:nvPr/>
          </p:nvSpPr>
          <p:spPr>
            <a:xfrm>
              <a:off x="2859225" y="1906489"/>
              <a:ext cx="18736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Problemas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com a </a:t>
              </a: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antiga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Plataforma Low Code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F6C339E-80E9-1476-745B-3236FADA39B3}"/>
              </a:ext>
            </a:extLst>
          </p:cNvPr>
          <p:cNvGrpSpPr/>
          <p:nvPr/>
        </p:nvGrpSpPr>
        <p:grpSpPr>
          <a:xfrm>
            <a:off x="5168347" y="3375181"/>
            <a:ext cx="1838739" cy="2832895"/>
            <a:chOff x="5168347" y="3375181"/>
            <a:chExt cx="1838739" cy="2832895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5CD71C2-0586-7A07-735A-FDAE85080844}"/>
                </a:ext>
              </a:extLst>
            </p:cNvPr>
            <p:cNvGrpSpPr/>
            <p:nvPr/>
          </p:nvGrpSpPr>
          <p:grpSpPr>
            <a:xfrm>
              <a:off x="5269562" y="3375181"/>
              <a:ext cx="1631004" cy="1403785"/>
              <a:chOff x="920836" y="2589992"/>
              <a:chExt cx="1631004" cy="1403785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F97D7B5-A37C-D853-669B-0969B9B23AEC}"/>
                  </a:ext>
                </a:extLst>
              </p:cNvPr>
              <p:cNvSpPr txBox="1"/>
              <p:nvPr/>
            </p:nvSpPr>
            <p:spPr>
              <a:xfrm>
                <a:off x="1147611" y="3148754"/>
                <a:ext cx="1182756" cy="569387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Novembro</a:t>
                </a:r>
                <a:endParaRPr kumimoji="0" 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2022</a:t>
                </a:r>
              </a:p>
            </p:txBody>
          </p:sp>
          <p:pic>
            <p:nvPicPr>
              <p:cNvPr id="32" name="Graphic 31" descr="Flip calendar outline">
                <a:extLst>
                  <a:ext uri="{FF2B5EF4-FFF2-40B4-BE49-F238E27FC236}">
                    <a16:creationId xmlns:a16="http://schemas.microsoft.com/office/drawing/2014/main" id="{D12B9D45-B693-6678-84F7-3C35DF6A0E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4EAD6936-170F-874D-BDEB-86B304415636}"/>
                </a:ext>
              </a:extLst>
            </p:cNvPr>
            <p:cNvCxnSpPr>
              <a:cxnSpLocks/>
              <a:endCxn id="50" idx="0"/>
            </p:cNvCxnSpPr>
            <p:nvPr/>
          </p:nvCxnSpPr>
          <p:spPr>
            <a:xfrm>
              <a:off x="6087717" y="4561702"/>
              <a:ext cx="0" cy="815377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A85312D-E7C3-1910-4FB8-7346D9711631}"/>
                </a:ext>
              </a:extLst>
            </p:cNvPr>
            <p:cNvSpPr txBox="1"/>
            <p:nvPr/>
          </p:nvSpPr>
          <p:spPr>
            <a:xfrm>
              <a:off x="5168347" y="5377079"/>
              <a:ext cx="18387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Início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 </a:t>
              </a: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análise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das </a:t>
              </a:r>
              <a:r>
                <a:rPr kumimoji="0" 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alternativas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do mercado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F5345B2-A7D6-F61F-1CCD-A021C533F0F3}"/>
              </a:ext>
            </a:extLst>
          </p:cNvPr>
          <p:cNvGrpSpPr/>
          <p:nvPr/>
        </p:nvGrpSpPr>
        <p:grpSpPr>
          <a:xfrm>
            <a:off x="7472850" y="2003471"/>
            <a:ext cx="1873668" cy="2775495"/>
            <a:chOff x="7472850" y="2003471"/>
            <a:chExt cx="1873668" cy="2775495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4BFC1EA0-2AE9-9B01-59EC-DCCF21DB2D2A}"/>
                </a:ext>
              </a:extLst>
            </p:cNvPr>
            <p:cNvGrpSpPr/>
            <p:nvPr/>
          </p:nvGrpSpPr>
          <p:grpSpPr>
            <a:xfrm>
              <a:off x="7615544" y="3375181"/>
              <a:ext cx="1631004" cy="1403785"/>
              <a:chOff x="920836" y="2589992"/>
              <a:chExt cx="1631004" cy="1403785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DEFCF43-7659-7E05-776C-E8C5D013ACE5}"/>
                  </a:ext>
                </a:extLst>
              </p:cNvPr>
              <p:cNvSpPr txBox="1"/>
              <p:nvPr/>
            </p:nvSpPr>
            <p:spPr>
              <a:xfrm>
                <a:off x="1179821" y="3148754"/>
                <a:ext cx="1096451" cy="584775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Março</a:t>
                </a: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2023</a:t>
                </a:r>
              </a:p>
            </p:txBody>
          </p:sp>
          <p:pic>
            <p:nvPicPr>
              <p:cNvPr id="35" name="Graphic 34" descr="Flip calendar outline">
                <a:extLst>
                  <a:ext uri="{FF2B5EF4-FFF2-40B4-BE49-F238E27FC236}">
                    <a16:creationId xmlns:a16="http://schemas.microsoft.com/office/drawing/2014/main" id="{8654DBF1-DECF-92BB-7ADF-8ACB5D3937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20836" y="2589992"/>
                <a:ext cx="1631004" cy="1403785"/>
              </a:xfrm>
              <a:prstGeom prst="rect">
                <a:avLst/>
              </a:prstGeom>
            </p:spPr>
          </p:pic>
        </p:grp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B480FC7C-B823-0E6C-9583-AB926EEC2F0C}"/>
                </a:ext>
              </a:extLst>
            </p:cNvPr>
            <p:cNvCxnSpPr>
              <a:cxnSpLocks/>
              <a:endCxn id="53" idx="2"/>
            </p:cNvCxnSpPr>
            <p:nvPr/>
          </p:nvCxnSpPr>
          <p:spPr>
            <a:xfrm flipV="1">
              <a:off x="8409684" y="2834468"/>
              <a:ext cx="0" cy="817460"/>
            </a:xfrm>
            <a:prstGeom prst="straightConnector1">
              <a:avLst/>
            </a:prstGeom>
            <a:ln w="12700">
              <a:prstDash val="sysDot"/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B361D3B-67DA-1FD9-A6E6-DE1BF9BAC6C3}"/>
                </a:ext>
              </a:extLst>
            </p:cNvPr>
            <p:cNvSpPr txBox="1"/>
            <p:nvPr/>
          </p:nvSpPr>
          <p:spPr>
            <a:xfrm>
              <a:off x="7472850" y="2003471"/>
              <a:ext cx="18736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Contratação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 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Bot City 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e </a:t>
              </a:r>
              <a:r>
                <a:rPr kumimoji="0" 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início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 da </a:t>
              </a:r>
              <a:r>
                <a:rPr kumimoji="0" 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migração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1DFC996-5EEE-B459-E613-960C7579C3AB}"/>
              </a:ext>
            </a:extLst>
          </p:cNvPr>
          <p:cNvGrpSpPr/>
          <p:nvPr/>
        </p:nvGrpSpPr>
        <p:grpSpPr>
          <a:xfrm>
            <a:off x="9961526" y="3375180"/>
            <a:ext cx="1631004" cy="2899634"/>
            <a:chOff x="9961526" y="3375180"/>
            <a:chExt cx="1631004" cy="2899634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4892F512-E21E-2ECA-3126-E49CD34BFDDE}"/>
                </a:ext>
              </a:extLst>
            </p:cNvPr>
            <p:cNvGrpSpPr/>
            <p:nvPr/>
          </p:nvGrpSpPr>
          <p:grpSpPr>
            <a:xfrm>
              <a:off x="9961526" y="3375180"/>
              <a:ext cx="1631004" cy="2586674"/>
              <a:chOff x="9961526" y="3375180"/>
              <a:chExt cx="1631004" cy="2586674"/>
            </a:xfrm>
          </p:grpSpPr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25EE43D4-25B5-1D4C-DC51-7DB05ABB1782}"/>
                  </a:ext>
                </a:extLst>
              </p:cNvPr>
              <p:cNvGrpSpPr/>
              <p:nvPr/>
            </p:nvGrpSpPr>
            <p:grpSpPr>
              <a:xfrm>
                <a:off x="9961526" y="3375180"/>
                <a:ext cx="1631004" cy="1403785"/>
                <a:chOff x="920836" y="2589992"/>
                <a:chExt cx="1631004" cy="1403785"/>
              </a:xfrm>
            </p:grpSpPr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FF750E66-CB33-6683-8E2B-E21F15A8CFC7}"/>
                    </a:ext>
                  </a:extLst>
                </p:cNvPr>
                <p:cNvSpPr txBox="1"/>
                <p:nvPr/>
              </p:nvSpPr>
              <p:spPr>
                <a:xfrm>
                  <a:off x="1179821" y="3148754"/>
                  <a:ext cx="1096451" cy="584775"/>
                </a:xfrm>
                <a:prstGeom prst="rect">
                  <a:avLst/>
                </a:prstGeom>
                <a:solidFill>
                  <a:schemeClr val="tx2">
                    <a:lumMod val="10000"/>
                    <a:lumOff val="90000"/>
                  </a:schemeClr>
                </a:solidFill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ea typeface="+mn-ea"/>
                      <a:cs typeface="Segoe UI Semibold" panose="020B0702040204020203" pitchFamily="34" charset="0"/>
                    </a:rPr>
                    <a:t>Janeiro</a:t>
                  </a:r>
                </a:p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ea typeface="+mn-ea"/>
                      <a:cs typeface="Segoe UI Semibold" panose="020B0702040204020203" pitchFamily="34" charset="0"/>
                    </a:rPr>
                    <a:t>2024</a:t>
                  </a:r>
                </a:p>
              </p:txBody>
            </p:sp>
            <p:pic>
              <p:nvPicPr>
                <p:cNvPr id="63" name="Graphic 62" descr="Flip calendar outline">
                  <a:extLst>
                    <a:ext uri="{FF2B5EF4-FFF2-40B4-BE49-F238E27FC236}">
                      <a16:creationId xmlns:a16="http://schemas.microsoft.com/office/drawing/2014/main" id="{31717E39-8D5F-C10A-7236-53E984C4E9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20836" y="2589992"/>
                  <a:ext cx="1631004" cy="1403785"/>
                </a:xfrm>
                <a:prstGeom prst="rect">
                  <a:avLst/>
                </a:prstGeom>
              </p:spPr>
            </p:pic>
          </p:grp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349850BB-91E2-C88C-B052-F6E21AD56A00}"/>
                  </a:ext>
                </a:extLst>
              </p:cNvPr>
              <p:cNvCxnSpPr>
                <a:cxnSpLocks/>
                <a:endCxn id="67" idx="0"/>
              </p:cNvCxnSpPr>
              <p:nvPr/>
            </p:nvCxnSpPr>
            <p:spPr>
              <a:xfrm>
                <a:off x="10760010" y="4530582"/>
                <a:ext cx="4123" cy="846497"/>
              </a:xfrm>
              <a:prstGeom prst="straightConnector1">
                <a:avLst/>
              </a:prstGeom>
              <a:ln w="12700">
                <a:prstDash val="sysDot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82AE565-E6F2-ABFE-904D-180F8B7511E1}"/>
                  </a:ext>
                </a:extLst>
              </p:cNvPr>
              <p:cNvSpPr txBox="1"/>
              <p:nvPr/>
            </p:nvSpPr>
            <p:spPr>
              <a:xfrm>
                <a:off x="10048375" y="5377079"/>
                <a:ext cx="14315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Migração</a:t>
                </a: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concluída</a:t>
                </a: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p:grpSp>
        <p:pic>
          <p:nvPicPr>
            <p:cNvPr id="76" name="Graphic 75" descr="Checkmark with solid fill">
              <a:extLst>
                <a:ext uri="{FF2B5EF4-FFF2-40B4-BE49-F238E27FC236}">
                  <a16:creationId xmlns:a16="http://schemas.microsoft.com/office/drawing/2014/main" id="{D14D7FFC-523F-B3D7-042A-26CC39DA17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617992" y="5956742"/>
              <a:ext cx="318072" cy="318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4298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EEF9BB-D356-7D89-6846-9D926ECC6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080" y="3228181"/>
            <a:ext cx="3201366" cy="620558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 sz="4000" dirty="0" err="1">
                <a:solidFill>
                  <a:srgbClr val="FFFFFF"/>
                </a:solidFill>
              </a:rPr>
              <a:t>Resultados</a:t>
            </a:r>
            <a:endParaRPr lang="en-US" sz="4000" dirty="0">
              <a:solidFill>
                <a:srgbClr val="FFFFFF"/>
              </a:solidFill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7068E24-FC0D-F458-D38A-70B98F7867CA}"/>
              </a:ext>
            </a:extLst>
          </p:cNvPr>
          <p:cNvGrpSpPr/>
          <p:nvPr/>
        </p:nvGrpSpPr>
        <p:grpSpPr>
          <a:xfrm>
            <a:off x="4631429" y="1641539"/>
            <a:ext cx="6436279" cy="3672703"/>
            <a:chOff x="4631429" y="1713080"/>
            <a:chExt cx="6436279" cy="3672703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42BFB19-F037-4A03-81B6-65A5E02BDBA3}"/>
                </a:ext>
              </a:extLst>
            </p:cNvPr>
            <p:cNvSpPr txBox="1"/>
            <p:nvPr/>
          </p:nvSpPr>
          <p:spPr>
            <a:xfrm>
              <a:off x="5075399" y="1757014"/>
              <a:ext cx="5992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21 robôs migrados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4B89F0EF-8360-2E26-BAD9-3B17609432DC}"/>
                </a:ext>
              </a:extLst>
            </p:cNvPr>
            <p:cNvGrpSpPr/>
            <p:nvPr/>
          </p:nvGrpSpPr>
          <p:grpSpPr>
            <a:xfrm>
              <a:off x="4652780" y="1713080"/>
              <a:ext cx="547249" cy="457614"/>
              <a:chOff x="4275948" y="802532"/>
              <a:chExt cx="588727" cy="457614"/>
            </a:xfrm>
          </p:grpSpPr>
          <p:pic>
            <p:nvPicPr>
              <p:cNvPr id="42" name="Graphic 41" descr="Caret Right with solid fill">
                <a:extLst>
                  <a:ext uri="{FF2B5EF4-FFF2-40B4-BE49-F238E27FC236}">
                    <a16:creationId xmlns:a16="http://schemas.microsoft.com/office/drawing/2014/main" id="{EBD0BB8F-3B34-2460-16F3-938E8BC512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/>
            </p:blipFill>
            <p:spPr>
              <a:xfrm>
                <a:off x="4275948" y="802532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44" name="Graphic 43" descr="Caret Right with solid fill">
                <a:extLst>
                  <a:ext uri="{FF2B5EF4-FFF2-40B4-BE49-F238E27FC236}">
                    <a16:creationId xmlns:a16="http://schemas.microsoft.com/office/drawing/2014/main" id="{2D52003B-7E30-11F6-FEF5-32C271D382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stretch/>
            </p:blipFill>
            <p:spPr>
              <a:xfrm>
                <a:off x="4407475" y="802946"/>
                <a:ext cx="457200" cy="457200"/>
              </a:xfrm>
              <a:prstGeom prst="rect">
                <a:avLst/>
              </a:prstGeom>
            </p:spPr>
          </p:pic>
        </p:grp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87D26E0-10A7-A67B-07FA-9FC533310308}"/>
                </a:ext>
              </a:extLst>
            </p:cNvPr>
            <p:cNvSpPr txBox="1"/>
            <p:nvPr/>
          </p:nvSpPr>
          <p:spPr>
            <a:xfrm>
              <a:off x="5075399" y="3425335"/>
              <a:ext cx="5992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35 Novos robôs desenvolvidos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43BD5711-5097-EA1D-5061-F0617B8E0BF2}"/>
                </a:ext>
              </a:extLst>
            </p:cNvPr>
            <p:cNvGrpSpPr/>
            <p:nvPr/>
          </p:nvGrpSpPr>
          <p:grpSpPr>
            <a:xfrm>
              <a:off x="4631429" y="3381401"/>
              <a:ext cx="547250" cy="457614"/>
              <a:chOff x="4275948" y="802532"/>
              <a:chExt cx="588728" cy="457614"/>
            </a:xfrm>
          </p:grpSpPr>
          <p:pic>
            <p:nvPicPr>
              <p:cNvPr id="48" name="Graphic 47" descr="Caret Right with solid fill">
                <a:extLst>
                  <a:ext uri="{FF2B5EF4-FFF2-40B4-BE49-F238E27FC236}">
                    <a16:creationId xmlns:a16="http://schemas.microsoft.com/office/drawing/2014/main" id="{26D165A3-3670-C101-B24C-85D2BB3D06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/>
            </p:blipFill>
            <p:spPr>
              <a:xfrm>
                <a:off x="4275948" y="802532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49" name="Graphic 48" descr="Caret Right with solid fill">
                <a:extLst>
                  <a:ext uri="{FF2B5EF4-FFF2-40B4-BE49-F238E27FC236}">
                    <a16:creationId xmlns:a16="http://schemas.microsoft.com/office/drawing/2014/main" id="{4365FE37-D78B-11A3-6C7A-706AC4860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stretch/>
            </p:blipFill>
            <p:spPr>
              <a:xfrm>
                <a:off x="4407476" y="802946"/>
                <a:ext cx="457200" cy="457200"/>
              </a:xfrm>
              <a:prstGeom prst="rect">
                <a:avLst/>
              </a:prstGeom>
            </p:spPr>
          </p:pic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307180C-57F6-4A8E-9F5D-9243E15D43B5}"/>
                </a:ext>
              </a:extLst>
            </p:cNvPr>
            <p:cNvSpPr txBox="1"/>
            <p:nvPr/>
          </p:nvSpPr>
          <p:spPr>
            <a:xfrm>
              <a:off x="5075399" y="4972310"/>
              <a:ext cx="5992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dirty="0">
                  <a:solidFill>
                    <a:prstClr val="black"/>
                  </a:solidFill>
                  <a:latin typeface="Aptos" panose="02110004020202020204"/>
                </a:rPr>
                <a:t>Zero </a:t>
              </a:r>
              <a:r>
                <a:rPr lang="en-US" dirty="0" err="1">
                  <a:solidFill>
                    <a:prstClr val="black"/>
                  </a:solidFill>
                  <a:latin typeface="Aptos" panose="02110004020202020204"/>
                </a:rPr>
                <a:t>indisponibilidade</a:t>
              </a:r>
              <a:r>
                <a:rPr lang="en-US" dirty="0">
                  <a:solidFill>
                    <a:prstClr val="black"/>
                  </a:solidFill>
                  <a:latin typeface="Aptos" panose="02110004020202020204"/>
                </a:rPr>
                <a:t> e </a:t>
              </a:r>
              <a:r>
                <a:rPr lang="en-US" dirty="0" err="1">
                  <a:solidFill>
                    <a:prstClr val="black"/>
                  </a:solidFill>
                  <a:latin typeface="Aptos" panose="02110004020202020204"/>
                </a:rPr>
                <a:t>quebra</a:t>
              </a:r>
              <a:r>
                <a:rPr lang="en-US" dirty="0">
                  <a:solidFill>
                    <a:prstClr val="black"/>
                  </a:solidFill>
                  <a:latin typeface="Aptos" panose="02110004020202020204"/>
                </a:rPr>
                <a:t> de </a:t>
              </a:r>
              <a:r>
                <a:rPr lang="en-US" dirty="0" err="1">
                  <a:solidFill>
                    <a:prstClr val="black"/>
                  </a:solidFill>
                  <a:latin typeface="Aptos" panose="02110004020202020204"/>
                </a:rPr>
                <a:t>robôs</a:t>
              </a:r>
              <a:endPara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729ECA5-EB73-1412-EF55-E2CB322CD1C3}"/>
                </a:ext>
              </a:extLst>
            </p:cNvPr>
            <p:cNvGrpSpPr/>
            <p:nvPr/>
          </p:nvGrpSpPr>
          <p:grpSpPr>
            <a:xfrm>
              <a:off x="4652780" y="4928169"/>
              <a:ext cx="547250" cy="457614"/>
              <a:chOff x="4275948" y="802532"/>
              <a:chExt cx="588728" cy="457614"/>
            </a:xfrm>
          </p:grpSpPr>
          <p:pic>
            <p:nvPicPr>
              <p:cNvPr id="52" name="Graphic 51" descr="Caret Right with solid fill">
                <a:extLst>
                  <a:ext uri="{FF2B5EF4-FFF2-40B4-BE49-F238E27FC236}">
                    <a16:creationId xmlns:a16="http://schemas.microsoft.com/office/drawing/2014/main" id="{60A4B045-B5FA-2BF8-A11F-B5EA2E495B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stretch/>
            </p:blipFill>
            <p:spPr>
              <a:xfrm>
                <a:off x="4275948" y="802532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53" name="Graphic 52" descr="Caret Right with solid fill">
                <a:extLst>
                  <a:ext uri="{FF2B5EF4-FFF2-40B4-BE49-F238E27FC236}">
                    <a16:creationId xmlns:a16="http://schemas.microsoft.com/office/drawing/2014/main" id="{C1EAAF0D-785F-D27F-165C-33F8A1B3DE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stretch/>
            </p:blipFill>
            <p:spPr>
              <a:xfrm>
                <a:off x="4407476" y="802946"/>
                <a:ext cx="457200" cy="4572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13873098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e4a59580-5c45-4a89-879f-8053b78bc6f0}" enabled="1" method="Standard" siteId="{88b720d7-40a1-413d-a965-13a8ef6caca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305</Words>
  <Application>Microsoft Office PowerPoint</Application>
  <PresentationFormat>Widescreen</PresentationFormat>
  <Paragraphs>75</Paragraphs>
  <Slides>11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Segoe UI Semibold</vt:lpstr>
      <vt:lpstr>Office Theme</vt:lpstr>
      <vt:lpstr>Apresentação do PowerPoint</vt:lpstr>
      <vt:lpstr>José Roberto</vt:lpstr>
      <vt:lpstr>Apresentação do PowerPoint</vt:lpstr>
      <vt:lpstr>Case: RPA no Grupo Oncoclínicas</vt:lpstr>
      <vt:lpstr>Plataformas de Low Code</vt:lpstr>
      <vt:lpstr>Case: RPA no Grupo Oncoclínicas</vt:lpstr>
      <vt:lpstr>Linguagens Abertas (Python, Java, JavaScript)</vt:lpstr>
      <vt:lpstr>Case: RPA no Grupo Oncoclínicas</vt:lpstr>
      <vt:lpstr>Resultados</vt:lpstr>
      <vt:lpstr>Ganhos Financeiros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ALVES Sara</dc:creator>
  <cp:lastModifiedBy>José Roberto Dos Santos Júnior</cp:lastModifiedBy>
  <cp:revision>12</cp:revision>
  <dcterms:created xsi:type="dcterms:W3CDTF">2024-07-17T00:54:46Z</dcterms:created>
  <dcterms:modified xsi:type="dcterms:W3CDTF">2024-07-18T18:25:18Z</dcterms:modified>
</cp:coreProperties>
</file>