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  <p:sldMasterId id="2147483714" r:id="rId2"/>
    <p:sldMasterId id="2147483715" r:id="rId3"/>
    <p:sldMasterId id="2147483716" r:id="rId4"/>
    <p:sldMasterId id="2147483717" r:id="rId5"/>
    <p:sldMasterId id="2147483718" r:id="rId6"/>
  </p:sldMasterIdLst>
  <p:notesMasterIdLst>
    <p:notesMasterId r:id="rId69"/>
  </p:notesMasterIdLst>
  <p:sldIdLst>
    <p:sldId id="317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</p:sldIdLst>
  <p:sldSz cx="9144000" cy="5143500" type="screen16x9"/>
  <p:notesSz cx="6858000" cy="9144000"/>
  <p:embeddedFontLst>
    <p:embeddedFont>
      <p:font typeface="Exo SemiBold" panose="020B0604020202020204" charset="0"/>
      <p:regular r:id="rId70"/>
      <p:bold r:id="rId71"/>
      <p:italic r:id="rId72"/>
      <p:boldItalic r:id="rId73"/>
    </p:embeddedFont>
    <p:embeddedFont>
      <p:font typeface="Helvetica Neue" panose="020B0604020202020204" charset="0"/>
      <p:regular r:id="rId74"/>
      <p:bold r:id="rId75"/>
      <p:italic r:id="rId76"/>
      <p:boldItalic r:id="rId77"/>
    </p:embeddedFont>
    <p:embeddedFont>
      <p:font typeface="Inter" panose="020B0604020202020204" charset="0"/>
      <p:regular r:id="rId78"/>
      <p:bold r:id="rId79"/>
    </p:embeddedFont>
    <p:embeddedFont>
      <p:font typeface="Lato" panose="020F0502020204030203" pitchFamily="34" charset="0"/>
      <p:regular r:id="rId80"/>
      <p:bold r:id="rId81"/>
      <p:italic r:id="rId82"/>
      <p:boldItalic r:id="rId83"/>
    </p:embeddedFont>
    <p:embeddedFont>
      <p:font typeface="Lexend Light" panose="020B0604020202020204" charset="0"/>
      <p:regular r:id="rId84"/>
      <p:bold r:id="rId85"/>
    </p:embeddedFont>
    <p:embeddedFont>
      <p:font typeface="Poppins" panose="00000500000000000000" pitchFamily="2" charset="0"/>
      <p:regular r:id="rId86"/>
      <p:bold r:id="rId87"/>
      <p:italic r:id="rId88"/>
      <p:boldItalic r:id="rId89"/>
    </p:embeddedFont>
    <p:embeddedFont>
      <p:font typeface="Poppins Light" panose="00000400000000000000" pitchFamily="2" charset="0"/>
      <p:regular r:id="rId90"/>
      <p:bold r:id="rId91"/>
      <p:italic r:id="rId92"/>
      <p:boldItalic r:id="rId93"/>
    </p:embeddedFont>
    <p:embeddedFont>
      <p:font typeface="Poppins Medium" panose="00000600000000000000" pitchFamily="2" charset="0"/>
      <p:regular r:id="rId94"/>
      <p:bold r:id="rId95"/>
      <p:italic r:id="rId96"/>
      <p:boldItalic r:id="rId97"/>
    </p:embeddedFont>
    <p:embeddedFont>
      <p:font typeface="Poppins SemiBold" panose="00000700000000000000" pitchFamily="2" charset="0"/>
      <p:regular r:id="rId98"/>
      <p:bold r:id="rId99"/>
      <p:italic r:id="rId100"/>
      <p:boldItalic r:id="rId101"/>
    </p:embeddedFont>
    <p:embeddedFont>
      <p:font typeface="Roboto" panose="02000000000000000000" pitchFamily="2" charset="0"/>
      <p:regular r:id="rId102"/>
      <p:bold r:id="rId103"/>
      <p:italic r:id="rId104"/>
      <p:boldItalic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102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1.fntdata"/><Relationship Id="rId95" Type="http://schemas.openxmlformats.org/officeDocument/2006/relationships/font" Target="fonts/font26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34.fntdata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91" Type="http://schemas.openxmlformats.org/officeDocument/2006/relationships/font" Target="fonts/font22.fntdata"/><Relationship Id="rId96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4" Type="http://schemas.openxmlformats.org/officeDocument/2006/relationships/font" Target="fonts/font25.fntdata"/><Relationship Id="rId99" Type="http://schemas.openxmlformats.org/officeDocument/2006/relationships/font" Target="fonts/font30.fntdata"/><Relationship Id="rId101" Type="http://schemas.openxmlformats.org/officeDocument/2006/relationships/font" Target="fonts/font3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7.fntdata"/><Relationship Id="rId97" Type="http://schemas.openxmlformats.org/officeDocument/2006/relationships/font" Target="fonts/font28.fntdata"/><Relationship Id="rId104" Type="http://schemas.openxmlformats.org/officeDocument/2006/relationships/font" Target="fonts/font35.fntdata"/><Relationship Id="rId7" Type="http://schemas.openxmlformats.org/officeDocument/2006/relationships/slide" Target="slides/slide1.xml"/><Relationship Id="rId71" Type="http://schemas.openxmlformats.org/officeDocument/2006/relationships/font" Target="fonts/font2.fntdata"/><Relationship Id="rId92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18.fntdata"/><Relationship Id="rId61" Type="http://schemas.openxmlformats.org/officeDocument/2006/relationships/slide" Target="slides/slide55.xml"/><Relationship Id="rId82" Type="http://schemas.openxmlformats.org/officeDocument/2006/relationships/font" Target="fonts/font13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font" Target="fonts/font8.fntdata"/><Relationship Id="rId100" Type="http://schemas.openxmlformats.org/officeDocument/2006/relationships/font" Target="fonts/font31.fntdata"/><Relationship Id="rId105" Type="http://schemas.openxmlformats.org/officeDocument/2006/relationships/font" Target="fonts/font36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3.fntdata"/><Relationship Id="rId93" Type="http://schemas.openxmlformats.org/officeDocument/2006/relationships/font" Target="fonts/font24.fntdata"/><Relationship Id="rId98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font" Target="fonts/font14.fntdata"/><Relationship Id="rId8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e83b2577c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de83b2577c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98a66d5f0b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98a66d5f0b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8a66d5f0b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98a66d5f0b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bfa71dcdca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bfa71dcdca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f2adc84dfa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f2adc84dfa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bfa71dcdca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bfa71dcdca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2adc84dfa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f2adc84dfa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bfa71dcdca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g2bfa71dcdca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de83b2577c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de83b2577c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de83b2577c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2de83b2577c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de83b2577c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g2de83b2577c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de83b2577c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de83b2577c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de83b2577c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g2de83b2577c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de83b2577c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2de83b2577c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de83b2577c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g2de83b2577c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de83b2577c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de83b2577c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de83b2577c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g2de83b2577c_0_5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g2de83b2577c_0_5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bfa71dcd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g2bfa71dcdc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g2bfa71dcdc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bfa71dcdca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2bfa71dcdca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bfa71dcdca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bfa71dcdca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bfa71dcdca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bfa71dcdca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bfa71dcdc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2bfa71dcdc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de83b2577c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de83b2577c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bfa71dcdca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2bfa71dcdca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bfa71dcdca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2bfa71dcdca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98a66d5f0b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98a66d5f0b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2bfa71dcdca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2bfa71dcdca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2bfa71dcdca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2bfa71dcdca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2bfa71dcdc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2bfa71dcdc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bfa71dcdca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2bfa71dcdca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2bfa71dcdca_0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2bfa71dcdca_0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bfa71dcdca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bfa71dcdca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bfa71dcdca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2bfa71dcdca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e83b2577c_0_10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de83b2577c_0_10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bfa71dcdca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2bfa71dcdca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bfa71dcdc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2bfa71dcdca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bfa71dcdca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2bfa71dcdca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bfa71dcdc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bfa71dcdc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2bfa71dcdca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2bfa71dcdca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bfa71dcdc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2bfa71dcdc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2bfa71dcdc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2bfa71dcdc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bfa71dcdca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bfa71dcdca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2bfa71dcdca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2bfa71dcdca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bfa71dcdca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bfa71dcdca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de83b2577c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de83b2577c_0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bfa71dcdca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2bfa71dcdca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2bfa71dcdca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2bfa71dcdca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2bfa71dcdca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2bfa71dcdca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2bfa71dcdca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2bfa71dcdca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2bfa71dcdca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2bfa71dcdca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bfa71dcdca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bfa71dcdca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2bfa71dcdca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2bfa71dcdca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bfa71dcdca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2bfa71dcdca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2bfa71dcdca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2bfa71dcdca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2bfa71dcdca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2bfa71dcdca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de83b2577c_0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de83b2577c_0_1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2bfa71dcdca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2bfa71dcdca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de83b2577c_0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2de83b2577c_0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2bebe47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2bebe47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f2adc84dfa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f2adc84dfa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f2adc84dfa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f2adc84dfa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1515425" y="-1621450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7334825" y="3492825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 rot="-5400000">
            <a:off x="440400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bg>
      <p:bgPr>
        <a:solidFill>
          <a:srgbClr val="00000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550" tIns="91550" rIns="91550" bIns="91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bg>
      <p:bgPr>
        <a:solidFill>
          <a:srgbClr val="00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550" tIns="91550" rIns="91550" bIns="9155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550" tIns="91550" rIns="91550" bIns="915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550" tIns="91550" rIns="91550" bIns="915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9"/>
          <p:cNvSpPr/>
          <p:nvPr/>
        </p:nvSpPr>
        <p:spPr>
          <a:xfrm>
            <a:off x="-1515425" y="-1621450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9"/>
          <p:cNvSpPr/>
          <p:nvPr/>
        </p:nvSpPr>
        <p:spPr>
          <a:xfrm>
            <a:off x="7334825" y="3492825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9"/>
          <p:cNvSpPr/>
          <p:nvPr/>
        </p:nvSpPr>
        <p:spPr>
          <a:xfrm rot="-5400000">
            <a:off x="440400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9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3" name="Google Shape;163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6" name="Google Shape;17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2" name="Google Shape;182;p4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" name="Google Shape;18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5" name="Google Shape;195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bg>
      <p:bgPr>
        <a:solidFill>
          <a:srgbClr val="00000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4" name="Google Shape;204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5" name="Google Shape;205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3"/>
          <p:cNvSpPr txBox="1">
            <a:spLocks noGrp="1"/>
          </p:cNvSpPr>
          <p:nvPr>
            <p:ph type="title"/>
          </p:nvPr>
        </p:nvSpPr>
        <p:spPr>
          <a:xfrm>
            <a:off x="2188400" y="2151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5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7" name="Google Shape;217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7" name="Google Shape;237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8" name="Google Shape;238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5" name="Google Shape;24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1" name="Google Shape;251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2" name="Google Shape;252;p6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56" name="Google Shape;256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9" name="Google Shape;259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dk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9"/>
          <p:cNvSpPr/>
          <p:nvPr/>
        </p:nvSpPr>
        <p:spPr>
          <a:xfrm>
            <a:off x="-1515425" y="-1621450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9"/>
          <p:cNvSpPr/>
          <p:nvPr/>
        </p:nvSpPr>
        <p:spPr>
          <a:xfrm>
            <a:off x="7334825" y="3492825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6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69"/>
          <p:cNvSpPr/>
          <p:nvPr/>
        </p:nvSpPr>
        <p:spPr>
          <a:xfrm rot="-5400000">
            <a:off x="440400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69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66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6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1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11" Type="http://schemas.openxmlformats.org/officeDocument/2006/relationships/image" Target="../media/image77.png"/><Relationship Id="rId5" Type="http://schemas.openxmlformats.org/officeDocument/2006/relationships/image" Target="../media/image54.png"/><Relationship Id="rId10" Type="http://schemas.openxmlformats.org/officeDocument/2006/relationships/image" Target="../media/image76.png"/><Relationship Id="rId4" Type="http://schemas.openxmlformats.org/officeDocument/2006/relationships/image" Target="../media/image53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80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png"/><Relationship Id="rId11" Type="http://schemas.openxmlformats.org/officeDocument/2006/relationships/image" Target="../media/image79.png"/><Relationship Id="rId5" Type="http://schemas.openxmlformats.org/officeDocument/2006/relationships/image" Target="../media/image61.png"/><Relationship Id="rId10" Type="http://schemas.openxmlformats.org/officeDocument/2006/relationships/image" Target="../media/image78.png"/><Relationship Id="rId4" Type="http://schemas.openxmlformats.org/officeDocument/2006/relationships/image" Target="../media/image60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10" Type="http://schemas.openxmlformats.org/officeDocument/2006/relationships/image" Target="../media/image81.jpg"/><Relationship Id="rId4" Type="http://schemas.openxmlformats.org/officeDocument/2006/relationships/image" Target="../media/image76.png"/><Relationship Id="rId9" Type="http://schemas.openxmlformats.org/officeDocument/2006/relationships/hyperlink" Target="http://drive.google.com/file/d/1CNhnMD9LyaXKLE6dZ2xjal5FHEbqlT7y/vie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5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5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4.png"/><Relationship Id="rId5" Type="http://schemas.openxmlformats.org/officeDocument/2006/relationships/hyperlink" Target="https://www.linkedin.com/in/fernandagabrielfernandes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97927-F739-4F31-6051-5597A4A61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1E4161-F182-E3A5-2D0D-351374491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94188BB-70BD-E69E-2A7F-E2E1D30A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6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80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80"/>
          <p:cNvGrpSpPr/>
          <p:nvPr/>
        </p:nvGrpSpPr>
        <p:grpSpPr>
          <a:xfrm>
            <a:off x="459225" y="376375"/>
            <a:ext cx="7059542" cy="892800"/>
            <a:chOff x="671635" y="376375"/>
            <a:chExt cx="11293460" cy="892800"/>
          </a:xfrm>
        </p:grpSpPr>
        <p:sp>
          <p:nvSpPr>
            <p:cNvPr id="490" name="Google Shape;490;p80"/>
            <p:cNvSpPr txBox="1"/>
            <p:nvPr/>
          </p:nvSpPr>
          <p:spPr>
            <a:xfrm>
              <a:off x="809595" y="376375"/>
              <a:ext cx="11155500" cy="892800"/>
            </a:xfrm>
            <a:prstGeom prst="rect">
              <a:avLst/>
            </a:prstGeom>
            <a:noFill/>
            <a:ln>
              <a:noFill/>
            </a:ln>
            <a:effectLst>
              <a:outerShdw blurRad="71438" dist="38100" dir="5400000" algn="bl" rotWithShape="0">
                <a:srgbClr val="000000">
                  <a:alpha val="9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4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Hiperautomação</a:t>
              </a:r>
              <a:endParaRPr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91" name="Google Shape;491;p80"/>
            <p:cNvCxnSpPr/>
            <p:nvPr/>
          </p:nvCxnSpPr>
          <p:spPr>
            <a:xfrm>
              <a:off x="671635" y="522449"/>
              <a:ext cx="0" cy="602700"/>
            </a:xfrm>
            <a:prstGeom prst="straightConnector1">
              <a:avLst/>
            </a:prstGeom>
            <a:noFill/>
            <a:ln w="28575" cap="flat" cmpd="sng">
              <a:solidFill>
                <a:srgbClr val="00F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2" name="Google Shape;492;p80"/>
          <p:cNvSpPr txBox="1"/>
          <p:nvPr/>
        </p:nvSpPr>
        <p:spPr>
          <a:xfrm>
            <a:off x="795675" y="1363300"/>
            <a:ext cx="5340000" cy="6927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Tecnologias Habilitadoras</a:t>
            </a:r>
            <a:endParaRPr sz="2500">
              <a:solidFill>
                <a:srgbClr val="70F7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80"/>
          <p:cNvGrpSpPr/>
          <p:nvPr/>
        </p:nvGrpSpPr>
        <p:grpSpPr>
          <a:xfrm>
            <a:off x="1534462" y="1463336"/>
            <a:ext cx="3636481" cy="3657982"/>
            <a:chOff x="252875" y="1511865"/>
            <a:chExt cx="3388763" cy="3408799"/>
          </a:xfrm>
        </p:grpSpPr>
        <p:sp>
          <p:nvSpPr>
            <p:cNvPr id="494" name="Google Shape;494;p80"/>
            <p:cNvSpPr/>
            <p:nvPr/>
          </p:nvSpPr>
          <p:spPr>
            <a:xfrm>
              <a:off x="1244762" y="2429825"/>
              <a:ext cx="1588200" cy="1630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HYPER</a:t>
              </a:r>
              <a:br>
                <a:rPr lang="pt-BR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11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AUTOMATION</a:t>
              </a:r>
              <a:endPara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5" name="Google Shape;495;p80"/>
            <p:cNvSpPr/>
            <p:nvPr/>
          </p:nvSpPr>
          <p:spPr>
            <a:xfrm rot="-2081188">
              <a:off x="446089" y="2464758"/>
              <a:ext cx="1246361" cy="1068265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45818E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0"/>
            <p:cNvSpPr txBox="1"/>
            <p:nvPr/>
          </p:nvSpPr>
          <p:spPr>
            <a:xfrm rot="-4432110">
              <a:off x="442585" y="2738508"/>
              <a:ext cx="1217955" cy="454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PROCESS ORCHESTRATION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7" name="Google Shape;497;p80"/>
            <p:cNvSpPr/>
            <p:nvPr/>
          </p:nvSpPr>
          <p:spPr>
            <a:xfrm rot="-2081187">
              <a:off x="1134038" y="3412999"/>
              <a:ext cx="921083" cy="136705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45818E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0"/>
            <p:cNvSpPr txBox="1"/>
            <p:nvPr/>
          </p:nvSpPr>
          <p:spPr>
            <a:xfrm rot="2155636">
              <a:off x="823411" y="3782939"/>
              <a:ext cx="1312978" cy="45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PROCESS </a:t>
              </a:r>
              <a:b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MINING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9" name="Google Shape;499;p80"/>
            <p:cNvSpPr/>
            <p:nvPr/>
          </p:nvSpPr>
          <p:spPr>
            <a:xfrm rot="-2081187">
              <a:off x="1943285" y="3509735"/>
              <a:ext cx="1468582" cy="798314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45818E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0"/>
            <p:cNvSpPr txBox="1"/>
            <p:nvPr/>
          </p:nvSpPr>
          <p:spPr>
            <a:xfrm rot="-2245829">
              <a:off x="2090832" y="3764139"/>
              <a:ext cx="1054790" cy="45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AI / ML  ADVANCED ANALYTICS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1" name="Google Shape;501;p80"/>
            <p:cNvSpPr/>
            <p:nvPr/>
          </p:nvSpPr>
          <p:spPr>
            <a:xfrm rot="-2081187">
              <a:off x="1380667" y="1784909"/>
              <a:ext cx="1298964" cy="1086722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124A4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0"/>
            <p:cNvSpPr txBox="1"/>
            <p:nvPr/>
          </p:nvSpPr>
          <p:spPr>
            <a:xfrm>
              <a:off x="1508813" y="2078180"/>
              <a:ext cx="10548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RPA</a:t>
              </a:r>
              <a:br>
                <a:rPr lang="pt-BR" sz="2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+ IDP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3" name="Google Shape;503;p80"/>
            <p:cNvSpPr/>
            <p:nvPr/>
          </p:nvSpPr>
          <p:spPr>
            <a:xfrm rot="-2081188">
              <a:off x="2383264" y="2212357"/>
              <a:ext cx="928598" cy="1448963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45818E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0"/>
            <p:cNvSpPr txBox="1"/>
            <p:nvPr/>
          </p:nvSpPr>
          <p:spPr>
            <a:xfrm rot="4352343">
              <a:off x="2409034" y="2738303"/>
              <a:ext cx="1054804" cy="455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INTEGRATION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(APIs, IPaaS, etc)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05" name="Google Shape;505;p80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761900" y="256850"/>
            <a:ext cx="1060101" cy="2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80"/>
          <p:cNvSpPr txBox="1"/>
          <p:nvPr/>
        </p:nvSpPr>
        <p:spPr>
          <a:xfrm>
            <a:off x="4857202" y="1849325"/>
            <a:ext cx="4771200" cy="27933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169250" tIns="169250" rIns="169250" bIns="169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Mercado</a:t>
            </a:r>
            <a:r>
              <a:rPr lang="pt-BR" sz="2900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5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US$ 720 Bi</a:t>
            </a:r>
            <a:r>
              <a:rPr lang="pt-BR" sz="2900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t-BR" sz="2900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4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Global </a:t>
            </a:r>
            <a:r>
              <a:rPr lang="pt-BR" sz="1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2023 (</a:t>
            </a:r>
            <a:r>
              <a:rPr lang="pt-BR" sz="20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Gartner)</a:t>
            </a:r>
            <a:br>
              <a:rPr lang="pt-BR" sz="20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pt-BR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300" i="1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O dobro do mercado de Data Science</a:t>
            </a:r>
            <a:br>
              <a:rPr lang="pt-BR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pt-BR">
                <a:solidFill>
                  <a:schemeClr val="lt1"/>
                </a:solidFill>
              </a:rPr>
            </a:br>
            <a:r>
              <a:rPr lang="pt-BR" b="1">
                <a:solidFill>
                  <a:schemeClr val="lt1"/>
                </a:solidFill>
              </a:rPr>
              <a:t>Hiperautomação </a:t>
            </a:r>
            <a:r>
              <a:rPr lang="pt-BR">
                <a:solidFill>
                  <a:schemeClr val="lt1"/>
                </a:solidFill>
              </a:rPr>
              <a:t>foi o segmento global de </a:t>
            </a:r>
            <a:br>
              <a:rPr lang="pt-BR">
                <a:solidFill>
                  <a:schemeClr val="lt1"/>
                </a:solidFill>
              </a:rPr>
            </a:br>
            <a:r>
              <a:rPr lang="pt-BR">
                <a:solidFill>
                  <a:schemeClr val="lt1"/>
                </a:solidFill>
              </a:rPr>
              <a:t>tecnologia que mais cresceu em 2023 </a:t>
            </a:r>
            <a:r>
              <a:rPr lang="pt-BR">
                <a:solidFill>
                  <a:srgbClr val="70F7FF"/>
                </a:solidFill>
              </a:rPr>
              <a:t>~</a:t>
            </a:r>
            <a:r>
              <a:rPr lang="pt-BR" b="1">
                <a:solidFill>
                  <a:srgbClr val="70F7FF"/>
                </a:solidFill>
              </a:rPr>
              <a:t>20%</a:t>
            </a:r>
            <a:endParaRPr sz="3600">
              <a:solidFill>
                <a:srgbClr val="70F7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07" name="Google Shape;507;p80"/>
          <p:cNvSpPr txBox="1"/>
          <p:nvPr/>
        </p:nvSpPr>
        <p:spPr>
          <a:xfrm>
            <a:off x="205750" y="1438275"/>
            <a:ext cx="19617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pt-BR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obotic </a:t>
            </a:r>
            <a:br>
              <a:rPr lang="pt-BR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b="1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pt-BR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rocess </a:t>
            </a:r>
            <a:br>
              <a:rPr lang="pt-BR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b="1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pt-BR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utomation</a:t>
            </a:r>
            <a:endParaRPr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→ </a:t>
            </a:r>
            <a:r>
              <a:rPr lang="pt-BR" sz="11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Software que emulam humanos performando tarefas repetitivas em interfaces de sistemas, também chamado de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Bots ou Robôs</a:t>
            </a:r>
            <a:r>
              <a:rPr lang="pt-BR" sz="11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1600"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i="0" u="none" strike="noStrike" cap="none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i="0" u="none" strike="noStrike" cap="none"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8" name="Google Shape;508;p80"/>
          <p:cNvCxnSpPr/>
          <p:nvPr/>
        </p:nvCxnSpPr>
        <p:spPr>
          <a:xfrm>
            <a:off x="1487156" y="2082200"/>
            <a:ext cx="1185900" cy="0"/>
          </a:xfrm>
          <a:prstGeom prst="straightConnector1">
            <a:avLst/>
          </a:prstGeom>
          <a:noFill/>
          <a:ln w="19050" cap="flat" cmpd="sng">
            <a:solidFill>
              <a:srgbClr val="70F7FF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8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1"/>
          <p:cNvSpPr txBox="1"/>
          <p:nvPr/>
        </p:nvSpPr>
        <p:spPr>
          <a:xfrm>
            <a:off x="3180713" y="1285882"/>
            <a:ext cx="277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5" name="Google Shape;515;p81"/>
          <p:cNvSpPr txBox="1"/>
          <p:nvPr/>
        </p:nvSpPr>
        <p:spPr>
          <a:xfrm>
            <a:off x="3256913" y="1155506"/>
            <a:ext cx="2673000" cy="3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EXEMPLOS</a:t>
            </a:r>
            <a:endParaRPr sz="1300">
              <a:solidFill>
                <a:srgbClr val="00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Abrir e-mails e manipular anexos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Logar em aplicações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Mover arquivos e pastas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Preencher formulários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Copiar dados de PDFs, planilhas, Imagens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Consultar bancos de dados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16" name="Google Shape;516;p81"/>
          <p:cNvSpPr txBox="1"/>
          <p:nvPr/>
        </p:nvSpPr>
        <p:spPr>
          <a:xfrm>
            <a:off x="3180725" y="700200"/>
            <a:ext cx="57663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APLICAÇÕES DE RPA</a:t>
            </a:r>
            <a:endParaRPr sz="2600"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7" name="Google Shape;517;p81"/>
          <p:cNvSpPr txBox="1"/>
          <p:nvPr/>
        </p:nvSpPr>
        <p:spPr>
          <a:xfrm>
            <a:off x="6006888" y="1155506"/>
            <a:ext cx="2673000" cy="14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Puxar dados de sites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Conectar com APIs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FFFF"/>
              </a:buClr>
              <a:buSzPts val="1300"/>
              <a:buFont typeface="Poppins Light"/>
              <a:buChar char="✓"/>
            </a:pPr>
            <a:r>
              <a:rPr lang="pt-BR" sz="13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Navegar em sistemas</a:t>
            </a:r>
            <a:endParaRPr sz="13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18" name="Google Shape;518;p81"/>
          <p:cNvPicPr preferRelativeResize="0"/>
          <p:nvPr/>
        </p:nvPicPr>
        <p:blipFill rotWithShape="1">
          <a:blip r:embed="rId4">
            <a:alphaModFix/>
          </a:blip>
          <a:srcRect l="22503" t="-2010" r="23917" b="2009"/>
          <a:stretch/>
        </p:blipFill>
        <p:spPr>
          <a:xfrm>
            <a:off x="10100" y="-33300"/>
            <a:ext cx="2773801" cy="517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524" name="Google Shape;524;p82"/>
          <p:cNvSpPr/>
          <p:nvPr/>
        </p:nvSpPr>
        <p:spPr>
          <a:xfrm>
            <a:off x="102675" y="93350"/>
            <a:ext cx="8938800" cy="4956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82"/>
          <p:cNvSpPr/>
          <p:nvPr/>
        </p:nvSpPr>
        <p:spPr>
          <a:xfrm>
            <a:off x="102675" y="93350"/>
            <a:ext cx="8938800" cy="4956900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8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2"/>
          <p:cNvSpPr txBox="1"/>
          <p:nvPr/>
        </p:nvSpPr>
        <p:spPr>
          <a:xfrm>
            <a:off x="3180713" y="1285882"/>
            <a:ext cx="277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8" name="Google Shape;528;p82"/>
          <p:cNvSpPr txBox="1"/>
          <p:nvPr/>
        </p:nvSpPr>
        <p:spPr>
          <a:xfrm>
            <a:off x="437513" y="1460306"/>
            <a:ext cx="2673000" cy="31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lvl="0" indent="-2879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Poppins Light"/>
              <a:buChar char="➔"/>
            </a:pP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Repetitivos</a:t>
            </a:r>
            <a:endParaRPr sz="1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879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Poppins Light"/>
              <a:buChar char="➔"/>
            </a:pP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Digitais</a:t>
            </a:r>
            <a:endParaRPr sz="1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879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Poppins Light"/>
              <a:buChar char="➔"/>
            </a:pP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Estáveis</a:t>
            </a:r>
            <a:endParaRPr sz="1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879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Poppins Light"/>
              <a:buChar char="➔"/>
            </a:pP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Altos Volumes</a:t>
            </a:r>
            <a:endParaRPr sz="1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879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Poppins Light"/>
              <a:buChar char="➔"/>
            </a:pP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Sujeitos a erros </a:t>
            </a:r>
            <a:b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humanos</a:t>
            </a:r>
            <a:endParaRPr sz="1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8794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FFFF"/>
              </a:buClr>
              <a:buSzPts val="1700"/>
              <a:buFont typeface="Poppins Light"/>
              <a:buChar char="➔"/>
            </a:pPr>
            <a:r>
              <a:rPr lang="pt-BR" sz="1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Exigências de Compliance</a:t>
            </a:r>
            <a:endParaRPr sz="1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29" name="Google Shape;529;p82"/>
          <p:cNvSpPr txBox="1"/>
          <p:nvPr/>
        </p:nvSpPr>
        <p:spPr>
          <a:xfrm>
            <a:off x="437525" y="700200"/>
            <a:ext cx="80481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PROCESSOS QUE PODERIAM SER AUTOMATIZADOS</a:t>
            </a:r>
            <a:endParaRPr sz="26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0" name="Google Shape;53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974" y="1592000"/>
            <a:ext cx="6092002" cy="30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82"/>
          <p:cNvSpPr/>
          <p:nvPr/>
        </p:nvSpPr>
        <p:spPr>
          <a:xfrm>
            <a:off x="5208450" y="1376875"/>
            <a:ext cx="1291200" cy="2771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82"/>
          <p:cNvSpPr/>
          <p:nvPr/>
        </p:nvSpPr>
        <p:spPr>
          <a:xfrm>
            <a:off x="2697150" y="1276700"/>
            <a:ext cx="2773800" cy="27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82"/>
          <p:cNvSpPr/>
          <p:nvPr/>
        </p:nvSpPr>
        <p:spPr>
          <a:xfrm rot="-10799051">
            <a:off x="6526500" y="1276550"/>
            <a:ext cx="2174100" cy="27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8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83"/>
          <p:cNvSpPr txBox="1"/>
          <p:nvPr/>
        </p:nvSpPr>
        <p:spPr>
          <a:xfrm>
            <a:off x="3180713" y="1285882"/>
            <a:ext cx="277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0" name="Google Shape;540;p83"/>
          <p:cNvSpPr txBox="1"/>
          <p:nvPr/>
        </p:nvSpPr>
        <p:spPr>
          <a:xfrm>
            <a:off x="3256923" y="1155500"/>
            <a:ext cx="56988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EXEMPLOS</a:t>
            </a:r>
            <a:endParaRPr sz="1500">
              <a:solidFill>
                <a:srgbClr val="00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Poppins Light"/>
              <a:buChar char="✓"/>
            </a:pPr>
            <a:r>
              <a:rPr lang="pt-BR" sz="15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Conciliação de dados.</a:t>
            </a:r>
            <a:endParaRPr sz="15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Poppins Light"/>
              <a:buChar char="✓"/>
            </a:pPr>
            <a:r>
              <a:rPr lang="pt-BR" sz="15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Tomada de decisões em processos utilizando Machine Learning;</a:t>
            </a:r>
            <a:endParaRPr sz="15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Poppins Light"/>
              <a:buChar char="✓"/>
            </a:pPr>
            <a:r>
              <a:rPr lang="pt-BR" sz="15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Classificação de dados e documentos;</a:t>
            </a:r>
            <a:endParaRPr sz="15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Poppins Light"/>
              <a:buChar char="✓"/>
            </a:pPr>
            <a:r>
              <a:rPr lang="pt-BR" sz="15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Informar e explicar usando processamento de linguagem natural;</a:t>
            </a:r>
            <a:endParaRPr sz="15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500"/>
              <a:buFont typeface="Poppins Light"/>
              <a:buChar char="✓"/>
            </a:pPr>
            <a:r>
              <a:rPr lang="pt-BR" sz="1500">
                <a:solidFill>
                  <a:srgbClr val="D9D9D9"/>
                </a:solidFill>
                <a:latin typeface="Poppins Light"/>
                <a:ea typeface="Poppins Light"/>
                <a:cs typeface="Poppins Light"/>
                <a:sym typeface="Poppins Light"/>
              </a:rPr>
              <a:t>Navegar em aplicações legado usando visão computacional;</a:t>
            </a:r>
            <a:endParaRPr sz="15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500">
              <a:solidFill>
                <a:srgbClr val="D9D9D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41" name="Google Shape;541;p83"/>
          <p:cNvSpPr txBox="1"/>
          <p:nvPr/>
        </p:nvSpPr>
        <p:spPr>
          <a:xfrm>
            <a:off x="3180725" y="700200"/>
            <a:ext cx="60843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APLICAÇÕES DE HIPERAUTOMAÇÃO</a:t>
            </a:r>
            <a:endParaRPr sz="2600"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2" name="Google Shape;542;p83"/>
          <p:cNvPicPr preferRelativeResize="0"/>
          <p:nvPr/>
        </p:nvPicPr>
        <p:blipFill rotWithShape="1">
          <a:blip r:embed="rId4">
            <a:alphaModFix/>
          </a:blip>
          <a:srcRect l="9534" t="6921" r="44739" b="8152"/>
          <a:stretch/>
        </p:blipFill>
        <p:spPr>
          <a:xfrm>
            <a:off x="3" y="0"/>
            <a:ext cx="30216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84"/>
          <p:cNvPicPr preferRelativeResize="0"/>
          <p:nvPr/>
        </p:nvPicPr>
        <p:blipFill rotWithShape="1">
          <a:blip r:embed="rId3">
            <a:alphaModFix/>
          </a:blip>
          <a:srcRect t="17143"/>
          <a:stretch/>
        </p:blipFill>
        <p:spPr>
          <a:xfrm>
            <a:off x="1094675" y="1247175"/>
            <a:ext cx="7259474" cy="328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4"/>
          <p:cNvSpPr txBox="1"/>
          <p:nvPr/>
        </p:nvSpPr>
        <p:spPr>
          <a:xfrm>
            <a:off x="2301200" y="3331225"/>
            <a:ext cx="1143600" cy="196500"/>
          </a:xfrm>
          <a:prstGeom prst="rect">
            <a:avLst/>
          </a:prstGeom>
          <a:solidFill>
            <a:srgbClr val="B33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</a:rPr>
              <a:t>RPA / Automação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549" name="Google Shape;549;p84"/>
          <p:cNvSpPr txBox="1"/>
          <p:nvPr/>
        </p:nvSpPr>
        <p:spPr>
          <a:xfrm>
            <a:off x="545463" y="71575"/>
            <a:ext cx="6973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4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Automação + IA → Python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0" name="Google Shape;550;p84"/>
          <p:cNvSpPr txBox="1"/>
          <p:nvPr/>
        </p:nvSpPr>
        <p:spPr>
          <a:xfrm>
            <a:off x="312350" y="813975"/>
            <a:ext cx="8568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Intelligent Automation</a:t>
            </a:r>
            <a:endParaRPr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85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80774" y="93300"/>
            <a:ext cx="8938800" cy="49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85"/>
          <p:cNvPicPr preferRelativeResize="0"/>
          <p:nvPr/>
        </p:nvPicPr>
        <p:blipFill rotWithShape="1">
          <a:blip r:embed="rId4">
            <a:alphaModFix/>
          </a:blip>
          <a:srcRect l="6967" t="11790" r="12394" b="2151"/>
          <a:stretch/>
        </p:blipFill>
        <p:spPr>
          <a:xfrm>
            <a:off x="3718875" y="2737075"/>
            <a:ext cx="1308300" cy="125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7" name="Google Shape;557;p85"/>
          <p:cNvPicPr preferRelativeResize="0"/>
          <p:nvPr/>
        </p:nvPicPr>
        <p:blipFill rotWithShape="1">
          <a:blip r:embed="rId5">
            <a:alphaModFix/>
          </a:blip>
          <a:srcRect t="28360" r="4924" b="3333"/>
          <a:stretch/>
        </p:blipFill>
        <p:spPr>
          <a:xfrm>
            <a:off x="5557050" y="3831200"/>
            <a:ext cx="1843676" cy="7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85"/>
          <p:cNvPicPr preferRelativeResize="0"/>
          <p:nvPr/>
        </p:nvPicPr>
        <p:blipFill rotWithShape="1">
          <a:blip r:embed="rId4">
            <a:alphaModFix/>
          </a:blip>
          <a:srcRect l="6970" t="11790" r="6970" b="2151"/>
          <a:stretch/>
        </p:blipFill>
        <p:spPr>
          <a:xfrm>
            <a:off x="3753575" y="2660872"/>
            <a:ext cx="1252500" cy="1252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59" name="Google Shape;559;p85"/>
          <p:cNvGrpSpPr/>
          <p:nvPr/>
        </p:nvGrpSpPr>
        <p:grpSpPr>
          <a:xfrm>
            <a:off x="2455557" y="1463325"/>
            <a:ext cx="3629787" cy="3657993"/>
            <a:chOff x="259113" y="1511855"/>
            <a:chExt cx="3382524" cy="3408809"/>
          </a:xfrm>
        </p:grpSpPr>
        <p:sp>
          <p:nvSpPr>
            <p:cNvPr id="560" name="Google Shape;560;p85"/>
            <p:cNvSpPr/>
            <p:nvPr/>
          </p:nvSpPr>
          <p:spPr>
            <a:xfrm rot="-2081180">
              <a:off x="453768" y="2450859"/>
              <a:ext cx="1262704" cy="1078425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124A44"/>
            </a:solidFill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5"/>
            <p:cNvSpPr txBox="1"/>
            <p:nvPr/>
          </p:nvSpPr>
          <p:spPr>
            <a:xfrm rot="-4431997">
              <a:off x="495109" y="2758798"/>
              <a:ext cx="1268559" cy="454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1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PROCESS ORCHESTRATION</a:t>
              </a:r>
              <a:endPara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2" name="Google Shape;562;p85"/>
            <p:cNvSpPr/>
            <p:nvPr/>
          </p:nvSpPr>
          <p:spPr>
            <a:xfrm rot="-2081187">
              <a:off x="1134038" y="3412999"/>
              <a:ext cx="921083" cy="136705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1D7E7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5"/>
            <p:cNvSpPr txBox="1"/>
            <p:nvPr/>
          </p:nvSpPr>
          <p:spPr>
            <a:xfrm rot="2155636">
              <a:off x="823411" y="3782939"/>
              <a:ext cx="1312978" cy="45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PROCESS </a:t>
              </a:r>
              <a:b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MINING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4" name="Google Shape;564;p85"/>
            <p:cNvSpPr/>
            <p:nvPr/>
          </p:nvSpPr>
          <p:spPr>
            <a:xfrm rot="-2081187">
              <a:off x="1943285" y="3509735"/>
              <a:ext cx="1468582" cy="798314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1F887E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5"/>
            <p:cNvSpPr txBox="1"/>
            <p:nvPr/>
          </p:nvSpPr>
          <p:spPr>
            <a:xfrm rot="-2245829">
              <a:off x="2090832" y="3764139"/>
              <a:ext cx="1054790" cy="45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AI / ML  ADVANCED ANALYTICS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6" name="Google Shape;566;p85"/>
            <p:cNvSpPr/>
            <p:nvPr/>
          </p:nvSpPr>
          <p:spPr>
            <a:xfrm rot="-2081193">
              <a:off x="1337775" y="1798296"/>
              <a:ext cx="1346043" cy="1086726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124A44"/>
            </a:solidFill>
            <a:ln w="1905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5"/>
            <p:cNvSpPr txBox="1"/>
            <p:nvPr/>
          </p:nvSpPr>
          <p:spPr>
            <a:xfrm>
              <a:off x="1508813" y="2078180"/>
              <a:ext cx="10548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RPA</a:t>
              </a:r>
              <a:br>
                <a:rPr lang="pt-BR" sz="2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pt-BR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+ </a:t>
              </a:r>
              <a:r>
                <a:rPr lang="pt-BR" sz="11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IDP</a:t>
              </a:r>
              <a:endParaRPr sz="2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8" name="Google Shape;568;p85"/>
            <p:cNvSpPr/>
            <p:nvPr/>
          </p:nvSpPr>
          <p:spPr>
            <a:xfrm rot="-2081188">
              <a:off x="2383264" y="2212357"/>
              <a:ext cx="928598" cy="1448963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249C90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5"/>
            <p:cNvSpPr txBox="1"/>
            <p:nvPr/>
          </p:nvSpPr>
          <p:spPr>
            <a:xfrm rot="4352343">
              <a:off x="2409034" y="2738303"/>
              <a:ext cx="1054804" cy="455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INTEGRATION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70" name="Google Shape;570;p85"/>
          <p:cNvSpPr txBox="1"/>
          <p:nvPr/>
        </p:nvSpPr>
        <p:spPr>
          <a:xfrm>
            <a:off x="3980682" y="3554330"/>
            <a:ext cx="7365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Python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71" name="Google Shape;571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6800" y="2264563"/>
            <a:ext cx="806835" cy="1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85"/>
          <p:cNvSpPr txBox="1"/>
          <p:nvPr/>
        </p:nvSpPr>
        <p:spPr>
          <a:xfrm>
            <a:off x="2014224" y="2344750"/>
            <a:ext cx="118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Exo SemiBold"/>
                <a:ea typeface="Exo SemiBold"/>
                <a:cs typeface="Exo SemiBold"/>
                <a:sym typeface="Exo SemiBold"/>
              </a:rPr>
              <a:t>Orchestrator</a:t>
            </a:r>
            <a:endParaRPr sz="1200">
              <a:solidFill>
                <a:srgbClr val="FFFFFF"/>
              </a:solidFill>
              <a:latin typeface="Exo SemiBold"/>
              <a:ea typeface="Exo SemiBold"/>
              <a:cs typeface="Exo SemiBold"/>
              <a:sym typeface="Exo SemiBold"/>
            </a:endParaRPr>
          </a:p>
        </p:txBody>
      </p:sp>
      <p:pic>
        <p:nvPicPr>
          <p:cNvPr id="573" name="Google Shape;57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1280" y="1499504"/>
            <a:ext cx="806984" cy="16981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5"/>
          <p:cNvSpPr txBox="1"/>
          <p:nvPr/>
        </p:nvSpPr>
        <p:spPr>
          <a:xfrm>
            <a:off x="3935377" y="1596556"/>
            <a:ext cx="2178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Exo SemiBold"/>
                <a:ea typeface="Exo SemiBold"/>
                <a:cs typeface="Exo SemiBold"/>
                <a:sym typeface="Exo SemiBold"/>
              </a:rPr>
              <a:t>Studio e Frameworks </a:t>
            </a:r>
            <a:endParaRPr sz="800">
              <a:solidFill>
                <a:srgbClr val="FFFFFF"/>
              </a:solidFill>
              <a:latin typeface="Exo SemiBold"/>
              <a:ea typeface="Exo SemiBold"/>
              <a:cs typeface="Exo SemiBold"/>
              <a:sym typeface="Exo SemiBold"/>
            </a:endParaRPr>
          </a:p>
        </p:txBody>
      </p:sp>
      <p:grpSp>
        <p:nvGrpSpPr>
          <p:cNvPr id="575" name="Google Shape;575;p85"/>
          <p:cNvGrpSpPr/>
          <p:nvPr/>
        </p:nvGrpSpPr>
        <p:grpSpPr>
          <a:xfrm>
            <a:off x="5763815" y="2563897"/>
            <a:ext cx="623816" cy="200643"/>
            <a:chOff x="4011400" y="2678675"/>
            <a:chExt cx="736501" cy="238350"/>
          </a:xfrm>
        </p:grpSpPr>
        <p:pic>
          <p:nvPicPr>
            <p:cNvPr id="576" name="Google Shape;576;p8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011400" y="2678681"/>
              <a:ext cx="736500" cy="23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85"/>
            <p:cNvPicPr preferRelativeResize="0"/>
            <p:nvPr/>
          </p:nvPicPr>
          <p:blipFill rotWithShape="1">
            <a:blip r:embed="rId8">
              <a:alphaModFix/>
            </a:blip>
            <a:srcRect l="35876"/>
            <a:stretch/>
          </p:blipFill>
          <p:spPr>
            <a:xfrm>
              <a:off x="4275625" y="2678675"/>
              <a:ext cx="472276" cy="238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8" name="Google Shape;578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3200" y="2226849"/>
            <a:ext cx="736501" cy="2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52649" y="2862900"/>
            <a:ext cx="238350" cy="2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85"/>
          <p:cNvSpPr txBox="1"/>
          <p:nvPr/>
        </p:nvSpPr>
        <p:spPr>
          <a:xfrm>
            <a:off x="6086850" y="2797425"/>
            <a:ext cx="1554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Exo SemiBold"/>
                <a:ea typeface="Exo SemiBold"/>
                <a:cs typeface="Exo SemiBold"/>
                <a:sym typeface="Exo SemiBold"/>
              </a:rPr>
              <a:t>API Gateway / IPaaS</a:t>
            </a:r>
            <a:br>
              <a:rPr lang="pt-BR" sz="1100">
                <a:solidFill>
                  <a:srgbClr val="FFFFFF"/>
                </a:solidFill>
                <a:latin typeface="Exo SemiBold"/>
                <a:ea typeface="Exo SemiBold"/>
                <a:cs typeface="Exo SemiBold"/>
                <a:sym typeface="Exo SemiBold"/>
              </a:rPr>
            </a:br>
            <a:r>
              <a:rPr lang="pt-BR" sz="600">
                <a:solidFill>
                  <a:srgbClr val="FFFFFF"/>
                </a:solidFill>
                <a:latin typeface="Exo SemiBold"/>
                <a:ea typeface="Exo SemiBold"/>
                <a:cs typeface="Exo SemiBold"/>
                <a:sym typeface="Exo SemiBold"/>
              </a:rPr>
              <a:t>(Kong, Tyk, WSO2, Zato…)</a:t>
            </a:r>
            <a:endParaRPr sz="800"/>
          </a:p>
        </p:txBody>
      </p:sp>
      <p:pic>
        <p:nvPicPr>
          <p:cNvPr id="581" name="Google Shape;581;p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92425" y="4389075"/>
            <a:ext cx="601950" cy="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8225" y="4602901"/>
            <a:ext cx="601950" cy="1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64025" y="4620672"/>
            <a:ext cx="601949" cy="12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5"/>
          <p:cNvPicPr preferRelativeResize="0"/>
          <p:nvPr/>
        </p:nvPicPr>
        <p:blipFill rotWithShape="1">
          <a:blip r:embed="rId14">
            <a:alphaModFix/>
          </a:blip>
          <a:srcRect l="24288" t="35215" r="22725" b="34522"/>
          <a:stretch/>
        </p:blipFill>
        <p:spPr>
          <a:xfrm>
            <a:off x="7281728" y="4321600"/>
            <a:ext cx="351323" cy="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5"/>
          <p:cNvPicPr preferRelativeResize="0"/>
          <p:nvPr/>
        </p:nvPicPr>
        <p:blipFill rotWithShape="1">
          <a:blip r:embed="rId15">
            <a:alphaModFix/>
          </a:blip>
          <a:srcRect l="13596" t="36445" r="14195" b="42778"/>
          <a:stretch/>
        </p:blipFill>
        <p:spPr>
          <a:xfrm>
            <a:off x="2325950" y="4282973"/>
            <a:ext cx="898350" cy="258497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5"/>
          <p:cNvSpPr/>
          <p:nvPr/>
        </p:nvSpPr>
        <p:spPr>
          <a:xfrm>
            <a:off x="295050" y="1372500"/>
            <a:ext cx="2568000" cy="481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C4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85"/>
          <p:cNvSpPr txBox="1"/>
          <p:nvPr/>
        </p:nvSpPr>
        <p:spPr>
          <a:xfrm>
            <a:off x="328100" y="1363300"/>
            <a:ext cx="2656800" cy="7800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→</a:t>
            </a:r>
            <a:r>
              <a:rPr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000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Conheça algumas das principais </a:t>
            </a:r>
            <a:br>
              <a:rPr lang="pt-BR" sz="1000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000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bibliotecas </a:t>
            </a:r>
            <a:r>
              <a:rPr lang="pt-BR" sz="800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(+450 mil no PyPI)</a:t>
            </a:r>
            <a:endParaRPr>
              <a:solidFill>
                <a:srgbClr val="70F7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8" name="Google Shape;588;p85"/>
          <p:cNvPicPr preferRelativeResize="0"/>
          <p:nvPr/>
        </p:nvPicPr>
        <p:blipFill rotWithShape="1">
          <a:blip r:embed="rId16">
            <a:alphaModFix/>
          </a:blip>
          <a:srcRect l="32126" t="21836" r="30121" b="21192"/>
          <a:stretch/>
        </p:blipFill>
        <p:spPr>
          <a:xfrm>
            <a:off x="7237076" y="3752838"/>
            <a:ext cx="289075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894377" y="3272826"/>
            <a:ext cx="476698" cy="238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Google Shape;590;p85"/>
          <p:cNvGrpSpPr/>
          <p:nvPr/>
        </p:nvGrpSpPr>
        <p:grpSpPr>
          <a:xfrm>
            <a:off x="459225" y="376375"/>
            <a:ext cx="8436774" cy="892800"/>
            <a:chOff x="671635" y="376375"/>
            <a:chExt cx="13496678" cy="892800"/>
          </a:xfrm>
        </p:grpSpPr>
        <p:sp>
          <p:nvSpPr>
            <p:cNvPr id="591" name="Google Shape;591;p85"/>
            <p:cNvSpPr txBox="1"/>
            <p:nvPr/>
          </p:nvSpPr>
          <p:spPr>
            <a:xfrm>
              <a:off x="809613" y="376375"/>
              <a:ext cx="13358700" cy="892800"/>
            </a:xfrm>
            <a:prstGeom prst="rect">
              <a:avLst/>
            </a:prstGeom>
            <a:noFill/>
            <a:ln>
              <a:noFill/>
            </a:ln>
            <a:effectLst>
              <a:outerShdw blurRad="71438" dist="38100" dir="5400000" algn="bl" rotWithShape="0">
                <a:srgbClr val="000000">
                  <a:alpha val="9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46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Hiperautomação e Python</a:t>
              </a:r>
              <a:endParaRPr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592" name="Google Shape;592;p85"/>
            <p:cNvCxnSpPr/>
            <p:nvPr/>
          </p:nvCxnSpPr>
          <p:spPr>
            <a:xfrm>
              <a:off x="671635" y="522449"/>
              <a:ext cx="0" cy="602700"/>
            </a:xfrm>
            <a:prstGeom prst="straightConnector1">
              <a:avLst/>
            </a:prstGeom>
            <a:noFill/>
            <a:ln w="28575" cap="flat" cmpd="sng">
              <a:solidFill>
                <a:srgbClr val="00F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93" name="Google Shape;593;p85"/>
          <p:cNvPicPr preferRelativeResize="0"/>
          <p:nvPr/>
        </p:nvPicPr>
        <p:blipFill>
          <a:blip r:embed="rId18">
            <a:alphaModFix amt="74000"/>
          </a:blip>
          <a:stretch>
            <a:fillRect/>
          </a:stretch>
        </p:blipFill>
        <p:spPr>
          <a:xfrm>
            <a:off x="7761900" y="256850"/>
            <a:ext cx="1060101" cy="2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85"/>
          <p:cNvPicPr preferRelativeResize="0"/>
          <p:nvPr/>
        </p:nvPicPr>
        <p:blipFill rotWithShape="1">
          <a:blip r:embed="rId19">
            <a:alphaModFix/>
          </a:blip>
          <a:srcRect l="17253" t="38882" r="16512" b="38662"/>
          <a:stretch/>
        </p:blipFill>
        <p:spPr>
          <a:xfrm>
            <a:off x="5094250" y="4618775"/>
            <a:ext cx="783418" cy="1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6"/>
          <p:cNvSpPr/>
          <p:nvPr/>
        </p:nvSpPr>
        <p:spPr>
          <a:xfrm>
            <a:off x="76200" y="4639856"/>
            <a:ext cx="1050000" cy="24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86"/>
          <p:cNvSpPr/>
          <p:nvPr/>
        </p:nvSpPr>
        <p:spPr>
          <a:xfrm>
            <a:off x="8094000" y="4708956"/>
            <a:ext cx="1050000" cy="24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6"/>
          <p:cNvSpPr txBox="1"/>
          <p:nvPr/>
        </p:nvSpPr>
        <p:spPr>
          <a:xfrm>
            <a:off x="2197075" y="552100"/>
            <a:ext cx="4954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Python é a linguagem que mais cresce em adoção</a:t>
            </a:r>
            <a:endParaRPr sz="27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2" name="Google Shape;60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75" y="1653403"/>
            <a:ext cx="3808800" cy="2274300"/>
          </a:xfrm>
          <a:prstGeom prst="roundRect">
            <a:avLst>
              <a:gd name="adj" fmla="val 13713"/>
            </a:avLst>
          </a:prstGeom>
          <a:noFill/>
          <a:ln>
            <a:noFill/>
          </a:ln>
        </p:spPr>
      </p:pic>
      <p:pic>
        <p:nvPicPr>
          <p:cNvPr id="603" name="Google Shape;60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8875" y="1737778"/>
            <a:ext cx="3365100" cy="2245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04" name="Google Shape;604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625" y="2255277"/>
            <a:ext cx="795301" cy="79219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86"/>
          <p:cNvSpPr txBox="1"/>
          <p:nvPr/>
        </p:nvSpPr>
        <p:spPr>
          <a:xfrm>
            <a:off x="76200" y="4013200"/>
            <a:ext cx="899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Python tem 33 anos de idade,</a:t>
            </a:r>
            <a:br>
              <a:rPr lang="pt-BR"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evoluindo ano após ano.</a:t>
            </a:r>
            <a:endParaRPr sz="27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7"/>
          <p:cNvSpPr/>
          <p:nvPr/>
        </p:nvSpPr>
        <p:spPr>
          <a:xfrm>
            <a:off x="76200" y="4639856"/>
            <a:ext cx="1050000" cy="24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7"/>
          <p:cNvSpPr/>
          <p:nvPr/>
        </p:nvSpPr>
        <p:spPr>
          <a:xfrm>
            <a:off x="8094000" y="4708956"/>
            <a:ext cx="1050000" cy="24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2" name="Google Shape;61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1226"/>
            <a:ext cx="1184950" cy="11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7"/>
          <p:cNvSpPr txBox="1"/>
          <p:nvPr/>
        </p:nvSpPr>
        <p:spPr>
          <a:xfrm>
            <a:off x="1088100" y="1730475"/>
            <a:ext cx="69678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Tudo que foi construído em low-code é uma abstração de código, ou seja, partiu de um código.</a:t>
            </a:r>
            <a:endParaRPr sz="27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8"/>
          <p:cNvSpPr/>
          <p:nvPr/>
        </p:nvSpPr>
        <p:spPr>
          <a:xfrm>
            <a:off x="6210300" y="0"/>
            <a:ext cx="293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pic>
        <p:nvPicPr>
          <p:cNvPr id="619" name="Google Shape;619;p8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88"/>
          <p:cNvSpPr txBox="1"/>
          <p:nvPr/>
        </p:nvSpPr>
        <p:spPr>
          <a:xfrm>
            <a:off x="434350" y="1713850"/>
            <a:ext cx="5678700" cy="2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Construtora que precisava automatizar seu processo de validação de fornecedores</a:t>
            </a:r>
            <a:endParaRPr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Validação de dezenas de fornecedores para cada obra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Tempo de homologação de cada fornecedor: de 10 dias a 6min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Processos complexos de ponta a ponta da cadeia de suprimentos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Automação web+desktop, passando mais de 10 telas do SAP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Integração com Motor de Regras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Tempo crítico (24/7)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Dezenas de modelos de documentos são lidos automaticamente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Interação de linguagem natural com fornecedores (usuário final)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Completou 24 meses em produção</a:t>
            </a:r>
            <a:endParaRPr sz="12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1" name="Google Shape;621;p88"/>
          <p:cNvSpPr txBox="1"/>
          <p:nvPr/>
        </p:nvSpPr>
        <p:spPr>
          <a:xfrm>
            <a:off x="434350" y="597075"/>
            <a:ext cx="56139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CASO:</a:t>
            </a:r>
            <a:r>
              <a:rPr lang="pt-BR" sz="3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PROCESSO CRÍTICO DE PONTA A PONTA NO SAP</a:t>
            </a:r>
            <a:endParaRPr sz="3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2" name="Google Shape;62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8738" y="3055525"/>
            <a:ext cx="741275" cy="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8"/>
          <p:cNvSpPr txBox="1"/>
          <p:nvPr/>
        </p:nvSpPr>
        <p:spPr>
          <a:xfrm>
            <a:off x="434350" y="208088"/>
            <a:ext cx="1192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00F0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CASO DE USO</a:t>
            </a:r>
            <a:endParaRPr sz="900">
              <a:solidFill>
                <a:srgbClr val="00F0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624" name="Google Shape;624;p88"/>
          <p:cNvPicPr preferRelativeResize="0"/>
          <p:nvPr/>
        </p:nvPicPr>
        <p:blipFill rotWithShape="1">
          <a:blip r:embed="rId5">
            <a:alphaModFix/>
          </a:blip>
          <a:srcRect l="9003" t="12915" r="8995" b="17422"/>
          <a:stretch/>
        </p:blipFill>
        <p:spPr>
          <a:xfrm>
            <a:off x="6519850" y="2011717"/>
            <a:ext cx="2314575" cy="87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88"/>
          <p:cNvPicPr preferRelativeResize="0"/>
          <p:nvPr/>
        </p:nvPicPr>
        <p:blipFill rotWithShape="1">
          <a:blip r:embed="rId6">
            <a:alphaModFix/>
          </a:blip>
          <a:srcRect t="14872" b="5509"/>
          <a:stretch/>
        </p:blipFill>
        <p:spPr>
          <a:xfrm>
            <a:off x="6443675" y="549600"/>
            <a:ext cx="2442600" cy="124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6" name="Google Shape;626;p88"/>
          <p:cNvPicPr preferRelativeResize="0"/>
          <p:nvPr/>
        </p:nvPicPr>
        <p:blipFill>
          <a:blip r:embed="rId7">
            <a:alphaModFix amt="3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89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9"/>
          <p:cNvSpPr/>
          <p:nvPr/>
        </p:nvSpPr>
        <p:spPr>
          <a:xfrm>
            <a:off x="811725" y="794650"/>
            <a:ext cx="426900" cy="426900"/>
          </a:xfrm>
          <a:prstGeom prst="ellipse">
            <a:avLst/>
          </a:prstGeom>
          <a:solidFill>
            <a:srgbClr val="00F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9"/>
          <p:cNvSpPr txBox="1"/>
          <p:nvPr/>
        </p:nvSpPr>
        <p:spPr>
          <a:xfrm>
            <a:off x="277264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Acessar Sistema de Chamado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4" name="Google Shape;634;p89"/>
          <p:cNvPicPr preferRelativeResize="0"/>
          <p:nvPr/>
        </p:nvPicPr>
        <p:blipFill rotWithShape="1">
          <a:blip r:embed="rId4">
            <a:alphaModFix/>
          </a:blip>
          <a:srcRect t="15923"/>
          <a:stretch/>
        </p:blipFill>
        <p:spPr>
          <a:xfrm>
            <a:off x="1575700" y="2029200"/>
            <a:ext cx="6114600" cy="27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9"/>
          <p:cNvSpPr txBox="1"/>
          <p:nvPr/>
        </p:nvSpPr>
        <p:spPr>
          <a:xfrm>
            <a:off x="1582950" y="142975"/>
            <a:ext cx="82641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CASE: </a:t>
            </a:r>
            <a:r>
              <a:rPr lang="pt-BR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HOMOLOGAÇÃO DE FORNECEDORES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6" name="Google Shape;636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79" y="318548"/>
            <a:ext cx="980173" cy="20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72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2"/>
          <p:cNvSpPr txBox="1"/>
          <p:nvPr/>
        </p:nvSpPr>
        <p:spPr>
          <a:xfrm>
            <a:off x="150" y="757375"/>
            <a:ext cx="9144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Casos de Uso com Hiper Automação</a:t>
            </a:r>
            <a:r>
              <a:rPr lang="pt-BR" sz="6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4900"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72"/>
          <p:cNvSpPr txBox="1"/>
          <p:nvPr/>
        </p:nvSpPr>
        <p:spPr>
          <a:xfrm>
            <a:off x="967575" y="1790275"/>
            <a:ext cx="6504000" cy="27399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pt-BR" sz="32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pt-BR" sz="4800" b="1">
                <a:solidFill>
                  <a:srgbClr val="70F7FF"/>
                </a:solidFill>
                <a:latin typeface="Poppins"/>
                <a:ea typeface="Poppins"/>
                <a:cs typeface="Poppins"/>
                <a:sym typeface="Poppins"/>
              </a:rPr>
              <a:t>Python </a:t>
            </a:r>
            <a:endParaRPr sz="4200">
              <a:solidFill>
                <a:srgbClr val="70F7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7475" y="2032400"/>
            <a:ext cx="512400" cy="5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3500" y="330616"/>
            <a:ext cx="1377050" cy="289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72"/>
          <p:cNvCxnSpPr/>
          <p:nvPr/>
        </p:nvCxnSpPr>
        <p:spPr>
          <a:xfrm>
            <a:off x="21825" y="3197975"/>
            <a:ext cx="9115800" cy="0"/>
          </a:xfrm>
          <a:prstGeom prst="straightConnector1">
            <a:avLst/>
          </a:prstGeom>
          <a:noFill/>
          <a:ln w="9525" cap="flat" cmpd="sng">
            <a:solidFill>
              <a:srgbClr val="70F7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72"/>
          <p:cNvSpPr/>
          <p:nvPr/>
        </p:nvSpPr>
        <p:spPr>
          <a:xfrm>
            <a:off x="7558825" y="4638075"/>
            <a:ext cx="996300" cy="24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90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575" y="1640850"/>
            <a:ext cx="2157150" cy="24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2575" y="1873315"/>
            <a:ext cx="2624850" cy="23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59001" y="2984301"/>
            <a:ext cx="1985300" cy="155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4550" y="2038750"/>
            <a:ext cx="2045563" cy="25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5725" y="2201250"/>
            <a:ext cx="2209675" cy="26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06807" y="2553512"/>
            <a:ext cx="2624850" cy="237684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90"/>
          <p:cNvSpPr/>
          <p:nvPr/>
        </p:nvSpPr>
        <p:spPr>
          <a:xfrm>
            <a:off x="1021700" y="934625"/>
            <a:ext cx="1805400" cy="119100"/>
          </a:xfrm>
          <a:prstGeom prst="rect">
            <a:avLst/>
          </a:prstGeom>
          <a:solidFill>
            <a:srgbClr val="9E9E9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90"/>
          <p:cNvSpPr/>
          <p:nvPr/>
        </p:nvSpPr>
        <p:spPr>
          <a:xfrm>
            <a:off x="811725" y="794650"/>
            <a:ext cx="426900" cy="426900"/>
          </a:xfrm>
          <a:prstGeom prst="ellipse">
            <a:avLst/>
          </a:prstGeom>
          <a:solidFill>
            <a:srgbClr val="9E9E9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90"/>
          <p:cNvSpPr txBox="1"/>
          <p:nvPr/>
        </p:nvSpPr>
        <p:spPr>
          <a:xfrm>
            <a:off x="277264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Acessar Sistema de Chamado</a:t>
            </a:r>
            <a:endParaRPr sz="1000">
              <a:solidFill>
                <a:srgbClr val="9E9E9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1" name="Google Shape;651;p90"/>
          <p:cNvSpPr/>
          <p:nvPr/>
        </p:nvSpPr>
        <p:spPr>
          <a:xfrm>
            <a:off x="2615638" y="794650"/>
            <a:ext cx="426900" cy="426900"/>
          </a:xfrm>
          <a:prstGeom prst="ellipse">
            <a:avLst/>
          </a:prstGeom>
          <a:solidFill>
            <a:srgbClr val="00F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90"/>
          <p:cNvSpPr txBox="1"/>
          <p:nvPr/>
        </p:nvSpPr>
        <p:spPr>
          <a:xfrm>
            <a:off x="2081189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Leitura Automática de Documentos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3" name="Google Shape;653;p90"/>
          <p:cNvSpPr/>
          <p:nvPr/>
        </p:nvSpPr>
        <p:spPr>
          <a:xfrm>
            <a:off x="735525" y="2216550"/>
            <a:ext cx="850800" cy="252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90"/>
          <p:cNvSpPr/>
          <p:nvPr/>
        </p:nvSpPr>
        <p:spPr>
          <a:xfrm>
            <a:off x="2191750" y="2737650"/>
            <a:ext cx="993300" cy="176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90"/>
          <p:cNvSpPr/>
          <p:nvPr/>
        </p:nvSpPr>
        <p:spPr>
          <a:xfrm>
            <a:off x="3836250" y="2571750"/>
            <a:ext cx="850800" cy="252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90"/>
          <p:cNvSpPr/>
          <p:nvPr/>
        </p:nvSpPr>
        <p:spPr>
          <a:xfrm>
            <a:off x="5189600" y="2984300"/>
            <a:ext cx="993300" cy="252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90"/>
          <p:cNvSpPr/>
          <p:nvPr/>
        </p:nvSpPr>
        <p:spPr>
          <a:xfrm>
            <a:off x="6182900" y="2913650"/>
            <a:ext cx="537600" cy="119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90"/>
          <p:cNvSpPr/>
          <p:nvPr/>
        </p:nvSpPr>
        <p:spPr>
          <a:xfrm>
            <a:off x="6182900" y="3117800"/>
            <a:ext cx="850800" cy="6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90"/>
          <p:cNvSpPr/>
          <p:nvPr/>
        </p:nvSpPr>
        <p:spPr>
          <a:xfrm>
            <a:off x="4964525" y="3709675"/>
            <a:ext cx="850800" cy="6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90"/>
          <p:cNvSpPr/>
          <p:nvPr/>
        </p:nvSpPr>
        <p:spPr>
          <a:xfrm>
            <a:off x="4037275" y="3886325"/>
            <a:ext cx="850800" cy="6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90"/>
          <p:cNvSpPr/>
          <p:nvPr/>
        </p:nvSpPr>
        <p:spPr>
          <a:xfrm>
            <a:off x="771325" y="2813850"/>
            <a:ext cx="537600" cy="36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90"/>
          <p:cNvSpPr/>
          <p:nvPr/>
        </p:nvSpPr>
        <p:spPr>
          <a:xfrm>
            <a:off x="5815325" y="3561350"/>
            <a:ext cx="310800" cy="6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90"/>
          <p:cNvSpPr txBox="1"/>
          <p:nvPr/>
        </p:nvSpPr>
        <p:spPr>
          <a:xfrm>
            <a:off x="1582950" y="142975"/>
            <a:ext cx="82641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CASE: </a:t>
            </a:r>
            <a:r>
              <a:rPr lang="pt-BR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HOMOLOGAÇÃO DE FORNECEDORES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64" name="Google Shape;664;p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2779" y="318548"/>
            <a:ext cx="980173" cy="20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91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91"/>
          <p:cNvSpPr txBox="1"/>
          <p:nvPr/>
        </p:nvSpPr>
        <p:spPr>
          <a:xfrm>
            <a:off x="277264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Acessar Sistema de Chamado</a:t>
            </a:r>
            <a:endParaRPr sz="1000">
              <a:solidFill>
                <a:srgbClr val="9E9E9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1" name="Google Shape;671;p91"/>
          <p:cNvSpPr txBox="1"/>
          <p:nvPr/>
        </p:nvSpPr>
        <p:spPr>
          <a:xfrm>
            <a:off x="2081189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Leitura Automática de Documentos</a:t>
            </a:r>
            <a:endParaRPr sz="1000">
              <a:solidFill>
                <a:srgbClr val="9E9E9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2" name="Google Shape;672;p91"/>
          <p:cNvSpPr txBox="1"/>
          <p:nvPr/>
        </p:nvSpPr>
        <p:spPr>
          <a:xfrm>
            <a:off x="3871101" y="1148242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Motor de Regras</a:t>
            </a:r>
            <a:b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3" name="Google Shape;67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415" y="2013450"/>
            <a:ext cx="1749526" cy="1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91"/>
          <p:cNvSpPr txBox="1"/>
          <p:nvPr/>
        </p:nvSpPr>
        <p:spPr>
          <a:xfrm>
            <a:off x="208375" y="3830125"/>
            <a:ext cx="32976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Motor de Regras de Aprovação</a:t>
            </a:r>
            <a:endParaRPr sz="21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5" name="Google Shape;675;p91"/>
          <p:cNvSpPr txBox="1"/>
          <p:nvPr/>
        </p:nvSpPr>
        <p:spPr>
          <a:xfrm>
            <a:off x="3975325" y="1819825"/>
            <a:ext cx="28197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APROVADO:</a:t>
            </a:r>
            <a:r>
              <a:rPr lang="pt-BR" sz="19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Avança</a:t>
            </a:r>
            <a:endParaRPr sz="1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6" name="Google Shape;676;p91"/>
          <p:cNvSpPr txBox="1"/>
          <p:nvPr/>
        </p:nvSpPr>
        <p:spPr>
          <a:xfrm>
            <a:off x="3975325" y="2546450"/>
            <a:ext cx="40164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RESTRIÇÃO:</a:t>
            </a:r>
            <a:r>
              <a:rPr lang="pt-BR" sz="19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Comunica Usuário</a:t>
            </a:r>
            <a:endParaRPr sz="1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7" name="Google Shape;677;p91"/>
          <p:cNvSpPr/>
          <p:nvPr/>
        </p:nvSpPr>
        <p:spPr>
          <a:xfrm>
            <a:off x="4065800" y="3120675"/>
            <a:ext cx="4296900" cy="14766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Caro João,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O seu processo de homologação foi pausado pois o documento Sintegra não foi anexado ao processo seguindo as diretrizes definidas.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Por favor, seguir os passos conforme documento no link abaixo: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https://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* Mensagem gerada automaticamente pelo Robô de Suprimentos.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78" name="Google Shape;678;p91"/>
          <p:cNvSpPr/>
          <p:nvPr/>
        </p:nvSpPr>
        <p:spPr>
          <a:xfrm>
            <a:off x="2933698" y="934625"/>
            <a:ext cx="1805400" cy="119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|</a:t>
            </a:r>
            <a:endParaRPr/>
          </a:p>
        </p:txBody>
      </p:sp>
      <p:sp>
        <p:nvSpPr>
          <p:cNvPr id="679" name="Google Shape;679;p91"/>
          <p:cNvSpPr/>
          <p:nvPr/>
        </p:nvSpPr>
        <p:spPr>
          <a:xfrm>
            <a:off x="1021700" y="934625"/>
            <a:ext cx="1805400" cy="119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1"/>
          <p:cNvSpPr/>
          <p:nvPr/>
        </p:nvSpPr>
        <p:spPr>
          <a:xfrm>
            <a:off x="811725" y="794650"/>
            <a:ext cx="426900" cy="4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1"/>
          <p:cNvSpPr/>
          <p:nvPr/>
        </p:nvSpPr>
        <p:spPr>
          <a:xfrm>
            <a:off x="2615638" y="794650"/>
            <a:ext cx="426900" cy="4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1"/>
          <p:cNvSpPr/>
          <p:nvPr/>
        </p:nvSpPr>
        <p:spPr>
          <a:xfrm>
            <a:off x="4419550" y="794650"/>
            <a:ext cx="426900" cy="426900"/>
          </a:xfrm>
          <a:prstGeom prst="ellipse">
            <a:avLst/>
          </a:prstGeom>
          <a:solidFill>
            <a:srgbClr val="00F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1"/>
          <p:cNvSpPr txBox="1"/>
          <p:nvPr/>
        </p:nvSpPr>
        <p:spPr>
          <a:xfrm>
            <a:off x="1582950" y="142975"/>
            <a:ext cx="82641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CASE: </a:t>
            </a:r>
            <a:r>
              <a:rPr lang="pt-BR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HOMOLOGAÇÃO DE FORNECEDORES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4" name="Google Shape;684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79" y="318548"/>
            <a:ext cx="980173" cy="20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92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92"/>
          <p:cNvSpPr/>
          <p:nvPr/>
        </p:nvSpPr>
        <p:spPr>
          <a:xfrm>
            <a:off x="4709300" y="934625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2"/>
          <p:cNvSpPr/>
          <p:nvPr/>
        </p:nvSpPr>
        <p:spPr>
          <a:xfrm>
            <a:off x="2933698" y="934625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2"/>
          <p:cNvSpPr/>
          <p:nvPr/>
        </p:nvSpPr>
        <p:spPr>
          <a:xfrm>
            <a:off x="1021700" y="934625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2"/>
          <p:cNvSpPr/>
          <p:nvPr/>
        </p:nvSpPr>
        <p:spPr>
          <a:xfrm>
            <a:off x="811725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2"/>
          <p:cNvSpPr txBox="1"/>
          <p:nvPr/>
        </p:nvSpPr>
        <p:spPr>
          <a:xfrm>
            <a:off x="277264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Acessar Sistema de Chamado</a:t>
            </a:r>
            <a:endParaRPr sz="10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5" name="Google Shape;695;p92"/>
          <p:cNvSpPr/>
          <p:nvPr/>
        </p:nvSpPr>
        <p:spPr>
          <a:xfrm>
            <a:off x="2615638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2"/>
          <p:cNvSpPr txBox="1"/>
          <p:nvPr/>
        </p:nvSpPr>
        <p:spPr>
          <a:xfrm>
            <a:off x="2081189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Leitura Automática de Documentos</a:t>
            </a:r>
            <a:endParaRPr sz="10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7" name="Google Shape;697;p92"/>
          <p:cNvSpPr/>
          <p:nvPr/>
        </p:nvSpPr>
        <p:spPr>
          <a:xfrm>
            <a:off x="4419550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2"/>
          <p:cNvSpPr txBox="1"/>
          <p:nvPr/>
        </p:nvSpPr>
        <p:spPr>
          <a:xfrm>
            <a:off x="3871101" y="1148242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Motor de Regras</a:t>
            </a:r>
            <a:br>
              <a:rPr lang="pt-BR"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0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9" name="Google Shape;699;p92"/>
          <p:cNvSpPr/>
          <p:nvPr/>
        </p:nvSpPr>
        <p:spPr>
          <a:xfrm>
            <a:off x="6223463" y="794650"/>
            <a:ext cx="426900" cy="426900"/>
          </a:xfrm>
          <a:prstGeom prst="ellipse">
            <a:avLst/>
          </a:prstGeom>
          <a:solidFill>
            <a:srgbClr val="00F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2"/>
          <p:cNvSpPr txBox="1"/>
          <p:nvPr/>
        </p:nvSpPr>
        <p:spPr>
          <a:xfrm>
            <a:off x="5654001" y="1148242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Homologação</a:t>
            </a:r>
            <a:b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SAP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1" name="Google Shape;701;p92"/>
          <p:cNvSpPr txBox="1"/>
          <p:nvPr/>
        </p:nvSpPr>
        <p:spPr>
          <a:xfrm>
            <a:off x="1582950" y="142975"/>
            <a:ext cx="82641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CASE: </a:t>
            </a:r>
            <a:r>
              <a:rPr lang="pt-BR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HOMOLOGAÇÃO DE FORNECEDORES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2" name="Google Shape;70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779" y="318548"/>
            <a:ext cx="980173" cy="20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425" y="1735375"/>
            <a:ext cx="3130401" cy="26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6050" y="1892949"/>
            <a:ext cx="3130401" cy="269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725" y="1640850"/>
            <a:ext cx="7642575" cy="4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7000" y="2115775"/>
            <a:ext cx="3161682" cy="269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98125" y="2327081"/>
            <a:ext cx="3130401" cy="267259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92"/>
          <p:cNvSpPr/>
          <p:nvPr/>
        </p:nvSpPr>
        <p:spPr>
          <a:xfrm>
            <a:off x="1285875" y="1679075"/>
            <a:ext cx="487200" cy="119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2"/>
          <p:cNvSpPr/>
          <p:nvPr/>
        </p:nvSpPr>
        <p:spPr>
          <a:xfrm>
            <a:off x="1582950" y="3862886"/>
            <a:ext cx="850800" cy="252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93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93"/>
          <p:cNvPicPr preferRelativeResize="0"/>
          <p:nvPr/>
        </p:nvPicPr>
        <p:blipFill rotWithShape="1">
          <a:blip r:embed="rId4">
            <a:alphaModFix/>
          </a:blip>
          <a:srcRect t="17280"/>
          <a:stretch/>
        </p:blipFill>
        <p:spPr>
          <a:xfrm>
            <a:off x="1316775" y="1870025"/>
            <a:ext cx="6568750" cy="292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93"/>
          <p:cNvSpPr/>
          <p:nvPr/>
        </p:nvSpPr>
        <p:spPr>
          <a:xfrm>
            <a:off x="6370475" y="948550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3"/>
          <p:cNvSpPr/>
          <p:nvPr/>
        </p:nvSpPr>
        <p:spPr>
          <a:xfrm>
            <a:off x="4709300" y="934625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3"/>
          <p:cNvSpPr/>
          <p:nvPr/>
        </p:nvSpPr>
        <p:spPr>
          <a:xfrm>
            <a:off x="2933698" y="934625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3"/>
          <p:cNvSpPr/>
          <p:nvPr/>
        </p:nvSpPr>
        <p:spPr>
          <a:xfrm>
            <a:off x="1021700" y="934625"/>
            <a:ext cx="1805400" cy="1191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3"/>
          <p:cNvSpPr/>
          <p:nvPr/>
        </p:nvSpPr>
        <p:spPr>
          <a:xfrm>
            <a:off x="811725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3"/>
          <p:cNvSpPr txBox="1"/>
          <p:nvPr/>
        </p:nvSpPr>
        <p:spPr>
          <a:xfrm>
            <a:off x="277264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Acessar Sistema de Chamado</a:t>
            </a: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2" name="Google Shape;722;p93"/>
          <p:cNvSpPr/>
          <p:nvPr/>
        </p:nvSpPr>
        <p:spPr>
          <a:xfrm>
            <a:off x="2615638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3"/>
          <p:cNvSpPr txBox="1"/>
          <p:nvPr/>
        </p:nvSpPr>
        <p:spPr>
          <a:xfrm>
            <a:off x="2081189" y="1148254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Leitura Automática de Documentos</a:t>
            </a: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4" name="Google Shape;724;p93"/>
          <p:cNvSpPr/>
          <p:nvPr/>
        </p:nvSpPr>
        <p:spPr>
          <a:xfrm>
            <a:off x="4419550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3"/>
          <p:cNvSpPr txBox="1"/>
          <p:nvPr/>
        </p:nvSpPr>
        <p:spPr>
          <a:xfrm>
            <a:off x="3871101" y="1148242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Motor de Regras</a:t>
            </a:r>
            <a:b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6" name="Google Shape;726;p93"/>
          <p:cNvSpPr/>
          <p:nvPr/>
        </p:nvSpPr>
        <p:spPr>
          <a:xfrm>
            <a:off x="6223463" y="794650"/>
            <a:ext cx="426900" cy="426900"/>
          </a:xfrm>
          <a:prstGeom prst="ellipse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93"/>
          <p:cNvSpPr txBox="1"/>
          <p:nvPr/>
        </p:nvSpPr>
        <p:spPr>
          <a:xfrm>
            <a:off x="5654001" y="1148242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Homologação</a:t>
            </a:r>
            <a:b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SAP</a:t>
            </a: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8" name="Google Shape;728;p93"/>
          <p:cNvSpPr/>
          <p:nvPr/>
        </p:nvSpPr>
        <p:spPr>
          <a:xfrm>
            <a:off x="8027400" y="794650"/>
            <a:ext cx="426900" cy="426900"/>
          </a:xfrm>
          <a:prstGeom prst="ellipse">
            <a:avLst/>
          </a:prstGeom>
          <a:solidFill>
            <a:srgbClr val="00F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93"/>
          <p:cNvSpPr txBox="1"/>
          <p:nvPr/>
        </p:nvSpPr>
        <p:spPr>
          <a:xfrm>
            <a:off x="7436889" y="1148242"/>
            <a:ext cx="1495800" cy="492600"/>
          </a:xfrm>
          <a:prstGeom prst="rect">
            <a:avLst/>
          </a:prstGeom>
          <a:noFill/>
          <a:ln>
            <a:noFill/>
          </a:ln>
          <a:effectLst>
            <a:outerShdw blurRad="71438" dist="38100" dir="5400000" algn="bl" rotWithShape="0">
              <a:srgbClr val="000000">
                <a:alpha val="9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F0FF"/>
                </a:solidFill>
                <a:latin typeface="Poppins"/>
                <a:ea typeface="Poppins"/>
                <a:cs typeface="Poppins"/>
                <a:sym typeface="Poppins"/>
              </a:rPr>
              <a:t>Finalização do Chamado</a:t>
            </a:r>
            <a:endParaRPr sz="1000">
              <a:solidFill>
                <a:srgbClr val="00F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0" name="Google Shape;730;p93"/>
          <p:cNvSpPr txBox="1"/>
          <p:nvPr/>
        </p:nvSpPr>
        <p:spPr>
          <a:xfrm>
            <a:off x="1582950" y="142975"/>
            <a:ext cx="82641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CASE: </a:t>
            </a:r>
            <a:r>
              <a:rPr lang="pt-BR" sz="27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HOMOLOGAÇÃO DE FORNECEDORES</a:t>
            </a:r>
            <a:endParaRPr sz="27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1" name="Google Shape;731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79" y="318548"/>
            <a:ext cx="980173" cy="20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737" name="Google Shape;737;p94"/>
          <p:cNvSpPr/>
          <p:nvPr/>
        </p:nvSpPr>
        <p:spPr>
          <a:xfrm>
            <a:off x="6210300" y="0"/>
            <a:ext cx="293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pic>
        <p:nvPicPr>
          <p:cNvPr id="738" name="Google Shape;738;p9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94"/>
          <p:cNvSpPr txBox="1"/>
          <p:nvPr/>
        </p:nvSpPr>
        <p:spPr>
          <a:xfrm>
            <a:off x="434350" y="1409050"/>
            <a:ext cx="52740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Multinacional de engenharia e construção que migrou do Blue Prism para BotCity</a:t>
            </a:r>
            <a:endParaRPr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Bots até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20X mais rápidos</a:t>
            </a:r>
            <a:endParaRPr sz="1100" b="1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14x mais robôs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com o mesmo investimento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22 automações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migradas em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10 dias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corridos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Desenvolvimento mais rápido (175%): de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2 para 5.5 bots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por mês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+100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automações em produção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+100 mil 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horas (FTEs) economizadas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Upskilling dos desenvolvedores com treinamento de Python e RPA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Dashboard customizado consumindo APIs abertas do Orquestrador e centralizando a operação</a:t>
            </a:r>
            <a:endParaRPr sz="11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Lexend Light"/>
                <a:ea typeface="Lexend Light"/>
                <a:cs typeface="Lexend Light"/>
                <a:sym typeface="Lexend Light"/>
              </a:rPr>
              <a:t>■</a:t>
            </a:r>
            <a:r>
              <a:rPr lang="pt-BR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Mais facilidade para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compor e treinar time</a:t>
            </a:r>
            <a:r>
              <a:rPr lang="pt-BR" sz="11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, e maior </a:t>
            </a:r>
            <a:r>
              <a:rPr lang="pt-BR" sz="1100" b="1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retenção</a:t>
            </a:r>
            <a:endParaRPr sz="1100" b="1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0" name="Google Shape;740;p94"/>
          <p:cNvSpPr txBox="1"/>
          <p:nvPr/>
        </p:nvSpPr>
        <p:spPr>
          <a:xfrm>
            <a:off x="434350" y="368475"/>
            <a:ext cx="56139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6600"/>
                </a:solidFill>
                <a:latin typeface="Poppins"/>
                <a:ea typeface="Poppins"/>
                <a:cs typeface="Poppins"/>
                <a:sym typeface="Poppins"/>
              </a:rPr>
              <a:t>CASO:</a:t>
            </a:r>
            <a:r>
              <a:rPr lang="pt-BR" sz="3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MIGRAR UMA EMPRESA DO BLUE PRISM</a:t>
            </a:r>
            <a:endParaRPr sz="3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1" name="Google Shape;741;p94"/>
          <p:cNvSpPr txBox="1"/>
          <p:nvPr/>
        </p:nvSpPr>
        <p:spPr>
          <a:xfrm>
            <a:off x="434350" y="208088"/>
            <a:ext cx="1192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00F0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CASO DE USO</a:t>
            </a:r>
            <a:endParaRPr sz="900">
              <a:solidFill>
                <a:srgbClr val="00F0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742" name="Google Shape;742;p9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2377" y="2136409"/>
            <a:ext cx="2649549" cy="8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8738" y="3131725"/>
            <a:ext cx="741275" cy="7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4"/>
          <p:cNvPicPr preferRelativeResize="0"/>
          <p:nvPr/>
        </p:nvPicPr>
        <p:blipFill rotWithShape="1">
          <a:blip r:embed="rId7">
            <a:alphaModFix/>
          </a:blip>
          <a:srcRect l="9050" r="9042"/>
          <a:stretch/>
        </p:blipFill>
        <p:spPr>
          <a:xfrm>
            <a:off x="6492425" y="568075"/>
            <a:ext cx="2347200" cy="143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5"/>
          <p:cNvSpPr txBox="1"/>
          <p:nvPr/>
        </p:nvSpPr>
        <p:spPr>
          <a:xfrm>
            <a:off x="1437325" y="393975"/>
            <a:ext cx="6231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74C9E5"/>
                </a:solidFill>
              </a:rPr>
              <a:t> </a:t>
            </a:r>
            <a:r>
              <a:rPr lang="pt-BR" sz="2800" b="1">
                <a:solidFill>
                  <a:srgbClr val="001434"/>
                </a:solidFill>
              </a:rPr>
              <a:t>M</a:t>
            </a:r>
            <a:r>
              <a:rPr lang="pt-BR" sz="2800" b="1">
                <a:solidFill>
                  <a:srgbClr val="001434"/>
                </a:solidFill>
                <a:latin typeface="Arial"/>
                <a:ea typeface="Arial"/>
                <a:cs typeface="Arial"/>
                <a:sym typeface="Arial"/>
              </a:rPr>
              <a:t>igração 1º robô (faturas telecom)</a:t>
            </a:r>
            <a:endParaRPr sz="1100"/>
          </a:p>
        </p:txBody>
      </p:sp>
      <p:pic>
        <p:nvPicPr>
          <p:cNvPr id="752" name="Google Shape;752;p95" descr="Documento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331" y="222692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5" descr="Pesquisa de Pasta estrutura de tópic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273" y="222692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5" descr="Tabela estrutura de tópic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3166" y="222692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95" descr="Engrenagens estrutura de tópic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7648" y="222692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95" descr="Banco de dados estrutura de tópico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7500" y="1267189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95" descr="Banco de dados estrutura de tópico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4026" y="126718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95"/>
          <p:cNvSpPr txBox="1"/>
          <p:nvPr/>
        </p:nvSpPr>
        <p:spPr>
          <a:xfrm>
            <a:off x="1755927" y="2912725"/>
            <a:ext cx="1101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BD3E96"/>
                </a:solidFill>
                <a:latin typeface="Calibri"/>
                <a:ea typeface="Calibri"/>
                <a:cs typeface="Calibri"/>
                <a:sym typeface="Calibri"/>
              </a:rPr>
              <a:t>faturas pdf</a:t>
            </a:r>
            <a:endParaRPr sz="1400">
              <a:solidFill>
                <a:srgbClr val="BD3E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95"/>
          <p:cNvSpPr txBox="1"/>
          <p:nvPr/>
        </p:nvSpPr>
        <p:spPr>
          <a:xfrm>
            <a:off x="3407724" y="2912725"/>
            <a:ext cx="685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BD3E96"/>
                </a:solidFill>
                <a:latin typeface="Calibri"/>
                <a:ea typeface="Calibri"/>
                <a:cs typeface="Calibri"/>
                <a:sym typeface="Calibri"/>
              </a:rPr>
              <a:t>robô</a:t>
            </a:r>
            <a:endParaRPr sz="1100"/>
          </a:p>
        </p:txBody>
      </p:sp>
      <p:sp>
        <p:nvSpPr>
          <p:cNvPr id="760" name="Google Shape;760;p95"/>
          <p:cNvSpPr txBox="1"/>
          <p:nvPr/>
        </p:nvSpPr>
        <p:spPr>
          <a:xfrm>
            <a:off x="2656523" y="1054525"/>
            <a:ext cx="1087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BD3E96"/>
                </a:solidFill>
                <a:latin typeface="Calibri"/>
                <a:ea typeface="Calibri"/>
                <a:cs typeface="Calibri"/>
                <a:sym typeface="Calibri"/>
              </a:rPr>
              <a:t>sharepoint</a:t>
            </a:r>
            <a:endParaRPr sz="1400">
              <a:solidFill>
                <a:srgbClr val="BD3E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95"/>
          <p:cNvSpPr txBox="1"/>
          <p:nvPr/>
        </p:nvSpPr>
        <p:spPr>
          <a:xfrm>
            <a:off x="4021115" y="1054525"/>
            <a:ext cx="550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BD3E96"/>
                </a:solidFill>
                <a:latin typeface="Calibri"/>
                <a:ea typeface="Calibri"/>
                <a:cs typeface="Calibri"/>
                <a:sym typeface="Calibri"/>
              </a:rPr>
              <a:t>sap</a:t>
            </a:r>
            <a:endParaRPr sz="1400">
              <a:solidFill>
                <a:srgbClr val="BD3E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95"/>
          <p:cNvSpPr txBox="1"/>
          <p:nvPr/>
        </p:nvSpPr>
        <p:spPr>
          <a:xfrm>
            <a:off x="4705274" y="2912723"/>
            <a:ext cx="1921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BD3E96"/>
                </a:solidFill>
                <a:latin typeface="Calibri"/>
                <a:ea typeface="Calibri"/>
                <a:cs typeface="Calibri"/>
                <a:sym typeface="Calibri"/>
              </a:rPr>
              <a:t>planilha para lançamento</a:t>
            </a:r>
            <a:endParaRPr sz="1100"/>
          </a:p>
        </p:txBody>
      </p:sp>
      <p:sp>
        <p:nvSpPr>
          <p:cNvPr id="763" name="Google Shape;763;p95"/>
          <p:cNvSpPr txBox="1"/>
          <p:nvPr/>
        </p:nvSpPr>
        <p:spPr>
          <a:xfrm>
            <a:off x="547525" y="2912725"/>
            <a:ext cx="1087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BD3E96"/>
                </a:solidFill>
                <a:latin typeface="Calibri"/>
                <a:ea typeface="Calibri"/>
                <a:cs typeface="Calibri"/>
                <a:sym typeface="Calibri"/>
              </a:rPr>
              <a:t>pasta rede</a:t>
            </a:r>
            <a:endParaRPr sz="1100"/>
          </a:p>
        </p:txBody>
      </p:sp>
      <p:cxnSp>
        <p:nvCxnSpPr>
          <p:cNvPr id="764" name="Google Shape;764;p95"/>
          <p:cNvCxnSpPr>
            <a:stCxn id="753" idx="3"/>
            <a:endCxn id="752" idx="1"/>
          </p:cNvCxnSpPr>
          <p:nvPr/>
        </p:nvCxnSpPr>
        <p:spPr>
          <a:xfrm>
            <a:off x="1434073" y="2569823"/>
            <a:ext cx="4293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65" name="Google Shape;765;p95"/>
          <p:cNvCxnSpPr>
            <a:stCxn id="752" idx="3"/>
            <a:endCxn id="755" idx="1"/>
          </p:cNvCxnSpPr>
          <p:nvPr/>
        </p:nvCxnSpPr>
        <p:spPr>
          <a:xfrm>
            <a:off x="2549131" y="2569823"/>
            <a:ext cx="858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66" name="Google Shape;766;p95"/>
          <p:cNvCxnSpPr>
            <a:stCxn id="756" idx="2"/>
            <a:endCxn id="755" idx="0"/>
          </p:cNvCxnSpPr>
          <p:nvPr/>
        </p:nvCxnSpPr>
        <p:spPr>
          <a:xfrm>
            <a:off x="3200400" y="1952989"/>
            <a:ext cx="550200" cy="273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67" name="Google Shape;767;p95"/>
          <p:cNvCxnSpPr>
            <a:stCxn id="757" idx="2"/>
            <a:endCxn id="755" idx="0"/>
          </p:cNvCxnSpPr>
          <p:nvPr/>
        </p:nvCxnSpPr>
        <p:spPr>
          <a:xfrm flipH="1">
            <a:off x="3750626" y="1952989"/>
            <a:ext cx="546300" cy="273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68" name="Google Shape;768;p95"/>
          <p:cNvCxnSpPr>
            <a:stCxn id="755" idx="3"/>
            <a:endCxn id="754" idx="1"/>
          </p:cNvCxnSpPr>
          <p:nvPr/>
        </p:nvCxnSpPr>
        <p:spPr>
          <a:xfrm>
            <a:off x="4093448" y="2569823"/>
            <a:ext cx="1229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69" name="Google Shape;769;p95"/>
          <p:cNvSpPr txBox="1"/>
          <p:nvPr/>
        </p:nvSpPr>
        <p:spPr>
          <a:xfrm>
            <a:off x="6342000" y="1172100"/>
            <a:ext cx="2931300" cy="14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Resultados:</a:t>
            </a:r>
            <a:endParaRPr sz="1100"/>
          </a:p>
          <a:p>
            <a:pPr marL="215900" marR="0" lvl="0" indent="-215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humano: </a:t>
            </a:r>
            <a:b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~1h/ fatura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robô Python: </a:t>
            </a:r>
            <a:b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~1-3s/ fatura</a:t>
            </a:r>
            <a:endParaRPr sz="1100"/>
          </a:p>
        </p:txBody>
      </p:sp>
      <p:sp>
        <p:nvSpPr>
          <p:cNvPr id="770" name="Google Shape;770;p95"/>
          <p:cNvSpPr txBox="1"/>
          <p:nvPr/>
        </p:nvSpPr>
        <p:spPr>
          <a:xfrm>
            <a:off x="651775" y="3365750"/>
            <a:ext cx="7905600" cy="14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Atividades da migração:</a:t>
            </a:r>
            <a:endParaRPr sz="1100"/>
          </a:p>
          <a:p>
            <a:pPr marL="215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Incluir chamadas ao orquestrador maestro</a:t>
            </a:r>
            <a:endParaRPr sz="1000"/>
          </a:p>
          <a:p>
            <a:pPr marL="215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Inclusão de funcionalidades que estavam na outra plataforma </a:t>
            </a:r>
            <a:br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(e-mails, reporte de savings, escalation)</a:t>
            </a:r>
            <a:endParaRPr sz="1000" i="1"/>
          </a:p>
          <a:p>
            <a:pPr marL="215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[OPCIONAL] Migração Python 3.7 &gt; 3.9</a:t>
            </a:r>
            <a:endParaRPr sz="1000"/>
          </a:p>
          <a:p>
            <a:pPr marL="215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[OPCIONAL] Refatoração do código</a:t>
            </a:r>
            <a:endParaRPr sz="1000"/>
          </a:p>
          <a:p>
            <a:pPr marL="215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[OPCIONAL] Inclusão de recursos adicionais do Botcity (logs e alertas de erros)</a:t>
            </a:r>
            <a:endParaRPr sz="1000"/>
          </a:p>
        </p:txBody>
      </p:sp>
      <p:sp>
        <p:nvSpPr>
          <p:cNvPr id="771" name="Google Shape;771;p95"/>
          <p:cNvSpPr txBox="1"/>
          <p:nvPr/>
        </p:nvSpPr>
        <p:spPr>
          <a:xfrm>
            <a:off x="6342000" y="3238675"/>
            <a:ext cx="2802000" cy="1319700"/>
          </a:xfrm>
          <a:prstGeom prst="rect">
            <a:avLst/>
          </a:prstGeom>
          <a:solidFill>
            <a:srgbClr val="1D7E74"/>
          </a:solidFill>
          <a:ln>
            <a:noFill/>
          </a:ln>
        </p:spPr>
        <p:txBody>
          <a:bodyPr spcFirstLastPara="1" wrap="square" lIns="140400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Tempo de migração do robô 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 hrs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6"/>
          <p:cNvSpPr/>
          <p:nvPr/>
        </p:nvSpPr>
        <p:spPr>
          <a:xfrm rot="-5400000">
            <a:off x="7267350" y="1274325"/>
            <a:ext cx="1436400" cy="2316900"/>
          </a:xfrm>
          <a:prstGeom prst="round2SameRect">
            <a:avLst>
              <a:gd name="adj1" fmla="val 4877"/>
              <a:gd name="adj2" fmla="val 0"/>
            </a:avLst>
          </a:prstGeom>
          <a:solidFill>
            <a:srgbClr val="1F2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96"/>
          <p:cNvSpPr/>
          <p:nvPr/>
        </p:nvSpPr>
        <p:spPr>
          <a:xfrm>
            <a:off x="8218075" y="1377850"/>
            <a:ext cx="685800" cy="685800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242888" dist="57150" dir="5400000" algn="t" rotWithShape="0">
              <a:srgbClr val="999999">
                <a:alpha val="1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79" name="Google Shape;779;p96"/>
          <p:cNvSpPr txBox="1"/>
          <p:nvPr/>
        </p:nvSpPr>
        <p:spPr>
          <a:xfrm>
            <a:off x="6924825" y="2103600"/>
            <a:ext cx="20331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Human execution: </a:t>
            </a:r>
            <a:br>
              <a:rPr lang="pt-BR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 days</a:t>
            </a:r>
            <a:endParaRPr sz="1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Python bot execution: </a:t>
            </a:r>
            <a:br>
              <a:rPr lang="pt-BR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 hours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0" name="Google Shape;780;p96"/>
          <p:cNvSpPr txBox="1"/>
          <p:nvPr/>
        </p:nvSpPr>
        <p:spPr>
          <a:xfrm>
            <a:off x="532875" y="3697825"/>
            <a:ext cx="60009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What customer used:</a:t>
            </a:r>
            <a:endParaRPr sz="1000">
              <a:solidFill>
                <a:srgbClr val="37415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Libraries: scikit-learn, scipy, numpy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Algorithms: TF-IDF, kNN customizado</a:t>
            </a:r>
            <a:endParaRPr sz="1000">
              <a:solidFill>
                <a:srgbClr val="3741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1" name="Google Shape;781;p96"/>
          <p:cNvSpPr/>
          <p:nvPr/>
        </p:nvSpPr>
        <p:spPr>
          <a:xfrm>
            <a:off x="462950" y="0"/>
            <a:ext cx="14325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HYPERAUTOMATION</a:t>
            </a:r>
            <a:endParaRPr sz="9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82" name="Google Shape;78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3448" y="1513223"/>
            <a:ext cx="415054" cy="415054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96"/>
          <p:cNvSpPr txBox="1"/>
          <p:nvPr/>
        </p:nvSpPr>
        <p:spPr>
          <a:xfrm>
            <a:off x="6924825" y="1818900"/>
            <a:ext cx="1087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Results:</a:t>
            </a:r>
            <a:endParaRPr sz="12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4" name="Google Shape;784;p96"/>
          <p:cNvSpPr/>
          <p:nvPr/>
        </p:nvSpPr>
        <p:spPr>
          <a:xfrm>
            <a:off x="532875" y="1210100"/>
            <a:ext cx="6070800" cy="2388900"/>
          </a:xfrm>
          <a:prstGeom prst="roundRect">
            <a:avLst>
              <a:gd name="adj" fmla="val 3234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96"/>
          <p:cNvSpPr/>
          <p:nvPr/>
        </p:nvSpPr>
        <p:spPr>
          <a:xfrm>
            <a:off x="1041175" y="2413238"/>
            <a:ext cx="685800" cy="685800"/>
          </a:xfrm>
          <a:prstGeom prst="roundRect">
            <a:avLst>
              <a:gd name="adj" fmla="val 12387"/>
            </a:avLst>
          </a:pr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96"/>
          <p:cNvSpPr/>
          <p:nvPr/>
        </p:nvSpPr>
        <p:spPr>
          <a:xfrm>
            <a:off x="2127025" y="2413238"/>
            <a:ext cx="685800" cy="685800"/>
          </a:xfrm>
          <a:prstGeom prst="roundRect">
            <a:avLst>
              <a:gd name="adj" fmla="val 12387"/>
            </a:avLst>
          </a:pr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96"/>
          <p:cNvSpPr/>
          <p:nvPr/>
        </p:nvSpPr>
        <p:spPr>
          <a:xfrm>
            <a:off x="3524150" y="2413238"/>
            <a:ext cx="685800" cy="685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96"/>
          <p:cNvSpPr/>
          <p:nvPr/>
        </p:nvSpPr>
        <p:spPr>
          <a:xfrm>
            <a:off x="5377275" y="2413238"/>
            <a:ext cx="685800" cy="685800"/>
          </a:xfrm>
          <a:prstGeom prst="roundRect">
            <a:avLst>
              <a:gd name="adj" fmla="val 12387"/>
            </a:avLst>
          </a:pr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96"/>
          <p:cNvSpPr/>
          <p:nvPr/>
        </p:nvSpPr>
        <p:spPr>
          <a:xfrm>
            <a:off x="3003425" y="1582825"/>
            <a:ext cx="685800" cy="685800"/>
          </a:xfrm>
          <a:prstGeom prst="roundRect">
            <a:avLst>
              <a:gd name="adj" fmla="val 12387"/>
            </a:avLst>
          </a:pr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96"/>
          <p:cNvSpPr/>
          <p:nvPr/>
        </p:nvSpPr>
        <p:spPr>
          <a:xfrm>
            <a:off x="4044863" y="1582825"/>
            <a:ext cx="685800" cy="685800"/>
          </a:xfrm>
          <a:prstGeom prst="roundRect">
            <a:avLst>
              <a:gd name="adj" fmla="val 12387"/>
            </a:avLst>
          </a:pr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96"/>
          <p:cNvSpPr txBox="1"/>
          <p:nvPr/>
        </p:nvSpPr>
        <p:spPr>
          <a:xfrm>
            <a:off x="1970654" y="3152213"/>
            <a:ext cx="1047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World compliance</a:t>
            </a:r>
            <a:endParaRPr sz="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2" name="Google Shape;792;p96"/>
          <p:cNvSpPr txBox="1"/>
          <p:nvPr/>
        </p:nvSpPr>
        <p:spPr>
          <a:xfrm>
            <a:off x="3541102" y="3152213"/>
            <a:ext cx="651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</a:t>
            </a:r>
            <a:endParaRPr sz="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3" name="Google Shape;793;p96"/>
          <p:cNvSpPr txBox="1"/>
          <p:nvPr/>
        </p:nvSpPr>
        <p:spPr>
          <a:xfrm>
            <a:off x="2829575" y="1397738"/>
            <a:ext cx="1033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SAP</a:t>
            </a:r>
            <a:endParaRPr sz="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4" name="Google Shape;794;p96"/>
          <p:cNvSpPr txBox="1"/>
          <p:nvPr/>
        </p:nvSpPr>
        <p:spPr>
          <a:xfrm>
            <a:off x="3961921" y="1210100"/>
            <a:ext cx="851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Machile Learning</a:t>
            </a:r>
            <a:endParaRPr sz="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5" name="Google Shape;795;p96"/>
          <p:cNvSpPr txBox="1"/>
          <p:nvPr/>
        </p:nvSpPr>
        <p:spPr>
          <a:xfrm>
            <a:off x="5262966" y="3152213"/>
            <a:ext cx="9144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Report</a:t>
            </a:r>
            <a:endParaRPr sz="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6" name="Google Shape;796;p96"/>
          <p:cNvSpPr txBox="1"/>
          <p:nvPr/>
        </p:nvSpPr>
        <p:spPr>
          <a:xfrm>
            <a:off x="894625" y="3152213"/>
            <a:ext cx="978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sftp lexis nexis</a:t>
            </a:r>
            <a:endParaRPr sz="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97" name="Google Shape;797;p96"/>
          <p:cNvCxnSpPr>
            <a:stCxn id="785" idx="3"/>
            <a:endCxn id="786" idx="1"/>
          </p:cNvCxnSpPr>
          <p:nvPr/>
        </p:nvCxnSpPr>
        <p:spPr>
          <a:xfrm>
            <a:off x="1726975" y="2756138"/>
            <a:ext cx="400200" cy="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98" name="Google Shape;798;p96"/>
          <p:cNvCxnSpPr>
            <a:stCxn id="786" idx="3"/>
            <a:endCxn id="787" idx="1"/>
          </p:cNvCxnSpPr>
          <p:nvPr/>
        </p:nvCxnSpPr>
        <p:spPr>
          <a:xfrm>
            <a:off x="2812825" y="2756138"/>
            <a:ext cx="711300" cy="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99" name="Google Shape;799;p96"/>
          <p:cNvCxnSpPr>
            <a:stCxn id="789" idx="3"/>
            <a:endCxn id="787" idx="0"/>
          </p:cNvCxnSpPr>
          <p:nvPr/>
        </p:nvCxnSpPr>
        <p:spPr>
          <a:xfrm>
            <a:off x="3689225" y="1925725"/>
            <a:ext cx="177900" cy="48750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00" name="Google Shape;800;p96"/>
          <p:cNvCxnSpPr>
            <a:stCxn id="790" idx="1"/>
            <a:endCxn id="787" idx="0"/>
          </p:cNvCxnSpPr>
          <p:nvPr/>
        </p:nvCxnSpPr>
        <p:spPr>
          <a:xfrm flipH="1">
            <a:off x="3866963" y="1925725"/>
            <a:ext cx="177900" cy="48750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01" name="Google Shape;801;p96"/>
          <p:cNvCxnSpPr>
            <a:stCxn id="787" idx="3"/>
            <a:endCxn id="788" idx="1"/>
          </p:cNvCxnSpPr>
          <p:nvPr/>
        </p:nvCxnSpPr>
        <p:spPr>
          <a:xfrm>
            <a:off x="4209950" y="2756138"/>
            <a:ext cx="1167300" cy="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802" name="Google Shape;802;p96"/>
          <p:cNvGrpSpPr/>
          <p:nvPr/>
        </p:nvGrpSpPr>
        <p:grpSpPr>
          <a:xfrm>
            <a:off x="1165637" y="2556873"/>
            <a:ext cx="436921" cy="415048"/>
            <a:chOff x="3768026" y="352425"/>
            <a:chExt cx="2019975" cy="1918853"/>
          </a:xfrm>
        </p:grpSpPr>
        <p:sp>
          <p:nvSpPr>
            <p:cNvPr id="803" name="Google Shape;803;p96"/>
            <p:cNvSpPr/>
            <p:nvPr/>
          </p:nvSpPr>
          <p:spPr>
            <a:xfrm>
              <a:off x="3873211" y="352425"/>
              <a:ext cx="1505815" cy="1194088"/>
            </a:xfrm>
            <a:custGeom>
              <a:avLst/>
              <a:gdLst/>
              <a:ahLst/>
              <a:cxnLst/>
              <a:rect l="l" t="t" r="r" b="b"/>
              <a:pathLst>
                <a:path w="1505815" h="1194088" extrusionOk="0">
                  <a:moveTo>
                    <a:pt x="1372466" y="0"/>
                  </a:moveTo>
                  <a:lnTo>
                    <a:pt x="438150" y="0"/>
                  </a:lnTo>
                  <a:cubicBezTo>
                    <a:pt x="364548" y="0"/>
                    <a:pt x="304800" y="59748"/>
                    <a:pt x="304800" y="133350"/>
                  </a:cubicBezTo>
                  <a:lnTo>
                    <a:pt x="304800" y="338570"/>
                  </a:lnTo>
                  <a:lnTo>
                    <a:pt x="133350" y="338570"/>
                  </a:lnTo>
                  <a:cubicBezTo>
                    <a:pt x="59748" y="338570"/>
                    <a:pt x="0" y="398318"/>
                    <a:pt x="0" y="471920"/>
                  </a:cubicBezTo>
                  <a:lnTo>
                    <a:pt x="0" y="830407"/>
                  </a:lnTo>
                  <a:lnTo>
                    <a:pt x="86591" y="830407"/>
                  </a:lnTo>
                  <a:lnTo>
                    <a:pt x="86591" y="471055"/>
                  </a:lnTo>
                  <a:cubicBezTo>
                    <a:pt x="86591" y="445077"/>
                    <a:pt x="107373" y="424295"/>
                    <a:pt x="133350" y="424295"/>
                  </a:cubicBezTo>
                  <a:lnTo>
                    <a:pt x="1109230" y="424295"/>
                  </a:lnTo>
                  <a:cubicBezTo>
                    <a:pt x="1135207" y="424295"/>
                    <a:pt x="1155989" y="445077"/>
                    <a:pt x="1155989" y="471055"/>
                  </a:cubicBezTo>
                  <a:lnTo>
                    <a:pt x="1155989" y="716973"/>
                  </a:lnTo>
                  <a:lnTo>
                    <a:pt x="1242580" y="716973"/>
                  </a:lnTo>
                  <a:lnTo>
                    <a:pt x="1242580" y="471055"/>
                  </a:lnTo>
                  <a:cubicBezTo>
                    <a:pt x="1242580" y="397452"/>
                    <a:pt x="1182832" y="337705"/>
                    <a:pt x="1109230" y="337705"/>
                  </a:cubicBezTo>
                  <a:lnTo>
                    <a:pt x="391391" y="337705"/>
                  </a:lnTo>
                  <a:lnTo>
                    <a:pt x="391391" y="133350"/>
                  </a:lnTo>
                  <a:cubicBezTo>
                    <a:pt x="391391" y="107373"/>
                    <a:pt x="412173" y="86591"/>
                    <a:pt x="438150" y="86591"/>
                  </a:cubicBezTo>
                  <a:lnTo>
                    <a:pt x="1372466" y="86591"/>
                  </a:lnTo>
                  <a:cubicBezTo>
                    <a:pt x="1398443" y="86591"/>
                    <a:pt x="1419225" y="107373"/>
                    <a:pt x="1419225" y="133350"/>
                  </a:cubicBezTo>
                  <a:lnTo>
                    <a:pt x="1419225" y="995795"/>
                  </a:lnTo>
                  <a:lnTo>
                    <a:pt x="1505816" y="1194089"/>
                  </a:lnTo>
                  <a:lnTo>
                    <a:pt x="1505816" y="133350"/>
                  </a:lnTo>
                  <a:cubicBezTo>
                    <a:pt x="1504950" y="59748"/>
                    <a:pt x="1445202" y="0"/>
                    <a:pt x="1372466" y="0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96"/>
            <p:cNvSpPr/>
            <p:nvPr/>
          </p:nvSpPr>
          <p:spPr>
            <a:xfrm>
              <a:off x="3768026" y="719570"/>
              <a:ext cx="2019975" cy="1551708"/>
            </a:xfrm>
            <a:custGeom>
              <a:avLst/>
              <a:gdLst/>
              <a:ahLst/>
              <a:cxnLst/>
              <a:rect l="l" t="t" r="r" b="b"/>
              <a:pathLst>
                <a:path w="2019975" h="1551708" extrusionOk="0">
                  <a:moveTo>
                    <a:pt x="1786780" y="1304059"/>
                  </a:moveTo>
                  <a:lnTo>
                    <a:pt x="2017978" y="129020"/>
                  </a:lnTo>
                  <a:cubicBezTo>
                    <a:pt x="2024039" y="96982"/>
                    <a:pt x="2016246" y="64943"/>
                    <a:pt x="1995464" y="39832"/>
                  </a:cubicBezTo>
                  <a:cubicBezTo>
                    <a:pt x="1974682" y="14720"/>
                    <a:pt x="1944376" y="0"/>
                    <a:pt x="1912337" y="0"/>
                  </a:cubicBezTo>
                  <a:lnTo>
                    <a:pt x="1611000" y="0"/>
                  </a:lnTo>
                  <a:lnTo>
                    <a:pt x="1611000" y="86591"/>
                  </a:lnTo>
                  <a:lnTo>
                    <a:pt x="1912337" y="86591"/>
                  </a:lnTo>
                  <a:cubicBezTo>
                    <a:pt x="1920996" y="86591"/>
                    <a:pt x="1926191" y="91786"/>
                    <a:pt x="1928789" y="94384"/>
                  </a:cubicBezTo>
                  <a:cubicBezTo>
                    <a:pt x="1931387" y="96982"/>
                    <a:pt x="1934851" y="103909"/>
                    <a:pt x="1933119" y="112568"/>
                  </a:cubicBezTo>
                  <a:lnTo>
                    <a:pt x="1735691" y="1114425"/>
                  </a:lnTo>
                  <a:lnTo>
                    <a:pt x="1436087" y="416502"/>
                  </a:lnTo>
                  <a:cubicBezTo>
                    <a:pt x="1418769" y="376670"/>
                    <a:pt x="1379803" y="350693"/>
                    <a:pt x="1336507" y="350693"/>
                  </a:cubicBezTo>
                  <a:lnTo>
                    <a:pt x="853330" y="350693"/>
                  </a:lnTo>
                  <a:lnTo>
                    <a:pt x="745957" y="462395"/>
                  </a:lnTo>
                  <a:lnTo>
                    <a:pt x="108648" y="462395"/>
                  </a:lnTo>
                  <a:cubicBezTo>
                    <a:pt x="71414" y="462395"/>
                    <a:pt x="36778" y="481445"/>
                    <a:pt x="16862" y="512618"/>
                  </a:cubicBezTo>
                  <a:cubicBezTo>
                    <a:pt x="-3054" y="544657"/>
                    <a:pt x="-5652" y="583623"/>
                    <a:pt x="10800" y="617393"/>
                  </a:cubicBezTo>
                  <a:lnTo>
                    <a:pt x="311271" y="1242580"/>
                  </a:lnTo>
                  <a:cubicBezTo>
                    <a:pt x="329455" y="1279814"/>
                    <a:pt x="367555" y="1304059"/>
                    <a:pt x="409119" y="1304059"/>
                  </a:cubicBezTo>
                  <a:lnTo>
                    <a:pt x="954641" y="1304059"/>
                  </a:lnTo>
                  <a:lnTo>
                    <a:pt x="954641" y="1465118"/>
                  </a:lnTo>
                  <a:lnTo>
                    <a:pt x="63621" y="1465118"/>
                  </a:lnTo>
                  <a:lnTo>
                    <a:pt x="63621" y="1551709"/>
                  </a:lnTo>
                  <a:lnTo>
                    <a:pt x="1920130" y="1551709"/>
                  </a:lnTo>
                  <a:lnTo>
                    <a:pt x="1920130" y="1465118"/>
                  </a:lnTo>
                  <a:lnTo>
                    <a:pt x="1041232" y="1465118"/>
                  </a:lnTo>
                  <a:lnTo>
                    <a:pt x="1041232" y="1304059"/>
                  </a:lnTo>
                  <a:lnTo>
                    <a:pt x="1786780" y="1304059"/>
                  </a:lnTo>
                  <a:close/>
                  <a:moveTo>
                    <a:pt x="390069" y="1205346"/>
                  </a:moveTo>
                  <a:lnTo>
                    <a:pt x="89598" y="579293"/>
                  </a:lnTo>
                  <a:cubicBezTo>
                    <a:pt x="85268" y="569768"/>
                    <a:pt x="88732" y="561975"/>
                    <a:pt x="90464" y="558511"/>
                  </a:cubicBezTo>
                  <a:cubicBezTo>
                    <a:pt x="92196" y="555048"/>
                    <a:pt x="98257" y="548120"/>
                    <a:pt x="108648" y="548120"/>
                  </a:cubicBezTo>
                  <a:lnTo>
                    <a:pt x="783191" y="548120"/>
                  </a:lnTo>
                  <a:lnTo>
                    <a:pt x="890564" y="436418"/>
                  </a:lnTo>
                  <a:lnTo>
                    <a:pt x="1336507" y="436418"/>
                  </a:lnTo>
                  <a:cubicBezTo>
                    <a:pt x="1345166" y="436418"/>
                    <a:pt x="1352960" y="441614"/>
                    <a:pt x="1356423" y="449407"/>
                  </a:cubicBezTo>
                  <a:lnTo>
                    <a:pt x="1684603" y="1216602"/>
                  </a:lnTo>
                  <a:lnTo>
                    <a:pt x="409984" y="1216602"/>
                  </a:lnTo>
                  <a:cubicBezTo>
                    <a:pt x="401325" y="1217468"/>
                    <a:pt x="393532" y="1212273"/>
                    <a:pt x="390069" y="120534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96"/>
          <p:cNvGrpSpPr/>
          <p:nvPr/>
        </p:nvGrpSpPr>
        <p:grpSpPr>
          <a:xfrm>
            <a:off x="2309021" y="2556875"/>
            <a:ext cx="321962" cy="415048"/>
            <a:chOff x="6024995" y="352425"/>
            <a:chExt cx="1488498" cy="1918854"/>
          </a:xfrm>
        </p:grpSpPr>
        <p:grpSp>
          <p:nvGrpSpPr>
            <p:cNvPr id="806" name="Google Shape;806;p96"/>
            <p:cNvGrpSpPr/>
            <p:nvPr/>
          </p:nvGrpSpPr>
          <p:grpSpPr>
            <a:xfrm>
              <a:off x="6358370" y="994929"/>
              <a:ext cx="851189" cy="975879"/>
              <a:chOff x="6358370" y="994929"/>
              <a:chExt cx="851189" cy="975879"/>
            </a:xfrm>
          </p:grpSpPr>
          <p:sp>
            <p:nvSpPr>
              <p:cNvPr id="807" name="Google Shape;807;p96"/>
              <p:cNvSpPr/>
              <p:nvPr/>
            </p:nvSpPr>
            <p:spPr>
              <a:xfrm>
                <a:off x="6552334" y="994929"/>
                <a:ext cx="657225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657225" h="86590" extrusionOk="0">
                    <a:moveTo>
                      <a:pt x="0" y="0"/>
                    </a:moveTo>
                    <a:lnTo>
                      <a:pt x="657225" y="0"/>
                    </a:lnTo>
                    <a:lnTo>
                      <a:pt x="657225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96"/>
              <p:cNvSpPr/>
              <p:nvPr/>
            </p:nvSpPr>
            <p:spPr>
              <a:xfrm>
                <a:off x="6358370" y="1884218"/>
                <a:ext cx="657225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657225" h="86590" extrusionOk="0">
                    <a:moveTo>
                      <a:pt x="0" y="0"/>
                    </a:moveTo>
                    <a:lnTo>
                      <a:pt x="657225" y="0"/>
                    </a:lnTo>
                    <a:lnTo>
                      <a:pt x="657225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96"/>
              <p:cNvSpPr/>
              <p:nvPr/>
            </p:nvSpPr>
            <p:spPr>
              <a:xfrm>
                <a:off x="6358370" y="1217468"/>
                <a:ext cx="850322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850322" h="86590" extrusionOk="0">
                    <a:moveTo>
                      <a:pt x="0" y="0"/>
                    </a:moveTo>
                    <a:lnTo>
                      <a:pt x="850323" y="0"/>
                    </a:lnTo>
                    <a:lnTo>
                      <a:pt x="850323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96"/>
              <p:cNvSpPr/>
              <p:nvPr/>
            </p:nvSpPr>
            <p:spPr>
              <a:xfrm>
                <a:off x="6358370" y="1440006"/>
                <a:ext cx="850322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850322" h="86590" extrusionOk="0">
                    <a:moveTo>
                      <a:pt x="0" y="0"/>
                    </a:moveTo>
                    <a:lnTo>
                      <a:pt x="850323" y="0"/>
                    </a:lnTo>
                    <a:lnTo>
                      <a:pt x="850323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96"/>
              <p:cNvSpPr/>
              <p:nvPr/>
            </p:nvSpPr>
            <p:spPr>
              <a:xfrm>
                <a:off x="6358370" y="1662545"/>
                <a:ext cx="850322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850322" h="86590" extrusionOk="0">
                    <a:moveTo>
                      <a:pt x="0" y="0"/>
                    </a:moveTo>
                    <a:lnTo>
                      <a:pt x="850323" y="0"/>
                    </a:lnTo>
                    <a:lnTo>
                      <a:pt x="850323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2" name="Google Shape;812;p96"/>
            <p:cNvSpPr/>
            <p:nvPr/>
          </p:nvSpPr>
          <p:spPr>
            <a:xfrm>
              <a:off x="6024995" y="352425"/>
              <a:ext cx="1488498" cy="1918854"/>
            </a:xfrm>
            <a:custGeom>
              <a:avLst/>
              <a:gdLst/>
              <a:ahLst/>
              <a:cxnLst/>
              <a:rect l="l" t="t" r="r" b="b"/>
              <a:pathLst>
                <a:path w="1488498" h="1918854" extrusionOk="0">
                  <a:moveTo>
                    <a:pt x="1350818" y="0"/>
                  </a:moveTo>
                  <a:lnTo>
                    <a:pt x="473652" y="0"/>
                  </a:lnTo>
                  <a:lnTo>
                    <a:pt x="0" y="360218"/>
                  </a:lnTo>
                  <a:lnTo>
                    <a:pt x="0" y="1781175"/>
                  </a:lnTo>
                  <a:cubicBezTo>
                    <a:pt x="0" y="1857375"/>
                    <a:pt x="61480" y="1918854"/>
                    <a:pt x="137680" y="1918854"/>
                  </a:cubicBezTo>
                  <a:lnTo>
                    <a:pt x="1350818" y="1918854"/>
                  </a:lnTo>
                  <a:cubicBezTo>
                    <a:pt x="1427019" y="1918854"/>
                    <a:pt x="1488498" y="1857375"/>
                    <a:pt x="1488498" y="1781175"/>
                  </a:cubicBezTo>
                  <a:lnTo>
                    <a:pt x="1488498" y="137680"/>
                  </a:lnTo>
                  <a:cubicBezTo>
                    <a:pt x="1488498" y="61480"/>
                    <a:pt x="1427019" y="0"/>
                    <a:pt x="1350818" y="0"/>
                  </a:cubicBezTo>
                  <a:close/>
                  <a:moveTo>
                    <a:pt x="445078" y="130752"/>
                  </a:moveTo>
                  <a:lnTo>
                    <a:pt x="445078" y="348095"/>
                  </a:lnTo>
                  <a:lnTo>
                    <a:pt x="159328" y="348095"/>
                  </a:lnTo>
                  <a:lnTo>
                    <a:pt x="445078" y="130752"/>
                  </a:lnTo>
                  <a:close/>
                  <a:moveTo>
                    <a:pt x="1401907" y="1781175"/>
                  </a:moveTo>
                  <a:cubicBezTo>
                    <a:pt x="1401907" y="1808884"/>
                    <a:pt x="1379393" y="1832264"/>
                    <a:pt x="1350818" y="1832264"/>
                  </a:cubicBezTo>
                  <a:lnTo>
                    <a:pt x="137680" y="1832264"/>
                  </a:lnTo>
                  <a:cubicBezTo>
                    <a:pt x="109971" y="1832264"/>
                    <a:pt x="86591" y="1809750"/>
                    <a:pt x="86591" y="1781175"/>
                  </a:cubicBezTo>
                  <a:lnTo>
                    <a:pt x="86591" y="434686"/>
                  </a:lnTo>
                  <a:lnTo>
                    <a:pt x="531668" y="434686"/>
                  </a:lnTo>
                  <a:lnTo>
                    <a:pt x="531668" y="86591"/>
                  </a:lnTo>
                  <a:lnTo>
                    <a:pt x="1350818" y="86591"/>
                  </a:lnTo>
                  <a:cubicBezTo>
                    <a:pt x="1378528" y="86591"/>
                    <a:pt x="1401907" y="109105"/>
                    <a:pt x="1401907" y="137680"/>
                  </a:cubicBezTo>
                  <a:lnTo>
                    <a:pt x="1401907" y="1781175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3" name="Google Shape;813;p96"/>
          <p:cNvGrpSpPr/>
          <p:nvPr/>
        </p:nvGrpSpPr>
        <p:grpSpPr>
          <a:xfrm>
            <a:off x="3677335" y="2567084"/>
            <a:ext cx="379423" cy="378142"/>
            <a:chOff x="4653502" y="4782089"/>
            <a:chExt cx="1923076" cy="1916582"/>
          </a:xfrm>
        </p:grpSpPr>
        <p:sp>
          <p:nvSpPr>
            <p:cNvPr id="814" name="Google Shape;814;p96"/>
            <p:cNvSpPr/>
            <p:nvPr/>
          </p:nvSpPr>
          <p:spPr>
            <a:xfrm>
              <a:off x="5483042" y="4782089"/>
              <a:ext cx="1093536" cy="1093103"/>
            </a:xfrm>
            <a:custGeom>
              <a:avLst/>
              <a:gdLst/>
              <a:ahLst/>
              <a:cxnLst/>
              <a:rect l="l" t="t" r="r" b="b"/>
              <a:pathLst>
                <a:path w="1093536" h="1093103" extrusionOk="0">
                  <a:moveTo>
                    <a:pt x="538489" y="1093104"/>
                  </a:moveTo>
                  <a:cubicBezTo>
                    <a:pt x="504719" y="1093104"/>
                    <a:pt x="470948" y="1087909"/>
                    <a:pt x="438044" y="1078383"/>
                  </a:cubicBezTo>
                  <a:cubicBezTo>
                    <a:pt x="410335" y="1070590"/>
                    <a:pt x="399944" y="1049808"/>
                    <a:pt x="396480" y="1035088"/>
                  </a:cubicBezTo>
                  <a:cubicBezTo>
                    <a:pt x="390419" y="1009977"/>
                    <a:pt x="384357" y="983999"/>
                    <a:pt x="378296" y="958888"/>
                  </a:cubicBezTo>
                  <a:cubicBezTo>
                    <a:pt x="372235" y="956290"/>
                    <a:pt x="367039" y="953693"/>
                    <a:pt x="361844" y="951961"/>
                  </a:cubicBezTo>
                  <a:cubicBezTo>
                    <a:pt x="348855" y="959754"/>
                    <a:pt x="336732" y="967547"/>
                    <a:pt x="323744" y="974474"/>
                  </a:cubicBezTo>
                  <a:cubicBezTo>
                    <a:pt x="315085" y="979670"/>
                    <a:pt x="306425" y="984865"/>
                    <a:pt x="296900" y="990060"/>
                  </a:cubicBezTo>
                  <a:cubicBezTo>
                    <a:pt x="278716" y="1001318"/>
                    <a:pt x="257935" y="1001318"/>
                    <a:pt x="238884" y="990927"/>
                  </a:cubicBezTo>
                  <a:cubicBezTo>
                    <a:pt x="173941" y="954558"/>
                    <a:pt x="124585" y="904336"/>
                    <a:pt x="91680" y="843722"/>
                  </a:cubicBezTo>
                  <a:cubicBezTo>
                    <a:pt x="81289" y="825538"/>
                    <a:pt x="82155" y="804756"/>
                    <a:pt x="93412" y="786572"/>
                  </a:cubicBezTo>
                  <a:cubicBezTo>
                    <a:pt x="102937" y="771852"/>
                    <a:pt x="111596" y="756265"/>
                    <a:pt x="121121" y="741545"/>
                  </a:cubicBezTo>
                  <a:cubicBezTo>
                    <a:pt x="125450" y="733751"/>
                    <a:pt x="130646" y="726824"/>
                    <a:pt x="134975" y="719031"/>
                  </a:cubicBezTo>
                  <a:cubicBezTo>
                    <a:pt x="132378" y="712969"/>
                    <a:pt x="130646" y="707774"/>
                    <a:pt x="128048" y="701713"/>
                  </a:cubicBezTo>
                  <a:cubicBezTo>
                    <a:pt x="115059" y="698249"/>
                    <a:pt x="102071" y="694786"/>
                    <a:pt x="89948" y="692188"/>
                  </a:cubicBezTo>
                  <a:cubicBezTo>
                    <a:pt x="78691" y="689590"/>
                    <a:pt x="67434" y="686126"/>
                    <a:pt x="56178" y="683529"/>
                  </a:cubicBezTo>
                  <a:cubicBezTo>
                    <a:pt x="35396" y="678333"/>
                    <a:pt x="20675" y="664479"/>
                    <a:pt x="14614" y="643697"/>
                  </a:cubicBezTo>
                  <a:cubicBezTo>
                    <a:pt x="-4436" y="573558"/>
                    <a:pt x="-5302" y="504286"/>
                    <a:pt x="14614" y="437610"/>
                  </a:cubicBezTo>
                  <a:cubicBezTo>
                    <a:pt x="20675" y="415963"/>
                    <a:pt x="36262" y="401242"/>
                    <a:pt x="58775" y="396047"/>
                  </a:cubicBezTo>
                  <a:cubicBezTo>
                    <a:pt x="76960" y="391717"/>
                    <a:pt x="95144" y="387388"/>
                    <a:pt x="112462" y="383058"/>
                  </a:cubicBezTo>
                  <a:cubicBezTo>
                    <a:pt x="119389" y="381326"/>
                    <a:pt x="127182" y="379594"/>
                    <a:pt x="134109" y="377863"/>
                  </a:cubicBezTo>
                  <a:cubicBezTo>
                    <a:pt x="136707" y="371802"/>
                    <a:pt x="139305" y="366606"/>
                    <a:pt x="141037" y="361411"/>
                  </a:cubicBezTo>
                  <a:cubicBezTo>
                    <a:pt x="129780" y="343227"/>
                    <a:pt x="119389" y="324177"/>
                    <a:pt x="108998" y="305992"/>
                  </a:cubicBezTo>
                  <a:lnTo>
                    <a:pt x="102937" y="295602"/>
                  </a:lnTo>
                  <a:cubicBezTo>
                    <a:pt x="93412" y="279149"/>
                    <a:pt x="93412" y="256636"/>
                    <a:pt x="102071" y="240183"/>
                  </a:cubicBezTo>
                  <a:cubicBezTo>
                    <a:pt x="137573" y="176106"/>
                    <a:pt x="186930" y="125883"/>
                    <a:pt x="248409" y="92979"/>
                  </a:cubicBezTo>
                  <a:cubicBezTo>
                    <a:pt x="268326" y="82588"/>
                    <a:pt x="289107" y="83454"/>
                    <a:pt x="308157" y="94711"/>
                  </a:cubicBezTo>
                  <a:cubicBezTo>
                    <a:pt x="322012" y="103370"/>
                    <a:pt x="336732" y="112029"/>
                    <a:pt x="351453" y="120688"/>
                  </a:cubicBezTo>
                  <a:cubicBezTo>
                    <a:pt x="359246" y="125883"/>
                    <a:pt x="367039" y="130213"/>
                    <a:pt x="374832" y="135408"/>
                  </a:cubicBezTo>
                  <a:cubicBezTo>
                    <a:pt x="380894" y="132810"/>
                    <a:pt x="386089" y="131079"/>
                    <a:pt x="392150" y="128481"/>
                  </a:cubicBezTo>
                  <a:cubicBezTo>
                    <a:pt x="395614" y="113761"/>
                    <a:pt x="399078" y="99906"/>
                    <a:pt x="402541" y="86917"/>
                  </a:cubicBezTo>
                  <a:cubicBezTo>
                    <a:pt x="405139" y="77392"/>
                    <a:pt x="407737" y="68733"/>
                    <a:pt x="409469" y="59208"/>
                  </a:cubicBezTo>
                  <a:cubicBezTo>
                    <a:pt x="414664" y="36695"/>
                    <a:pt x="430250" y="20242"/>
                    <a:pt x="452764" y="14181"/>
                  </a:cubicBezTo>
                  <a:cubicBezTo>
                    <a:pt x="522903" y="-4869"/>
                    <a:pt x="591310" y="-4869"/>
                    <a:pt x="657119" y="15047"/>
                  </a:cubicBezTo>
                  <a:cubicBezTo>
                    <a:pt x="677900" y="21108"/>
                    <a:pt x="692621" y="36695"/>
                    <a:pt x="697816" y="58342"/>
                  </a:cubicBezTo>
                  <a:cubicBezTo>
                    <a:pt x="703878" y="83454"/>
                    <a:pt x="709939" y="109431"/>
                    <a:pt x="716000" y="135408"/>
                  </a:cubicBezTo>
                  <a:cubicBezTo>
                    <a:pt x="722062" y="138006"/>
                    <a:pt x="727257" y="140604"/>
                    <a:pt x="732453" y="142336"/>
                  </a:cubicBezTo>
                  <a:cubicBezTo>
                    <a:pt x="753235" y="130213"/>
                    <a:pt x="775748" y="117224"/>
                    <a:pt x="798262" y="104235"/>
                  </a:cubicBezTo>
                  <a:cubicBezTo>
                    <a:pt x="814714" y="94711"/>
                    <a:pt x="837228" y="94711"/>
                    <a:pt x="853680" y="103370"/>
                  </a:cubicBezTo>
                  <a:cubicBezTo>
                    <a:pt x="917757" y="138872"/>
                    <a:pt x="967980" y="188229"/>
                    <a:pt x="1000884" y="249708"/>
                  </a:cubicBezTo>
                  <a:cubicBezTo>
                    <a:pt x="1011275" y="269624"/>
                    <a:pt x="1011275" y="290406"/>
                    <a:pt x="999153" y="308590"/>
                  </a:cubicBezTo>
                  <a:cubicBezTo>
                    <a:pt x="987896" y="325908"/>
                    <a:pt x="977505" y="344092"/>
                    <a:pt x="967114" y="361411"/>
                  </a:cubicBezTo>
                  <a:cubicBezTo>
                    <a:pt x="964516" y="366606"/>
                    <a:pt x="961053" y="370935"/>
                    <a:pt x="958455" y="376131"/>
                  </a:cubicBezTo>
                  <a:cubicBezTo>
                    <a:pt x="961053" y="382193"/>
                    <a:pt x="962785" y="387388"/>
                    <a:pt x="965382" y="393449"/>
                  </a:cubicBezTo>
                  <a:cubicBezTo>
                    <a:pt x="979237" y="396913"/>
                    <a:pt x="993091" y="400376"/>
                    <a:pt x="1006080" y="403840"/>
                  </a:cubicBezTo>
                  <a:cubicBezTo>
                    <a:pt x="1016471" y="406438"/>
                    <a:pt x="1026862" y="409036"/>
                    <a:pt x="1036387" y="411633"/>
                  </a:cubicBezTo>
                  <a:cubicBezTo>
                    <a:pt x="1057169" y="416829"/>
                    <a:pt x="1072755" y="431549"/>
                    <a:pt x="1078816" y="452331"/>
                  </a:cubicBezTo>
                  <a:cubicBezTo>
                    <a:pt x="1088341" y="486967"/>
                    <a:pt x="1093537" y="522469"/>
                    <a:pt x="1093537" y="560570"/>
                  </a:cubicBezTo>
                  <a:cubicBezTo>
                    <a:pt x="1093537" y="590876"/>
                    <a:pt x="1089207" y="623781"/>
                    <a:pt x="1079682" y="657552"/>
                  </a:cubicBezTo>
                  <a:cubicBezTo>
                    <a:pt x="1073621" y="680065"/>
                    <a:pt x="1057169" y="694786"/>
                    <a:pt x="1035521" y="699981"/>
                  </a:cubicBezTo>
                  <a:cubicBezTo>
                    <a:pt x="1011275" y="706042"/>
                    <a:pt x="985298" y="712104"/>
                    <a:pt x="959321" y="718165"/>
                  </a:cubicBezTo>
                  <a:cubicBezTo>
                    <a:pt x="956723" y="723360"/>
                    <a:pt x="954991" y="729422"/>
                    <a:pt x="952394" y="734617"/>
                  </a:cubicBezTo>
                  <a:cubicBezTo>
                    <a:pt x="966248" y="758863"/>
                    <a:pt x="979237" y="779645"/>
                    <a:pt x="990494" y="799560"/>
                  </a:cubicBezTo>
                  <a:cubicBezTo>
                    <a:pt x="1000019" y="816013"/>
                    <a:pt x="1000019" y="839392"/>
                    <a:pt x="991360" y="855844"/>
                  </a:cubicBezTo>
                  <a:cubicBezTo>
                    <a:pt x="955857" y="919922"/>
                    <a:pt x="906500" y="969279"/>
                    <a:pt x="845887" y="1002183"/>
                  </a:cubicBezTo>
                  <a:cubicBezTo>
                    <a:pt x="820775" y="1016038"/>
                    <a:pt x="799128" y="1009110"/>
                    <a:pt x="786139" y="1000451"/>
                  </a:cubicBezTo>
                  <a:cubicBezTo>
                    <a:pt x="772285" y="991792"/>
                    <a:pt x="758430" y="983133"/>
                    <a:pt x="744576" y="975340"/>
                  </a:cubicBezTo>
                  <a:cubicBezTo>
                    <a:pt x="735916" y="970145"/>
                    <a:pt x="728123" y="964949"/>
                    <a:pt x="719464" y="959754"/>
                  </a:cubicBezTo>
                  <a:cubicBezTo>
                    <a:pt x="714269" y="962352"/>
                    <a:pt x="708207" y="964083"/>
                    <a:pt x="702146" y="966681"/>
                  </a:cubicBezTo>
                  <a:cubicBezTo>
                    <a:pt x="696951" y="988329"/>
                    <a:pt x="691755" y="1009110"/>
                    <a:pt x="685694" y="1029892"/>
                  </a:cubicBezTo>
                  <a:lnTo>
                    <a:pt x="683096" y="1040283"/>
                  </a:lnTo>
                  <a:cubicBezTo>
                    <a:pt x="677900" y="1058467"/>
                    <a:pt x="662314" y="1074920"/>
                    <a:pt x="644996" y="1080115"/>
                  </a:cubicBezTo>
                  <a:cubicBezTo>
                    <a:pt x="609494" y="1087909"/>
                    <a:pt x="573125" y="1093104"/>
                    <a:pt x="538489" y="1093104"/>
                  </a:cubicBezTo>
                  <a:close/>
                  <a:moveTo>
                    <a:pt x="477009" y="999586"/>
                  </a:moveTo>
                  <a:cubicBezTo>
                    <a:pt x="518573" y="1009110"/>
                    <a:pt x="560137" y="1009110"/>
                    <a:pt x="604298" y="998719"/>
                  </a:cubicBezTo>
                  <a:cubicBezTo>
                    <a:pt x="610360" y="976206"/>
                    <a:pt x="616421" y="954558"/>
                    <a:pt x="620750" y="932911"/>
                  </a:cubicBezTo>
                  <a:cubicBezTo>
                    <a:pt x="621616" y="927715"/>
                    <a:pt x="623348" y="922520"/>
                    <a:pt x="625080" y="918190"/>
                  </a:cubicBezTo>
                  <a:lnTo>
                    <a:pt x="632007" y="897408"/>
                  </a:lnTo>
                  <a:lnTo>
                    <a:pt x="653655" y="890481"/>
                  </a:lnTo>
                  <a:cubicBezTo>
                    <a:pt x="670973" y="885286"/>
                    <a:pt x="688291" y="878358"/>
                    <a:pt x="703878" y="870565"/>
                  </a:cubicBezTo>
                  <a:lnTo>
                    <a:pt x="725525" y="860174"/>
                  </a:lnTo>
                  <a:lnTo>
                    <a:pt x="745441" y="873163"/>
                  </a:lnTo>
                  <a:cubicBezTo>
                    <a:pt x="760162" y="882688"/>
                    <a:pt x="774882" y="891347"/>
                    <a:pt x="789603" y="900006"/>
                  </a:cubicBezTo>
                  <a:cubicBezTo>
                    <a:pt x="799128" y="906068"/>
                    <a:pt x="808653" y="911263"/>
                    <a:pt x="818178" y="917324"/>
                  </a:cubicBezTo>
                  <a:cubicBezTo>
                    <a:pt x="854546" y="894810"/>
                    <a:pt x="883987" y="865370"/>
                    <a:pt x="908232" y="826404"/>
                  </a:cubicBezTo>
                  <a:cubicBezTo>
                    <a:pt x="896110" y="805622"/>
                    <a:pt x="883121" y="783108"/>
                    <a:pt x="867535" y="757131"/>
                  </a:cubicBezTo>
                  <a:lnTo>
                    <a:pt x="854546" y="736349"/>
                  </a:lnTo>
                  <a:lnTo>
                    <a:pt x="865803" y="714701"/>
                  </a:lnTo>
                  <a:cubicBezTo>
                    <a:pt x="874462" y="699115"/>
                    <a:pt x="881389" y="682663"/>
                    <a:pt x="887451" y="665344"/>
                  </a:cubicBezTo>
                  <a:lnTo>
                    <a:pt x="895244" y="643697"/>
                  </a:lnTo>
                  <a:lnTo>
                    <a:pt x="917757" y="637636"/>
                  </a:lnTo>
                  <a:cubicBezTo>
                    <a:pt x="946332" y="630708"/>
                    <a:pt x="974041" y="623781"/>
                    <a:pt x="1001750" y="616854"/>
                  </a:cubicBezTo>
                  <a:cubicBezTo>
                    <a:pt x="1006080" y="596072"/>
                    <a:pt x="1008678" y="577022"/>
                    <a:pt x="1008678" y="558838"/>
                  </a:cubicBezTo>
                  <a:lnTo>
                    <a:pt x="1008678" y="557972"/>
                  </a:lnTo>
                  <a:cubicBezTo>
                    <a:pt x="1008678" y="533727"/>
                    <a:pt x="1006080" y="511213"/>
                    <a:pt x="1001750" y="489565"/>
                  </a:cubicBezTo>
                  <a:cubicBezTo>
                    <a:pt x="996555" y="487833"/>
                    <a:pt x="991360" y="486967"/>
                    <a:pt x="986164" y="485235"/>
                  </a:cubicBezTo>
                  <a:cubicBezTo>
                    <a:pt x="969712" y="480906"/>
                    <a:pt x="953259" y="476576"/>
                    <a:pt x="937673" y="473113"/>
                  </a:cubicBezTo>
                  <a:cubicBezTo>
                    <a:pt x="930746" y="471381"/>
                    <a:pt x="925551" y="470515"/>
                    <a:pt x="919489" y="467917"/>
                  </a:cubicBezTo>
                  <a:lnTo>
                    <a:pt x="898707" y="460990"/>
                  </a:lnTo>
                  <a:lnTo>
                    <a:pt x="892646" y="440208"/>
                  </a:lnTo>
                  <a:cubicBezTo>
                    <a:pt x="887451" y="422890"/>
                    <a:pt x="880523" y="405572"/>
                    <a:pt x="872730" y="389985"/>
                  </a:cubicBezTo>
                  <a:lnTo>
                    <a:pt x="862339" y="368338"/>
                  </a:lnTo>
                  <a:lnTo>
                    <a:pt x="874462" y="348422"/>
                  </a:lnTo>
                  <a:cubicBezTo>
                    <a:pt x="881389" y="337165"/>
                    <a:pt x="888316" y="325908"/>
                    <a:pt x="895244" y="314651"/>
                  </a:cubicBezTo>
                  <a:cubicBezTo>
                    <a:pt x="903037" y="301663"/>
                    <a:pt x="910830" y="288674"/>
                    <a:pt x="919489" y="275685"/>
                  </a:cubicBezTo>
                  <a:cubicBezTo>
                    <a:pt x="896975" y="239318"/>
                    <a:pt x="867535" y="209876"/>
                    <a:pt x="828569" y="185631"/>
                  </a:cubicBezTo>
                  <a:cubicBezTo>
                    <a:pt x="804323" y="199485"/>
                    <a:pt x="780078" y="214206"/>
                    <a:pt x="758430" y="226329"/>
                  </a:cubicBezTo>
                  <a:lnTo>
                    <a:pt x="737648" y="238451"/>
                  </a:lnTo>
                  <a:lnTo>
                    <a:pt x="716000" y="227195"/>
                  </a:lnTo>
                  <a:cubicBezTo>
                    <a:pt x="700414" y="218536"/>
                    <a:pt x="683962" y="211608"/>
                    <a:pt x="666644" y="205547"/>
                  </a:cubicBezTo>
                  <a:lnTo>
                    <a:pt x="644996" y="197753"/>
                  </a:lnTo>
                  <a:lnTo>
                    <a:pt x="638935" y="175240"/>
                  </a:lnTo>
                  <a:cubicBezTo>
                    <a:pt x="632007" y="147531"/>
                    <a:pt x="625080" y="118956"/>
                    <a:pt x="618153" y="91247"/>
                  </a:cubicBezTo>
                  <a:cubicBezTo>
                    <a:pt x="576589" y="81722"/>
                    <a:pt x="535025" y="81722"/>
                    <a:pt x="490864" y="92113"/>
                  </a:cubicBezTo>
                  <a:cubicBezTo>
                    <a:pt x="489132" y="97308"/>
                    <a:pt x="488266" y="102503"/>
                    <a:pt x="486534" y="106833"/>
                  </a:cubicBezTo>
                  <a:cubicBezTo>
                    <a:pt x="482205" y="122420"/>
                    <a:pt x="478741" y="137140"/>
                    <a:pt x="476144" y="150995"/>
                  </a:cubicBezTo>
                  <a:cubicBezTo>
                    <a:pt x="474412" y="159654"/>
                    <a:pt x="472680" y="167447"/>
                    <a:pt x="470082" y="174374"/>
                  </a:cubicBezTo>
                  <a:lnTo>
                    <a:pt x="462289" y="194290"/>
                  </a:lnTo>
                  <a:lnTo>
                    <a:pt x="442373" y="200352"/>
                  </a:lnTo>
                  <a:cubicBezTo>
                    <a:pt x="425055" y="205547"/>
                    <a:pt x="407737" y="212474"/>
                    <a:pt x="391284" y="220267"/>
                  </a:cubicBezTo>
                  <a:lnTo>
                    <a:pt x="369637" y="230658"/>
                  </a:lnTo>
                  <a:lnTo>
                    <a:pt x="349721" y="218536"/>
                  </a:lnTo>
                  <a:cubicBezTo>
                    <a:pt x="335866" y="209876"/>
                    <a:pt x="321146" y="201217"/>
                    <a:pt x="307291" y="192558"/>
                  </a:cubicBezTo>
                  <a:cubicBezTo>
                    <a:pt x="296900" y="186497"/>
                    <a:pt x="287375" y="180435"/>
                    <a:pt x="276985" y="174374"/>
                  </a:cubicBezTo>
                  <a:cubicBezTo>
                    <a:pt x="240616" y="196888"/>
                    <a:pt x="211175" y="226329"/>
                    <a:pt x="186930" y="265295"/>
                  </a:cubicBezTo>
                  <a:cubicBezTo>
                    <a:pt x="199053" y="286076"/>
                    <a:pt x="210309" y="306858"/>
                    <a:pt x="222432" y="325908"/>
                  </a:cubicBezTo>
                  <a:cubicBezTo>
                    <a:pt x="225030" y="329372"/>
                    <a:pt x="226762" y="333701"/>
                    <a:pt x="229360" y="337165"/>
                  </a:cubicBezTo>
                  <a:lnTo>
                    <a:pt x="239750" y="357081"/>
                  </a:lnTo>
                  <a:lnTo>
                    <a:pt x="229360" y="376997"/>
                  </a:lnTo>
                  <a:cubicBezTo>
                    <a:pt x="220701" y="392583"/>
                    <a:pt x="213773" y="409901"/>
                    <a:pt x="207712" y="427219"/>
                  </a:cubicBezTo>
                  <a:lnTo>
                    <a:pt x="199918" y="449733"/>
                  </a:lnTo>
                  <a:lnTo>
                    <a:pt x="176539" y="454929"/>
                  </a:lnTo>
                  <a:cubicBezTo>
                    <a:pt x="161819" y="458392"/>
                    <a:pt x="147098" y="461856"/>
                    <a:pt x="132378" y="465320"/>
                  </a:cubicBezTo>
                  <a:cubicBezTo>
                    <a:pt x="119389" y="468783"/>
                    <a:pt x="106400" y="471381"/>
                    <a:pt x="93412" y="474844"/>
                  </a:cubicBezTo>
                  <a:cubicBezTo>
                    <a:pt x="83887" y="516408"/>
                    <a:pt x="83887" y="557972"/>
                    <a:pt x="94278" y="602133"/>
                  </a:cubicBezTo>
                  <a:cubicBezTo>
                    <a:pt x="100339" y="603865"/>
                    <a:pt x="106400" y="605597"/>
                    <a:pt x="112462" y="606463"/>
                  </a:cubicBezTo>
                  <a:cubicBezTo>
                    <a:pt x="130646" y="611658"/>
                    <a:pt x="147964" y="615988"/>
                    <a:pt x="165282" y="619451"/>
                  </a:cubicBezTo>
                  <a:cubicBezTo>
                    <a:pt x="168746" y="620318"/>
                    <a:pt x="171344" y="621183"/>
                    <a:pt x="174807" y="622049"/>
                  </a:cubicBezTo>
                  <a:lnTo>
                    <a:pt x="197321" y="628977"/>
                  </a:lnTo>
                  <a:lnTo>
                    <a:pt x="204248" y="650624"/>
                  </a:lnTo>
                  <a:cubicBezTo>
                    <a:pt x="209444" y="667943"/>
                    <a:pt x="216371" y="685261"/>
                    <a:pt x="224164" y="701713"/>
                  </a:cubicBezTo>
                  <a:lnTo>
                    <a:pt x="234555" y="723360"/>
                  </a:lnTo>
                  <a:lnTo>
                    <a:pt x="222432" y="743276"/>
                  </a:lnTo>
                  <a:cubicBezTo>
                    <a:pt x="213773" y="757131"/>
                    <a:pt x="205114" y="770985"/>
                    <a:pt x="197321" y="784840"/>
                  </a:cubicBezTo>
                  <a:cubicBezTo>
                    <a:pt x="191259" y="795231"/>
                    <a:pt x="184332" y="805622"/>
                    <a:pt x="178271" y="816013"/>
                  </a:cubicBezTo>
                  <a:cubicBezTo>
                    <a:pt x="200784" y="852381"/>
                    <a:pt x="230225" y="881822"/>
                    <a:pt x="269191" y="906068"/>
                  </a:cubicBezTo>
                  <a:cubicBezTo>
                    <a:pt x="273521" y="903469"/>
                    <a:pt x="277850" y="900872"/>
                    <a:pt x="282180" y="899140"/>
                  </a:cubicBezTo>
                  <a:cubicBezTo>
                    <a:pt x="297766" y="890481"/>
                    <a:pt x="312487" y="881822"/>
                    <a:pt x="326341" y="872297"/>
                  </a:cubicBezTo>
                  <a:cubicBezTo>
                    <a:pt x="331537" y="868833"/>
                    <a:pt x="336732" y="865370"/>
                    <a:pt x="341928" y="863638"/>
                  </a:cubicBezTo>
                  <a:lnTo>
                    <a:pt x="361844" y="854113"/>
                  </a:lnTo>
                  <a:lnTo>
                    <a:pt x="380894" y="864504"/>
                  </a:lnTo>
                  <a:cubicBezTo>
                    <a:pt x="396480" y="873163"/>
                    <a:pt x="413798" y="880090"/>
                    <a:pt x="430250" y="886151"/>
                  </a:cubicBezTo>
                  <a:lnTo>
                    <a:pt x="451898" y="893945"/>
                  </a:lnTo>
                  <a:lnTo>
                    <a:pt x="457960" y="916458"/>
                  </a:lnTo>
                  <a:cubicBezTo>
                    <a:pt x="463155" y="943302"/>
                    <a:pt x="470082" y="971011"/>
                    <a:pt x="477009" y="999586"/>
                  </a:cubicBezTo>
                  <a:close/>
                  <a:moveTo>
                    <a:pt x="916891" y="840258"/>
                  </a:moveTo>
                  <a:cubicBezTo>
                    <a:pt x="916891" y="840258"/>
                    <a:pt x="916891" y="840258"/>
                    <a:pt x="916891" y="840258"/>
                  </a:cubicBezTo>
                  <a:cubicBezTo>
                    <a:pt x="916891" y="840258"/>
                    <a:pt x="916891" y="840258"/>
                    <a:pt x="916891" y="840258"/>
                  </a:cubicBezTo>
                  <a:close/>
                  <a:moveTo>
                    <a:pt x="548014" y="771852"/>
                  </a:moveTo>
                  <a:cubicBezTo>
                    <a:pt x="423323" y="771852"/>
                    <a:pt x="322012" y="670540"/>
                    <a:pt x="322012" y="546715"/>
                  </a:cubicBezTo>
                  <a:cubicBezTo>
                    <a:pt x="322012" y="486102"/>
                    <a:pt x="345391" y="428086"/>
                    <a:pt x="388687" y="385656"/>
                  </a:cubicBezTo>
                  <a:cubicBezTo>
                    <a:pt x="431116" y="343227"/>
                    <a:pt x="488266" y="319847"/>
                    <a:pt x="548880" y="318981"/>
                  </a:cubicBezTo>
                  <a:cubicBezTo>
                    <a:pt x="548880" y="318981"/>
                    <a:pt x="548880" y="318981"/>
                    <a:pt x="548880" y="318981"/>
                  </a:cubicBezTo>
                  <a:cubicBezTo>
                    <a:pt x="673571" y="318981"/>
                    <a:pt x="774882" y="420292"/>
                    <a:pt x="775748" y="544983"/>
                  </a:cubicBezTo>
                  <a:lnTo>
                    <a:pt x="775748" y="544983"/>
                  </a:lnTo>
                  <a:cubicBezTo>
                    <a:pt x="774882" y="669674"/>
                    <a:pt x="672705" y="771852"/>
                    <a:pt x="548014" y="771852"/>
                  </a:cubicBezTo>
                  <a:cubicBezTo>
                    <a:pt x="548014" y="771852"/>
                    <a:pt x="548014" y="771852"/>
                    <a:pt x="548014" y="771852"/>
                  </a:cubicBezTo>
                  <a:close/>
                  <a:moveTo>
                    <a:pt x="548014" y="405572"/>
                  </a:moveTo>
                  <a:cubicBezTo>
                    <a:pt x="548014" y="405572"/>
                    <a:pt x="548014" y="405572"/>
                    <a:pt x="548014" y="405572"/>
                  </a:cubicBezTo>
                  <a:cubicBezTo>
                    <a:pt x="510780" y="405572"/>
                    <a:pt x="475278" y="420292"/>
                    <a:pt x="449300" y="446270"/>
                  </a:cubicBezTo>
                  <a:cubicBezTo>
                    <a:pt x="422457" y="473113"/>
                    <a:pt x="408603" y="508615"/>
                    <a:pt x="408603" y="545849"/>
                  </a:cubicBezTo>
                  <a:cubicBezTo>
                    <a:pt x="408603" y="622049"/>
                    <a:pt x="470948" y="684395"/>
                    <a:pt x="548014" y="684395"/>
                  </a:cubicBezTo>
                  <a:cubicBezTo>
                    <a:pt x="548014" y="684395"/>
                    <a:pt x="548014" y="684395"/>
                    <a:pt x="548014" y="684395"/>
                  </a:cubicBezTo>
                  <a:cubicBezTo>
                    <a:pt x="625080" y="684395"/>
                    <a:pt x="688291" y="622049"/>
                    <a:pt x="687426" y="544983"/>
                  </a:cubicBezTo>
                  <a:lnTo>
                    <a:pt x="687426" y="544983"/>
                  </a:lnTo>
                  <a:cubicBezTo>
                    <a:pt x="687426" y="468783"/>
                    <a:pt x="625080" y="405572"/>
                    <a:pt x="548014" y="405572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5" name="Google Shape;815;p96"/>
            <p:cNvGrpSpPr/>
            <p:nvPr/>
          </p:nvGrpSpPr>
          <p:grpSpPr>
            <a:xfrm>
              <a:off x="4653502" y="5305418"/>
              <a:ext cx="1393222" cy="1393253"/>
              <a:chOff x="4653502" y="5305418"/>
              <a:chExt cx="1393222" cy="1393253"/>
            </a:xfrm>
          </p:grpSpPr>
          <p:sp>
            <p:nvSpPr>
              <p:cNvPr id="816" name="Google Shape;816;p96"/>
              <p:cNvSpPr/>
              <p:nvPr/>
            </p:nvSpPr>
            <p:spPr>
              <a:xfrm>
                <a:off x="5070763" y="5721061"/>
                <a:ext cx="561109" cy="561108"/>
              </a:xfrm>
              <a:custGeom>
                <a:avLst/>
                <a:gdLst/>
                <a:ahLst/>
                <a:cxnLst/>
                <a:rect l="l" t="t" r="r" b="b"/>
                <a:pathLst>
                  <a:path w="561109" h="561108" extrusionOk="0">
                    <a:moveTo>
                      <a:pt x="280555" y="0"/>
                    </a:moveTo>
                    <a:cubicBezTo>
                      <a:pt x="280555" y="0"/>
                      <a:pt x="280555" y="0"/>
                      <a:pt x="280555" y="0"/>
                    </a:cubicBezTo>
                    <a:cubicBezTo>
                      <a:pt x="205220" y="0"/>
                      <a:pt x="135082" y="29441"/>
                      <a:pt x="82261" y="82261"/>
                    </a:cubicBezTo>
                    <a:cubicBezTo>
                      <a:pt x="29441" y="135082"/>
                      <a:pt x="0" y="206086"/>
                      <a:pt x="0" y="282286"/>
                    </a:cubicBezTo>
                    <a:cubicBezTo>
                      <a:pt x="0" y="436418"/>
                      <a:pt x="125557" y="561109"/>
                      <a:pt x="280555" y="561109"/>
                    </a:cubicBezTo>
                    <a:cubicBezTo>
                      <a:pt x="280555" y="561109"/>
                      <a:pt x="280555" y="561109"/>
                      <a:pt x="280555" y="561109"/>
                    </a:cubicBezTo>
                    <a:cubicBezTo>
                      <a:pt x="435552" y="561109"/>
                      <a:pt x="561109" y="434686"/>
                      <a:pt x="561109" y="280554"/>
                    </a:cubicBezTo>
                    <a:cubicBezTo>
                      <a:pt x="561109" y="126423"/>
                      <a:pt x="434686" y="0"/>
                      <a:pt x="280555" y="0"/>
                    </a:cubicBezTo>
                    <a:close/>
                    <a:moveTo>
                      <a:pt x="280555" y="474518"/>
                    </a:moveTo>
                    <a:cubicBezTo>
                      <a:pt x="280555" y="474518"/>
                      <a:pt x="280555" y="474518"/>
                      <a:pt x="280555" y="474518"/>
                    </a:cubicBezTo>
                    <a:cubicBezTo>
                      <a:pt x="173182" y="474518"/>
                      <a:pt x="86591" y="387927"/>
                      <a:pt x="86591" y="282286"/>
                    </a:cubicBezTo>
                    <a:cubicBezTo>
                      <a:pt x="86591" y="229466"/>
                      <a:pt x="106507" y="180975"/>
                      <a:pt x="143741" y="143741"/>
                    </a:cubicBezTo>
                    <a:cubicBezTo>
                      <a:pt x="180109" y="107372"/>
                      <a:pt x="228600" y="87457"/>
                      <a:pt x="280555" y="87457"/>
                    </a:cubicBezTo>
                    <a:cubicBezTo>
                      <a:pt x="280555" y="87457"/>
                      <a:pt x="280555" y="87457"/>
                      <a:pt x="280555" y="87457"/>
                    </a:cubicBezTo>
                    <a:cubicBezTo>
                      <a:pt x="387927" y="87457"/>
                      <a:pt x="474518" y="174048"/>
                      <a:pt x="474518" y="281420"/>
                    </a:cubicBezTo>
                    <a:cubicBezTo>
                      <a:pt x="474518" y="387061"/>
                      <a:pt x="387927" y="474518"/>
                      <a:pt x="280555" y="474518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96"/>
              <p:cNvSpPr/>
              <p:nvPr/>
            </p:nvSpPr>
            <p:spPr>
              <a:xfrm>
                <a:off x="4653502" y="5305418"/>
                <a:ext cx="1393222" cy="1393253"/>
              </a:xfrm>
              <a:custGeom>
                <a:avLst/>
                <a:gdLst/>
                <a:ahLst/>
                <a:cxnLst/>
                <a:rect l="l" t="t" r="r" b="b"/>
                <a:pathLst>
                  <a:path w="1393222" h="1393253" extrusionOk="0">
                    <a:moveTo>
                      <a:pt x="1374091" y="569775"/>
                    </a:moveTo>
                    <a:cubicBezTo>
                      <a:pt x="1372359" y="569775"/>
                      <a:pt x="1369762" y="569775"/>
                      <a:pt x="1368030" y="569775"/>
                    </a:cubicBezTo>
                    <a:cubicBezTo>
                      <a:pt x="1334259" y="569775"/>
                      <a:pt x="1300489" y="564579"/>
                      <a:pt x="1267584" y="555054"/>
                    </a:cubicBezTo>
                    <a:cubicBezTo>
                      <a:pt x="1239875" y="547261"/>
                      <a:pt x="1229484" y="526479"/>
                      <a:pt x="1226021" y="511759"/>
                    </a:cubicBezTo>
                    <a:cubicBezTo>
                      <a:pt x="1219959" y="486647"/>
                      <a:pt x="1213898" y="460670"/>
                      <a:pt x="1207836" y="435559"/>
                    </a:cubicBezTo>
                    <a:cubicBezTo>
                      <a:pt x="1201775" y="432961"/>
                      <a:pt x="1196580" y="430363"/>
                      <a:pt x="1191384" y="428631"/>
                    </a:cubicBezTo>
                    <a:cubicBezTo>
                      <a:pt x="1178396" y="436424"/>
                      <a:pt x="1166273" y="444218"/>
                      <a:pt x="1153284" y="451145"/>
                    </a:cubicBezTo>
                    <a:cubicBezTo>
                      <a:pt x="1144625" y="456341"/>
                      <a:pt x="1135966" y="461536"/>
                      <a:pt x="1126441" y="466731"/>
                    </a:cubicBezTo>
                    <a:cubicBezTo>
                      <a:pt x="1124709" y="467597"/>
                      <a:pt x="1122977" y="468463"/>
                      <a:pt x="1120380" y="470195"/>
                    </a:cubicBezTo>
                    <a:lnTo>
                      <a:pt x="1129905" y="489245"/>
                    </a:lnTo>
                    <a:cubicBezTo>
                      <a:pt x="1140296" y="510893"/>
                      <a:pt x="1148955" y="533406"/>
                      <a:pt x="1155882" y="556786"/>
                    </a:cubicBezTo>
                    <a:lnTo>
                      <a:pt x="1161943" y="577568"/>
                    </a:lnTo>
                    <a:lnTo>
                      <a:pt x="1182725" y="584495"/>
                    </a:lnTo>
                    <a:cubicBezTo>
                      <a:pt x="1189652" y="587093"/>
                      <a:pt x="1196580" y="588825"/>
                      <a:pt x="1204373" y="590557"/>
                    </a:cubicBezTo>
                    <a:cubicBezTo>
                      <a:pt x="1225155" y="594886"/>
                      <a:pt x="1245936" y="600081"/>
                      <a:pt x="1267584" y="606143"/>
                    </a:cubicBezTo>
                    <a:cubicBezTo>
                      <a:pt x="1277109" y="608740"/>
                      <a:pt x="1286634" y="611338"/>
                      <a:pt x="1295293" y="613936"/>
                    </a:cubicBezTo>
                    <a:cubicBezTo>
                      <a:pt x="1303086" y="645974"/>
                      <a:pt x="1306550" y="678879"/>
                      <a:pt x="1306550" y="713515"/>
                    </a:cubicBezTo>
                    <a:lnTo>
                      <a:pt x="1306550" y="714381"/>
                    </a:lnTo>
                    <a:cubicBezTo>
                      <a:pt x="1306550" y="740359"/>
                      <a:pt x="1303086" y="770666"/>
                      <a:pt x="1295293" y="800106"/>
                    </a:cubicBezTo>
                    <a:cubicBezTo>
                      <a:pt x="1257193" y="808765"/>
                      <a:pt x="1218227" y="818291"/>
                      <a:pt x="1179262" y="828682"/>
                    </a:cubicBezTo>
                    <a:lnTo>
                      <a:pt x="1156748" y="834743"/>
                    </a:lnTo>
                    <a:lnTo>
                      <a:pt x="1148955" y="856390"/>
                    </a:lnTo>
                    <a:cubicBezTo>
                      <a:pt x="1141162" y="878904"/>
                      <a:pt x="1131637" y="900552"/>
                      <a:pt x="1120380" y="921333"/>
                    </a:cubicBezTo>
                    <a:lnTo>
                      <a:pt x="1109123" y="942981"/>
                    </a:lnTo>
                    <a:lnTo>
                      <a:pt x="1122112" y="963763"/>
                    </a:lnTo>
                    <a:cubicBezTo>
                      <a:pt x="1143759" y="1000131"/>
                      <a:pt x="1161943" y="1031304"/>
                      <a:pt x="1179262" y="1060745"/>
                    </a:cubicBezTo>
                    <a:cubicBezTo>
                      <a:pt x="1145491" y="1117895"/>
                      <a:pt x="1102196" y="1161190"/>
                      <a:pt x="1047643" y="1193229"/>
                    </a:cubicBezTo>
                    <a:cubicBezTo>
                      <a:pt x="1032923" y="1184570"/>
                      <a:pt x="1018202" y="1175045"/>
                      <a:pt x="1003482" y="1166386"/>
                    </a:cubicBezTo>
                    <a:cubicBezTo>
                      <a:pt x="984432" y="1155129"/>
                      <a:pt x="965382" y="1143007"/>
                      <a:pt x="946332" y="1131750"/>
                    </a:cubicBezTo>
                    <a:lnTo>
                      <a:pt x="926416" y="1118761"/>
                    </a:lnTo>
                    <a:lnTo>
                      <a:pt x="905634" y="1128286"/>
                    </a:lnTo>
                    <a:cubicBezTo>
                      <a:pt x="883986" y="1138677"/>
                      <a:pt x="861473" y="1147336"/>
                      <a:pt x="838093" y="1155129"/>
                    </a:cubicBezTo>
                    <a:lnTo>
                      <a:pt x="816446" y="1162057"/>
                    </a:lnTo>
                    <a:lnTo>
                      <a:pt x="809518" y="1182838"/>
                    </a:lnTo>
                    <a:cubicBezTo>
                      <a:pt x="807786" y="1188034"/>
                      <a:pt x="806055" y="1194095"/>
                      <a:pt x="805189" y="1200156"/>
                    </a:cubicBezTo>
                    <a:cubicBezTo>
                      <a:pt x="799127" y="1231329"/>
                      <a:pt x="790468" y="1261636"/>
                      <a:pt x="781809" y="1293674"/>
                    </a:cubicBezTo>
                    <a:cubicBezTo>
                      <a:pt x="716866" y="1310127"/>
                      <a:pt x="656252" y="1310127"/>
                      <a:pt x="595639" y="1294541"/>
                    </a:cubicBezTo>
                    <a:cubicBezTo>
                      <a:pt x="586980" y="1256440"/>
                      <a:pt x="577455" y="1217474"/>
                      <a:pt x="567064" y="1178509"/>
                    </a:cubicBezTo>
                    <a:lnTo>
                      <a:pt x="561002" y="1155995"/>
                    </a:lnTo>
                    <a:lnTo>
                      <a:pt x="539355" y="1148202"/>
                    </a:lnTo>
                    <a:cubicBezTo>
                      <a:pt x="516841" y="1140409"/>
                      <a:pt x="494327" y="1130884"/>
                      <a:pt x="473546" y="1119627"/>
                    </a:cubicBezTo>
                    <a:lnTo>
                      <a:pt x="454495" y="1109236"/>
                    </a:lnTo>
                    <a:lnTo>
                      <a:pt x="434580" y="1118761"/>
                    </a:lnTo>
                    <a:cubicBezTo>
                      <a:pt x="428518" y="1121359"/>
                      <a:pt x="422457" y="1124822"/>
                      <a:pt x="415530" y="1129152"/>
                    </a:cubicBezTo>
                    <a:cubicBezTo>
                      <a:pt x="397346" y="1141275"/>
                      <a:pt x="377430" y="1152531"/>
                      <a:pt x="357514" y="1164654"/>
                    </a:cubicBezTo>
                    <a:cubicBezTo>
                      <a:pt x="349721" y="1168984"/>
                      <a:pt x="341927" y="1173313"/>
                      <a:pt x="334134" y="1177643"/>
                    </a:cubicBezTo>
                    <a:cubicBezTo>
                      <a:pt x="276984" y="1143007"/>
                      <a:pt x="233689" y="1099711"/>
                      <a:pt x="201650" y="1046025"/>
                    </a:cubicBezTo>
                    <a:cubicBezTo>
                      <a:pt x="211175" y="1030438"/>
                      <a:pt x="220700" y="1015718"/>
                      <a:pt x="229359" y="1000131"/>
                    </a:cubicBezTo>
                    <a:cubicBezTo>
                      <a:pt x="240616" y="981947"/>
                      <a:pt x="251873" y="963763"/>
                      <a:pt x="263130" y="945579"/>
                    </a:cubicBezTo>
                    <a:lnTo>
                      <a:pt x="275252" y="925663"/>
                    </a:lnTo>
                    <a:lnTo>
                      <a:pt x="264861" y="904015"/>
                    </a:lnTo>
                    <a:cubicBezTo>
                      <a:pt x="254471" y="882368"/>
                      <a:pt x="245811" y="859854"/>
                      <a:pt x="238018" y="836474"/>
                    </a:cubicBezTo>
                    <a:lnTo>
                      <a:pt x="231091" y="814827"/>
                    </a:lnTo>
                    <a:lnTo>
                      <a:pt x="208577" y="807900"/>
                    </a:lnTo>
                    <a:cubicBezTo>
                      <a:pt x="205114" y="807034"/>
                      <a:pt x="201650" y="806168"/>
                      <a:pt x="198186" y="805302"/>
                    </a:cubicBezTo>
                    <a:cubicBezTo>
                      <a:pt x="175673" y="800106"/>
                      <a:pt x="153159" y="794045"/>
                      <a:pt x="128914" y="787984"/>
                    </a:cubicBezTo>
                    <a:cubicBezTo>
                      <a:pt x="118523" y="785386"/>
                      <a:pt x="108132" y="782788"/>
                      <a:pt x="97741" y="780190"/>
                    </a:cubicBezTo>
                    <a:cubicBezTo>
                      <a:pt x="82155" y="715247"/>
                      <a:pt x="82155" y="654634"/>
                      <a:pt x="96875" y="594020"/>
                    </a:cubicBezTo>
                    <a:cubicBezTo>
                      <a:pt x="115925" y="589690"/>
                      <a:pt x="135841" y="584495"/>
                      <a:pt x="154891" y="580166"/>
                    </a:cubicBezTo>
                    <a:cubicBezTo>
                      <a:pt x="173941" y="575836"/>
                      <a:pt x="192991" y="570640"/>
                      <a:pt x="212041" y="566311"/>
                    </a:cubicBezTo>
                    <a:lnTo>
                      <a:pt x="235421" y="561115"/>
                    </a:lnTo>
                    <a:lnTo>
                      <a:pt x="243214" y="538602"/>
                    </a:lnTo>
                    <a:cubicBezTo>
                      <a:pt x="251007" y="516088"/>
                      <a:pt x="261398" y="493575"/>
                      <a:pt x="272655" y="471927"/>
                    </a:cubicBezTo>
                    <a:lnTo>
                      <a:pt x="283046" y="452011"/>
                    </a:lnTo>
                    <a:lnTo>
                      <a:pt x="272655" y="432095"/>
                    </a:lnTo>
                    <a:cubicBezTo>
                      <a:pt x="270057" y="427765"/>
                      <a:pt x="267459" y="423436"/>
                      <a:pt x="264861" y="419106"/>
                    </a:cubicBezTo>
                    <a:cubicBezTo>
                      <a:pt x="247543" y="392263"/>
                      <a:pt x="231091" y="363688"/>
                      <a:pt x="214639" y="334247"/>
                    </a:cubicBezTo>
                    <a:lnTo>
                      <a:pt x="213773" y="333381"/>
                    </a:lnTo>
                    <a:cubicBezTo>
                      <a:pt x="247543" y="276231"/>
                      <a:pt x="290839" y="232936"/>
                      <a:pt x="345391" y="200897"/>
                    </a:cubicBezTo>
                    <a:cubicBezTo>
                      <a:pt x="360977" y="210422"/>
                      <a:pt x="375698" y="219947"/>
                      <a:pt x="391284" y="228606"/>
                    </a:cubicBezTo>
                    <a:cubicBezTo>
                      <a:pt x="409468" y="239863"/>
                      <a:pt x="428518" y="251120"/>
                      <a:pt x="446702" y="262377"/>
                    </a:cubicBezTo>
                    <a:lnTo>
                      <a:pt x="466618" y="274500"/>
                    </a:lnTo>
                    <a:lnTo>
                      <a:pt x="488266" y="264109"/>
                    </a:lnTo>
                    <a:cubicBezTo>
                      <a:pt x="509914" y="253718"/>
                      <a:pt x="532427" y="245059"/>
                      <a:pt x="555807" y="237265"/>
                    </a:cubicBezTo>
                    <a:lnTo>
                      <a:pt x="575723" y="231204"/>
                    </a:lnTo>
                    <a:lnTo>
                      <a:pt x="583516" y="211288"/>
                    </a:lnTo>
                    <a:cubicBezTo>
                      <a:pt x="586980" y="202629"/>
                      <a:pt x="589577" y="193970"/>
                      <a:pt x="591309" y="182713"/>
                    </a:cubicBezTo>
                    <a:cubicBezTo>
                      <a:pt x="594773" y="163663"/>
                      <a:pt x="599968" y="144613"/>
                      <a:pt x="605164" y="123831"/>
                    </a:cubicBezTo>
                    <a:cubicBezTo>
                      <a:pt x="607762" y="115172"/>
                      <a:pt x="610359" y="105647"/>
                      <a:pt x="612091" y="96988"/>
                    </a:cubicBezTo>
                    <a:cubicBezTo>
                      <a:pt x="677034" y="81402"/>
                      <a:pt x="738514" y="80536"/>
                      <a:pt x="799127" y="96122"/>
                    </a:cubicBezTo>
                    <a:cubicBezTo>
                      <a:pt x="807786" y="134222"/>
                      <a:pt x="817311" y="173188"/>
                      <a:pt x="827702" y="212154"/>
                    </a:cubicBezTo>
                    <a:lnTo>
                      <a:pt x="833764" y="234668"/>
                    </a:lnTo>
                    <a:lnTo>
                      <a:pt x="855411" y="242461"/>
                    </a:lnTo>
                    <a:cubicBezTo>
                      <a:pt x="877059" y="250254"/>
                      <a:pt x="897841" y="258913"/>
                      <a:pt x="918623" y="270170"/>
                    </a:cubicBezTo>
                    <a:cubicBezTo>
                      <a:pt x="919489" y="267572"/>
                      <a:pt x="921221" y="264109"/>
                      <a:pt x="922952" y="261511"/>
                    </a:cubicBezTo>
                    <a:cubicBezTo>
                      <a:pt x="932477" y="246791"/>
                      <a:pt x="941137" y="231204"/>
                      <a:pt x="950661" y="216484"/>
                    </a:cubicBezTo>
                    <a:cubicBezTo>
                      <a:pt x="954991" y="208690"/>
                      <a:pt x="960187" y="201763"/>
                      <a:pt x="964516" y="193970"/>
                    </a:cubicBezTo>
                    <a:cubicBezTo>
                      <a:pt x="961918" y="187909"/>
                      <a:pt x="960187" y="182713"/>
                      <a:pt x="957589" y="176652"/>
                    </a:cubicBezTo>
                    <a:cubicBezTo>
                      <a:pt x="956723" y="176652"/>
                      <a:pt x="954991" y="175786"/>
                      <a:pt x="954125" y="175786"/>
                    </a:cubicBezTo>
                    <a:cubicBezTo>
                      <a:pt x="949796" y="178384"/>
                      <a:pt x="944600" y="180981"/>
                      <a:pt x="940271" y="184445"/>
                    </a:cubicBezTo>
                    <a:cubicBezTo>
                      <a:pt x="929014" y="179250"/>
                      <a:pt x="918623" y="174054"/>
                      <a:pt x="907366" y="169724"/>
                    </a:cubicBezTo>
                    <a:cubicBezTo>
                      <a:pt x="906500" y="167992"/>
                      <a:pt x="906500" y="165395"/>
                      <a:pt x="905634" y="163663"/>
                    </a:cubicBezTo>
                    <a:cubicBezTo>
                      <a:pt x="899573" y="161932"/>
                      <a:pt x="892646" y="160200"/>
                      <a:pt x="886584" y="158468"/>
                    </a:cubicBezTo>
                    <a:cubicBezTo>
                      <a:pt x="865802" y="153272"/>
                      <a:pt x="851082" y="139418"/>
                      <a:pt x="845021" y="118636"/>
                    </a:cubicBezTo>
                    <a:cubicBezTo>
                      <a:pt x="835496" y="84000"/>
                      <a:pt x="830300" y="50229"/>
                      <a:pt x="830300" y="16458"/>
                    </a:cubicBezTo>
                    <a:cubicBezTo>
                      <a:pt x="750637" y="-6055"/>
                      <a:pt x="665777" y="-5189"/>
                      <a:pt x="580052" y="17325"/>
                    </a:cubicBezTo>
                    <a:cubicBezTo>
                      <a:pt x="548014" y="25984"/>
                      <a:pt x="536757" y="48497"/>
                      <a:pt x="532427" y="65815"/>
                    </a:cubicBezTo>
                    <a:cubicBezTo>
                      <a:pt x="529830" y="77938"/>
                      <a:pt x="526366" y="90061"/>
                      <a:pt x="522902" y="102184"/>
                    </a:cubicBezTo>
                    <a:cubicBezTo>
                      <a:pt x="517707" y="122099"/>
                      <a:pt x="512511" y="142015"/>
                      <a:pt x="508182" y="162797"/>
                    </a:cubicBezTo>
                    <a:cubicBezTo>
                      <a:pt x="496925" y="167127"/>
                      <a:pt x="484802" y="171456"/>
                      <a:pt x="473546" y="176652"/>
                    </a:cubicBezTo>
                    <a:cubicBezTo>
                      <a:pt x="461423" y="169724"/>
                      <a:pt x="449300" y="161932"/>
                      <a:pt x="437177" y="155004"/>
                    </a:cubicBezTo>
                    <a:cubicBezTo>
                      <a:pt x="418127" y="143747"/>
                      <a:pt x="399943" y="132490"/>
                      <a:pt x="380893" y="120367"/>
                    </a:cubicBezTo>
                    <a:cubicBezTo>
                      <a:pt x="354050" y="103916"/>
                      <a:pt x="330671" y="109977"/>
                      <a:pt x="315950" y="118636"/>
                    </a:cubicBezTo>
                    <a:cubicBezTo>
                      <a:pt x="238884" y="160200"/>
                      <a:pt x="176539" y="223411"/>
                      <a:pt x="131511" y="304807"/>
                    </a:cubicBezTo>
                    <a:cubicBezTo>
                      <a:pt x="121986" y="322125"/>
                      <a:pt x="121986" y="345504"/>
                      <a:pt x="132377" y="363688"/>
                    </a:cubicBezTo>
                    <a:lnTo>
                      <a:pt x="140171" y="376677"/>
                    </a:lnTo>
                    <a:cubicBezTo>
                      <a:pt x="154891" y="401788"/>
                      <a:pt x="169611" y="428631"/>
                      <a:pt x="185198" y="453743"/>
                    </a:cubicBezTo>
                    <a:cubicBezTo>
                      <a:pt x="180002" y="465000"/>
                      <a:pt x="174807" y="476256"/>
                      <a:pt x="170477" y="487513"/>
                    </a:cubicBezTo>
                    <a:cubicBezTo>
                      <a:pt x="159221" y="490111"/>
                      <a:pt x="147098" y="493575"/>
                      <a:pt x="135841" y="496172"/>
                    </a:cubicBezTo>
                    <a:cubicBezTo>
                      <a:pt x="112461" y="502234"/>
                      <a:pt x="89082" y="507429"/>
                      <a:pt x="65702" y="512625"/>
                    </a:cubicBezTo>
                    <a:cubicBezTo>
                      <a:pt x="41457" y="517820"/>
                      <a:pt x="25005" y="533406"/>
                      <a:pt x="18077" y="557652"/>
                    </a:cubicBezTo>
                    <a:cubicBezTo>
                      <a:pt x="-6168" y="641645"/>
                      <a:pt x="-6168" y="729102"/>
                      <a:pt x="18943" y="817424"/>
                    </a:cubicBezTo>
                    <a:cubicBezTo>
                      <a:pt x="25005" y="839938"/>
                      <a:pt x="40591" y="854659"/>
                      <a:pt x="63105" y="860720"/>
                    </a:cubicBezTo>
                    <a:cubicBezTo>
                      <a:pt x="77825" y="864184"/>
                      <a:pt x="92546" y="868513"/>
                      <a:pt x="107266" y="871977"/>
                    </a:cubicBezTo>
                    <a:cubicBezTo>
                      <a:pt x="125450" y="877172"/>
                      <a:pt x="144500" y="881502"/>
                      <a:pt x="163550" y="886697"/>
                    </a:cubicBezTo>
                    <a:cubicBezTo>
                      <a:pt x="167880" y="897954"/>
                      <a:pt x="172209" y="910077"/>
                      <a:pt x="177405" y="921333"/>
                    </a:cubicBezTo>
                    <a:cubicBezTo>
                      <a:pt x="170477" y="933456"/>
                      <a:pt x="162684" y="944713"/>
                      <a:pt x="155757" y="956836"/>
                    </a:cubicBezTo>
                    <a:cubicBezTo>
                      <a:pt x="143634" y="975886"/>
                      <a:pt x="132377" y="995802"/>
                      <a:pt x="120255" y="1014852"/>
                    </a:cubicBezTo>
                    <a:cubicBezTo>
                      <a:pt x="104668" y="1039963"/>
                      <a:pt x="110730" y="1062477"/>
                      <a:pt x="118523" y="1076331"/>
                    </a:cubicBezTo>
                    <a:cubicBezTo>
                      <a:pt x="160086" y="1153398"/>
                      <a:pt x="222432" y="1216609"/>
                      <a:pt x="303827" y="1262502"/>
                    </a:cubicBezTo>
                    <a:cubicBezTo>
                      <a:pt x="323743" y="1273759"/>
                      <a:pt x="346257" y="1273759"/>
                      <a:pt x="365307" y="1261636"/>
                    </a:cubicBezTo>
                    <a:cubicBezTo>
                      <a:pt x="376564" y="1254708"/>
                      <a:pt x="387820" y="1247781"/>
                      <a:pt x="399943" y="1241720"/>
                    </a:cubicBezTo>
                    <a:cubicBezTo>
                      <a:pt x="418127" y="1231329"/>
                      <a:pt x="436311" y="1220938"/>
                      <a:pt x="454495" y="1208815"/>
                    </a:cubicBezTo>
                    <a:cubicBezTo>
                      <a:pt x="465752" y="1214011"/>
                      <a:pt x="477009" y="1219206"/>
                      <a:pt x="488266" y="1223536"/>
                    </a:cubicBezTo>
                    <a:cubicBezTo>
                      <a:pt x="496925" y="1258172"/>
                      <a:pt x="505584" y="1293674"/>
                      <a:pt x="513377" y="1328311"/>
                    </a:cubicBezTo>
                    <a:cubicBezTo>
                      <a:pt x="516841" y="1344763"/>
                      <a:pt x="528098" y="1366411"/>
                      <a:pt x="558405" y="1375070"/>
                    </a:cubicBezTo>
                    <a:cubicBezTo>
                      <a:pt x="599968" y="1387193"/>
                      <a:pt x="642398" y="1393254"/>
                      <a:pt x="684827" y="1393254"/>
                    </a:cubicBezTo>
                    <a:cubicBezTo>
                      <a:pt x="728989" y="1393254"/>
                      <a:pt x="774016" y="1386327"/>
                      <a:pt x="819909" y="1373338"/>
                    </a:cubicBezTo>
                    <a:cubicBezTo>
                      <a:pt x="838959" y="1368143"/>
                      <a:pt x="855411" y="1350825"/>
                      <a:pt x="860607" y="1330909"/>
                    </a:cubicBezTo>
                    <a:lnTo>
                      <a:pt x="864071" y="1317920"/>
                    </a:lnTo>
                    <a:cubicBezTo>
                      <a:pt x="871864" y="1289345"/>
                      <a:pt x="880523" y="1259904"/>
                      <a:pt x="886584" y="1229597"/>
                    </a:cubicBezTo>
                    <a:cubicBezTo>
                      <a:pt x="897841" y="1225268"/>
                      <a:pt x="909098" y="1220938"/>
                      <a:pt x="920355" y="1216609"/>
                    </a:cubicBezTo>
                    <a:cubicBezTo>
                      <a:pt x="933343" y="1224402"/>
                      <a:pt x="945466" y="1232195"/>
                      <a:pt x="958455" y="1239988"/>
                    </a:cubicBezTo>
                    <a:cubicBezTo>
                      <a:pt x="976639" y="1251245"/>
                      <a:pt x="994823" y="1261636"/>
                      <a:pt x="1013007" y="1272893"/>
                    </a:cubicBezTo>
                    <a:cubicBezTo>
                      <a:pt x="1027727" y="1281552"/>
                      <a:pt x="1050241" y="1289345"/>
                      <a:pt x="1077950" y="1274625"/>
                    </a:cubicBezTo>
                    <a:cubicBezTo>
                      <a:pt x="1155016" y="1233061"/>
                      <a:pt x="1216496" y="1170716"/>
                      <a:pt x="1261523" y="1089320"/>
                    </a:cubicBezTo>
                    <a:cubicBezTo>
                      <a:pt x="1271048" y="1072002"/>
                      <a:pt x="1271048" y="1046890"/>
                      <a:pt x="1260657" y="1029572"/>
                    </a:cubicBezTo>
                    <a:cubicBezTo>
                      <a:pt x="1245071" y="1001863"/>
                      <a:pt x="1227753" y="972422"/>
                      <a:pt x="1207836" y="939518"/>
                    </a:cubicBezTo>
                    <a:cubicBezTo>
                      <a:pt x="1213032" y="928261"/>
                      <a:pt x="1218227" y="917870"/>
                      <a:pt x="1222557" y="906613"/>
                    </a:cubicBezTo>
                    <a:cubicBezTo>
                      <a:pt x="1258059" y="897954"/>
                      <a:pt x="1293561" y="889295"/>
                      <a:pt x="1327332" y="881502"/>
                    </a:cubicBezTo>
                    <a:cubicBezTo>
                      <a:pt x="1351577" y="875440"/>
                      <a:pt x="1368030" y="859854"/>
                      <a:pt x="1375823" y="835609"/>
                    </a:cubicBezTo>
                    <a:cubicBezTo>
                      <a:pt x="1387946" y="793179"/>
                      <a:pt x="1394007" y="751615"/>
                      <a:pt x="1393141" y="713515"/>
                    </a:cubicBezTo>
                    <a:cubicBezTo>
                      <a:pt x="1393141" y="665890"/>
                      <a:pt x="1387080" y="620863"/>
                      <a:pt x="1374957" y="576702"/>
                    </a:cubicBezTo>
                    <a:cubicBezTo>
                      <a:pt x="1374957" y="573238"/>
                      <a:pt x="1374091" y="571506"/>
                      <a:pt x="1374091" y="569775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8" name="Google Shape;818;p96"/>
          <p:cNvGrpSpPr/>
          <p:nvPr/>
        </p:nvGrpSpPr>
        <p:grpSpPr>
          <a:xfrm>
            <a:off x="5530448" y="2548631"/>
            <a:ext cx="379462" cy="415048"/>
            <a:chOff x="4033404" y="2789093"/>
            <a:chExt cx="1754331" cy="1918854"/>
          </a:xfrm>
        </p:grpSpPr>
        <p:sp>
          <p:nvSpPr>
            <p:cNvPr id="819" name="Google Shape;819;p96"/>
            <p:cNvSpPr/>
            <p:nvPr/>
          </p:nvSpPr>
          <p:spPr>
            <a:xfrm>
              <a:off x="4033404" y="2789093"/>
              <a:ext cx="1489363" cy="1918854"/>
            </a:xfrm>
            <a:custGeom>
              <a:avLst/>
              <a:gdLst/>
              <a:ahLst/>
              <a:cxnLst/>
              <a:rect l="l" t="t" r="r" b="b"/>
              <a:pathLst>
                <a:path w="1489363" h="1918854" extrusionOk="0">
                  <a:moveTo>
                    <a:pt x="1489364" y="787111"/>
                  </a:moveTo>
                  <a:lnTo>
                    <a:pt x="1489364" y="137680"/>
                  </a:lnTo>
                  <a:cubicBezTo>
                    <a:pt x="1489364" y="61480"/>
                    <a:pt x="1427884" y="0"/>
                    <a:pt x="1351684" y="0"/>
                  </a:cubicBezTo>
                  <a:lnTo>
                    <a:pt x="473652" y="0"/>
                  </a:lnTo>
                  <a:lnTo>
                    <a:pt x="0" y="360218"/>
                  </a:lnTo>
                  <a:lnTo>
                    <a:pt x="0" y="1781175"/>
                  </a:lnTo>
                  <a:cubicBezTo>
                    <a:pt x="0" y="1857375"/>
                    <a:pt x="61480" y="1918855"/>
                    <a:pt x="137680" y="1918855"/>
                  </a:cubicBezTo>
                  <a:lnTo>
                    <a:pt x="1350818" y="1918855"/>
                  </a:lnTo>
                  <a:cubicBezTo>
                    <a:pt x="1427018" y="1918855"/>
                    <a:pt x="1488498" y="1857375"/>
                    <a:pt x="1488498" y="1781175"/>
                  </a:cubicBezTo>
                  <a:lnTo>
                    <a:pt x="1488498" y="1575955"/>
                  </a:lnTo>
                  <a:lnTo>
                    <a:pt x="1401907" y="1575955"/>
                  </a:lnTo>
                  <a:lnTo>
                    <a:pt x="1401907" y="1781175"/>
                  </a:lnTo>
                  <a:cubicBezTo>
                    <a:pt x="1401907" y="1808884"/>
                    <a:pt x="1379393" y="1832264"/>
                    <a:pt x="1350818" y="1832264"/>
                  </a:cubicBezTo>
                  <a:lnTo>
                    <a:pt x="138545" y="1832264"/>
                  </a:lnTo>
                  <a:cubicBezTo>
                    <a:pt x="110836" y="1832264"/>
                    <a:pt x="87457" y="1809750"/>
                    <a:pt x="87457" y="1781175"/>
                  </a:cubicBezTo>
                  <a:lnTo>
                    <a:pt x="87457" y="434686"/>
                  </a:lnTo>
                  <a:lnTo>
                    <a:pt x="532534" y="434686"/>
                  </a:lnTo>
                  <a:lnTo>
                    <a:pt x="532534" y="86591"/>
                  </a:lnTo>
                  <a:lnTo>
                    <a:pt x="1351684" y="86591"/>
                  </a:lnTo>
                  <a:cubicBezTo>
                    <a:pt x="1379393" y="86591"/>
                    <a:pt x="1402773" y="109105"/>
                    <a:pt x="1402773" y="137680"/>
                  </a:cubicBezTo>
                  <a:lnTo>
                    <a:pt x="1402773" y="787111"/>
                  </a:lnTo>
                  <a:lnTo>
                    <a:pt x="1489364" y="787111"/>
                  </a:lnTo>
                  <a:close/>
                  <a:moveTo>
                    <a:pt x="159327" y="348095"/>
                  </a:moveTo>
                  <a:lnTo>
                    <a:pt x="445077" y="130752"/>
                  </a:lnTo>
                  <a:lnTo>
                    <a:pt x="445077" y="348095"/>
                  </a:lnTo>
                  <a:lnTo>
                    <a:pt x="159327" y="348095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96"/>
            <p:cNvSpPr/>
            <p:nvPr/>
          </p:nvSpPr>
          <p:spPr>
            <a:xfrm>
              <a:off x="4324349" y="3532909"/>
              <a:ext cx="1463386" cy="875434"/>
            </a:xfrm>
            <a:custGeom>
              <a:avLst/>
              <a:gdLst/>
              <a:ahLst/>
              <a:cxnLst/>
              <a:rect l="l" t="t" r="r" b="b"/>
              <a:pathLst>
                <a:path w="1463386" h="875434" extrusionOk="0">
                  <a:moveTo>
                    <a:pt x="0" y="0"/>
                  </a:moveTo>
                  <a:lnTo>
                    <a:pt x="0" y="875434"/>
                  </a:lnTo>
                  <a:lnTo>
                    <a:pt x="1463386" y="875434"/>
                  </a:lnTo>
                  <a:lnTo>
                    <a:pt x="1463386" y="0"/>
                  </a:lnTo>
                  <a:lnTo>
                    <a:pt x="0" y="0"/>
                  </a:lnTo>
                  <a:close/>
                  <a:moveTo>
                    <a:pt x="1376796" y="257175"/>
                  </a:moveTo>
                  <a:lnTo>
                    <a:pt x="1033030" y="257175"/>
                  </a:lnTo>
                  <a:lnTo>
                    <a:pt x="1033030" y="86591"/>
                  </a:lnTo>
                  <a:lnTo>
                    <a:pt x="1376796" y="86591"/>
                  </a:lnTo>
                  <a:lnTo>
                    <a:pt x="1376796" y="257175"/>
                  </a:lnTo>
                  <a:close/>
                  <a:moveTo>
                    <a:pt x="516948" y="531668"/>
                  </a:moveTo>
                  <a:lnTo>
                    <a:pt x="516948" y="343766"/>
                  </a:lnTo>
                  <a:lnTo>
                    <a:pt x="947305" y="343766"/>
                  </a:lnTo>
                  <a:lnTo>
                    <a:pt x="947305" y="531668"/>
                  </a:lnTo>
                  <a:lnTo>
                    <a:pt x="516948" y="531668"/>
                  </a:lnTo>
                  <a:close/>
                  <a:moveTo>
                    <a:pt x="946439" y="618259"/>
                  </a:moveTo>
                  <a:lnTo>
                    <a:pt x="946439" y="788843"/>
                  </a:lnTo>
                  <a:lnTo>
                    <a:pt x="516082" y="788843"/>
                  </a:lnTo>
                  <a:lnTo>
                    <a:pt x="516082" y="618259"/>
                  </a:lnTo>
                  <a:lnTo>
                    <a:pt x="946439" y="618259"/>
                  </a:lnTo>
                  <a:close/>
                  <a:moveTo>
                    <a:pt x="430357" y="531668"/>
                  </a:moveTo>
                  <a:lnTo>
                    <a:pt x="86591" y="531668"/>
                  </a:lnTo>
                  <a:lnTo>
                    <a:pt x="86591" y="343766"/>
                  </a:lnTo>
                  <a:lnTo>
                    <a:pt x="430357" y="343766"/>
                  </a:lnTo>
                  <a:lnTo>
                    <a:pt x="430357" y="531668"/>
                  </a:lnTo>
                  <a:close/>
                  <a:moveTo>
                    <a:pt x="516948" y="257175"/>
                  </a:moveTo>
                  <a:lnTo>
                    <a:pt x="516948" y="86591"/>
                  </a:lnTo>
                  <a:lnTo>
                    <a:pt x="947305" y="86591"/>
                  </a:lnTo>
                  <a:lnTo>
                    <a:pt x="947305" y="257175"/>
                  </a:lnTo>
                  <a:lnTo>
                    <a:pt x="516948" y="257175"/>
                  </a:lnTo>
                  <a:close/>
                  <a:moveTo>
                    <a:pt x="1033030" y="343766"/>
                  </a:moveTo>
                  <a:lnTo>
                    <a:pt x="1376796" y="343766"/>
                  </a:lnTo>
                  <a:lnTo>
                    <a:pt x="1376796" y="531668"/>
                  </a:lnTo>
                  <a:lnTo>
                    <a:pt x="1033030" y="531668"/>
                  </a:lnTo>
                  <a:lnTo>
                    <a:pt x="1033030" y="343766"/>
                  </a:lnTo>
                  <a:close/>
                  <a:moveTo>
                    <a:pt x="430357" y="86591"/>
                  </a:moveTo>
                  <a:lnTo>
                    <a:pt x="430357" y="257175"/>
                  </a:lnTo>
                  <a:lnTo>
                    <a:pt x="86591" y="257175"/>
                  </a:lnTo>
                  <a:lnTo>
                    <a:pt x="86591" y="86591"/>
                  </a:lnTo>
                  <a:lnTo>
                    <a:pt x="430357" y="86591"/>
                  </a:lnTo>
                  <a:close/>
                  <a:moveTo>
                    <a:pt x="86591" y="618259"/>
                  </a:moveTo>
                  <a:lnTo>
                    <a:pt x="430357" y="618259"/>
                  </a:lnTo>
                  <a:lnTo>
                    <a:pt x="430357" y="788843"/>
                  </a:lnTo>
                  <a:lnTo>
                    <a:pt x="86591" y="788843"/>
                  </a:lnTo>
                  <a:lnTo>
                    <a:pt x="86591" y="618259"/>
                  </a:lnTo>
                  <a:close/>
                  <a:moveTo>
                    <a:pt x="1033030" y="788843"/>
                  </a:moveTo>
                  <a:lnTo>
                    <a:pt x="1033030" y="618259"/>
                  </a:lnTo>
                  <a:lnTo>
                    <a:pt x="1376796" y="618259"/>
                  </a:lnTo>
                  <a:lnTo>
                    <a:pt x="1376796" y="788843"/>
                  </a:lnTo>
                  <a:lnTo>
                    <a:pt x="1033030" y="788843"/>
                  </a:ln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96"/>
          <p:cNvGrpSpPr/>
          <p:nvPr/>
        </p:nvGrpSpPr>
        <p:grpSpPr>
          <a:xfrm>
            <a:off x="3156646" y="1718227"/>
            <a:ext cx="379375" cy="415000"/>
            <a:chOff x="6328929" y="2789093"/>
            <a:chExt cx="1761259" cy="1926647"/>
          </a:xfrm>
        </p:grpSpPr>
        <p:sp>
          <p:nvSpPr>
            <p:cNvPr id="822" name="Google Shape;822;p96"/>
            <p:cNvSpPr/>
            <p:nvPr/>
          </p:nvSpPr>
          <p:spPr>
            <a:xfrm>
              <a:off x="6328929" y="2789093"/>
              <a:ext cx="1761259" cy="1926647"/>
            </a:xfrm>
            <a:custGeom>
              <a:avLst/>
              <a:gdLst/>
              <a:ahLst/>
              <a:cxnLst/>
              <a:rect l="l" t="t" r="r" b="b"/>
              <a:pathLst>
                <a:path w="1761259" h="1926647" extrusionOk="0">
                  <a:moveTo>
                    <a:pt x="880630" y="0"/>
                  </a:moveTo>
                  <a:cubicBezTo>
                    <a:pt x="453736" y="0"/>
                    <a:pt x="0" y="117764"/>
                    <a:pt x="0" y="335973"/>
                  </a:cubicBezTo>
                  <a:lnTo>
                    <a:pt x="0" y="1590675"/>
                  </a:lnTo>
                  <a:cubicBezTo>
                    <a:pt x="0" y="1808884"/>
                    <a:pt x="453736" y="1926648"/>
                    <a:pt x="880630" y="1926648"/>
                  </a:cubicBezTo>
                  <a:cubicBezTo>
                    <a:pt x="1307523" y="1926648"/>
                    <a:pt x="1761259" y="1808884"/>
                    <a:pt x="1761259" y="1590675"/>
                  </a:cubicBezTo>
                  <a:lnTo>
                    <a:pt x="1761259" y="336839"/>
                  </a:lnTo>
                  <a:cubicBezTo>
                    <a:pt x="1760394" y="117764"/>
                    <a:pt x="1307523" y="0"/>
                    <a:pt x="880630" y="0"/>
                  </a:cubicBezTo>
                  <a:close/>
                  <a:moveTo>
                    <a:pt x="1673803" y="1591541"/>
                  </a:moveTo>
                  <a:cubicBezTo>
                    <a:pt x="1673803" y="1709305"/>
                    <a:pt x="1334366" y="1840923"/>
                    <a:pt x="879764" y="1840923"/>
                  </a:cubicBezTo>
                  <a:cubicBezTo>
                    <a:pt x="425161" y="1840923"/>
                    <a:pt x="85725" y="1709305"/>
                    <a:pt x="85725" y="1591541"/>
                  </a:cubicBezTo>
                  <a:lnTo>
                    <a:pt x="85725" y="1325707"/>
                  </a:lnTo>
                  <a:cubicBezTo>
                    <a:pt x="237259" y="1446068"/>
                    <a:pt x="565439" y="1510145"/>
                    <a:pt x="879764" y="1510145"/>
                  </a:cubicBezTo>
                  <a:cubicBezTo>
                    <a:pt x="1194089" y="1510145"/>
                    <a:pt x="1521403" y="1446068"/>
                    <a:pt x="1673803" y="1325707"/>
                  </a:cubicBezTo>
                  <a:lnTo>
                    <a:pt x="1673803" y="1591541"/>
                  </a:lnTo>
                  <a:close/>
                  <a:moveTo>
                    <a:pt x="1673803" y="1173307"/>
                  </a:moveTo>
                  <a:cubicBezTo>
                    <a:pt x="1673803" y="1291071"/>
                    <a:pt x="1334366" y="1422689"/>
                    <a:pt x="879764" y="1422689"/>
                  </a:cubicBezTo>
                  <a:cubicBezTo>
                    <a:pt x="425161" y="1422689"/>
                    <a:pt x="85725" y="1291071"/>
                    <a:pt x="85725" y="1173307"/>
                  </a:cubicBezTo>
                  <a:lnTo>
                    <a:pt x="85725" y="907473"/>
                  </a:lnTo>
                  <a:cubicBezTo>
                    <a:pt x="237259" y="1027834"/>
                    <a:pt x="565439" y="1091911"/>
                    <a:pt x="879764" y="1091911"/>
                  </a:cubicBezTo>
                  <a:cubicBezTo>
                    <a:pt x="1194089" y="1091911"/>
                    <a:pt x="1521403" y="1027834"/>
                    <a:pt x="1673803" y="907473"/>
                  </a:cubicBezTo>
                  <a:lnTo>
                    <a:pt x="1673803" y="1173307"/>
                  </a:lnTo>
                  <a:close/>
                  <a:moveTo>
                    <a:pt x="1673803" y="755073"/>
                  </a:moveTo>
                  <a:cubicBezTo>
                    <a:pt x="1673803" y="872836"/>
                    <a:pt x="1334366" y="1004455"/>
                    <a:pt x="879764" y="1004455"/>
                  </a:cubicBezTo>
                  <a:cubicBezTo>
                    <a:pt x="425161" y="1004455"/>
                    <a:pt x="85725" y="872836"/>
                    <a:pt x="85725" y="755073"/>
                  </a:cubicBezTo>
                  <a:lnTo>
                    <a:pt x="85725" y="489239"/>
                  </a:lnTo>
                  <a:cubicBezTo>
                    <a:pt x="237259" y="609600"/>
                    <a:pt x="565439" y="673677"/>
                    <a:pt x="879764" y="673677"/>
                  </a:cubicBezTo>
                  <a:cubicBezTo>
                    <a:pt x="1194089" y="673677"/>
                    <a:pt x="1521403" y="609600"/>
                    <a:pt x="1673803" y="489239"/>
                  </a:cubicBezTo>
                  <a:lnTo>
                    <a:pt x="1673803" y="755073"/>
                  </a:lnTo>
                  <a:close/>
                  <a:moveTo>
                    <a:pt x="880630" y="586220"/>
                  </a:moveTo>
                  <a:cubicBezTo>
                    <a:pt x="426027" y="586220"/>
                    <a:pt x="86591" y="454602"/>
                    <a:pt x="86591" y="336839"/>
                  </a:cubicBezTo>
                  <a:cubicBezTo>
                    <a:pt x="86591" y="219075"/>
                    <a:pt x="426027" y="87457"/>
                    <a:pt x="880630" y="87457"/>
                  </a:cubicBezTo>
                  <a:cubicBezTo>
                    <a:pt x="1335232" y="87457"/>
                    <a:pt x="1674668" y="219075"/>
                    <a:pt x="1674668" y="336839"/>
                  </a:cubicBezTo>
                  <a:cubicBezTo>
                    <a:pt x="1674668" y="454602"/>
                    <a:pt x="1334366" y="586220"/>
                    <a:pt x="880630" y="58622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3" name="Google Shape;823;p96"/>
            <p:cNvGrpSpPr/>
            <p:nvPr/>
          </p:nvGrpSpPr>
          <p:grpSpPr>
            <a:xfrm>
              <a:off x="6948920" y="3578802"/>
              <a:ext cx="520411" cy="86590"/>
              <a:chOff x="6948920" y="3578802"/>
              <a:chExt cx="520411" cy="86590"/>
            </a:xfrm>
          </p:grpSpPr>
          <p:sp>
            <p:nvSpPr>
              <p:cNvPr id="824" name="Google Shape;824;p96"/>
              <p:cNvSpPr/>
              <p:nvPr/>
            </p:nvSpPr>
            <p:spPr>
              <a:xfrm>
                <a:off x="6948920" y="3578802"/>
                <a:ext cx="294409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294409" h="86590" extrusionOk="0">
                    <a:moveTo>
                      <a:pt x="0" y="0"/>
                    </a:moveTo>
                    <a:lnTo>
                      <a:pt x="294409" y="0"/>
                    </a:lnTo>
                    <a:lnTo>
                      <a:pt x="294409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96"/>
              <p:cNvSpPr/>
              <p:nvPr/>
            </p:nvSpPr>
            <p:spPr>
              <a:xfrm>
                <a:off x="7313468" y="3578802"/>
                <a:ext cx="155863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155863" h="86590" extrusionOk="0">
                    <a:moveTo>
                      <a:pt x="0" y="0"/>
                    </a:moveTo>
                    <a:lnTo>
                      <a:pt x="155864" y="0"/>
                    </a:lnTo>
                    <a:lnTo>
                      <a:pt x="155864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6" name="Google Shape;826;p96"/>
            <p:cNvGrpSpPr/>
            <p:nvPr/>
          </p:nvGrpSpPr>
          <p:grpSpPr>
            <a:xfrm>
              <a:off x="6948920" y="4010025"/>
              <a:ext cx="520411" cy="86590"/>
              <a:chOff x="6948920" y="4010025"/>
              <a:chExt cx="520411" cy="86590"/>
            </a:xfrm>
          </p:grpSpPr>
          <p:sp>
            <p:nvSpPr>
              <p:cNvPr id="827" name="Google Shape;827;p96"/>
              <p:cNvSpPr/>
              <p:nvPr/>
            </p:nvSpPr>
            <p:spPr>
              <a:xfrm>
                <a:off x="6948920" y="4010025"/>
                <a:ext cx="294409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294409" h="86590" extrusionOk="0">
                    <a:moveTo>
                      <a:pt x="0" y="0"/>
                    </a:moveTo>
                    <a:lnTo>
                      <a:pt x="294409" y="0"/>
                    </a:lnTo>
                    <a:lnTo>
                      <a:pt x="294409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96"/>
              <p:cNvSpPr/>
              <p:nvPr/>
            </p:nvSpPr>
            <p:spPr>
              <a:xfrm>
                <a:off x="7313468" y="4010025"/>
                <a:ext cx="155863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155863" h="86590" extrusionOk="0">
                    <a:moveTo>
                      <a:pt x="0" y="0"/>
                    </a:moveTo>
                    <a:lnTo>
                      <a:pt x="155864" y="0"/>
                    </a:lnTo>
                    <a:lnTo>
                      <a:pt x="155864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9" name="Google Shape;829;p96"/>
            <p:cNvGrpSpPr/>
            <p:nvPr/>
          </p:nvGrpSpPr>
          <p:grpSpPr>
            <a:xfrm>
              <a:off x="6948920" y="4417868"/>
              <a:ext cx="520411" cy="86590"/>
              <a:chOff x="6948920" y="4417868"/>
              <a:chExt cx="520411" cy="86590"/>
            </a:xfrm>
          </p:grpSpPr>
          <p:sp>
            <p:nvSpPr>
              <p:cNvPr id="830" name="Google Shape;830;p96"/>
              <p:cNvSpPr/>
              <p:nvPr/>
            </p:nvSpPr>
            <p:spPr>
              <a:xfrm>
                <a:off x="6948920" y="4417868"/>
                <a:ext cx="294409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294409" h="86590" extrusionOk="0">
                    <a:moveTo>
                      <a:pt x="0" y="0"/>
                    </a:moveTo>
                    <a:lnTo>
                      <a:pt x="294409" y="0"/>
                    </a:lnTo>
                    <a:lnTo>
                      <a:pt x="294409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96"/>
              <p:cNvSpPr/>
              <p:nvPr/>
            </p:nvSpPr>
            <p:spPr>
              <a:xfrm>
                <a:off x="7313468" y="4417868"/>
                <a:ext cx="155863" cy="86590"/>
              </a:xfrm>
              <a:custGeom>
                <a:avLst/>
                <a:gdLst/>
                <a:ahLst/>
                <a:cxnLst/>
                <a:rect l="l" t="t" r="r" b="b"/>
                <a:pathLst>
                  <a:path w="155863" h="86590" extrusionOk="0">
                    <a:moveTo>
                      <a:pt x="0" y="0"/>
                    </a:moveTo>
                    <a:lnTo>
                      <a:pt x="155864" y="0"/>
                    </a:lnTo>
                    <a:lnTo>
                      <a:pt x="155864" y="86591"/>
                    </a:lnTo>
                    <a:lnTo>
                      <a:pt x="0" y="86591"/>
                    </a:lnTo>
                    <a:close/>
                  </a:path>
                </a:pathLst>
              </a:custGeom>
              <a:solidFill>
                <a:srgbClr val="248D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32" name="Google Shape;832;p96" descr="Cérebro esquerdo estrutura de tópic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1826" y="1554749"/>
            <a:ext cx="651900" cy="6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6"/>
          <p:cNvSpPr txBox="1"/>
          <p:nvPr/>
        </p:nvSpPr>
        <p:spPr>
          <a:xfrm>
            <a:off x="450946" y="220711"/>
            <a:ext cx="76176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RPA + AI (Machine Learning)</a:t>
            </a:r>
            <a:b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Compliance report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4" name="Google Shape;834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3777" y="50872"/>
            <a:ext cx="2649549" cy="8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97"/>
          <p:cNvSpPr/>
          <p:nvPr/>
        </p:nvSpPr>
        <p:spPr>
          <a:xfrm>
            <a:off x="0" y="0"/>
            <a:ext cx="507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7"/>
          <p:cNvSpPr/>
          <p:nvPr/>
        </p:nvSpPr>
        <p:spPr>
          <a:xfrm rot="5400000">
            <a:off x="43775" y="1384750"/>
            <a:ext cx="437100" cy="52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1" name="Google Shape;841;p97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4">
            <a:alphaModFix/>
          </a:blip>
          <a:srcRect l="358"/>
          <a:stretch/>
        </p:blipFill>
        <p:spPr>
          <a:xfrm>
            <a:off x="1686850" y="1380850"/>
            <a:ext cx="6258600" cy="3370800"/>
          </a:xfrm>
          <a:prstGeom prst="roundRect">
            <a:avLst>
              <a:gd name="adj" fmla="val 1949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3" name="Google Shape;843;p97"/>
          <p:cNvSpPr/>
          <p:nvPr/>
        </p:nvSpPr>
        <p:spPr>
          <a:xfrm>
            <a:off x="169050" y="15577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4" name="Google Shape;844;p97"/>
          <p:cNvSpPr/>
          <p:nvPr/>
        </p:nvSpPr>
        <p:spPr>
          <a:xfrm>
            <a:off x="169050" y="20575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5" name="Google Shape;845;p97"/>
          <p:cNvSpPr/>
          <p:nvPr/>
        </p:nvSpPr>
        <p:spPr>
          <a:xfrm>
            <a:off x="169050" y="25573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6" name="Google Shape;846;p97"/>
          <p:cNvSpPr/>
          <p:nvPr/>
        </p:nvSpPr>
        <p:spPr>
          <a:xfrm>
            <a:off x="169050" y="30571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7" name="Google Shape;847;p97"/>
          <p:cNvSpPr/>
          <p:nvPr/>
        </p:nvSpPr>
        <p:spPr>
          <a:xfrm>
            <a:off x="169050" y="35569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8" name="Google Shape;848;p97"/>
          <p:cNvSpPr txBox="1"/>
          <p:nvPr/>
        </p:nvSpPr>
        <p:spPr>
          <a:xfrm>
            <a:off x="714550" y="794050"/>
            <a:ext cx="378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Access Support System</a:t>
            </a:r>
            <a:endParaRPr sz="16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9" name="Google Shape;849;p97"/>
          <p:cNvSpPr txBox="1"/>
          <p:nvPr/>
        </p:nvSpPr>
        <p:spPr>
          <a:xfrm>
            <a:off x="714550" y="306725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Supplier Validation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0" name="Google Shape;850;p97"/>
          <p:cNvSpPr/>
          <p:nvPr/>
        </p:nvSpPr>
        <p:spPr>
          <a:xfrm>
            <a:off x="803250" y="0"/>
            <a:ext cx="7701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</a:t>
            </a:r>
            <a:endParaRPr sz="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1" name="Google Shape;85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750" y="1548700"/>
            <a:ext cx="187800" cy="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97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81175" y="2069625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97"/>
          <p:cNvPicPr preferRelativeResize="0"/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181175" y="2578263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7"/>
          <p:cNvPicPr preferRelativeResize="0"/>
          <p:nvPr/>
        </p:nvPicPr>
        <p:blipFill>
          <a:blip r:embed="rId8">
            <a:alphaModFix amt="25000"/>
          </a:blip>
          <a:stretch>
            <a:fillRect/>
          </a:stretch>
        </p:blipFill>
        <p:spPr>
          <a:xfrm>
            <a:off x="185050" y="3067588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97"/>
          <p:cNvPicPr preferRelativeResize="0"/>
          <p:nvPr/>
        </p:nvPicPr>
        <p:blipFill>
          <a:blip r:embed="rId9">
            <a:alphaModFix amt="25000"/>
          </a:blip>
          <a:stretch>
            <a:fillRect/>
          </a:stretch>
        </p:blipFill>
        <p:spPr>
          <a:xfrm>
            <a:off x="185050" y="3574600"/>
            <a:ext cx="154550" cy="1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8"/>
          <p:cNvSpPr/>
          <p:nvPr/>
        </p:nvSpPr>
        <p:spPr>
          <a:xfrm>
            <a:off x="0" y="0"/>
            <a:ext cx="507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8"/>
          <p:cNvSpPr/>
          <p:nvPr/>
        </p:nvSpPr>
        <p:spPr>
          <a:xfrm rot="5400000">
            <a:off x="43775" y="1888000"/>
            <a:ext cx="437100" cy="52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2" name="Google Shape;862;p98"/>
          <p:cNvCxnSpPr>
            <a:stCxn id="863" idx="2"/>
            <a:endCxn id="864" idx="0"/>
          </p:cNvCxnSpPr>
          <p:nvPr/>
        </p:nvCxnSpPr>
        <p:spPr>
          <a:xfrm>
            <a:off x="258449" y="1724376"/>
            <a:ext cx="0" cy="350700"/>
          </a:xfrm>
          <a:prstGeom prst="straightConnector1">
            <a:avLst/>
          </a:prstGeom>
          <a:noFill/>
          <a:ln w="19050" cap="flat" cmpd="sng">
            <a:solidFill>
              <a:srgbClr val="248DD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5" name="Google Shape;865;p98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8"/>
          <p:cNvSpPr/>
          <p:nvPr/>
        </p:nvSpPr>
        <p:spPr>
          <a:xfrm>
            <a:off x="169050" y="15577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7" name="Google Shape;867;p98"/>
          <p:cNvSpPr/>
          <p:nvPr/>
        </p:nvSpPr>
        <p:spPr>
          <a:xfrm>
            <a:off x="169050" y="20575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8" name="Google Shape;868;p98"/>
          <p:cNvSpPr/>
          <p:nvPr/>
        </p:nvSpPr>
        <p:spPr>
          <a:xfrm>
            <a:off x="169050" y="25573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9" name="Google Shape;869;p98"/>
          <p:cNvSpPr/>
          <p:nvPr/>
        </p:nvSpPr>
        <p:spPr>
          <a:xfrm>
            <a:off x="169050" y="30571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0" name="Google Shape;870;p98"/>
          <p:cNvSpPr/>
          <p:nvPr/>
        </p:nvSpPr>
        <p:spPr>
          <a:xfrm>
            <a:off x="169050" y="35569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71" name="Google Shape;871;p98"/>
          <p:cNvGrpSpPr/>
          <p:nvPr/>
        </p:nvGrpSpPr>
        <p:grpSpPr>
          <a:xfrm>
            <a:off x="1153885" y="1649331"/>
            <a:ext cx="7344516" cy="2857680"/>
            <a:chOff x="1527510" y="1442631"/>
            <a:chExt cx="7344516" cy="2857680"/>
          </a:xfrm>
        </p:grpSpPr>
        <p:pic>
          <p:nvPicPr>
            <p:cNvPr id="872" name="Google Shape;872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7510" y="1442631"/>
              <a:ext cx="1891200" cy="2144400"/>
            </a:xfrm>
            <a:prstGeom prst="roundRect">
              <a:avLst>
                <a:gd name="adj" fmla="val 1822"/>
              </a:avLst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66675" dir="5400000" algn="bl" rotWithShape="0">
                <a:srgbClr val="D9D9D9">
                  <a:alpha val="21000"/>
                </a:srgbClr>
              </a:outerShdw>
            </a:effectLst>
          </p:spPr>
        </p:pic>
        <p:pic>
          <p:nvPicPr>
            <p:cNvPr id="873" name="Google Shape;873;p9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56571" y="1646410"/>
              <a:ext cx="2301000" cy="2045100"/>
            </a:xfrm>
            <a:prstGeom prst="roundRect">
              <a:avLst>
                <a:gd name="adj" fmla="val 2410"/>
              </a:avLst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66675" dir="5400000" algn="bl" rotWithShape="0">
                <a:srgbClr val="D9D9D9">
                  <a:alpha val="21000"/>
                </a:srgbClr>
              </a:outerShdw>
            </a:effectLst>
          </p:spPr>
        </p:pic>
        <p:pic>
          <p:nvPicPr>
            <p:cNvPr id="874" name="Google Shape;874;p98"/>
            <p:cNvPicPr preferRelativeResize="0"/>
            <p:nvPr/>
          </p:nvPicPr>
          <p:blipFill rotWithShape="1">
            <a:blip r:embed="rId6">
              <a:alphaModFix/>
            </a:blip>
            <a:srcRect l="3752" t="2505" r="1951"/>
            <a:stretch/>
          </p:blipFill>
          <p:spPr>
            <a:xfrm>
              <a:off x="4154505" y="1846524"/>
              <a:ext cx="1690800" cy="2144400"/>
            </a:xfrm>
            <a:prstGeom prst="roundRect">
              <a:avLst>
                <a:gd name="adj" fmla="val 2963"/>
              </a:avLst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66675" dir="5400000" algn="bl" rotWithShape="0">
                <a:srgbClr val="D9D9D9">
                  <a:alpha val="21000"/>
                </a:srgbClr>
              </a:outerShdw>
            </a:effectLst>
          </p:spPr>
        </p:pic>
        <p:pic>
          <p:nvPicPr>
            <p:cNvPr id="875" name="Google Shape;875;p9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38155" y="1933877"/>
              <a:ext cx="1937100" cy="2310000"/>
            </a:xfrm>
            <a:prstGeom prst="roundRect">
              <a:avLst>
                <a:gd name="adj" fmla="val 2699"/>
              </a:avLst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66675" dir="5400000" algn="bl" rotWithShape="0">
                <a:srgbClr val="D9D9D9">
                  <a:alpha val="21000"/>
                </a:srgbClr>
              </a:outerShdw>
            </a:effectLst>
          </p:spPr>
        </p:pic>
        <p:pic>
          <p:nvPicPr>
            <p:cNvPr id="876" name="Google Shape;876;p98"/>
            <p:cNvPicPr preferRelativeResize="0"/>
            <p:nvPr/>
          </p:nvPicPr>
          <p:blipFill rotWithShape="1">
            <a:blip r:embed="rId8">
              <a:alphaModFix/>
            </a:blip>
            <a:srcRect l="844" t="1831" r="2086" b="1250"/>
            <a:stretch/>
          </p:blipFill>
          <p:spPr>
            <a:xfrm>
              <a:off x="6638527" y="2281011"/>
              <a:ext cx="2233500" cy="2019300"/>
            </a:xfrm>
            <a:prstGeom prst="roundRect">
              <a:avLst>
                <a:gd name="adj" fmla="val 2274"/>
              </a:avLst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66675" dir="5400000" algn="bl" rotWithShape="0">
                <a:srgbClr val="D9D9D9">
                  <a:alpha val="21000"/>
                </a:srgbClr>
              </a:outerShdw>
            </a:effectLst>
          </p:spPr>
        </p:pic>
        <p:sp>
          <p:nvSpPr>
            <p:cNvPr id="877" name="Google Shape;877;p98"/>
            <p:cNvSpPr/>
            <p:nvPr/>
          </p:nvSpPr>
          <p:spPr>
            <a:xfrm>
              <a:off x="1843919" y="1947290"/>
              <a:ext cx="745800" cy="22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8"/>
            <p:cNvSpPr/>
            <p:nvPr/>
          </p:nvSpPr>
          <p:spPr>
            <a:xfrm>
              <a:off x="3120446" y="2404086"/>
              <a:ext cx="870600" cy="154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8"/>
            <p:cNvSpPr/>
            <p:nvPr/>
          </p:nvSpPr>
          <p:spPr>
            <a:xfrm>
              <a:off x="4562015" y="2258658"/>
              <a:ext cx="745800" cy="22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8"/>
            <p:cNvSpPr/>
            <p:nvPr/>
          </p:nvSpPr>
          <p:spPr>
            <a:xfrm>
              <a:off x="5748361" y="2620299"/>
              <a:ext cx="870600" cy="22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8"/>
            <p:cNvSpPr/>
            <p:nvPr/>
          </p:nvSpPr>
          <p:spPr>
            <a:xfrm>
              <a:off x="6619088" y="2558367"/>
              <a:ext cx="471300" cy="10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8"/>
            <p:cNvSpPr/>
            <p:nvPr/>
          </p:nvSpPr>
          <p:spPr>
            <a:xfrm>
              <a:off x="6619088" y="2737325"/>
              <a:ext cx="745800" cy="5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8"/>
            <p:cNvSpPr/>
            <p:nvPr/>
          </p:nvSpPr>
          <p:spPr>
            <a:xfrm>
              <a:off x="5551061" y="3256163"/>
              <a:ext cx="745800" cy="5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8"/>
            <p:cNvSpPr/>
            <p:nvPr/>
          </p:nvSpPr>
          <p:spPr>
            <a:xfrm>
              <a:off x="4738225" y="3411025"/>
              <a:ext cx="699900" cy="5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8"/>
            <p:cNvSpPr/>
            <p:nvPr/>
          </p:nvSpPr>
          <p:spPr>
            <a:xfrm>
              <a:off x="1875301" y="2470883"/>
              <a:ext cx="471300" cy="32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8"/>
            <p:cNvSpPr/>
            <p:nvPr/>
          </p:nvSpPr>
          <p:spPr>
            <a:xfrm>
              <a:off x="6296872" y="3126141"/>
              <a:ext cx="272400" cy="56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7" name="Google Shape;887;p98"/>
          <p:cNvSpPr txBox="1"/>
          <p:nvPr/>
        </p:nvSpPr>
        <p:spPr>
          <a:xfrm>
            <a:off x="714550" y="794050"/>
            <a:ext cx="378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Intelligent Document Processing</a:t>
            </a:r>
            <a:endParaRPr sz="16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8" name="Google Shape;888;p98"/>
          <p:cNvSpPr txBox="1"/>
          <p:nvPr/>
        </p:nvSpPr>
        <p:spPr>
          <a:xfrm>
            <a:off x="714550" y="306725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Supplier Validation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9" name="Google Shape;889;p98"/>
          <p:cNvSpPr/>
          <p:nvPr/>
        </p:nvSpPr>
        <p:spPr>
          <a:xfrm>
            <a:off x="803250" y="0"/>
            <a:ext cx="7701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</a:t>
            </a:r>
            <a:endParaRPr sz="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90" name="Google Shape;890;p98"/>
          <p:cNvPicPr preferRelativeResize="0"/>
          <p:nvPr/>
        </p:nvPicPr>
        <p:blipFill>
          <a:blip r:embed="rId9">
            <a:alphaModFix amt="25000"/>
          </a:blip>
          <a:stretch>
            <a:fillRect/>
          </a:stretch>
        </p:blipFill>
        <p:spPr>
          <a:xfrm>
            <a:off x="159750" y="1548700"/>
            <a:ext cx="187800" cy="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1175" y="2069625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8"/>
          <p:cNvPicPr preferRelativeResize="0"/>
          <p:nvPr/>
        </p:nvPicPr>
        <p:blipFill>
          <a:blip r:embed="rId11">
            <a:alphaModFix amt="25000"/>
          </a:blip>
          <a:stretch>
            <a:fillRect/>
          </a:stretch>
        </p:blipFill>
        <p:spPr>
          <a:xfrm>
            <a:off x="181175" y="2578263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98"/>
          <p:cNvPicPr preferRelativeResize="0"/>
          <p:nvPr/>
        </p:nvPicPr>
        <p:blipFill>
          <a:blip r:embed="rId12">
            <a:alphaModFix amt="25000"/>
          </a:blip>
          <a:stretch>
            <a:fillRect/>
          </a:stretch>
        </p:blipFill>
        <p:spPr>
          <a:xfrm>
            <a:off x="185050" y="3067588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8"/>
          <p:cNvPicPr preferRelativeResize="0"/>
          <p:nvPr/>
        </p:nvPicPr>
        <p:blipFill>
          <a:blip r:embed="rId13">
            <a:alphaModFix amt="25000"/>
          </a:blip>
          <a:stretch>
            <a:fillRect/>
          </a:stretch>
        </p:blipFill>
        <p:spPr>
          <a:xfrm>
            <a:off x="185050" y="3574600"/>
            <a:ext cx="154550" cy="1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9"/>
          <p:cNvSpPr/>
          <p:nvPr/>
        </p:nvSpPr>
        <p:spPr>
          <a:xfrm>
            <a:off x="0" y="0"/>
            <a:ext cx="507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0" name="Google Shape;900;p99"/>
          <p:cNvCxnSpPr>
            <a:endCxn id="901" idx="0"/>
          </p:cNvCxnSpPr>
          <p:nvPr/>
        </p:nvCxnSpPr>
        <p:spPr>
          <a:xfrm>
            <a:off x="258451" y="1724326"/>
            <a:ext cx="0" cy="845100"/>
          </a:xfrm>
          <a:prstGeom prst="straightConnector1">
            <a:avLst/>
          </a:prstGeom>
          <a:noFill/>
          <a:ln w="19050" cap="flat" cmpd="sng">
            <a:solidFill>
              <a:srgbClr val="248D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2" name="Google Shape;902;p99"/>
          <p:cNvSpPr/>
          <p:nvPr/>
        </p:nvSpPr>
        <p:spPr>
          <a:xfrm rot="5400000">
            <a:off x="43775" y="2384350"/>
            <a:ext cx="437100" cy="52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3" name="Google Shape;903;p99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9"/>
          <p:cNvSpPr/>
          <p:nvPr/>
        </p:nvSpPr>
        <p:spPr>
          <a:xfrm>
            <a:off x="169050" y="15577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5" name="Google Shape;905;p99"/>
          <p:cNvSpPr/>
          <p:nvPr/>
        </p:nvSpPr>
        <p:spPr>
          <a:xfrm>
            <a:off x="169050" y="20575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6" name="Google Shape;906;p99"/>
          <p:cNvSpPr/>
          <p:nvPr/>
        </p:nvSpPr>
        <p:spPr>
          <a:xfrm>
            <a:off x="169050" y="25573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7" name="Google Shape;907;p99"/>
          <p:cNvSpPr/>
          <p:nvPr/>
        </p:nvSpPr>
        <p:spPr>
          <a:xfrm>
            <a:off x="169050" y="30571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8" name="Google Shape;908;p99"/>
          <p:cNvSpPr/>
          <p:nvPr/>
        </p:nvSpPr>
        <p:spPr>
          <a:xfrm>
            <a:off x="169050" y="35569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9" name="Google Shape;909;p99"/>
          <p:cNvSpPr txBox="1"/>
          <p:nvPr/>
        </p:nvSpPr>
        <p:spPr>
          <a:xfrm>
            <a:off x="714550" y="794050"/>
            <a:ext cx="378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Rule Engine</a:t>
            </a:r>
            <a:endParaRPr sz="16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0" name="Google Shape;910;p99"/>
          <p:cNvSpPr txBox="1"/>
          <p:nvPr/>
        </p:nvSpPr>
        <p:spPr>
          <a:xfrm>
            <a:off x="714550" y="306725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Supplier Validation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11" name="Google Shape;911;p99"/>
          <p:cNvGrpSpPr/>
          <p:nvPr/>
        </p:nvGrpSpPr>
        <p:grpSpPr>
          <a:xfrm>
            <a:off x="1573340" y="2121102"/>
            <a:ext cx="2430310" cy="1554148"/>
            <a:chOff x="1869890" y="2057502"/>
            <a:chExt cx="2430310" cy="1554148"/>
          </a:xfrm>
        </p:grpSpPr>
        <p:sp>
          <p:nvSpPr>
            <p:cNvPr id="912" name="Google Shape;912;p99"/>
            <p:cNvSpPr txBox="1"/>
            <p:nvPr/>
          </p:nvSpPr>
          <p:spPr>
            <a:xfrm>
              <a:off x="1869900" y="2865250"/>
              <a:ext cx="2430300" cy="7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1F2125"/>
                  </a:solidFill>
                  <a:latin typeface="Poppins"/>
                  <a:ea typeface="Poppins"/>
                  <a:cs typeface="Poppins"/>
                  <a:sym typeface="Poppins"/>
                </a:rPr>
                <a:t>Approval Rules Engine</a:t>
              </a:r>
              <a:endParaRPr sz="24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913" name="Google Shape;913;p99"/>
            <p:cNvGrpSpPr/>
            <p:nvPr/>
          </p:nvGrpSpPr>
          <p:grpSpPr>
            <a:xfrm>
              <a:off x="1869890" y="2057502"/>
              <a:ext cx="705543" cy="705895"/>
              <a:chOff x="7370041" y="805544"/>
              <a:chExt cx="1731818" cy="1732684"/>
            </a:xfrm>
          </p:grpSpPr>
          <p:grpSp>
            <p:nvGrpSpPr>
              <p:cNvPr id="914" name="Google Shape;914;p99"/>
              <p:cNvGrpSpPr/>
              <p:nvPr/>
            </p:nvGrpSpPr>
            <p:grpSpPr>
              <a:xfrm>
                <a:off x="7628947" y="1110345"/>
                <a:ext cx="1214005" cy="531668"/>
                <a:chOff x="7628947" y="1110345"/>
                <a:chExt cx="1214005" cy="531668"/>
              </a:xfrm>
            </p:grpSpPr>
            <p:sp>
              <p:nvSpPr>
                <p:cNvPr id="915" name="Google Shape;915;p99"/>
                <p:cNvSpPr/>
                <p:nvPr/>
              </p:nvSpPr>
              <p:spPr>
                <a:xfrm>
                  <a:off x="7628947" y="1110345"/>
                  <a:ext cx="531668" cy="531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668" h="531668" extrusionOk="0">
                      <a:moveTo>
                        <a:pt x="265834" y="0"/>
                      </a:moveTo>
                      <a:cubicBezTo>
                        <a:pt x="119495" y="0"/>
                        <a:pt x="0" y="118630"/>
                        <a:pt x="0" y="265834"/>
                      </a:cubicBezTo>
                      <a:cubicBezTo>
                        <a:pt x="0" y="413039"/>
                        <a:pt x="118630" y="531668"/>
                        <a:pt x="265834" y="531668"/>
                      </a:cubicBezTo>
                      <a:cubicBezTo>
                        <a:pt x="413039" y="531668"/>
                        <a:pt x="531668" y="413039"/>
                        <a:pt x="531668" y="265834"/>
                      </a:cubicBezTo>
                      <a:cubicBezTo>
                        <a:pt x="531668" y="118630"/>
                        <a:pt x="412173" y="0"/>
                        <a:pt x="265834" y="0"/>
                      </a:cubicBezTo>
                      <a:close/>
                      <a:moveTo>
                        <a:pt x="403514" y="341168"/>
                      </a:moveTo>
                      <a:lnTo>
                        <a:pt x="340302" y="404380"/>
                      </a:lnTo>
                      <a:lnTo>
                        <a:pt x="264968" y="329045"/>
                      </a:lnTo>
                      <a:lnTo>
                        <a:pt x="189634" y="404380"/>
                      </a:lnTo>
                      <a:lnTo>
                        <a:pt x="126423" y="341168"/>
                      </a:lnTo>
                      <a:lnTo>
                        <a:pt x="201757" y="265834"/>
                      </a:lnTo>
                      <a:lnTo>
                        <a:pt x="126423" y="190500"/>
                      </a:lnTo>
                      <a:lnTo>
                        <a:pt x="189634" y="127289"/>
                      </a:lnTo>
                      <a:lnTo>
                        <a:pt x="264968" y="202623"/>
                      </a:lnTo>
                      <a:lnTo>
                        <a:pt x="340302" y="127289"/>
                      </a:lnTo>
                      <a:lnTo>
                        <a:pt x="403514" y="190500"/>
                      </a:lnTo>
                      <a:lnTo>
                        <a:pt x="328180" y="265834"/>
                      </a:lnTo>
                      <a:lnTo>
                        <a:pt x="403514" y="341168"/>
                      </a:lnTo>
                      <a:close/>
                    </a:path>
                  </a:pathLst>
                </a:custGeom>
                <a:solidFill>
                  <a:srgbClr val="FF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99"/>
                <p:cNvSpPr/>
                <p:nvPr/>
              </p:nvSpPr>
              <p:spPr>
                <a:xfrm>
                  <a:off x="8311284" y="1110345"/>
                  <a:ext cx="531668" cy="531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668" h="531668" extrusionOk="0">
                      <a:moveTo>
                        <a:pt x="265834" y="0"/>
                      </a:moveTo>
                      <a:cubicBezTo>
                        <a:pt x="119495" y="0"/>
                        <a:pt x="0" y="118630"/>
                        <a:pt x="0" y="265834"/>
                      </a:cubicBezTo>
                      <a:cubicBezTo>
                        <a:pt x="0" y="413039"/>
                        <a:pt x="118630" y="531668"/>
                        <a:pt x="265834" y="531668"/>
                      </a:cubicBezTo>
                      <a:cubicBezTo>
                        <a:pt x="412173" y="531668"/>
                        <a:pt x="531668" y="413039"/>
                        <a:pt x="531668" y="265834"/>
                      </a:cubicBezTo>
                      <a:cubicBezTo>
                        <a:pt x="531668" y="118630"/>
                        <a:pt x="413039" y="0"/>
                        <a:pt x="265834" y="0"/>
                      </a:cubicBezTo>
                      <a:close/>
                      <a:moveTo>
                        <a:pt x="232930" y="390525"/>
                      </a:moveTo>
                      <a:lnTo>
                        <a:pt x="227734" y="385330"/>
                      </a:lnTo>
                      <a:lnTo>
                        <a:pt x="227734" y="385330"/>
                      </a:lnTo>
                      <a:lnTo>
                        <a:pt x="111702" y="269298"/>
                      </a:lnTo>
                      <a:lnTo>
                        <a:pt x="174914" y="206086"/>
                      </a:lnTo>
                      <a:lnTo>
                        <a:pt x="233795" y="264968"/>
                      </a:lnTo>
                      <a:lnTo>
                        <a:pt x="359352" y="139411"/>
                      </a:lnTo>
                      <a:lnTo>
                        <a:pt x="422564" y="202623"/>
                      </a:lnTo>
                      <a:lnTo>
                        <a:pt x="232930" y="390525"/>
                      </a:lnTo>
                      <a:close/>
                    </a:path>
                  </a:pathLst>
                </a:custGeom>
                <a:solidFill>
                  <a:srgbClr val="26C4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17" name="Google Shape;917;p99"/>
              <p:cNvSpPr/>
              <p:nvPr/>
            </p:nvSpPr>
            <p:spPr>
              <a:xfrm>
                <a:off x="7370041" y="805544"/>
                <a:ext cx="1731818" cy="1732684"/>
              </a:xfrm>
              <a:custGeom>
                <a:avLst/>
                <a:gdLst/>
                <a:ahLst/>
                <a:cxnLst/>
                <a:rect l="l" t="t" r="r" b="b"/>
                <a:pathLst>
                  <a:path w="1731818" h="1732684" extrusionOk="0">
                    <a:moveTo>
                      <a:pt x="1552575" y="0"/>
                    </a:moveTo>
                    <a:lnTo>
                      <a:pt x="179243" y="0"/>
                    </a:lnTo>
                    <a:cubicBezTo>
                      <a:pt x="80530" y="0"/>
                      <a:pt x="0" y="80530"/>
                      <a:pt x="0" y="179243"/>
                    </a:cubicBezTo>
                    <a:lnTo>
                      <a:pt x="0" y="1160318"/>
                    </a:lnTo>
                    <a:cubicBezTo>
                      <a:pt x="0" y="1259032"/>
                      <a:pt x="80530" y="1339561"/>
                      <a:pt x="179243" y="1339561"/>
                    </a:cubicBezTo>
                    <a:lnTo>
                      <a:pt x="617393" y="1339561"/>
                    </a:lnTo>
                    <a:lnTo>
                      <a:pt x="617393" y="1646093"/>
                    </a:lnTo>
                    <a:lnTo>
                      <a:pt x="484909" y="1646093"/>
                    </a:lnTo>
                    <a:lnTo>
                      <a:pt x="484909" y="1732684"/>
                    </a:lnTo>
                    <a:lnTo>
                      <a:pt x="617393" y="1732684"/>
                    </a:lnTo>
                    <a:lnTo>
                      <a:pt x="1114425" y="1732684"/>
                    </a:lnTo>
                    <a:lnTo>
                      <a:pt x="1246909" y="1732684"/>
                    </a:lnTo>
                    <a:lnTo>
                      <a:pt x="1246909" y="1646093"/>
                    </a:lnTo>
                    <a:lnTo>
                      <a:pt x="1114425" y="1646093"/>
                    </a:lnTo>
                    <a:lnTo>
                      <a:pt x="1114425" y="1339561"/>
                    </a:lnTo>
                    <a:lnTo>
                      <a:pt x="1552575" y="1339561"/>
                    </a:lnTo>
                    <a:cubicBezTo>
                      <a:pt x="1651289" y="1339561"/>
                      <a:pt x="1731818" y="1259032"/>
                      <a:pt x="1731818" y="1160318"/>
                    </a:cubicBezTo>
                    <a:lnTo>
                      <a:pt x="1731818" y="179243"/>
                    </a:lnTo>
                    <a:cubicBezTo>
                      <a:pt x="1731818" y="80530"/>
                      <a:pt x="1651289" y="0"/>
                      <a:pt x="1552575" y="0"/>
                    </a:cubicBezTo>
                    <a:close/>
                    <a:moveTo>
                      <a:pt x="179243" y="86591"/>
                    </a:moveTo>
                    <a:lnTo>
                      <a:pt x="1552575" y="86591"/>
                    </a:lnTo>
                    <a:cubicBezTo>
                      <a:pt x="1603664" y="86591"/>
                      <a:pt x="1645227" y="128155"/>
                      <a:pt x="1645227" y="179243"/>
                    </a:cubicBezTo>
                    <a:lnTo>
                      <a:pt x="1645227" y="1040823"/>
                    </a:lnTo>
                    <a:lnTo>
                      <a:pt x="86591" y="1040823"/>
                    </a:lnTo>
                    <a:lnTo>
                      <a:pt x="86591" y="179243"/>
                    </a:lnTo>
                    <a:cubicBezTo>
                      <a:pt x="86591" y="128155"/>
                      <a:pt x="128155" y="86591"/>
                      <a:pt x="179243" y="86591"/>
                    </a:cubicBezTo>
                    <a:close/>
                    <a:moveTo>
                      <a:pt x="1027834" y="1646093"/>
                    </a:moveTo>
                    <a:lnTo>
                      <a:pt x="703984" y="1646093"/>
                    </a:lnTo>
                    <a:lnTo>
                      <a:pt x="703984" y="1339561"/>
                    </a:lnTo>
                    <a:lnTo>
                      <a:pt x="1027834" y="1339561"/>
                    </a:lnTo>
                    <a:lnTo>
                      <a:pt x="1027834" y="1646093"/>
                    </a:lnTo>
                    <a:close/>
                    <a:moveTo>
                      <a:pt x="1552575" y="1252971"/>
                    </a:moveTo>
                    <a:lnTo>
                      <a:pt x="179243" y="1252971"/>
                    </a:lnTo>
                    <a:cubicBezTo>
                      <a:pt x="128155" y="1252971"/>
                      <a:pt x="86591" y="1211407"/>
                      <a:pt x="86591" y="1160318"/>
                    </a:cubicBezTo>
                    <a:lnTo>
                      <a:pt x="86591" y="1127414"/>
                    </a:lnTo>
                    <a:lnTo>
                      <a:pt x="1645227" y="1127414"/>
                    </a:lnTo>
                    <a:lnTo>
                      <a:pt x="1645227" y="1160318"/>
                    </a:lnTo>
                    <a:cubicBezTo>
                      <a:pt x="1645227" y="1211407"/>
                      <a:pt x="1603664" y="1252971"/>
                      <a:pt x="1552575" y="1252971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8" name="Google Shape;918;p99"/>
          <p:cNvGrpSpPr/>
          <p:nvPr/>
        </p:nvGrpSpPr>
        <p:grpSpPr>
          <a:xfrm>
            <a:off x="4409725" y="2557600"/>
            <a:ext cx="3042000" cy="2018400"/>
            <a:chOff x="4072850" y="2791175"/>
            <a:chExt cx="3042000" cy="2018400"/>
          </a:xfrm>
        </p:grpSpPr>
        <p:pic>
          <p:nvPicPr>
            <p:cNvPr id="919" name="Google Shape;919;p99"/>
            <p:cNvPicPr preferRelativeResize="0"/>
            <p:nvPr/>
          </p:nvPicPr>
          <p:blipFill rotWithShape="1">
            <a:blip r:embed="rId4">
              <a:alphaModFix/>
            </a:blip>
            <a:srcRect l="14095" t="17783" r="14573" b="20617"/>
            <a:stretch/>
          </p:blipFill>
          <p:spPr>
            <a:xfrm>
              <a:off x="4072850" y="2791175"/>
              <a:ext cx="3042000" cy="2018400"/>
            </a:xfrm>
            <a:prstGeom prst="roundRect">
              <a:avLst>
                <a:gd name="adj" fmla="val 3099"/>
              </a:avLst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85725" dist="66675" dir="5400000" algn="bl" rotWithShape="0">
                <a:srgbClr val="D9D9D9">
                  <a:alpha val="21000"/>
                </a:srgbClr>
              </a:outerShdw>
            </a:effectLst>
          </p:spPr>
        </p:pic>
        <p:sp>
          <p:nvSpPr>
            <p:cNvPr id="920" name="Google Shape;920;p99"/>
            <p:cNvSpPr/>
            <p:nvPr/>
          </p:nvSpPr>
          <p:spPr>
            <a:xfrm>
              <a:off x="4110025" y="3315050"/>
              <a:ext cx="30048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Inter"/>
                  <a:ea typeface="Inter"/>
                  <a:cs typeface="Inter"/>
                  <a:sym typeface="Inter"/>
                </a:rPr>
                <a:t>Dear John,,</a:t>
              </a: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Inter"/>
                  <a:ea typeface="Inter"/>
                  <a:cs typeface="Inter"/>
                  <a:sym typeface="Inter"/>
                </a:rPr>
                <a:t>Your process was stopped due to some documents not attached as the following instructions: Sintegra/Serasa</a:t>
              </a: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Inter"/>
                  <a:ea typeface="Inter"/>
                  <a:cs typeface="Inter"/>
                  <a:sym typeface="Inter"/>
                </a:rPr>
                <a:t>  </a:t>
              </a: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Inter"/>
                  <a:ea typeface="Inter"/>
                  <a:cs typeface="Inter"/>
                  <a:sym typeface="Inter"/>
                </a:rPr>
                <a:t>Please proceed according to the instructions.</a:t>
              </a: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Inter"/>
                  <a:ea typeface="Inter"/>
                  <a:cs typeface="Inter"/>
                  <a:sym typeface="Inter"/>
                </a:rPr>
                <a:t>https://</a:t>
              </a: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Inter"/>
                  <a:ea typeface="Inter"/>
                  <a:cs typeface="Inter"/>
                  <a:sym typeface="Inter"/>
                </a:rPr>
                <a:t>* Automated message generated by validation bot. </a:t>
              </a: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1F212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21" name="Google Shape;921;p99"/>
          <p:cNvGrpSpPr/>
          <p:nvPr/>
        </p:nvGrpSpPr>
        <p:grpSpPr>
          <a:xfrm>
            <a:off x="4409725" y="1410825"/>
            <a:ext cx="3664800" cy="426900"/>
            <a:chOff x="4706275" y="1347225"/>
            <a:chExt cx="3664800" cy="426900"/>
          </a:xfrm>
        </p:grpSpPr>
        <p:sp>
          <p:nvSpPr>
            <p:cNvPr id="922" name="Google Shape;922;p99"/>
            <p:cNvSpPr txBox="1"/>
            <p:nvPr/>
          </p:nvSpPr>
          <p:spPr>
            <a:xfrm>
              <a:off x="6232675" y="1347225"/>
              <a:ext cx="2138400" cy="42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1F2125"/>
                  </a:solidFill>
                  <a:latin typeface="Poppins"/>
                  <a:ea typeface="Poppins"/>
                  <a:cs typeface="Poppins"/>
                  <a:sym typeface="Poppins"/>
                </a:rPr>
                <a:t>Go forward </a:t>
              </a:r>
              <a:r>
                <a:rPr lang="pt-BR" sz="1300" b="1">
                  <a:solidFill>
                    <a:srgbClr val="26C485"/>
                  </a:solidFill>
                  <a:latin typeface="Poppins"/>
                  <a:ea typeface="Poppins"/>
                  <a:cs typeface="Poppins"/>
                  <a:sym typeface="Poppins"/>
                </a:rPr>
                <a:t>→</a:t>
              </a:r>
              <a:endParaRPr sz="1300" b="1">
                <a:solidFill>
                  <a:srgbClr val="26C48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23" name="Google Shape;923;p99"/>
            <p:cNvSpPr/>
            <p:nvPr/>
          </p:nvSpPr>
          <p:spPr>
            <a:xfrm>
              <a:off x="4706275" y="1347225"/>
              <a:ext cx="1526400" cy="426900"/>
            </a:xfrm>
            <a:prstGeom prst="roundRect">
              <a:avLst>
                <a:gd name="adj" fmla="val 16667"/>
              </a:avLst>
            </a:prstGeom>
            <a:solidFill>
              <a:srgbClr val="26C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APPROVED</a:t>
              </a:r>
              <a:endParaRPr sz="1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24" name="Google Shape;924;p99"/>
          <p:cNvGrpSpPr/>
          <p:nvPr/>
        </p:nvGrpSpPr>
        <p:grpSpPr>
          <a:xfrm>
            <a:off x="4409725" y="1978000"/>
            <a:ext cx="3664800" cy="426900"/>
            <a:chOff x="4706275" y="1914400"/>
            <a:chExt cx="3664800" cy="426900"/>
          </a:xfrm>
        </p:grpSpPr>
        <p:sp>
          <p:nvSpPr>
            <p:cNvPr id="925" name="Google Shape;925;p99"/>
            <p:cNvSpPr txBox="1"/>
            <p:nvPr/>
          </p:nvSpPr>
          <p:spPr>
            <a:xfrm>
              <a:off x="6232675" y="1914400"/>
              <a:ext cx="2138400" cy="42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1F2125"/>
                  </a:solidFill>
                  <a:latin typeface="Poppins"/>
                  <a:ea typeface="Poppins"/>
                  <a:cs typeface="Poppins"/>
                  <a:sym typeface="Poppins"/>
                </a:rPr>
                <a:t>E-mail user using NLP</a:t>
              </a:r>
              <a:endParaRPr sz="1300" b="1">
                <a:solidFill>
                  <a:srgbClr val="26C48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26" name="Google Shape;926;p99"/>
            <p:cNvSpPr/>
            <p:nvPr/>
          </p:nvSpPr>
          <p:spPr>
            <a:xfrm>
              <a:off x="4706275" y="1914400"/>
              <a:ext cx="1526400" cy="426900"/>
            </a:xfrm>
            <a:prstGeom prst="roundRect">
              <a:avLst>
                <a:gd name="adj" fmla="val 16667"/>
              </a:avLst>
            </a:prstGeom>
            <a:solidFill>
              <a:srgbClr val="FF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NOT APPROVED</a:t>
              </a:r>
              <a:endParaRPr sz="13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927" name="Google Shape;927;p99"/>
          <p:cNvPicPr preferRelativeResize="0"/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81175" y="2069625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99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59750" y="1548700"/>
            <a:ext cx="187800" cy="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175" y="2578263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99"/>
          <p:cNvPicPr preferRelativeResize="0"/>
          <p:nvPr/>
        </p:nvPicPr>
        <p:blipFill>
          <a:blip r:embed="rId8">
            <a:alphaModFix amt="25000"/>
          </a:blip>
          <a:stretch>
            <a:fillRect/>
          </a:stretch>
        </p:blipFill>
        <p:spPr>
          <a:xfrm>
            <a:off x="185050" y="3067588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99"/>
          <p:cNvPicPr preferRelativeResize="0"/>
          <p:nvPr/>
        </p:nvPicPr>
        <p:blipFill>
          <a:blip r:embed="rId9">
            <a:alphaModFix amt="25000"/>
          </a:blip>
          <a:stretch>
            <a:fillRect/>
          </a:stretch>
        </p:blipFill>
        <p:spPr>
          <a:xfrm>
            <a:off x="185050" y="3574600"/>
            <a:ext cx="154550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99"/>
          <p:cNvSpPr/>
          <p:nvPr/>
        </p:nvSpPr>
        <p:spPr>
          <a:xfrm>
            <a:off x="803250" y="0"/>
            <a:ext cx="7701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</a:t>
            </a:r>
            <a:endParaRPr sz="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73"/>
          <p:cNvPicPr preferRelativeResize="0"/>
          <p:nvPr/>
        </p:nvPicPr>
        <p:blipFill rotWithShape="1">
          <a:blip r:embed="rId3">
            <a:alphaModFix amt="50000"/>
          </a:blip>
          <a:srcRect l="4179" r="7081"/>
          <a:stretch/>
        </p:blipFill>
        <p:spPr>
          <a:xfrm>
            <a:off x="818638" y="1647950"/>
            <a:ext cx="7506724" cy="27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3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73"/>
          <p:cNvGrpSpPr/>
          <p:nvPr/>
        </p:nvGrpSpPr>
        <p:grpSpPr>
          <a:xfrm>
            <a:off x="2276918" y="4387125"/>
            <a:ext cx="4590169" cy="424888"/>
            <a:chOff x="2387531" y="4331000"/>
            <a:chExt cx="4590169" cy="424888"/>
          </a:xfrm>
        </p:grpSpPr>
        <p:sp>
          <p:nvSpPr>
            <p:cNvPr id="289" name="Google Shape;289;p73"/>
            <p:cNvSpPr txBox="1"/>
            <p:nvPr/>
          </p:nvSpPr>
          <p:spPr>
            <a:xfrm>
              <a:off x="2400900" y="4331000"/>
              <a:ext cx="15201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SAN FRANCISCO</a:t>
              </a:r>
              <a:endParaRPr sz="10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90" name="Google Shape;290;p73"/>
            <p:cNvSpPr txBox="1"/>
            <p:nvPr/>
          </p:nvSpPr>
          <p:spPr>
            <a:xfrm>
              <a:off x="3934650" y="4331000"/>
              <a:ext cx="15201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SÃO PAULO</a:t>
              </a:r>
              <a:endParaRPr sz="10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91" name="Google Shape;291;p73"/>
            <p:cNvSpPr txBox="1"/>
            <p:nvPr/>
          </p:nvSpPr>
          <p:spPr>
            <a:xfrm>
              <a:off x="5468400" y="4331000"/>
              <a:ext cx="15093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LISBON</a:t>
              </a:r>
              <a:endParaRPr sz="10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92" name="Google Shape;292;p73"/>
            <p:cNvSpPr/>
            <p:nvPr/>
          </p:nvSpPr>
          <p:spPr>
            <a:xfrm>
              <a:off x="2387531" y="4600535"/>
              <a:ext cx="1533375" cy="155353"/>
            </a:xfrm>
            <a:custGeom>
              <a:avLst/>
              <a:gdLst/>
              <a:ahLst/>
              <a:cxnLst/>
              <a:rect l="l" t="t" r="r" b="b"/>
              <a:pathLst>
                <a:path w="2280112" h="231008" extrusionOk="0">
                  <a:moveTo>
                    <a:pt x="115535" y="231009"/>
                  </a:moveTo>
                  <a:lnTo>
                    <a:pt x="2280113" y="231009"/>
                  </a:lnTo>
                  <a:lnTo>
                    <a:pt x="2280113" y="0"/>
                  </a:lnTo>
                  <a:lnTo>
                    <a:pt x="115535" y="0"/>
                  </a:lnTo>
                  <a:cubicBezTo>
                    <a:pt x="51033" y="0"/>
                    <a:pt x="31" y="52502"/>
                    <a:pt x="31" y="115504"/>
                  </a:cubicBezTo>
                  <a:cubicBezTo>
                    <a:pt x="-1469" y="180006"/>
                    <a:pt x="51033" y="231009"/>
                    <a:pt x="115535" y="231009"/>
                  </a:cubicBezTo>
                  <a:close/>
                </a:path>
              </a:pathLst>
            </a:custGeom>
            <a:solidFill>
              <a:srgbClr val="26C485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USA</a:t>
              </a:r>
              <a:endParaRPr sz="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3" name="Google Shape;293;p73"/>
            <p:cNvSpPr/>
            <p:nvPr/>
          </p:nvSpPr>
          <p:spPr>
            <a:xfrm>
              <a:off x="3921472" y="4600535"/>
              <a:ext cx="1533354" cy="155353"/>
            </a:xfrm>
            <a:custGeom>
              <a:avLst/>
              <a:gdLst/>
              <a:ahLst/>
              <a:cxnLst/>
              <a:rect l="l" t="t" r="r" b="b"/>
              <a:pathLst>
                <a:path w="2280081" h="231008" extrusionOk="0">
                  <a:moveTo>
                    <a:pt x="0" y="0"/>
                  </a:moveTo>
                  <a:lnTo>
                    <a:pt x="2280081" y="0"/>
                  </a:lnTo>
                  <a:lnTo>
                    <a:pt x="2280081" y="231008"/>
                  </a:lnTo>
                  <a:lnTo>
                    <a:pt x="0" y="231008"/>
                  </a:lnTo>
                  <a:close/>
                </a:path>
              </a:pathLst>
            </a:custGeom>
            <a:solidFill>
              <a:srgbClr val="248DDC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800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BRAZIL</a:t>
              </a:r>
              <a:endParaRPr sz="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4" name="Google Shape;294;p73"/>
            <p:cNvSpPr/>
            <p:nvPr/>
          </p:nvSpPr>
          <p:spPr>
            <a:xfrm>
              <a:off x="5457412" y="4600535"/>
              <a:ext cx="1520240" cy="155353"/>
            </a:xfrm>
            <a:custGeom>
              <a:avLst/>
              <a:gdLst/>
              <a:ahLst/>
              <a:cxnLst/>
              <a:rect l="l" t="t" r="r" b="b"/>
              <a:pathLst>
                <a:path w="2260580" h="231008" extrusionOk="0">
                  <a:moveTo>
                    <a:pt x="2145077" y="0"/>
                  </a:moveTo>
                  <a:lnTo>
                    <a:pt x="0" y="0"/>
                  </a:lnTo>
                  <a:lnTo>
                    <a:pt x="0" y="231009"/>
                  </a:lnTo>
                  <a:lnTo>
                    <a:pt x="2145077" y="231009"/>
                  </a:lnTo>
                  <a:cubicBezTo>
                    <a:pt x="2209579" y="231009"/>
                    <a:pt x="2260581" y="178507"/>
                    <a:pt x="2260581" y="115504"/>
                  </a:cubicBezTo>
                  <a:cubicBezTo>
                    <a:pt x="2260581" y="52502"/>
                    <a:pt x="2208079" y="0"/>
                    <a:pt x="2145077" y="0"/>
                  </a:cubicBezTo>
                  <a:close/>
                </a:path>
              </a:pathLst>
            </a:custGeom>
            <a:solidFill>
              <a:srgbClr val="FF8B00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800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PORTUGAL</a:t>
              </a:r>
              <a:endParaRPr sz="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95" name="Google Shape;295;p73"/>
          <p:cNvGrpSpPr/>
          <p:nvPr/>
        </p:nvGrpSpPr>
        <p:grpSpPr>
          <a:xfrm>
            <a:off x="1746379" y="2200952"/>
            <a:ext cx="322331" cy="631964"/>
            <a:chOff x="1655213" y="2024104"/>
            <a:chExt cx="371221" cy="727902"/>
          </a:xfrm>
        </p:grpSpPr>
        <p:grpSp>
          <p:nvGrpSpPr>
            <p:cNvPr id="296" name="Google Shape;296;p73"/>
            <p:cNvGrpSpPr/>
            <p:nvPr/>
          </p:nvGrpSpPr>
          <p:grpSpPr>
            <a:xfrm>
              <a:off x="1655213" y="2024104"/>
              <a:ext cx="371221" cy="727902"/>
              <a:chOff x="2933125" y="1326908"/>
              <a:chExt cx="726034" cy="1423629"/>
            </a:xfrm>
          </p:grpSpPr>
          <p:sp>
            <p:nvSpPr>
              <p:cNvPr id="297" name="Google Shape;297;p73"/>
              <p:cNvSpPr/>
              <p:nvPr/>
            </p:nvSpPr>
            <p:spPr>
              <a:xfrm>
                <a:off x="3257405" y="2726537"/>
                <a:ext cx="78002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78002" h="24000" extrusionOk="0">
                    <a:moveTo>
                      <a:pt x="78003" y="12000"/>
                    </a:moveTo>
                    <a:cubicBezTo>
                      <a:pt x="78003" y="18001"/>
                      <a:pt x="60002" y="24001"/>
                      <a:pt x="39001" y="24001"/>
                    </a:cubicBezTo>
                    <a:cubicBezTo>
                      <a:pt x="18001" y="24001"/>
                      <a:pt x="0" y="18001"/>
                      <a:pt x="0" y="12000"/>
                    </a:cubicBezTo>
                    <a:cubicBezTo>
                      <a:pt x="0" y="6000"/>
                      <a:pt x="18001" y="0"/>
                      <a:pt x="39001" y="0"/>
                    </a:cubicBezTo>
                    <a:cubicBezTo>
                      <a:pt x="60002" y="0"/>
                      <a:pt x="78003" y="6000"/>
                      <a:pt x="78003" y="1200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73"/>
              <p:cNvSpPr/>
              <p:nvPr/>
            </p:nvSpPr>
            <p:spPr>
              <a:xfrm>
                <a:off x="3296407" y="1963010"/>
                <a:ext cx="15000" cy="769527"/>
              </a:xfrm>
              <a:custGeom>
                <a:avLst/>
                <a:gdLst/>
                <a:ahLst/>
                <a:cxnLst/>
                <a:rect l="l" t="t" r="r" b="b"/>
                <a:pathLst>
                  <a:path w="15000" h="769527" extrusionOk="0">
                    <a:moveTo>
                      <a:pt x="0" y="0"/>
                    </a:moveTo>
                    <a:lnTo>
                      <a:pt x="0" y="769528"/>
                    </a:lnTo>
                  </a:path>
                </a:pathLst>
              </a:custGeom>
              <a:noFill/>
              <a:ln w="14975" cap="rnd" cmpd="sng">
                <a:solidFill>
                  <a:srgbClr val="69808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9" name="Google Shape;299;p73"/>
              <p:cNvGrpSpPr/>
              <p:nvPr/>
            </p:nvGrpSpPr>
            <p:grpSpPr>
              <a:xfrm>
                <a:off x="2933125" y="1326908"/>
                <a:ext cx="726034" cy="831108"/>
                <a:chOff x="2933125" y="1326908"/>
                <a:chExt cx="726034" cy="831108"/>
              </a:xfrm>
            </p:grpSpPr>
            <p:sp>
              <p:nvSpPr>
                <p:cNvPr id="300" name="Google Shape;300;p73"/>
                <p:cNvSpPr/>
                <p:nvPr/>
              </p:nvSpPr>
              <p:spPr>
                <a:xfrm>
                  <a:off x="2954394" y="1347988"/>
                  <a:ext cx="684024" cy="810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024" h="810028" extrusionOk="0">
                      <a:moveTo>
                        <a:pt x="684025" y="342012"/>
                      </a:moveTo>
                      <a:cubicBezTo>
                        <a:pt x="684025" y="153005"/>
                        <a:pt x="531019" y="0"/>
                        <a:pt x="342012" y="0"/>
                      </a:cubicBezTo>
                      <a:cubicBezTo>
                        <a:pt x="153006" y="0"/>
                        <a:pt x="0" y="153005"/>
                        <a:pt x="0" y="342012"/>
                      </a:cubicBezTo>
                      <a:cubicBezTo>
                        <a:pt x="0" y="484517"/>
                        <a:pt x="87003" y="606022"/>
                        <a:pt x="211508" y="658523"/>
                      </a:cubicBezTo>
                      <a:lnTo>
                        <a:pt x="211508" y="658523"/>
                      </a:lnTo>
                      <a:cubicBezTo>
                        <a:pt x="211508" y="658523"/>
                        <a:pt x="336012" y="715526"/>
                        <a:pt x="343512" y="810029"/>
                      </a:cubicBezTo>
                      <a:cubicBezTo>
                        <a:pt x="351013" y="717026"/>
                        <a:pt x="475517" y="658523"/>
                        <a:pt x="475517" y="658523"/>
                      </a:cubicBezTo>
                      <a:lnTo>
                        <a:pt x="475517" y="658523"/>
                      </a:lnTo>
                      <a:cubicBezTo>
                        <a:pt x="597021" y="606022"/>
                        <a:pt x="684025" y="484517"/>
                        <a:pt x="684025" y="342012"/>
                      </a:cubicBezTo>
                      <a:close/>
                    </a:path>
                  </a:pathLst>
                </a:custGeom>
                <a:solidFill>
                  <a:srgbClr val="26C4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p73"/>
                <p:cNvSpPr/>
                <p:nvPr/>
              </p:nvSpPr>
              <p:spPr>
                <a:xfrm rot="-1463078">
                  <a:off x="3021889" y="1415671"/>
                  <a:ext cx="548507" cy="548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986" h="548986" extrusionOk="0">
                      <a:moveTo>
                        <a:pt x="548986" y="274493"/>
                      </a:moveTo>
                      <a:cubicBezTo>
                        <a:pt x="548986" y="426091"/>
                        <a:pt x="426091" y="548986"/>
                        <a:pt x="274493" y="548986"/>
                      </a:cubicBezTo>
                      <a:cubicBezTo>
                        <a:pt x="122895" y="548986"/>
                        <a:pt x="0" y="426091"/>
                        <a:pt x="0" y="274493"/>
                      </a:cubicBezTo>
                      <a:cubicBezTo>
                        <a:pt x="0" y="122895"/>
                        <a:pt x="122895" y="0"/>
                        <a:pt x="274493" y="0"/>
                      </a:cubicBezTo>
                      <a:cubicBezTo>
                        <a:pt x="426091" y="0"/>
                        <a:pt x="548986" y="122895"/>
                        <a:pt x="548986" y="27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2" name="Google Shape;302;p73"/>
            <p:cNvSpPr/>
            <p:nvPr/>
          </p:nvSpPr>
          <p:spPr>
            <a:xfrm>
              <a:off x="1768875" y="2145570"/>
              <a:ext cx="143896" cy="120698"/>
            </a:xfrm>
            <a:custGeom>
              <a:avLst/>
              <a:gdLst/>
              <a:ahLst/>
              <a:cxnLst/>
              <a:rect l="l" t="t" r="r" b="b"/>
              <a:pathLst>
                <a:path w="280773" h="235508" extrusionOk="0">
                  <a:moveTo>
                    <a:pt x="1500" y="46502"/>
                  </a:moveTo>
                  <a:cubicBezTo>
                    <a:pt x="1500" y="21001"/>
                    <a:pt x="39001" y="0"/>
                    <a:pt x="70503" y="0"/>
                  </a:cubicBezTo>
                  <a:cubicBezTo>
                    <a:pt x="123005" y="0"/>
                    <a:pt x="172506" y="0"/>
                    <a:pt x="223508" y="0"/>
                  </a:cubicBezTo>
                  <a:cubicBezTo>
                    <a:pt x="258009" y="0"/>
                    <a:pt x="279010" y="19501"/>
                    <a:pt x="280510" y="54002"/>
                  </a:cubicBezTo>
                  <a:cubicBezTo>
                    <a:pt x="280510" y="61502"/>
                    <a:pt x="280510" y="69002"/>
                    <a:pt x="280510" y="78003"/>
                  </a:cubicBezTo>
                  <a:cubicBezTo>
                    <a:pt x="282010" y="96003"/>
                    <a:pt x="277510" y="111004"/>
                    <a:pt x="256509" y="118504"/>
                  </a:cubicBezTo>
                  <a:cubicBezTo>
                    <a:pt x="276010" y="126005"/>
                    <a:pt x="280510" y="139505"/>
                    <a:pt x="280510" y="157506"/>
                  </a:cubicBezTo>
                  <a:cubicBezTo>
                    <a:pt x="280510" y="168006"/>
                    <a:pt x="280510" y="178506"/>
                    <a:pt x="280510" y="187507"/>
                  </a:cubicBezTo>
                  <a:cubicBezTo>
                    <a:pt x="279010" y="220508"/>
                    <a:pt x="258009" y="235508"/>
                    <a:pt x="229508" y="235508"/>
                  </a:cubicBezTo>
                  <a:cubicBezTo>
                    <a:pt x="171006" y="235508"/>
                    <a:pt x="112504" y="235508"/>
                    <a:pt x="52502" y="235508"/>
                  </a:cubicBezTo>
                  <a:cubicBezTo>
                    <a:pt x="25501" y="235508"/>
                    <a:pt x="0" y="210007"/>
                    <a:pt x="0" y="186007"/>
                  </a:cubicBezTo>
                  <a:cubicBezTo>
                    <a:pt x="1500" y="135005"/>
                    <a:pt x="1500" y="99004"/>
                    <a:pt x="1500" y="46502"/>
                  </a:cubicBezTo>
                  <a:close/>
                  <a:moveTo>
                    <a:pt x="72003" y="96003"/>
                  </a:moveTo>
                  <a:cubicBezTo>
                    <a:pt x="114004" y="96003"/>
                    <a:pt x="153006" y="96003"/>
                    <a:pt x="193507" y="96003"/>
                  </a:cubicBezTo>
                  <a:cubicBezTo>
                    <a:pt x="208508" y="96003"/>
                    <a:pt x="214508" y="90003"/>
                    <a:pt x="214508" y="76503"/>
                  </a:cubicBezTo>
                  <a:cubicBezTo>
                    <a:pt x="214508" y="63002"/>
                    <a:pt x="208508" y="57002"/>
                    <a:pt x="193507" y="57002"/>
                  </a:cubicBezTo>
                  <a:cubicBezTo>
                    <a:pt x="171006" y="57002"/>
                    <a:pt x="148505" y="57002"/>
                    <a:pt x="126005" y="57002"/>
                  </a:cubicBezTo>
                  <a:cubicBezTo>
                    <a:pt x="108004" y="57002"/>
                    <a:pt x="91503" y="57002"/>
                    <a:pt x="73503" y="57002"/>
                  </a:cubicBezTo>
                  <a:cubicBezTo>
                    <a:pt x="72003" y="70502"/>
                    <a:pt x="72003" y="82503"/>
                    <a:pt x="72003" y="96003"/>
                  </a:cubicBezTo>
                  <a:close/>
                  <a:moveTo>
                    <a:pt x="72003" y="178506"/>
                  </a:moveTo>
                  <a:cubicBezTo>
                    <a:pt x="73503" y="178506"/>
                    <a:pt x="75003" y="180006"/>
                    <a:pt x="75003" y="180006"/>
                  </a:cubicBezTo>
                  <a:cubicBezTo>
                    <a:pt x="115504" y="180006"/>
                    <a:pt x="157506" y="180006"/>
                    <a:pt x="198007" y="180006"/>
                  </a:cubicBezTo>
                  <a:cubicBezTo>
                    <a:pt x="210007" y="180006"/>
                    <a:pt x="213008" y="171006"/>
                    <a:pt x="213008" y="160506"/>
                  </a:cubicBezTo>
                  <a:cubicBezTo>
                    <a:pt x="213008" y="150005"/>
                    <a:pt x="208508" y="142505"/>
                    <a:pt x="198007" y="141005"/>
                  </a:cubicBezTo>
                  <a:cubicBezTo>
                    <a:pt x="186007" y="139505"/>
                    <a:pt x="174006" y="141005"/>
                    <a:pt x="163506" y="141005"/>
                  </a:cubicBezTo>
                  <a:cubicBezTo>
                    <a:pt x="133505" y="141005"/>
                    <a:pt x="103504" y="141005"/>
                    <a:pt x="72003" y="141005"/>
                  </a:cubicBezTo>
                  <a:cubicBezTo>
                    <a:pt x="72003" y="154505"/>
                    <a:pt x="72003" y="166506"/>
                    <a:pt x="72003" y="178506"/>
                  </a:cubicBezTo>
                  <a:close/>
                </a:path>
              </a:pathLst>
            </a:custGeom>
            <a:solidFill>
              <a:srgbClr val="1F21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73"/>
          <p:cNvSpPr txBox="1"/>
          <p:nvPr/>
        </p:nvSpPr>
        <p:spPr>
          <a:xfrm>
            <a:off x="41700" y="962100"/>
            <a:ext cx="91023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5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Escritórios distribuídos em:</a:t>
            </a:r>
            <a:endParaRPr sz="24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4" name="Google Shape;304;p73"/>
          <p:cNvSpPr txBox="1"/>
          <p:nvPr/>
        </p:nvSpPr>
        <p:spPr>
          <a:xfrm>
            <a:off x="429750" y="186325"/>
            <a:ext cx="81477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Operação Global</a:t>
            </a:r>
            <a:endParaRPr sz="23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05" name="Google Shape;305;p73"/>
          <p:cNvGrpSpPr/>
          <p:nvPr/>
        </p:nvGrpSpPr>
        <p:grpSpPr>
          <a:xfrm>
            <a:off x="3067004" y="3089102"/>
            <a:ext cx="322331" cy="631964"/>
            <a:chOff x="1655213" y="2024104"/>
            <a:chExt cx="371221" cy="727902"/>
          </a:xfrm>
        </p:grpSpPr>
        <p:grpSp>
          <p:nvGrpSpPr>
            <p:cNvPr id="306" name="Google Shape;306;p73"/>
            <p:cNvGrpSpPr/>
            <p:nvPr/>
          </p:nvGrpSpPr>
          <p:grpSpPr>
            <a:xfrm>
              <a:off x="1655213" y="2024104"/>
              <a:ext cx="371221" cy="727902"/>
              <a:chOff x="2933125" y="1326908"/>
              <a:chExt cx="726034" cy="1423629"/>
            </a:xfrm>
          </p:grpSpPr>
          <p:sp>
            <p:nvSpPr>
              <p:cNvPr id="307" name="Google Shape;307;p73"/>
              <p:cNvSpPr/>
              <p:nvPr/>
            </p:nvSpPr>
            <p:spPr>
              <a:xfrm>
                <a:off x="3257405" y="2726537"/>
                <a:ext cx="78002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78002" h="24000" extrusionOk="0">
                    <a:moveTo>
                      <a:pt x="78003" y="12000"/>
                    </a:moveTo>
                    <a:cubicBezTo>
                      <a:pt x="78003" y="18001"/>
                      <a:pt x="60002" y="24001"/>
                      <a:pt x="39001" y="24001"/>
                    </a:cubicBezTo>
                    <a:cubicBezTo>
                      <a:pt x="18001" y="24001"/>
                      <a:pt x="0" y="18001"/>
                      <a:pt x="0" y="12000"/>
                    </a:cubicBezTo>
                    <a:cubicBezTo>
                      <a:pt x="0" y="6000"/>
                      <a:pt x="18001" y="0"/>
                      <a:pt x="39001" y="0"/>
                    </a:cubicBezTo>
                    <a:cubicBezTo>
                      <a:pt x="60002" y="0"/>
                      <a:pt x="78003" y="6000"/>
                      <a:pt x="78003" y="1200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73"/>
              <p:cNvSpPr/>
              <p:nvPr/>
            </p:nvSpPr>
            <p:spPr>
              <a:xfrm>
                <a:off x="3296407" y="1963010"/>
                <a:ext cx="15000" cy="769527"/>
              </a:xfrm>
              <a:custGeom>
                <a:avLst/>
                <a:gdLst/>
                <a:ahLst/>
                <a:cxnLst/>
                <a:rect l="l" t="t" r="r" b="b"/>
                <a:pathLst>
                  <a:path w="15000" h="769527" extrusionOk="0">
                    <a:moveTo>
                      <a:pt x="0" y="0"/>
                    </a:moveTo>
                    <a:lnTo>
                      <a:pt x="0" y="769528"/>
                    </a:lnTo>
                  </a:path>
                </a:pathLst>
              </a:custGeom>
              <a:noFill/>
              <a:ln w="14975" cap="rnd" cmpd="sng">
                <a:solidFill>
                  <a:srgbClr val="69808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9" name="Google Shape;309;p73"/>
              <p:cNvGrpSpPr/>
              <p:nvPr/>
            </p:nvGrpSpPr>
            <p:grpSpPr>
              <a:xfrm>
                <a:off x="2933125" y="1326908"/>
                <a:ext cx="726034" cy="831108"/>
                <a:chOff x="2933125" y="1326908"/>
                <a:chExt cx="726034" cy="831108"/>
              </a:xfrm>
            </p:grpSpPr>
            <p:sp>
              <p:nvSpPr>
                <p:cNvPr id="310" name="Google Shape;310;p73"/>
                <p:cNvSpPr/>
                <p:nvPr/>
              </p:nvSpPr>
              <p:spPr>
                <a:xfrm>
                  <a:off x="2954394" y="1347988"/>
                  <a:ext cx="684024" cy="810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024" h="810028" extrusionOk="0">
                      <a:moveTo>
                        <a:pt x="684025" y="342012"/>
                      </a:moveTo>
                      <a:cubicBezTo>
                        <a:pt x="684025" y="153005"/>
                        <a:pt x="531019" y="0"/>
                        <a:pt x="342012" y="0"/>
                      </a:cubicBezTo>
                      <a:cubicBezTo>
                        <a:pt x="153006" y="0"/>
                        <a:pt x="0" y="153005"/>
                        <a:pt x="0" y="342012"/>
                      </a:cubicBezTo>
                      <a:cubicBezTo>
                        <a:pt x="0" y="484517"/>
                        <a:pt x="87003" y="606022"/>
                        <a:pt x="211508" y="658523"/>
                      </a:cubicBezTo>
                      <a:lnTo>
                        <a:pt x="211508" y="658523"/>
                      </a:lnTo>
                      <a:cubicBezTo>
                        <a:pt x="211508" y="658523"/>
                        <a:pt x="336012" y="715526"/>
                        <a:pt x="343512" y="810029"/>
                      </a:cubicBezTo>
                      <a:cubicBezTo>
                        <a:pt x="351013" y="717026"/>
                        <a:pt x="475517" y="658523"/>
                        <a:pt x="475517" y="658523"/>
                      </a:cubicBezTo>
                      <a:lnTo>
                        <a:pt x="475517" y="658523"/>
                      </a:lnTo>
                      <a:cubicBezTo>
                        <a:pt x="597021" y="606022"/>
                        <a:pt x="684025" y="484517"/>
                        <a:pt x="684025" y="342012"/>
                      </a:cubicBezTo>
                      <a:close/>
                    </a:path>
                  </a:pathLst>
                </a:custGeom>
                <a:solidFill>
                  <a:srgbClr val="248D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73"/>
                <p:cNvSpPr/>
                <p:nvPr/>
              </p:nvSpPr>
              <p:spPr>
                <a:xfrm rot="-1463078">
                  <a:off x="3021889" y="1415671"/>
                  <a:ext cx="548507" cy="548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986" h="548986" extrusionOk="0">
                      <a:moveTo>
                        <a:pt x="548986" y="274493"/>
                      </a:moveTo>
                      <a:cubicBezTo>
                        <a:pt x="548986" y="426091"/>
                        <a:pt x="426091" y="548986"/>
                        <a:pt x="274493" y="548986"/>
                      </a:cubicBezTo>
                      <a:cubicBezTo>
                        <a:pt x="122895" y="548986"/>
                        <a:pt x="0" y="426091"/>
                        <a:pt x="0" y="274493"/>
                      </a:cubicBezTo>
                      <a:cubicBezTo>
                        <a:pt x="0" y="122895"/>
                        <a:pt x="122895" y="0"/>
                        <a:pt x="274493" y="0"/>
                      </a:cubicBezTo>
                      <a:cubicBezTo>
                        <a:pt x="426091" y="0"/>
                        <a:pt x="548986" y="122895"/>
                        <a:pt x="548986" y="27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2" name="Google Shape;312;p73"/>
            <p:cNvSpPr/>
            <p:nvPr/>
          </p:nvSpPr>
          <p:spPr>
            <a:xfrm>
              <a:off x="1768875" y="2145570"/>
              <a:ext cx="143896" cy="120698"/>
            </a:xfrm>
            <a:custGeom>
              <a:avLst/>
              <a:gdLst/>
              <a:ahLst/>
              <a:cxnLst/>
              <a:rect l="l" t="t" r="r" b="b"/>
              <a:pathLst>
                <a:path w="280773" h="235508" extrusionOk="0">
                  <a:moveTo>
                    <a:pt x="1500" y="46502"/>
                  </a:moveTo>
                  <a:cubicBezTo>
                    <a:pt x="1500" y="21001"/>
                    <a:pt x="39001" y="0"/>
                    <a:pt x="70503" y="0"/>
                  </a:cubicBezTo>
                  <a:cubicBezTo>
                    <a:pt x="123005" y="0"/>
                    <a:pt x="172506" y="0"/>
                    <a:pt x="223508" y="0"/>
                  </a:cubicBezTo>
                  <a:cubicBezTo>
                    <a:pt x="258009" y="0"/>
                    <a:pt x="279010" y="19501"/>
                    <a:pt x="280510" y="54002"/>
                  </a:cubicBezTo>
                  <a:cubicBezTo>
                    <a:pt x="280510" y="61502"/>
                    <a:pt x="280510" y="69002"/>
                    <a:pt x="280510" y="78003"/>
                  </a:cubicBezTo>
                  <a:cubicBezTo>
                    <a:pt x="282010" y="96003"/>
                    <a:pt x="277510" y="111004"/>
                    <a:pt x="256509" y="118504"/>
                  </a:cubicBezTo>
                  <a:cubicBezTo>
                    <a:pt x="276010" y="126005"/>
                    <a:pt x="280510" y="139505"/>
                    <a:pt x="280510" y="157506"/>
                  </a:cubicBezTo>
                  <a:cubicBezTo>
                    <a:pt x="280510" y="168006"/>
                    <a:pt x="280510" y="178506"/>
                    <a:pt x="280510" y="187507"/>
                  </a:cubicBezTo>
                  <a:cubicBezTo>
                    <a:pt x="279010" y="220508"/>
                    <a:pt x="258009" y="235508"/>
                    <a:pt x="229508" y="235508"/>
                  </a:cubicBezTo>
                  <a:cubicBezTo>
                    <a:pt x="171006" y="235508"/>
                    <a:pt x="112504" y="235508"/>
                    <a:pt x="52502" y="235508"/>
                  </a:cubicBezTo>
                  <a:cubicBezTo>
                    <a:pt x="25501" y="235508"/>
                    <a:pt x="0" y="210007"/>
                    <a:pt x="0" y="186007"/>
                  </a:cubicBezTo>
                  <a:cubicBezTo>
                    <a:pt x="1500" y="135005"/>
                    <a:pt x="1500" y="99004"/>
                    <a:pt x="1500" y="46502"/>
                  </a:cubicBezTo>
                  <a:close/>
                  <a:moveTo>
                    <a:pt x="72003" y="96003"/>
                  </a:moveTo>
                  <a:cubicBezTo>
                    <a:pt x="114004" y="96003"/>
                    <a:pt x="153006" y="96003"/>
                    <a:pt x="193507" y="96003"/>
                  </a:cubicBezTo>
                  <a:cubicBezTo>
                    <a:pt x="208508" y="96003"/>
                    <a:pt x="214508" y="90003"/>
                    <a:pt x="214508" y="76503"/>
                  </a:cubicBezTo>
                  <a:cubicBezTo>
                    <a:pt x="214508" y="63002"/>
                    <a:pt x="208508" y="57002"/>
                    <a:pt x="193507" y="57002"/>
                  </a:cubicBezTo>
                  <a:cubicBezTo>
                    <a:pt x="171006" y="57002"/>
                    <a:pt x="148505" y="57002"/>
                    <a:pt x="126005" y="57002"/>
                  </a:cubicBezTo>
                  <a:cubicBezTo>
                    <a:pt x="108004" y="57002"/>
                    <a:pt x="91503" y="57002"/>
                    <a:pt x="73503" y="57002"/>
                  </a:cubicBezTo>
                  <a:cubicBezTo>
                    <a:pt x="72003" y="70502"/>
                    <a:pt x="72003" y="82503"/>
                    <a:pt x="72003" y="96003"/>
                  </a:cubicBezTo>
                  <a:close/>
                  <a:moveTo>
                    <a:pt x="72003" y="178506"/>
                  </a:moveTo>
                  <a:cubicBezTo>
                    <a:pt x="73503" y="178506"/>
                    <a:pt x="75003" y="180006"/>
                    <a:pt x="75003" y="180006"/>
                  </a:cubicBezTo>
                  <a:cubicBezTo>
                    <a:pt x="115504" y="180006"/>
                    <a:pt x="157506" y="180006"/>
                    <a:pt x="198007" y="180006"/>
                  </a:cubicBezTo>
                  <a:cubicBezTo>
                    <a:pt x="210007" y="180006"/>
                    <a:pt x="213008" y="171006"/>
                    <a:pt x="213008" y="160506"/>
                  </a:cubicBezTo>
                  <a:cubicBezTo>
                    <a:pt x="213008" y="150005"/>
                    <a:pt x="208508" y="142505"/>
                    <a:pt x="198007" y="141005"/>
                  </a:cubicBezTo>
                  <a:cubicBezTo>
                    <a:pt x="186007" y="139505"/>
                    <a:pt x="174006" y="141005"/>
                    <a:pt x="163506" y="141005"/>
                  </a:cubicBezTo>
                  <a:cubicBezTo>
                    <a:pt x="133505" y="141005"/>
                    <a:pt x="103504" y="141005"/>
                    <a:pt x="72003" y="141005"/>
                  </a:cubicBezTo>
                  <a:cubicBezTo>
                    <a:pt x="72003" y="154505"/>
                    <a:pt x="72003" y="166506"/>
                    <a:pt x="72003" y="178506"/>
                  </a:cubicBezTo>
                  <a:close/>
                </a:path>
              </a:pathLst>
            </a:custGeom>
            <a:solidFill>
              <a:srgbClr val="1F21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73"/>
          <p:cNvGrpSpPr/>
          <p:nvPr/>
        </p:nvGrpSpPr>
        <p:grpSpPr>
          <a:xfrm>
            <a:off x="4153904" y="1800752"/>
            <a:ext cx="322331" cy="631964"/>
            <a:chOff x="1655213" y="2024104"/>
            <a:chExt cx="371221" cy="727902"/>
          </a:xfrm>
        </p:grpSpPr>
        <p:grpSp>
          <p:nvGrpSpPr>
            <p:cNvPr id="314" name="Google Shape;314;p73"/>
            <p:cNvGrpSpPr/>
            <p:nvPr/>
          </p:nvGrpSpPr>
          <p:grpSpPr>
            <a:xfrm>
              <a:off x="1655213" y="2024104"/>
              <a:ext cx="371221" cy="727902"/>
              <a:chOff x="2933125" y="1326908"/>
              <a:chExt cx="726034" cy="1423629"/>
            </a:xfrm>
          </p:grpSpPr>
          <p:sp>
            <p:nvSpPr>
              <p:cNvPr id="315" name="Google Shape;315;p73"/>
              <p:cNvSpPr/>
              <p:nvPr/>
            </p:nvSpPr>
            <p:spPr>
              <a:xfrm>
                <a:off x="3257405" y="2726537"/>
                <a:ext cx="78002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78002" h="24000" extrusionOk="0">
                    <a:moveTo>
                      <a:pt x="78003" y="12000"/>
                    </a:moveTo>
                    <a:cubicBezTo>
                      <a:pt x="78003" y="18001"/>
                      <a:pt x="60002" y="24001"/>
                      <a:pt x="39001" y="24001"/>
                    </a:cubicBezTo>
                    <a:cubicBezTo>
                      <a:pt x="18001" y="24001"/>
                      <a:pt x="0" y="18001"/>
                      <a:pt x="0" y="12000"/>
                    </a:cubicBezTo>
                    <a:cubicBezTo>
                      <a:pt x="0" y="6000"/>
                      <a:pt x="18001" y="0"/>
                      <a:pt x="39001" y="0"/>
                    </a:cubicBezTo>
                    <a:cubicBezTo>
                      <a:pt x="60002" y="0"/>
                      <a:pt x="78003" y="6000"/>
                      <a:pt x="78003" y="1200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73"/>
              <p:cNvSpPr/>
              <p:nvPr/>
            </p:nvSpPr>
            <p:spPr>
              <a:xfrm>
                <a:off x="3296407" y="1963010"/>
                <a:ext cx="15000" cy="769527"/>
              </a:xfrm>
              <a:custGeom>
                <a:avLst/>
                <a:gdLst/>
                <a:ahLst/>
                <a:cxnLst/>
                <a:rect l="l" t="t" r="r" b="b"/>
                <a:pathLst>
                  <a:path w="15000" h="769527" extrusionOk="0">
                    <a:moveTo>
                      <a:pt x="0" y="0"/>
                    </a:moveTo>
                    <a:lnTo>
                      <a:pt x="0" y="769528"/>
                    </a:lnTo>
                  </a:path>
                </a:pathLst>
              </a:custGeom>
              <a:noFill/>
              <a:ln w="14975" cap="rnd" cmpd="sng">
                <a:solidFill>
                  <a:srgbClr val="69808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7" name="Google Shape;317;p73"/>
              <p:cNvGrpSpPr/>
              <p:nvPr/>
            </p:nvGrpSpPr>
            <p:grpSpPr>
              <a:xfrm>
                <a:off x="2933125" y="1326908"/>
                <a:ext cx="726034" cy="831108"/>
                <a:chOff x="2933125" y="1326908"/>
                <a:chExt cx="726034" cy="831108"/>
              </a:xfrm>
            </p:grpSpPr>
            <p:sp>
              <p:nvSpPr>
                <p:cNvPr id="318" name="Google Shape;318;p73"/>
                <p:cNvSpPr/>
                <p:nvPr/>
              </p:nvSpPr>
              <p:spPr>
                <a:xfrm>
                  <a:off x="2954394" y="1347988"/>
                  <a:ext cx="684024" cy="810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024" h="810028" extrusionOk="0">
                      <a:moveTo>
                        <a:pt x="684025" y="342012"/>
                      </a:moveTo>
                      <a:cubicBezTo>
                        <a:pt x="684025" y="153005"/>
                        <a:pt x="531019" y="0"/>
                        <a:pt x="342012" y="0"/>
                      </a:cubicBezTo>
                      <a:cubicBezTo>
                        <a:pt x="153006" y="0"/>
                        <a:pt x="0" y="153005"/>
                        <a:pt x="0" y="342012"/>
                      </a:cubicBezTo>
                      <a:cubicBezTo>
                        <a:pt x="0" y="484517"/>
                        <a:pt x="87003" y="606022"/>
                        <a:pt x="211508" y="658523"/>
                      </a:cubicBezTo>
                      <a:lnTo>
                        <a:pt x="211508" y="658523"/>
                      </a:lnTo>
                      <a:cubicBezTo>
                        <a:pt x="211508" y="658523"/>
                        <a:pt x="336012" y="715526"/>
                        <a:pt x="343512" y="810029"/>
                      </a:cubicBezTo>
                      <a:cubicBezTo>
                        <a:pt x="351013" y="717026"/>
                        <a:pt x="475517" y="658523"/>
                        <a:pt x="475517" y="658523"/>
                      </a:cubicBezTo>
                      <a:lnTo>
                        <a:pt x="475517" y="658523"/>
                      </a:lnTo>
                      <a:cubicBezTo>
                        <a:pt x="597021" y="606022"/>
                        <a:pt x="684025" y="484517"/>
                        <a:pt x="684025" y="342012"/>
                      </a:cubicBezTo>
                      <a:close/>
                    </a:path>
                  </a:pathLst>
                </a:custGeom>
                <a:solidFill>
                  <a:srgbClr val="FF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73"/>
                <p:cNvSpPr/>
                <p:nvPr/>
              </p:nvSpPr>
              <p:spPr>
                <a:xfrm rot="-1463078">
                  <a:off x="3021889" y="1415671"/>
                  <a:ext cx="548507" cy="548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986" h="548986" extrusionOk="0">
                      <a:moveTo>
                        <a:pt x="548986" y="274493"/>
                      </a:moveTo>
                      <a:cubicBezTo>
                        <a:pt x="548986" y="426091"/>
                        <a:pt x="426091" y="548986"/>
                        <a:pt x="274493" y="548986"/>
                      </a:cubicBezTo>
                      <a:cubicBezTo>
                        <a:pt x="122895" y="548986"/>
                        <a:pt x="0" y="426091"/>
                        <a:pt x="0" y="274493"/>
                      </a:cubicBezTo>
                      <a:cubicBezTo>
                        <a:pt x="0" y="122895"/>
                        <a:pt x="122895" y="0"/>
                        <a:pt x="274493" y="0"/>
                      </a:cubicBezTo>
                      <a:cubicBezTo>
                        <a:pt x="426091" y="0"/>
                        <a:pt x="548986" y="122895"/>
                        <a:pt x="548986" y="27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20" name="Google Shape;320;p73"/>
            <p:cNvSpPr/>
            <p:nvPr/>
          </p:nvSpPr>
          <p:spPr>
            <a:xfrm>
              <a:off x="1768875" y="2145570"/>
              <a:ext cx="143896" cy="120698"/>
            </a:xfrm>
            <a:custGeom>
              <a:avLst/>
              <a:gdLst/>
              <a:ahLst/>
              <a:cxnLst/>
              <a:rect l="l" t="t" r="r" b="b"/>
              <a:pathLst>
                <a:path w="280773" h="235508" extrusionOk="0">
                  <a:moveTo>
                    <a:pt x="1500" y="46502"/>
                  </a:moveTo>
                  <a:cubicBezTo>
                    <a:pt x="1500" y="21001"/>
                    <a:pt x="39001" y="0"/>
                    <a:pt x="70503" y="0"/>
                  </a:cubicBezTo>
                  <a:cubicBezTo>
                    <a:pt x="123005" y="0"/>
                    <a:pt x="172506" y="0"/>
                    <a:pt x="223508" y="0"/>
                  </a:cubicBezTo>
                  <a:cubicBezTo>
                    <a:pt x="258009" y="0"/>
                    <a:pt x="279010" y="19501"/>
                    <a:pt x="280510" y="54002"/>
                  </a:cubicBezTo>
                  <a:cubicBezTo>
                    <a:pt x="280510" y="61502"/>
                    <a:pt x="280510" y="69002"/>
                    <a:pt x="280510" y="78003"/>
                  </a:cubicBezTo>
                  <a:cubicBezTo>
                    <a:pt x="282010" y="96003"/>
                    <a:pt x="277510" y="111004"/>
                    <a:pt x="256509" y="118504"/>
                  </a:cubicBezTo>
                  <a:cubicBezTo>
                    <a:pt x="276010" y="126005"/>
                    <a:pt x="280510" y="139505"/>
                    <a:pt x="280510" y="157506"/>
                  </a:cubicBezTo>
                  <a:cubicBezTo>
                    <a:pt x="280510" y="168006"/>
                    <a:pt x="280510" y="178506"/>
                    <a:pt x="280510" y="187507"/>
                  </a:cubicBezTo>
                  <a:cubicBezTo>
                    <a:pt x="279010" y="220508"/>
                    <a:pt x="258009" y="235508"/>
                    <a:pt x="229508" y="235508"/>
                  </a:cubicBezTo>
                  <a:cubicBezTo>
                    <a:pt x="171006" y="235508"/>
                    <a:pt x="112504" y="235508"/>
                    <a:pt x="52502" y="235508"/>
                  </a:cubicBezTo>
                  <a:cubicBezTo>
                    <a:pt x="25501" y="235508"/>
                    <a:pt x="0" y="210007"/>
                    <a:pt x="0" y="186007"/>
                  </a:cubicBezTo>
                  <a:cubicBezTo>
                    <a:pt x="1500" y="135005"/>
                    <a:pt x="1500" y="99004"/>
                    <a:pt x="1500" y="46502"/>
                  </a:cubicBezTo>
                  <a:close/>
                  <a:moveTo>
                    <a:pt x="72003" y="96003"/>
                  </a:moveTo>
                  <a:cubicBezTo>
                    <a:pt x="114004" y="96003"/>
                    <a:pt x="153006" y="96003"/>
                    <a:pt x="193507" y="96003"/>
                  </a:cubicBezTo>
                  <a:cubicBezTo>
                    <a:pt x="208508" y="96003"/>
                    <a:pt x="214508" y="90003"/>
                    <a:pt x="214508" y="76503"/>
                  </a:cubicBezTo>
                  <a:cubicBezTo>
                    <a:pt x="214508" y="63002"/>
                    <a:pt x="208508" y="57002"/>
                    <a:pt x="193507" y="57002"/>
                  </a:cubicBezTo>
                  <a:cubicBezTo>
                    <a:pt x="171006" y="57002"/>
                    <a:pt x="148505" y="57002"/>
                    <a:pt x="126005" y="57002"/>
                  </a:cubicBezTo>
                  <a:cubicBezTo>
                    <a:pt x="108004" y="57002"/>
                    <a:pt x="91503" y="57002"/>
                    <a:pt x="73503" y="57002"/>
                  </a:cubicBezTo>
                  <a:cubicBezTo>
                    <a:pt x="72003" y="70502"/>
                    <a:pt x="72003" y="82503"/>
                    <a:pt x="72003" y="96003"/>
                  </a:cubicBezTo>
                  <a:close/>
                  <a:moveTo>
                    <a:pt x="72003" y="178506"/>
                  </a:moveTo>
                  <a:cubicBezTo>
                    <a:pt x="73503" y="178506"/>
                    <a:pt x="75003" y="180006"/>
                    <a:pt x="75003" y="180006"/>
                  </a:cubicBezTo>
                  <a:cubicBezTo>
                    <a:pt x="115504" y="180006"/>
                    <a:pt x="157506" y="180006"/>
                    <a:pt x="198007" y="180006"/>
                  </a:cubicBezTo>
                  <a:cubicBezTo>
                    <a:pt x="210007" y="180006"/>
                    <a:pt x="213008" y="171006"/>
                    <a:pt x="213008" y="160506"/>
                  </a:cubicBezTo>
                  <a:cubicBezTo>
                    <a:pt x="213008" y="150005"/>
                    <a:pt x="208508" y="142505"/>
                    <a:pt x="198007" y="141005"/>
                  </a:cubicBezTo>
                  <a:cubicBezTo>
                    <a:pt x="186007" y="139505"/>
                    <a:pt x="174006" y="141005"/>
                    <a:pt x="163506" y="141005"/>
                  </a:cubicBezTo>
                  <a:cubicBezTo>
                    <a:pt x="133505" y="141005"/>
                    <a:pt x="103504" y="141005"/>
                    <a:pt x="72003" y="141005"/>
                  </a:cubicBezTo>
                  <a:cubicBezTo>
                    <a:pt x="72003" y="154505"/>
                    <a:pt x="72003" y="166506"/>
                    <a:pt x="72003" y="178506"/>
                  </a:cubicBezTo>
                  <a:close/>
                </a:path>
              </a:pathLst>
            </a:custGeom>
            <a:solidFill>
              <a:srgbClr val="1F21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/>
          <p:nvPr/>
        </p:nvSpPr>
        <p:spPr>
          <a:xfrm>
            <a:off x="0" y="0"/>
            <a:ext cx="507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8" name="Google Shape;938;p100"/>
          <p:cNvCxnSpPr>
            <a:endCxn id="939" idx="0"/>
          </p:cNvCxnSpPr>
          <p:nvPr/>
        </p:nvCxnSpPr>
        <p:spPr>
          <a:xfrm>
            <a:off x="258459" y="1724197"/>
            <a:ext cx="0" cy="1350600"/>
          </a:xfrm>
          <a:prstGeom prst="straightConnector1">
            <a:avLst/>
          </a:prstGeom>
          <a:noFill/>
          <a:ln w="19050" cap="flat" cmpd="sng">
            <a:solidFill>
              <a:srgbClr val="248D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0" name="Google Shape;940;p100"/>
          <p:cNvSpPr/>
          <p:nvPr/>
        </p:nvSpPr>
        <p:spPr>
          <a:xfrm rot="5400000">
            <a:off x="43775" y="2878088"/>
            <a:ext cx="437100" cy="52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1" name="Google Shape;941;p100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00"/>
          <p:cNvSpPr/>
          <p:nvPr/>
        </p:nvSpPr>
        <p:spPr>
          <a:xfrm>
            <a:off x="169050" y="15577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3" name="Google Shape;943;p100"/>
          <p:cNvSpPr/>
          <p:nvPr/>
        </p:nvSpPr>
        <p:spPr>
          <a:xfrm>
            <a:off x="169050" y="20575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4" name="Google Shape;944;p100"/>
          <p:cNvSpPr/>
          <p:nvPr/>
        </p:nvSpPr>
        <p:spPr>
          <a:xfrm>
            <a:off x="169050" y="25573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5" name="Google Shape;945;p100"/>
          <p:cNvSpPr/>
          <p:nvPr/>
        </p:nvSpPr>
        <p:spPr>
          <a:xfrm>
            <a:off x="169050" y="30571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6" name="Google Shape;946;p100"/>
          <p:cNvSpPr/>
          <p:nvPr/>
        </p:nvSpPr>
        <p:spPr>
          <a:xfrm>
            <a:off x="169050" y="35569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7" name="Google Shape;947;p100"/>
          <p:cNvSpPr txBox="1"/>
          <p:nvPr/>
        </p:nvSpPr>
        <p:spPr>
          <a:xfrm>
            <a:off x="714550" y="794050"/>
            <a:ext cx="378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SAP Validation</a:t>
            </a:r>
            <a:endParaRPr sz="16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8" name="Google Shape;948;p100"/>
          <p:cNvSpPr txBox="1"/>
          <p:nvPr/>
        </p:nvSpPr>
        <p:spPr>
          <a:xfrm>
            <a:off x="714550" y="306725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Supplier Validation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49" name="Google Shape;94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975" y="1966914"/>
            <a:ext cx="2485800" cy="2122800"/>
          </a:xfrm>
          <a:prstGeom prst="roundRect">
            <a:avLst>
              <a:gd name="adj" fmla="val 3678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5400000" algn="bl" rotWithShape="0">
              <a:srgbClr val="666666">
                <a:alpha val="21000"/>
              </a:srgbClr>
            </a:outerShdw>
          </a:effectLst>
        </p:spPr>
      </p:pic>
      <p:pic>
        <p:nvPicPr>
          <p:cNvPr id="950" name="Google Shape;950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5464" y="1550246"/>
            <a:ext cx="2705358" cy="232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3925" y="1332375"/>
            <a:ext cx="5991600" cy="3220800"/>
          </a:xfrm>
          <a:prstGeom prst="roundRect">
            <a:avLst>
              <a:gd name="adj" fmla="val 2240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5400000" algn="bl" rotWithShape="0">
              <a:srgbClr val="666666">
                <a:alpha val="21000"/>
              </a:srgbClr>
            </a:outerShdw>
          </a:effectLst>
        </p:spPr>
      </p:pic>
      <p:pic>
        <p:nvPicPr>
          <p:cNvPr id="952" name="Google Shape;952;p100"/>
          <p:cNvPicPr preferRelativeResize="0"/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181175" y="2069625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100"/>
          <p:cNvPicPr preferRelativeResize="0"/>
          <p:nvPr/>
        </p:nvPicPr>
        <p:blipFill>
          <a:blip r:embed="rId8">
            <a:alphaModFix amt="25000"/>
          </a:blip>
          <a:stretch>
            <a:fillRect/>
          </a:stretch>
        </p:blipFill>
        <p:spPr>
          <a:xfrm>
            <a:off x="159750" y="1548700"/>
            <a:ext cx="187800" cy="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00"/>
          <p:cNvPicPr preferRelativeResize="0"/>
          <p:nvPr/>
        </p:nvPicPr>
        <p:blipFill>
          <a:blip r:embed="rId9">
            <a:alphaModFix amt="25000"/>
          </a:blip>
          <a:stretch>
            <a:fillRect/>
          </a:stretch>
        </p:blipFill>
        <p:spPr>
          <a:xfrm>
            <a:off x="181175" y="2578263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5050" y="3067588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00"/>
          <p:cNvPicPr preferRelativeResize="0"/>
          <p:nvPr/>
        </p:nvPicPr>
        <p:blipFill>
          <a:blip r:embed="rId11">
            <a:alphaModFix amt="25000"/>
          </a:blip>
          <a:stretch>
            <a:fillRect/>
          </a:stretch>
        </p:blipFill>
        <p:spPr>
          <a:xfrm>
            <a:off x="185050" y="3574600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3075" y="1146557"/>
            <a:ext cx="2583600" cy="2221800"/>
          </a:xfrm>
          <a:prstGeom prst="roundRect">
            <a:avLst>
              <a:gd name="adj" fmla="val 3498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5400000" algn="bl" rotWithShape="0">
              <a:srgbClr val="666666">
                <a:alpha val="21000"/>
              </a:srgbClr>
            </a:outerShdw>
          </a:effectLst>
        </p:spPr>
      </p:pic>
      <p:pic>
        <p:nvPicPr>
          <p:cNvPr id="958" name="Google Shape;958;p1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19243" y="1927735"/>
            <a:ext cx="2609400" cy="2221800"/>
          </a:xfrm>
          <a:prstGeom prst="roundRect">
            <a:avLst>
              <a:gd name="adj" fmla="val 399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5400000" algn="bl" rotWithShape="0">
              <a:srgbClr val="666666">
                <a:alpha val="21000"/>
              </a:srgbClr>
            </a:outerShdw>
          </a:effectLst>
        </p:spPr>
      </p:pic>
      <p:pic>
        <p:nvPicPr>
          <p:cNvPr id="959" name="Google Shape;959;p1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39496" y="2537974"/>
            <a:ext cx="2609400" cy="2227800"/>
          </a:xfrm>
          <a:prstGeom prst="roundRect">
            <a:avLst>
              <a:gd name="adj" fmla="val 3441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5400000" algn="bl" rotWithShape="0">
              <a:srgbClr val="666666">
                <a:alpha val="21000"/>
              </a:srgbClr>
            </a:outerShdw>
          </a:effectLst>
        </p:spPr>
      </p:pic>
      <p:sp>
        <p:nvSpPr>
          <p:cNvPr id="960" name="Google Shape;960;p100"/>
          <p:cNvSpPr/>
          <p:nvPr/>
        </p:nvSpPr>
        <p:spPr>
          <a:xfrm>
            <a:off x="803250" y="0"/>
            <a:ext cx="7701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</a:t>
            </a:r>
            <a:endParaRPr sz="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1"/>
          <p:cNvSpPr/>
          <p:nvPr/>
        </p:nvSpPr>
        <p:spPr>
          <a:xfrm>
            <a:off x="0" y="0"/>
            <a:ext cx="507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6" name="Google Shape;966;p101"/>
          <p:cNvCxnSpPr>
            <a:endCxn id="967" idx="0"/>
          </p:cNvCxnSpPr>
          <p:nvPr/>
        </p:nvCxnSpPr>
        <p:spPr>
          <a:xfrm>
            <a:off x="258451" y="1724326"/>
            <a:ext cx="0" cy="1844700"/>
          </a:xfrm>
          <a:prstGeom prst="straightConnector1">
            <a:avLst/>
          </a:prstGeom>
          <a:noFill/>
          <a:ln w="19050" cap="flat" cmpd="sng">
            <a:solidFill>
              <a:srgbClr val="248D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8" name="Google Shape;968;p101"/>
          <p:cNvSpPr/>
          <p:nvPr/>
        </p:nvSpPr>
        <p:spPr>
          <a:xfrm rot="5400000">
            <a:off x="43775" y="3383938"/>
            <a:ext cx="437100" cy="52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9" name="Google Shape;969;p101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01"/>
          <p:cNvSpPr/>
          <p:nvPr/>
        </p:nvSpPr>
        <p:spPr>
          <a:xfrm>
            <a:off x="169050" y="15577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1" name="Google Shape;971;p101"/>
          <p:cNvSpPr/>
          <p:nvPr/>
        </p:nvSpPr>
        <p:spPr>
          <a:xfrm>
            <a:off x="169050" y="20575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2" name="Google Shape;972;p101"/>
          <p:cNvSpPr/>
          <p:nvPr/>
        </p:nvSpPr>
        <p:spPr>
          <a:xfrm>
            <a:off x="169050" y="25573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3" name="Google Shape;973;p101"/>
          <p:cNvSpPr/>
          <p:nvPr/>
        </p:nvSpPr>
        <p:spPr>
          <a:xfrm>
            <a:off x="169050" y="30571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4" name="Google Shape;974;p101"/>
          <p:cNvSpPr/>
          <p:nvPr/>
        </p:nvSpPr>
        <p:spPr>
          <a:xfrm>
            <a:off x="169050" y="35569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5" name="Google Shape;975;p101"/>
          <p:cNvSpPr txBox="1"/>
          <p:nvPr/>
        </p:nvSpPr>
        <p:spPr>
          <a:xfrm>
            <a:off x="714550" y="794050"/>
            <a:ext cx="378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Closing Ticket</a:t>
            </a:r>
            <a:endParaRPr sz="16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6" name="Google Shape;976;p101"/>
          <p:cNvSpPr txBox="1"/>
          <p:nvPr/>
        </p:nvSpPr>
        <p:spPr>
          <a:xfrm>
            <a:off x="714550" y="306725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Supplier Validation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7" name="Google Shape;97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100" y="1364950"/>
            <a:ext cx="6414000" cy="3448200"/>
          </a:xfrm>
          <a:prstGeom prst="roundRect">
            <a:avLst>
              <a:gd name="adj" fmla="val 2437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8" name="Google Shape;978;p101"/>
          <p:cNvPicPr preferRelativeResize="0"/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81175" y="2069625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01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59750" y="1548700"/>
            <a:ext cx="187800" cy="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1"/>
          <p:cNvPicPr preferRelativeResize="0"/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181175" y="2578263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1"/>
          <p:cNvPicPr preferRelativeResize="0"/>
          <p:nvPr/>
        </p:nvPicPr>
        <p:blipFill>
          <a:blip r:embed="rId8">
            <a:alphaModFix amt="25000"/>
          </a:blip>
          <a:stretch>
            <a:fillRect/>
          </a:stretch>
        </p:blipFill>
        <p:spPr>
          <a:xfrm>
            <a:off x="185050" y="3067588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5050" y="3574600"/>
            <a:ext cx="154550" cy="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01"/>
          <p:cNvSpPr/>
          <p:nvPr/>
        </p:nvSpPr>
        <p:spPr>
          <a:xfrm>
            <a:off x="803250" y="0"/>
            <a:ext cx="7701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</a:t>
            </a:r>
            <a:endParaRPr sz="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02"/>
          <p:cNvSpPr/>
          <p:nvPr/>
        </p:nvSpPr>
        <p:spPr>
          <a:xfrm>
            <a:off x="0" y="0"/>
            <a:ext cx="507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89" name="Google Shape;989;p102"/>
          <p:cNvCxnSpPr>
            <a:endCxn id="990" idx="0"/>
          </p:cNvCxnSpPr>
          <p:nvPr/>
        </p:nvCxnSpPr>
        <p:spPr>
          <a:xfrm>
            <a:off x="258451" y="1724326"/>
            <a:ext cx="0" cy="1844700"/>
          </a:xfrm>
          <a:prstGeom prst="straightConnector1">
            <a:avLst/>
          </a:prstGeom>
          <a:noFill/>
          <a:ln w="19050" cap="flat" cmpd="sng">
            <a:solidFill>
              <a:srgbClr val="248D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1" name="Google Shape;991;p102"/>
          <p:cNvSpPr/>
          <p:nvPr/>
        </p:nvSpPr>
        <p:spPr>
          <a:xfrm rot="5400000">
            <a:off x="43775" y="3383938"/>
            <a:ext cx="437100" cy="52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2" name="Google Shape;992;p102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02"/>
          <p:cNvSpPr/>
          <p:nvPr/>
        </p:nvSpPr>
        <p:spPr>
          <a:xfrm>
            <a:off x="169050" y="15577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4" name="Google Shape;994;p102"/>
          <p:cNvSpPr/>
          <p:nvPr/>
        </p:nvSpPr>
        <p:spPr>
          <a:xfrm>
            <a:off x="169050" y="20575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5" name="Google Shape;995;p102"/>
          <p:cNvSpPr/>
          <p:nvPr/>
        </p:nvSpPr>
        <p:spPr>
          <a:xfrm>
            <a:off x="169050" y="25573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6" name="Google Shape;996;p102"/>
          <p:cNvSpPr/>
          <p:nvPr/>
        </p:nvSpPr>
        <p:spPr>
          <a:xfrm>
            <a:off x="169050" y="30571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7" name="Google Shape;997;p102"/>
          <p:cNvSpPr/>
          <p:nvPr/>
        </p:nvSpPr>
        <p:spPr>
          <a:xfrm>
            <a:off x="169050" y="3556907"/>
            <a:ext cx="178800" cy="1788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8" name="Google Shape;998;p102"/>
          <p:cNvSpPr txBox="1"/>
          <p:nvPr/>
        </p:nvSpPr>
        <p:spPr>
          <a:xfrm>
            <a:off x="714550" y="794050"/>
            <a:ext cx="378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Closing Ticket</a:t>
            </a:r>
            <a:endParaRPr sz="16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9" name="Google Shape;999;p102"/>
          <p:cNvSpPr txBox="1"/>
          <p:nvPr/>
        </p:nvSpPr>
        <p:spPr>
          <a:xfrm>
            <a:off x="714550" y="306725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Supplier Validation</a:t>
            </a:r>
            <a:endParaRPr sz="28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00" name="Google Shape;1000;p102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181175" y="2069625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2"/>
          <p:cNvPicPr preferRelativeResize="0"/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59750" y="1548700"/>
            <a:ext cx="187800" cy="1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2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81175" y="2578263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2"/>
          <p:cNvPicPr preferRelativeResize="0"/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185050" y="3067588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5050" y="3574600"/>
            <a:ext cx="154550" cy="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02" title="HTB_Atendimento_Chamado_Homologacao_Fornecedor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90088" y="1185575"/>
            <a:ext cx="6563821" cy="36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02"/>
          <p:cNvSpPr/>
          <p:nvPr/>
        </p:nvSpPr>
        <p:spPr>
          <a:xfrm>
            <a:off x="803250" y="0"/>
            <a:ext cx="7701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</a:t>
            </a:r>
            <a:endParaRPr sz="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Google Shape;1011;p10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03"/>
          <p:cNvSpPr txBox="1"/>
          <p:nvPr/>
        </p:nvSpPr>
        <p:spPr>
          <a:xfrm>
            <a:off x="3180713" y="1285882"/>
            <a:ext cx="277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>
              <a:solidFill>
                <a:srgbClr val="FF66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3" name="Google Shape;1013;p103"/>
          <p:cNvSpPr txBox="1"/>
          <p:nvPr/>
        </p:nvSpPr>
        <p:spPr>
          <a:xfrm>
            <a:off x="437526" y="1155500"/>
            <a:ext cx="294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2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14" name="Google Shape;1014;p103"/>
          <p:cNvSpPr txBox="1"/>
          <p:nvPr/>
        </p:nvSpPr>
        <p:spPr>
          <a:xfrm>
            <a:off x="3189325" y="547800"/>
            <a:ext cx="5796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IMPACTO DA HIPERAUTOMAÇÃO</a:t>
            </a:r>
            <a:endParaRPr sz="26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5" name="Google Shape;1015;p103"/>
          <p:cNvSpPr txBox="1"/>
          <p:nvPr/>
        </p:nvSpPr>
        <p:spPr>
          <a:xfrm>
            <a:off x="3067375" y="856500"/>
            <a:ext cx="5735100" cy="4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Poppins Light"/>
              <a:buChar char="✓"/>
            </a:pPr>
            <a:r>
              <a:rPr lang="pt-BR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Liberar o time para tarefas que agreguem valor ao negócio;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Poppins Light"/>
              <a:buChar char="✓"/>
            </a:pPr>
            <a:r>
              <a:rPr lang="pt-BR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Eliminação de erros humanos em processos de alto volume;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Poppins Light"/>
              <a:buChar char="✓"/>
            </a:pPr>
            <a:r>
              <a:rPr lang="pt-BR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Entregar processos com delivery time curto e volume alto;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✓"/>
            </a:pPr>
            <a:r>
              <a:rPr lang="pt-BR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Garantir Compliance;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✓"/>
            </a:pPr>
            <a:r>
              <a:rPr lang="pt-BR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Eliminar multas, tarifas extras e horas extras com processos que são entregues fora do prazo.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✓"/>
            </a:pPr>
            <a:r>
              <a:rPr lang="pt-BR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Permitir que a empresa ganhe escala sem escalar o custo (total ou temporário)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016" name="Google Shape;1016;p103"/>
          <p:cNvPicPr preferRelativeResize="0"/>
          <p:nvPr/>
        </p:nvPicPr>
        <p:blipFill rotWithShape="1">
          <a:blip r:embed="rId4">
            <a:alphaModFix/>
          </a:blip>
          <a:srcRect r="40723"/>
          <a:stretch/>
        </p:blipFill>
        <p:spPr>
          <a:xfrm>
            <a:off x="0" y="10100"/>
            <a:ext cx="3036925" cy="51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14"/>
            <a:ext cx="9144000" cy="5135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05"/>
          <p:cNvPicPr preferRelativeResize="0"/>
          <p:nvPr/>
        </p:nvPicPr>
        <p:blipFill rotWithShape="1">
          <a:blip r:embed="rId3">
            <a:alphaModFix/>
          </a:blip>
          <a:srcRect l="19409" r="15503"/>
          <a:stretch/>
        </p:blipFill>
        <p:spPr>
          <a:xfrm>
            <a:off x="5796275" y="0"/>
            <a:ext cx="33477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05"/>
          <p:cNvSpPr txBox="1"/>
          <p:nvPr/>
        </p:nvSpPr>
        <p:spPr>
          <a:xfrm>
            <a:off x="156925" y="387025"/>
            <a:ext cx="5796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nova era de Hiperautomação</a:t>
            </a:r>
            <a:endParaRPr sz="26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8" name="Google Shape;1028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50" y="860025"/>
            <a:ext cx="4282768" cy="414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0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5" name="Google Shape;103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750" y="-18925"/>
            <a:ext cx="9144000" cy="5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dk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0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0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2" name="Google Shape;104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4350"/>
            <a:ext cx="9144003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07"/>
          <p:cNvSpPr/>
          <p:nvPr/>
        </p:nvSpPr>
        <p:spPr>
          <a:xfrm>
            <a:off x="823525" y="3471275"/>
            <a:ext cx="3988500" cy="1107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75" y="504250"/>
            <a:ext cx="4232975" cy="42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08"/>
          <p:cNvSpPr txBox="1"/>
          <p:nvPr/>
        </p:nvSpPr>
        <p:spPr>
          <a:xfrm>
            <a:off x="4572000" y="2155875"/>
            <a:ext cx="43866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 Python é tão poderoso, porque só agora está sendo amplamente usado em hiperautomação?</a:t>
            </a:r>
            <a:endParaRPr sz="26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0" name="Google Shape;1050;p108"/>
          <p:cNvSpPr txBox="1"/>
          <p:nvPr/>
        </p:nvSpPr>
        <p:spPr>
          <a:xfrm>
            <a:off x="4572000" y="4058500"/>
            <a:ext cx="43866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GOVERNANÇA</a:t>
            </a:r>
            <a:endParaRPr sz="26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10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09"/>
          <p:cNvSpPr txBox="1"/>
          <p:nvPr/>
        </p:nvSpPr>
        <p:spPr>
          <a:xfrm>
            <a:off x="615350" y="1900650"/>
            <a:ext cx="70401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Usuários das áreas de negócio;</a:t>
            </a:r>
            <a:endParaRPr sz="21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Desenvolvedores;</a:t>
            </a:r>
            <a:endParaRPr sz="21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Líderes de TI, CoE e de operação RPA;</a:t>
            </a:r>
            <a:endParaRPr sz="21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Liderança estratégica (finanças)</a:t>
            </a:r>
            <a:endParaRPr sz="21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57" name="Google Shape;1057;p109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109"/>
          <p:cNvSpPr txBox="1"/>
          <p:nvPr/>
        </p:nvSpPr>
        <p:spPr>
          <a:xfrm>
            <a:off x="335375" y="272325"/>
            <a:ext cx="67470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b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para toda a empresa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59" name="Google Shape;1059;p109"/>
          <p:cNvGrpSpPr/>
          <p:nvPr/>
        </p:nvGrpSpPr>
        <p:grpSpPr>
          <a:xfrm>
            <a:off x="446512" y="2044568"/>
            <a:ext cx="117466" cy="117466"/>
            <a:chOff x="6871110" y="4558620"/>
            <a:chExt cx="1241713" cy="1241713"/>
          </a:xfrm>
        </p:grpSpPr>
        <p:sp>
          <p:nvSpPr>
            <p:cNvPr id="1060" name="Google Shape;1060;p109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09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2" name="Google Shape;1062;p109"/>
          <p:cNvGrpSpPr/>
          <p:nvPr/>
        </p:nvGrpSpPr>
        <p:grpSpPr>
          <a:xfrm>
            <a:off x="446512" y="2450108"/>
            <a:ext cx="117466" cy="117466"/>
            <a:chOff x="6871110" y="4558620"/>
            <a:chExt cx="1241713" cy="1241713"/>
          </a:xfrm>
        </p:grpSpPr>
        <p:sp>
          <p:nvSpPr>
            <p:cNvPr id="1063" name="Google Shape;1063;p109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09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109"/>
          <p:cNvGrpSpPr/>
          <p:nvPr/>
        </p:nvGrpSpPr>
        <p:grpSpPr>
          <a:xfrm>
            <a:off x="446512" y="2789215"/>
            <a:ext cx="117466" cy="117466"/>
            <a:chOff x="6871110" y="4558620"/>
            <a:chExt cx="1241713" cy="1241713"/>
          </a:xfrm>
        </p:grpSpPr>
        <p:sp>
          <p:nvSpPr>
            <p:cNvPr id="1066" name="Google Shape;1066;p109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09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8" name="Google Shape;1068;p109"/>
          <p:cNvSpPr/>
          <p:nvPr/>
        </p:nvSpPr>
        <p:spPr>
          <a:xfrm>
            <a:off x="3867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69" name="Google Shape;1069;p109"/>
          <p:cNvGrpSpPr/>
          <p:nvPr/>
        </p:nvGrpSpPr>
        <p:grpSpPr>
          <a:xfrm>
            <a:off x="446512" y="3204531"/>
            <a:ext cx="117466" cy="117466"/>
            <a:chOff x="6871110" y="4558620"/>
            <a:chExt cx="1241713" cy="1241713"/>
          </a:xfrm>
        </p:grpSpPr>
        <p:sp>
          <p:nvSpPr>
            <p:cNvPr id="1070" name="Google Shape;1070;p109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09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125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4"/>
          <p:cNvSpPr/>
          <p:nvPr/>
        </p:nvSpPr>
        <p:spPr>
          <a:xfrm>
            <a:off x="6525900" y="1758925"/>
            <a:ext cx="1738800" cy="22803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74"/>
          <p:cNvSpPr/>
          <p:nvPr/>
        </p:nvSpPr>
        <p:spPr>
          <a:xfrm>
            <a:off x="2761500" y="1758925"/>
            <a:ext cx="1738800" cy="22803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74"/>
          <p:cNvSpPr/>
          <p:nvPr/>
        </p:nvSpPr>
        <p:spPr>
          <a:xfrm>
            <a:off x="879300" y="1758925"/>
            <a:ext cx="1738800" cy="22803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74"/>
          <p:cNvSpPr/>
          <p:nvPr/>
        </p:nvSpPr>
        <p:spPr>
          <a:xfrm>
            <a:off x="4643700" y="1758925"/>
            <a:ext cx="1738800" cy="2280300"/>
          </a:xfrm>
          <a:prstGeom prst="roundRect">
            <a:avLst>
              <a:gd name="adj" fmla="val 2347"/>
            </a:avLst>
          </a:prstGeom>
          <a:solidFill>
            <a:srgbClr val="292B3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Google Shape;329;p74"/>
          <p:cNvSpPr txBox="1">
            <a:spLocks noGrp="1"/>
          </p:cNvSpPr>
          <p:nvPr>
            <p:ph type="title"/>
          </p:nvPr>
        </p:nvSpPr>
        <p:spPr>
          <a:xfrm>
            <a:off x="2549400" y="561250"/>
            <a:ext cx="40452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latin typeface="Poppins"/>
                <a:ea typeface="Poppins"/>
                <a:cs typeface="Poppins"/>
                <a:sym typeface="Poppins"/>
              </a:rPr>
              <a:t>Por que BotCity?</a:t>
            </a:r>
            <a:endParaRPr sz="32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0" name="Google Shape;330;p7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74"/>
          <p:cNvSpPr txBox="1"/>
          <p:nvPr/>
        </p:nvSpPr>
        <p:spPr>
          <a:xfrm>
            <a:off x="1043700" y="2581675"/>
            <a:ext cx="1443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Elimine o lock-in de tecnologias proprietárias</a:t>
            </a:r>
            <a: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32" name="Google Shape;332;p74"/>
          <p:cNvSpPr txBox="1"/>
          <p:nvPr/>
        </p:nvSpPr>
        <p:spPr>
          <a:xfrm>
            <a:off x="2919300" y="2581675"/>
            <a:ext cx="1443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Automações de 3x a 15x mais rápidas, custando até 3x menos.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33" name="Google Shape;333;p74"/>
          <p:cNvSpPr txBox="1"/>
          <p:nvPr/>
        </p:nvSpPr>
        <p:spPr>
          <a:xfrm>
            <a:off x="4839900" y="2581675"/>
            <a:ext cx="1443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Governança e controle com orquestração nível enterprise. 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34" name="Google Shape;334;p74"/>
          <p:cNvSpPr txBox="1"/>
          <p:nvPr/>
        </p:nvSpPr>
        <p:spPr>
          <a:xfrm>
            <a:off x="6663900" y="2581675"/>
            <a:ext cx="1536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 fronteiras.</a:t>
            </a:r>
            <a:endParaRPr sz="1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Citrix a SAP. </a:t>
            </a:r>
            <a:b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Windows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Linux.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335" name="Google Shape;335;p74"/>
          <p:cNvGrpSpPr/>
          <p:nvPr/>
        </p:nvGrpSpPr>
        <p:grpSpPr>
          <a:xfrm>
            <a:off x="1565559" y="3917524"/>
            <a:ext cx="251074" cy="251199"/>
            <a:chOff x="6871110" y="4558620"/>
            <a:chExt cx="1241713" cy="1241713"/>
          </a:xfrm>
        </p:grpSpPr>
        <p:sp>
          <p:nvSpPr>
            <p:cNvPr id="336" name="Google Shape;336;p74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74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74"/>
          <p:cNvGrpSpPr/>
          <p:nvPr/>
        </p:nvGrpSpPr>
        <p:grpSpPr>
          <a:xfrm>
            <a:off x="3486171" y="3917524"/>
            <a:ext cx="251074" cy="251199"/>
            <a:chOff x="6871110" y="4558620"/>
            <a:chExt cx="1241713" cy="1241713"/>
          </a:xfrm>
        </p:grpSpPr>
        <p:sp>
          <p:nvSpPr>
            <p:cNvPr id="339" name="Google Shape;339;p74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4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74"/>
          <p:cNvGrpSpPr/>
          <p:nvPr/>
        </p:nvGrpSpPr>
        <p:grpSpPr>
          <a:xfrm>
            <a:off x="5406759" y="3917524"/>
            <a:ext cx="251074" cy="251199"/>
            <a:chOff x="6871110" y="4558620"/>
            <a:chExt cx="1241713" cy="1241713"/>
          </a:xfrm>
        </p:grpSpPr>
        <p:sp>
          <p:nvSpPr>
            <p:cNvPr id="342" name="Google Shape;342;p74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74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74"/>
          <p:cNvGrpSpPr/>
          <p:nvPr/>
        </p:nvGrpSpPr>
        <p:grpSpPr>
          <a:xfrm>
            <a:off x="7378971" y="3917524"/>
            <a:ext cx="251074" cy="251199"/>
            <a:chOff x="6871110" y="4558620"/>
            <a:chExt cx="1241713" cy="1241713"/>
          </a:xfrm>
        </p:grpSpPr>
        <p:sp>
          <p:nvSpPr>
            <p:cNvPr id="345" name="Google Shape;345;p74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74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74"/>
          <p:cNvGrpSpPr/>
          <p:nvPr/>
        </p:nvGrpSpPr>
        <p:grpSpPr>
          <a:xfrm>
            <a:off x="1101248" y="2015702"/>
            <a:ext cx="390956" cy="372931"/>
            <a:chOff x="727317" y="847608"/>
            <a:chExt cx="1694649" cy="1616521"/>
          </a:xfrm>
        </p:grpSpPr>
        <p:sp>
          <p:nvSpPr>
            <p:cNvPr id="348" name="Google Shape;348;p74"/>
            <p:cNvSpPr/>
            <p:nvPr/>
          </p:nvSpPr>
          <p:spPr>
            <a:xfrm>
              <a:off x="1407056" y="1381375"/>
              <a:ext cx="336838" cy="548120"/>
            </a:xfrm>
            <a:custGeom>
              <a:avLst/>
              <a:gdLst/>
              <a:ahLst/>
              <a:cxnLst/>
              <a:rect l="l" t="t" r="r" b="b"/>
              <a:pathLst>
                <a:path w="336838" h="548120" extrusionOk="0">
                  <a:moveTo>
                    <a:pt x="336839" y="548121"/>
                  </a:moveTo>
                  <a:lnTo>
                    <a:pt x="255443" y="292677"/>
                  </a:lnTo>
                  <a:cubicBezTo>
                    <a:pt x="298739" y="264102"/>
                    <a:pt x="327314" y="215611"/>
                    <a:pt x="327314" y="159327"/>
                  </a:cubicBezTo>
                  <a:cubicBezTo>
                    <a:pt x="327314" y="71870"/>
                    <a:pt x="256309" y="0"/>
                    <a:pt x="167986" y="0"/>
                  </a:cubicBezTo>
                  <a:cubicBezTo>
                    <a:pt x="80530" y="0"/>
                    <a:pt x="8659" y="71005"/>
                    <a:pt x="8659" y="159327"/>
                  </a:cubicBezTo>
                  <a:cubicBezTo>
                    <a:pt x="8659" y="214745"/>
                    <a:pt x="37234" y="264102"/>
                    <a:pt x="81396" y="292677"/>
                  </a:cubicBezTo>
                  <a:lnTo>
                    <a:pt x="0" y="548121"/>
                  </a:lnTo>
                  <a:lnTo>
                    <a:pt x="336839" y="548121"/>
                  </a:ln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74"/>
            <p:cNvSpPr/>
            <p:nvPr/>
          </p:nvSpPr>
          <p:spPr>
            <a:xfrm>
              <a:off x="727317" y="847608"/>
              <a:ext cx="1694649" cy="1616521"/>
            </a:xfrm>
            <a:custGeom>
              <a:avLst/>
              <a:gdLst/>
              <a:ahLst/>
              <a:cxnLst/>
              <a:rect l="l" t="t" r="r" b="b"/>
              <a:pathLst>
                <a:path w="1694649" h="1616521" extrusionOk="0">
                  <a:moveTo>
                    <a:pt x="1675534" y="6429"/>
                  </a:moveTo>
                  <a:cubicBezTo>
                    <a:pt x="1662546" y="-1364"/>
                    <a:pt x="1646959" y="-2230"/>
                    <a:pt x="1633105" y="4697"/>
                  </a:cubicBezTo>
                  <a:lnTo>
                    <a:pt x="1222664" y="210784"/>
                  </a:lnTo>
                  <a:lnTo>
                    <a:pt x="479714" y="210784"/>
                  </a:lnTo>
                  <a:lnTo>
                    <a:pt x="63211" y="4697"/>
                  </a:lnTo>
                  <a:cubicBezTo>
                    <a:pt x="50223" y="-2230"/>
                    <a:pt x="33770" y="-1364"/>
                    <a:pt x="20782" y="6429"/>
                  </a:cubicBezTo>
                  <a:cubicBezTo>
                    <a:pt x="7793" y="14222"/>
                    <a:pt x="0" y="28077"/>
                    <a:pt x="0" y="42797"/>
                  </a:cubicBezTo>
                  <a:lnTo>
                    <a:pt x="0" y="1572859"/>
                  </a:lnTo>
                  <a:cubicBezTo>
                    <a:pt x="0" y="1587579"/>
                    <a:pt x="7793" y="1602300"/>
                    <a:pt x="20782" y="1610093"/>
                  </a:cubicBezTo>
                  <a:cubicBezTo>
                    <a:pt x="33770" y="1617886"/>
                    <a:pt x="50223" y="1618752"/>
                    <a:pt x="63211" y="1611825"/>
                  </a:cubicBezTo>
                  <a:lnTo>
                    <a:pt x="479714" y="1394481"/>
                  </a:lnTo>
                  <a:lnTo>
                    <a:pt x="1217468" y="1394481"/>
                  </a:lnTo>
                  <a:lnTo>
                    <a:pt x="1631373" y="1610959"/>
                  </a:lnTo>
                  <a:cubicBezTo>
                    <a:pt x="1637434" y="1614422"/>
                    <a:pt x="1644362" y="1616154"/>
                    <a:pt x="1651289" y="1616154"/>
                  </a:cubicBezTo>
                  <a:cubicBezTo>
                    <a:pt x="1659082" y="1616154"/>
                    <a:pt x="1666875" y="1614422"/>
                    <a:pt x="1673802" y="1610093"/>
                  </a:cubicBezTo>
                  <a:cubicBezTo>
                    <a:pt x="1686791" y="1602300"/>
                    <a:pt x="1694584" y="1588445"/>
                    <a:pt x="1694584" y="1572859"/>
                  </a:cubicBezTo>
                  <a:lnTo>
                    <a:pt x="1694584" y="43663"/>
                  </a:lnTo>
                  <a:cubicBezTo>
                    <a:pt x="1695450" y="28077"/>
                    <a:pt x="1687657" y="14222"/>
                    <a:pt x="1675534" y="6429"/>
                  </a:cubicBezTo>
                  <a:close/>
                  <a:moveTo>
                    <a:pt x="513484" y="297374"/>
                  </a:moveTo>
                  <a:lnTo>
                    <a:pt x="1189759" y="297374"/>
                  </a:lnTo>
                  <a:lnTo>
                    <a:pt x="1189759" y="1307890"/>
                  </a:lnTo>
                  <a:lnTo>
                    <a:pt x="513484" y="1307890"/>
                  </a:lnTo>
                  <a:lnTo>
                    <a:pt x="513484" y="297374"/>
                  </a:lnTo>
                  <a:close/>
                  <a:moveTo>
                    <a:pt x="87457" y="112936"/>
                  </a:moveTo>
                  <a:lnTo>
                    <a:pt x="426893" y="280922"/>
                  </a:lnTo>
                  <a:lnTo>
                    <a:pt x="426893" y="1325209"/>
                  </a:lnTo>
                  <a:lnTo>
                    <a:pt x="87457" y="1501854"/>
                  </a:lnTo>
                  <a:lnTo>
                    <a:pt x="87457" y="112936"/>
                  </a:lnTo>
                  <a:close/>
                  <a:moveTo>
                    <a:pt x="1608859" y="1501854"/>
                  </a:moveTo>
                  <a:lnTo>
                    <a:pt x="1276350" y="1327806"/>
                  </a:lnTo>
                  <a:lnTo>
                    <a:pt x="1276350" y="280922"/>
                  </a:lnTo>
                  <a:lnTo>
                    <a:pt x="1608859" y="113802"/>
                  </a:lnTo>
                  <a:lnTo>
                    <a:pt x="1608859" y="1501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74"/>
          <p:cNvGrpSpPr/>
          <p:nvPr/>
        </p:nvGrpSpPr>
        <p:grpSpPr>
          <a:xfrm>
            <a:off x="6663896" y="2051662"/>
            <a:ext cx="417709" cy="309237"/>
            <a:chOff x="2916336" y="2814455"/>
            <a:chExt cx="1810615" cy="1340427"/>
          </a:xfrm>
        </p:grpSpPr>
        <p:sp>
          <p:nvSpPr>
            <p:cNvPr id="351" name="Google Shape;351;p74"/>
            <p:cNvSpPr/>
            <p:nvPr/>
          </p:nvSpPr>
          <p:spPr>
            <a:xfrm>
              <a:off x="3060076" y="2814455"/>
              <a:ext cx="1523134" cy="1087581"/>
            </a:xfrm>
            <a:custGeom>
              <a:avLst/>
              <a:gdLst/>
              <a:ahLst/>
              <a:cxnLst/>
              <a:rect l="l" t="t" r="r" b="b"/>
              <a:pathLst>
                <a:path w="1523134" h="1087581" extrusionOk="0">
                  <a:moveTo>
                    <a:pt x="1479839" y="1087582"/>
                  </a:moveTo>
                  <a:lnTo>
                    <a:pt x="43295" y="1087582"/>
                  </a:lnTo>
                  <a:cubicBezTo>
                    <a:pt x="19050" y="1087582"/>
                    <a:pt x="0" y="1068532"/>
                    <a:pt x="0" y="1044286"/>
                  </a:cubicBezTo>
                  <a:lnTo>
                    <a:pt x="0" y="43295"/>
                  </a:lnTo>
                  <a:cubicBezTo>
                    <a:pt x="0" y="19050"/>
                    <a:pt x="19050" y="0"/>
                    <a:pt x="43295" y="0"/>
                  </a:cubicBezTo>
                  <a:lnTo>
                    <a:pt x="1479839" y="0"/>
                  </a:lnTo>
                  <a:cubicBezTo>
                    <a:pt x="1504084" y="0"/>
                    <a:pt x="1523134" y="19050"/>
                    <a:pt x="1523134" y="43295"/>
                  </a:cubicBezTo>
                  <a:lnTo>
                    <a:pt x="1523134" y="1044286"/>
                  </a:lnTo>
                  <a:cubicBezTo>
                    <a:pt x="1523134" y="1067666"/>
                    <a:pt x="1503218" y="1087582"/>
                    <a:pt x="1479839" y="1087582"/>
                  </a:cubicBezTo>
                  <a:close/>
                  <a:moveTo>
                    <a:pt x="86591" y="1000991"/>
                  </a:moveTo>
                  <a:lnTo>
                    <a:pt x="1436543" y="1000991"/>
                  </a:lnTo>
                  <a:lnTo>
                    <a:pt x="1436543" y="86591"/>
                  </a:lnTo>
                  <a:lnTo>
                    <a:pt x="86591" y="86591"/>
                  </a:lnTo>
                  <a:lnTo>
                    <a:pt x="86591" y="10009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74"/>
            <p:cNvSpPr/>
            <p:nvPr/>
          </p:nvSpPr>
          <p:spPr>
            <a:xfrm>
              <a:off x="2916336" y="3940137"/>
              <a:ext cx="1810615" cy="214745"/>
            </a:xfrm>
            <a:custGeom>
              <a:avLst/>
              <a:gdLst/>
              <a:ahLst/>
              <a:cxnLst/>
              <a:rect l="l" t="t" r="r" b="b"/>
              <a:pathLst>
                <a:path w="1810615" h="214745" extrusionOk="0">
                  <a:moveTo>
                    <a:pt x="1703243" y="214745"/>
                  </a:moveTo>
                  <a:lnTo>
                    <a:pt x="107373" y="214745"/>
                  </a:lnTo>
                  <a:cubicBezTo>
                    <a:pt x="47625" y="214745"/>
                    <a:pt x="0" y="166254"/>
                    <a:pt x="0" y="107373"/>
                  </a:cubicBezTo>
                  <a:cubicBezTo>
                    <a:pt x="0" y="48491"/>
                    <a:pt x="48491" y="0"/>
                    <a:pt x="107373" y="0"/>
                  </a:cubicBezTo>
                  <a:lnTo>
                    <a:pt x="1703243" y="0"/>
                  </a:lnTo>
                  <a:cubicBezTo>
                    <a:pt x="1762991" y="0"/>
                    <a:pt x="1810616" y="48491"/>
                    <a:pt x="1810616" y="107373"/>
                  </a:cubicBezTo>
                  <a:cubicBezTo>
                    <a:pt x="1810616" y="166254"/>
                    <a:pt x="1762125" y="214745"/>
                    <a:pt x="1703243" y="214745"/>
                  </a:cubicBezTo>
                  <a:close/>
                  <a:moveTo>
                    <a:pt x="107373" y="86591"/>
                  </a:moveTo>
                  <a:cubicBezTo>
                    <a:pt x="96116" y="86591"/>
                    <a:pt x="86591" y="96116"/>
                    <a:pt x="86591" y="107373"/>
                  </a:cubicBezTo>
                  <a:cubicBezTo>
                    <a:pt x="86591" y="118629"/>
                    <a:pt x="96116" y="128154"/>
                    <a:pt x="107373" y="128154"/>
                  </a:cubicBezTo>
                  <a:lnTo>
                    <a:pt x="1703243" y="128154"/>
                  </a:lnTo>
                  <a:cubicBezTo>
                    <a:pt x="1714500" y="128154"/>
                    <a:pt x="1724025" y="118629"/>
                    <a:pt x="1724025" y="107373"/>
                  </a:cubicBezTo>
                  <a:cubicBezTo>
                    <a:pt x="1724025" y="96116"/>
                    <a:pt x="1714500" y="86591"/>
                    <a:pt x="1703243" y="86591"/>
                  </a:cubicBezTo>
                  <a:lnTo>
                    <a:pt x="107373" y="86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74"/>
            <p:cNvSpPr/>
            <p:nvPr/>
          </p:nvSpPr>
          <p:spPr>
            <a:xfrm>
              <a:off x="3456663" y="2993698"/>
              <a:ext cx="729961" cy="729095"/>
            </a:xfrm>
            <a:custGeom>
              <a:avLst/>
              <a:gdLst/>
              <a:ahLst/>
              <a:cxnLst/>
              <a:rect l="l" t="t" r="r" b="b"/>
              <a:pathLst>
                <a:path w="729961" h="729095" extrusionOk="0">
                  <a:moveTo>
                    <a:pt x="310861" y="0"/>
                  </a:moveTo>
                  <a:cubicBezTo>
                    <a:pt x="346364" y="0"/>
                    <a:pt x="381866" y="0"/>
                    <a:pt x="418234" y="0"/>
                  </a:cubicBezTo>
                  <a:cubicBezTo>
                    <a:pt x="423430" y="8659"/>
                    <a:pt x="430357" y="17318"/>
                    <a:pt x="432955" y="26843"/>
                  </a:cubicBezTo>
                  <a:cubicBezTo>
                    <a:pt x="436418" y="37234"/>
                    <a:pt x="437284" y="48491"/>
                    <a:pt x="437284" y="58882"/>
                  </a:cubicBezTo>
                  <a:cubicBezTo>
                    <a:pt x="436418" y="77932"/>
                    <a:pt x="444212" y="86591"/>
                    <a:pt x="462395" y="90920"/>
                  </a:cubicBezTo>
                  <a:cubicBezTo>
                    <a:pt x="479714" y="95250"/>
                    <a:pt x="497032" y="110837"/>
                    <a:pt x="512618" y="108239"/>
                  </a:cubicBezTo>
                  <a:cubicBezTo>
                    <a:pt x="529071" y="105641"/>
                    <a:pt x="542925" y="86591"/>
                    <a:pt x="557645" y="75334"/>
                  </a:cubicBezTo>
                  <a:cubicBezTo>
                    <a:pt x="572366" y="64077"/>
                    <a:pt x="580159" y="64077"/>
                    <a:pt x="593148" y="77066"/>
                  </a:cubicBezTo>
                  <a:cubicBezTo>
                    <a:pt x="613064" y="96116"/>
                    <a:pt x="632114" y="116032"/>
                    <a:pt x="651164" y="135082"/>
                  </a:cubicBezTo>
                  <a:cubicBezTo>
                    <a:pt x="665018" y="149802"/>
                    <a:pt x="665018" y="155864"/>
                    <a:pt x="652895" y="172316"/>
                  </a:cubicBezTo>
                  <a:cubicBezTo>
                    <a:pt x="647700" y="178377"/>
                    <a:pt x="644236" y="186170"/>
                    <a:pt x="638175" y="191366"/>
                  </a:cubicBezTo>
                  <a:cubicBezTo>
                    <a:pt x="619125" y="207818"/>
                    <a:pt x="623455" y="224270"/>
                    <a:pt x="630382" y="246784"/>
                  </a:cubicBezTo>
                  <a:cubicBezTo>
                    <a:pt x="641639" y="285750"/>
                    <a:pt x="664152" y="295275"/>
                    <a:pt x="698789" y="294409"/>
                  </a:cubicBezTo>
                  <a:cubicBezTo>
                    <a:pt x="710911" y="294409"/>
                    <a:pt x="723034" y="297873"/>
                    <a:pt x="729962" y="309996"/>
                  </a:cubicBezTo>
                  <a:cubicBezTo>
                    <a:pt x="729962" y="345498"/>
                    <a:pt x="729962" y="381000"/>
                    <a:pt x="729962" y="417368"/>
                  </a:cubicBezTo>
                  <a:cubicBezTo>
                    <a:pt x="721303" y="422564"/>
                    <a:pt x="712643" y="429491"/>
                    <a:pt x="703118" y="432089"/>
                  </a:cubicBezTo>
                  <a:cubicBezTo>
                    <a:pt x="692727" y="435552"/>
                    <a:pt x="681471" y="436418"/>
                    <a:pt x="671080" y="436418"/>
                  </a:cubicBezTo>
                  <a:cubicBezTo>
                    <a:pt x="652030" y="435552"/>
                    <a:pt x="643371" y="443346"/>
                    <a:pt x="639041" y="461530"/>
                  </a:cubicBezTo>
                  <a:cubicBezTo>
                    <a:pt x="634712" y="478848"/>
                    <a:pt x="619125" y="496166"/>
                    <a:pt x="621723" y="511752"/>
                  </a:cubicBezTo>
                  <a:cubicBezTo>
                    <a:pt x="624321" y="528205"/>
                    <a:pt x="643371" y="542059"/>
                    <a:pt x="654627" y="556780"/>
                  </a:cubicBezTo>
                  <a:cubicBezTo>
                    <a:pt x="665884" y="572366"/>
                    <a:pt x="665884" y="579293"/>
                    <a:pt x="652030" y="593148"/>
                  </a:cubicBezTo>
                  <a:cubicBezTo>
                    <a:pt x="633846" y="612198"/>
                    <a:pt x="614796" y="630382"/>
                    <a:pt x="595746" y="649432"/>
                  </a:cubicBezTo>
                  <a:cubicBezTo>
                    <a:pt x="580159" y="665018"/>
                    <a:pt x="574098" y="665018"/>
                    <a:pt x="555914" y="651164"/>
                  </a:cubicBezTo>
                  <a:cubicBezTo>
                    <a:pt x="549852" y="646834"/>
                    <a:pt x="542925" y="642505"/>
                    <a:pt x="537730" y="637309"/>
                  </a:cubicBezTo>
                  <a:cubicBezTo>
                    <a:pt x="521277" y="619125"/>
                    <a:pt x="505691" y="622589"/>
                    <a:pt x="482312" y="629516"/>
                  </a:cubicBezTo>
                  <a:cubicBezTo>
                    <a:pt x="443346" y="640773"/>
                    <a:pt x="433821" y="663286"/>
                    <a:pt x="434687" y="697923"/>
                  </a:cubicBezTo>
                  <a:cubicBezTo>
                    <a:pt x="434687" y="710045"/>
                    <a:pt x="431223" y="722168"/>
                    <a:pt x="419100" y="729096"/>
                  </a:cubicBezTo>
                  <a:cubicBezTo>
                    <a:pt x="383598" y="729096"/>
                    <a:pt x="348096" y="729096"/>
                    <a:pt x="311727" y="729096"/>
                  </a:cubicBezTo>
                  <a:cubicBezTo>
                    <a:pt x="306532" y="720437"/>
                    <a:pt x="299605" y="711777"/>
                    <a:pt x="297007" y="702252"/>
                  </a:cubicBezTo>
                  <a:cubicBezTo>
                    <a:pt x="293543" y="691861"/>
                    <a:pt x="292677" y="680605"/>
                    <a:pt x="292677" y="670214"/>
                  </a:cubicBezTo>
                  <a:cubicBezTo>
                    <a:pt x="293543" y="651164"/>
                    <a:pt x="285750" y="642505"/>
                    <a:pt x="267566" y="638175"/>
                  </a:cubicBezTo>
                  <a:cubicBezTo>
                    <a:pt x="250248" y="633846"/>
                    <a:pt x="232930" y="618259"/>
                    <a:pt x="217343" y="620857"/>
                  </a:cubicBezTo>
                  <a:cubicBezTo>
                    <a:pt x="200891" y="623455"/>
                    <a:pt x="187036" y="642505"/>
                    <a:pt x="172316" y="653761"/>
                  </a:cubicBezTo>
                  <a:cubicBezTo>
                    <a:pt x="157596" y="665018"/>
                    <a:pt x="149802" y="665018"/>
                    <a:pt x="135948" y="651164"/>
                  </a:cubicBezTo>
                  <a:cubicBezTo>
                    <a:pt x="116898" y="632114"/>
                    <a:pt x="97848" y="613064"/>
                    <a:pt x="78798" y="594014"/>
                  </a:cubicBezTo>
                  <a:cubicBezTo>
                    <a:pt x="64943" y="579293"/>
                    <a:pt x="64943" y="573232"/>
                    <a:pt x="77066" y="555914"/>
                  </a:cubicBezTo>
                  <a:cubicBezTo>
                    <a:pt x="82261" y="549852"/>
                    <a:pt x="85725" y="542059"/>
                    <a:pt x="91786" y="536864"/>
                  </a:cubicBezTo>
                  <a:cubicBezTo>
                    <a:pt x="110837" y="520411"/>
                    <a:pt x="106507" y="503959"/>
                    <a:pt x="99580" y="481446"/>
                  </a:cubicBezTo>
                  <a:cubicBezTo>
                    <a:pt x="88323" y="443346"/>
                    <a:pt x="65809" y="432955"/>
                    <a:pt x="31173" y="433821"/>
                  </a:cubicBezTo>
                  <a:cubicBezTo>
                    <a:pt x="19050" y="434686"/>
                    <a:pt x="6927" y="430357"/>
                    <a:pt x="0" y="418234"/>
                  </a:cubicBezTo>
                  <a:cubicBezTo>
                    <a:pt x="0" y="382732"/>
                    <a:pt x="0" y="347230"/>
                    <a:pt x="0" y="310861"/>
                  </a:cubicBezTo>
                  <a:cubicBezTo>
                    <a:pt x="8659" y="305666"/>
                    <a:pt x="16452" y="299605"/>
                    <a:pt x="25111" y="296141"/>
                  </a:cubicBezTo>
                  <a:cubicBezTo>
                    <a:pt x="35502" y="292677"/>
                    <a:pt x="47625" y="290946"/>
                    <a:pt x="58882" y="291811"/>
                  </a:cubicBezTo>
                  <a:cubicBezTo>
                    <a:pt x="77932" y="292677"/>
                    <a:pt x="86591" y="284884"/>
                    <a:pt x="90920" y="266700"/>
                  </a:cubicBezTo>
                  <a:cubicBezTo>
                    <a:pt x="95250" y="249382"/>
                    <a:pt x="110837" y="232064"/>
                    <a:pt x="108239" y="216477"/>
                  </a:cubicBezTo>
                  <a:cubicBezTo>
                    <a:pt x="105641" y="200025"/>
                    <a:pt x="86591" y="186170"/>
                    <a:pt x="75334" y="171450"/>
                  </a:cubicBezTo>
                  <a:cubicBezTo>
                    <a:pt x="64077" y="155864"/>
                    <a:pt x="64077" y="148936"/>
                    <a:pt x="77932" y="135082"/>
                  </a:cubicBezTo>
                  <a:cubicBezTo>
                    <a:pt x="96982" y="116032"/>
                    <a:pt x="116032" y="96982"/>
                    <a:pt x="135082" y="77932"/>
                  </a:cubicBezTo>
                  <a:cubicBezTo>
                    <a:pt x="149802" y="64077"/>
                    <a:pt x="155864" y="63212"/>
                    <a:pt x="173182" y="76200"/>
                  </a:cubicBezTo>
                  <a:cubicBezTo>
                    <a:pt x="179243" y="81395"/>
                    <a:pt x="187036" y="84859"/>
                    <a:pt x="192232" y="90920"/>
                  </a:cubicBezTo>
                  <a:cubicBezTo>
                    <a:pt x="208684" y="109971"/>
                    <a:pt x="225136" y="105641"/>
                    <a:pt x="247650" y="98714"/>
                  </a:cubicBezTo>
                  <a:cubicBezTo>
                    <a:pt x="286616" y="88323"/>
                    <a:pt x="296141" y="64943"/>
                    <a:pt x="295275" y="30307"/>
                  </a:cubicBezTo>
                  <a:cubicBezTo>
                    <a:pt x="295275" y="18184"/>
                    <a:pt x="298739" y="6927"/>
                    <a:pt x="310861" y="0"/>
                  </a:cubicBezTo>
                  <a:close/>
                  <a:moveTo>
                    <a:pt x="365414" y="547255"/>
                  </a:moveTo>
                  <a:cubicBezTo>
                    <a:pt x="464993" y="547255"/>
                    <a:pt x="548121" y="464127"/>
                    <a:pt x="548121" y="364548"/>
                  </a:cubicBezTo>
                  <a:cubicBezTo>
                    <a:pt x="548121" y="264968"/>
                    <a:pt x="464993" y="180975"/>
                    <a:pt x="364548" y="180975"/>
                  </a:cubicBezTo>
                  <a:cubicBezTo>
                    <a:pt x="264102" y="180975"/>
                    <a:pt x="180975" y="264968"/>
                    <a:pt x="181841" y="365414"/>
                  </a:cubicBezTo>
                  <a:cubicBezTo>
                    <a:pt x="182707" y="465859"/>
                    <a:pt x="265834" y="548121"/>
                    <a:pt x="365414" y="54725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74"/>
          <p:cNvGrpSpPr/>
          <p:nvPr/>
        </p:nvGrpSpPr>
        <p:grpSpPr>
          <a:xfrm>
            <a:off x="2919290" y="2057629"/>
            <a:ext cx="387544" cy="297302"/>
            <a:chOff x="2903347" y="1002973"/>
            <a:chExt cx="1679863" cy="1288697"/>
          </a:xfrm>
        </p:grpSpPr>
        <p:sp>
          <p:nvSpPr>
            <p:cNvPr id="355" name="Google Shape;355;p74"/>
            <p:cNvSpPr/>
            <p:nvPr/>
          </p:nvSpPr>
          <p:spPr>
            <a:xfrm>
              <a:off x="4081849" y="1317298"/>
              <a:ext cx="501361" cy="809625"/>
            </a:xfrm>
            <a:custGeom>
              <a:avLst/>
              <a:gdLst/>
              <a:ahLst/>
              <a:cxnLst/>
              <a:rect l="l" t="t" r="r" b="b"/>
              <a:pathLst>
                <a:path w="501361" h="809625" extrusionOk="0">
                  <a:moveTo>
                    <a:pt x="4330" y="0"/>
                  </a:moveTo>
                  <a:cubicBezTo>
                    <a:pt x="5196" y="9525"/>
                    <a:pt x="6061" y="19916"/>
                    <a:pt x="6061" y="29441"/>
                  </a:cubicBezTo>
                  <a:cubicBezTo>
                    <a:pt x="6061" y="51089"/>
                    <a:pt x="4330" y="72736"/>
                    <a:pt x="0" y="93518"/>
                  </a:cubicBezTo>
                  <a:cubicBezTo>
                    <a:pt x="245918" y="217343"/>
                    <a:pt x="414770" y="472786"/>
                    <a:pt x="414770" y="766330"/>
                  </a:cubicBezTo>
                  <a:cubicBezTo>
                    <a:pt x="414770" y="790575"/>
                    <a:pt x="433821" y="809625"/>
                    <a:pt x="458066" y="809625"/>
                  </a:cubicBezTo>
                  <a:cubicBezTo>
                    <a:pt x="482311" y="809625"/>
                    <a:pt x="501361" y="790575"/>
                    <a:pt x="501361" y="766330"/>
                  </a:cubicBezTo>
                  <a:cubicBezTo>
                    <a:pt x="501361" y="425161"/>
                    <a:pt x="297007" y="131618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4"/>
            <p:cNvSpPr/>
            <p:nvPr/>
          </p:nvSpPr>
          <p:spPr>
            <a:xfrm>
              <a:off x="2903347" y="1317298"/>
              <a:ext cx="501361" cy="809625"/>
            </a:xfrm>
            <a:custGeom>
              <a:avLst/>
              <a:gdLst/>
              <a:ahLst/>
              <a:cxnLst/>
              <a:rect l="l" t="t" r="r" b="b"/>
              <a:pathLst>
                <a:path w="501361" h="809625" extrusionOk="0">
                  <a:moveTo>
                    <a:pt x="497032" y="0"/>
                  </a:moveTo>
                  <a:cubicBezTo>
                    <a:pt x="204355" y="131618"/>
                    <a:pt x="0" y="425161"/>
                    <a:pt x="0" y="766330"/>
                  </a:cubicBezTo>
                  <a:cubicBezTo>
                    <a:pt x="0" y="790575"/>
                    <a:pt x="19050" y="809625"/>
                    <a:pt x="43295" y="809625"/>
                  </a:cubicBezTo>
                  <a:cubicBezTo>
                    <a:pt x="67541" y="809625"/>
                    <a:pt x="86591" y="790575"/>
                    <a:pt x="86591" y="766330"/>
                  </a:cubicBezTo>
                  <a:cubicBezTo>
                    <a:pt x="86591" y="472786"/>
                    <a:pt x="255443" y="218209"/>
                    <a:pt x="501361" y="93518"/>
                  </a:cubicBezTo>
                  <a:cubicBezTo>
                    <a:pt x="497898" y="72736"/>
                    <a:pt x="495300" y="51089"/>
                    <a:pt x="495300" y="29441"/>
                  </a:cubicBezTo>
                  <a:cubicBezTo>
                    <a:pt x="495300" y="19916"/>
                    <a:pt x="496166" y="10391"/>
                    <a:pt x="497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4"/>
            <p:cNvSpPr/>
            <p:nvPr/>
          </p:nvSpPr>
          <p:spPr>
            <a:xfrm>
              <a:off x="3398647" y="1002973"/>
              <a:ext cx="689263" cy="688397"/>
            </a:xfrm>
            <a:custGeom>
              <a:avLst/>
              <a:gdLst/>
              <a:ahLst/>
              <a:cxnLst/>
              <a:rect l="l" t="t" r="r" b="b"/>
              <a:pathLst>
                <a:path w="689263" h="688397" extrusionOk="0">
                  <a:moveTo>
                    <a:pt x="687532" y="314325"/>
                  </a:moveTo>
                  <a:cubicBezTo>
                    <a:pt x="672811" y="137680"/>
                    <a:pt x="524741" y="0"/>
                    <a:pt x="344632" y="0"/>
                  </a:cubicBezTo>
                  <a:cubicBezTo>
                    <a:pt x="164523" y="0"/>
                    <a:pt x="16452" y="138545"/>
                    <a:pt x="1732" y="314325"/>
                  </a:cubicBezTo>
                  <a:cubicBezTo>
                    <a:pt x="866" y="323850"/>
                    <a:pt x="0" y="334241"/>
                    <a:pt x="0" y="343766"/>
                  </a:cubicBezTo>
                  <a:cubicBezTo>
                    <a:pt x="0" y="365414"/>
                    <a:pt x="1732" y="387061"/>
                    <a:pt x="6061" y="407843"/>
                  </a:cubicBezTo>
                  <a:cubicBezTo>
                    <a:pt x="36368" y="567170"/>
                    <a:pt x="175779" y="688398"/>
                    <a:pt x="344632" y="688398"/>
                  </a:cubicBezTo>
                  <a:cubicBezTo>
                    <a:pt x="512618" y="688398"/>
                    <a:pt x="652895" y="567170"/>
                    <a:pt x="683202" y="407843"/>
                  </a:cubicBezTo>
                  <a:cubicBezTo>
                    <a:pt x="686666" y="387061"/>
                    <a:pt x="689264" y="365414"/>
                    <a:pt x="689264" y="343766"/>
                  </a:cubicBezTo>
                  <a:cubicBezTo>
                    <a:pt x="689264" y="334241"/>
                    <a:pt x="688398" y="324716"/>
                    <a:pt x="687532" y="3143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74"/>
            <p:cNvSpPr/>
            <p:nvPr/>
          </p:nvSpPr>
          <p:spPr>
            <a:xfrm>
              <a:off x="3519008" y="1290455"/>
              <a:ext cx="158461" cy="167986"/>
            </a:xfrm>
            <a:custGeom>
              <a:avLst/>
              <a:gdLst/>
              <a:ahLst/>
              <a:cxnLst/>
              <a:rect l="l" t="t" r="r" b="b"/>
              <a:pathLst>
                <a:path w="158461" h="167986" extrusionOk="0">
                  <a:moveTo>
                    <a:pt x="110836" y="167986"/>
                  </a:moveTo>
                  <a:lnTo>
                    <a:pt x="76200" y="116032"/>
                  </a:lnTo>
                  <a:lnTo>
                    <a:pt x="45893" y="167986"/>
                  </a:lnTo>
                  <a:lnTo>
                    <a:pt x="866" y="167986"/>
                  </a:lnTo>
                  <a:lnTo>
                    <a:pt x="55418" y="83993"/>
                  </a:lnTo>
                  <a:lnTo>
                    <a:pt x="0" y="0"/>
                  </a:lnTo>
                  <a:lnTo>
                    <a:pt x="47625" y="0"/>
                  </a:lnTo>
                  <a:lnTo>
                    <a:pt x="82261" y="51955"/>
                  </a:lnTo>
                  <a:lnTo>
                    <a:pt x="112568" y="0"/>
                  </a:lnTo>
                  <a:lnTo>
                    <a:pt x="158461" y="0"/>
                  </a:lnTo>
                  <a:lnTo>
                    <a:pt x="103043" y="83993"/>
                  </a:lnTo>
                  <a:lnTo>
                    <a:pt x="158461" y="1679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74"/>
            <p:cNvSpPr/>
            <p:nvPr/>
          </p:nvSpPr>
          <p:spPr>
            <a:xfrm>
              <a:off x="3690458" y="1237634"/>
              <a:ext cx="73602" cy="220806"/>
            </a:xfrm>
            <a:custGeom>
              <a:avLst/>
              <a:gdLst/>
              <a:ahLst/>
              <a:cxnLst/>
              <a:rect l="l" t="t" r="r" b="b"/>
              <a:pathLst>
                <a:path w="73602" h="220806" extrusionOk="0">
                  <a:moveTo>
                    <a:pt x="73602" y="220807"/>
                  </a:moveTo>
                  <a:lnTo>
                    <a:pt x="29441" y="220807"/>
                  </a:lnTo>
                  <a:lnTo>
                    <a:pt x="29441" y="38966"/>
                  </a:lnTo>
                  <a:lnTo>
                    <a:pt x="0" y="38966"/>
                  </a:lnTo>
                  <a:lnTo>
                    <a:pt x="0" y="0"/>
                  </a:lnTo>
                  <a:lnTo>
                    <a:pt x="7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74"/>
            <p:cNvSpPr/>
            <p:nvPr/>
          </p:nvSpPr>
          <p:spPr>
            <a:xfrm>
              <a:off x="3812551" y="1236769"/>
              <a:ext cx="155863" cy="220806"/>
            </a:xfrm>
            <a:custGeom>
              <a:avLst/>
              <a:gdLst/>
              <a:ahLst/>
              <a:cxnLst/>
              <a:rect l="l" t="t" r="r" b="b"/>
              <a:pathLst>
                <a:path w="155863" h="220806" extrusionOk="0">
                  <a:moveTo>
                    <a:pt x="135082" y="200025"/>
                  </a:moveTo>
                  <a:cubicBezTo>
                    <a:pt x="122093" y="213880"/>
                    <a:pt x="103043" y="220807"/>
                    <a:pt x="78798" y="220807"/>
                  </a:cubicBezTo>
                  <a:cubicBezTo>
                    <a:pt x="55418" y="220807"/>
                    <a:pt x="37234" y="214745"/>
                    <a:pt x="23380" y="203489"/>
                  </a:cubicBezTo>
                  <a:cubicBezTo>
                    <a:pt x="9525" y="192232"/>
                    <a:pt x="1732" y="176645"/>
                    <a:pt x="0" y="158461"/>
                  </a:cubicBezTo>
                  <a:lnTo>
                    <a:pt x="40698" y="158461"/>
                  </a:lnTo>
                  <a:cubicBezTo>
                    <a:pt x="42429" y="166255"/>
                    <a:pt x="46759" y="173182"/>
                    <a:pt x="52821" y="177511"/>
                  </a:cubicBezTo>
                  <a:cubicBezTo>
                    <a:pt x="58882" y="182707"/>
                    <a:pt x="67541" y="184439"/>
                    <a:pt x="77066" y="184439"/>
                  </a:cubicBezTo>
                  <a:cubicBezTo>
                    <a:pt x="89189" y="184439"/>
                    <a:pt x="97848" y="180975"/>
                    <a:pt x="103909" y="173182"/>
                  </a:cubicBezTo>
                  <a:cubicBezTo>
                    <a:pt x="109971" y="165389"/>
                    <a:pt x="112568" y="155864"/>
                    <a:pt x="112568" y="143741"/>
                  </a:cubicBezTo>
                  <a:cubicBezTo>
                    <a:pt x="112568" y="131618"/>
                    <a:pt x="109105" y="122093"/>
                    <a:pt x="103043" y="115166"/>
                  </a:cubicBezTo>
                  <a:cubicBezTo>
                    <a:pt x="96982" y="108239"/>
                    <a:pt x="87457" y="105641"/>
                    <a:pt x="76200" y="105641"/>
                  </a:cubicBezTo>
                  <a:cubicBezTo>
                    <a:pt x="67541" y="105641"/>
                    <a:pt x="60614" y="107373"/>
                    <a:pt x="55418" y="111702"/>
                  </a:cubicBezTo>
                  <a:cubicBezTo>
                    <a:pt x="49357" y="116032"/>
                    <a:pt x="45893" y="121227"/>
                    <a:pt x="43295" y="129020"/>
                  </a:cubicBezTo>
                  <a:lnTo>
                    <a:pt x="4330" y="129020"/>
                  </a:lnTo>
                  <a:lnTo>
                    <a:pt x="4330" y="0"/>
                  </a:lnTo>
                  <a:lnTo>
                    <a:pt x="141143" y="0"/>
                  </a:lnTo>
                  <a:lnTo>
                    <a:pt x="141143" y="37234"/>
                  </a:lnTo>
                  <a:lnTo>
                    <a:pt x="43295" y="37234"/>
                  </a:lnTo>
                  <a:lnTo>
                    <a:pt x="43295" y="89189"/>
                  </a:lnTo>
                  <a:cubicBezTo>
                    <a:pt x="47625" y="83993"/>
                    <a:pt x="53686" y="79664"/>
                    <a:pt x="61480" y="76200"/>
                  </a:cubicBezTo>
                  <a:cubicBezTo>
                    <a:pt x="69273" y="72736"/>
                    <a:pt x="77932" y="71005"/>
                    <a:pt x="86591" y="71005"/>
                  </a:cubicBezTo>
                  <a:cubicBezTo>
                    <a:pt x="103043" y="71005"/>
                    <a:pt x="116032" y="74468"/>
                    <a:pt x="126423" y="81395"/>
                  </a:cubicBezTo>
                  <a:cubicBezTo>
                    <a:pt x="136814" y="88323"/>
                    <a:pt x="143741" y="97848"/>
                    <a:pt x="148936" y="108239"/>
                  </a:cubicBezTo>
                  <a:cubicBezTo>
                    <a:pt x="153266" y="119495"/>
                    <a:pt x="155864" y="130752"/>
                    <a:pt x="155864" y="143741"/>
                  </a:cubicBezTo>
                  <a:cubicBezTo>
                    <a:pt x="154998" y="167120"/>
                    <a:pt x="148936" y="186170"/>
                    <a:pt x="135082" y="2000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74"/>
            <p:cNvSpPr/>
            <p:nvPr/>
          </p:nvSpPr>
          <p:spPr>
            <a:xfrm>
              <a:off x="3600256" y="1370119"/>
              <a:ext cx="956111" cy="921551"/>
            </a:xfrm>
            <a:custGeom>
              <a:avLst/>
              <a:gdLst/>
              <a:ahLst/>
              <a:cxnLst/>
              <a:rect l="l" t="t" r="r" b="b"/>
              <a:pathLst>
                <a:path w="956111" h="921551" extrusionOk="0">
                  <a:moveTo>
                    <a:pt x="956111" y="8659"/>
                  </a:moveTo>
                  <a:cubicBezTo>
                    <a:pt x="905888" y="67541"/>
                    <a:pt x="858263" y="128155"/>
                    <a:pt x="806309" y="185305"/>
                  </a:cubicBezTo>
                  <a:cubicBezTo>
                    <a:pt x="639188" y="371475"/>
                    <a:pt x="469470" y="556780"/>
                    <a:pt x="302350" y="742084"/>
                  </a:cubicBezTo>
                  <a:cubicBezTo>
                    <a:pt x="292825" y="752475"/>
                    <a:pt x="286763" y="768927"/>
                    <a:pt x="285897" y="782782"/>
                  </a:cubicBezTo>
                  <a:cubicBezTo>
                    <a:pt x="281568" y="866775"/>
                    <a:pt x="215759" y="925657"/>
                    <a:pt x="128302" y="921327"/>
                  </a:cubicBezTo>
                  <a:cubicBezTo>
                    <a:pt x="54700" y="917864"/>
                    <a:pt x="-3316" y="849457"/>
                    <a:pt x="147" y="770659"/>
                  </a:cubicBezTo>
                  <a:cubicBezTo>
                    <a:pt x="2745" y="693593"/>
                    <a:pt x="72018" y="634711"/>
                    <a:pt x="154279" y="637309"/>
                  </a:cubicBezTo>
                  <a:cubicBezTo>
                    <a:pt x="165536" y="637309"/>
                    <a:pt x="179391" y="630382"/>
                    <a:pt x="188915" y="622589"/>
                  </a:cubicBezTo>
                  <a:cubicBezTo>
                    <a:pt x="408857" y="440748"/>
                    <a:pt x="628798" y="258041"/>
                    <a:pt x="848738" y="76200"/>
                  </a:cubicBezTo>
                  <a:cubicBezTo>
                    <a:pt x="880777" y="49357"/>
                    <a:pt x="916279" y="25111"/>
                    <a:pt x="949184" y="0"/>
                  </a:cubicBezTo>
                  <a:cubicBezTo>
                    <a:pt x="950916" y="3464"/>
                    <a:pt x="953513" y="6061"/>
                    <a:pt x="956111" y="8659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74"/>
          <p:cNvGrpSpPr/>
          <p:nvPr/>
        </p:nvGrpSpPr>
        <p:grpSpPr>
          <a:xfrm>
            <a:off x="4839900" y="2015704"/>
            <a:ext cx="401128" cy="381152"/>
            <a:chOff x="702206" y="2613564"/>
            <a:chExt cx="1738745" cy="1652154"/>
          </a:xfrm>
        </p:grpSpPr>
        <p:sp>
          <p:nvSpPr>
            <p:cNvPr id="363" name="Google Shape;363;p74"/>
            <p:cNvSpPr/>
            <p:nvPr/>
          </p:nvSpPr>
          <p:spPr>
            <a:xfrm>
              <a:off x="1284963" y="2613564"/>
              <a:ext cx="592281" cy="380134"/>
            </a:xfrm>
            <a:custGeom>
              <a:avLst/>
              <a:gdLst/>
              <a:ahLst/>
              <a:cxnLst/>
              <a:rect l="l" t="t" r="r" b="b"/>
              <a:pathLst>
                <a:path w="592281" h="380134" extrusionOk="0">
                  <a:moveTo>
                    <a:pt x="124691" y="249382"/>
                  </a:moveTo>
                  <a:lnTo>
                    <a:pt x="248516" y="249382"/>
                  </a:lnTo>
                  <a:lnTo>
                    <a:pt x="248516" y="380134"/>
                  </a:lnTo>
                  <a:lnTo>
                    <a:pt x="343766" y="380134"/>
                  </a:lnTo>
                  <a:lnTo>
                    <a:pt x="343766" y="249382"/>
                  </a:lnTo>
                  <a:lnTo>
                    <a:pt x="467591" y="249382"/>
                  </a:lnTo>
                  <a:cubicBezTo>
                    <a:pt x="535998" y="249382"/>
                    <a:pt x="592282" y="193098"/>
                    <a:pt x="592282" y="124691"/>
                  </a:cubicBezTo>
                  <a:cubicBezTo>
                    <a:pt x="592282" y="56284"/>
                    <a:pt x="535998" y="0"/>
                    <a:pt x="467591" y="0"/>
                  </a:cubicBezTo>
                  <a:lnTo>
                    <a:pt x="124691" y="0"/>
                  </a:lnTo>
                  <a:cubicBezTo>
                    <a:pt x="56284" y="0"/>
                    <a:pt x="0" y="56284"/>
                    <a:pt x="0" y="124691"/>
                  </a:cubicBezTo>
                  <a:cubicBezTo>
                    <a:pt x="0" y="193098"/>
                    <a:pt x="56284" y="249382"/>
                    <a:pt x="124691" y="249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74"/>
            <p:cNvSpPr/>
            <p:nvPr/>
          </p:nvSpPr>
          <p:spPr>
            <a:xfrm>
              <a:off x="936867" y="3113194"/>
              <a:ext cx="361949" cy="395720"/>
            </a:xfrm>
            <a:custGeom>
              <a:avLst/>
              <a:gdLst/>
              <a:ahLst/>
              <a:cxnLst/>
              <a:rect l="l" t="t" r="r" b="b"/>
              <a:pathLst>
                <a:path w="361949" h="395720" extrusionOk="0">
                  <a:moveTo>
                    <a:pt x="95250" y="395720"/>
                  </a:moveTo>
                  <a:lnTo>
                    <a:pt x="95250" y="272761"/>
                  </a:lnTo>
                  <a:cubicBezTo>
                    <a:pt x="95250" y="174913"/>
                    <a:pt x="174914" y="95250"/>
                    <a:pt x="272761" y="95250"/>
                  </a:cubicBezTo>
                  <a:lnTo>
                    <a:pt x="361950" y="95250"/>
                  </a:lnTo>
                  <a:lnTo>
                    <a:pt x="361950" y="0"/>
                  </a:lnTo>
                  <a:lnTo>
                    <a:pt x="272761" y="0"/>
                  </a:lnTo>
                  <a:cubicBezTo>
                    <a:pt x="122093" y="0"/>
                    <a:pt x="0" y="122959"/>
                    <a:pt x="0" y="272761"/>
                  </a:cubicBezTo>
                  <a:lnTo>
                    <a:pt x="0" y="395720"/>
                  </a:lnTo>
                  <a:lnTo>
                    <a:pt x="95250" y="395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5" name="Google Shape;365;p74"/>
            <p:cNvGrpSpPr/>
            <p:nvPr/>
          </p:nvGrpSpPr>
          <p:grpSpPr>
            <a:xfrm>
              <a:off x="702206" y="2993698"/>
              <a:ext cx="1160317" cy="848591"/>
              <a:chOff x="702206" y="2993698"/>
              <a:chExt cx="1160317" cy="848591"/>
            </a:xfrm>
          </p:grpSpPr>
          <p:sp>
            <p:nvSpPr>
              <p:cNvPr id="366" name="Google Shape;366;p74"/>
              <p:cNvSpPr/>
              <p:nvPr/>
            </p:nvSpPr>
            <p:spPr>
              <a:xfrm>
                <a:off x="1298817" y="2993698"/>
                <a:ext cx="563706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563706" h="333375" extrusionOk="0">
                    <a:moveTo>
                      <a:pt x="0" y="0"/>
                    </a:moveTo>
                    <a:lnTo>
                      <a:pt x="563707" y="0"/>
                    </a:lnTo>
                    <a:lnTo>
                      <a:pt x="563707" y="333375"/>
                    </a:lnTo>
                    <a:lnTo>
                      <a:pt x="0" y="333375"/>
                    </a:lnTo>
                    <a:close/>
                  </a:path>
                </a:pathLst>
              </a:custGeom>
              <a:solidFill>
                <a:srgbClr val="0088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74"/>
              <p:cNvSpPr/>
              <p:nvPr/>
            </p:nvSpPr>
            <p:spPr>
              <a:xfrm>
                <a:off x="702206" y="3508914"/>
                <a:ext cx="563706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563706" h="333375" extrusionOk="0">
                    <a:moveTo>
                      <a:pt x="0" y="0"/>
                    </a:moveTo>
                    <a:lnTo>
                      <a:pt x="563707" y="0"/>
                    </a:lnTo>
                    <a:lnTo>
                      <a:pt x="563707" y="333375"/>
                    </a:lnTo>
                    <a:lnTo>
                      <a:pt x="0" y="333375"/>
                    </a:lnTo>
                    <a:close/>
                  </a:path>
                </a:pathLst>
              </a:custGeom>
              <a:solidFill>
                <a:srgbClr val="0088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8" name="Google Shape;368;p74"/>
            <p:cNvSpPr/>
            <p:nvPr/>
          </p:nvSpPr>
          <p:spPr>
            <a:xfrm>
              <a:off x="1265913" y="3327073"/>
              <a:ext cx="1175038" cy="938645"/>
            </a:xfrm>
            <a:custGeom>
              <a:avLst/>
              <a:gdLst/>
              <a:ahLst/>
              <a:cxnLst/>
              <a:rect l="l" t="t" r="r" b="b"/>
              <a:pathLst>
                <a:path w="1175038" h="938645" extrusionOk="0">
                  <a:moveTo>
                    <a:pt x="972416" y="145473"/>
                  </a:moveTo>
                  <a:cubicBezTo>
                    <a:pt x="877166" y="145473"/>
                    <a:pt x="797502" y="211282"/>
                    <a:pt x="775855" y="300471"/>
                  </a:cubicBezTo>
                  <a:lnTo>
                    <a:pt x="362816" y="299605"/>
                  </a:lnTo>
                  <a:lnTo>
                    <a:pt x="362816" y="0"/>
                  </a:lnTo>
                  <a:lnTo>
                    <a:pt x="268432" y="0"/>
                  </a:lnTo>
                  <a:lnTo>
                    <a:pt x="268432" y="299605"/>
                  </a:lnTo>
                  <a:lnTo>
                    <a:pt x="0" y="301337"/>
                  </a:lnTo>
                  <a:lnTo>
                    <a:pt x="0" y="394855"/>
                  </a:lnTo>
                  <a:lnTo>
                    <a:pt x="268432" y="394855"/>
                  </a:lnTo>
                  <a:lnTo>
                    <a:pt x="268432" y="684934"/>
                  </a:lnTo>
                  <a:lnTo>
                    <a:pt x="268432" y="684934"/>
                  </a:lnTo>
                  <a:lnTo>
                    <a:pt x="268432" y="689264"/>
                  </a:lnTo>
                  <a:lnTo>
                    <a:pt x="143741" y="689264"/>
                  </a:lnTo>
                  <a:cubicBezTo>
                    <a:pt x="75334" y="689264"/>
                    <a:pt x="19050" y="745548"/>
                    <a:pt x="19050" y="813955"/>
                  </a:cubicBezTo>
                  <a:cubicBezTo>
                    <a:pt x="19050" y="882361"/>
                    <a:pt x="75334" y="938645"/>
                    <a:pt x="143741" y="938645"/>
                  </a:cubicBezTo>
                  <a:lnTo>
                    <a:pt x="486641" y="938645"/>
                  </a:lnTo>
                  <a:cubicBezTo>
                    <a:pt x="544657" y="938645"/>
                    <a:pt x="594014" y="897948"/>
                    <a:pt x="607868" y="844261"/>
                  </a:cubicBezTo>
                  <a:lnTo>
                    <a:pt x="747280" y="844261"/>
                  </a:lnTo>
                  <a:cubicBezTo>
                    <a:pt x="897948" y="844261"/>
                    <a:pt x="1020041" y="721302"/>
                    <a:pt x="1020041" y="571500"/>
                  </a:cubicBezTo>
                  <a:lnTo>
                    <a:pt x="1020041" y="545523"/>
                  </a:lnTo>
                  <a:cubicBezTo>
                    <a:pt x="1109230" y="523009"/>
                    <a:pt x="1175039" y="443346"/>
                    <a:pt x="1175039" y="348096"/>
                  </a:cubicBezTo>
                  <a:cubicBezTo>
                    <a:pt x="1175039" y="236393"/>
                    <a:pt x="1084118" y="145473"/>
                    <a:pt x="972416" y="145473"/>
                  </a:cubicBezTo>
                  <a:close/>
                  <a:moveTo>
                    <a:pt x="924791" y="569768"/>
                  </a:moveTo>
                  <a:cubicBezTo>
                    <a:pt x="924791" y="669348"/>
                    <a:pt x="845127" y="749011"/>
                    <a:pt x="747280" y="749011"/>
                  </a:cubicBezTo>
                  <a:lnTo>
                    <a:pt x="592282" y="749011"/>
                  </a:lnTo>
                  <a:cubicBezTo>
                    <a:pt x="570634" y="713509"/>
                    <a:pt x="530802" y="689264"/>
                    <a:pt x="486641" y="689264"/>
                  </a:cubicBezTo>
                  <a:lnTo>
                    <a:pt x="362816" y="689264"/>
                  </a:lnTo>
                  <a:lnTo>
                    <a:pt x="362816" y="684934"/>
                  </a:lnTo>
                  <a:lnTo>
                    <a:pt x="362816" y="548986"/>
                  </a:lnTo>
                  <a:lnTo>
                    <a:pt x="362816" y="394855"/>
                  </a:lnTo>
                  <a:lnTo>
                    <a:pt x="516948" y="394855"/>
                  </a:lnTo>
                  <a:lnTo>
                    <a:pt x="647700" y="394855"/>
                  </a:lnTo>
                  <a:lnTo>
                    <a:pt x="775855" y="394855"/>
                  </a:lnTo>
                  <a:cubicBezTo>
                    <a:pt x="793173" y="468457"/>
                    <a:pt x="851189" y="526473"/>
                    <a:pt x="924791" y="543791"/>
                  </a:cubicBezTo>
                  <a:lnTo>
                    <a:pt x="924791" y="569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11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10"/>
          <p:cNvSpPr txBox="1"/>
          <p:nvPr/>
        </p:nvSpPr>
        <p:spPr>
          <a:xfrm>
            <a:off x="335375" y="1175700"/>
            <a:ext cx="880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Orquestração além do agendamento. 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78" name="Google Shape;1078;p110"/>
          <p:cNvSpPr txBox="1"/>
          <p:nvPr/>
        </p:nvSpPr>
        <p:spPr>
          <a:xfrm>
            <a:off x="615350" y="1900650"/>
            <a:ext cx="70401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Autonomia e separação de acesso por áreas de negócio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para acionar e gerenciar automações.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Mantenha seus </a:t>
            </a: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stakeholders informados em tempo real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com alertas via Teams, E-mail, Slack, Whatsapp.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Redução de </a:t>
            </a:r>
            <a:r>
              <a:rPr lang="pt-BR" b="1" i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downtime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com report automático de erros que traz o ponto exato de quebra da automação.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Disparo de robôs integrado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com qualquer aplicação via API.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Crie regras de </a:t>
            </a: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agendamento com prioridade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, separados por departamento.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Otimize o uso de sua infraestrutura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com o load balancing automático.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Gestão avançada de </a:t>
            </a: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filas de itens por tarefa para processamento em lote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KPIs como ROI, saving e FTEs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integrados com o BotCity Insights.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79" name="Google Shape;1079;p110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10"/>
          <p:cNvSpPr txBox="1"/>
          <p:nvPr/>
        </p:nvSpPr>
        <p:spPr>
          <a:xfrm>
            <a:off x="335375" y="272325"/>
            <a:ext cx="67470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b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e Controle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81" name="Google Shape;1081;p110"/>
          <p:cNvGrpSpPr/>
          <p:nvPr/>
        </p:nvGrpSpPr>
        <p:grpSpPr>
          <a:xfrm>
            <a:off x="446512" y="2044568"/>
            <a:ext cx="117466" cy="117466"/>
            <a:chOff x="6871110" y="4558620"/>
            <a:chExt cx="1241713" cy="1241713"/>
          </a:xfrm>
        </p:grpSpPr>
        <p:sp>
          <p:nvSpPr>
            <p:cNvPr id="1082" name="Google Shape;1082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4" name="Google Shape;1084;p110"/>
          <p:cNvGrpSpPr/>
          <p:nvPr/>
        </p:nvGrpSpPr>
        <p:grpSpPr>
          <a:xfrm>
            <a:off x="446512" y="2526308"/>
            <a:ext cx="117466" cy="117466"/>
            <a:chOff x="6871110" y="4558620"/>
            <a:chExt cx="1241713" cy="1241713"/>
          </a:xfrm>
        </p:grpSpPr>
        <p:sp>
          <p:nvSpPr>
            <p:cNvPr id="1085" name="Google Shape;1085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7" name="Google Shape;1087;p110"/>
          <p:cNvGrpSpPr/>
          <p:nvPr/>
        </p:nvGrpSpPr>
        <p:grpSpPr>
          <a:xfrm>
            <a:off x="446512" y="4004631"/>
            <a:ext cx="117466" cy="117466"/>
            <a:chOff x="6871110" y="4558620"/>
            <a:chExt cx="1241713" cy="1241713"/>
          </a:xfrm>
        </p:grpSpPr>
        <p:sp>
          <p:nvSpPr>
            <p:cNvPr id="1088" name="Google Shape;1088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0" name="Google Shape;1090;p110"/>
          <p:cNvGrpSpPr/>
          <p:nvPr/>
        </p:nvGrpSpPr>
        <p:grpSpPr>
          <a:xfrm>
            <a:off x="446512" y="3017815"/>
            <a:ext cx="117466" cy="117466"/>
            <a:chOff x="6871110" y="4558620"/>
            <a:chExt cx="1241713" cy="1241713"/>
          </a:xfrm>
        </p:grpSpPr>
        <p:sp>
          <p:nvSpPr>
            <p:cNvPr id="1091" name="Google Shape;1091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3" name="Google Shape;1093;p110"/>
          <p:cNvSpPr/>
          <p:nvPr/>
        </p:nvSpPr>
        <p:spPr>
          <a:xfrm>
            <a:off x="3867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94" name="Google Shape;1094;p110"/>
          <p:cNvGrpSpPr/>
          <p:nvPr/>
        </p:nvGrpSpPr>
        <p:grpSpPr>
          <a:xfrm>
            <a:off x="446512" y="3737931"/>
            <a:ext cx="117466" cy="117466"/>
            <a:chOff x="6871110" y="4558620"/>
            <a:chExt cx="1241713" cy="1241713"/>
          </a:xfrm>
        </p:grpSpPr>
        <p:sp>
          <p:nvSpPr>
            <p:cNvPr id="1095" name="Google Shape;1095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7" name="Google Shape;1097;p110"/>
          <p:cNvGrpSpPr/>
          <p:nvPr/>
        </p:nvGrpSpPr>
        <p:grpSpPr>
          <a:xfrm>
            <a:off x="446512" y="3509331"/>
            <a:ext cx="117466" cy="117466"/>
            <a:chOff x="6871110" y="4558620"/>
            <a:chExt cx="1241713" cy="1241713"/>
          </a:xfrm>
        </p:grpSpPr>
        <p:sp>
          <p:nvSpPr>
            <p:cNvPr id="1098" name="Google Shape;1098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0" name="Google Shape;1100;p110"/>
          <p:cNvGrpSpPr/>
          <p:nvPr/>
        </p:nvGrpSpPr>
        <p:grpSpPr>
          <a:xfrm>
            <a:off x="446512" y="4271331"/>
            <a:ext cx="117466" cy="117466"/>
            <a:chOff x="6871110" y="4558620"/>
            <a:chExt cx="1241713" cy="1241713"/>
          </a:xfrm>
        </p:grpSpPr>
        <p:sp>
          <p:nvSpPr>
            <p:cNvPr id="1101" name="Google Shape;1101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3" name="Google Shape;1103;p110"/>
          <p:cNvGrpSpPr/>
          <p:nvPr/>
        </p:nvGrpSpPr>
        <p:grpSpPr>
          <a:xfrm>
            <a:off x="446512" y="4499931"/>
            <a:ext cx="117466" cy="117466"/>
            <a:chOff x="6871110" y="4558620"/>
            <a:chExt cx="1241713" cy="1241713"/>
          </a:xfrm>
        </p:grpSpPr>
        <p:sp>
          <p:nvSpPr>
            <p:cNvPr id="1104" name="Google Shape;1104;p110"/>
            <p:cNvSpPr/>
            <p:nvPr/>
          </p:nvSpPr>
          <p:spPr>
            <a:xfrm>
              <a:off x="6871110" y="4558620"/>
              <a:ext cx="1241713" cy="1241713"/>
            </a:xfrm>
            <a:custGeom>
              <a:avLst/>
              <a:gdLst/>
              <a:ahLst/>
              <a:cxnLst/>
              <a:rect l="l" t="t" r="r" b="b"/>
              <a:pathLst>
                <a:path w="1241713" h="1241713" extrusionOk="0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10"/>
            <p:cNvSpPr/>
            <p:nvPr/>
          </p:nvSpPr>
          <p:spPr>
            <a:xfrm>
              <a:off x="7191279" y="4955963"/>
              <a:ext cx="602239" cy="447134"/>
            </a:xfrm>
            <a:custGeom>
              <a:avLst/>
              <a:gdLst/>
              <a:ahLst/>
              <a:cxnLst/>
              <a:rect l="l" t="t" r="r" b="b"/>
              <a:pathLst>
                <a:path w="602239" h="447134" extrusionOk="0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11"/>
          <p:cNvSpPr/>
          <p:nvPr/>
        </p:nvSpPr>
        <p:spPr>
          <a:xfrm>
            <a:off x="6371825" y="2250"/>
            <a:ext cx="2772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111" name="Google Shape;1111;p11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111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111"/>
          <p:cNvSpPr txBox="1"/>
          <p:nvPr/>
        </p:nvSpPr>
        <p:spPr>
          <a:xfrm>
            <a:off x="516100" y="2446125"/>
            <a:ext cx="2271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Permissionamento avançado por departamento e nível de acesso.</a:t>
            </a:r>
            <a:b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b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Autonomia para usuários de negócio em ativação e gerenciamento das automações.</a:t>
            </a:r>
            <a:endParaRPr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14" name="Google Shape;1114;p111"/>
          <p:cNvGrpSpPr/>
          <p:nvPr/>
        </p:nvGrpSpPr>
        <p:grpSpPr>
          <a:xfrm>
            <a:off x="516093" y="2086945"/>
            <a:ext cx="310489" cy="359172"/>
            <a:chOff x="792834" y="2648402"/>
            <a:chExt cx="1076219" cy="1244962"/>
          </a:xfrm>
        </p:grpSpPr>
        <p:sp>
          <p:nvSpPr>
            <p:cNvPr id="1115" name="Google Shape;1115;p111"/>
            <p:cNvSpPr/>
            <p:nvPr/>
          </p:nvSpPr>
          <p:spPr>
            <a:xfrm>
              <a:off x="792834" y="2792671"/>
              <a:ext cx="1036287" cy="1100693"/>
            </a:xfrm>
            <a:custGeom>
              <a:avLst/>
              <a:gdLst/>
              <a:ahLst/>
              <a:cxnLst/>
              <a:rect l="l" t="t" r="r" b="b"/>
              <a:pathLst>
                <a:path w="1036287" h="1100693" extrusionOk="0">
                  <a:moveTo>
                    <a:pt x="971238" y="246030"/>
                  </a:moveTo>
                  <a:lnTo>
                    <a:pt x="971238" y="935815"/>
                  </a:lnTo>
                  <a:cubicBezTo>
                    <a:pt x="971238" y="991204"/>
                    <a:pt x="926154" y="1036932"/>
                    <a:pt x="870121" y="1036932"/>
                  </a:cubicBezTo>
                  <a:lnTo>
                    <a:pt x="164879" y="1036932"/>
                  </a:lnTo>
                  <a:cubicBezTo>
                    <a:pt x="109490" y="1036932"/>
                    <a:pt x="64406" y="991848"/>
                    <a:pt x="64406" y="935815"/>
                  </a:cubicBezTo>
                  <a:lnTo>
                    <a:pt x="64406" y="165523"/>
                  </a:lnTo>
                  <a:cubicBezTo>
                    <a:pt x="64406" y="110134"/>
                    <a:pt x="109490" y="64406"/>
                    <a:pt x="164879" y="64406"/>
                  </a:cubicBezTo>
                  <a:lnTo>
                    <a:pt x="514602" y="64406"/>
                  </a:lnTo>
                  <a:cubicBezTo>
                    <a:pt x="532635" y="64406"/>
                    <a:pt x="546804" y="50236"/>
                    <a:pt x="546804" y="32203"/>
                  </a:cubicBezTo>
                  <a:cubicBezTo>
                    <a:pt x="546804" y="14169"/>
                    <a:pt x="532635" y="0"/>
                    <a:pt x="514602" y="0"/>
                  </a:cubicBezTo>
                  <a:lnTo>
                    <a:pt x="164879" y="0"/>
                  </a:lnTo>
                  <a:cubicBezTo>
                    <a:pt x="74067" y="0"/>
                    <a:pt x="0" y="74067"/>
                    <a:pt x="0" y="165523"/>
                  </a:cubicBezTo>
                  <a:lnTo>
                    <a:pt x="0" y="935171"/>
                  </a:lnTo>
                  <a:cubicBezTo>
                    <a:pt x="0" y="1025983"/>
                    <a:pt x="74067" y="1100694"/>
                    <a:pt x="164879" y="1100694"/>
                  </a:cubicBezTo>
                  <a:lnTo>
                    <a:pt x="870765" y="1100694"/>
                  </a:lnTo>
                  <a:cubicBezTo>
                    <a:pt x="961577" y="1100694"/>
                    <a:pt x="1036288" y="1026627"/>
                    <a:pt x="1036288" y="935171"/>
                  </a:cubicBezTo>
                  <a:lnTo>
                    <a:pt x="1036288" y="243454"/>
                  </a:lnTo>
                  <a:cubicBezTo>
                    <a:pt x="1014390" y="244098"/>
                    <a:pt x="993136" y="245386"/>
                    <a:pt x="971238" y="24603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111"/>
            <p:cNvSpPr/>
            <p:nvPr/>
          </p:nvSpPr>
          <p:spPr>
            <a:xfrm>
              <a:off x="1219200" y="2648402"/>
              <a:ext cx="649853" cy="651141"/>
            </a:xfrm>
            <a:custGeom>
              <a:avLst/>
              <a:gdLst/>
              <a:ahLst/>
              <a:cxnLst/>
              <a:rect l="l" t="t" r="r" b="b"/>
              <a:pathLst>
                <a:path w="649853" h="651141" extrusionOk="0">
                  <a:moveTo>
                    <a:pt x="368401" y="651142"/>
                  </a:moveTo>
                  <a:lnTo>
                    <a:pt x="282097" y="651142"/>
                  </a:lnTo>
                  <a:cubicBezTo>
                    <a:pt x="270504" y="651142"/>
                    <a:pt x="260199" y="645345"/>
                    <a:pt x="254403" y="635684"/>
                  </a:cubicBezTo>
                  <a:cubicBezTo>
                    <a:pt x="253758" y="634396"/>
                    <a:pt x="252470" y="632464"/>
                    <a:pt x="251826" y="631176"/>
                  </a:cubicBezTo>
                  <a:cubicBezTo>
                    <a:pt x="247962" y="624735"/>
                    <a:pt x="242809" y="617007"/>
                    <a:pt x="239589" y="606702"/>
                  </a:cubicBezTo>
                  <a:cubicBezTo>
                    <a:pt x="236369" y="597685"/>
                    <a:pt x="235081" y="587380"/>
                    <a:pt x="235081" y="575787"/>
                  </a:cubicBezTo>
                  <a:cubicBezTo>
                    <a:pt x="227996" y="573211"/>
                    <a:pt x="221556" y="569991"/>
                    <a:pt x="216403" y="567414"/>
                  </a:cubicBezTo>
                  <a:cubicBezTo>
                    <a:pt x="215115" y="566770"/>
                    <a:pt x="213183" y="565482"/>
                    <a:pt x="211251" y="564838"/>
                  </a:cubicBezTo>
                  <a:cubicBezTo>
                    <a:pt x="208674" y="566770"/>
                    <a:pt x="206098" y="569347"/>
                    <a:pt x="204166" y="571279"/>
                  </a:cubicBezTo>
                  <a:cubicBezTo>
                    <a:pt x="200302" y="575143"/>
                    <a:pt x="195793" y="579651"/>
                    <a:pt x="190641" y="583516"/>
                  </a:cubicBezTo>
                  <a:cubicBezTo>
                    <a:pt x="165523" y="602837"/>
                    <a:pt x="141693" y="600905"/>
                    <a:pt x="119151" y="578363"/>
                  </a:cubicBezTo>
                  <a:lnTo>
                    <a:pt x="73422" y="532635"/>
                  </a:lnTo>
                  <a:cubicBezTo>
                    <a:pt x="73422" y="532635"/>
                    <a:pt x="72778" y="531991"/>
                    <a:pt x="72778" y="531991"/>
                  </a:cubicBezTo>
                  <a:cubicBezTo>
                    <a:pt x="51525" y="509449"/>
                    <a:pt x="50236" y="487551"/>
                    <a:pt x="68270" y="461145"/>
                  </a:cubicBezTo>
                  <a:cubicBezTo>
                    <a:pt x="68914" y="460501"/>
                    <a:pt x="69558" y="459213"/>
                    <a:pt x="70202" y="458569"/>
                  </a:cubicBezTo>
                  <a:cubicBezTo>
                    <a:pt x="70846" y="457925"/>
                    <a:pt x="71490" y="456637"/>
                    <a:pt x="72134" y="455348"/>
                  </a:cubicBezTo>
                  <a:cubicBezTo>
                    <a:pt x="74711" y="451484"/>
                    <a:pt x="78575" y="445688"/>
                    <a:pt x="84371" y="440535"/>
                  </a:cubicBezTo>
                  <a:cubicBezTo>
                    <a:pt x="83727" y="437315"/>
                    <a:pt x="82439" y="432162"/>
                    <a:pt x="81151" y="429586"/>
                  </a:cubicBezTo>
                  <a:cubicBezTo>
                    <a:pt x="77287" y="416705"/>
                    <a:pt x="74711" y="413485"/>
                    <a:pt x="58609" y="414129"/>
                  </a:cubicBezTo>
                  <a:cubicBezTo>
                    <a:pt x="35423" y="415417"/>
                    <a:pt x="15457" y="404468"/>
                    <a:pt x="4508" y="385146"/>
                  </a:cubicBezTo>
                  <a:cubicBezTo>
                    <a:pt x="1932" y="379994"/>
                    <a:pt x="0" y="374841"/>
                    <a:pt x="0" y="369045"/>
                  </a:cubicBezTo>
                  <a:lnTo>
                    <a:pt x="0" y="282741"/>
                  </a:lnTo>
                  <a:cubicBezTo>
                    <a:pt x="0" y="271148"/>
                    <a:pt x="5796" y="260843"/>
                    <a:pt x="15457" y="255047"/>
                  </a:cubicBezTo>
                  <a:cubicBezTo>
                    <a:pt x="17390" y="253759"/>
                    <a:pt x="19322" y="253115"/>
                    <a:pt x="20610" y="251826"/>
                  </a:cubicBezTo>
                  <a:cubicBezTo>
                    <a:pt x="26406" y="247962"/>
                    <a:pt x="32203" y="244098"/>
                    <a:pt x="39932" y="240878"/>
                  </a:cubicBezTo>
                  <a:cubicBezTo>
                    <a:pt x="40576" y="240878"/>
                    <a:pt x="41220" y="240233"/>
                    <a:pt x="41864" y="240233"/>
                  </a:cubicBezTo>
                  <a:cubicBezTo>
                    <a:pt x="52169" y="237013"/>
                    <a:pt x="63762" y="235081"/>
                    <a:pt x="74711" y="235081"/>
                  </a:cubicBezTo>
                  <a:cubicBezTo>
                    <a:pt x="77287" y="227996"/>
                    <a:pt x="79863" y="221556"/>
                    <a:pt x="83083" y="216403"/>
                  </a:cubicBezTo>
                  <a:cubicBezTo>
                    <a:pt x="83727" y="215115"/>
                    <a:pt x="85016" y="213183"/>
                    <a:pt x="85660" y="211251"/>
                  </a:cubicBezTo>
                  <a:cubicBezTo>
                    <a:pt x="83727" y="208675"/>
                    <a:pt x="81151" y="206098"/>
                    <a:pt x="79219" y="204166"/>
                  </a:cubicBezTo>
                  <a:cubicBezTo>
                    <a:pt x="75355" y="200302"/>
                    <a:pt x="70846" y="195794"/>
                    <a:pt x="67626" y="190641"/>
                  </a:cubicBezTo>
                  <a:cubicBezTo>
                    <a:pt x="67626" y="190641"/>
                    <a:pt x="66982" y="189997"/>
                    <a:pt x="66982" y="189997"/>
                  </a:cubicBezTo>
                  <a:cubicBezTo>
                    <a:pt x="48304" y="164235"/>
                    <a:pt x="50236" y="141049"/>
                    <a:pt x="72134" y="119151"/>
                  </a:cubicBezTo>
                  <a:lnTo>
                    <a:pt x="117862" y="73423"/>
                  </a:lnTo>
                  <a:cubicBezTo>
                    <a:pt x="117862" y="73423"/>
                    <a:pt x="118506" y="72779"/>
                    <a:pt x="118506" y="72779"/>
                  </a:cubicBezTo>
                  <a:cubicBezTo>
                    <a:pt x="142337" y="50881"/>
                    <a:pt x="164235" y="49592"/>
                    <a:pt x="190641" y="68914"/>
                  </a:cubicBezTo>
                  <a:cubicBezTo>
                    <a:pt x="191285" y="69558"/>
                    <a:pt x="191929" y="69558"/>
                    <a:pt x="192573" y="70202"/>
                  </a:cubicBezTo>
                  <a:cubicBezTo>
                    <a:pt x="193217" y="70846"/>
                    <a:pt x="194505" y="71490"/>
                    <a:pt x="195793" y="72134"/>
                  </a:cubicBezTo>
                  <a:cubicBezTo>
                    <a:pt x="199658" y="74711"/>
                    <a:pt x="205454" y="78575"/>
                    <a:pt x="210607" y="84372"/>
                  </a:cubicBezTo>
                  <a:cubicBezTo>
                    <a:pt x="213827" y="83727"/>
                    <a:pt x="218979" y="82439"/>
                    <a:pt x="221556" y="81151"/>
                  </a:cubicBezTo>
                  <a:cubicBezTo>
                    <a:pt x="222200" y="81151"/>
                    <a:pt x="222200" y="81151"/>
                    <a:pt x="222844" y="80507"/>
                  </a:cubicBezTo>
                  <a:cubicBezTo>
                    <a:pt x="234437" y="77287"/>
                    <a:pt x="237657" y="76643"/>
                    <a:pt x="237013" y="57321"/>
                  </a:cubicBezTo>
                  <a:cubicBezTo>
                    <a:pt x="237013" y="57321"/>
                    <a:pt x="237013" y="56677"/>
                    <a:pt x="237013" y="56677"/>
                  </a:cubicBezTo>
                  <a:cubicBezTo>
                    <a:pt x="237013" y="25762"/>
                    <a:pt x="255047" y="10305"/>
                    <a:pt x="265996" y="4508"/>
                  </a:cubicBezTo>
                  <a:cubicBezTo>
                    <a:pt x="271148" y="1932"/>
                    <a:pt x="276300" y="0"/>
                    <a:pt x="282097" y="0"/>
                  </a:cubicBezTo>
                  <a:lnTo>
                    <a:pt x="368401" y="0"/>
                  </a:lnTo>
                  <a:cubicBezTo>
                    <a:pt x="379994" y="0"/>
                    <a:pt x="390299" y="5797"/>
                    <a:pt x="396095" y="15458"/>
                  </a:cubicBezTo>
                  <a:cubicBezTo>
                    <a:pt x="396739" y="16746"/>
                    <a:pt x="398027" y="18678"/>
                    <a:pt x="398671" y="19966"/>
                  </a:cubicBezTo>
                  <a:cubicBezTo>
                    <a:pt x="402536" y="26406"/>
                    <a:pt x="407688" y="34135"/>
                    <a:pt x="410908" y="44440"/>
                  </a:cubicBezTo>
                  <a:cubicBezTo>
                    <a:pt x="414129" y="53457"/>
                    <a:pt x="415417" y="63762"/>
                    <a:pt x="415417" y="75355"/>
                  </a:cubicBezTo>
                  <a:cubicBezTo>
                    <a:pt x="422501" y="77931"/>
                    <a:pt x="428942" y="81151"/>
                    <a:pt x="434095" y="83727"/>
                  </a:cubicBezTo>
                  <a:cubicBezTo>
                    <a:pt x="435383" y="84372"/>
                    <a:pt x="437315" y="85660"/>
                    <a:pt x="439247" y="86304"/>
                  </a:cubicBezTo>
                  <a:cubicBezTo>
                    <a:pt x="441823" y="84372"/>
                    <a:pt x="444399" y="81795"/>
                    <a:pt x="446332" y="79863"/>
                  </a:cubicBezTo>
                  <a:cubicBezTo>
                    <a:pt x="450196" y="75999"/>
                    <a:pt x="454704" y="71490"/>
                    <a:pt x="459857" y="67626"/>
                  </a:cubicBezTo>
                  <a:cubicBezTo>
                    <a:pt x="490771" y="43796"/>
                    <a:pt x="515246" y="56677"/>
                    <a:pt x="530059" y="71490"/>
                  </a:cubicBezTo>
                  <a:cubicBezTo>
                    <a:pt x="541008" y="81795"/>
                    <a:pt x="551313" y="92744"/>
                    <a:pt x="561618" y="103049"/>
                  </a:cubicBezTo>
                  <a:cubicBezTo>
                    <a:pt x="566770" y="108202"/>
                    <a:pt x="571923" y="113354"/>
                    <a:pt x="576431" y="118507"/>
                  </a:cubicBezTo>
                  <a:cubicBezTo>
                    <a:pt x="576431" y="118507"/>
                    <a:pt x="577075" y="119151"/>
                    <a:pt x="577075" y="119151"/>
                  </a:cubicBezTo>
                  <a:cubicBezTo>
                    <a:pt x="598973" y="142337"/>
                    <a:pt x="600261" y="164235"/>
                    <a:pt x="580939" y="189997"/>
                  </a:cubicBezTo>
                  <a:cubicBezTo>
                    <a:pt x="580295" y="190641"/>
                    <a:pt x="580295" y="191285"/>
                    <a:pt x="579651" y="191929"/>
                  </a:cubicBezTo>
                  <a:cubicBezTo>
                    <a:pt x="579007" y="192573"/>
                    <a:pt x="578363" y="193861"/>
                    <a:pt x="577719" y="195149"/>
                  </a:cubicBezTo>
                  <a:cubicBezTo>
                    <a:pt x="575143" y="199014"/>
                    <a:pt x="571279" y="204810"/>
                    <a:pt x="565482" y="209963"/>
                  </a:cubicBezTo>
                  <a:cubicBezTo>
                    <a:pt x="566126" y="213183"/>
                    <a:pt x="567414" y="218336"/>
                    <a:pt x="568702" y="220912"/>
                  </a:cubicBezTo>
                  <a:cubicBezTo>
                    <a:pt x="572567" y="235081"/>
                    <a:pt x="574499" y="237013"/>
                    <a:pt x="591889" y="236369"/>
                  </a:cubicBezTo>
                  <a:cubicBezTo>
                    <a:pt x="591889" y="236369"/>
                    <a:pt x="592532" y="236369"/>
                    <a:pt x="592532" y="236369"/>
                  </a:cubicBezTo>
                  <a:cubicBezTo>
                    <a:pt x="624091" y="236369"/>
                    <a:pt x="639549" y="254403"/>
                    <a:pt x="645345" y="265352"/>
                  </a:cubicBezTo>
                  <a:cubicBezTo>
                    <a:pt x="647921" y="270504"/>
                    <a:pt x="649854" y="275657"/>
                    <a:pt x="649854" y="281453"/>
                  </a:cubicBezTo>
                  <a:lnTo>
                    <a:pt x="649854" y="367757"/>
                  </a:lnTo>
                  <a:cubicBezTo>
                    <a:pt x="649854" y="379350"/>
                    <a:pt x="644057" y="389655"/>
                    <a:pt x="634396" y="395451"/>
                  </a:cubicBezTo>
                  <a:cubicBezTo>
                    <a:pt x="633108" y="396095"/>
                    <a:pt x="631176" y="397383"/>
                    <a:pt x="629888" y="398027"/>
                  </a:cubicBezTo>
                  <a:cubicBezTo>
                    <a:pt x="623447" y="401892"/>
                    <a:pt x="615719" y="407044"/>
                    <a:pt x="605414" y="410264"/>
                  </a:cubicBezTo>
                  <a:cubicBezTo>
                    <a:pt x="596397" y="413485"/>
                    <a:pt x="586092" y="414773"/>
                    <a:pt x="574499" y="414773"/>
                  </a:cubicBezTo>
                  <a:cubicBezTo>
                    <a:pt x="571923" y="421857"/>
                    <a:pt x="568702" y="428298"/>
                    <a:pt x="566126" y="433451"/>
                  </a:cubicBezTo>
                  <a:cubicBezTo>
                    <a:pt x="565482" y="434739"/>
                    <a:pt x="564194" y="436671"/>
                    <a:pt x="563550" y="438603"/>
                  </a:cubicBezTo>
                  <a:cubicBezTo>
                    <a:pt x="565482" y="441179"/>
                    <a:pt x="568058" y="443755"/>
                    <a:pt x="569990" y="445688"/>
                  </a:cubicBezTo>
                  <a:cubicBezTo>
                    <a:pt x="573855" y="449552"/>
                    <a:pt x="578363" y="454060"/>
                    <a:pt x="581584" y="459213"/>
                  </a:cubicBezTo>
                  <a:cubicBezTo>
                    <a:pt x="581584" y="459213"/>
                    <a:pt x="582228" y="459857"/>
                    <a:pt x="582228" y="459857"/>
                  </a:cubicBezTo>
                  <a:cubicBezTo>
                    <a:pt x="600905" y="484975"/>
                    <a:pt x="598973" y="508161"/>
                    <a:pt x="577075" y="530059"/>
                  </a:cubicBezTo>
                  <a:cubicBezTo>
                    <a:pt x="567414" y="540364"/>
                    <a:pt x="557109" y="550669"/>
                    <a:pt x="546805" y="560330"/>
                  </a:cubicBezTo>
                  <a:cubicBezTo>
                    <a:pt x="541652" y="565482"/>
                    <a:pt x="536500" y="569991"/>
                    <a:pt x="531347" y="575143"/>
                  </a:cubicBezTo>
                  <a:cubicBezTo>
                    <a:pt x="507517" y="598973"/>
                    <a:pt x="484975" y="600261"/>
                    <a:pt x="457925" y="579651"/>
                  </a:cubicBezTo>
                  <a:lnTo>
                    <a:pt x="455348" y="577719"/>
                  </a:lnTo>
                  <a:cubicBezTo>
                    <a:pt x="450840" y="574499"/>
                    <a:pt x="445043" y="570635"/>
                    <a:pt x="439891" y="565482"/>
                  </a:cubicBezTo>
                  <a:cubicBezTo>
                    <a:pt x="439247" y="564838"/>
                    <a:pt x="439247" y="564838"/>
                    <a:pt x="438603" y="564194"/>
                  </a:cubicBezTo>
                  <a:cubicBezTo>
                    <a:pt x="435383" y="564838"/>
                    <a:pt x="429586" y="566126"/>
                    <a:pt x="427010" y="567414"/>
                  </a:cubicBezTo>
                  <a:cubicBezTo>
                    <a:pt x="413485" y="571279"/>
                    <a:pt x="411552" y="573211"/>
                    <a:pt x="412197" y="590600"/>
                  </a:cubicBezTo>
                  <a:cubicBezTo>
                    <a:pt x="412197" y="590600"/>
                    <a:pt x="412197" y="591245"/>
                    <a:pt x="412197" y="591245"/>
                  </a:cubicBezTo>
                  <a:cubicBezTo>
                    <a:pt x="412197" y="622803"/>
                    <a:pt x="394163" y="638261"/>
                    <a:pt x="383214" y="644057"/>
                  </a:cubicBezTo>
                  <a:cubicBezTo>
                    <a:pt x="379350" y="649854"/>
                    <a:pt x="374197" y="651142"/>
                    <a:pt x="368401" y="651142"/>
                  </a:cubicBezTo>
                  <a:close/>
                  <a:moveTo>
                    <a:pt x="300775" y="586736"/>
                  </a:moveTo>
                  <a:lnTo>
                    <a:pt x="348435" y="586736"/>
                  </a:lnTo>
                  <a:cubicBezTo>
                    <a:pt x="349079" y="565482"/>
                    <a:pt x="354875" y="524263"/>
                    <a:pt x="409620" y="508161"/>
                  </a:cubicBezTo>
                  <a:cubicBezTo>
                    <a:pt x="427654" y="503009"/>
                    <a:pt x="458569" y="493348"/>
                    <a:pt x="486263" y="522974"/>
                  </a:cubicBezTo>
                  <a:cubicBezTo>
                    <a:pt x="487551" y="524263"/>
                    <a:pt x="490127" y="525551"/>
                    <a:pt x="492060" y="527483"/>
                  </a:cubicBezTo>
                  <a:cubicBezTo>
                    <a:pt x="495280" y="524263"/>
                    <a:pt x="499144" y="520398"/>
                    <a:pt x="502364" y="517178"/>
                  </a:cubicBezTo>
                  <a:cubicBezTo>
                    <a:pt x="510093" y="509449"/>
                    <a:pt x="517822" y="501721"/>
                    <a:pt x="525551" y="493992"/>
                  </a:cubicBezTo>
                  <a:cubicBezTo>
                    <a:pt x="524906" y="493348"/>
                    <a:pt x="524263" y="492704"/>
                    <a:pt x="523618" y="492060"/>
                  </a:cubicBezTo>
                  <a:cubicBezTo>
                    <a:pt x="513958" y="481755"/>
                    <a:pt x="501721" y="468874"/>
                    <a:pt x="498500" y="449552"/>
                  </a:cubicBezTo>
                  <a:cubicBezTo>
                    <a:pt x="495280" y="431518"/>
                    <a:pt x="503009" y="416705"/>
                    <a:pt x="508805" y="405756"/>
                  </a:cubicBezTo>
                  <a:cubicBezTo>
                    <a:pt x="510737" y="402536"/>
                    <a:pt x="512669" y="398027"/>
                    <a:pt x="513313" y="396095"/>
                  </a:cubicBezTo>
                  <a:cubicBezTo>
                    <a:pt x="520398" y="366469"/>
                    <a:pt x="541008" y="350367"/>
                    <a:pt x="570635" y="351655"/>
                  </a:cubicBezTo>
                  <a:cubicBezTo>
                    <a:pt x="577075" y="351655"/>
                    <a:pt x="581584" y="351011"/>
                    <a:pt x="584804" y="349723"/>
                  </a:cubicBezTo>
                  <a:lnTo>
                    <a:pt x="584804" y="302063"/>
                  </a:lnTo>
                  <a:cubicBezTo>
                    <a:pt x="563550" y="301419"/>
                    <a:pt x="522330" y="295622"/>
                    <a:pt x="506229" y="240878"/>
                  </a:cubicBezTo>
                  <a:cubicBezTo>
                    <a:pt x="501076" y="223488"/>
                    <a:pt x="490771" y="190641"/>
                    <a:pt x="521686" y="163591"/>
                  </a:cubicBezTo>
                  <a:cubicBezTo>
                    <a:pt x="522330" y="162947"/>
                    <a:pt x="522974" y="161658"/>
                    <a:pt x="523618" y="160370"/>
                  </a:cubicBezTo>
                  <a:cubicBezTo>
                    <a:pt x="524263" y="159726"/>
                    <a:pt x="524263" y="159082"/>
                    <a:pt x="524906" y="159082"/>
                  </a:cubicBezTo>
                  <a:cubicBezTo>
                    <a:pt x="521686" y="155862"/>
                    <a:pt x="518466" y="152642"/>
                    <a:pt x="515890" y="149421"/>
                  </a:cubicBezTo>
                  <a:cubicBezTo>
                    <a:pt x="508161" y="141693"/>
                    <a:pt x="500432" y="133320"/>
                    <a:pt x="492060" y="125591"/>
                  </a:cubicBezTo>
                  <a:cubicBezTo>
                    <a:pt x="491416" y="126235"/>
                    <a:pt x="490771" y="126879"/>
                    <a:pt x="490127" y="127523"/>
                  </a:cubicBezTo>
                  <a:cubicBezTo>
                    <a:pt x="479822" y="137184"/>
                    <a:pt x="466941" y="149421"/>
                    <a:pt x="447620" y="152642"/>
                  </a:cubicBezTo>
                  <a:cubicBezTo>
                    <a:pt x="430230" y="155862"/>
                    <a:pt x="414773" y="148133"/>
                    <a:pt x="403824" y="142337"/>
                  </a:cubicBezTo>
                  <a:cubicBezTo>
                    <a:pt x="400603" y="140405"/>
                    <a:pt x="396095" y="138472"/>
                    <a:pt x="394163" y="137828"/>
                  </a:cubicBezTo>
                  <a:cubicBezTo>
                    <a:pt x="364536" y="130744"/>
                    <a:pt x="348435" y="110134"/>
                    <a:pt x="349723" y="80507"/>
                  </a:cubicBezTo>
                  <a:cubicBezTo>
                    <a:pt x="349723" y="74067"/>
                    <a:pt x="349079" y="69558"/>
                    <a:pt x="347791" y="66338"/>
                  </a:cubicBezTo>
                  <a:lnTo>
                    <a:pt x="300131" y="66338"/>
                  </a:lnTo>
                  <a:cubicBezTo>
                    <a:pt x="298842" y="107558"/>
                    <a:pt x="278233" y="133320"/>
                    <a:pt x="238945" y="144269"/>
                  </a:cubicBezTo>
                  <a:cubicBezTo>
                    <a:pt x="220912" y="150065"/>
                    <a:pt x="188709" y="159082"/>
                    <a:pt x="161658" y="128811"/>
                  </a:cubicBezTo>
                  <a:cubicBezTo>
                    <a:pt x="161014" y="128168"/>
                    <a:pt x="159726" y="127523"/>
                    <a:pt x="158438" y="126879"/>
                  </a:cubicBezTo>
                  <a:cubicBezTo>
                    <a:pt x="157794" y="126235"/>
                    <a:pt x="157150" y="126235"/>
                    <a:pt x="156506" y="125591"/>
                  </a:cubicBezTo>
                  <a:lnTo>
                    <a:pt x="123015" y="159082"/>
                  </a:lnTo>
                  <a:cubicBezTo>
                    <a:pt x="123659" y="159726"/>
                    <a:pt x="124303" y="160370"/>
                    <a:pt x="124947" y="161014"/>
                  </a:cubicBezTo>
                  <a:cubicBezTo>
                    <a:pt x="134608" y="171319"/>
                    <a:pt x="146845" y="184200"/>
                    <a:pt x="150065" y="203522"/>
                  </a:cubicBezTo>
                  <a:cubicBezTo>
                    <a:pt x="153286" y="221556"/>
                    <a:pt x="145557" y="236369"/>
                    <a:pt x="139760" y="247318"/>
                  </a:cubicBezTo>
                  <a:cubicBezTo>
                    <a:pt x="137828" y="250538"/>
                    <a:pt x="135896" y="255047"/>
                    <a:pt x="135252" y="256979"/>
                  </a:cubicBezTo>
                  <a:cubicBezTo>
                    <a:pt x="128167" y="286605"/>
                    <a:pt x="107558" y="302707"/>
                    <a:pt x="76643" y="301419"/>
                  </a:cubicBezTo>
                  <a:cubicBezTo>
                    <a:pt x="75999" y="301419"/>
                    <a:pt x="75999" y="301419"/>
                    <a:pt x="75355" y="301419"/>
                  </a:cubicBezTo>
                  <a:cubicBezTo>
                    <a:pt x="71490" y="301419"/>
                    <a:pt x="66982" y="301419"/>
                    <a:pt x="63118" y="302707"/>
                  </a:cubicBezTo>
                  <a:lnTo>
                    <a:pt x="63118" y="351011"/>
                  </a:lnTo>
                  <a:cubicBezTo>
                    <a:pt x="103693" y="352299"/>
                    <a:pt x="130100" y="372909"/>
                    <a:pt x="141693" y="412197"/>
                  </a:cubicBezTo>
                  <a:cubicBezTo>
                    <a:pt x="146845" y="429586"/>
                    <a:pt x="157150" y="462433"/>
                    <a:pt x="126235" y="489483"/>
                  </a:cubicBezTo>
                  <a:cubicBezTo>
                    <a:pt x="125591" y="490127"/>
                    <a:pt x="124947" y="491416"/>
                    <a:pt x="124303" y="492704"/>
                  </a:cubicBezTo>
                  <a:cubicBezTo>
                    <a:pt x="123659" y="493348"/>
                    <a:pt x="123659" y="493992"/>
                    <a:pt x="123015" y="494636"/>
                  </a:cubicBezTo>
                  <a:lnTo>
                    <a:pt x="156506" y="528127"/>
                  </a:lnTo>
                  <a:cubicBezTo>
                    <a:pt x="157150" y="527483"/>
                    <a:pt x="157794" y="526839"/>
                    <a:pt x="158438" y="526195"/>
                  </a:cubicBezTo>
                  <a:cubicBezTo>
                    <a:pt x="168743" y="516534"/>
                    <a:pt x="181624" y="504297"/>
                    <a:pt x="200946" y="501077"/>
                  </a:cubicBezTo>
                  <a:cubicBezTo>
                    <a:pt x="218335" y="497856"/>
                    <a:pt x="233793" y="505585"/>
                    <a:pt x="244742" y="511381"/>
                  </a:cubicBezTo>
                  <a:cubicBezTo>
                    <a:pt x="247962" y="513314"/>
                    <a:pt x="252470" y="515246"/>
                    <a:pt x="254403" y="515890"/>
                  </a:cubicBezTo>
                  <a:cubicBezTo>
                    <a:pt x="284029" y="522974"/>
                    <a:pt x="300131" y="543584"/>
                    <a:pt x="298842" y="573211"/>
                  </a:cubicBezTo>
                  <a:cubicBezTo>
                    <a:pt x="299487" y="579007"/>
                    <a:pt x="299487" y="583516"/>
                    <a:pt x="300775" y="586736"/>
                  </a:cubicBezTo>
                  <a:close/>
                  <a:moveTo>
                    <a:pt x="235081" y="569347"/>
                  </a:moveTo>
                  <a:cubicBezTo>
                    <a:pt x="235081" y="569347"/>
                    <a:pt x="235081" y="569347"/>
                    <a:pt x="235081" y="569347"/>
                  </a:cubicBezTo>
                  <a:cubicBezTo>
                    <a:pt x="235081" y="569347"/>
                    <a:pt x="235081" y="569347"/>
                    <a:pt x="235081" y="569347"/>
                  </a:cubicBezTo>
                  <a:close/>
                  <a:moveTo>
                    <a:pt x="148777" y="534567"/>
                  </a:moveTo>
                  <a:lnTo>
                    <a:pt x="148777" y="534567"/>
                  </a:lnTo>
                  <a:lnTo>
                    <a:pt x="148777" y="534567"/>
                  </a:lnTo>
                  <a:close/>
                  <a:moveTo>
                    <a:pt x="126879" y="489483"/>
                  </a:moveTo>
                  <a:cubicBezTo>
                    <a:pt x="126879" y="489483"/>
                    <a:pt x="126879" y="489483"/>
                    <a:pt x="126879" y="489483"/>
                  </a:cubicBezTo>
                  <a:cubicBezTo>
                    <a:pt x="126879" y="489483"/>
                    <a:pt x="126879" y="489483"/>
                    <a:pt x="126879" y="489483"/>
                  </a:cubicBezTo>
                  <a:close/>
                  <a:moveTo>
                    <a:pt x="561618" y="437959"/>
                  </a:moveTo>
                  <a:lnTo>
                    <a:pt x="561618" y="437959"/>
                  </a:lnTo>
                  <a:lnTo>
                    <a:pt x="561618" y="437959"/>
                  </a:lnTo>
                  <a:close/>
                  <a:moveTo>
                    <a:pt x="567414" y="416705"/>
                  </a:moveTo>
                  <a:lnTo>
                    <a:pt x="567414" y="416705"/>
                  </a:lnTo>
                  <a:lnTo>
                    <a:pt x="567414" y="416705"/>
                  </a:lnTo>
                  <a:close/>
                  <a:moveTo>
                    <a:pt x="576431" y="410264"/>
                  </a:moveTo>
                  <a:lnTo>
                    <a:pt x="576431" y="410264"/>
                  </a:lnTo>
                  <a:lnTo>
                    <a:pt x="576431" y="410264"/>
                  </a:lnTo>
                  <a:close/>
                  <a:moveTo>
                    <a:pt x="73422" y="243454"/>
                  </a:moveTo>
                  <a:lnTo>
                    <a:pt x="73422" y="243454"/>
                  </a:lnTo>
                  <a:lnTo>
                    <a:pt x="73422" y="243454"/>
                  </a:lnTo>
                  <a:close/>
                  <a:moveTo>
                    <a:pt x="82439" y="236369"/>
                  </a:moveTo>
                  <a:lnTo>
                    <a:pt x="82439" y="236369"/>
                  </a:lnTo>
                  <a:lnTo>
                    <a:pt x="82439" y="236369"/>
                  </a:lnTo>
                  <a:close/>
                  <a:moveTo>
                    <a:pt x="563550" y="213827"/>
                  </a:moveTo>
                  <a:lnTo>
                    <a:pt x="563550" y="213827"/>
                  </a:lnTo>
                  <a:lnTo>
                    <a:pt x="563550" y="213827"/>
                  </a:lnTo>
                  <a:close/>
                  <a:moveTo>
                    <a:pt x="522974" y="164235"/>
                  </a:moveTo>
                  <a:cubicBezTo>
                    <a:pt x="522974" y="164235"/>
                    <a:pt x="522974" y="164235"/>
                    <a:pt x="522974" y="164235"/>
                  </a:cubicBezTo>
                  <a:cubicBezTo>
                    <a:pt x="522974" y="164235"/>
                    <a:pt x="522974" y="164235"/>
                    <a:pt x="522974" y="164235"/>
                  </a:cubicBezTo>
                  <a:close/>
                  <a:moveTo>
                    <a:pt x="162302" y="128811"/>
                  </a:moveTo>
                  <a:cubicBezTo>
                    <a:pt x="162302" y="128811"/>
                    <a:pt x="162302" y="128811"/>
                    <a:pt x="162302" y="128811"/>
                  </a:cubicBezTo>
                  <a:cubicBezTo>
                    <a:pt x="162302" y="128811"/>
                    <a:pt x="162302" y="128811"/>
                    <a:pt x="162302" y="128811"/>
                  </a:cubicBezTo>
                  <a:close/>
                  <a:moveTo>
                    <a:pt x="211895" y="87592"/>
                  </a:moveTo>
                  <a:lnTo>
                    <a:pt x="211895" y="87592"/>
                  </a:lnTo>
                  <a:lnTo>
                    <a:pt x="211895" y="87592"/>
                  </a:lnTo>
                  <a:close/>
                  <a:moveTo>
                    <a:pt x="414773" y="85016"/>
                  </a:moveTo>
                  <a:cubicBezTo>
                    <a:pt x="414773" y="85016"/>
                    <a:pt x="414773" y="85016"/>
                    <a:pt x="414773" y="85016"/>
                  </a:cubicBezTo>
                  <a:cubicBezTo>
                    <a:pt x="414773" y="85016"/>
                    <a:pt x="414773" y="85016"/>
                    <a:pt x="414773" y="8501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111"/>
            <p:cNvSpPr/>
            <p:nvPr/>
          </p:nvSpPr>
          <p:spPr>
            <a:xfrm>
              <a:off x="1386654" y="2818433"/>
              <a:ext cx="314299" cy="314299"/>
            </a:xfrm>
            <a:custGeom>
              <a:avLst/>
              <a:gdLst/>
              <a:ahLst/>
              <a:cxnLst/>
              <a:rect l="l" t="t" r="r" b="b"/>
              <a:pathLst>
                <a:path w="314299" h="314299" extrusionOk="0">
                  <a:moveTo>
                    <a:pt x="157150" y="314300"/>
                  </a:moveTo>
                  <a:cubicBezTo>
                    <a:pt x="70202" y="314300"/>
                    <a:pt x="0" y="243454"/>
                    <a:pt x="0" y="157150"/>
                  </a:cubicBezTo>
                  <a:cubicBezTo>
                    <a:pt x="0" y="70846"/>
                    <a:pt x="70846" y="0"/>
                    <a:pt x="157150" y="0"/>
                  </a:cubicBezTo>
                  <a:cubicBezTo>
                    <a:pt x="243454" y="0"/>
                    <a:pt x="314300" y="70846"/>
                    <a:pt x="314300" y="157150"/>
                  </a:cubicBezTo>
                  <a:cubicBezTo>
                    <a:pt x="314300" y="243454"/>
                    <a:pt x="244098" y="314300"/>
                    <a:pt x="157150" y="314300"/>
                  </a:cubicBezTo>
                  <a:close/>
                  <a:moveTo>
                    <a:pt x="157150" y="64406"/>
                  </a:moveTo>
                  <a:cubicBezTo>
                    <a:pt x="105625" y="64406"/>
                    <a:pt x="64406" y="106269"/>
                    <a:pt x="64406" y="157150"/>
                  </a:cubicBezTo>
                  <a:cubicBezTo>
                    <a:pt x="64406" y="208030"/>
                    <a:pt x="106269" y="249894"/>
                    <a:pt x="157150" y="249894"/>
                  </a:cubicBezTo>
                  <a:cubicBezTo>
                    <a:pt x="208030" y="249894"/>
                    <a:pt x="249894" y="208030"/>
                    <a:pt x="249894" y="157150"/>
                  </a:cubicBezTo>
                  <a:cubicBezTo>
                    <a:pt x="249894" y="106269"/>
                    <a:pt x="208674" y="64406"/>
                    <a:pt x="157150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8" name="Google Shape;1118;p111"/>
          <p:cNvSpPr/>
          <p:nvPr/>
        </p:nvSpPr>
        <p:spPr>
          <a:xfrm>
            <a:off x="462950" y="0"/>
            <a:ext cx="21108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9" name="Google Shape;1119;p111"/>
          <p:cNvSpPr txBox="1"/>
          <p:nvPr/>
        </p:nvSpPr>
        <p:spPr>
          <a:xfrm>
            <a:off x="434350" y="520875"/>
            <a:ext cx="64137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Permissionamento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20" name="Google Shape;1120;p111"/>
          <p:cNvPicPr preferRelativeResize="0"/>
          <p:nvPr/>
        </p:nvPicPr>
        <p:blipFill rotWithShape="1">
          <a:blip r:embed="rId5">
            <a:alphaModFix/>
          </a:blip>
          <a:srcRect l="17884" t="20879"/>
          <a:stretch/>
        </p:blipFill>
        <p:spPr>
          <a:xfrm>
            <a:off x="3058900" y="1513200"/>
            <a:ext cx="7508474" cy="26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12"/>
          <p:cNvSpPr/>
          <p:nvPr/>
        </p:nvSpPr>
        <p:spPr>
          <a:xfrm>
            <a:off x="6729025" y="2250"/>
            <a:ext cx="24150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126" name="Google Shape;1126;p11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12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12"/>
          <p:cNvSpPr txBox="1"/>
          <p:nvPr/>
        </p:nvSpPr>
        <p:spPr>
          <a:xfrm>
            <a:off x="516100" y="2063125"/>
            <a:ext cx="21714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Dispare </a:t>
            </a: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alertas e notificações</a:t>
            </a: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para usuários da automação via Teams e-mail, slack, whatsapp.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O fim dos e-mails perguntando status de bots.</a:t>
            </a:r>
            <a:endParaRPr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29" name="Google Shape;1129;p112"/>
          <p:cNvGrpSpPr/>
          <p:nvPr/>
        </p:nvGrpSpPr>
        <p:grpSpPr>
          <a:xfrm>
            <a:off x="516098" y="1664618"/>
            <a:ext cx="380354" cy="365118"/>
            <a:chOff x="2024915" y="2634877"/>
            <a:chExt cx="1318384" cy="1265572"/>
          </a:xfrm>
        </p:grpSpPr>
        <p:sp>
          <p:nvSpPr>
            <p:cNvPr id="1130" name="Google Shape;1130;p112"/>
            <p:cNvSpPr/>
            <p:nvPr/>
          </p:nvSpPr>
          <p:spPr>
            <a:xfrm>
              <a:off x="2380511" y="2858365"/>
              <a:ext cx="606463" cy="548736"/>
            </a:xfrm>
            <a:custGeom>
              <a:avLst/>
              <a:gdLst/>
              <a:ahLst/>
              <a:cxnLst/>
              <a:rect l="l" t="t" r="r" b="b"/>
              <a:pathLst>
                <a:path w="606463" h="548736" extrusionOk="0">
                  <a:moveTo>
                    <a:pt x="575066" y="548737"/>
                  </a:moveTo>
                  <a:lnTo>
                    <a:pt x="32126" y="548737"/>
                  </a:lnTo>
                  <a:cubicBezTo>
                    <a:pt x="20533" y="548737"/>
                    <a:pt x="10228" y="542940"/>
                    <a:pt x="4431" y="532635"/>
                  </a:cubicBezTo>
                  <a:cubicBezTo>
                    <a:pt x="-1365" y="522974"/>
                    <a:pt x="-1365" y="510737"/>
                    <a:pt x="3787" y="500432"/>
                  </a:cubicBezTo>
                  <a:lnTo>
                    <a:pt x="269783" y="16746"/>
                  </a:lnTo>
                  <a:cubicBezTo>
                    <a:pt x="275579" y="6441"/>
                    <a:pt x="285884" y="0"/>
                    <a:pt x="297477" y="0"/>
                  </a:cubicBezTo>
                  <a:cubicBezTo>
                    <a:pt x="297477" y="0"/>
                    <a:pt x="297477" y="0"/>
                    <a:pt x="297477" y="0"/>
                  </a:cubicBezTo>
                  <a:cubicBezTo>
                    <a:pt x="309071" y="0"/>
                    <a:pt x="319375" y="6441"/>
                    <a:pt x="325172" y="16101"/>
                  </a:cubicBezTo>
                  <a:lnTo>
                    <a:pt x="602116" y="499788"/>
                  </a:lnTo>
                  <a:cubicBezTo>
                    <a:pt x="607913" y="509449"/>
                    <a:pt x="607913" y="521686"/>
                    <a:pt x="602116" y="531991"/>
                  </a:cubicBezTo>
                  <a:cubicBezTo>
                    <a:pt x="596964" y="542296"/>
                    <a:pt x="586659" y="548737"/>
                    <a:pt x="575066" y="548737"/>
                  </a:cubicBezTo>
                  <a:close/>
                  <a:moveTo>
                    <a:pt x="86227" y="484331"/>
                  </a:moveTo>
                  <a:lnTo>
                    <a:pt x="519033" y="484331"/>
                  </a:lnTo>
                  <a:lnTo>
                    <a:pt x="298766" y="98541"/>
                  </a:lnTo>
                  <a:lnTo>
                    <a:pt x="86227" y="484331"/>
                  </a:ln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12"/>
            <p:cNvSpPr/>
            <p:nvPr/>
          </p:nvSpPr>
          <p:spPr>
            <a:xfrm>
              <a:off x="2024915" y="2634877"/>
              <a:ext cx="1318384" cy="1265572"/>
            </a:xfrm>
            <a:custGeom>
              <a:avLst/>
              <a:gdLst/>
              <a:ahLst/>
              <a:cxnLst/>
              <a:rect l="l" t="t" r="r" b="b"/>
              <a:pathLst>
                <a:path w="1318384" h="1265572" extrusionOk="0">
                  <a:moveTo>
                    <a:pt x="1210183" y="0"/>
                  </a:moveTo>
                  <a:lnTo>
                    <a:pt x="107558" y="0"/>
                  </a:lnTo>
                  <a:cubicBezTo>
                    <a:pt x="48304" y="0"/>
                    <a:pt x="0" y="48304"/>
                    <a:pt x="0" y="107557"/>
                  </a:cubicBezTo>
                  <a:lnTo>
                    <a:pt x="0" y="892019"/>
                  </a:lnTo>
                  <a:cubicBezTo>
                    <a:pt x="0" y="951272"/>
                    <a:pt x="48304" y="999576"/>
                    <a:pt x="107558" y="999576"/>
                  </a:cubicBezTo>
                  <a:lnTo>
                    <a:pt x="515246" y="999576"/>
                  </a:lnTo>
                  <a:lnTo>
                    <a:pt x="515246" y="1201166"/>
                  </a:lnTo>
                  <a:lnTo>
                    <a:pt x="356808" y="1201166"/>
                  </a:lnTo>
                  <a:cubicBezTo>
                    <a:pt x="338774" y="1201166"/>
                    <a:pt x="324605" y="1215336"/>
                    <a:pt x="324605" y="1233369"/>
                  </a:cubicBezTo>
                  <a:cubicBezTo>
                    <a:pt x="324605" y="1251403"/>
                    <a:pt x="338774" y="1265572"/>
                    <a:pt x="356808" y="1265572"/>
                  </a:cubicBezTo>
                  <a:lnTo>
                    <a:pt x="547449" y="1265572"/>
                  </a:lnTo>
                  <a:lnTo>
                    <a:pt x="770936" y="1265572"/>
                  </a:lnTo>
                  <a:lnTo>
                    <a:pt x="961577" y="1265572"/>
                  </a:lnTo>
                  <a:cubicBezTo>
                    <a:pt x="979611" y="1265572"/>
                    <a:pt x="993780" y="1251403"/>
                    <a:pt x="993780" y="1233369"/>
                  </a:cubicBezTo>
                  <a:cubicBezTo>
                    <a:pt x="993780" y="1215336"/>
                    <a:pt x="979611" y="1201166"/>
                    <a:pt x="961577" y="1201166"/>
                  </a:cubicBezTo>
                  <a:lnTo>
                    <a:pt x="803139" y="1201166"/>
                  </a:lnTo>
                  <a:lnTo>
                    <a:pt x="803139" y="999576"/>
                  </a:lnTo>
                  <a:lnTo>
                    <a:pt x="1210827" y="999576"/>
                  </a:lnTo>
                  <a:cubicBezTo>
                    <a:pt x="1270081" y="999576"/>
                    <a:pt x="1318385" y="951272"/>
                    <a:pt x="1318385" y="892019"/>
                  </a:cubicBezTo>
                  <a:lnTo>
                    <a:pt x="1318385" y="107557"/>
                  </a:lnTo>
                  <a:cubicBezTo>
                    <a:pt x="1318385" y="48304"/>
                    <a:pt x="1270081" y="0"/>
                    <a:pt x="1210183" y="0"/>
                  </a:cubicBezTo>
                  <a:close/>
                  <a:moveTo>
                    <a:pt x="738734" y="1201166"/>
                  </a:moveTo>
                  <a:lnTo>
                    <a:pt x="579651" y="1201166"/>
                  </a:lnTo>
                  <a:lnTo>
                    <a:pt x="579651" y="999576"/>
                  </a:lnTo>
                  <a:lnTo>
                    <a:pt x="738734" y="999576"/>
                  </a:lnTo>
                  <a:lnTo>
                    <a:pt x="738734" y="1201166"/>
                  </a:lnTo>
                  <a:close/>
                  <a:moveTo>
                    <a:pt x="1253979" y="892019"/>
                  </a:moveTo>
                  <a:cubicBezTo>
                    <a:pt x="1253979" y="915849"/>
                    <a:pt x="1234658" y="935171"/>
                    <a:pt x="1210827" y="935171"/>
                  </a:cubicBezTo>
                  <a:lnTo>
                    <a:pt x="107558" y="935171"/>
                  </a:lnTo>
                  <a:cubicBezTo>
                    <a:pt x="83727" y="935171"/>
                    <a:pt x="64406" y="915849"/>
                    <a:pt x="64406" y="892019"/>
                  </a:cubicBezTo>
                  <a:lnTo>
                    <a:pt x="64406" y="107557"/>
                  </a:lnTo>
                  <a:cubicBezTo>
                    <a:pt x="64406" y="83727"/>
                    <a:pt x="83727" y="64406"/>
                    <a:pt x="107558" y="64406"/>
                  </a:cubicBezTo>
                  <a:lnTo>
                    <a:pt x="1210183" y="64406"/>
                  </a:lnTo>
                  <a:cubicBezTo>
                    <a:pt x="1234013" y="64406"/>
                    <a:pt x="1253335" y="83727"/>
                    <a:pt x="1253335" y="107557"/>
                  </a:cubicBezTo>
                  <a:lnTo>
                    <a:pt x="1253335" y="892019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2" name="Google Shape;1132;p112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3" name="Google Shape;1133;p112"/>
          <p:cNvSpPr txBox="1"/>
          <p:nvPr/>
        </p:nvSpPr>
        <p:spPr>
          <a:xfrm>
            <a:off x="434350" y="368475"/>
            <a:ext cx="64137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Alertas em tempo real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34" name="Google Shape;1134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3800" y="1695475"/>
            <a:ext cx="6340199" cy="2768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13"/>
          <p:cNvSpPr/>
          <p:nvPr/>
        </p:nvSpPr>
        <p:spPr>
          <a:xfrm>
            <a:off x="5576850" y="2250"/>
            <a:ext cx="3567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sp>
        <p:nvSpPr>
          <p:cNvPr id="1140" name="Google Shape;1140;p113"/>
          <p:cNvSpPr/>
          <p:nvPr/>
        </p:nvSpPr>
        <p:spPr>
          <a:xfrm>
            <a:off x="2962475" y="1513200"/>
            <a:ext cx="6278100" cy="2886600"/>
          </a:xfrm>
          <a:prstGeom prst="roundRect">
            <a:avLst>
              <a:gd name="adj" fmla="val 1852"/>
            </a:avLst>
          </a:prstGeom>
          <a:solidFill>
            <a:srgbClr val="323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1" name="Google Shape;1141;p1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113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13"/>
          <p:cNvSpPr txBox="1"/>
          <p:nvPr/>
        </p:nvSpPr>
        <p:spPr>
          <a:xfrm>
            <a:off x="516100" y="2596525"/>
            <a:ext cx="21561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Redução de downtime.</a:t>
            </a:r>
            <a:endParaRPr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Report de erros com screenshot de tela e trecho de código da quebra da automação. 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144" name="Google Shape;1144;p113"/>
          <p:cNvGrpSpPr/>
          <p:nvPr/>
        </p:nvGrpSpPr>
        <p:grpSpPr>
          <a:xfrm>
            <a:off x="516107" y="2244782"/>
            <a:ext cx="376874" cy="351739"/>
            <a:chOff x="3665328" y="2658063"/>
            <a:chExt cx="1306322" cy="1219199"/>
          </a:xfrm>
        </p:grpSpPr>
        <p:sp>
          <p:nvSpPr>
            <p:cNvPr id="1145" name="Google Shape;1145;p113"/>
            <p:cNvSpPr/>
            <p:nvPr/>
          </p:nvSpPr>
          <p:spPr>
            <a:xfrm>
              <a:off x="3665328" y="2658063"/>
              <a:ext cx="1167031" cy="1118083"/>
            </a:xfrm>
            <a:custGeom>
              <a:avLst/>
              <a:gdLst/>
              <a:ahLst/>
              <a:cxnLst/>
              <a:rect l="l" t="t" r="r" b="b"/>
              <a:pathLst>
                <a:path w="1167031" h="1118083" extrusionOk="0">
                  <a:moveTo>
                    <a:pt x="787038" y="1118083"/>
                  </a:moveTo>
                  <a:lnTo>
                    <a:pt x="186133" y="1118083"/>
                  </a:lnTo>
                  <a:cubicBezTo>
                    <a:pt x="83084" y="1118083"/>
                    <a:pt x="0" y="1034356"/>
                    <a:pt x="0" y="931951"/>
                  </a:cubicBezTo>
                  <a:lnTo>
                    <a:pt x="0" y="186133"/>
                  </a:lnTo>
                  <a:cubicBezTo>
                    <a:pt x="0" y="83084"/>
                    <a:pt x="83727" y="0"/>
                    <a:pt x="186133" y="0"/>
                  </a:cubicBezTo>
                  <a:lnTo>
                    <a:pt x="980899" y="0"/>
                  </a:lnTo>
                  <a:cubicBezTo>
                    <a:pt x="1083948" y="0"/>
                    <a:pt x="1167032" y="83727"/>
                    <a:pt x="1167032" y="186133"/>
                  </a:cubicBezTo>
                  <a:lnTo>
                    <a:pt x="1167032" y="931951"/>
                  </a:lnTo>
                  <a:cubicBezTo>
                    <a:pt x="1167032" y="949984"/>
                    <a:pt x="1152862" y="964154"/>
                    <a:pt x="1134829" y="964154"/>
                  </a:cubicBezTo>
                  <a:cubicBezTo>
                    <a:pt x="1116795" y="964154"/>
                    <a:pt x="1102626" y="949984"/>
                    <a:pt x="1102626" y="931951"/>
                  </a:cubicBezTo>
                  <a:lnTo>
                    <a:pt x="1102626" y="186133"/>
                  </a:lnTo>
                  <a:cubicBezTo>
                    <a:pt x="1102626" y="119151"/>
                    <a:pt x="1047881" y="64406"/>
                    <a:pt x="980899" y="64406"/>
                  </a:cubicBezTo>
                  <a:lnTo>
                    <a:pt x="186133" y="64406"/>
                  </a:lnTo>
                  <a:cubicBezTo>
                    <a:pt x="119151" y="64406"/>
                    <a:pt x="64406" y="119151"/>
                    <a:pt x="64406" y="186133"/>
                  </a:cubicBezTo>
                  <a:lnTo>
                    <a:pt x="64406" y="931951"/>
                  </a:lnTo>
                  <a:cubicBezTo>
                    <a:pt x="64406" y="998933"/>
                    <a:pt x="119151" y="1053677"/>
                    <a:pt x="186133" y="1053677"/>
                  </a:cubicBezTo>
                  <a:lnTo>
                    <a:pt x="787038" y="1053677"/>
                  </a:lnTo>
                  <a:cubicBezTo>
                    <a:pt x="805071" y="1053677"/>
                    <a:pt x="819241" y="1067847"/>
                    <a:pt x="819241" y="1085880"/>
                  </a:cubicBezTo>
                  <a:cubicBezTo>
                    <a:pt x="819241" y="1103914"/>
                    <a:pt x="804427" y="1118083"/>
                    <a:pt x="787038" y="1118083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46" name="Google Shape;1146;p113"/>
            <p:cNvGrpSpPr/>
            <p:nvPr/>
          </p:nvGrpSpPr>
          <p:grpSpPr>
            <a:xfrm>
              <a:off x="3872071" y="2913110"/>
              <a:ext cx="753546" cy="607989"/>
              <a:chOff x="3872071" y="2913110"/>
              <a:chExt cx="753546" cy="607989"/>
            </a:xfrm>
          </p:grpSpPr>
          <p:sp>
            <p:nvSpPr>
              <p:cNvPr id="1147" name="Google Shape;1147;p113"/>
              <p:cNvSpPr/>
              <p:nvPr/>
            </p:nvSpPr>
            <p:spPr>
              <a:xfrm>
                <a:off x="3872071" y="2913110"/>
                <a:ext cx="753546" cy="64405"/>
              </a:xfrm>
              <a:custGeom>
                <a:avLst/>
                <a:gdLst/>
                <a:ahLst/>
                <a:cxnLst/>
                <a:rect l="l" t="t" r="r" b="b"/>
                <a:pathLst>
                  <a:path w="753546" h="64405" extrusionOk="0">
                    <a:moveTo>
                      <a:pt x="721344" y="64406"/>
                    </a:moveTo>
                    <a:lnTo>
                      <a:pt x="32203" y="64406"/>
                    </a:lnTo>
                    <a:cubicBezTo>
                      <a:pt x="14169" y="64406"/>
                      <a:pt x="0" y="50237"/>
                      <a:pt x="0" y="32203"/>
                    </a:cubicBezTo>
                    <a:cubicBezTo>
                      <a:pt x="0" y="14169"/>
                      <a:pt x="14169" y="0"/>
                      <a:pt x="32203" y="0"/>
                    </a:cubicBezTo>
                    <a:lnTo>
                      <a:pt x="721344" y="0"/>
                    </a:lnTo>
                    <a:cubicBezTo>
                      <a:pt x="739377" y="0"/>
                      <a:pt x="753547" y="14169"/>
                      <a:pt x="753547" y="32203"/>
                    </a:cubicBezTo>
                    <a:cubicBezTo>
                      <a:pt x="753547" y="50237"/>
                      <a:pt x="738734" y="64406"/>
                      <a:pt x="721344" y="64406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13"/>
              <p:cNvSpPr/>
              <p:nvPr/>
            </p:nvSpPr>
            <p:spPr>
              <a:xfrm>
                <a:off x="3872071" y="3094090"/>
                <a:ext cx="753546" cy="64405"/>
              </a:xfrm>
              <a:custGeom>
                <a:avLst/>
                <a:gdLst/>
                <a:ahLst/>
                <a:cxnLst/>
                <a:rect l="l" t="t" r="r" b="b"/>
                <a:pathLst>
                  <a:path w="753546" h="64405" extrusionOk="0">
                    <a:moveTo>
                      <a:pt x="721344" y="64406"/>
                    </a:moveTo>
                    <a:lnTo>
                      <a:pt x="32203" y="64406"/>
                    </a:lnTo>
                    <a:cubicBezTo>
                      <a:pt x="14169" y="64406"/>
                      <a:pt x="0" y="50236"/>
                      <a:pt x="0" y="32203"/>
                    </a:cubicBezTo>
                    <a:cubicBezTo>
                      <a:pt x="0" y="14169"/>
                      <a:pt x="14169" y="0"/>
                      <a:pt x="32203" y="0"/>
                    </a:cubicBezTo>
                    <a:lnTo>
                      <a:pt x="721344" y="0"/>
                    </a:lnTo>
                    <a:cubicBezTo>
                      <a:pt x="739377" y="0"/>
                      <a:pt x="753547" y="14169"/>
                      <a:pt x="753547" y="32203"/>
                    </a:cubicBezTo>
                    <a:cubicBezTo>
                      <a:pt x="753547" y="50236"/>
                      <a:pt x="738734" y="64406"/>
                      <a:pt x="721344" y="64406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113"/>
              <p:cNvSpPr/>
              <p:nvPr/>
            </p:nvSpPr>
            <p:spPr>
              <a:xfrm>
                <a:off x="3872071" y="3275714"/>
                <a:ext cx="753546" cy="64405"/>
              </a:xfrm>
              <a:custGeom>
                <a:avLst/>
                <a:gdLst/>
                <a:ahLst/>
                <a:cxnLst/>
                <a:rect l="l" t="t" r="r" b="b"/>
                <a:pathLst>
                  <a:path w="753546" h="64405" extrusionOk="0">
                    <a:moveTo>
                      <a:pt x="721344" y="64406"/>
                    </a:moveTo>
                    <a:lnTo>
                      <a:pt x="32203" y="64406"/>
                    </a:lnTo>
                    <a:cubicBezTo>
                      <a:pt x="14169" y="64406"/>
                      <a:pt x="0" y="50236"/>
                      <a:pt x="0" y="32203"/>
                    </a:cubicBezTo>
                    <a:cubicBezTo>
                      <a:pt x="0" y="14169"/>
                      <a:pt x="14169" y="0"/>
                      <a:pt x="32203" y="0"/>
                    </a:cubicBezTo>
                    <a:lnTo>
                      <a:pt x="721344" y="0"/>
                    </a:lnTo>
                    <a:cubicBezTo>
                      <a:pt x="739377" y="0"/>
                      <a:pt x="753547" y="14169"/>
                      <a:pt x="753547" y="32203"/>
                    </a:cubicBezTo>
                    <a:cubicBezTo>
                      <a:pt x="753547" y="50236"/>
                      <a:pt x="738734" y="64406"/>
                      <a:pt x="721344" y="64406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113"/>
              <p:cNvSpPr/>
              <p:nvPr/>
            </p:nvSpPr>
            <p:spPr>
              <a:xfrm>
                <a:off x="3872071" y="3456694"/>
                <a:ext cx="753546" cy="64405"/>
              </a:xfrm>
              <a:custGeom>
                <a:avLst/>
                <a:gdLst/>
                <a:ahLst/>
                <a:cxnLst/>
                <a:rect l="l" t="t" r="r" b="b"/>
                <a:pathLst>
                  <a:path w="753546" h="64405" extrusionOk="0">
                    <a:moveTo>
                      <a:pt x="721344" y="64406"/>
                    </a:moveTo>
                    <a:lnTo>
                      <a:pt x="32203" y="64406"/>
                    </a:lnTo>
                    <a:cubicBezTo>
                      <a:pt x="14169" y="64406"/>
                      <a:pt x="0" y="50237"/>
                      <a:pt x="0" y="32203"/>
                    </a:cubicBezTo>
                    <a:cubicBezTo>
                      <a:pt x="0" y="14169"/>
                      <a:pt x="14169" y="0"/>
                      <a:pt x="32203" y="0"/>
                    </a:cubicBezTo>
                    <a:lnTo>
                      <a:pt x="721344" y="0"/>
                    </a:lnTo>
                    <a:cubicBezTo>
                      <a:pt x="739377" y="0"/>
                      <a:pt x="753547" y="14169"/>
                      <a:pt x="753547" y="32203"/>
                    </a:cubicBezTo>
                    <a:cubicBezTo>
                      <a:pt x="753547" y="50237"/>
                      <a:pt x="738734" y="64406"/>
                      <a:pt x="721344" y="64406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1" name="Google Shape;1151;p113"/>
            <p:cNvSpPr/>
            <p:nvPr/>
          </p:nvSpPr>
          <p:spPr>
            <a:xfrm>
              <a:off x="4365579" y="3360729"/>
              <a:ext cx="606071" cy="516533"/>
            </a:xfrm>
            <a:custGeom>
              <a:avLst/>
              <a:gdLst/>
              <a:ahLst/>
              <a:cxnLst/>
              <a:rect l="l" t="t" r="r" b="b"/>
              <a:pathLst>
                <a:path w="606071" h="516533" extrusionOk="0">
                  <a:moveTo>
                    <a:pt x="573694" y="516534"/>
                  </a:moveTo>
                  <a:lnTo>
                    <a:pt x="32042" y="516534"/>
                  </a:lnTo>
                  <a:cubicBezTo>
                    <a:pt x="20449" y="516534"/>
                    <a:pt x="10144" y="510093"/>
                    <a:pt x="4348" y="500432"/>
                  </a:cubicBezTo>
                  <a:cubicBezTo>
                    <a:pt x="-1449" y="490772"/>
                    <a:pt x="-1449" y="477890"/>
                    <a:pt x="4348" y="468230"/>
                  </a:cubicBezTo>
                  <a:lnTo>
                    <a:pt x="269699" y="16101"/>
                  </a:lnTo>
                  <a:cubicBezTo>
                    <a:pt x="275495" y="6441"/>
                    <a:pt x="285801" y="0"/>
                    <a:pt x="297393" y="0"/>
                  </a:cubicBezTo>
                  <a:cubicBezTo>
                    <a:pt x="308343" y="0"/>
                    <a:pt x="319292" y="5796"/>
                    <a:pt x="325088" y="15457"/>
                  </a:cubicBezTo>
                  <a:lnTo>
                    <a:pt x="601389" y="467585"/>
                  </a:lnTo>
                  <a:cubicBezTo>
                    <a:pt x="607185" y="477246"/>
                    <a:pt x="607829" y="490127"/>
                    <a:pt x="602032" y="500432"/>
                  </a:cubicBezTo>
                  <a:cubicBezTo>
                    <a:pt x="596236" y="510093"/>
                    <a:pt x="585287" y="516534"/>
                    <a:pt x="573694" y="516534"/>
                  </a:cubicBezTo>
                  <a:close/>
                  <a:moveTo>
                    <a:pt x="88075" y="452128"/>
                  </a:moveTo>
                  <a:lnTo>
                    <a:pt x="516373" y="452128"/>
                  </a:lnTo>
                  <a:lnTo>
                    <a:pt x="298037" y="94676"/>
                  </a:lnTo>
                  <a:lnTo>
                    <a:pt x="88075" y="452128"/>
                  </a:ln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2" name="Google Shape;1152;p113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3" name="Google Shape;1153;p113"/>
          <p:cNvSpPr txBox="1"/>
          <p:nvPr/>
        </p:nvSpPr>
        <p:spPr>
          <a:xfrm>
            <a:off x="434350" y="368475"/>
            <a:ext cx="82593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Report avançado de erros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54" name="Google Shape;1154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475" y="1513200"/>
            <a:ext cx="6421559" cy="288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14"/>
          <p:cNvSpPr/>
          <p:nvPr/>
        </p:nvSpPr>
        <p:spPr>
          <a:xfrm>
            <a:off x="5576850" y="2250"/>
            <a:ext cx="3567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sp>
        <p:nvSpPr>
          <p:cNvPr id="1160" name="Google Shape;1160;p114"/>
          <p:cNvSpPr/>
          <p:nvPr/>
        </p:nvSpPr>
        <p:spPr>
          <a:xfrm>
            <a:off x="2962475" y="1584250"/>
            <a:ext cx="6278100" cy="2887200"/>
          </a:xfrm>
          <a:prstGeom prst="roundRect">
            <a:avLst>
              <a:gd name="adj" fmla="val 1852"/>
            </a:avLst>
          </a:prstGeom>
          <a:solidFill>
            <a:srgbClr val="353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1" name="Google Shape;1161;p11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14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14"/>
          <p:cNvSpPr txBox="1"/>
          <p:nvPr/>
        </p:nvSpPr>
        <p:spPr>
          <a:xfrm>
            <a:off x="516100" y="2596525"/>
            <a:ext cx="24147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Agendamento avançado com setup de prioridade e parâmetros.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Crie a regra mais adequada ao seu negócio sem se preocupar com conflitos entre automações.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164" name="Google Shape;1164;p114"/>
          <p:cNvGrpSpPr/>
          <p:nvPr/>
        </p:nvGrpSpPr>
        <p:grpSpPr>
          <a:xfrm>
            <a:off x="516103" y="2242566"/>
            <a:ext cx="361029" cy="353969"/>
            <a:chOff x="3872071" y="4265630"/>
            <a:chExt cx="1251402" cy="1226928"/>
          </a:xfrm>
        </p:grpSpPr>
        <p:sp>
          <p:nvSpPr>
            <p:cNvPr id="1165" name="Google Shape;1165;p114"/>
            <p:cNvSpPr/>
            <p:nvPr/>
          </p:nvSpPr>
          <p:spPr>
            <a:xfrm>
              <a:off x="3872071" y="4265630"/>
              <a:ext cx="1091032" cy="1091032"/>
            </a:xfrm>
            <a:custGeom>
              <a:avLst/>
              <a:gdLst/>
              <a:ahLst/>
              <a:cxnLst/>
              <a:rect l="l" t="t" r="r" b="b"/>
              <a:pathLst>
                <a:path w="1091032" h="1091032" extrusionOk="0">
                  <a:moveTo>
                    <a:pt x="157794" y="64406"/>
                  </a:moveTo>
                  <a:lnTo>
                    <a:pt x="933238" y="64406"/>
                  </a:lnTo>
                  <a:cubicBezTo>
                    <a:pt x="984763" y="64406"/>
                    <a:pt x="1026627" y="106269"/>
                    <a:pt x="1026627" y="157794"/>
                  </a:cubicBezTo>
                  <a:lnTo>
                    <a:pt x="1026627" y="607990"/>
                  </a:lnTo>
                  <a:cubicBezTo>
                    <a:pt x="1048525" y="619583"/>
                    <a:pt x="1071067" y="630532"/>
                    <a:pt x="1091032" y="644057"/>
                  </a:cubicBezTo>
                  <a:lnTo>
                    <a:pt x="1091032" y="157794"/>
                  </a:lnTo>
                  <a:cubicBezTo>
                    <a:pt x="1091032" y="70846"/>
                    <a:pt x="1020186" y="0"/>
                    <a:pt x="933238" y="0"/>
                  </a:cubicBezTo>
                  <a:lnTo>
                    <a:pt x="157794" y="0"/>
                  </a:lnTo>
                  <a:cubicBezTo>
                    <a:pt x="70846" y="0"/>
                    <a:pt x="0" y="70846"/>
                    <a:pt x="0" y="157794"/>
                  </a:cubicBezTo>
                  <a:lnTo>
                    <a:pt x="0" y="933238"/>
                  </a:lnTo>
                  <a:cubicBezTo>
                    <a:pt x="0" y="1020186"/>
                    <a:pt x="70846" y="1091033"/>
                    <a:pt x="157794" y="1091033"/>
                  </a:cubicBezTo>
                  <a:lnTo>
                    <a:pt x="683989" y="1091033"/>
                  </a:lnTo>
                  <a:cubicBezTo>
                    <a:pt x="673684" y="1072999"/>
                    <a:pt x="668531" y="1053677"/>
                    <a:pt x="662091" y="1034356"/>
                  </a:cubicBezTo>
                  <a:cubicBezTo>
                    <a:pt x="661447" y="1031779"/>
                    <a:pt x="660802" y="1029203"/>
                    <a:pt x="660802" y="1026627"/>
                  </a:cubicBezTo>
                  <a:lnTo>
                    <a:pt x="157794" y="1026627"/>
                  </a:lnTo>
                  <a:cubicBezTo>
                    <a:pt x="106269" y="1026627"/>
                    <a:pt x="64406" y="984763"/>
                    <a:pt x="64406" y="933238"/>
                  </a:cubicBezTo>
                  <a:lnTo>
                    <a:pt x="64406" y="157794"/>
                  </a:lnTo>
                  <a:cubicBezTo>
                    <a:pt x="64406" y="106269"/>
                    <a:pt x="106269" y="64406"/>
                    <a:pt x="157794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6" name="Google Shape;1166;p114"/>
            <p:cNvGrpSpPr/>
            <p:nvPr/>
          </p:nvGrpSpPr>
          <p:grpSpPr>
            <a:xfrm>
              <a:off x="4022136" y="4456271"/>
              <a:ext cx="790902" cy="709106"/>
              <a:chOff x="4022136" y="4456271"/>
              <a:chExt cx="790902" cy="709106"/>
            </a:xfrm>
          </p:grpSpPr>
          <p:sp>
            <p:nvSpPr>
              <p:cNvPr id="1167" name="Google Shape;1167;p114"/>
              <p:cNvSpPr/>
              <p:nvPr/>
            </p:nvSpPr>
            <p:spPr>
              <a:xfrm>
                <a:off x="4022136" y="4456271"/>
                <a:ext cx="364536" cy="324604"/>
              </a:xfrm>
              <a:custGeom>
                <a:avLst/>
                <a:gdLst/>
                <a:ahLst/>
                <a:cxnLst/>
                <a:rect l="l" t="t" r="r" b="b"/>
                <a:pathLst>
                  <a:path w="364536" h="324604" extrusionOk="0">
                    <a:moveTo>
                      <a:pt x="332333" y="324605"/>
                    </a:moveTo>
                    <a:lnTo>
                      <a:pt x="32203" y="324605"/>
                    </a:lnTo>
                    <a:cubicBezTo>
                      <a:pt x="14169" y="324605"/>
                      <a:pt x="0" y="310436"/>
                      <a:pt x="0" y="292402"/>
                    </a:cubicBezTo>
                    <a:lnTo>
                      <a:pt x="0" y="32203"/>
                    </a:lnTo>
                    <a:cubicBezTo>
                      <a:pt x="0" y="14169"/>
                      <a:pt x="14169" y="0"/>
                      <a:pt x="32203" y="0"/>
                    </a:cubicBezTo>
                    <a:lnTo>
                      <a:pt x="332333" y="0"/>
                    </a:lnTo>
                    <a:cubicBezTo>
                      <a:pt x="350367" y="0"/>
                      <a:pt x="364536" y="14169"/>
                      <a:pt x="364536" y="32203"/>
                    </a:cubicBezTo>
                    <a:lnTo>
                      <a:pt x="364536" y="292402"/>
                    </a:lnTo>
                    <a:cubicBezTo>
                      <a:pt x="364536" y="310436"/>
                      <a:pt x="350367" y="324605"/>
                      <a:pt x="332333" y="324605"/>
                    </a:cubicBezTo>
                    <a:close/>
                    <a:moveTo>
                      <a:pt x="64406" y="260199"/>
                    </a:moveTo>
                    <a:lnTo>
                      <a:pt x="300130" y="260199"/>
                    </a:lnTo>
                    <a:lnTo>
                      <a:pt x="300130" y="64406"/>
                    </a:lnTo>
                    <a:lnTo>
                      <a:pt x="64406" y="64406"/>
                    </a:lnTo>
                    <a:lnTo>
                      <a:pt x="64406" y="26019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p114"/>
              <p:cNvSpPr/>
              <p:nvPr/>
            </p:nvSpPr>
            <p:spPr>
              <a:xfrm>
                <a:off x="4022136" y="4840773"/>
                <a:ext cx="364536" cy="324604"/>
              </a:xfrm>
              <a:custGeom>
                <a:avLst/>
                <a:gdLst/>
                <a:ahLst/>
                <a:cxnLst/>
                <a:rect l="l" t="t" r="r" b="b"/>
                <a:pathLst>
                  <a:path w="364536" h="324604" extrusionOk="0">
                    <a:moveTo>
                      <a:pt x="332333" y="324605"/>
                    </a:moveTo>
                    <a:lnTo>
                      <a:pt x="32203" y="324605"/>
                    </a:lnTo>
                    <a:cubicBezTo>
                      <a:pt x="14169" y="324605"/>
                      <a:pt x="0" y="310436"/>
                      <a:pt x="0" y="292402"/>
                    </a:cubicBezTo>
                    <a:lnTo>
                      <a:pt x="0" y="32203"/>
                    </a:lnTo>
                    <a:cubicBezTo>
                      <a:pt x="0" y="14169"/>
                      <a:pt x="14169" y="0"/>
                      <a:pt x="32203" y="0"/>
                    </a:cubicBezTo>
                    <a:lnTo>
                      <a:pt x="332333" y="0"/>
                    </a:lnTo>
                    <a:cubicBezTo>
                      <a:pt x="350367" y="0"/>
                      <a:pt x="364536" y="14169"/>
                      <a:pt x="364536" y="32203"/>
                    </a:cubicBezTo>
                    <a:lnTo>
                      <a:pt x="364536" y="292402"/>
                    </a:lnTo>
                    <a:cubicBezTo>
                      <a:pt x="364536" y="310436"/>
                      <a:pt x="350367" y="324605"/>
                      <a:pt x="332333" y="324605"/>
                    </a:cubicBezTo>
                    <a:close/>
                    <a:moveTo>
                      <a:pt x="64406" y="260199"/>
                    </a:moveTo>
                    <a:lnTo>
                      <a:pt x="300130" y="260199"/>
                    </a:lnTo>
                    <a:lnTo>
                      <a:pt x="300130" y="64406"/>
                    </a:lnTo>
                    <a:lnTo>
                      <a:pt x="64406" y="64406"/>
                    </a:lnTo>
                    <a:lnTo>
                      <a:pt x="64406" y="26019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114"/>
              <p:cNvSpPr/>
              <p:nvPr/>
            </p:nvSpPr>
            <p:spPr>
              <a:xfrm>
                <a:off x="4448502" y="4456271"/>
                <a:ext cx="364536" cy="324604"/>
              </a:xfrm>
              <a:custGeom>
                <a:avLst/>
                <a:gdLst/>
                <a:ahLst/>
                <a:cxnLst/>
                <a:rect l="l" t="t" r="r" b="b"/>
                <a:pathLst>
                  <a:path w="364536" h="324604" extrusionOk="0">
                    <a:moveTo>
                      <a:pt x="332333" y="324605"/>
                    </a:moveTo>
                    <a:lnTo>
                      <a:pt x="32203" y="324605"/>
                    </a:lnTo>
                    <a:cubicBezTo>
                      <a:pt x="14169" y="324605"/>
                      <a:pt x="0" y="310436"/>
                      <a:pt x="0" y="292402"/>
                    </a:cubicBezTo>
                    <a:lnTo>
                      <a:pt x="0" y="32203"/>
                    </a:lnTo>
                    <a:cubicBezTo>
                      <a:pt x="0" y="14169"/>
                      <a:pt x="14169" y="0"/>
                      <a:pt x="32203" y="0"/>
                    </a:cubicBezTo>
                    <a:lnTo>
                      <a:pt x="332333" y="0"/>
                    </a:lnTo>
                    <a:cubicBezTo>
                      <a:pt x="350367" y="0"/>
                      <a:pt x="364536" y="14169"/>
                      <a:pt x="364536" y="32203"/>
                    </a:cubicBezTo>
                    <a:lnTo>
                      <a:pt x="364536" y="292402"/>
                    </a:lnTo>
                    <a:cubicBezTo>
                      <a:pt x="364536" y="310436"/>
                      <a:pt x="349723" y="324605"/>
                      <a:pt x="332333" y="324605"/>
                    </a:cubicBezTo>
                    <a:close/>
                    <a:moveTo>
                      <a:pt x="64406" y="260199"/>
                    </a:moveTo>
                    <a:lnTo>
                      <a:pt x="300130" y="260199"/>
                    </a:lnTo>
                    <a:lnTo>
                      <a:pt x="300130" y="64406"/>
                    </a:lnTo>
                    <a:lnTo>
                      <a:pt x="64406" y="64406"/>
                    </a:lnTo>
                    <a:lnTo>
                      <a:pt x="64406" y="26019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0" name="Google Shape;1170;p114"/>
            <p:cNvSpPr/>
            <p:nvPr/>
          </p:nvSpPr>
          <p:spPr>
            <a:xfrm>
              <a:off x="4453654" y="4822739"/>
              <a:ext cx="669819" cy="669819"/>
            </a:xfrm>
            <a:custGeom>
              <a:avLst/>
              <a:gdLst/>
              <a:ahLst/>
              <a:cxnLst/>
              <a:rect l="l" t="t" r="r" b="b"/>
              <a:pathLst>
                <a:path w="669819" h="669819" extrusionOk="0">
                  <a:moveTo>
                    <a:pt x="334910" y="669819"/>
                  </a:moveTo>
                  <a:cubicBezTo>
                    <a:pt x="150065" y="669819"/>
                    <a:pt x="0" y="519754"/>
                    <a:pt x="0" y="334910"/>
                  </a:cubicBezTo>
                  <a:cubicBezTo>
                    <a:pt x="0" y="150065"/>
                    <a:pt x="150065" y="0"/>
                    <a:pt x="334910" y="0"/>
                  </a:cubicBezTo>
                  <a:cubicBezTo>
                    <a:pt x="519754" y="0"/>
                    <a:pt x="669819" y="150065"/>
                    <a:pt x="669819" y="334910"/>
                  </a:cubicBezTo>
                  <a:cubicBezTo>
                    <a:pt x="669819" y="519754"/>
                    <a:pt x="519754" y="669819"/>
                    <a:pt x="334910" y="669819"/>
                  </a:cubicBezTo>
                  <a:close/>
                  <a:moveTo>
                    <a:pt x="334910" y="63761"/>
                  </a:moveTo>
                  <a:cubicBezTo>
                    <a:pt x="185488" y="63761"/>
                    <a:pt x="64406" y="185488"/>
                    <a:pt x="64406" y="334265"/>
                  </a:cubicBezTo>
                  <a:cubicBezTo>
                    <a:pt x="64406" y="483043"/>
                    <a:pt x="186133" y="604769"/>
                    <a:pt x="334910" y="604769"/>
                  </a:cubicBezTo>
                  <a:cubicBezTo>
                    <a:pt x="483687" y="604769"/>
                    <a:pt x="605414" y="483043"/>
                    <a:pt x="605414" y="334265"/>
                  </a:cubicBezTo>
                  <a:cubicBezTo>
                    <a:pt x="605414" y="185488"/>
                    <a:pt x="484331" y="63761"/>
                    <a:pt x="334910" y="63761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114"/>
            <p:cNvSpPr/>
            <p:nvPr/>
          </p:nvSpPr>
          <p:spPr>
            <a:xfrm>
              <a:off x="4737039" y="4952838"/>
              <a:ext cx="198062" cy="313655"/>
            </a:xfrm>
            <a:custGeom>
              <a:avLst/>
              <a:gdLst/>
              <a:ahLst/>
              <a:cxnLst/>
              <a:rect l="l" t="t" r="r" b="b"/>
              <a:pathLst>
                <a:path w="198062" h="313655" extrusionOk="0">
                  <a:moveTo>
                    <a:pt x="165523" y="313656"/>
                  </a:moveTo>
                  <a:cubicBezTo>
                    <a:pt x="161014" y="313656"/>
                    <a:pt x="157150" y="313012"/>
                    <a:pt x="153286" y="311080"/>
                  </a:cubicBezTo>
                  <a:lnTo>
                    <a:pt x="19966" y="254403"/>
                  </a:lnTo>
                  <a:cubicBezTo>
                    <a:pt x="8373" y="249250"/>
                    <a:pt x="0" y="237657"/>
                    <a:pt x="0" y="224776"/>
                  </a:cubicBezTo>
                  <a:lnTo>
                    <a:pt x="0" y="32203"/>
                  </a:lnTo>
                  <a:cubicBezTo>
                    <a:pt x="0" y="14169"/>
                    <a:pt x="14169" y="0"/>
                    <a:pt x="32203" y="0"/>
                  </a:cubicBezTo>
                  <a:cubicBezTo>
                    <a:pt x="50236" y="0"/>
                    <a:pt x="64406" y="14169"/>
                    <a:pt x="64406" y="32203"/>
                  </a:cubicBezTo>
                  <a:lnTo>
                    <a:pt x="64406" y="203522"/>
                  </a:lnTo>
                  <a:lnTo>
                    <a:pt x="178404" y="251827"/>
                  </a:lnTo>
                  <a:cubicBezTo>
                    <a:pt x="194505" y="258911"/>
                    <a:pt x="202234" y="277589"/>
                    <a:pt x="195794" y="294334"/>
                  </a:cubicBezTo>
                  <a:cubicBezTo>
                    <a:pt x="189997" y="306571"/>
                    <a:pt x="178404" y="313656"/>
                    <a:pt x="165523" y="31365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2" name="Google Shape;1172;p114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73" name="Google Shape;1173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696" y="1640382"/>
            <a:ext cx="6130527" cy="27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14"/>
          <p:cNvPicPr preferRelativeResize="0"/>
          <p:nvPr/>
        </p:nvPicPr>
        <p:blipFill rotWithShape="1">
          <a:blip r:embed="rId5">
            <a:alphaModFix/>
          </a:blip>
          <a:srcRect l="58124" t="9501" r="2485" b="83596"/>
          <a:stretch/>
        </p:blipFill>
        <p:spPr>
          <a:xfrm>
            <a:off x="4500045" y="1889375"/>
            <a:ext cx="2414800" cy="1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14"/>
          <p:cNvSpPr txBox="1"/>
          <p:nvPr/>
        </p:nvSpPr>
        <p:spPr>
          <a:xfrm>
            <a:off x="434350" y="368475"/>
            <a:ext cx="82593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Agendamento avançado.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15"/>
          <p:cNvSpPr/>
          <p:nvPr/>
        </p:nvSpPr>
        <p:spPr>
          <a:xfrm>
            <a:off x="5576850" y="2250"/>
            <a:ext cx="3567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181" name="Google Shape;1181;p11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15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15"/>
          <p:cNvSpPr txBox="1"/>
          <p:nvPr/>
        </p:nvSpPr>
        <p:spPr>
          <a:xfrm>
            <a:off x="516100" y="2596525"/>
            <a:ext cx="2414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Armazene credenciais no orquestrador ou em seu ambiente com as integrações com AWS Secrets Manager e Hashicorp Vault.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184" name="Google Shape;1184;p115"/>
          <p:cNvGrpSpPr/>
          <p:nvPr/>
        </p:nvGrpSpPr>
        <p:grpSpPr>
          <a:xfrm>
            <a:off x="516103" y="2242566"/>
            <a:ext cx="361029" cy="353969"/>
            <a:chOff x="3872071" y="4265630"/>
            <a:chExt cx="1251402" cy="1226928"/>
          </a:xfrm>
        </p:grpSpPr>
        <p:sp>
          <p:nvSpPr>
            <p:cNvPr id="1185" name="Google Shape;1185;p115"/>
            <p:cNvSpPr/>
            <p:nvPr/>
          </p:nvSpPr>
          <p:spPr>
            <a:xfrm>
              <a:off x="3872071" y="4265630"/>
              <a:ext cx="1091032" cy="1091032"/>
            </a:xfrm>
            <a:custGeom>
              <a:avLst/>
              <a:gdLst/>
              <a:ahLst/>
              <a:cxnLst/>
              <a:rect l="l" t="t" r="r" b="b"/>
              <a:pathLst>
                <a:path w="1091032" h="1091032" extrusionOk="0">
                  <a:moveTo>
                    <a:pt x="157794" y="64406"/>
                  </a:moveTo>
                  <a:lnTo>
                    <a:pt x="933238" y="64406"/>
                  </a:lnTo>
                  <a:cubicBezTo>
                    <a:pt x="984763" y="64406"/>
                    <a:pt x="1026627" y="106269"/>
                    <a:pt x="1026627" y="157794"/>
                  </a:cubicBezTo>
                  <a:lnTo>
                    <a:pt x="1026627" y="607990"/>
                  </a:lnTo>
                  <a:cubicBezTo>
                    <a:pt x="1048525" y="619583"/>
                    <a:pt x="1071067" y="630532"/>
                    <a:pt x="1091032" y="644057"/>
                  </a:cubicBezTo>
                  <a:lnTo>
                    <a:pt x="1091032" y="157794"/>
                  </a:lnTo>
                  <a:cubicBezTo>
                    <a:pt x="1091032" y="70846"/>
                    <a:pt x="1020186" y="0"/>
                    <a:pt x="933238" y="0"/>
                  </a:cubicBezTo>
                  <a:lnTo>
                    <a:pt x="157794" y="0"/>
                  </a:lnTo>
                  <a:cubicBezTo>
                    <a:pt x="70846" y="0"/>
                    <a:pt x="0" y="70846"/>
                    <a:pt x="0" y="157794"/>
                  </a:cubicBezTo>
                  <a:lnTo>
                    <a:pt x="0" y="933238"/>
                  </a:lnTo>
                  <a:cubicBezTo>
                    <a:pt x="0" y="1020186"/>
                    <a:pt x="70846" y="1091033"/>
                    <a:pt x="157794" y="1091033"/>
                  </a:cubicBezTo>
                  <a:lnTo>
                    <a:pt x="683989" y="1091033"/>
                  </a:lnTo>
                  <a:cubicBezTo>
                    <a:pt x="673684" y="1072999"/>
                    <a:pt x="668531" y="1053677"/>
                    <a:pt x="662091" y="1034356"/>
                  </a:cubicBezTo>
                  <a:cubicBezTo>
                    <a:pt x="661447" y="1031779"/>
                    <a:pt x="660802" y="1029203"/>
                    <a:pt x="660802" y="1026627"/>
                  </a:cubicBezTo>
                  <a:lnTo>
                    <a:pt x="157794" y="1026627"/>
                  </a:lnTo>
                  <a:cubicBezTo>
                    <a:pt x="106269" y="1026627"/>
                    <a:pt x="64406" y="984763"/>
                    <a:pt x="64406" y="933238"/>
                  </a:cubicBezTo>
                  <a:lnTo>
                    <a:pt x="64406" y="157794"/>
                  </a:lnTo>
                  <a:cubicBezTo>
                    <a:pt x="64406" y="106269"/>
                    <a:pt x="106269" y="64406"/>
                    <a:pt x="157794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6" name="Google Shape;1186;p115"/>
            <p:cNvGrpSpPr/>
            <p:nvPr/>
          </p:nvGrpSpPr>
          <p:grpSpPr>
            <a:xfrm>
              <a:off x="4022136" y="4456271"/>
              <a:ext cx="790902" cy="709106"/>
              <a:chOff x="4022136" y="4456271"/>
              <a:chExt cx="790902" cy="709106"/>
            </a:xfrm>
          </p:grpSpPr>
          <p:sp>
            <p:nvSpPr>
              <p:cNvPr id="1187" name="Google Shape;1187;p115"/>
              <p:cNvSpPr/>
              <p:nvPr/>
            </p:nvSpPr>
            <p:spPr>
              <a:xfrm>
                <a:off x="4022136" y="4456271"/>
                <a:ext cx="364536" cy="324604"/>
              </a:xfrm>
              <a:custGeom>
                <a:avLst/>
                <a:gdLst/>
                <a:ahLst/>
                <a:cxnLst/>
                <a:rect l="l" t="t" r="r" b="b"/>
                <a:pathLst>
                  <a:path w="364536" h="324604" extrusionOk="0">
                    <a:moveTo>
                      <a:pt x="332333" y="324605"/>
                    </a:moveTo>
                    <a:lnTo>
                      <a:pt x="32203" y="324605"/>
                    </a:lnTo>
                    <a:cubicBezTo>
                      <a:pt x="14169" y="324605"/>
                      <a:pt x="0" y="310436"/>
                      <a:pt x="0" y="292402"/>
                    </a:cubicBezTo>
                    <a:lnTo>
                      <a:pt x="0" y="32203"/>
                    </a:lnTo>
                    <a:cubicBezTo>
                      <a:pt x="0" y="14169"/>
                      <a:pt x="14169" y="0"/>
                      <a:pt x="32203" y="0"/>
                    </a:cubicBezTo>
                    <a:lnTo>
                      <a:pt x="332333" y="0"/>
                    </a:lnTo>
                    <a:cubicBezTo>
                      <a:pt x="350367" y="0"/>
                      <a:pt x="364536" y="14169"/>
                      <a:pt x="364536" y="32203"/>
                    </a:cubicBezTo>
                    <a:lnTo>
                      <a:pt x="364536" y="292402"/>
                    </a:lnTo>
                    <a:cubicBezTo>
                      <a:pt x="364536" y="310436"/>
                      <a:pt x="350367" y="324605"/>
                      <a:pt x="332333" y="324605"/>
                    </a:cubicBezTo>
                    <a:close/>
                    <a:moveTo>
                      <a:pt x="64406" y="260199"/>
                    </a:moveTo>
                    <a:lnTo>
                      <a:pt x="300130" y="260199"/>
                    </a:lnTo>
                    <a:lnTo>
                      <a:pt x="300130" y="64406"/>
                    </a:lnTo>
                    <a:lnTo>
                      <a:pt x="64406" y="64406"/>
                    </a:lnTo>
                    <a:lnTo>
                      <a:pt x="64406" y="26019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115"/>
              <p:cNvSpPr/>
              <p:nvPr/>
            </p:nvSpPr>
            <p:spPr>
              <a:xfrm>
                <a:off x="4022136" y="4840773"/>
                <a:ext cx="364536" cy="324604"/>
              </a:xfrm>
              <a:custGeom>
                <a:avLst/>
                <a:gdLst/>
                <a:ahLst/>
                <a:cxnLst/>
                <a:rect l="l" t="t" r="r" b="b"/>
                <a:pathLst>
                  <a:path w="364536" h="324604" extrusionOk="0">
                    <a:moveTo>
                      <a:pt x="332333" y="324605"/>
                    </a:moveTo>
                    <a:lnTo>
                      <a:pt x="32203" y="324605"/>
                    </a:lnTo>
                    <a:cubicBezTo>
                      <a:pt x="14169" y="324605"/>
                      <a:pt x="0" y="310436"/>
                      <a:pt x="0" y="292402"/>
                    </a:cubicBezTo>
                    <a:lnTo>
                      <a:pt x="0" y="32203"/>
                    </a:lnTo>
                    <a:cubicBezTo>
                      <a:pt x="0" y="14169"/>
                      <a:pt x="14169" y="0"/>
                      <a:pt x="32203" y="0"/>
                    </a:cubicBezTo>
                    <a:lnTo>
                      <a:pt x="332333" y="0"/>
                    </a:lnTo>
                    <a:cubicBezTo>
                      <a:pt x="350367" y="0"/>
                      <a:pt x="364536" y="14169"/>
                      <a:pt x="364536" y="32203"/>
                    </a:cubicBezTo>
                    <a:lnTo>
                      <a:pt x="364536" y="292402"/>
                    </a:lnTo>
                    <a:cubicBezTo>
                      <a:pt x="364536" y="310436"/>
                      <a:pt x="350367" y="324605"/>
                      <a:pt x="332333" y="324605"/>
                    </a:cubicBezTo>
                    <a:close/>
                    <a:moveTo>
                      <a:pt x="64406" y="260199"/>
                    </a:moveTo>
                    <a:lnTo>
                      <a:pt x="300130" y="260199"/>
                    </a:lnTo>
                    <a:lnTo>
                      <a:pt x="300130" y="64406"/>
                    </a:lnTo>
                    <a:lnTo>
                      <a:pt x="64406" y="64406"/>
                    </a:lnTo>
                    <a:lnTo>
                      <a:pt x="64406" y="26019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115"/>
              <p:cNvSpPr/>
              <p:nvPr/>
            </p:nvSpPr>
            <p:spPr>
              <a:xfrm>
                <a:off x="4448502" y="4456271"/>
                <a:ext cx="364536" cy="324604"/>
              </a:xfrm>
              <a:custGeom>
                <a:avLst/>
                <a:gdLst/>
                <a:ahLst/>
                <a:cxnLst/>
                <a:rect l="l" t="t" r="r" b="b"/>
                <a:pathLst>
                  <a:path w="364536" h="324604" extrusionOk="0">
                    <a:moveTo>
                      <a:pt x="332333" y="324605"/>
                    </a:moveTo>
                    <a:lnTo>
                      <a:pt x="32203" y="324605"/>
                    </a:lnTo>
                    <a:cubicBezTo>
                      <a:pt x="14169" y="324605"/>
                      <a:pt x="0" y="310436"/>
                      <a:pt x="0" y="292402"/>
                    </a:cubicBezTo>
                    <a:lnTo>
                      <a:pt x="0" y="32203"/>
                    </a:lnTo>
                    <a:cubicBezTo>
                      <a:pt x="0" y="14169"/>
                      <a:pt x="14169" y="0"/>
                      <a:pt x="32203" y="0"/>
                    </a:cubicBezTo>
                    <a:lnTo>
                      <a:pt x="332333" y="0"/>
                    </a:lnTo>
                    <a:cubicBezTo>
                      <a:pt x="350367" y="0"/>
                      <a:pt x="364536" y="14169"/>
                      <a:pt x="364536" y="32203"/>
                    </a:cubicBezTo>
                    <a:lnTo>
                      <a:pt x="364536" y="292402"/>
                    </a:lnTo>
                    <a:cubicBezTo>
                      <a:pt x="364536" y="310436"/>
                      <a:pt x="349723" y="324605"/>
                      <a:pt x="332333" y="324605"/>
                    </a:cubicBezTo>
                    <a:close/>
                    <a:moveTo>
                      <a:pt x="64406" y="260199"/>
                    </a:moveTo>
                    <a:lnTo>
                      <a:pt x="300130" y="260199"/>
                    </a:lnTo>
                    <a:lnTo>
                      <a:pt x="300130" y="64406"/>
                    </a:lnTo>
                    <a:lnTo>
                      <a:pt x="64406" y="64406"/>
                    </a:lnTo>
                    <a:lnTo>
                      <a:pt x="64406" y="26019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0" name="Google Shape;1190;p115"/>
            <p:cNvSpPr/>
            <p:nvPr/>
          </p:nvSpPr>
          <p:spPr>
            <a:xfrm>
              <a:off x="4453654" y="4822739"/>
              <a:ext cx="669819" cy="669819"/>
            </a:xfrm>
            <a:custGeom>
              <a:avLst/>
              <a:gdLst/>
              <a:ahLst/>
              <a:cxnLst/>
              <a:rect l="l" t="t" r="r" b="b"/>
              <a:pathLst>
                <a:path w="669819" h="669819" extrusionOk="0">
                  <a:moveTo>
                    <a:pt x="334910" y="669819"/>
                  </a:moveTo>
                  <a:cubicBezTo>
                    <a:pt x="150065" y="669819"/>
                    <a:pt x="0" y="519754"/>
                    <a:pt x="0" y="334910"/>
                  </a:cubicBezTo>
                  <a:cubicBezTo>
                    <a:pt x="0" y="150065"/>
                    <a:pt x="150065" y="0"/>
                    <a:pt x="334910" y="0"/>
                  </a:cubicBezTo>
                  <a:cubicBezTo>
                    <a:pt x="519754" y="0"/>
                    <a:pt x="669819" y="150065"/>
                    <a:pt x="669819" y="334910"/>
                  </a:cubicBezTo>
                  <a:cubicBezTo>
                    <a:pt x="669819" y="519754"/>
                    <a:pt x="519754" y="669819"/>
                    <a:pt x="334910" y="669819"/>
                  </a:cubicBezTo>
                  <a:close/>
                  <a:moveTo>
                    <a:pt x="334910" y="63761"/>
                  </a:moveTo>
                  <a:cubicBezTo>
                    <a:pt x="185488" y="63761"/>
                    <a:pt x="64406" y="185488"/>
                    <a:pt x="64406" y="334265"/>
                  </a:cubicBezTo>
                  <a:cubicBezTo>
                    <a:pt x="64406" y="483043"/>
                    <a:pt x="186133" y="604769"/>
                    <a:pt x="334910" y="604769"/>
                  </a:cubicBezTo>
                  <a:cubicBezTo>
                    <a:pt x="483687" y="604769"/>
                    <a:pt x="605414" y="483043"/>
                    <a:pt x="605414" y="334265"/>
                  </a:cubicBezTo>
                  <a:cubicBezTo>
                    <a:pt x="605414" y="185488"/>
                    <a:pt x="484331" y="63761"/>
                    <a:pt x="334910" y="63761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15"/>
            <p:cNvSpPr/>
            <p:nvPr/>
          </p:nvSpPr>
          <p:spPr>
            <a:xfrm>
              <a:off x="4737039" y="4952838"/>
              <a:ext cx="198062" cy="313655"/>
            </a:xfrm>
            <a:custGeom>
              <a:avLst/>
              <a:gdLst/>
              <a:ahLst/>
              <a:cxnLst/>
              <a:rect l="l" t="t" r="r" b="b"/>
              <a:pathLst>
                <a:path w="198062" h="313655" extrusionOk="0">
                  <a:moveTo>
                    <a:pt x="165523" y="313656"/>
                  </a:moveTo>
                  <a:cubicBezTo>
                    <a:pt x="161014" y="313656"/>
                    <a:pt x="157150" y="313012"/>
                    <a:pt x="153286" y="311080"/>
                  </a:cubicBezTo>
                  <a:lnTo>
                    <a:pt x="19966" y="254403"/>
                  </a:lnTo>
                  <a:cubicBezTo>
                    <a:pt x="8373" y="249250"/>
                    <a:pt x="0" y="237657"/>
                    <a:pt x="0" y="224776"/>
                  </a:cubicBezTo>
                  <a:lnTo>
                    <a:pt x="0" y="32203"/>
                  </a:lnTo>
                  <a:cubicBezTo>
                    <a:pt x="0" y="14169"/>
                    <a:pt x="14169" y="0"/>
                    <a:pt x="32203" y="0"/>
                  </a:cubicBezTo>
                  <a:cubicBezTo>
                    <a:pt x="50236" y="0"/>
                    <a:pt x="64406" y="14169"/>
                    <a:pt x="64406" y="32203"/>
                  </a:cubicBezTo>
                  <a:lnTo>
                    <a:pt x="64406" y="203522"/>
                  </a:lnTo>
                  <a:lnTo>
                    <a:pt x="178404" y="251827"/>
                  </a:lnTo>
                  <a:cubicBezTo>
                    <a:pt x="194505" y="258911"/>
                    <a:pt x="202234" y="277589"/>
                    <a:pt x="195794" y="294334"/>
                  </a:cubicBezTo>
                  <a:cubicBezTo>
                    <a:pt x="189997" y="306571"/>
                    <a:pt x="178404" y="313656"/>
                    <a:pt x="165523" y="31365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2" name="Google Shape;1192;p115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3" name="Google Shape;1193;p115"/>
          <p:cNvSpPr txBox="1"/>
          <p:nvPr/>
        </p:nvSpPr>
        <p:spPr>
          <a:xfrm>
            <a:off x="434350" y="368475"/>
            <a:ext cx="82593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Credenciais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94" name="Google Shape;1194;p115"/>
          <p:cNvPicPr preferRelativeResize="0"/>
          <p:nvPr/>
        </p:nvPicPr>
        <p:blipFill rotWithShape="1">
          <a:blip r:embed="rId5">
            <a:alphaModFix/>
          </a:blip>
          <a:srcRect l="51844" t="19380"/>
          <a:stretch/>
        </p:blipFill>
        <p:spPr>
          <a:xfrm>
            <a:off x="3121425" y="1516300"/>
            <a:ext cx="3704626" cy="34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632" y="3204875"/>
            <a:ext cx="223837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6525" y="2596526"/>
            <a:ext cx="1516575" cy="44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16"/>
          <p:cNvSpPr/>
          <p:nvPr/>
        </p:nvSpPr>
        <p:spPr>
          <a:xfrm>
            <a:off x="6371825" y="2250"/>
            <a:ext cx="2772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202" name="Google Shape;1202;p11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1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116"/>
          <p:cNvSpPr txBox="1"/>
          <p:nvPr/>
        </p:nvSpPr>
        <p:spPr>
          <a:xfrm>
            <a:off x="516100" y="2596525"/>
            <a:ext cx="21405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Logs customizáveis, exportáveis e disponíveis via API.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Customize logs de acordo com indicadores necessários para sua operação.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205" name="Google Shape;1205;p116"/>
          <p:cNvGrpSpPr/>
          <p:nvPr/>
        </p:nvGrpSpPr>
        <p:grpSpPr>
          <a:xfrm>
            <a:off x="516101" y="2303304"/>
            <a:ext cx="402279" cy="293209"/>
            <a:chOff x="756122" y="4431796"/>
            <a:chExt cx="1394383" cy="1016322"/>
          </a:xfrm>
        </p:grpSpPr>
        <p:sp>
          <p:nvSpPr>
            <p:cNvPr id="1206" name="Google Shape;1206;p116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16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16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6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16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16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2" name="Google Shape;1212;p116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3" name="Google Shape;1213;p116"/>
          <p:cNvSpPr txBox="1"/>
          <p:nvPr/>
        </p:nvSpPr>
        <p:spPr>
          <a:xfrm>
            <a:off x="434350" y="368475"/>
            <a:ext cx="82593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Logs customizados e exportáveis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14" name="Google Shape;1214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2512" y="1760500"/>
            <a:ext cx="6345817" cy="27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17"/>
          <p:cNvSpPr/>
          <p:nvPr/>
        </p:nvSpPr>
        <p:spPr>
          <a:xfrm>
            <a:off x="5576850" y="2250"/>
            <a:ext cx="3567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220" name="Google Shape;1220;p11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17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17"/>
          <p:cNvSpPr txBox="1"/>
          <p:nvPr/>
        </p:nvSpPr>
        <p:spPr>
          <a:xfrm>
            <a:off x="516100" y="2285525"/>
            <a:ext cx="2220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Load balancing automático de tarefas elimina conflito entre automações.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223" name="Google Shape;1223;p117"/>
          <p:cNvGrpSpPr/>
          <p:nvPr/>
        </p:nvGrpSpPr>
        <p:grpSpPr>
          <a:xfrm>
            <a:off x="516103" y="1929508"/>
            <a:ext cx="269425" cy="356013"/>
            <a:chOff x="2056474" y="1204426"/>
            <a:chExt cx="933882" cy="1234013"/>
          </a:xfrm>
        </p:grpSpPr>
        <p:sp>
          <p:nvSpPr>
            <p:cNvPr id="1224" name="Google Shape;1224;p117"/>
            <p:cNvSpPr/>
            <p:nvPr/>
          </p:nvSpPr>
          <p:spPr>
            <a:xfrm>
              <a:off x="2056474" y="1204426"/>
              <a:ext cx="933882" cy="1234013"/>
            </a:xfrm>
            <a:custGeom>
              <a:avLst/>
              <a:gdLst/>
              <a:ahLst/>
              <a:cxnLst/>
              <a:rect l="l" t="t" r="r" b="b"/>
              <a:pathLst>
                <a:path w="933882" h="1234013" extrusionOk="0">
                  <a:moveTo>
                    <a:pt x="803783" y="115930"/>
                  </a:moveTo>
                  <a:lnTo>
                    <a:pt x="724564" y="115930"/>
                  </a:lnTo>
                  <a:lnTo>
                    <a:pt x="724564" y="32203"/>
                  </a:lnTo>
                  <a:cubicBezTo>
                    <a:pt x="724564" y="14169"/>
                    <a:pt x="710395" y="0"/>
                    <a:pt x="692361" y="0"/>
                  </a:cubicBezTo>
                  <a:lnTo>
                    <a:pt x="241521" y="0"/>
                  </a:lnTo>
                  <a:cubicBezTo>
                    <a:pt x="223488" y="0"/>
                    <a:pt x="209319" y="14169"/>
                    <a:pt x="209319" y="32203"/>
                  </a:cubicBezTo>
                  <a:lnTo>
                    <a:pt x="209319" y="115930"/>
                  </a:lnTo>
                  <a:lnTo>
                    <a:pt x="130100" y="115930"/>
                  </a:lnTo>
                  <a:cubicBezTo>
                    <a:pt x="58609" y="115930"/>
                    <a:pt x="0" y="174539"/>
                    <a:pt x="0" y="246030"/>
                  </a:cubicBezTo>
                  <a:lnTo>
                    <a:pt x="0" y="1103914"/>
                  </a:lnTo>
                  <a:cubicBezTo>
                    <a:pt x="0" y="1175404"/>
                    <a:pt x="58609" y="1234013"/>
                    <a:pt x="130100" y="1234013"/>
                  </a:cubicBezTo>
                  <a:lnTo>
                    <a:pt x="803783" y="1234013"/>
                  </a:lnTo>
                  <a:cubicBezTo>
                    <a:pt x="875274" y="1234013"/>
                    <a:pt x="933883" y="1175404"/>
                    <a:pt x="933883" y="1103914"/>
                  </a:cubicBezTo>
                  <a:lnTo>
                    <a:pt x="933883" y="246030"/>
                  </a:lnTo>
                  <a:cubicBezTo>
                    <a:pt x="933239" y="174539"/>
                    <a:pt x="875274" y="115930"/>
                    <a:pt x="803783" y="115930"/>
                  </a:cubicBezTo>
                  <a:close/>
                  <a:moveTo>
                    <a:pt x="273724" y="64406"/>
                  </a:moveTo>
                  <a:lnTo>
                    <a:pt x="660159" y="64406"/>
                  </a:lnTo>
                  <a:lnTo>
                    <a:pt x="660159" y="115930"/>
                  </a:lnTo>
                  <a:lnTo>
                    <a:pt x="273724" y="115930"/>
                  </a:lnTo>
                  <a:lnTo>
                    <a:pt x="273724" y="64406"/>
                  </a:lnTo>
                  <a:close/>
                  <a:moveTo>
                    <a:pt x="868833" y="1103914"/>
                  </a:moveTo>
                  <a:cubicBezTo>
                    <a:pt x="868833" y="1139981"/>
                    <a:pt x="839206" y="1169608"/>
                    <a:pt x="803139" y="1169608"/>
                  </a:cubicBezTo>
                  <a:lnTo>
                    <a:pt x="130100" y="1169608"/>
                  </a:lnTo>
                  <a:cubicBezTo>
                    <a:pt x="94032" y="1169608"/>
                    <a:pt x="64406" y="1139981"/>
                    <a:pt x="64406" y="1103914"/>
                  </a:cubicBezTo>
                  <a:lnTo>
                    <a:pt x="64406" y="246030"/>
                  </a:lnTo>
                  <a:cubicBezTo>
                    <a:pt x="64406" y="209963"/>
                    <a:pt x="94032" y="180336"/>
                    <a:pt x="130100" y="180336"/>
                  </a:cubicBezTo>
                  <a:lnTo>
                    <a:pt x="241521" y="180336"/>
                  </a:lnTo>
                  <a:lnTo>
                    <a:pt x="692361" y="180336"/>
                  </a:lnTo>
                  <a:lnTo>
                    <a:pt x="803783" y="180336"/>
                  </a:lnTo>
                  <a:cubicBezTo>
                    <a:pt x="839851" y="180336"/>
                    <a:pt x="869477" y="209963"/>
                    <a:pt x="869477" y="246030"/>
                  </a:cubicBezTo>
                  <a:lnTo>
                    <a:pt x="869477" y="11039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17"/>
            <p:cNvSpPr/>
            <p:nvPr/>
          </p:nvSpPr>
          <p:spPr>
            <a:xfrm>
              <a:off x="2272233" y="1663131"/>
              <a:ext cx="533360" cy="433958"/>
            </a:xfrm>
            <a:custGeom>
              <a:avLst/>
              <a:gdLst/>
              <a:ahLst/>
              <a:cxnLst/>
              <a:rect l="l" t="t" r="r" b="b"/>
              <a:pathLst>
                <a:path w="533360" h="433958" extrusionOk="0">
                  <a:moveTo>
                    <a:pt x="220912" y="433959"/>
                  </a:moveTo>
                  <a:cubicBezTo>
                    <a:pt x="213183" y="433959"/>
                    <a:pt x="205454" y="431383"/>
                    <a:pt x="199014" y="425586"/>
                  </a:cubicBezTo>
                  <a:lnTo>
                    <a:pt x="10305" y="251047"/>
                  </a:lnTo>
                  <a:cubicBezTo>
                    <a:pt x="3864" y="245250"/>
                    <a:pt x="0" y="236877"/>
                    <a:pt x="0" y="227861"/>
                  </a:cubicBezTo>
                  <a:cubicBezTo>
                    <a:pt x="0" y="218844"/>
                    <a:pt x="3220" y="210471"/>
                    <a:pt x="9017" y="204675"/>
                  </a:cubicBezTo>
                  <a:lnTo>
                    <a:pt x="91456" y="121591"/>
                  </a:lnTo>
                  <a:cubicBezTo>
                    <a:pt x="103693" y="109354"/>
                    <a:pt x="123015" y="108710"/>
                    <a:pt x="135896" y="120303"/>
                  </a:cubicBezTo>
                  <a:lnTo>
                    <a:pt x="218336" y="194370"/>
                  </a:lnTo>
                  <a:lnTo>
                    <a:pt x="391587" y="10169"/>
                  </a:lnTo>
                  <a:cubicBezTo>
                    <a:pt x="403824" y="-2712"/>
                    <a:pt x="423790" y="-3356"/>
                    <a:pt x="436671" y="8237"/>
                  </a:cubicBezTo>
                  <a:lnTo>
                    <a:pt x="522330" y="84880"/>
                  </a:lnTo>
                  <a:cubicBezTo>
                    <a:pt x="528771" y="90676"/>
                    <a:pt x="532635" y="99049"/>
                    <a:pt x="533279" y="107422"/>
                  </a:cubicBezTo>
                  <a:cubicBezTo>
                    <a:pt x="533923" y="116439"/>
                    <a:pt x="530703" y="124811"/>
                    <a:pt x="524263" y="130608"/>
                  </a:cubicBezTo>
                  <a:lnTo>
                    <a:pt x="244098" y="423654"/>
                  </a:lnTo>
                  <a:cubicBezTo>
                    <a:pt x="238301" y="430095"/>
                    <a:pt x="229928" y="433959"/>
                    <a:pt x="220912" y="433959"/>
                  </a:cubicBezTo>
                  <a:close/>
                  <a:moveTo>
                    <a:pt x="79219" y="225928"/>
                  </a:moveTo>
                  <a:lnTo>
                    <a:pt x="220268" y="356672"/>
                  </a:lnTo>
                  <a:lnTo>
                    <a:pt x="455348" y="110642"/>
                  </a:lnTo>
                  <a:lnTo>
                    <a:pt x="417993" y="77151"/>
                  </a:lnTo>
                  <a:lnTo>
                    <a:pt x="244742" y="261352"/>
                  </a:lnTo>
                  <a:cubicBezTo>
                    <a:pt x="232505" y="274233"/>
                    <a:pt x="212539" y="274877"/>
                    <a:pt x="199658" y="263284"/>
                  </a:cubicBezTo>
                  <a:lnTo>
                    <a:pt x="116574" y="187929"/>
                  </a:lnTo>
                  <a:lnTo>
                    <a:pt x="79219" y="225928"/>
                  </a:ln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6" name="Google Shape;1226;p117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7" name="Google Shape;1227;p117"/>
          <p:cNvSpPr txBox="1"/>
          <p:nvPr/>
        </p:nvSpPr>
        <p:spPr>
          <a:xfrm>
            <a:off x="434350" y="368475"/>
            <a:ext cx="86796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Elimine conflitos entre automações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28" name="Google Shape;1228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4756" y="1536603"/>
            <a:ext cx="5864443" cy="29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18"/>
          <p:cNvSpPr/>
          <p:nvPr/>
        </p:nvSpPr>
        <p:spPr>
          <a:xfrm>
            <a:off x="5576850" y="2250"/>
            <a:ext cx="3567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234" name="Google Shape;1234;p11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118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118"/>
          <p:cNvSpPr txBox="1"/>
          <p:nvPr/>
        </p:nvSpPr>
        <p:spPr>
          <a:xfrm>
            <a:off x="516100" y="2446125"/>
            <a:ext cx="2283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Gerenciamento em tempo real de suas máquinas virtuais. 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 Screenshot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 Logs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 Consumo de memória, CPU e telemetria completa.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237" name="Google Shape;1237;p118"/>
          <p:cNvGrpSpPr/>
          <p:nvPr/>
        </p:nvGrpSpPr>
        <p:grpSpPr>
          <a:xfrm>
            <a:off x="516093" y="2086945"/>
            <a:ext cx="310489" cy="359172"/>
            <a:chOff x="792834" y="2648402"/>
            <a:chExt cx="1076219" cy="1244962"/>
          </a:xfrm>
        </p:grpSpPr>
        <p:sp>
          <p:nvSpPr>
            <p:cNvPr id="1238" name="Google Shape;1238;p118"/>
            <p:cNvSpPr/>
            <p:nvPr/>
          </p:nvSpPr>
          <p:spPr>
            <a:xfrm>
              <a:off x="792834" y="2792671"/>
              <a:ext cx="1036287" cy="1100693"/>
            </a:xfrm>
            <a:custGeom>
              <a:avLst/>
              <a:gdLst/>
              <a:ahLst/>
              <a:cxnLst/>
              <a:rect l="l" t="t" r="r" b="b"/>
              <a:pathLst>
                <a:path w="1036287" h="1100693" extrusionOk="0">
                  <a:moveTo>
                    <a:pt x="971238" y="246030"/>
                  </a:moveTo>
                  <a:lnTo>
                    <a:pt x="971238" y="935815"/>
                  </a:lnTo>
                  <a:cubicBezTo>
                    <a:pt x="971238" y="991204"/>
                    <a:pt x="926154" y="1036932"/>
                    <a:pt x="870121" y="1036932"/>
                  </a:cubicBezTo>
                  <a:lnTo>
                    <a:pt x="164879" y="1036932"/>
                  </a:lnTo>
                  <a:cubicBezTo>
                    <a:pt x="109490" y="1036932"/>
                    <a:pt x="64406" y="991848"/>
                    <a:pt x="64406" y="935815"/>
                  </a:cubicBezTo>
                  <a:lnTo>
                    <a:pt x="64406" y="165523"/>
                  </a:lnTo>
                  <a:cubicBezTo>
                    <a:pt x="64406" y="110134"/>
                    <a:pt x="109490" y="64406"/>
                    <a:pt x="164879" y="64406"/>
                  </a:cubicBezTo>
                  <a:lnTo>
                    <a:pt x="514602" y="64406"/>
                  </a:lnTo>
                  <a:cubicBezTo>
                    <a:pt x="532635" y="64406"/>
                    <a:pt x="546804" y="50236"/>
                    <a:pt x="546804" y="32203"/>
                  </a:cubicBezTo>
                  <a:cubicBezTo>
                    <a:pt x="546804" y="14169"/>
                    <a:pt x="532635" y="0"/>
                    <a:pt x="514602" y="0"/>
                  </a:cubicBezTo>
                  <a:lnTo>
                    <a:pt x="164879" y="0"/>
                  </a:lnTo>
                  <a:cubicBezTo>
                    <a:pt x="74067" y="0"/>
                    <a:pt x="0" y="74067"/>
                    <a:pt x="0" y="165523"/>
                  </a:cubicBezTo>
                  <a:lnTo>
                    <a:pt x="0" y="935171"/>
                  </a:lnTo>
                  <a:cubicBezTo>
                    <a:pt x="0" y="1025983"/>
                    <a:pt x="74067" y="1100694"/>
                    <a:pt x="164879" y="1100694"/>
                  </a:cubicBezTo>
                  <a:lnTo>
                    <a:pt x="870765" y="1100694"/>
                  </a:lnTo>
                  <a:cubicBezTo>
                    <a:pt x="961577" y="1100694"/>
                    <a:pt x="1036288" y="1026627"/>
                    <a:pt x="1036288" y="935171"/>
                  </a:cubicBezTo>
                  <a:lnTo>
                    <a:pt x="1036288" y="243454"/>
                  </a:lnTo>
                  <a:cubicBezTo>
                    <a:pt x="1014390" y="244098"/>
                    <a:pt x="993136" y="245386"/>
                    <a:pt x="971238" y="24603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8"/>
            <p:cNvSpPr/>
            <p:nvPr/>
          </p:nvSpPr>
          <p:spPr>
            <a:xfrm>
              <a:off x="1219200" y="2648402"/>
              <a:ext cx="649853" cy="651141"/>
            </a:xfrm>
            <a:custGeom>
              <a:avLst/>
              <a:gdLst/>
              <a:ahLst/>
              <a:cxnLst/>
              <a:rect l="l" t="t" r="r" b="b"/>
              <a:pathLst>
                <a:path w="649853" h="651141" extrusionOk="0">
                  <a:moveTo>
                    <a:pt x="368401" y="651142"/>
                  </a:moveTo>
                  <a:lnTo>
                    <a:pt x="282097" y="651142"/>
                  </a:lnTo>
                  <a:cubicBezTo>
                    <a:pt x="270504" y="651142"/>
                    <a:pt x="260199" y="645345"/>
                    <a:pt x="254403" y="635684"/>
                  </a:cubicBezTo>
                  <a:cubicBezTo>
                    <a:pt x="253758" y="634396"/>
                    <a:pt x="252470" y="632464"/>
                    <a:pt x="251826" y="631176"/>
                  </a:cubicBezTo>
                  <a:cubicBezTo>
                    <a:pt x="247962" y="624735"/>
                    <a:pt x="242809" y="617007"/>
                    <a:pt x="239589" y="606702"/>
                  </a:cubicBezTo>
                  <a:cubicBezTo>
                    <a:pt x="236369" y="597685"/>
                    <a:pt x="235081" y="587380"/>
                    <a:pt x="235081" y="575787"/>
                  </a:cubicBezTo>
                  <a:cubicBezTo>
                    <a:pt x="227996" y="573211"/>
                    <a:pt x="221556" y="569991"/>
                    <a:pt x="216403" y="567414"/>
                  </a:cubicBezTo>
                  <a:cubicBezTo>
                    <a:pt x="215115" y="566770"/>
                    <a:pt x="213183" y="565482"/>
                    <a:pt x="211251" y="564838"/>
                  </a:cubicBezTo>
                  <a:cubicBezTo>
                    <a:pt x="208674" y="566770"/>
                    <a:pt x="206098" y="569347"/>
                    <a:pt x="204166" y="571279"/>
                  </a:cubicBezTo>
                  <a:cubicBezTo>
                    <a:pt x="200302" y="575143"/>
                    <a:pt x="195793" y="579651"/>
                    <a:pt x="190641" y="583516"/>
                  </a:cubicBezTo>
                  <a:cubicBezTo>
                    <a:pt x="165523" y="602837"/>
                    <a:pt x="141693" y="600905"/>
                    <a:pt x="119151" y="578363"/>
                  </a:cubicBezTo>
                  <a:lnTo>
                    <a:pt x="73422" y="532635"/>
                  </a:lnTo>
                  <a:cubicBezTo>
                    <a:pt x="73422" y="532635"/>
                    <a:pt x="72778" y="531991"/>
                    <a:pt x="72778" y="531991"/>
                  </a:cubicBezTo>
                  <a:cubicBezTo>
                    <a:pt x="51525" y="509449"/>
                    <a:pt x="50236" y="487551"/>
                    <a:pt x="68270" y="461145"/>
                  </a:cubicBezTo>
                  <a:cubicBezTo>
                    <a:pt x="68914" y="460501"/>
                    <a:pt x="69558" y="459213"/>
                    <a:pt x="70202" y="458569"/>
                  </a:cubicBezTo>
                  <a:cubicBezTo>
                    <a:pt x="70846" y="457925"/>
                    <a:pt x="71490" y="456637"/>
                    <a:pt x="72134" y="455348"/>
                  </a:cubicBezTo>
                  <a:cubicBezTo>
                    <a:pt x="74711" y="451484"/>
                    <a:pt x="78575" y="445688"/>
                    <a:pt x="84371" y="440535"/>
                  </a:cubicBezTo>
                  <a:cubicBezTo>
                    <a:pt x="83727" y="437315"/>
                    <a:pt x="82439" y="432162"/>
                    <a:pt x="81151" y="429586"/>
                  </a:cubicBezTo>
                  <a:cubicBezTo>
                    <a:pt x="77287" y="416705"/>
                    <a:pt x="74711" y="413485"/>
                    <a:pt x="58609" y="414129"/>
                  </a:cubicBezTo>
                  <a:cubicBezTo>
                    <a:pt x="35423" y="415417"/>
                    <a:pt x="15457" y="404468"/>
                    <a:pt x="4508" y="385146"/>
                  </a:cubicBezTo>
                  <a:cubicBezTo>
                    <a:pt x="1932" y="379994"/>
                    <a:pt x="0" y="374841"/>
                    <a:pt x="0" y="369045"/>
                  </a:cubicBezTo>
                  <a:lnTo>
                    <a:pt x="0" y="282741"/>
                  </a:lnTo>
                  <a:cubicBezTo>
                    <a:pt x="0" y="271148"/>
                    <a:pt x="5796" y="260843"/>
                    <a:pt x="15457" y="255047"/>
                  </a:cubicBezTo>
                  <a:cubicBezTo>
                    <a:pt x="17390" y="253759"/>
                    <a:pt x="19322" y="253115"/>
                    <a:pt x="20610" y="251826"/>
                  </a:cubicBezTo>
                  <a:cubicBezTo>
                    <a:pt x="26406" y="247962"/>
                    <a:pt x="32203" y="244098"/>
                    <a:pt x="39932" y="240878"/>
                  </a:cubicBezTo>
                  <a:cubicBezTo>
                    <a:pt x="40576" y="240878"/>
                    <a:pt x="41220" y="240233"/>
                    <a:pt x="41864" y="240233"/>
                  </a:cubicBezTo>
                  <a:cubicBezTo>
                    <a:pt x="52169" y="237013"/>
                    <a:pt x="63762" y="235081"/>
                    <a:pt x="74711" y="235081"/>
                  </a:cubicBezTo>
                  <a:cubicBezTo>
                    <a:pt x="77287" y="227996"/>
                    <a:pt x="79863" y="221556"/>
                    <a:pt x="83083" y="216403"/>
                  </a:cubicBezTo>
                  <a:cubicBezTo>
                    <a:pt x="83727" y="215115"/>
                    <a:pt x="85016" y="213183"/>
                    <a:pt x="85660" y="211251"/>
                  </a:cubicBezTo>
                  <a:cubicBezTo>
                    <a:pt x="83727" y="208675"/>
                    <a:pt x="81151" y="206098"/>
                    <a:pt x="79219" y="204166"/>
                  </a:cubicBezTo>
                  <a:cubicBezTo>
                    <a:pt x="75355" y="200302"/>
                    <a:pt x="70846" y="195794"/>
                    <a:pt x="67626" y="190641"/>
                  </a:cubicBezTo>
                  <a:cubicBezTo>
                    <a:pt x="67626" y="190641"/>
                    <a:pt x="66982" y="189997"/>
                    <a:pt x="66982" y="189997"/>
                  </a:cubicBezTo>
                  <a:cubicBezTo>
                    <a:pt x="48304" y="164235"/>
                    <a:pt x="50236" y="141049"/>
                    <a:pt x="72134" y="119151"/>
                  </a:cubicBezTo>
                  <a:lnTo>
                    <a:pt x="117862" y="73423"/>
                  </a:lnTo>
                  <a:cubicBezTo>
                    <a:pt x="117862" y="73423"/>
                    <a:pt x="118506" y="72779"/>
                    <a:pt x="118506" y="72779"/>
                  </a:cubicBezTo>
                  <a:cubicBezTo>
                    <a:pt x="142337" y="50881"/>
                    <a:pt x="164235" y="49592"/>
                    <a:pt x="190641" y="68914"/>
                  </a:cubicBezTo>
                  <a:cubicBezTo>
                    <a:pt x="191285" y="69558"/>
                    <a:pt x="191929" y="69558"/>
                    <a:pt x="192573" y="70202"/>
                  </a:cubicBezTo>
                  <a:cubicBezTo>
                    <a:pt x="193217" y="70846"/>
                    <a:pt x="194505" y="71490"/>
                    <a:pt x="195793" y="72134"/>
                  </a:cubicBezTo>
                  <a:cubicBezTo>
                    <a:pt x="199658" y="74711"/>
                    <a:pt x="205454" y="78575"/>
                    <a:pt x="210607" y="84372"/>
                  </a:cubicBezTo>
                  <a:cubicBezTo>
                    <a:pt x="213827" y="83727"/>
                    <a:pt x="218979" y="82439"/>
                    <a:pt x="221556" y="81151"/>
                  </a:cubicBezTo>
                  <a:cubicBezTo>
                    <a:pt x="222200" y="81151"/>
                    <a:pt x="222200" y="81151"/>
                    <a:pt x="222844" y="80507"/>
                  </a:cubicBezTo>
                  <a:cubicBezTo>
                    <a:pt x="234437" y="77287"/>
                    <a:pt x="237657" y="76643"/>
                    <a:pt x="237013" y="57321"/>
                  </a:cubicBezTo>
                  <a:cubicBezTo>
                    <a:pt x="237013" y="57321"/>
                    <a:pt x="237013" y="56677"/>
                    <a:pt x="237013" y="56677"/>
                  </a:cubicBezTo>
                  <a:cubicBezTo>
                    <a:pt x="237013" y="25762"/>
                    <a:pt x="255047" y="10305"/>
                    <a:pt x="265996" y="4508"/>
                  </a:cubicBezTo>
                  <a:cubicBezTo>
                    <a:pt x="271148" y="1932"/>
                    <a:pt x="276300" y="0"/>
                    <a:pt x="282097" y="0"/>
                  </a:cubicBezTo>
                  <a:lnTo>
                    <a:pt x="368401" y="0"/>
                  </a:lnTo>
                  <a:cubicBezTo>
                    <a:pt x="379994" y="0"/>
                    <a:pt x="390299" y="5797"/>
                    <a:pt x="396095" y="15458"/>
                  </a:cubicBezTo>
                  <a:cubicBezTo>
                    <a:pt x="396739" y="16746"/>
                    <a:pt x="398027" y="18678"/>
                    <a:pt x="398671" y="19966"/>
                  </a:cubicBezTo>
                  <a:cubicBezTo>
                    <a:pt x="402536" y="26406"/>
                    <a:pt x="407688" y="34135"/>
                    <a:pt x="410908" y="44440"/>
                  </a:cubicBezTo>
                  <a:cubicBezTo>
                    <a:pt x="414129" y="53457"/>
                    <a:pt x="415417" y="63762"/>
                    <a:pt x="415417" y="75355"/>
                  </a:cubicBezTo>
                  <a:cubicBezTo>
                    <a:pt x="422501" y="77931"/>
                    <a:pt x="428942" y="81151"/>
                    <a:pt x="434095" y="83727"/>
                  </a:cubicBezTo>
                  <a:cubicBezTo>
                    <a:pt x="435383" y="84372"/>
                    <a:pt x="437315" y="85660"/>
                    <a:pt x="439247" y="86304"/>
                  </a:cubicBezTo>
                  <a:cubicBezTo>
                    <a:pt x="441823" y="84372"/>
                    <a:pt x="444399" y="81795"/>
                    <a:pt x="446332" y="79863"/>
                  </a:cubicBezTo>
                  <a:cubicBezTo>
                    <a:pt x="450196" y="75999"/>
                    <a:pt x="454704" y="71490"/>
                    <a:pt x="459857" y="67626"/>
                  </a:cubicBezTo>
                  <a:cubicBezTo>
                    <a:pt x="490771" y="43796"/>
                    <a:pt x="515246" y="56677"/>
                    <a:pt x="530059" y="71490"/>
                  </a:cubicBezTo>
                  <a:cubicBezTo>
                    <a:pt x="541008" y="81795"/>
                    <a:pt x="551313" y="92744"/>
                    <a:pt x="561618" y="103049"/>
                  </a:cubicBezTo>
                  <a:cubicBezTo>
                    <a:pt x="566770" y="108202"/>
                    <a:pt x="571923" y="113354"/>
                    <a:pt x="576431" y="118507"/>
                  </a:cubicBezTo>
                  <a:cubicBezTo>
                    <a:pt x="576431" y="118507"/>
                    <a:pt x="577075" y="119151"/>
                    <a:pt x="577075" y="119151"/>
                  </a:cubicBezTo>
                  <a:cubicBezTo>
                    <a:pt x="598973" y="142337"/>
                    <a:pt x="600261" y="164235"/>
                    <a:pt x="580939" y="189997"/>
                  </a:cubicBezTo>
                  <a:cubicBezTo>
                    <a:pt x="580295" y="190641"/>
                    <a:pt x="580295" y="191285"/>
                    <a:pt x="579651" y="191929"/>
                  </a:cubicBezTo>
                  <a:cubicBezTo>
                    <a:pt x="579007" y="192573"/>
                    <a:pt x="578363" y="193861"/>
                    <a:pt x="577719" y="195149"/>
                  </a:cubicBezTo>
                  <a:cubicBezTo>
                    <a:pt x="575143" y="199014"/>
                    <a:pt x="571279" y="204810"/>
                    <a:pt x="565482" y="209963"/>
                  </a:cubicBezTo>
                  <a:cubicBezTo>
                    <a:pt x="566126" y="213183"/>
                    <a:pt x="567414" y="218336"/>
                    <a:pt x="568702" y="220912"/>
                  </a:cubicBezTo>
                  <a:cubicBezTo>
                    <a:pt x="572567" y="235081"/>
                    <a:pt x="574499" y="237013"/>
                    <a:pt x="591889" y="236369"/>
                  </a:cubicBezTo>
                  <a:cubicBezTo>
                    <a:pt x="591889" y="236369"/>
                    <a:pt x="592532" y="236369"/>
                    <a:pt x="592532" y="236369"/>
                  </a:cubicBezTo>
                  <a:cubicBezTo>
                    <a:pt x="624091" y="236369"/>
                    <a:pt x="639549" y="254403"/>
                    <a:pt x="645345" y="265352"/>
                  </a:cubicBezTo>
                  <a:cubicBezTo>
                    <a:pt x="647921" y="270504"/>
                    <a:pt x="649854" y="275657"/>
                    <a:pt x="649854" y="281453"/>
                  </a:cubicBezTo>
                  <a:lnTo>
                    <a:pt x="649854" y="367757"/>
                  </a:lnTo>
                  <a:cubicBezTo>
                    <a:pt x="649854" y="379350"/>
                    <a:pt x="644057" y="389655"/>
                    <a:pt x="634396" y="395451"/>
                  </a:cubicBezTo>
                  <a:cubicBezTo>
                    <a:pt x="633108" y="396095"/>
                    <a:pt x="631176" y="397383"/>
                    <a:pt x="629888" y="398027"/>
                  </a:cubicBezTo>
                  <a:cubicBezTo>
                    <a:pt x="623447" y="401892"/>
                    <a:pt x="615719" y="407044"/>
                    <a:pt x="605414" y="410264"/>
                  </a:cubicBezTo>
                  <a:cubicBezTo>
                    <a:pt x="596397" y="413485"/>
                    <a:pt x="586092" y="414773"/>
                    <a:pt x="574499" y="414773"/>
                  </a:cubicBezTo>
                  <a:cubicBezTo>
                    <a:pt x="571923" y="421857"/>
                    <a:pt x="568702" y="428298"/>
                    <a:pt x="566126" y="433451"/>
                  </a:cubicBezTo>
                  <a:cubicBezTo>
                    <a:pt x="565482" y="434739"/>
                    <a:pt x="564194" y="436671"/>
                    <a:pt x="563550" y="438603"/>
                  </a:cubicBezTo>
                  <a:cubicBezTo>
                    <a:pt x="565482" y="441179"/>
                    <a:pt x="568058" y="443755"/>
                    <a:pt x="569990" y="445688"/>
                  </a:cubicBezTo>
                  <a:cubicBezTo>
                    <a:pt x="573855" y="449552"/>
                    <a:pt x="578363" y="454060"/>
                    <a:pt x="581584" y="459213"/>
                  </a:cubicBezTo>
                  <a:cubicBezTo>
                    <a:pt x="581584" y="459213"/>
                    <a:pt x="582228" y="459857"/>
                    <a:pt x="582228" y="459857"/>
                  </a:cubicBezTo>
                  <a:cubicBezTo>
                    <a:pt x="600905" y="484975"/>
                    <a:pt x="598973" y="508161"/>
                    <a:pt x="577075" y="530059"/>
                  </a:cubicBezTo>
                  <a:cubicBezTo>
                    <a:pt x="567414" y="540364"/>
                    <a:pt x="557109" y="550669"/>
                    <a:pt x="546805" y="560330"/>
                  </a:cubicBezTo>
                  <a:cubicBezTo>
                    <a:pt x="541652" y="565482"/>
                    <a:pt x="536500" y="569991"/>
                    <a:pt x="531347" y="575143"/>
                  </a:cubicBezTo>
                  <a:cubicBezTo>
                    <a:pt x="507517" y="598973"/>
                    <a:pt x="484975" y="600261"/>
                    <a:pt x="457925" y="579651"/>
                  </a:cubicBezTo>
                  <a:lnTo>
                    <a:pt x="455348" y="577719"/>
                  </a:lnTo>
                  <a:cubicBezTo>
                    <a:pt x="450840" y="574499"/>
                    <a:pt x="445043" y="570635"/>
                    <a:pt x="439891" y="565482"/>
                  </a:cubicBezTo>
                  <a:cubicBezTo>
                    <a:pt x="439247" y="564838"/>
                    <a:pt x="439247" y="564838"/>
                    <a:pt x="438603" y="564194"/>
                  </a:cubicBezTo>
                  <a:cubicBezTo>
                    <a:pt x="435383" y="564838"/>
                    <a:pt x="429586" y="566126"/>
                    <a:pt x="427010" y="567414"/>
                  </a:cubicBezTo>
                  <a:cubicBezTo>
                    <a:pt x="413485" y="571279"/>
                    <a:pt x="411552" y="573211"/>
                    <a:pt x="412197" y="590600"/>
                  </a:cubicBezTo>
                  <a:cubicBezTo>
                    <a:pt x="412197" y="590600"/>
                    <a:pt x="412197" y="591245"/>
                    <a:pt x="412197" y="591245"/>
                  </a:cubicBezTo>
                  <a:cubicBezTo>
                    <a:pt x="412197" y="622803"/>
                    <a:pt x="394163" y="638261"/>
                    <a:pt x="383214" y="644057"/>
                  </a:cubicBezTo>
                  <a:cubicBezTo>
                    <a:pt x="379350" y="649854"/>
                    <a:pt x="374197" y="651142"/>
                    <a:pt x="368401" y="651142"/>
                  </a:cubicBezTo>
                  <a:close/>
                  <a:moveTo>
                    <a:pt x="300775" y="586736"/>
                  </a:moveTo>
                  <a:lnTo>
                    <a:pt x="348435" y="586736"/>
                  </a:lnTo>
                  <a:cubicBezTo>
                    <a:pt x="349079" y="565482"/>
                    <a:pt x="354875" y="524263"/>
                    <a:pt x="409620" y="508161"/>
                  </a:cubicBezTo>
                  <a:cubicBezTo>
                    <a:pt x="427654" y="503009"/>
                    <a:pt x="458569" y="493348"/>
                    <a:pt x="486263" y="522974"/>
                  </a:cubicBezTo>
                  <a:cubicBezTo>
                    <a:pt x="487551" y="524263"/>
                    <a:pt x="490127" y="525551"/>
                    <a:pt x="492060" y="527483"/>
                  </a:cubicBezTo>
                  <a:cubicBezTo>
                    <a:pt x="495280" y="524263"/>
                    <a:pt x="499144" y="520398"/>
                    <a:pt x="502364" y="517178"/>
                  </a:cubicBezTo>
                  <a:cubicBezTo>
                    <a:pt x="510093" y="509449"/>
                    <a:pt x="517822" y="501721"/>
                    <a:pt x="525551" y="493992"/>
                  </a:cubicBezTo>
                  <a:cubicBezTo>
                    <a:pt x="524906" y="493348"/>
                    <a:pt x="524263" y="492704"/>
                    <a:pt x="523618" y="492060"/>
                  </a:cubicBezTo>
                  <a:cubicBezTo>
                    <a:pt x="513958" y="481755"/>
                    <a:pt x="501721" y="468874"/>
                    <a:pt x="498500" y="449552"/>
                  </a:cubicBezTo>
                  <a:cubicBezTo>
                    <a:pt x="495280" y="431518"/>
                    <a:pt x="503009" y="416705"/>
                    <a:pt x="508805" y="405756"/>
                  </a:cubicBezTo>
                  <a:cubicBezTo>
                    <a:pt x="510737" y="402536"/>
                    <a:pt x="512669" y="398027"/>
                    <a:pt x="513313" y="396095"/>
                  </a:cubicBezTo>
                  <a:cubicBezTo>
                    <a:pt x="520398" y="366469"/>
                    <a:pt x="541008" y="350367"/>
                    <a:pt x="570635" y="351655"/>
                  </a:cubicBezTo>
                  <a:cubicBezTo>
                    <a:pt x="577075" y="351655"/>
                    <a:pt x="581584" y="351011"/>
                    <a:pt x="584804" y="349723"/>
                  </a:cubicBezTo>
                  <a:lnTo>
                    <a:pt x="584804" y="302063"/>
                  </a:lnTo>
                  <a:cubicBezTo>
                    <a:pt x="563550" y="301419"/>
                    <a:pt x="522330" y="295622"/>
                    <a:pt x="506229" y="240878"/>
                  </a:cubicBezTo>
                  <a:cubicBezTo>
                    <a:pt x="501076" y="223488"/>
                    <a:pt x="490771" y="190641"/>
                    <a:pt x="521686" y="163591"/>
                  </a:cubicBezTo>
                  <a:cubicBezTo>
                    <a:pt x="522330" y="162947"/>
                    <a:pt x="522974" y="161658"/>
                    <a:pt x="523618" y="160370"/>
                  </a:cubicBezTo>
                  <a:cubicBezTo>
                    <a:pt x="524263" y="159726"/>
                    <a:pt x="524263" y="159082"/>
                    <a:pt x="524906" y="159082"/>
                  </a:cubicBezTo>
                  <a:cubicBezTo>
                    <a:pt x="521686" y="155862"/>
                    <a:pt x="518466" y="152642"/>
                    <a:pt x="515890" y="149421"/>
                  </a:cubicBezTo>
                  <a:cubicBezTo>
                    <a:pt x="508161" y="141693"/>
                    <a:pt x="500432" y="133320"/>
                    <a:pt x="492060" y="125591"/>
                  </a:cubicBezTo>
                  <a:cubicBezTo>
                    <a:pt x="491416" y="126235"/>
                    <a:pt x="490771" y="126879"/>
                    <a:pt x="490127" y="127523"/>
                  </a:cubicBezTo>
                  <a:cubicBezTo>
                    <a:pt x="479822" y="137184"/>
                    <a:pt x="466941" y="149421"/>
                    <a:pt x="447620" y="152642"/>
                  </a:cubicBezTo>
                  <a:cubicBezTo>
                    <a:pt x="430230" y="155862"/>
                    <a:pt x="414773" y="148133"/>
                    <a:pt x="403824" y="142337"/>
                  </a:cubicBezTo>
                  <a:cubicBezTo>
                    <a:pt x="400603" y="140405"/>
                    <a:pt x="396095" y="138472"/>
                    <a:pt x="394163" y="137828"/>
                  </a:cubicBezTo>
                  <a:cubicBezTo>
                    <a:pt x="364536" y="130744"/>
                    <a:pt x="348435" y="110134"/>
                    <a:pt x="349723" y="80507"/>
                  </a:cubicBezTo>
                  <a:cubicBezTo>
                    <a:pt x="349723" y="74067"/>
                    <a:pt x="349079" y="69558"/>
                    <a:pt x="347791" y="66338"/>
                  </a:cubicBezTo>
                  <a:lnTo>
                    <a:pt x="300131" y="66338"/>
                  </a:lnTo>
                  <a:cubicBezTo>
                    <a:pt x="298842" y="107558"/>
                    <a:pt x="278233" y="133320"/>
                    <a:pt x="238945" y="144269"/>
                  </a:cubicBezTo>
                  <a:cubicBezTo>
                    <a:pt x="220912" y="150065"/>
                    <a:pt x="188709" y="159082"/>
                    <a:pt x="161658" y="128811"/>
                  </a:cubicBezTo>
                  <a:cubicBezTo>
                    <a:pt x="161014" y="128168"/>
                    <a:pt x="159726" y="127523"/>
                    <a:pt x="158438" y="126879"/>
                  </a:cubicBezTo>
                  <a:cubicBezTo>
                    <a:pt x="157794" y="126235"/>
                    <a:pt x="157150" y="126235"/>
                    <a:pt x="156506" y="125591"/>
                  </a:cubicBezTo>
                  <a:lnTo>
                    <a:pt x="123015" y="159082"/>
                  </a:lnTo>
                  <a:cubicBezTo>
                    <a:pt x="123659" y="159726"/>
                    <a:pt x="124303" y="160370"/>
                    <a:pt x="124947" y="161014"/>
                  </a:cubicBezTo>
                  <a:cubicBezTo>
                    <a:pt x="134608" y="171319"/>
                    <a:pt x="146845" y="184200"/>
                    <a:pt x="150065" y="203522"/>
                  </a:cubicBezTo>
                  <a:cubicBezTo>
                    <a:pt x="153286" y="221556"/>
                    <a:pt x="145557" y="236369"/>
                    <a:pt x="139760" y="247318"/>
                  </a:cubicBezTo>
                  <a:cubicBezTo>
                    <a:pt x="137828" y="250538"/>
                    <a:pt x="135896" y="255047"/>
                    <a:pt x="135252" y="256979"/>
                  </a:cubicBezTo>
                  <a:cubicBezTo>
                    <a:pt x="128167" y="286605"/>
                    <a:pt x="107558" y="302707"/>
                    <a:pt x="76643" y="301419"/>
                  </a:cubicBezTo>
                  <a:cubicBezTo>
                    <a:pt x="75999" y="301419"/>
                    <a:pt x="75999" y="301419"/>
                    <a:pt x="75355" y="301419"/>
                  </a:cubicBezTo>
                  <a:cubicBezTo>
                    <a:pt x="71490" y="301419"/>
                    <a:pt x="66982" y="301419"/>
                    <a:pt x="63118" y="302707"/>
                  </a:cubicBezTo>
                  <a:lnTo>
                    <a:pt x="63118" y="351011"/>
                  </a:lnTo>
                  <a:cubicBezTo>
                    <a:pt x="103693" y="352299"/>
                    <a:pt x="130100" y="372909"/>
                    <a:pt x="141693" y="412197"/>
                  </a:cubicBezTo>
                  <a:cubicBezTo>
                    <a:pt x="146845" y="429586"/>
                    <a:pt x="157150" y="462433"/>
                    <a:pt x="126235" y="489483"/>
                  </a:cubicBezTo>
                  <a:cubicBezTo>
                    <a:pt x="125591" y="490127"/>
                    <a:pt x="124947" y="491416"/>
                    <a:pt x="124303" y="492704"/>
                  </a:cubicBezTo>
                  <a:cubicBezTo>
                    <a:pt x="123659" y="493348"/>
                    <a:pt x="123659" y="493992"/>
                    <a:pt x="123015" y="494636"/>
                  </a:cubicBezTo>
                  <a:lnTo>
                    <a:pt x="156506" y="528127"/>
                  </a:lnTo>
                  <a:cubicBezTo>
                    <a:pt x="157150" y="527483"/>
                    <a:pt x="157794" y="526839"/>
                    <a:pt x="158438" y="526195"/>
                  </a:cubicBezTo>
                  <a:cubicBezTo>
                    <a:pt x="168743" y="516534"/>
                    <a:pt x="181624" y="504297"/>
                    <a:pt x="200946" y="501077"/>
                  </a:cubicBezTo>
                  <a:cubicBezTo>
                    <a:pt x="218335" y="497856"/>
                    <a:pt x="233793" y="505585"/>
                    <a:pt x="244742" y="511381"/>
                  </a:cubicBezTo>
                  <a:cubicBezTo>
                    <a:pt x="247962" y="513314"/>
                    <a:pt x="252470" y="515246"/>
                    <a:pt x="254403" y="515890"/>
                  </a:cubicBezTo>
                  <a:cubicBezTo>
                    <a:pt x="284029" y="522974"/>
                    <a:pt x="300131" y="543584"/>
                    <a:pt x="298842" y="573211"/>
                  </a:cubicBezTo>
                  <a:cubicBezTo>
                    <a:pt x="299487" y="579007"/>
                    <a:pt x="299487" y="583516"/>
                    <a:pt x="300775" y="586736"/>
                  </a:cubicBezTo>
                  <a:close/>
                  <a:moveTo>
                    <a:pt x="235081" y="569347"/>
                  </a:moveTo>
                  <a:cubicBezTo>
                    <a:pt x="235081" y="569347"/>
                    <a:pt x="235081" y="569347"/>
                    <a:pt x="235081" y="569347"/>
                  </a:cubicBezTo>
                  <a:cubicBezTo>
                    <a:pt x="235081" y="569347"/>
                    <a:pt x="235081" y="569347"/>
                    <a:pt x="235081" y="569347"/>
                  </a:cubicBezTo>
                  <a:close/>
                  <a:moveTo>
                    <a:pt x="148777" y="534567"/>
                  </a:moveTo>
                  <a:lnTo>
                    <a:pt x="148777" y="534567"/>
                  </a:lnTo>
                  <a:lnTo>
                    <a:pt x="148777" y="534567"/>
                  </a:lnTo>
                  <a:close/>
                  <a:moveTo>
                    <a:pt x="126879" y="489483"/>
                  </a:moveTo>
                  <a:cubicBezTo>
                    <a:pt x="126879" y="489483"/>
                    <a:pt x="126879" y="489483"/>
                    <a:pt x="126879" y="489483"/>
                  </a:cubicBezTo>
                  <a:cubicBezTo>
                    <a:pt x="126879" y="489483"/>
                    <a:pt x="126879" y="489483"/>
                    <a:pt x="126879" y="489483"/>
                  </a:cubicBezTo>
                  <a:close/>
                  <a:moveTo>
                    <a:pt x="561618" y="437959"/>
                  </a:moveTo>
                  <a:lnTo>
                    <a:pt x="561618" y="437959"/>
                  </a:lnTo>
                  <a:lnTo>
                    <a:pt x="561618" y="437959"/>
                  </a:lnTo>
                  <a:close/>
                  <a:moveTo>
                    <a:pt x="567414" y="416705"/>
                  </a:moveTo>
                  <a:lnTo>
                    <a:pt x="567414" y="416705"/>
                  </a:lnTo>
                  <a:lnTo>
                    <a:pt x="567414" y="416705"/>
                  </a:lnTo>
                  <a:close/>
                  <a:moveTo>
                    <a:pt x="576431" y="410264"/>
                  </a:moveTo>
                  <a:lnTo>
                    <a:pt x="576431" y="410264"/>
                  </a:lnTo>
                  <a:lnTo>
                    <a:pt x="576431" y="410264"/>
                  </a:lnTo>
                  <a:close/>
                  <a:moveTo>
                    <a:pt x="73422" y="243454"/>
                  </a:moveTo>
                  <a:lnTo>
                    <a:pt x="73422" y="243454"/>
                  </a:lnTo>
                  <a:lnTo>
                    <a:pt x="73422" y="243454"/>
                  </a:lnTo>
                  <a:close/>
                  <a:moveTo>
                    <a:pt x="82439" y="236369"/>
                  </a:moveTo>
                  <a:lnTo>
                    <a:pt x="82439" y="236369"/>
                  </a:lnTo>
                  <a:lnTo>
                    <a:pt x="82439" y="236369"/>
                  </a:lnTo>
                  <a:close/>
                  <a:moveTo>
                    <a:pt x="563550" y="213827"/>
                  </a:moveTo>
                  <a:lnTo>
                    <a:pt x="563550" y="213827"/>
                  </a:lnTo>
                  <a:lnTo>
                    <a:pt x="563550" y="213827"/>
                  </a:lnTo>
                  <a:close/>
                  <a:moveTo>
                    <a:pt x="522974" y="164235"/>
                  </a:moveTo>
                  <a:cubicBezTo>
                    <a:pt x="522974" y="164235"/>
                    <a:pt x="522974" y="164235"/>
                    <a:pt x="522974" y="164235"/>
                  </a:cubicBezTo>
                  <a:cubicBezTo>
                    <a:pt x="522974" y="164235"/>
                    <a:pt x="522974" y="164235"/>
                    <a:pt x="522974" y="164235"/>
                  </a:cubicBezTo>
                  <a:close/>
                  <a:moveTo>
                    <a:pt x="162302" y="128811"/>
                  </a:moveTo>
                  <a:cubicBezTo>
                    <a:pt x="162302" y="128811"/>
                    <a:pt x="162302" y="128811"/>
                    <a:pt x="162302" y="128811"/>
                  </a:cubicBezTo>
                  <a:cubicBezTo>
                    <a:pt x="162302" y="128811"/>
                    <a:pt x="162302" y="128811"/>
                    <a:pt x="162302" y="128811"/>
                  </a:cubicBezTo>
                  <a:close/>
                  <a:moveTo>
                    <a:pt x="211895" y="87592"/>
                  </a:moveTo>
                  <a:lnTo>
                    <a:pt x="211895" y="87592"/>
                  </a:lnTo>
                  <a:lnTo>
                    <a:pt x="211895" y="87592"/>
                  </a:lnTo>
                  <a:close/>
                  <a:moveTo>
                    <a:pt x="414773" y="85016"/>
                  </a:moveTo>
                  <a:cubicBezTo>
                    <a:pt x="414773" y="85016"/>
                    <a:pt x="414773" y="85016"/>
                    <a:pt x="414773" y="85016"/>
                  </a:cubicBezTo>
                  <a:cubicBezTo>
                    <a:pt x="414773" y="85016"/>
                    <a:pt x="414773" y="85016"/>
                    <a:pt x="414773" y="8501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8"/>
            <p:cNvSpPr/>
            <p:nvPr/>
          </p:nvSpPr>
          <p:spPr>
            <a:xfrm>
              <a:off x="1386654" y="2818433"/>
              <a:ext cx="314299" cy="314299"/>
            </a:xfrm>
            <a:custGeom>
              <a:avLst/>
              <a:gdLst/>
              <a:ahLst/>
              <a:cxnLst/>
              <a:rect l="l" t="t" r="r" b="b"/>
              <a:pathLst>
                <a:path w="314299" h="314299" extrusionOk="0">
                  <a:moveTo>
                    <a:pt x="157150" y="314300"/>
                  </a:moveTo>
                  <a:cubicBezTo>
                    <a:pt x="70202" y="314300"/>
                    <a:pt x="0" y="243454"/>
                    <a:pt x="0" y="157150"/>
                  </a:cubicBezTo>
                  <a:cubicBezTo>
                    <a:pt x="0" y="70846"/>
                    <a:pt x="70846" y="0"/>
                    <a:pt x="157150" y="0"/>
                  </a:cubicBezTo>
                  <a:cubicBezTo>
                    <a:pt x="243454" y="0"/>
                    <a:pt x="314300" y="70846"/>
                    <a:pt x="314300" y="157150"/>
                  </a:cubicBezTo>
                  <a:cubicBezTo>
                    <a:pt x="314300" y="243454"/>
                    <a:pt x="244098" y="314300"/>
                    <a:pt x="157150" y="314300"/>
                  </a:cubicBezTo>
                  <a:close/>
                  <a:moveTo>
                    <a:pt x="157150" y="64406"/>
                  </a:moveTo>
                  <a:cubicBezTo>
                    <a:pt x="105625" y="64406"/>
                    <a:pt x="64406" y="106269"/>
                    <a:pt x="64406" y="157150"/>
                  </a:cubicBezTo>
                  <a:cubicBezTo>
                    <a:pt x="64406" y="208030"/>
                    <a:pt x="106269" y="249894"/>
                    <a:pt x="157150" y="249894"/>
                  </a:cubicBezTo>
                  <a:cubicBezTo>
                    <a:pt x="208030" y="249894"/>
                    <a:pt x="249894" y="208030"/>
                    <a:pt x="249894" y="157150"/>
                  </a:cubicBezTo>
                  <a:cubicBezTo>
                    <a:pt x="249894" y="106269"/>
                    <a:pt x="208674" y="64406"/>
                    <a:pt x="157150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1" name="Google Shape;1241;p118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2" name="Google Shape;1242;p118"/>
          <p:cNvSpPr txBox="1"/>
          <p:nvPr/>
        </p:nvSpPr>
        <p:spPr>
          <a:xfrm>
            <a:off x="434350" y="368475"/>
            <a:ext cx="82593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Governança - Visibilidade de Máquinas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3" name="Google Shape;1243;p118"/>
          <p:cNvPicPr preferRelativeResize="0"/>
          <p:nvPr/>
        </p:nvPicPr>
        <p:blipFill rotWithShape="1">
          <a:blip r:embed="rId5">
            <a:alphaModFix/>
          </a:blip>
          <a:srcRect r="25378"/>
          <a:stretch/>
        </p:blipFill>
        <p:spPr>
          <a:xfrm>
            <a:off x="2720475" y="1399550"/>
            <a:ext cx="6323123" cy="30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19"/>
          <p:cNvSpPr/>
          <p:nvPr/>
        </p:nvSpPr>
        <p:spPr>
          <a:xfrm>
            <a:off x="6371825" y="2250"/>
            <a:ext cx="2772300" cy="5139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8FF"/>
              </a:solidFill>
            </a:endParaRPr>
          </a:p>
        </p:txBody>
      </p:sp>
      <p:pic>
        <p:nvPicPr>
          <p:cNvPr id="1249" name="Google Shape;1249;p11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19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19"/>
          <p:cNvSpPr txBox="1"/>
          <p:nvPr/>
        </p:nvSpPr>
        <p:spPr>
          <a:xfrm>
            <a:off x="516100" y="2446125"/>
            <a:ext cx="2271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Gestão de processamento em lote. 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Escale múltiplos agents para processar itens em lote e obtenha logs customizados de cada item processado.</a:t>
            </a:r>
            <a:b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endParaRPr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52" name="Google Shape;1252;p119"/>
          <p:cNvGrpSpPr/>
          <p:nvPr/>
        </p:nvGrpSpPr>
        <p:grpSpPr>
          <a:xfrm>
            <a:off x="516093" y="2086945"/>
            <a:ext cx="310489" cy="359172"/>
            <a:chOff x="792834" y="2648402"/>
            <a:chExt cx="1076219" cy="1244962"/>
          </a:xfrm>
        </p:grpSpPr>
        <p:sp>
          <p:nvSpPr>
            <p:cNvPr id="1253" name="Google Shape;1253;p119"/>
            <p:cNvSpPr/>
            <p:nvPr/>
          </p:nvSpPr>
          <p:spPr>
            <a:xfrm>
              <a:off x="792834" y="2792671"/>
              <a:ext cx="1036287" cy="1100693"/>
            </a:xfrm>
            <a:custGeom>
              <a:avLst/>
              <a:gdLst/>
              <a:ahLst/>
              <a:cxnLst/>
              <a:rect l="l" t="t" r="r" b="b"/>
              <a:pathLst>
                <a:path w="1036287" h="1100693" extrusionOk="0">
                  <a:moveTo>
                    <a:pt x="971238" y="246030"/>
                  </a:moveTo>
                  <a:lnTo>
                    <a:pt x="971238" y="935815"/>
                  </a:lnTo>
                  <a:cubicBezTo>
                    <a:pt x="971238" y="991204"/>
                    <a:pt x="926154" y="1036932"/>
                    <a:pt x="870121" y="1036932"/>
                  </a:cubicBezTo>
                  <a:lnTo>
                    <a:pt x="164879" y="1036932"/>
                  </a:lnTo>
                  <a:cubicBezTo>
                    <a:pt x="109490" y="1036932"/>
                    <a:pt x="64406" y="991848"/>
                    <a:pt x="64406" y="935815"/>
                  </a:cubicBezTo>
                  <a:lnTo>
                    <a:pt x="64406" y="165523"/>
                  </a:lnTo>
                  <a:cubicBezTo>
                    <a:pt x="64406" y="110134"/>
                    <a:pt x="109490" y="64406"/>
                    <a:pt x="164879" y="64406"/>
                  </a:cubicBezTo>
                  <a:lnTo>
                    <a:pt x="514602" y="64406"/>
                  </a:lnTo>
                  <a:cubicBezTo>
                    <a:pt x="532635" y="64406"/>
                    <a:pt x="546804" y="50236"/>
                    <a:pt x="546804" y="32203"/>
                  </a:cubicBezTo>
                  <a:cubicBezTo>
                    <a:pt x="546804" y="14169"/>
                    <a:pt x="532635" y="0"/>
                    <a:pt x="514602" y="0"/>
                  </a:cubicBezTo>
                  <a:lnTo>
                    <a:pt x="164879" y="0"/>
                  </a:lnTo>
                  <a:cubicBezTo>
                    <a:pt x="74067" y="0"/>
                    <a:pt x="0" y="74067"/>
                    <a:pt x="0" y="165523"/>
                  </a:cubicBezTo>
                  <a:lnTo>
                    <a:pt x="0" y="935171"/>
                  </a:lnTo>
                  <a:cubicBezTo>
                    <a:pt x="0" y="1025983"/>
                    <a:pt x="74067" y="1100694"/>
                    <a:pt x="164879" y="1100694"/>
                  </a:cubicBezTo>
                  <a:lnTo>
                    <a:pt x="870765" y="1100694"/>
                  </a:lnTo>
                  <a:cubicBezTo>
                    <a:pt x="961577" y="1100694"/>
                    <a:pt x="1036288" y="1026627"/>
                    <a:pt x="1036288" y="935171"/>
                  </a:cubicBezTo>
                  <a:lnTo>
                    <a:pt x="1036288" y="243454"/>
                  </a:lnTo>
                  <a:cubicBezTo>
                    <a:pt x="1014390" y="244098"/>
                    <a:pt x="993136" y="245386"/>
                    <a:pt x="971238" y="24603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9"/>
            <p:cNvSpPr/>
            <p:nvPr/>
          </p:nvSpPr>
          <p:spPr>
            <a:xfrm>
              <a:off x="1219200" y="2648402"/>
              <a:ext cx="649853" cy="651141"/>
            </a:xfrm>
            <a:custGeom>
              <a:avLst/>
              <a:gdLst/>
              <a:ahLst/>
              <a:cxnLst/>
              <a:rect l="l" t="t" r="r" b="b"/>
              <a:pathLst>
                <a:path w="649853" h="651141" extrusionOk="0">
                  <a:moveTo>
                    <a:pt x="368401" y="651142"/>
                  </a:moveTo>
                  <a:lnTo>
                    <a:pt x="282097" y="651142"/>
                  </a:lnTo>
                  <a:cubicBezTo>
                    <a:pt x="270504" y="651142"/>
                    <a:pt x="260199" y="645345"/>
                    <a:pt x="254403" y="635684"/>
                  </a:cubicBezTo>
                  <a:cubicBezTo>
                    <a:pt x="253758" y="634396"/>
                    <a:pt x="252470" y="632464"/>
                    <a:pt x="251826" y="631176"/>
                  </a:cubicBezTo>
                  <a:cubicBezTo>
                    <a:pt x="247962" y="624735"/>
                    <a:pt x="242809" y="617007"/>
                    <a:pt x="239589" y="606702"/>
                  </a:cubicBezTo>
                  <a:cubicBezTo>
                    <a:pt x="236369" y="597685"/>
                    <a:pt x="235081" y="587380"/>
                    <a:pt x="235081" y="575787"/>
                  </a:cubicBezTo>
                  <a:cubicBezTo>
                    <a:pt x="227996" y="573211"/>
                    <a:pt x="221556" y="569991"/>
                    <a:pt x="216403" y="567414"/>
                  </a:cubicBezTo>
                  <a:cubicBezTo>
                    <a:pt x="215115" y="566770"/>
                    <a:pt x="213183" y="565482"/>
                    <a:pt x="211251" y="564838"/>
                  </a:cubicBezTo>
                  <a:cubicBezTo>
                    <a:pt x="208674" y="566770"/>
                    <a:pt x="206098" y="569347"/>
                    <a:pt x="204166" y="571279"/>
                  </a:cubicBezTo>
                  <a:cubicBezTo>
                    <a:pt x="200302" y="575143"/>
                    <a:pt x="195793" y="579651"/>
                    <a:pt x="190641" y="583516"/>
                  </a:cubicBezTo>
                  <a:cubicBezTo>
                    <a:pt x="165523" y="602837"/>
                    <a:pt x="141693" y="600905"/>
                    <a:pt x="119151" y="578363"/>
                  </a:cubicBezTo>
                  <a:lnTo>
                    <a:pt x="73422" y="532635"/>
                  </a:lnTo>
                  <a:cubicBezTo>
                    <a:pt x="73422" y="532635"/>
                    <a:pt x="72778" y="531991"/>
                    <a:pt x="72778" y="531991"/>
                  </a:cubicBezTo>
                  <a:cubicBezTo>
                    <a:pt x="51525" y="509449"/>
                    <a:pt x="50236" y="487551"/>
                    <a:pt x="68270" y="461145"/>
                  </a:cubicBezTo>
                  <a:cubicBezTo>
                    <a:pt x="68914" y="460501"/>
                    <a:pt x="69558" y="459213"/>
                    <a:pt x="70202" y="458569"/>
                  </a:cubicBezTo>
                  <a:cubicBezTo>
                    <a:pt x="70846" y="457925"/>
                    <a:pt x="71490" y="456637"/>
                    <a:pt x="72134" y="455348"/>
                  </a:cubicBezTo>
                  <a:cubicBezTo>
                    <a:pt x="74711" y="451484"/>
                    <a:pt x="78575" y="445688"/>
                    <a:pt x="84371" y="440535"/>
                  </a:cubicBezTo>
                  <a:cubicBezTo>
                    <a:pt x="83727" y="437315"/>
                    <a:pt x="82439" y="432162"/>
                    <a:pt x="81151" y="429586"/>
                  </a:cubicBezTo>
                  <a:cubicBezTo>
                    <a:pt x="77287" y="416705"/>
                    <a:pt x="74711" y="413485"/>
                    <a:pt x="58609" y="414129"/>
                  </a:cubicBezTo>
                  <a:cubicBezTo>
                    <a:pt x="35423" y="415417"/>
                    <a:pt x="15457" y="404468"/>
                    <a:pt x="4508" y="385146"/>
                  </a:cubicBezTo>
                  <a:cubicBezTo>
                    <a:pt x="1932" y="379994"/>
                    <a:pt x="0" y="374841"/>
                    <a:pt x="0" y="369045"/>
                  </a:cubicBezTo>
                  <a:lnTo>
                    <a:pt x="0" y="282741"/>
                  </a:lnTo>
                  <a:cubicBezTo>
                    <a:pt x="0" y="271148"/>
                    <a:pt x="5796" y="260843"/>
                    <a:pt x="15457" y="255047"/>
                  </a:cubicBezTo>
                  <a:cubicBezTo>
                    <a:pt x="17390" y="253759"/>
                    <a:pt x="19322" y="253115"/>
                    <a:pt x="20610" y="251826"/>
                  </a:cubicBezTo>
                  <a:cubicBezTo>
                    <a:pt x="26406" y="247962"/>
                    <a:pt x="32203" y="244098"/>
                    <a:pt x="39932" y="240878"/>
                  </a:cubicBezTo>
                  <a:cubicBezTo>
                    <a:pt x="40576" y="240878"/>
                    <a:pt x="41220" y="240233"/>
                    <a:pt x="41864" y="240233"/>
                  </a:cubicBezTo>
                  <a:cubicBezTo>
                    <a:pt x="52169" y="237013"/>
                    <a:pt x="63762" y="235081"/>
                    <a:pt x="74711" y="235081"/>
                  </a:cubicBezTo>
                  <a:cubicBezTo>
                    <a:pt x="77287" y="227996"/>
                    <a:pt x="79863" y="221556"/>
                    <a:pt x="83083" y="216403"/>
                  </a:cubicBezTo>
                  <a:cubicBezTo>
                    <a:pt x="83727" y="215115"/>
                    <a:pt x="85016" y="213183"/>
                    <a:pt x="85660" y="211251"/>
                  </a:cubicBezTo>
                  <a:cubicBezTo>
                    <a:pt x="83727" y="208675"/>
                    <a:pt x="81151" y="206098"/>
                    <a:pt x="79219" y="204166"/>
                  </a:cubicBezTo>
                  <a:cubicBezTo>
                    <a:pt x="75355" y="200302"/>
                    <a:pt x="70846" y="195794"/>
                    <a:pt x="67626" y="190641"/>
                  </a:cubicBezTo>
                  <a:cubicBezTo>
                    <a:pt x="67626" y="190641"/>
                    <a:pt x="66982" y="189997"/>
                    <a:pt x="66982" y="189997"/>
                  </a:cubicBezTo>
                  <a:cubicBezTo>
                    <a:pt x="48304" y="164235"/>
                    <a:pt x="50236" y="141049"/>
                    <a:pt x="72134" y="119151"/>
                  </a:cubicBezTo>
                  <a:lnTo>
                    <a:pt x="117862" y="73423"/>
                  </a:lnTo>
                  <a:cubicBezTo>
                    <a:pt x="117862" y="73423"/>
                    <a:pt x="118506" y="72779"/>
                    <a:pt x="118506" y="72779"/>
                  </a:cubicBezTo>
                  <a:cubicBezTo>
                    <a:pt x="142337" y="50881"/>
                    <a:pt x="164235" y="49592"/>
                    <a:pt x="190641" y="68914"/>
                  </a:cubicBezTo>
                  <a:cubicBezTo>
                    <a:pt x="191285" y="69558"/>
                    <a:pt x="191929" y="69558"/>
                    <a:pt x="192573" y="70202"/>
                  </a:cubicBezTo>
                  <a:cubicBezTo>
                    <a:pt x="193217" y="70846"/>
                    <a:pt x="194505" y="71490"/>
                    <a:pt x="195793" y="72134"/>
                  </a:cubicBezTo>
                  <a:cubicBezTo>
                    <a:pt x="199658" y="74711"/>
                    <a:pt x="205454" y="78575"/>
                    <a:pt x="210607" y="84372"/>
                  </a:cubicBezTo>
                  <a:cubicBezTo>
                    <a:pt x="213827" y="83727"/>
                    <a:pt x="218979" y="82439"/>
                    <a:pt x="221556" y="81151"/>
                  </a:cubicBezTo>
                  <a:cubicBezTo>
                    <a:pt x="222200" y="81151"/>
                    <a:pt x="222200" y="81151"/>
                    <a:pt x="222844" y="80507"/>
                  </a:cubicBezTo>
                  <a:cubicBezTo>
                    <a:pt x="234437" y="77287"/>
                    <a:pt x="237657" y="76643"/>
                    <a:pt x="237013" y="57321"/>
                  </a:cubicBezTo>
                  <a:cubicBezTo>
                    <a:pt x="237013" y="57321"/>
                    <a:pt x="237013" y="56677"/>
                    <a:pt x="237013" y="56677"/>
                  </a:cubicBezTo>
                  <a:cubicBezTo>
                    <a:pt x="237013" y="25762"/>
                    <a:pt x="255047" y="10305"/>
                    <a:pt x="265996" y="4508"/>
                  </a:cubicBezTo>
                  <a:cubicBezTo>
                    <a:pt x="271148" y="1932"/>
                    <a:pt x="276300" y="0"/>
                    <a:pt x="282097" y="0"/>
                  </a:cubicBezTo>
                  <a:lnTo>
                    <a:pt x="368401" y="0"/>
                  </a:lnTo>
                  <a:cubicBezTo>
                    <a:pt x="379994" y="0"/>
                    <a:pt x="390299" y="5797"/>
                    <a:pt x="396095" y="15458"/>
                  </a:cubicBezTo>
                  <a:cubicBezTo>
                    <a:pt x="396739" y="16746"/>
                    <a:pt x="398027" y="18678"/>
                    <a:pt x="398671" y="19966"/>
                  </a:cubicBezTo>
                  <a:cubicBezTo>
                    <a:pt x="402536" y="26406"/>
                    <a:pt x="407688" y="34135"/>
                    <a:pt x="410908" y="44440"/>
                  </a:cubicBezTo>
                  <a:cubicBezTo>
                    <a:pt x="414129" y="53457"/>
                    <a:pt x="415417" y="63762"/>
                    <a:pt x="415417" y="75355"/>
                  </a:cubicBezTo>
                  <a:cubicBezTo>
                    <a:pt x="422501" y="77931"/>
                    <a:pt x="428942" y="81151"/>
                    <a:pt x="434095" y="83727"/>
                  </a:cubicBezTo>
                  <a:cubicBezTo>
                    <a:pt x="435383" y="84372"/>
                    <a:pt x="437315" y="85660"/>
                    <a:pt x="439247" y="86304"/>
                  </a:cubicBezTo>
                  <a:cubicBezTo>
                    <a:pt x="441823" y="84372"/>
                    <a:pt x="444399" y="81795"/>
                    <a:pt x="446332" y="79863"/>
                  </a:cubicBezTo>
                  <a:cubicBezTo>
                    <a:pt x="450196" y="75999"/>
                    <a:pt x="454704" y="71490"/>
                    <a:pt x="459857" y="67626"/>
                  </a:cubicBezTo>
                  <a:cubicBezTo>
                    <a:pt x="490771" y="43796"/>
                    <a:pt x="515246" y="56677"/>
                    <a:pt x="530059" y="71490"/>
                  </a:cubicBezTo>
                  <a:cubicBezTo>
                    <a:pt x="541008" y="81795"/>
                    <a:pt x="551313" y="92744"/>
                    <a:pt x="561618" y="103049"/>
                  </a:cubicBezTo>
                  <a:cubicBezTo>
                    <a:pt x="566770" y="108202"/>
                    <a:pt x="571923" y="113354"/>
                    <a:pt x="576431" y="118507"/>
                  </a:cubicBezTo>
                  <a:cubicBezTo>
                    <a:pt x="576431" y="118507"/>
                    <a:pt x="577075" y="119151"/>
                    <a:pt x="577075" y="119151"/>
                  </a:cubicBezTo>
                  <a:cubicBezTo>
                    <a:pt x="598973" y="142337"/>
                    <a:pt x="600261" y="164235"/>
                    <a:pt x="580939" y="189997"/>
                  </a:cubicBezTo>
                  <a:cubicBezTo>
                    <a:pt x="580295" y="190641"/>
                    <a:pt x="580295" y="191285"/>
                    <a:pt x="579651" y="191929"/>
                  </a:cubicBezTo>
                  <a:cubicBezTo>
                    <a:pt x="579007" y="192573"/>
                    <a:pt x="578363" y="193861"/>
                    <a:pt x="577719" y="195149"/>
                  </a:cubicBezTo>
                  <a:cubicBezTo>
                    <a:pt x="575143" y="199014"/>
                    <a:pt x="571279" y="204810"/>
                    <a:pt x="565482" y="209963"/>
                  </a:cubicBezTo>
                  <a:cubicBezTo>
                    <a:pt x="566126" y="213183"/>
                    <a:pt x="567414" y="218336"/>
                    <a:pt x="568702" y="220912"/>
                  </a:cubicBezTo>
                  <a:cubicBezTo>
                    <a:pt x="572567" y="235081"/>
                    <a:pt x="574499" y="237013"/>
                    <a:pt x="591889" y="236369"/>
                  </a:cubicBezTo>
                  <a:cubicBezTo>
                    <a:pt x="591889" y="236369"/>
                    <a:pt x="592532" y="236369"/>
                    <a:pt x="592532" y="236369"/>
                  </a:cubicBezTo>
                  <a:cubicBezTo>
                    <a:pt x="624091" y="236369"/>
                    <a:pt x="639549" y="254403"/>
                    <a:pt x="645345" y="265352"/>
                  </a:cubicBezTo>
                  <a:cubicBezTo>
                    <a:pt x="647921" y="270504"/>
                    <a:pt x="649854" y="275657"/>
                    <a:pt x="649854" y="281453"/>
                  </a:cubicBezTo>
                  <a:lnTo>
                    <a:pt x="649854" y="367757"/>
                  </a:lnTo>
                  <a:cubicBezTo>
                    <a:pt x="649854" y="379350"/>
                    <a:pt x="644057" y="389655"/>
                    <a:pt x="634396" y="395451"/>
                  </a:cubicBezTo>
                  <a:cubicBezTo>
                    <a:pt x="633108" y="396095"/>
                    <a:pt x="631176" y="397383"/>
                    <a:pt x="629888" y="398027"/>
                  </a:cubicBezTo>
                  <a:cubicBezTo>
                    <a:pt x="623447" y="401892"/>
                    <a:pt x="615719" y="407044"/>
                    <a:pt x="605414" y="410264"/>
                  </a:cubicBezTo>
                  <a:cubicBezTo>
                    <a:pt x="596397" y="413485"/>
                    <a:pt x="586092" y="414773"/>
                    <a:pt x="574499" y="414773"/>
                  </a:cubicBezTo>
                  <a:cubicBezTo>
                    <a:pt x="571923" y="421857"/>
                    <a:pt x="568702" y="428298"/>
                    <a:pt x="566126" y="433451"/>
                  </a:cubicBezTo>
                  <a:cubicBezTo>
                    <a:pt x="565482" y="434739"/>
                    <a:pt x="564194" y="436671"/>
                    <a:pt x="563550" y="438603"/>
                  </a:cubicBezTo>
                  <a:cubicBezTo>
                    <a:pt x="565482" y="441179"/>
                    <a:pt x="568058" y="443755"/>
                    <a:pt x="569990" y="445688"/>
                  </a:cubicBezTo>
                  <a:cubicBezTo>
                    <a:pt x="573855" y="449552"/>
                    <a:pt x="578363" y="454060"/>
                    <a:pt x="581584" y="459213"/>
                  </a:cubicBezTo>
                  <a:cubicBezTo>
                    <a:pt x="581584" y="459213"/>
                    <a:pt x="582228" y="459857"/>
                    <a:pt x="582228" y="459857"/>
                  </a:cubicBezTo>
                  <a:cubicBezTo>
                    <a:pt x="600905" y="484975"/>
                    <a:pt x="598973" y="508161"/>
                    <a:pt x="577075" y="530059"/>
                  </a:cubicBezTo>
                  <a:cubicBezTo>
                    <a:pt x="567414" y="540364"/>
                    <a:pt x="557109" y="550669"/>
                    <a:pt x="546805" y="560330"/>
                  </a:cubicBezTo>
                  <a:cubicBezTo>
                    <a:pt x="541652" y="565482"/>
                    <a:pt x="536500" y="569991"/>
                    <a:pt x="531347" y="575143"/>
                  </a:cubicBezTo>
                  <a:cubicBezTo>
                    <a:pt x="507517" y="598973"/>
                    <a:pt x="484975" y="600261"/>
                    <a:pt x="457925" y="579651"/>
                  </a:cubicBezTo>
                  <a:lnTo>
                    <a:pt x="455348" y="577719"/>
                  </a:lnTo>
                  <a:cubicBezTo>
                    <a:pt x="450840" y="574499"/>
                    <a:pt x="445043" y="570635"/>
                    <a:pt x="439891" y="565482"/>
                  </a:cubicBezTo>
                  <a:cubicBezTo>
                    <a:pt x="439247" y="564838"/>
                    <a:pt x="439247" y="564838"/>
                    <a:pt x="438603" y="564194"/>
                  </a:cubicBezTo>
                  <a:cubicBezTo>
                    <a:pt x="435383" y="564838"/>
                    <a:pt x="429586" y="566126"/>
                    <a:pt x="427010" y="567414"/>
                  </a:cubicBezTo>
                  <a:cubicBezTo>
                    <a:pt x="413485" y="571279"/>
                    <a:pt x="411552" y="573211"/>
                    <a:pt x="412197" y="590600"/>
                  </a:cubicBezTo>
                  <a:cubicBezTo>
                    <a:pt x="412197" y="590600"/>
                    <a:pt x="412197" y="591245"/>
                    <a:pt x="412197" y="591245"/>
                  </a:cubicBezTo>
                  <a:cubicBezTo>
                    <a:pt x="412197" y="622803"/>
                    <a:pt x="394163" y="638261"/>
                    <a:pt x="383214" y="644057"/>
                  </a:cubicBezTo>
                  <a:cubicBezTo>
                    <a:pt x="379350" y="649854"/>
                    <a:pt x="374197" y="651142"/>
                    <a:pt x="368401" y="651142"/>
                  </a:cubicBezTo>
                  <a:close/>
                  <a:moveTo>
                    <a:pt x="300775" y="586736"/>
                  </a:moveTo>
                  <a:lnTo>
                    <a:pt x="348435" y="586736"/>
                  </a:lnTo>
                  <a:cubicBezTo>
                    <a:pt x="349079" y="565482"/>
                    <a:pt x="354875" y="524263"/>
                    <a:pt x="409620" y="508161"/>
                  </a:cubicBezTo>
                  <a:cubicBezTo>
                    <a:pt x="427654" y="503009"/>
                    <a:pt x="458569" y="493348"/>
                    <a:pt x="486263" y="522974"/>
                  </a:cubicBezTo>
                  <a:cubicBezTo>
                    <a:pt x="487551" y="524263"/>
                    <a:pt x="490127" y="525551"/>
                    <a:pt x="492060" y="527483"/>
                  </a:cubicBezTo>
                  <a:cubicBezTo>
                    <a:pt x="495280" y="524263"/>
                    <a:pt x="499144" y="520398"/>
                    <a:pt x="502364" y="517178"/>
                  </a:cubicBezTo>
                  <a:cubicBezTo>
                    <a:pt x="510093" y="509449"/>
                    <a:pt x="517822" y="501721"/>
                    <a:pt x="525551" y="493992"/>
                  </a:cubicBezTo>
                  <a:cubicBezTo>
                    <a:pt x="524906" y="493348"/>
                    <a:pt x="524263" y="492704"/>
                    <a:pt x="523618" y="492060"/>
                  </a:cubicBezTo>
                  <a:cubicBezTo>
                    <a:pt x="513958" y="481755"/>
                    <a:pt x="501721" y="468874"/>
                    <a:pt x="498500" y="449552"/>
                  </a:cubicBezTo>
                  <a:cubicBezTo>
                    <a:pt x="495280" y="431518"/>
                    <a:pt x="503009" y="416705"/>
                    <a:pt x="508805" y="405756"/>
                  </a:cubicBezTo>
                  <a:cubicBezTo>
                    <a:pt x="510737" y="402536"/>
                    <a:pt x="512669" y="398027"/>
                    <a:pt x="513313" y="396095"/>
                  </a:cubicBezTo>
                  <a:cubicBezTo>
                    <a:pt x="520398" y="366469"/>
                    <a:pt x="541008" y="350367"/>
                    <a:pt x="570635" y="351655"/>
                  </a:cubicBezTo>
                  <a:cubicBezTo>
                    <a:pt x="577075" y="351655"/>
                    <a:pt x="581584" y="351011"/>
                    <a:pt x="584804" y="349723"/>
                  </a:cubicBezTo>
                  <a:lnTo>
                    <a:pt x="584804" y="302063"/>
                  </a:lnTo>
                  <a:cubicBezTo>
                    <a:pt x="563550" y="301419"/>
                    <a:pt x="522330" y="295622"/>
                    <a:pt x="506229" y="240878"/>
                  </a:cubicBezTo>
                  <a:cubicBezTo>
                    <a:pt x="501076" y="223488"/>
                    <a:pt x="490771" y="190641"/>
                    <a:pt x="521686" y="163591"/>
                  </a:cubicBezTo>
                  <a:cubicBezTo>
                    <a:pt x="522330" y="162947"/>
                    <a:pt x="522974" y="161658"/>
                    <a:pt x="523618" y="160370"/>
                  </a:cubicBezTo>
                  <a:cubicBezTo>
                    <a:pt x="524263" y="159726"/>
                    <a:pt x="524263" y="159082"/>
                    <a:pt x="524906" y="159082"/>
                  </a:cubicBezTo>
                  <a:cubicBezTo>
                    <a:pt x="521686" y="155862"/>
                    <a:pt x="518466" y="152642"/>
                    <a:pt x="515890" y="149421"/>
                  </a:cubicBezTo>
                  <a:cubicBezTo>
                    <a:pt x="508161" y="141693"/>
                    <a:pt x="500432" y="133320"/>
                    <a:pt x="492060" y="125591"/>
                  </a:cubicBezTo>
                  <a:cubicBezTo>
                    <a:pt x="491416" y="126235"/>
                    <a:pt x="490771" y="126879"/>
                    <a:pt x="490127" y="127523"/>
                  </a:cubicBezTo>
                  <a:cubicBezTo>
                    <a:pt x="479822" y="137184"/>
                    <a:pt x="466941" y="149421"/>
                    <a:pt x="447620" y="152642"/>
                  </a:cubicBezTo>
                  <a:cubicBezTo>
                    <a:pt x="430230" y="155862"/>
                    <a:pt x="414773" y="148133"/>
                    <a:pt x="403824" y="142337"/>
                  </a:cubicBezTo>
                  <a:cubicBezTo>
                    <a:pt x="400603" y="140405"/>
                    <a:pt x="396095" y="138472"/>
                    <a:pt x="394163" y="137828"/>
                  </a:cubicBezTo>
                  <a:cubicBezTo>
                    <a:pt x="364536" y="130744"/>
                    <a:pt x="348435" y="110134"/>
                    <a:pt x="349723" y="80507"/>
                  </a:cubicBezTo>
                  <a:cubicBezTo>
                    <a:pt x="349723" y="74067"/>
                    <a:pt x="349079" y="69558"/>
                    <a:pt x="347791" y="66338"/>
                  </a:cubicBezTo>
                  <a:lnTo>
                    <a:pt x="300131" y="66338"/>
                  </a:lnTo>
                  <a:cubicBezTo>
                    <a:pt x="298842" y="107558"/>
                    <a:pt x="278233" y="133320"/>
                    <a:pt x="238945" y="144269"/>
                  </a:cubicBezTo>
                  <a:cubicBezTo>
                    <a:pt x="220912" y="150065"/>
                    <a:pt x="188709" y="159082"/>
                    <a:pt x="161658" y="128811"/>
                  </a:cubicBezTo>
                  <a:cubicBezTo>
                    <a:pt x="161014" y="128168"/>
                    <a:pt x="159726" y="127523"/>
                    <a:pt x="158438" y="126879"/>
                  </a:cubicBezTo>
                  <a:cubicBezTo>
                    <a:pt x="157794" y="126235"/>
                    <a:pt x="157150" y="126235"/>
                    <a:pt x="156506" y="125591"/>
                  </a:cubicBezTo>
                  <a:lnTo>
                    <a:pt x="123015" y="159082"/>
                  </a:lnTo>
                  <a:cubicBezTo>
                    <a:pt x="123659" y="159726"/>
                    <a:pt x="124303" y="160370"/>
                    <a:pt x="124947" y="161014"/>
                  </a:cubicBezTo>
                  <a:cubicBezTo>
                    <a:pt x="134608" y="171319"/>
                    <a:pt x="146845" y="184200"/>
                    <a:pt x="150065" y="203522"/>
                  </a:cubicBezTo>
                  <a:cubicBezTo>
                    <a:pt x="153286" y="221556"/>
                    <a:pt x="145557" y="236369"/>
                    <a:pt x="139760" y="247318"/>
                  </a:cubicBezTo>
                  <a:cubicBezTo>
                    <a:pt x="137828" y="250538"/>
                    <a:pt x="135896" y="255047"/>
                    <a:pt x="135252" y="256979"/>
                  </a:cubicBezTo>
                  <a:cubicBezTo>
                    <a:pt x="128167" y="286605"/>
                    <a:pt x="107558" y="302707"/>
                    <a:pt x="76643" y="301419"/>
                  </a:cubicBezTo>
                  <a:cubicBezTo>
                    <a:pt x="75999" y="301419"/>
                    <a:pt x="75999" y="301419"/>
                    <a:pt x="75355" y="301419"/>
                  </a:cubicBezTo>
                  <a:cubicBezTo>
                    <a:pt x="71490" y="301419"/>
                    <a:pt x="66982" y="301419"/>
                    <a:pt x="63118" y="302707"/>
                  </a:cubicBezTo>
                  <a:lnTo>
                    <a:pt x="63118" y="351011"/>
                  </a:lnTo>
                  <a:cubicBezTo>
                    <a:pt x="103693" y="352299"/>
                    <a:pt x="130100" y="372909"/>
                    <a:pt x="141693" y="412197"/>
                  </a:cubicBezTo>
                  <a:cubicBezTo>
                    <a:pt x="146845" y="429586"/>
                    <a:pt x="157150" y="462433"/>
                    <a:pt x="126235" y="489483"/>
                  </a:cubicBezTo>
                  <a:cubicBezTo>
                    <a:pt x="125591" y="490127"/>
                    <a:pt x="124947" y="491416"/>
                    <a:pt x="124303" y="492704"/>
                  </a:cubicBezTo>
                  <a:cubicBezTo>
                    <a:pt x="123659" y="493348"/>
                    <a:pt x="123659" y="493992"/>
                    <a:pt x="123015" y="494636"/>
                  </a:cubicBezTo>
                  <a:lnTo>
                    <a:pt x="156506" y="528127"/>
                  </a:lnTo>
                  <a:cubicBezTo>
                    <a:pt x="157150" y="527483"/>
                    <a:pt x="157794" y="526839"/>
                    <a:pt x="158438" y="526195"/>
                  </a:cubicBezTo>
                  <a:cubicBezTo>
                    <a:pt x="168743" y="516534"/>
                    <a:pt x="181624" y="504297"/>
                    <a:pt x="200946" y="501077"/>
                  </a:cubicBezTo>
                  <a:cubicBezTo>
                    <a:pt x="218335" y="497856"/>
                    <a:pt x="233793" y="505585"/>
                    <a:pt x="244742" y="511381"/>
                  </a:cubicBezTo>
                  <a:cubicBezTo>
                    <a:pt x="247962" y="513314"/>
                    <a:pt x="252470" y="515246"/>
                    <a:pt x="254403" y="515890"/>
                  </a:cubicBezTo>
                  <a:cubicBezTo>
                    <a:pt x="284029" y="522974"/>
                    <a:pt x="300131" y="543584"/>
                    <a:pt x="298842" y="573211"/>
                  </a:cubicBezTo>
                  <a:cubicBezTo>
                    <a:pt x="299487" y="579007"/>
                    <a:pt x="299487" y="583516"/>
                    <a:pt x="300775" y="586736"/>
                  </a:cubicBezTo>
                  <a:close/>
                  <a:moveTo>
                    <a:pt x="235081" y="569347"/>
                  </a:moveTo>
                  <a:cubicBezTo>
                    <a:pt x="235081" y="569347"/>
                    <a:pt x="235081" y="569347"/>
                    <a:pt x="235081" y="569347"/>
                  </a:cubicBezTo>
                  <a:cubicBezTo>
                    <a:pt x="235081" y="569347"/>
                    <a:pt x="235081" y="569347"/>
                    <a:pt x="235081" y="569347"/>
                  </a:cubicBezTo>
                  <a:close/>
                  <a:moveTo>
                    <a:pt x="148777" y="534567"/>
                  </a:moveTo>
                  <a:lnTo>
                    <a:pt x="148777" y="534567"/>
                  </a:lnTo>
                  <a:lnTo>
                    <a:pt x="148777" y="534567"/>
                  </a:lnTo>
                  <a:close/>
                  <a:moveTo>
                    <a:pt x="126879" y="489483"/>
                  </a:moveTo>
                  <a:cubicBezTo>
                    <a:pt x="126879" y="489483"/>
                    <a:pt x="126879" y="489483"/>
                    <a:pt x="126879" y="489483"/>
                  </a:cubicBezTo>
                  <a:cubicBezTo>
                    <a:pt x="126879" y="489483"/>
                    <a:pt x="126879" y="489483"/>
                    <a:pt x="126879" y="489483"/>
                  </a:cubicBezTo>
                  <a:close/>
                  <a:moveTo>
                    <a:pt x="561618" y="437959"/>
                  </a:moveTo>
                  <a:lnTo>
                    <a:pt x="561618" y="437959"/>
                  </a:lnTo>
                  <a:lnTo>
                    <a:pt x="561618" y="437959"/>
                  </a:lnTo>
                  <a:close/>
                  <a:moveTo>
                    <a:pt x="567414" y="416705"/>
                  </a:moveTo>
                  <a:lnTo>
                    <a:pt x="567414" y="416705"/>
                  </a:lnTo>
                  <a:lnTo>
                    <a:pt x="567414" y="416705"/>
                  </a:lnTo>
                  <a:close/>
                  <a:moveTo>
                    <a:pt x="576431" y="410264"/>
                  </a:moveTo>
                  <a:lnTo>
                    <a:pt x="576431" y="410264"/>
                  </a:lnTo>
                  <a:lnTo>
                    <a:pt x="576431" y="410264"/>
                  </a:lnTo>
                  <a:close/>
                  <a:moveTo>
                    <a:pt x="73422" y="243454"/>
                  </a:moveTo>
                  <a:lnTo>
                    <a:pt x="73422" y="243454"/>
                  </a:lnTo>
                  <a:lnTo>
                    <a:pt x="73422" y="243454"/>
                  </a:lnTo>
                  <a:close/>
                  <a:moveTo>
                    <a:pt x="82439" y="236369"/>
                  </a:moveTo>
                  <a:lnTo>
                    <a:pt x="82439" y="236369"/>
                  </a:lnTo>
                  <a:lnTo>
                    <a:pt x="82439" y="236369"/>
                  </a:lnTo>
                  <a:close/>
                  <a:moveTo>
                    <a:pt x="563550" y="213827"/>
                  </a:moveTo>
                  <a:lnTo>
                    <a:pt x="563550" y="213827"/>
                  </a:lnTo>
                  <a:lnTo>
                    <a:pt x="563550" y="213827"/>
                  </a:lnTo>
                  <a:close/>
                  <a:moveTo>
                    <a:pt x="522974" y="164235"/>
                  </a:moveTo>
                  <a:cubicBezTo>
                    <a:pt x="522974" y="164235"/>
                    <a:pt x="522974" y="164235"/>
                    <a:pt x="522974" y="164235"/>
                  </a:cubicBezTo>
                  <a:cubicBezTo>
                    <a:pt x="522974" y="164235"/>
                    <a:pt x="522974" y="164235"/>
                    <a:pt x="522974" y="164235"/>
                  </a:cubicBezTo>
                  <a:close/>
                  <a:moveTo>
                    <a:pt x="162302" y="128811"/>
                  </a:moveTo>
                  <a:cubicBezTo>
                    <a:pt x="162302" y="128811"/>
                    <a:pt x="162302" y="128811"/>
                    <a:pt x="162302" y="128811"/>
                  </a:cubicBezTo>
                  <a:cubicBezTo>
                    <a:pt x="162302" y="128811"/>
                    <a:pt x="162302" y="128811"/>
                    <a:pt x="162302" y="128811"/>
                  </a:cubicBezTo>
                  <a:close/>
                  <a:moveTo>
                    <a:pt x="211895" y="87592"/>
                  </a:moveTo>
                  <a:lnTo>
                    <a:pt x="211895" y="87592"/>
                  </a:lnTo>
                  <a:lnTo>
                    <a:pt x="211895" y="87592"/>
                  </a:lnTo>
                  <a:close/>
                  <a:moveTo>
                    <a:pt x="414773" y="85016"/>
                  </a:moveTo>
                  <a:cubicBezTo>
                    <a:pt x="414773" y="85016"/>
                    <a:pt x="414773" y="85016"/>
                    <a:pt x="414773" y="85016"/>
                  </a:cubicBezTo>
                  <a:cubicBezTo>
                    <a:pt x="414773" y="85016"/>
                    <a:pt x="414773" y="85016"/>
                    <a:pt x="414773" y="8501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9"/>
            <p:cNvSpPr/>
            <p:nvPr/>
          </p:nvSpPr>
          <p:spPr>
            <a:xfrm>
              <a:off x="1386654" y="2818433"/>
              <a:ext cx="314299" cy="314299"/>
            </a:xfrm>
            <a:custGeom>
              <a:avLst/>
              <a:gdLst/>
              <a:ahLst/>
              <a:cxnLst/>
              <a:rect l="l" t="t" r="r" b="b"/>
              <a:pathLst>
                <a:path w="314299" h="314299" extrusionOk="0">
                  <a:moveTo>
                    <a:pt x="157150" y="314300"/>
                  </a:moveTo>
                  <a:cubicBezTo>
                    <a:pt x="70202" y="314300"/>
                    <a:pt x="0" y="243454"/>
                    <a:pt x="0" y="157150"/>
                  </a:cubicBezTo>
                  <a:cubicBezTo>
                    <a:pt x="0" y="70846"/>
                    <a:pt x="70846" y="0"/>
                    <a:pt x="157150" y="0"/>
                  </a:cubicBezTo>
                  <a:cubicBezTo>
                    <a:pt x="243454" y="0"/>
                    <a:pt x="314300" y="70846"/>
                    <a:pt x="314300" y="157150"/>
                  </a:cubicBezTo>
                  <a:cubicBezTo>
                    <a:pt x="314300" y="243454"/>
                    <a:pt x="244098" y="314300"/>
                    <a:pt x="157150" y="314300"/>
                  </a:cubicBezTo>
                  <a:close/>
                  <a:moveTo>
                    <a:pt x="157150" y="64406"/>
                  </a:moveTo>
                  <a:cubicBezTo>
                    <a:pt x="105625" y="64406"/>
                    <a:pt x="64406" y="106269"/>
                    <a:pt x="64406" y="157150"/>
                  </a:cubicBezTo>
                  <a:cubicBezTo>
                    <a:pt x="64406" y="208030"/>
                    <a:pt x="106269" y="249894"/>
                    <a:pt x="157150" y="249894"/>
                  </a:cubicBezTo>
                  <a:cubicBezTo>
                    <a:pt x="208030" y="249894"/>
                    <a:pt x="249894" y="208030"/>
                    <a:pt x="249894" y="157150"/>
                  </a:cubicBezTo>
                  <a:cubicBezTo>
                    <a:pt x="249894" y="106269"/>
                    <a:pt x="208674" y="64406"/>
                    <a:pt x="157150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6" name="Google Shape;1256;p119"/>
          <p:cNvSpPr/>
          <p:nvPr/>
        </p:nvSpPr>
        <p:spPr>
          <a:xfrm>
            <a:off x="462950" y="0"/>
            <a:ext cx="21108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7" name="Google Shape;1257;p119"/>
          <p:cNvSpPr txBox="1"/>
          <p:nvPr/>
        </p:nvSpPr>
        <p:spPr>
          <a:xfrm>
            <a:off x="434350" y="520875"/>
            <a:ext cx="7318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Orchestrator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Escalabilidade - Processamento em lote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58" name="Google Shape;1258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0300" y="1814150"/>
            <a:ext cx="6413698" cy="274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5"/>
          <p:cNvSpPr/>
          <p:nvPr/>
        </p:nvSpPr>
        <p:spPr>
          <a:xfrm>
            <a:off x="6656800" y="0"/>
            <a:ext cx="2487300" cy="5143500"/>
          </a:xfrm>
          <a:prstGeom prst="rect">
            <a:avLst/>
          </a:prstGeom>
          <a:solidFill>
            <a:srgbClr val="1F2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62" y="301500"/>
            <a:ext cx="837676" cy="2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75"/>
          <p:cNvSpPr txBox="1"/>
          <p:nvPr/>
        </p:nvSpPr>
        <p:spPr>
          <a:xfrm>
            <a:off x="198250" y="549750"/>
            <a:ext cx="46452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Eleita entre os 25 melhores softwares de 2024.</a:t>
            </a:r>
            <a:endParaRPr sz="2800" b="1">
              <a:solidFill>
                <a:srgbClr val="0088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6" name="Google Shape;376;p75"/>
          <p:cNvSpPr txBox="1"/>
          <p:nvPr/>
        </p:nvSpPr>
        <p:spPr>
          <a:xfrm>
            <a:off x="198250" y="2222775"/>
            <a:ext cx="44277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Eleita ao lado de </a:t>
            </a:r>
            <a:r>
              <a:rPr lang="pt-BR" sz="1900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Midjourney</a:t>
            </a:r>
            <a:r>
              <a:rPr lang="pt-BR" sz="1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900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Whatsapp</a:t>
            </a:r>
            <a:r>
              <a:rPr lang="pt-BR" sz="1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900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Slack</a:t>
            </a:r>
            <a:r>
              <a:rPr lang="pt-BR" sz="1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e outros players globais na maior plataforma de avaliação de produtos do mundo.</a:t>
            </a:r>
            <a:endParaRPr sz="2100" b="1"/>
          </a:p>
        </p:txBody>
      </p:sp>
      <p:pic>
        <p:nvPicPr>
          <p:cNvPr id="377" name="Google Shape;37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480" y="0"/>
            <a:ext cx="4138520" cy="517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dk1"/>
        </a:solidFill>
        <a:effectLst/>
      </p:bgPr>
    </p:bg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120"/>
          <p:cNvGrpSpPr/>
          <p:nvPr/>
        </p:nvGrpSpPr>
        <p:grpSpPr>
          <a:xfrm>
            <a:off x="4072413" y="3609950"/>
            <a:ext cx="1275000" cy="447000"/>
            <a:chOff x="7648225" y="3860825"/>
            <a:chExt cx="1275000" cy="447000"/>
          </a:xfrm>
        </p:grpSpPr>
        <p:sp>
          <p:nvSpPr>
            <p:cNvPr id="1264" name="Google Shape;1264;p120"/>
            <p:cNvSpPr txBox="1"/>
            <p:nvPr/>
          </p:nvSpPr>
          <p:spPr>
            <a:xfrm>
              <a:off x="7648225" y="3928625"/>
              <a:ext cx="637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API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265" name="Google Shape;1265;p120"/>
            <p:cNvSpPr txBox="1"/>
            <p:nvPr/>
          </p:nvSpPr>
          <p:spPr>
            <a:xfrm>
              <a:off x="8285725" y="3863250"/>
              <a:ext cx="637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auth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HTTPS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cxnSp>
          <p:nvCxnSpPr>
            <p:cNvPr id="1266" name="Google Shape;1266;p120"/>
            <p:cNvCxnSpPr/>
            <p:nvPr/>
          </p:nvCxnSpPr>
          <p:spPr>
            <a:xfrm rot="10800000">
              <a:off x="8285725" y="3860825"/>
              <a:ext cx="0" cy="447000"/>
            </a:xfrm>
            <a:prstGeom prst="straightConnector1">
              <a:avLst/>
            </a:prstGeom>
            <a:noFill/>
            <a:ln w="9525" cap="flat" cmpd="sng">
              <a:solidFill>
                <a:srgbClr val="248DD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67" name="Google Shape;1267;p120"/>
          <p:cNvSpPr/>
          <p:nvPr/>
        </p:nvSpPr>
        <p:spPr>
          <a:xfrm>
            <a:off x="0" y="250"/>
            <a:ext cx="9144000" cy="1633800"/>
          </a:xfrm>
          <a:prstGeom prst="rect">
            <a:avLst/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8" name="Google Shape;1268;p12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120"/>
          <p:cNvSpPr txBox="1"/>
          <p:nvPr/>
        </p:nvSpPr>
        <p:spPr>
          <a:xfrm>
            <a:off x="434350" y="520875"/>
            <a:ext cx="832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Arquitetura </a:t>
            </a:r>
            <a:r>
              <a:rPr lang="pt-BR" sz="3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|</a:t>
            </a:r>
            <a:r>
              <a:rPr lang="pt-BR" sz="3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Automações On-Premise e Orquestração em Cloud BotCity.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70" name="Google Shape;1270;p120"/>
          <p:cNvGrpSpPr/>
          <p:nvPr/>
        </p:nvGrpSpPr>
        <p:grpSpPr>
          <a:xfrm>
            <a:off x="5714850" y="2609225"/>
            <a:ext cx="639600" cy="724225"/>
            <a:chOff x="5714850" y="2609225"/>
            <a:chExt cx="639600" cy="724225"/>
          </a:xfrm>
        </p:grpSpPr>
        <p:sp>
          <p:nvSpPr>
            <p:cNvPr id="1271" name="Google Shape;1271;p120"/>
            <p:cNvSpPr txBox="1"/>
            <p:nvPr/>
          </p:nvSpPr>
          <p:spPr>
            <a:xfrm>
              <a:off x="5715900" y="2609225"/>
              <a:ext cx="637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API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272" name="Google Shape;1272;p120"/>
            <p:cNvSpPr txBox="1"/>
            <p:nvPr/>
          </p:nvSpPr>
          <p:spPr>
            <a:xfrm>
              <a:off x="5715900" y="2902350"/>
              <a:ext cx="637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auth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HTTPS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cxnSp>
          <p:nvCxnSpPr>
            <p:cNvPr id="1273" name="Google Shape;1273;p120"/>
            <p:cNvCxnSpPr/>
            <p:nvPr/>
          </p:nvCxnSpPr>
          <p:spPr>
            <a:xfrm>
              <a:off x="5714850" y="2902350"/>
              <a:ext cx="639600" cy="0"/>
            </a:xfrm>
            <a:prstGeom prst="straightConnector1">
              <a:avLst/>
            </a:prstGeom>
            <a:noFill/>
            <a:ln w="9525" cap="flat" cmpd="sng">
              <a:solidFill>
                <a:srgbClr val="248DD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4" name="Google Shape;1274;p120"/>
          <p:cNvGrpSpPr/>
          <p:nvPr/>
        </p:nvGrpSpPr>
        <p:grpSpPr>
          <a:xfrm>
            <a:off x="3055525" y="2609225"/>
            <a:ext cx="639600" cy="724225"/>
            <a:chOff x="7647175" y="3928625"/>
            <a:chExt cx="639600" cy="724225"/>
          </a:xfrm>
        </p:grpSpPr>
        <p:sp>
          <p:nvSpPr>
            <p:cNvPr id="1275" name="Google Shape;1275;p120"/>
            <p:cNvSpPr txBox="1"/>
            <p:nvPr/>
          </p:nvSpPr>
          <p:spPr>
            <a:xfrm>
              <a:off x="7648225" y="3928625"/>
              <a:ext cx="637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API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276" name="Google Shape;1276;p120"/>
            <p:cNvSpPr txBox="1"/>
            <p:nvPr/>
          </p:nvSpPr>
          <p:spPr>
            <a:xfrm>
              <a:off x="7648225" y="4221750"/>
              <a:ext cx="637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auth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HTTPS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cxnSp>
          <p:nvCxnSpPr>
            <p:cNvPr id="1277" name="Google Shape;1277;p120"/>
            <p:cNvCxnSpPr/>
            <p:nvPr/>
          </p:nvCxnSpPr>
          <p:spPr>
            <a:xfrm>
              <a:off x="7647175" y="4221750"/>
              <a:ext cx="639600" cy="0"/>
            </a:xfrm>
            <a:prstGeom prst="straightConnector1">
              <a:avLst/>
            </a:prstGeom>
            <a:noFill/>
            <a:ln w="9525" cap="flat" cmpd="sng">
              <a:solidFill>
                <a:srgbClr val="248DD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8" name="Google Shape;1278;p120"/>
          <p:cNvGrpSpPr/>
          <p:nvPr/>
        </p:nvGrpSpPr>
        <p:grpSpPr>
          <a:xfrm>
            <a:off x="3700650" y="2180175"/>
            <a:ext cx="2014200" cy="1432200"/>
            <a:chOff x="3700650" y="2180175"/>
            <a:chExt cx="2014200" cy="1432200"/>
          </a:xfrm>
        </p:grpSpPr>
        <p:sp>
          <p:nvSpPr>
            <p:cNvPr id="1279" name="Google Shape;1279;p120"/>
            <p:cNvSpPr/>
            <p:nvPr/>
          </p:nvSpPr>
          <p:spPr>
            <a:xfrm>
              <a:off x="3700650" y="2180175"/>
              <a:ext cx="2014200" cy="1432200"/>
            </a:xfrm>
            <a:prstGeom prst="roundRect">
              <a:avLst>
                <a:gd name="adj" fmla="val 4926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80" name="Google Shape;1280;p1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71300" y="2703200"/>
              <a:ext cx="386150" cy="38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1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19500" y="2703200"/>
              <a:ext cx="386150" cy="38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120"/>
            <p:cNvPicPr preferRelativeResize="0"/>
            <p:nvPr/>
          </p:nvPicPr>
          <p:blipFill rotWithShape="1">
            <a:blip r:embed="rId6">
              <a:alphaModFix/>
            </a:blip>
            <a:srcRect l="15227" t="12236" r="15587" b="13601"/>
            <a:stretch/>
          </p:blipFill>
          <p:spPr>
            <a:xfrm>
              <a:off x="5133463" y="2826625"/>
              <a:ext cx="344700" cy="369300"/>
            </a:xfrm>
            <a:prstGeom prst="roundRect">
              <a:avLst>
                <a:gd name="adj" fmla="val 20194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cxnSp>
          <p:nvCxnSpPr>
            <p:cNvPr id="1283" name="Google Shape;1283;p120"/>
            <p:cNvCxnSpPr>
              <a:stCxn id="1280" idx="3"/>
              <a:endCxn id="1281" idx="1"/>
            </p:cNvCxnSpPr>
            <p:nvPr/>
          </p:nvCxnSpPr>
          <p:spPr>
            <a:xfrm>
              <a:off x="4457450" y="2896275"/>
              <a:ext cx="462000" cy="0"/>
            </a:xfrm>
            <a:prstGeom prst="straightConnector1">
              <a:avLst/>
            </a:prstGeom>
            <a:noFill/>
            <a:ln w="9525" cap="flat" cmpd="sng">
              <a:solidFill>
                <a:srgbClr val="248DD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4" name="Google Shape;1284;p120"/>
            <p:cNvSpPr txBox="1"/>
            <p:nvPr/>
          </p:nvSpPr>
          <p:spPr>
            <a:xfrm>
              <a:off x="3767725" y="3139800"/>
              <a:ext cx="9933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workspace.botcity.dev</a:t>
              </a:r>
              <a:endParaRPr sz="5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(Orchestrator)</a:t>
              </a:r>
              <a:endParaRPr sz="5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285" name="Google Shape;1285;p120"/>
            <p:cNvSpPr txBox="1"/>
            <p:nvPr/>
          </p:nvSpPr>
          <p:spPr>
            <a:xfrm>
              <a:off x="3700650" y="2180750"/>
              <a:ext cx="201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Orchestrator</a:t>
              </a:r>
              <a:endParaRPr sz="12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1286" name="Google Shape;1286;p120"/>
          <p:cNvGrpSpPr/>
          <p:nvPr/>
        </p:nvGrpSpPr>
        <p:grpSpPr>
          <a:xfrm>
            <a:off x="3700650" y="4056950"/>
            <a:ext cx="2014200" cy="523538"/>
            <a:chOff x="3700650" y="4056950"/>
            <a:chExt cx="2014200" cy="523538"/>
          </a:xfrm>
        </p:grpSpPr>
        <p:sp>
          <p:nvSpPr>
            <p:cNvPr id="1287" name="Google Shape;1287;p120"/>
            <p:cNvSpPr/>
            <p:nvPr/>
          </p:nvSpPr>
          <p:spPr>
            <a:xfrm>
              <a:off x="3700650" y="4056950"/>
              <a:ext cx="2014200" cy="523500"/>
            </a:xfrm>
            <a:prstGeom prst="roundRect">
              <a:avLst>
                <a:gd name="adj" fmla="val 16149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20"/>
            <p:cNvSpPr txBox="1"/>
            <p:nvPr/>
          </p:nvSpPr>
          <p:spPr>
            <a:xfrm>
              <a:off x="3843700" y="4056950"/>
              <a:ext cx="168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Third-party Apps</a:t>
              </a:r>
              <a:endParaRPr sz="12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289" name="Google Shape;1289;p120"/>
            <p:cNvSpPr txBox="1"/>
            <p:nvPr/>
          </p:nvSpPr>
          <p:spPr>
            <a:xfrm>
              <a:off x="3836400" y="4272688"/>
              <a:ext cx="1742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Client Product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1290" name="Google Shape;1290;p120"/>
          <p:cNvGrpSpPr/>
          <p:nvPr/>
        </p:nvGrpSpPr>
        <p:grpSpPr>
          <a:xfrm>
            <a:off x="1016000" y="2180175"/>
            <a:ext cx="2039525" cy="1432200"/>
            <a:chOff x="1016000" y="2180175"/>
            <a:chExt cx="2039525" cy="1432200"/>
          </a:xfrm>
        </p:grpSpPr>
        <p:sp>
          <p:nvSpPr>
            <p:cNvPr id="1291" name="Google Shape;1291;p120"/>
            <p:cNvSpPr/>
            <p:nvPr/>
          </p:nvSpPr>
          <p:spPr>
            <a:xfrm>
              <a:off x="1016000" y="2180175"/>
              <a:ext cx="1742700" cy="1432200"/>
            </a:xfrm>
            <a:prstGeom prst="roundRect">
              <a:avLst>
                <a:gd name="adj" fmla="val 4926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20"/>
            <p:cNvSpPr txBox="1"/>
            <p:nvPr/>
          </p:nvSpPr>
          <p:spPr>
            <a:xfrm>
              <a:off x="1016000" y="2180750"/>
              <a:ext cx="174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Dev. Environment</a:t>
              </a:r>
              <a:endParaRPr sz="12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293" name="Google Shape;1293;p120"/>
            <p:cNvSpPr/>
            <p:nvPr/>
          </p:nvSpPr>
          <p:spPr>
            <a:xfrm>
              <a:off x="1185325" y="2681100"/>
              <a:ext cx="903600" cy="458700"/>
            </a:xfrm>
            <a:prstGeom prst="roundRect">
              <a:avLst>
                <a:gd name="adj" fmla="val 12306"/>
              </a:avLst>
            </a:pr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Studio</a:t>
              </a:r>
              <a:endParaRPr/>
            </a:p>
          </p:txBody>
        </p:sp>
        <p:sp>
          <p:nvSpPr>
            <p:cNvPr id="1294" name="Google Shape;1294;p120"/>
            <p:cNvSpPr/>
            <p:nvPr/>
          </p:nvSpPr>
          <p:spPr>
            <a:xfrm>
              <a:off x="2151925" y="2681100"/>
              <a:ext cx="903600" cy="458700"/>
            </a:xfrm>
            <a:prstGeom prst="roundRect">
              <a:avLst>
                <a:gd name="adj" fmla="val 12306"/>
              </a:avLst>
            </a:pr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CLI</a:t>
              </a:r>
              <a:endParaRPr/>
            </a:p>
          </p:txBody>
        </p:sp>
      </p:grpSp>
      <p:grpSp>
        <p:nvGrpSpPr>
          <p:cNvPr id="1295" name="Google Shape;1295;p120"/>
          <p:cNvGrpSpPr/>
          <p:nvPr/>
        </p:nvGrpSpPr>
        <p:grpSpPr>
          <a:xfrm>
            <a:off x="6353425" y="2180175"/>
            <a:ext cx="1743725" cy="1432200"/>
            <a:chOff x="6353425" y="2180175"/>
            <a:chExt cx="1743725" cy="1432200"/>
          </a:xfrm>
        </p:grpSpPr>
        <p:sp>
          <p:nvSpPr>
            <p:cNvPr id="1296" name="Google Shape;1296;p120"/>
            <p:cNvSpPr/>
            <p:nvPr/>
          </p:nvSpPr>
          <p:spPr>
            <a:xfrm>
              <a:off x="6353425" y="2180175"/>
              <a:ext cx="1742700" cy="1432200"/>
            </a:xfrm>
            <a:prstGeom prst="roundRect">
              <a:avLst>
                <a:gd name="adj" fmla="val 4926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20"/>
            <p:cNvSpPr txBox="1"/>
            <p:nvPr/>
          </p:nvSpPr>
          <p:spPr>
            <a:xfrm>
              <a:off x="6354450" y="2180750"/>
              <a:ext cx="174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1F2125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Runner</a:t>
              </a:r>
              <a:endParaRPr sz="1200">
                <a:solidFill>
                  <a:srgbClr val="1F2125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pic>
          <p:nvPicPr>
            <p:cNvPr id="1298" name="Google Shape;1298;p1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91130" y="2747700"/>
              <a:ext cx="1267291" cy="25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9" name="Google Shape;1299;p120"/>
            <p:cNvSpPr txBox="1"/>
            <p:nvPr/>
          </p:nvSpPr>
          <p:spPr>
            <a:xfrm>
              <a:off x="6353425" y="3243075"/>
              <a:ext cx="1742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AWS/Azure/GCP/Intranet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300" name="Google Shape;1300;p120"/>
            <p:cNvSpPr txBox="1"/>
            <p:nvPr/>
          </p:nvSpPr>
          <p:spPr>
            <a:xfrm>
              <a:off x="6353425" y="3002713"/>
              <a:ext cx="1742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1F212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PROCESS</a:t>
              </a:r>
              <a:endParaRPr sz="8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301" name="Google Shape;1301;p120"/>
          <p:cNvSpPr/>
          <p:nvPr/>
        </p:nvSpPr>
        <p:spPr>
          <a:xfrm>
            <a:off x="462950" y="0"/>
            <a:ext cx="12750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Arquitetura</a:t>
            </a:r>
            <a:endParaRPr sz="9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2" name="Google Shape;1302;p120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FF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Orquestração e Governança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dk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p121"/>
          <p:cNvPicPr preferRelativeResize="0"/>
          <p:nvPr/>
        </p:nvPicPr>
        <p:blipFill rotWithShape="1">
          <a:blip r:embed="rId3">
            <a:alphaModFix/>
          </a:blip>
          <a:srcRect l="9533" t="6921" r="44741" b="8152"/>
          <a:stretch/>
        </p:blipFill>
        <p:spPr>
          <a:xfrm>
            <a:off x="6122303" y="0"/>
            <a:ext cx="30216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121"/>
          <p:cNvSpPr txBox="1"/>
          <p:nvPr/>
        </p:nvSpPr>
        <p:spPr>
          <a:xfrm>
            <a:off x="530175" y="1935350"/>
            <a:ext cx="5698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Visibilidade completa do seu CoE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Google Shape;1313;p12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22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122"/>
          <p:cNvSpPr txBox="1"/>
          <p:nvPr/>
        </p:nvSpPr>
        <p:spPr>
          <a:xfrm>
            <a:off x="516100" y="2535025"/>
            <a:ext cx="22257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KPIs consolidados e integrados diretamente ao orquestrador.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Dê visibilidade completa aos resultados do seu CoE.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316" name="Google Shape;1316;p122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317" name="Google Shape;1317;p122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122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122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122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122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122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3" name="Google Shape;1323;p122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4" name="Google Shape;1324;p122"/>
          <p:cNvSpPr txBox="1"/>
          <p:nvPr/>
        </p:nvSpPr>
        <p:spPr>
          <a:xfrm>
            <a:off x="462950" y="374288"/>
            <a:ext cx="5698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Visibilidade de KPIs globais.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25" name="Google Shape;1325;p122"/>
          <p:cNvPicPr preferRelativeResize="0"/>
          <p:nvPr/>
        </p:nvPicPr>
        <p:blipFill rotWithShape="1">
          <a:blip r:embed="rId5">
            <a:alphaModFix/>
          </a:blip>
          <a:srcRect b="54765"/>
          <a:stretch/>
        </p:blipFill>
        <p:spPr>
          <a:xfrm>
            <a:off x="3178401" y="1422025"/>
            <a:ext cx="4722126" cy="3603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p12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23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123"/>
          <p:cNvSpPr txBox="1"/>
          <p:nvPr/>
        </p:nvSpPr>
        <p:spPr>
          <a:xfrm>
            <a:off x="516100" y="2535025"/>
            <a:ext cx="2225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Indicadores de eficiência, falhas mais comuns e downtime geram insights para um plano melhoria contínua.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333" name="Google Shape;1333;p123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334" name="Google Shape;1334;p123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123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123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123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123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123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0" name="Google Shape;1340;p123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1" name="Google Shape;1341;p123"/>
          <p:cNvSpPr txBox="1"/>
          <p:nvPr/>
        </p:nvSpPr>
        <p:spPr>
          <a:xfrm>
            <a:off x="462950" y="374288"/>
            <a:ext cx="5698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Indicadores de eficiência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42" name="Google Shape;1342;p123"/>
          <p:cNvPicPr preferRelativeResize="0"/>
          <p:nvPr/>
        </p:nvPicPr>
        <p:blipFill rotWithShape="1">
          <a:blip r:embed="rId5">
            <a:alphaModFix/>
          </a:blip>
          <a:srcRect t="45817" b="1639"/>
          <a:stretch/>
        </p:blipFill>
        <p:spPr>
          <a:xfrm>
            <a:off x="3175475" y="1362499"/>
            <a:ext cx="4089326" cy="36246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Google Shape;1347;p12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24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24"/>
          <p:cNvSpPr txBox="1"/>
          <p:nvPr/>
        </p:nvSpPr>
        <p:spPr>
          <a:xfrm>
            <a:off x="516100" y="2535025"/>
            <a:ext cx="2225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Otimização de infraestrutura e agents com visibilidade de ocupação.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350" name="Google Shape;1350;p124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351" name="Google Shape;1351;p124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124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124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124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124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124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7" name="Google Shape;1357;p124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8" name="Google Shape;1358;p124"/>
          <p:cNvSpPr txBox="1"/>
          <p:nvPr/>
        </p:nvSpPr>
        <p:spPr>
          <a:xfrm>
            <a:off x="462950" y="374300"/>
            <a:ext cx="7432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Otimização de infraestrutura e agents.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59" name="Google Shape;1359;p124"/>
          <p:cNvPicPr preferRelativeResize="0"/>
          <p:nvPr/>
        </p:nvPicPr>
        <p:blipFill rotWithShape="1">
          <a:blip r:embed="rId5">
            <a:alphaModFix/>
          </a:blip>
          <a:srcRect b="28191"/>
          <a:stretch/>
        </p:blipFill>
        <p:spPr>
          <a:xfrm>
            <a:off x="3085700" y="1422100"/>
            <a:ext cx="4536626" cy="37033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4" name="Google Shape;1364;p1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25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125"/>
          <p:cNvSpPr txBox="1"/>
          <p:nvPr/>
        </p:nvSpPr>
        <p:spPr>
          <a:xfrm>
            <a:off x="516100" y="2535025"/>
            <a:ext cx="2225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Otimização de infraestrutura e agents com visibilidade de ocupação.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367" name="Google Shape;1367;p125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368" name="Google Shape;1368;p125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25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125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125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25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25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4" name="Google Shape;1374;p125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5" name="Google Shape;1375;p125"/>
          <p:cNvSpPr txBox="1"/>
          <p:nvPr/>
        </p:nvSpPr>
        <p:spPr>
          <a:xfrm>
            <a:off x="462950" y="374300"/>
            <a:ext cx="7432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Otimização de infraestrutura e agents.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76" name="Google Shape;1376;p125"/>
          <p:cNvPicPr preferRelativeResize="0"/>
          <p:nvPr/>
        </p:nvPicPr>
        <p:blipFill rotWithShape="1">
          <a:blip r:embed="rId5">
            <a:alphaModFix/>
          </a:blip>
          <a:srcRect b="28191"/>
          <a:stretch/>
        </p:blipFill>
        <p:spPr>
          <a:xfrm>
            <a:off x="3085700" y="1422100"/>
            <a:ext cx="4536626" cy="37033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12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2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126"/>
          <p:cNvSpPr txBox="1"/>
          <p:nvPr/>
        </p:nvSpPr>
        <p:spPr>
          <a:xfrm>
            <a:off x="516100" y="2535025"/>
            <a:ext cx="2225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Defina os inputs e o Insights irá calcular ROI, savings e FTE ao nível de cada automação.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384" name="Google Shape;1384;p126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385" name="Google Shape;1385;p126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26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126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126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26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26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1" name="Google Shape;1391;p126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2" name="Google Shape;1392;p126"/>
          <p:cNvSpPr txBox="1"/>
          <p:nvPr/>
        </p:nvSpPr>
        <p:spPr>
          <a:xfrm>
            <a:off x="462950" y="374300"/>
            <a:ext cx="7432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Saiba o retorno de cada automação.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93" name="Google Shape;1393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1800" y="1412675"/>
            <a:ext cx="6069699" cy="3627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p12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27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27"/>
          <p:cNvSpPr txBox="1"/>
          <p:nvPr/>
        </p:nvSpPr>
        <p:spPr>
          <a:xfrm>
            <a:off x="516100" y="2535025"/>
            <a:ext cx="222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Resultados granulares de retorno no nível de cada processo.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401" name="Google Shape;1401;p127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402" name="Google Shape;1402;p127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127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127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127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127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27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8" name="Google Shape;1408;p127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9" name="Google Shape;1409;p127"/>
          <p:cNvSpPr txBox="1"/>
          <p:nvPr/>
        </p:nvSpPr>
        <p:spPr>
          <a:xfrm>
            <a:off x="462950" y="374300"/>
            <a:ext cx="7432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Saiba o retorno de cada automação.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0" name="Google Shape;1410;p127"/>
          <p:cNvPicPr preferRelativeResize="0"/>
          <p:nvPr/>
        </p:nvPicPr>
        <p:blipFill rotWithShape="1">
          <a:blip r:embed="rId5">
            <a:alphaModFix/>
          </a:blip>
          <a:srcRect r="16436"/>
          <a:stretch/>
        </p:blipFill>
        <p:spPr>
          <a:xfrm>
            <a:off x="2901550" y="1302975"/>
            <a:ext cx="4672800" cy="38405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Google Shape;1415;p12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28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28"/>
          <p:cNvSpPr txBox="1"/>
          <p:nvPr/>
        </p:nvSpPr>
        <p:spPr>
          <a:xfrm>
            <a:off x="516100" y="2535025"/>
            <a:ext cx="2225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Integrações disponíveis com as melhores soluções de BI do mercado.</a:t>
            </a:r>
            <a:endParaRPr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418" name="Google Shape;1418;p128"/>
          <p:cNvGrpSpPr/>
          <p:nvPr/>
        </p:nvGrpSpPr>
        <p:grpSpPr>
          <a:xfrm>
            <a:off x="516101" y="2241804"/>
            <a:ext cx="402279" cy="293209"/>
            <a:chOff x="756122" y="4431796"/>
            <a:chExt cx="1394383" cy="1016322"/>
          </a:xfrm>
        </p:grpSpPr>
        <p:sp>
          <p:nvSpPr>
            <p:cNvPr id="1419" name="Google Shape;1419;p128"/>
            <p:cNvSpPr/>
            <p:nvPr/>
          </p:nvSpPr>
          <p:spPr>
            <a:xfrm>
              <a:off x="1291978" y="4907110"/>
              <a:ext cx="858527" cy="64405"/>
            </a:xfrm>
            <a:custGeom>
              <a:avLst/>
              <a:gdLst/>
              <a:ahLst/>
              <a:cxnLst/>
              <a:rect l="l" t="t" r="r" b="b"/>
              <a:pathLst>
                <a:path w="858527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4359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128"/>
            <p:cNvSpPr/>
            <p:nvPr/>
          </p:nvSpPr>
          <p:spPr>
            <a:xfrm>
              <a:off x="756122" y="4570913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128"/>
            <p:cNvSpPr/>
            <p:nvPr/>
          </p:nvSpPr>
          <p:spPr>
            <a:xfrm>
              <a:off x="756122" y="5244597"/>
              <a:ext cx="858528" cy="64405"/>
            </a:xfrm>
            <a:custGeom>
              <a:avLst/>
              <a:gdLst/>
              <a:ahLst/>
              <a:cxnLst/>
              <a:rect l="l" t="t" r="r" b="b"/>
              <a:pathLst>
                <a:path w="858528" h="64405" extrusionOk="0">
                  <a:moveTo>
                    <a:pt x="826325" y="64406"/>
                  </a:moveTo>
                  <a:lnTo>
                    <a:pt x="32203" y="64406"/>
                  </a:lnTo>
                  <a:cubicBezTo>
                    <a:pt x="14169" y="64406"/>
                    <a:pt x="0" y="50236"/>
                    <a:pt x="0" y="32203"/>
                  </a:cubicBezTo>
                  <a:cubicBezTo>
                    <a:pt x="0" y="14169"/>
                    <a:pt x="14169" y="0"/>
                    <a:pt x="32203" y="0"/>
                  </a:cubicBezTo>
                  <a:lnTo>
                    <a:pt x="826325" y="0"/>
                  </a:lnTo>
                  <a:cubicBezTo>
                    <a:pt x="844359" y="0"/>
                    <a:pt x="858528" y="14169"/>
                    <a:pt x="858528" y="32203"/>
                  </a:cubicBezTo>
                  <a:cubicBezTo>
                    <a:pt x="858528" y="50236"/>
                    <a:pt x="843715" y="64406"/>
                    <a:pt x="826325" y="6440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128"/>
            <p:cNvSpPr/>
            <p:nvPr/>
          </p:nvSpPr>
          <p:spPr>
            <a:xfrm>
              <a:off x="1557329" y="4431796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28"/>
            <p:cNvSpPr/>
            <p:nvPr/>
          </p:nvSpPr>
          <p:spPr>
            <a:xfrm>
              <a:off x="1013745" y="4767994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996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2"/>
                    <a:pt x="171319" y="278232"/>
                  </a:cubicBezTo>
                  <a:cubicBezTo>
                    <a:pt x="230572" y="278232"/>
                    <a:pt x="278233" y="230572"/>
                    <a:pt x="278233" y="171319"/>
                  </a:cubicBezTo>
                  <a:cubicBezTo>
                    <a:pt x="278233" y="112066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28"/>
            <p:cNvSpPr/>
            <p:nvPr/>
          </p:nvSpPr>
          <p:spPr>
            <a:xfrm>
              <a:off x="1557329" y="5105480"/>
              <a:ext cx="342638" cy="342638"/>
            </a:xfrm>
            <a:custGeom>
              <a:avLst/>
              <a:gdLst/>
              <a:ahLst/>
              <a:cxnLst/>
              <a:rect l="l" t="t" r="r" b="b"/>
              <a:pathLst>
                <a:path w="342638" h="342638" extrusionOk="0">
                  <a:moveTo>
                    <a:pt x="171319" y="342638"/>
                  </a:moveTo>
                  <a:cubicBezTo>
                    <a:pt x="76643" y="342638"/>
                    <a:pt x="0" y="265996"/>
                    <a:pt x="0" y="171319"/>
                  </a:cubicBezTo>
                  <a:cubicBezTo>
                    <a:pt x="0" y="76643"/>
                    <a:pt x="76643" y="0"/>
                    <a:pt x="171319" y="0"/>
                  </a:cubicBezTo>
                  <a:cubicBezTo>
                    <a:pt x="265996" y="0"/>
                    <a:pt x="342638" y="76643"/>
                    <a:pt x="342638" y="171319"/>
                  </a:cubicBezTo>
                  <a:cubicBezTo>
                    <a:pt x="342638" y="265352"/>
                    <a:pt x="265996" y="342638"/>
                    <a:pt x="171319" y="342638"/>
                  </a:cubicBezTo>
                  <a:close/>
                  <a:moveTo>
                    <a:pt x="171319" y="64406"/>
                  </a:moveTo>
                  <a:cubicBezTo>
                    <a:pt x="112066" y="64406"/>
                    <a:pt x="64406" y="112066"/>
                    <a:pt x="64406" y="171319"/>
                  </a:cubicBezTo>
                  <a:cubicBezTo>
                    <a:pt x="64406" y="230572"/>
                    <a:pt x="112066" y="278233"/>
                    <a:pt x="171319" y="278233"/>
                  </a:cubicBezTo>
                  <a:cubicBezTo>
                    <a:pt x="230572" y="278233"/>
                    <a:pt x="278233" y="229928"/>
                    <a:pt x="278233" y="171319"/>
                  </a:cubicBezTo>
                  <a:cubicBezTo>
                    <a:pt x="278233" y="112710"/>
                    <a:pt x="230572" y="64406"/>
                    <a:pt x="171319" y="64406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5" name="Google Shape;1425;p128"/>
          <p:cNvSpPr/>
          <p:nvPr/>
        </p:nvSpPr>
        <p:spPr>
          <a:xfrm>
            <a:off x="462950" y="0"/>
            <a:ext cx="21099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48D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BotCity Insights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6" name="Google Shape;1426;p128"/>
          <p:cNvSpPr txBox="1"/>
          <p:nvPr/>
        </p:nvSpPr>
        <p:spPr>
          <a:xfrm>
            <a:off x="462950" y="374300"/>
            <a:ext cx="74328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BotCity</a:t>
            </a: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200" b="1" i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Insights</a:t>
            </a:r>
            <a:endParaRPr sz="3200" b="1" i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Integrações com BI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27" name="Google Shape;1427;p128"/>
          <p:cNvPicPr preferRelativeResize="0"/>
          <p:nvPr/>
        </p:nvPicPr>
        <p:blipFill rotWithShape="1">
          <a:blip r:embed="rId5">
            <a:alphaModFix/>
          </a:blip>
          <a:srcRect r="24482" b="31186"/>
          <a:stretch/>
        </p:blipFill>
        <p:spPr>
          <a:xfrm>
            <a:off x="2856425" y="1522975"/>
            <a:ext cx="5165401" cy="307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29"/>
          <p:cNvSpPr txBox="1"/>
          <p:nvPr/>
        </p:nvSpPr>
        <p:spPr>
          <a:xfrm>
            <a:off x="434350" y="1612650"/>
            <a:ext cx="5394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Farmácias Pague Menos / Extrafarma: 2ª maior de rede farmácias do Brasil (+25 mil colaboradores) migrou de AA para BotCity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3" name="Google Shape;1433;p129"/>
          <p:cNvSpPr/>
          <p:nvPr/>
        </p:nvSpPr>
        <p:spPr>
          <a:xfrm>
            <a:off x="5996000" y="1261050"/>
            <a:ext cx="3381600" cy="2621400"/>
          </a:xfrm>
          <a:prstGeom prst="roundRect">
            <a:avLst>
              <a:gd name="adj" fmla="val 6944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29"/>
          <p:cNvSpPr txBox="1"/>
          <p:nvPr/>
        </p:nvSpPr>
        <p:spPr>
          <a:xfrm>
            <a:off x="434350" y="246475"/>
            <a:ext cx="5505900" cy="14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Case: Migração de </a:t>
            </a:r>
            <a:r>
              <a:rPr lang="pt-BR" sz="31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Automation Anywhere para BotCity</a:t>
            </a:r>
            <a:endParaRPr sz="31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35" name="Google Shape;1435;p12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129"/>
          <p:cNvSpPr txBox="1"/>
          <p:nvPr/>
        </p:nvSpPr>
        <p:spPr>
          <a:xfrm>
            <a:off x="701025" y="2635675"/>
            <a:ext cx="51282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+50 robôs</a:t>
            </a:r>
            <a:r>
              <a:rPr lang="pt-BR" sz="1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(90% em Python), +40 automações em backlog</a:t>
            </a:r>
            <a:endParaRPr sz="10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80% de economia</a:t>
            </a:r>
            <a:r>
              <a:rPr lang="pt-BR" sz="1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em licenças</a:t>
            </a:r>
            <a:endParaRPr sz="10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R$ 27 milhões</a:t>
            </a:r>
            <a:r>
              <a:rPr lang="pt-BR" sz="1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de ganhos em 2 anos</a:t>
            </a:r>
            <a:endParaRPr sz="10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Proteção contra</a:t>
            </a:r>
            <a:r>
              <a:rPr lang="pt-BR" sz="10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lock-in</a:t>
            </a:r>
            <a:endParaRPr sz="10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Viabilização de projetos de Hiperautomação </a:t>
            </a:r>
            <a:r>
              <a:rPr lang="pt-BR" sz="10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Integrando IA e RPA</a:t>
            </a:r>
            <a:endParaRPr sz="10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37" name="Google Shape;1437;p129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129"/>
          <p:cNvSpPr txBox="1"/>
          <p:nvPr/>
        </p:nvSpPr>
        <p:spPr>
          <a:xfrm>
            <a:off x="434350" y="2266375"/>
            <a:ext cx="274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Resultados principais:</a:t>
            </a:r>
            <a:endParaRPr sz="1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9" name="Google Shape;1439;p129"/>
          <p:cNvSpPr/>
          <p:nvPr/>
        </p:nvSpPr>
        <p:spPr>
          <a:xfrm>
            <a:off x="462950" y="0"/>
            <a:ext cx="8886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6C4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40" name="Google Shape;1440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06" y="2744263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129"/>
          <p:cNvPicPr preferRelativeResize="0"/>
          <p:nvPr/>
        </p:nvPicPr>
        <p:blipFill rotWithShape="1">
          <a:blip r:embed="rId6">
            <a:alphaModFix/>
          </a:blip>
          <a:srcRect l="27097"/>
          <a:stretch/>
        </p:blipFill>
        <p:spPr>
          <a:xfrm>
            <a:off x="6481200" y="1750000"/>
            <a:ext cx="2631925" cy="14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06" y="3025788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06" y="3307313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06" y="3588838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06" y="3870363"/>
            <a:ext cx="123575" cy="12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6"/>
          <p:cNvSpPr/>
          <p:nvPr/>
        </p:nvSpPr>
        <p:spPr>
          <a:xfrm>
            <a:off x="6656800" y="0"/>
            <a:ext cx="2487300" cy="5143500"/>
          </a:xfrm>
          <a:prstGeom prst="rect">
            <a:avLst/>
          </a:prstGeom>
          <a:solidFill>
            <a:srgbClr val="1F2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6"/>
          <p:cNvSpPr/>
          <p:nvPr/>
        </p:nvSpPr>
        <p:spPr>
          <a:xfrm>
            <a:off x="4587154" y="1669150"/>
            <a:ext cx="1904100" cy="1430100"/>
          </a:xfrm>
          <a:prstGeom prst="roundRect">
            <a:avLst>
              <a:gd name="adj" fmla="val 5531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76"/>
          <p:cNvSpPr/>
          <p:nvPr/>
        </p:nvSpPr>
        <p:spPr>
          <a:xfrm>
            <a:off x="2434554" y="1669150"/>
            <a:ext cx="1904100" cy="1430100"/>
          </a:xfrm>
          <a:prstGeom prst="roundRect">
            <a:avLst>
              <a:gd name="adj" fmla="val 5531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76"/>
          <p:cNvSpPr/>
          <p:nvPr/>
        </p:nvSpPr>
        <p:spPr>
          <a:xfrm>
            <a:off x="281950" y="1669150"/>
            <a:ext cx="1904100" cy="1430100"/>
          </a:xfrm>
          <a:prstGeom prst="roundRect">
            <a:avLst>
              <a:gd name="adj" fmla="val 5531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76"/>
          <p:cNvPicPr preferRelativeResize="0"/>
          <p:nvPr/>
        </p:nvPicPr>
        <p:blipFill rotWithShape="1">
          <a:blip r:embed="rId3">
            <a:alphaModFix/>
          </a:blip>
          <a:srcRect r="61202" b="86314"/>
          <a:stretch/>
        </p:blipFill>
        <p:spPr>
          <a:xfrm>
            <a:off x="387100" y="2637150"/>
            <a:ext cx="1345175" cy="4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76"/>
          <p:cNvPicPr preferRelativeResize="0"/>
          <p:nvPr/>
        </p:nvPicPr>
        <p:blipFill rotWithShape="1">
          <a:blip r:embed="rId4">
            <a:alphaModFix/>
          </a:blip>
          <a:srcRect r="63049" b="62646"/>
          <a:stretch/>
        </p:blipFill>
        <p:spPr>
          <a:xfrm>
            <a:off x="2571663" y="2637150"/>
            <a:ext cx="1281200" cy="4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76"/>
          <p:cNvPicPr preferRelativeResize="0"/>
          <p:nvPr/>
        </p:nvPicPr>
        <p:blipFill rotWithShape="1">
          <a:blip r:embed="rId5">
            <a:alphaModFix/>
          </a:blip>
          <a:srcRect r="52185" b="59790"/>
          <a:stretch/>
        </p:blipFill>
        <p:spPr>
          <a:xfrm>
            <a:off x="4708325" y="2621675"/>
            <a:ext cx="1702675" cy="434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76"/>
          <p:cNvGrpSpPr/>
          <p:nvPr/>
        </p:nvGrpSpPr>
        <p:grpSpPr>
          <a:xfrm>
            <a:off x="7845896" y="324057"/>
            <a:ext cx="869107" cy="4495382"/>
            <a:chOff x="6005048" y="-876244"/>
            <a:chExt cx="1155574" cy="5977107"/>
          </a:xfrm>
        </p:grpSpPr>
        <p:pic>
          <p:nvPicPr>
            <p:cNvPr id="390" name="Google Shape;390;p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05050" y="-876244"/>
              <a:ext cx="1155551" cy="1500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7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05048" y="2093988"/>
              <a:ext cx="1155551" cy="1500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7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05071" y="624479"/>
              <a:ext cx="1155551" cy="1500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7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005052" y="3600150"/>
              <a:ext cx="1155551" cy="15007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112" y="301500"/>
            <a:ext cx="837676" cy="2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6"/>
          <p:cNvPicPr preferRelativeResize="0"/>
          <p:nvPr/>
        </p:nvPicPr>
        <p:blipFill rotWithShape="1">
          <a:blip r:embed="rId11">
            <a:alphaModFix/>
          </a:blip>
          <a:srcRect t="35412" b="35409"/>
          <a:stretch/>
        </p:blipFill>
        <p:spPr>
          <a:xfrm>
            <a:off x="422600" y="1759763"/>
            <a:ext cx="694691" cy="1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76"/>
          <p:cNvSpPr txBox="1"/>
          <p:nvPr/>
        </p:nvSpPr>
        <p:spPr>
          <a:xfrm>
            <a:off x="359275" y="2029388"/>
            <a:ext cx="164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“Easiest RPA platform to adopt.”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7" name="Google Shape;397;p76"/>
          <p:cNvPicPr preferRelativeResize="0"/>
          <p:nvPr/>
        </p:nvPicPr>
        <p:blipFill rotWithShape="1">
          <a:blip r:embed="rId11">
            <a:alphaModFix/>
          </a:blip>
          <a:srcRect t="35412" b="35409"/>
          <a:stretch/>
        </p:blipFill>
        <p:spPr>
          <a:xfrm>
            <a:off x="2575200" y="1759763"/>
            <a:ext cx="694691" cy="1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6"/>
          <p:cNvSpPr txBox="1"/>
          <p:nvPr/>
        </p:nvSpPr>
        <p:spPr>
          <a:xfrm>
            <a:off x="2539675" y="1860050"/>
            <a:ext cx="1763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“The best and most complete RPA platform I’ve ever tested on the market”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9" name="Google Shape;399;p76"/>
          <p:cNvPicPr preferRelativeResize="0"/>
          <p:nvPr/>
        </p:nvPicPr>
        <p:blipFill rotWithShape="1">
          <a:blip r:embed="rId11">
            <a:alphaModFix/>
          </a:blip>
          <a:srcRect t="35412" b="35409"/>
          <a:stretch/>
        </p:blipFill>
        <p:spPr>
          <a:xfrm>
            <a:off x="4727800" y="1759763"/>
            <a:ext cx="694691" cy="1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6"/>
          <p:cNvSpPr txBox="1"/>
          <p:nvPr/>
        </p:nvSpPr>
        <p:spPr>
          <a:xfrm>
            <a:off x="4692275" y="1983188"/>
            <a:ext cx="1649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“The RPA that revolutionized our product”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" name="Google Shape;401;p76"/>
          <p:cNvSpPr txBox="1"/>
          <p:nvPr/>
        </p:nvSpPr>
        <p:spPr>
          <a:xfrm>
            <a:off x="5458020" y="1688850"/>
            <a:ext cx="99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Poppins"/>
                <a:ea typeface="Poppins"/>
                <a:cs typeface="Poppins"/>
                <a:sym typeface="Poppins"/>
              </a:rPr>
              <a:t>Mar 21, 2023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" name="Google Shape;402;p76"/>
          <p:cNvSpPr txBox="1"/>
          <p:nvPr/>
        </p:nvSpPr>
        <p:spPr>
          <a:xfrm>
            <a:off x="1117295" y="1688850"/>
            <a:ext cx="99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Poppins"/>
                <a:ea typeface="Poppins"/>
                <a:cs typeface="Poppins"/>
                <a:sym typeface="Poppins"/>
              </a:rPr>
              <a:t>Mar 16, 2023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" name="Google Shape;403;p76"/>
          <p:cNvSpPr txBox="1"/>
          <p:nvPr/>
        </p:nvSpPr>
        <p:spPr>
          <a:xfrm>
            <a:off x="3305420" y="1688850"/>
            <a:ext cx="99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Poppins"/>
                <a:ea typeface="Poppins"/>
                <a:cs typeface="Poppins"/>
                <a:sym typeface="Poppins"/>
              </a:rPr>
              <a:t>Mar 16, 2023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4" name="Google Shape;404;p7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91776" y="2576544"/>
            <a:ext cx="799670" cy="10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7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91775" y="3690738"/>
            <a:ext cx="869101" cy="112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83600" y="1441786"/>
            <a:ext cx="837675" cy="108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27577" y="346875"/>
            <a:ext cx="997500" cy="111451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6"/>
          <p:cNvSpPr/>
          <p:nvPr/>
        </p:nvSpPr>
        <p:spPr>
          <a:xfrm>
            <a:off x="4586917" y="3278060"/>
            <a:ext cx="1904100" cy="1430100"/>
          </a:xfrm>
          <a:prstGeom prst="roundRect">
            <a:avLst>
              <a:gd name="adj" fmla="val 5531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76"/>
          <p:cNvPicPr preferRelativeResize="0"/>
          <p:nvPr/>
        </p:nvPicPr>
        <p:blipFill rotWithShape="1">
          <a:blip r:embed="rId16">
            <a:alphaModFix/>
          </a:blip>
          <a:srcRect r="64532" b="81771"/>
          <a:stretch/>
        </p:blipFill>
        <p:spPr>
          <a:xfrm>
            <a:off x="4692050" y="4243388"/>
            <a:ext cx="1281199" cy="4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6"/>
          <p:cNvSpPr/>
          <p:nvPr/>
        </p:nvSpPr>
        <p:spPr>
          <a:xfrm>
            <a:off x="282175" y="3278060"/>
            <a:ext cx="1904100" cy="1430100"/>
          </a:xfrm>
          <a:prstGeom prst="roundRect">
            <a:avLst>
              <a:gd name="adj" fmla="val 5531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1" name="Google Shape;411;p76"/>
          <p:cNvPicPr preferRelativeResize="0"/>
          <p:nvPr/>
        </p:nvPicPr>
        <p:blipFill rotWithShape="1">
          <a:blip r:embed="rId11">
            <a:alphaModFix/>
          </a:blip>
          <a:srcRect t="35412" b="35409"/>
          <a:stretch/>
        </p:blipFill>
        <p:spPr>
          <a:xfrm>
            <a:off x="422825" y="3388063"/>
            <a:ext cx="694691" cy="1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76"/>
          <p:cNvSpPr txBox="1"/>
          <p:nvPr/>
        </p:nvSpPr>
        <p:spPr>
          <a:xfrm>
            <a:off x="359500" y="3725713"/>
            <a:ext cx="1649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“Fast and furious”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3" name="Google Shape;413;p76"/>
          <p:cNvSpPr/>
          <p:nvPr/>
        </p:nvSpPr>
        <p:spPr>
          <a:xfrm>
            <a:off x="2434317" y="3278060"/>
            <a:ext cx="1904100" cy="1430100"/>
          </a:xfrm>
          <a:prstGeom prst="roundRect">
            <a:avLst>
              <a:gd name="adj" fmla="val 5531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76"/>
          <p:cNvPicPr preferRelativeResize="0"/>
          <p:nvPr/>
        </p:nvPicPr>
        <p:blipFill rotWithShape="1">
          <a:blip r:embed="rId11">
            <a:alphaModFix/>
          </a:blip>
          <a:srcRect t="35412" b="35409"/>
          <a:stretch/>
        </p:blipFill>
        <p:spPr>
          <a:xfrm>
            <a:off x="2610950" y="3388063"/>
            <a:ext cx="694691" cy="1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6"/>
          <p:cNvSpPr txBox="1"/>
          <p:nvPr/>
        </p:nvSpPr>
        <p:spPr>
          <a:xfrm>
            <a:off x="2539438" y="3633313"/>
            <a:ext cx="164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“Disruptive RPA solution”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6" name="Google Shape;416;p76"/>
          <p:cNvPicPr preferRelativeResize="0"/>
          <p:nvPr/>
        </p:nvPicPr>
        <p:blipFill rotWithShape="1">
          <a:blip r:embed="rId17">
            <a:alphaModFix/>
          </a:blip>
          <a:srcRect l="1099" r="66938" b="56368"/>
          <a:stretch/>
        </p:blipFill>
        <p:spPr>
          <a:xfrm>
            <a:off x="387325" y="4241850"/>
            <a:ext cx="1108249" cy="4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6"/>
          <p:cNvPicPr preferRelativeResize="0"/>
          <p:nvPr/>
        </p:nvPicPr>
        <p:blipFill rotWithShape="1">
          <a:blip r:embed="rId18">
            <a:alphaModFix/>
          </a:blip>
          <a:srcRect r="69675" b="60468"/>
          <a:stretch/>
        </p:blipFill>
        <p:spPr>
          <a:xfrm>
            <a:off x="2557438" y="4255938"/>
            <a:ext cx="1072749" cy="4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76"/>
          <p:cNvSpPr txBox="1"/>
          <p:nvPr/>
        </p:nvSpPr>
        <p:spPr>
          <a:xfrm>
            <a:off x="3305645" y="3317150"/>
            <a:ext cx="99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Poppins"/>
                <a:ea typeface="Poppins"/>
                <a:cs typeface="Poppins"/>
                <a:sym typeface="Poppins"/>
              </a:rPr>
              <a:t>Feb 5, 2023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9" name="Google Shape;419;p76"/>
          <p:cNvPicPr preferRelativeResize="0"/>
          <p:nvPr/>
        </p:nvPicPr>
        <p:blipFill rotWithShape="1">
          <a:blip r:embed="rId11">
            <a:alphaModFix/>
          </a:blip>
          <a:srcRect t="35412" b="35409"/>
          <a:stretch/>
        </p:blipFill>
        <p:spPr>
          <a:xfrm>
            <a:off x="4763550" y="3388063"/>
            <a:ext cx="694691" cy="1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76"/>
          <p:cNvSpPr txBox="1"/>
          <p:nvPr/>
        </p:nvSpPr>
        <p:spPr>
          <a:xfrm>
            <a:off x="4692038" y="3540913"/>
            <a:ext cx="1649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“Cost reduction and process improvement.”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1" name="Google Shape;421;p76"/>
          <p:cNvSpPr txBox="1"/>
          <p:nvPr/>
        </p:nvSpPr>
        <p:spPr>
          <a:xfrm>
            <a:off x="5458245" y="3317150"/>
            <a:ext cx="99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Poppins"/>
                <a:ea typeface="Poppins"/>
                <a:cs typeface="Poppins"/>
                <a:sym typeface="Poppins"/>
              </a:rPr>
              <a:t>Mar 22, 2023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2" name="Google Shape;422;p76"/>
          <p:cNvSpPr txBox="1"/>
          <p:nvPr/>
        </p:nvSpPr>
        <p:spPr>
          <a:xfrm>
            <a:off x="1117520" y="3317150"/>
            <a:ext cx="99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Poppins"/>
                <a:ea typeface="Poppins"/>
                <a:cs typeface="Poppins"/>
                <a:sym typeface="Poppins"/>
              </a:rPr>
              <a:t>Mar 16, 2023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3" name="Google Shape;423;p76"/>
          <p:cNvSpPr txBox="1"/>
          <p:nvPr/>
        </p:nvSpPr>
        <p:spPr>
          <a:xfrm>
            <a:off x="189250" y="530700"/>
            <a:ext cx="63501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Eleita o melhor suporte do mundo.</a:t>
            </a:r>
            <a:endParaRPr sz="3200" b="1">
              <a:solidFill>
                <a:srgbClr val="0088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4" name="Google Shape;424;p76"/>
          <p:cNvSpPr txBox="1"/>
          <p:nvPr/>
        </p:nvSpPr>
        <p:spPr>
          <a:xfrm>
            <a:off x="206050" y="1401050"/>
            <a:ext cx="512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acordo com votação global de usuários (Portal G2.com)</a:t>
            </a:r>
            <a:endParaRPr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dk1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30"/>
          <p:cNvSpPr/>
          <p:nvPr/>
        </p:nvSpPr>
        <p:spPr>
          <a:xfrm>
            <a:off x="0" y="2340050"/>
            <a:ext cx="9144000" cy="280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30"/>
          <p:cNvSpPr txBox="1"/>
          <p:nvPr/>
        </p:nvSpPr>
        <p:spPr>
          <a:xfrm>
            <a:off x="701025" y="3637258"/>
            <a:ext cx="4048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+100 automações em execução</a:t>
            </a:r>
            <a:endParaRPr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2" name="Google Shape;1452;p130"/>
          <p:cNvSpPr/>
          <p:nvPr/>
        </p:nvSpPr>
        <p:spPr>
          <a:xfrm>
            <a:off x="5996000" y="1261050"/>
            <a:ext cx="3381600" cy="2621400"/>
          </a:xfrm>
          <a:prstGeom prst="roundRect">
            <a:avLst>
              <a:gd name="adj" fmla="val 6944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30"/>
          <p:cNvSpPr txBox="1"/>
          <p:nvPr/>
        </p:nvSpPr>
        <p:spPr>
          <a:xfrm>
            <a:off x="434350" y="520875"/>
            <a:ext cx="55059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Case: Migração de </a:t>
            </a:r>
            <a:r>
              <a:rPr lang="pt-BR" sz="3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Blue Prism para BotCity</a:t>
            </a:r>
            <a:endParaRPr sz="3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54" name="Google Shape;1454;p1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652" y="2136409"/>
            <a:ext cx="2649549" cy="8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30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30"/>
          <p:cNvSpPr txBox="1"/>
          <p:nvPr/>
        </p:nvSpPr>
        <p:spPr>
          <a:xfrm>
            <a:off x="434350" y="1612650"/>
            <a:ext cx="51282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Multinacional de construção civil migrou sua operaçã </a:t>
            </a: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de Blue Prism para BotCity</a:t>
            </a: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8" name="Google Shape;1458;p130"/>
          <p:cNvSpPr txBox="1"/>
          <p:nvPr/>
        </p:nvSpPr>
        <p:spPr>
          <a:xfrm>
            <a:off x="701025" y="3343792"/>
            <a:ext cx="40485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100.000 horas economizadas para a empresa.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9" name="Google Shape;1459;p130"/>
          <p:cNvSpPr txBox="1"/>
          <p:nvPr/>
        </p:nvSpPr>
        <p:spPr>
          <a:xfrm>
            <a:off x="701025" y="4145825"/>
            <a:ext cx="4048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Consumo de logs do orquestrador para construção de Dashboard “Centro de Operações RPA”.</a:t>
            </a:r>
            <a:endParaRPr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0" name="Google Shape;1460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40600" y="3350700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600" y="3748625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600" y="4113650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40600" y="3010925"/>
            <a:ext cx="123575" cy="1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130"/>
          <p:cNvSpPr txBox="1"/>
          <p:nvPr/>
        </p:nvSpPr>
        <p:spPr>
          <a:xfrm>
            <a:off x="701025" y="2946700"/>
            <a:ext cx="37320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Bots</a:t>
            </a:r>
            <a:r>
              <a:rPr lang="pt-BR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até 20x mais rápidos</a:t>
            </a:r>
            <a:r>
              <a:rPr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>
              <a:solidFill>
                <a:srgbClr val="1F212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65" name="Google Shape;1465;p130"/>
          <p:cNvSpPr txBox="1"/>
          <p:nvPr/>
        </p:nvSpPr>
        <p:spPr>
          <a:xfrm>
            <a:off x="434350" y="2546325"/>
            <a:ext cx="203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Resultados principais:</a:t>
            </a:r>
            <a:endParaRPr sz="1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6" name="Google Shape;1466;p130"/>
          <p:cNvSpPr/>
          <p:nvPr/>
        </p:nvSpPr>
        <p:spPr>
          <a:xfrm>
            <a:off x="462950" y="0"/>
            <a:ext cx="8886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6C4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31"/>
          <p:cNvSpPr/>
          <p:nvPr/>
        </p:nvSpPr>
        <p:spPr>
          <a:xfrm>
            <a:off x="0" y="2154700"/>
            <a:ext cx="9144000" cy="29889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31"/>
          <p:cNvSpPr txBox="1"/>
          <p:nvPr/>
        </p:nvSpPr>
        <p:spPr>
          <a:xfrm>
            <a:off x="434350" y="1612650"/>
            <a:ext cx="512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OncoClínicas: o </a:t>
            </a: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maior grupo de oncologia </a:t>
            </a: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da América Latina.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3" name="Google Shape;1473;p131"/>
          <p:cNvSpPr/>
          <p:nvPr/>
        </p:nvSpPr>
        <p:spPr>
          <a:xfrm>
            <a:off x="5996000" y="1261050"/>
            <a:ext cx="3381600" cy="2621400"/>
          </a:xfrm>
          <a:prstGeom prst="roundRect">
            <a:avLst>
              <a:gd name="adj" fmla="val 6944"/>
            </a:avLst>
          </a:prstGeom>
          <a:solidFill>
            <a:schemeClr val="dk1"/>
          </a:solidFill>
          <a:ln>
            <a:noFill/>
          </a:ln>
          <a:effectLst>
            <a:outerShdw blurRad="257175" dist="66675" dir="5400000" algn="bl" rotWithShape="0">
              <a:srgbClr val="999999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31"/>
          <p:cNvSpPr txBox="1"/>
          <p:nvPr/>
        </p:nvSpPr>
        <p:spPr>
          <a:xfrm>
            <a:off x="434350" y="246475"/>
            <a:ext cx="55059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Case: Coexistindo BotCity e </a:t>
            </a:r>
            <a:r>
              <a:rPr lang="pt-BR" sz="31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Automation Anywhere</a:t>
            </a:r>
            <a:endParaRPr sz="31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75" name="Google Shape;1475;p13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131"/>
          <p:cNvSpPr txBox="1"/>
          <p:nvPr/>
        </p:nvSpPr>
        <p:spPr>
          <a:xfrm>
            <a:off x="701025" y="2635675"/>
            <a:ext cx="47517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Bots </a:t>
            </a: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8x mais rápidos que Automation Anywhere.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77" name="Google Shape;1477;p131"/>
          <p:cNvGrpSpPr/>
          <p:nvPr/>
        </p:nvGrpSpPr>
        <p:grpSpPr>
          <a:xfrm>
            <a:off x="6506138" y="1913550"/>
            <a:ext cx="2148175" cy="1164000"/>
            <a:chOff x="6577188" y="2014225"/>
            <a:chExt cx="2148175" cy="1164000"/>
          </a:xfrm>
        </p:grpSpPr>
        <p:pic>
          <p:nvPicPr>
            <p:cNvPr id="1478" name="Google Shape;1478;p131"/>
            <p:cNvPicPr preferRelativeResize="0"/>
            <p:nvPr/>
          </p:nvPicPr>
          <p:blipFill rotWithShape="1">
            <a:blip r:embed="rId4">
              <a:alphaModFix/>
            </a:blip>
            <a:srcRect t="20834" b="20428"/>
            <a:stretch/>
          </p:blipFill>
          <p:spPr>
            <a:xfrm>
              <a:off x="6989200" y="2014225"/>
              <a:ext cx="1324125" cy="777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9" name="Google Shape;1479;p131"/>
            <p:cNvPicPr preferRelativeResize="0"/>
            <p:nvPr/>
          </p:nvPicPr>
          <p:blipFill rotWithShape="1">
            <a:blip r:embed="rId5">
              <a:alphaModFix/>
            </a:blip>
            <a:srcRect l="20166" t="32230"/>
            <a:stretch/>
          </p:blipFill>
          <p:spPr>
            <a:xfrm>
              <a:off x="6577188" y="2824225"/>
              <a:ext cx="2148175" cy="35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80" name="Google Shape;1480;p131"/>
          <p:cNvPicPr preferRelativeResize="0"/>
          <p:nvPr/>
        </p:nvPicPr>
        <p:blipFill>
          <a:blip r:embed="rId6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31"/>
          <p:cNvSpPr txBox="1"/>
          <p:nvPr/>
        </p:nvSpPr>
        <p:spPr>
          <a:xfrm>
            <a:off x="434350" y="2266375"/>
            <a:ext cx="274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Resultados principais:</a:t>
            </a:r>
            <a:endParaRPr sz="1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2" name="Google Shape;1482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40600" y="2700175"/>
            <a:ext cx="123575" cy="1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131"/>
          <p:cNvSpPr txBox="1"/>
          <p:nvPr/>
        </p:nvSpPr>
        <p:spPr>
          <a:xfrm>
            <a:off x="701025" y="2888275"/>
            <a:ext cx="47517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+60 automações</a:t>
            </a: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em produção.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4" name="Google Shape;1484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40600" y="2952775"/>
            <a:ext cx="123575" cy="1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131"/>
          <p:cNvSpPr txBox="1"/>
          <p:nvPr/>
        </p:nvSpPr>
        <p:spPr>
          <a:xfrm>
            <a:off x="701025" y="3140875"/>
            <a:ext cx="50448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80% de economia em licenças.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6" name="Google Shape;1486;p131"/>
          <p:cNvSpPr txBox="1"/>
          <p:nvPr/>
        </p:nvSpPr>
        <p:spPr>
          <a:xfrm>
            <a:off x="702813" y="3376238"/>
            <a:ext cx="47517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Redução de 15 VMs para containers</a:t>
            </a: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sz="12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7" name="Google Shape;1487;p131"/>
          <p:cNvSpPr txBox="1"/>
          <p:nvPr/>
        </p:nvSpPr>
        <p:spPr>
          <a:xfrm>
            <a:off x="701025" y="3705025"/>
            <a:ext cx="47517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$ 1,5 M de saving</a:t>
            </a: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em processamento de requerimento de materiais.</a:t>
            </a:r>
            <a:endParaRPr sz="12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8" name="Google Shape;1488;p131"/>
          <p:cNvSpPr txBox="1"/>
          <p:nvPr/>
        </p:nvSpPr>
        <p:spPr>
          <a:xfrm>
            <a:off x="701025" y="4064575"/>
            <a:ext cx="50448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Recrutamento mais rápido e melhor retenção de profissionais. </a:t>
            </a:r>
            <a:endParaRPr sz="1200" b="1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9" name="Google Shape;1489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600" y="3205375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388" y="3440750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388" y="3693338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600" y="4184550"/>
            <a:ext cx="123575" cy="1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600" y="4565550"/>
            <a:ext cx="123575" cy="1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131"/>
          <p:cNvSpPr txBox="1"/>
          <p:nvPr/>
        </p:nvSpPr>
        <p:spPr>
          <a:xfrm>
            <a:off x="701025" y="4411075"/>
            <a:ext cx="424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Redução de 50% na curva de aprendizado </a:t>
            </a:r>
            <a:r>
              <a:rPr lang="pt-BR" sz="1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de novos profissionais.</a:t>
            </a:r>
            <a:endParaRPr/>
          </a:p>
        </p:txBody>
      </p:sp>
      <p:sp>
        <p:nvSpPr>
          <p:cNvPr id="1495" name="Google Shape;1495;p131"/>
          <p:cNvSpPr/>
          <p:nvPr/>
        </p:nvSpPr>
        <p:spPr>
          <a:xfrm>
            <a:off x="462950" y="0"/>
            <a:ext cx="888600" cy="227700"/>
          </a:xfrm>
          <a:prstGeom prst="round2SameRect">
            <a:avLst>
              <a:gd name="adj1" fmla="val 0"/>
              <a:gd name="adj2" fmla="val 42054"/>
            </a:avLst>
          </a:prstGeom>
          <a:solidFill>
            <a:srgbClr val="26C4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CASES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Google Shape;1500;p132"/>
          <p:cNvPicPr preferRelativeResize="0"/>
          <p:nvPr/>
        </p:nvPicPr>
        <p:blipFill rotWithShape="1">
          <a:blip r:embed="rId3">
            <a:alphaModFix/>
          </a:blip>
          <a:srcRect l="1124" t="1811" r="1124" b="1821"/>
          <a:stretch/>
        </p:blipFill>
        <p:spPr>
          <a:xfrm>
            <a:off x="102599" y="105750"/>
            <a:ext cx="8938800" cy="49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3500" y="330616"/>
            <a:ext cx="1377050" cy="289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2" name="Google Shape;1502;p132"/>
          <p:cNvCxnSpPr/>
          <p:nvPr/>
        </p:nvCxnSpPr>
        <p:spPr>
          <a:xfrm>
            <a:off x="21825" y="3197975"/>
            <a:ext cx="9115800" cy="0"/>
          </a:xfrm>
          <a:prstGeom prst="straightConnector1">
            <a:avLst/>
          </a:prstGeom>
          <a:noFill/>
          <a:ln w="9525" cap="flat" cmpd="sng">
            <a:solidFill>
              <a:srgbClr val="70F7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3" name="Google Shape;1503;p132"/>
          <p:cNvSpPr txBox="1"/>
          <p:nvPr/>
        </p:nvSpPr>
        <p:spPr>
          <a:xfrm>
            <a:off x="2968450" y="3255725"/>
            <a:ext cx="3967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Fernanda Gabriel Fernandes </a:t>
            </a:r>
            <a:endParaRPr sz="1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F0FF"/>
                </a:solidFill>
                <a:latin typeface="Roboto"/>
                <a:ea typeface="Roboto"/>
                <a:cs typeface="Roboto"/>
                <a:sym typeface="Roboto"/>
              </a:rPr>
              <a:t>Head of Business and Partnerships na BotCity</a:t>
            </a:r>
            <a:endParaRPr sz="1100" b="1">
              <a:solidFill>
                <a:srgbClr val="00F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https://www.linkedin.com/in/fernandagabrielfernandes/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fernanda.gabriel@botcity.dev</a:t>
            </a:r>
            <a:br>
              <a:rPr lang="pt-BR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11 9 4202-5051</a:t>
            </a:r>
            <a:endParaRPr sz="1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4" name="Google Shape;1504;p132"/>
          <p:cNvSpPr/>
          <p:nvPr/>
        </p:nvSpPr>
        <p:spPr>
          <a:xfrm>
            <a:off x="7558825" y="4638075"/>
            <a:ext cx="996300" cy="24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5" name="Google Shape;1505;p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8412" y="3510025"/>
            <a:ext cx="1094375" cy="11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132"/>
          <p:cNvSpPr txBox="1"/>
          <p:nvPr/>
        </p:nvSpPr>
        <p:spPr>
          <a:xfrm>
            <a:off x="2735900" y="1491075"/>
            <a:ext cx="36798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 b="1">
                <a:solidFill>
                  <a:schemeClr val="dk2"/>
                </a:solidFill>
              </a:rPr>
              <a:t>Obrigada </a:t>
            </a:r>
            <a:endParaRPr sz="41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7"/>
          <p:cNvSpPr/>
          <p:nvPr/>
        </p:nvSpPr>
        <p:spPr>
          <a:xfrm>
            <a:off x="6656800" y="0"/>
            <a:ext cx="2487300" cy="5143500"/>
          </a:xfrm>
          <a:prstGeom prst="rect">
            <a:avLst/>
          </a:prstGeom>
          <a:solidFill>
            <a:srgbClr val="1F2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77"/>
          <p:cNvGrpSpPr/>
          <p:nvPr/>
        </p:nvGrpSpPr>
        <p:grpSpPr>
          <a:xfrm>
            <a:off x="7845896" y="324057"/>
            <a:ext cx="869107" cy="4495382"/>
            <a:chOff x="6005048" y="-876244"/>
            <a:chExt cx="1155574" cy="5977107"/>
          </a:xfrm>
        </p:grpSpPr>
        <p:pic>
          <p:nvPicPr>
            <p:cNvPr id="431" name="Google Shape;431;p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5050" y="-876244"/>
              <a:ext cx="1155551" cy="1500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5048" y="2093988"/>
              <a:ext cx="1155551" cy="1500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05071" y="624479"/>
              <a:ext cx="1155551" cy="1500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7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05052" y="3600150"/>
              <a:ext cx="1155551" cy="15007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5" name="Google Shape;435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112" y="301500"/>
            <a:ext cx="837676" cy="2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1776" y="2576544"/>
            <a:ext cx="799670" cy="10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1775" y="3690738"/>
            <a:ext cx="869101" cy="112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3600" y="1441786"/>
            <a:ext cx="837675" cy="108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7577" y="346875"/>
            <a:ext cx="997500" cy="111451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7"/>
          <p:cNvSpPr txBox="1"/>
          <p:nvPr/>
        </p:nvSpPr>
        <p:spPr>
          <a:xfrm>
            <a:off x="230500" y="473550"/>
            <a:ext cx="63501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Eleita como a plataforma mais fácil de se utilizar.</a:t>
            </a:r>
            <a:endParaRPr sz="2800" b="1">
              <a:solidFill>
                <a:srgbClr val="0088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1" name="Google Shape;441;p77"/>
          <p:cNvPicPr preferRelativeResize="0"/>
          <p:nvPr/>
        </p:nvPicPr>
        <p:blipFill rotWithShape="1">
          <a:blip r:embed="rId12">
            <a:alphaModFix/>
          </a:blip>
          <a:srcRect t="1361"/>
          <a:stretch/>
        </p:blipFill>
        <p:spPr>
          <a:xfrm>
            <a:off x="351100" y="1613775"/>
            <a:ext cx="5700250" cy="34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7"/>
          <p:cNvSpPr txBox="1"/>
          <p:nvPr/>
        </p:nvSpPr>
        <p:spPr>
          <a:xfrm>
            <a:off x="230500" y="1224125"/>
            <a:ext cx="554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acordo com votação global de usuários (Portal G2.com)</a:t>
            </a:r>
            <a:endParaRPr sz="11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8"/>
          <p:cNvSpPr txBox="1"/>
          <p:nvPr/>
        </p:nvSpPr>
        <p:spPr>
          <a:xfrm>
            <a:off x="563725" y="1499300"/>
            <a:ext cx="8810700" cy="3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700">
                <a:solidFill>
                  <a:srgbClr val="1F1F1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Estratégias de Hiperautomação</a:t>
            </a:r>
            <a:endParaRPr sz="4700">
              <a:solidFill>
                <a:srgbClr val="1F1F1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com Python, RPA e IA</a:t>
            </a:r>
            <a:endParaRPr sz="31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48" name="Google Shape;448;p78"/>
          <p:cNvCxnSpPr/>
          <p:nvPr/>
        </p:nvCxnSpPr>
        <p:spPr>
          <a:xfrm>
            <a:off x="622475" y="1478125"/>
            <a:ext cx="864900" cy="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9" name="Google Shape;44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27" y="306725"/>
            <a:ext cx="923648" cy="19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9"/>
          <p:cNvGrpSpPr/>
          <p:nvPr/>
        </p:nvGrpSpPr>
        <p:grpSpPr>
          <a:xfrm>
            <a:off x="459225" y="71575"/>
            <a:ext cx="7059542" cy="800400"/>
            <a:chOff x="671635" y="452575"/>
            <a:chExt cx="11293460" cy="800400"/>
          </a:xfrm>
        </p:grpSpPr>
        <p:sp>
          <p:nvSpPr>
            <p:cNvPr id="455" name="Google Shape;455;p79"/>
            <p:cNvSpPr txBox="1"/>
            <p:nvPr/>
          </p:nvSpPr>
          <p:spPr>
            <a:xfrm>
              <a:off x="809595" y="452575"/>
              <a:ext cx="11155500" cy="800400"/>
            </a:xfrm>
            <a:prstGeom prst="rect">
              <a:avLst/>
            </a:prstGeom>
            <a:noFill/>
            <a:ln>
              <a:noFill/>
            </a:ln>
            <a:effectLst>
              <a:outerShdw blurRad="71438" dist="38100" dir="5400000" algn="bl" rotWithShape="0">
                <a:srgbClr val="000000">
                  <a:alpha val="9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4000" b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O que é Hiperautomação?</a:t>
              </a:r>
              <a:endPara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56" name="Google Shape;456;p79"/>
            <p:cNvCxnSpPr/>
            <p:nvPr/>
          </p:nvCxnSpPr>
          <p:spPr>
            <a:xfrm>
              <a:off x="671635" y="522449"/>
              <a:ext cx="0" cy="602700"/>
            </a:xfrm>
            <a:prstGeom prst="straightConnector1">
              <a:avLst/>
            </a:prstGeom>
            <a:noFill/>
            <a:ln w="28575" cap="flat" cmpd="sng">
              <a:solidFill>
                <a:srgbClr val="00F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57" name="Google Shape;457;p7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7761900" y="256850"/>
            <a:ext cx="1060101" cy="2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79"/>
          <p:cNvSpPr/>
          <p:nvPr/>
        </p:nvSpPr>
        <p:spPr>
          <a:xfrm>
            <a:off x="-475" y="996025"/>
            <a:ext cx="9144000" cy="414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79"/>
          <p:cNvSpPr/>
          <p:nvPr/>
        </p:nvSpPr>
        <p:spPr>
          <a:xfrm flipH="1">
            <a:off x="3391674" y="3761308"/>
            <a:ext cx="596700" cy="39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9"/>
          <p:cNvSpPr/>
          <p:nvPr/>
        </p:nvSpPr>
        <p:spPr>
          <a:xfrm flipH="1">
            <a:off x="1912212" y="3395021"/>
            <a:ext cx="1135500" cy="203700"/>
          </a:xfrm>
          <a:prstGeom prst="roundRect">
            <a:avLst>
              <a:gd name="adj" fmla="val 27665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Individual task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1" name="Google Shape;461;p79"/>
          <p:cNvSpPr/>
          <p:nvPr/>
        </p:nvSpPr>
        <p:spPr>
          <a:xfrm flipH="1">
            <a:off x="2513105" y="2922880"/>
            <a:ext cx="1966200" cy="203700"/>
          </a:xfrm>
          <a:prstGeom prst="roundRect">
            <a:avLst>
              <a:gd name="adj" fmla="val 27665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Function-specific process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2" name="Google Shape;462;p79"/>
          <p:cNvSpPr/>
          <p:nvPr/>
        </p:nvSpPr>
        <p:spPr>
          <a:xfrm flipH="1">
            <a:off x="3803008" y="2304805"/>
            <a:ext cx="1743300" cy="259800"/>
          </a:xfrm>
          <a:prstGeom prst="roundRect">
            <a:avLst>
              <a:gd name="adj" fmla="val 20334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End-to-End process across BUs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3" name="Google Shape;463;p79"/>
          <p:cNvSpPr/>
          <p:nvPr/>
        </p:nvSpPr>
        <p:spPr>
          <a:xfrm flipH="1">
            <a:off x="4606393" y="1660427"/>
            <a:ext cx="1660200" cy="294600"/>
          </a:xfrm>
          <a:prstGeom prst="roundRect">
            <a:avLst>
              <a:gd name="adj" fmla="val 18055"/>
            </a:avLst>
          </a:prstGeom>
          <a:solidFill>
            <a:srgbClr val="FFF2CC">
              <a:alpha val="8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Process across internal and external ecosystem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464" name="Google Shape;464;p79"/>
          <p:cNvCxnSpPr/>
          <p:nvPr/>
        </p:nvCxnSpPr>
        <p:spPr>
          <a:xfrm rot="10800000">
            <a:off x="6739675" y="1186263"/>
            <a:ext cx="0" cy="304320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5" name="Google Shape;465;p79"/>
          <p:cNvCxnSpPr/>
          <p:nvPr/>
        </p:nvCxnSpPr>
        <p:spPr>
          <a:xfrm>
            <a:off x="1716780" y="4295092"/>
            <a:ext cx="5035500" cy="0"/>
          </a:xfrm>
          <a:prstGeom prst="straightConnector1">
            <a:avLst/>
          </a:prstGeom>
          <a:noFill/>
          <a:ln w="9525" cap="flat" cmpd="sng">
            <a:solidFill>
              <a:srgbClr val="248DDC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66" name="Google Shape;466;p79"/>
          <p:cNvSpPr txBox="1"/>
          <p:nvPr/>
        </p:nvSpPr>
        <p:spPr>
          <a:xfrm flipH="1">
            <a:off x="1750098" y="4295096"/>
            <a:ext cx="88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Narrow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7" name="Google Shape;467;p79"/>
          <p:cNvSpPr txBox="1"/>
          <p:nvPr/>
        </p:nvSpPr>
        <p:spPr>
          <a:xfrm flipH="1">
            <a:off x="6799055" y="2689314"/>
            <a:ext cx="159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Business Outcome </a:t>
            </a:r>
            <a:br>
              <a:rPr lang="pt-BR" sz="9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/ Complexity</a:t>
            </a:r>
            <a:endParaRPr sz="1200" b="1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8" name="Google Shape;468;p79"/>
          <p:cNvSpPr txBox="1"/>
          <p:nvPr/>
        </p:nvSpPr>
        <p:spPr>
          <a:xfrm flipH="1">
            <a:off x="6820428" y="1437929"/>
            <a:ext cx="1518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Transformational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/ High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9" name="Google Shape;469;p79"/>
          <p:cNvSpPr txBox="1"/>
          <p:nvPr/>
        </p:nvSpPr>
        <p:spPr>
          <a:xfrm flipH="1">
            <a:off x="6904177" y="3942385"/>
            <a:ext cx="88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Savings </a:t>
            </a:r>
            <a:b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/ Low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0" name="Google Shape;470;p79"/>
          <p:cNvSpPr txBox="1"/>
          <p:nvPr/>
        </p:nvSpPr>
        <p:spPr>
          <a:xfrm flipH="1">
            <a:off x="7403305" y="4658863"/>
            <a:ext cx="1418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Adapted from Gartner</a:t>
            </a:r>
            <a:endParaRPr sz="700"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71" name="Google Shape;471;p79"/>
          <p:cNvSpPr txBox="1"/>
          <p:nvPr/>
        </p:nvSpPr>
        <p:spPr>
          <a:xfrm flipH="1">
            <a:off x="5783354" y="4332357"/>
            <a:ext cx="91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Broad</a:t>
            </a:r>
            <a:endParaRPr sz="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2" name="Google Shape;472;p79"/>
          <p:cNvSpPr txBox="1"/>
          <p:nvPr/>
        </p:nvSpPr>
        <p:spPr>
          <a:xfrm flipH="1">
            <a:off x="3534603" y="4295096"/>
            <a:ext cx="151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Scope </a:t>
            </a:r>
            <a:endParaRPr sz="10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3" name="Google Shape;473;p79"/>
          <p:cNvSpPr/>
          <p:nvPr/>
        </p:nvSpPr>
        <p:spPr>
          <a:xfrm>
            <a:off x="1155150" y="996025"/>
            <a:ext cx="5391725" cy="2950600"/>
          </a:xfrm>
          <a:custGeom>
            <a:avLst/>
            <a:gdLst/>
            <a:ahLst/>
            <a:cxnLst/>
            <a:rect l="l" t="t" r="r" b="b"/>
            <a:pathLst>
              <a:path w="215669" h="118024" extrusionOk="0">
                <a:moveTo>
                  <a:pt x="215669" y="0"/>
                </a:moveTo>
                <a:cubicBezTo>
                  <a:pt x="208930" y="15568"/>
                  <a:pt x="211178" y="73737"/>
                  <a:pt x="175233" y="93408"/>
                </a:cubicBezTo>
                <a:cubicBezTo>
                  <a:pt x="139288" y="113079"/>
                  <a:pt x="29206" y="113921"/>
                  <a:pt x="0" y="118024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74" name="Google Shape;474;p79"/>
          <p:cNvSpPr/>
          <p:nvPr/>
        </p:nvSpPr>
        <p:spPr>
          <a:xfrm flipH="1">
            <a:off x="6053500" y="1001302"/>
            <a:ext cx="596700" cy="39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79"/>
          <p:cNvSpPr/>
          <p:nvPr/>
        </p:nvSpPr>
        <p:spPr>
          <a:xfrm flipH="1">
            <a:off x="3376285" y="1123206"/>
            <a:ext cx="3205500" cy="198900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>
                <a:solidFill>
                  <a:srgbClr val="000000"/>
                </a:solidFill>
              </a:rPr>
              <a:t>PROFESSIONAL DEVELOPERS</a:t>
            </a:r>
            <a:endParaRPr sz="900" b="1"/>
          </a:p>
        </p:txBody>
      </p:sp>
      <p:sp>
        <p:nvSpPr>
          <p:cNvPr id="476" name="Google Shape;476;p79"/>
          <p:cNvSpPr/>
          <p:nvPr/>
        </p:nvSpPr>
        <p:spPr>
          <a:xfrm flipH="1">
            <a:off x="1736817" y="1127956"/>
            <a:ext cx="1595400" cy="198900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000000"/>
                </a:solidFill>
              </a:rPr>
              <a:t>CITIZEN DEVELOPERS</a:t>
            </a:r>
            <a:endParaRPr sz="900" b="1"/>
          </a:p>
        </p:txBody>
      </p:sp>
      <p:sp>
        <p:nvSpPr>
          <p:cNvPr id="477" name="Google Shape;477;p79"/>
          <p:cNvSpPr/>
          <p:nvPr/>
        </p:nvSpPr>
        <p:spPr>
          <a:xfrm flipH="1">
            <a:off x="4864984" y="3971917"/>
            <a:ext cx="1743300" cy="1989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000000"/>
                </a:solidFill>
              </a:rPr>
              <a:t>ENTERPRISE AUTOMATION</a:t>
            </a:r>
            <a:endParaRPr sz="900" b="1"/>
          </a:p>
        </p:txBody>
      </p:sp>
      <p:sp>
        <p:nvSpPr>
          <p:cNvPr id="478" name="Google Shape;478;p79"/>
          <p:cNvSpPr/>
          <p:nvPr/>
        </p:nvSpPr>
        <p:spPr>
          <a:xfrm flipH="1">
            <a:off x="1840090" y="3971917"/>
            <a:ext cx="1743300" cy="1989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000000"/>
                </a:solidFill>
              </a:rPr>
              <a:t>PERSONAL AUTOMATION</a:t>
            </a:r>
            <a:endParaRPr sz="900" b="1"/>
          </a:p>
        </p:txBody>
      </p:sp>
      <p:sp>
        <p:nvSpPr>
          <p:cNvPr id="479" name="Google Shape;479;p79"/>
          <p:cNvSpPr/>
          <p:nvPr/>
        </p:nvSpPr>
        <p:spPr>
          <a:xfrm flipH="1">
            <a:off x="3347956" y="4705664"/>
            <a:ext cx="1518600" cy="1989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000000"/>
                </a:solidFill>
              </a:rPr>
              <a:t>Technology   </a:t>
            </a:r>
            <a:endParaRPr sz="1100" b="1"/>
          </a:p>
        </p:txBody>
      </p:sp>
      <p:sp>
        <p:nvSpPr>
          <p:cNvPr id="480" name="Google Shape;480;p79"/>
          <p:cNvSpPr/>
          <p:nvPr/>
        </p:nvSpPr>
        <p:spPr>
          <a:xfrm flipH="1">
            <a:off x="1004246" y="3488350"/>
            <a:ext cx="720600" cy="59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9"/>
          <p:cNvSpPr/>
          <p:nvPr/>
        </p:nvSpPr>
        <p:spPr>
          <a:xfrm flipH="1">
            <a:off x="6355121" y="1408952"/>
            <a:ext cx="155100" cy="13410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9"/>
          <p:cNvSpPr/>
          <p:nvPr/>
        </p:nvSpPr>
        <p:spPr>
          <a:xfrm rot="5093752" flipH="1">
            <a:off x="4028345" y="3624619"/>
            <a:ext cx="155115" cy="134038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79"/>
          <p:cNvSpPr/>
          <p:nvPr/>
        </p:nvSpPr>
        <p:spPr>
          <a:xfrm>
            <a:off x="264275" y="1531000"/>
            <a:ext cx="1753200" cy="1753200"/>
          </a:xfrm>
          <a:prstGeom prst="ellipse">
            <a:avLst/>
          </a:prstGeom>
          <a:gradFill>
            <a:gsLst>
              <a:gs pos="0">
                <a:srgbClr val="26C485"/>
              </a:gs>
              <a:gs pos="100000">
                <a:srgbClr val="248DD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Tudo o que pode ser automatizado,</a:t>
            </a:r>
            <a:r>
              <a:rPr lang="pt-BR" sz="15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pt-BR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será automatizado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2169</Words>
  <Application>Microsoft Office PowerPoint</Application>
  <PresentationFormat>Apresentação na tela (16:9)</PresentationFormat>
  <Paragraphs>413</Paragraphs>
  <Slides>62</Slides>
  <Notes>61</Notes>
  <HiddenSlides>33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62</vt:i4>
      </vt:variant>
    </vt:vector>
  </HeadingPairs>
  <TitlesOfParts>
    <vt:vector size="80" baseType="lpstr">
      <vt:lpstr>Poppins Light</vt:lpstr>
      <vt:lpstr>Roboto</vt:lpstr>
      <vt:lpstr>Lexend Light</vt:lpstr>
      <vt:lpstr>Inter</vt:lpstr>
      <vt:lpstr>Arial</vt:lpstr>
      <vt:lpstr>Poppins Medium</vt:lpstr>
      <vt:lpstr>Poppins SemiBold</vt:lpstr>
      <vt:lpstr>Poppins</vt:lpstr>
      <vt:lpstr>Lato</vt:lpstr>
      <vt:lpstr>Calibri</vt:lpstr>
      <vt:lpstr>Helvetica Neue</vt:lpstr>
      <vt:lpstr>Exo SemiBold</vt:lpstr>
      <vt:lpstr>Simple Dark</vt:lpstr>
      <vt:lpstr>Simple Dark</vt:lpstr>
      <vt:lpstr>Simple Dark</vt:lpstr>
      <vt:lpstr>Simple Light</vt:lpstr>
      <vt:lpstr>Simple Dark</vt:lpstr>
      <vt:lpstr>Custom</vt:lpstr>
      <vt:lpstr>Apresentação do PowerPoint</vt:lpstr>
      <vt:lpstr>Apresentação do PowerPoint</vt:lpstr>
      <vt:lpstr>Apresentação do PowerPoint</vt:lpstr>
      <vt:lpstr>Por que BotCity?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Wellington Bessa</cp:lastModifiedBy>
  <cp:revision>3</cp:revision>
  <dcterms:modified xsi:type="dcterms:W3CDTF">2024-05-21T15:15:06Z</dcterms:modified>
</cp:coreProperties>
</file>