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9"/>
  </p:notesMasterIdLst>
  <p:sldIdLst>
    <p:sldId id="260" r:id="rId4"/>
    <p:sldId id="256" r:id="rId5"/>
    <p:sldId id="257" r:id="rId6"/>
    <p:sldId id="258" r:id="rId7"/>
    <p:sldId id="259" r:id="rId8"/>
  </p:sldIdLst>
  <p:sldSz cx="9144000" cy="5143500" type="screen16x9"/>
  <p:notesSz cx="6858000" cy="9144000"/>
  <p:embeddedFontLst>
    <p:embeddedFont>
      <p:font typeface="Oswald Light" panose="00000400000000000000" pitchFamily="2" charset="0"/>
      <p:regular r:id="rId10"/>
      <p:bold r:id="rId11"/>
    </p:embeddedFont>
    <p:embeddedFont>
      <p:font typeface="Play" panose="020B0604020202020204" charset="0"/>
      <p:regular r:id="rId12"/>
      <p:bold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Light" panose="00000400000000000000" pitchFamily="2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eab97b098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deab97b098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eab97b098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deab97b098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deab97b098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deab97b098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eab97b098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deab97b098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4EE71-3946-6AF6-2A0C-F71B92EE6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A5DD38-68E6-E4F1-0FB7-71DF5F73F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3DC2471-72CC-50E8-8BB2-A329497A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5" y="0"/>
            <a:ext cx="90734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E1B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5239127" y="-2290006"/>
            <a:ext cx="5705765" cy="5705765"/>
          </a:xfrm>
          <a:custGeom>
            <a:avLst/>
            <a:gdLst/>
            <a:ahLst/>
            <a:cxnLst/>
            <a:rect l="l" t="t" r="r" b="b"/>
            <a:pathLst>
              <a:path w="11411530" h="11411530" extrusionOk="0">
                <a:moveTo>
                  <a:pt x="0" y="0"/>
                </a:moveTo>
                <a:lnTo>
                  <a:pt x="11411530" y="0"/>
                </a:lnTo>
                <a:lnTo>
                  <a:pt x="11411530" y="11411530"/>
                </a:lnTo>
                <a:lnTo>
                  <a:pt x="0" y="11411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05" name="Google Shape;205;p37"/>
          <p:cNvSpPr/>
          <p:nvPr/>
        </p:nvSpPr>
        <p:spPr>
          <a:xfrm>
            <a:off x="-2203044" y="1589746"/>
            <a:ext cx="5705765" cy="5705765"/>
          </a:xfrm>
          <a:custGeom>
            <a:avLst/>
            <a:gdLst/>
            <a:ahLst/>
            <a:cxnLst/>
            <a:rect l="l" t="t" r="r" b="b"/>
            <a:pathLst>
              <a:path w="11411530" h="11411530" extrusionOk="0">
                <a:moveTo>
                  <a:pt x="0" y="0"/>
                </a:moveTo>
                <a:lnTo>
                  <a:pt x="11411530" y="0"/>
                </a:lnTo>
                <a:lnTo>
                  <a:pt x="11411530" y="11411530"/>
                </a:lnTo>
                <a:lnTo>
                  <a:pt x="0" y="11411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06" name="Google Shape;206;p37"/>
          <p:cNvSpPr/>
          <p:nvPr/>
        </p:nvSpPr>
        <p:spPr>
          <a:xfrm>
            <a:off x="-1010809" y="1908519"/>
            <a:ext cx="5705765" cy="5705765"/>
          </a:xfrm>
          <a:custGeom>
            <a:avLst/>
            <a:gdLst/>
            <a:ahLst/>
            <a:cxnLst/>
            <a:rect l="l" t="t" r="r" b="b"/>
            <a:pathLst>
              <a:path w="11411530" h="11411530" extrusionOk="0">
                <a:moveTo>
                  <a:pt x="0" y="0"/>
                </a:moveTo>
                <a:lnTo>
                  <a:pt x="11411530" y="0"/>
                </a:lnTo>
                <a:lnTo>
                  <a:pt x="11411530" y="11411530"/>
                </a:lnTo>
                <a:lnTo>
                  <a:pt x="0" y="11411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07" name="Google Shape;207;p37"/>
          <p:cNvSpPr/>
          <p:nvPr/>
        </p:nvSpPr>
        <p:spPr>
          <a:xfrm>
            <a:off x="4143268" y="517483"/>
            <a:ext cx="4463212" cy="4111667"/>
          </a:xfrm>
          <a:custGeom>
            <a:avLst/>
            <a:gdLst/>
            <a:ahLst/>
            <a:cxnLst/>
            <a:rect l="l" t="t" r="r" b="b"/>
            <a:pathLst>
              <a:path w="6417310" h="5911850" extrusionOk="0">
                <a:moveTo>
                  <a:pt x="1215390" y="402590"/>
                </a:moveTo>
                <a:lnTo>
                  <a:pt x="177800" y="2192020"/>
                </a:lnTo>
                <a:cubicBezTo>
                  <a:pt x="0" y="2498090"/>
                  <a:pt x="43180" y="2884170"/>
                  <a:pt x="283210" y="3144520"/>
                </a:cubicBezTo>
                <a:lnTo>
                  <a:pt x="2594610" y="5651500"/>
                </a:lnTo>
                <a:cubicBezTo>
                  <a:pt x="2747010" y="5817870"/>
                  <a:pt x="2962910" y="5911850"/>
                  <a:pt x="3187700" y="5911850"/>
                </a:cubicBezTo>
                <a:lnTo>
                  <a:pt x="5609590" y="5911850"/>
                </a:lnTo>
                <a:cubicBezTo>
                  <a:pt x="6055360" y="5911850"/>
                  <a:pt x="6417310" y="5549900"/>
                  <a:pt x="6417310" y="5104130"/>
                </a:cubicBezTo>
                <a:lnTo>
                  <a:pt x="6417310" y="1891030"/>
                </a:lnTo>
                <a:cubicBezTo>
                  <a:pt x="6417310" y="1724660"/>
                  <a:pt x="6366510" y="1562100"/>
                  <a:pt x="6269990" y="1426210"/>
                </a:cubicBezTo>
                <a:lnTo>
                  <a:pt x="5507990" y="342900"/>
                </a:lnTo>
                <a:cubicBezTo>
                  <a:pt x="5356860" y="128270"/>
                  <a:pt x="5110480" y="0"/>
                  <a:pt x="4847590" y="0"/>
                </a:cubicBezTo>
                <a:lnTo>
                  <a:pt x="1913890" y="0"/>
                </a:lnTo>
                <a:cubicBezTo>
                  <a:pt x="1625600" y="0"/>
                  <a:pt x="1358900" y="153670"/>
                  <a:pt x="1215390" y="40259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9770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37"/>
          <p:cNvGrpSpPr/>
          <p:nvPr/>
        </p:nvGrpSpPr>
        <p:grpSpPr>
          <a:xfrm>
            <a:off x="3270967" y="514350"/>
            <a:ext cx="1553977" cy="1384490"/>
            <a:chOff x="42168" y="0"/>
            <a:chExt cx="728463" cy="649012"/>
          </a:xfrm>
        </p:grpSpPr>
        <p:sp>
          <p:nvSpPr>
            <p:cNvPr id="209" name="Google Shape;209;p37"/>
            <p:cNvSpPr/>
            <p:nvPr/>
          </p:nvSpPr>
          <p:spPr>
            <a:xfrm>
              <a:off x="42168" y="0"/>
              <a:ext cx="728463" cy="649012"/>
            </a:xfrm>
            <a:custGeom>
              <a:avLst/>
              <a:gdLst/>
              <a:ahLst/>
              <a:cxnLst/>
              <a:rect l="l" t="t" r="r" b="b"/>
              <a:pathLst>
                <a:path w="728463" h="649012" extrusionOk="0">
                  <a:moveTo>
                    <a:pt x="417399" y="618158"/>
                  </a:moveTo>
                  <a:lnTo>
                    <a:pt x="717465" y="93042"/>
                  </a:lnTo>
                  <a:cubicBezTo>
                    <a:pt x="728463" y="73795"/>
                    <a:pt x="728385" y="50148"/>
                    <a:pt x="717258" y="30974"/>
                  </a:cubicBezTo>
                  <a:cubicBezTo>
                    <a:pt x="706131" y="11801"/>
                    <a:pt x="685639" y="0"/>
                    <a:pt x="663470" y="0"/>
                  </a:cubicBezTo>
                  <a:lnTo>
                    <a:pt x="64994" y="0"/>
                  </a:lnTo>
                  <a:cubicBezTo>
                    <a:pt x="42825" y="0"/>
                    <a:pt x="22333" y="11801"/>
                    <a:pt x="11206" y="30974"/>
                  </a:cubicBezTo>
                  <a:cubicBezTo>
                    <a:pt x="79" y="50148"/>
                    <a:pt x="0" y="73795"/>
                    <a:pt x="10999" y="93042"/>
                  </a:cubicBezTo>
                  <a:lnTo>
                    <a:pt x="311065" y="618158"/>
                  </a:lnTo>
                  <a:cubicBezTo>
                    <a:pt x="321967" y="637237"/>
                    <a:pt x="342257" y="649012"/>
                    <a:pt x="364232" y="649012"/>
                  </a:cubicBezTo>
                  <a:cubicBezTo>
                    <a:pt x="386207" y="649012"/>
                    <a:pt x="406497" y="637237"/>
                    <a:pt x="417399" y="618158"/>
                  </a:cubicBezTo>
                  <a:close/>
                </a:path>
              </a:pathLst>
            </a:custGeom>
            <a:solidFill>
              <a:srgbClr val="014E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7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1" name="Google Shape;211;p37"/>
          <p:cNvCxnSpPr/>
          <p:nvPr/>
        </p:nvCxnSpPr>
        <p:spPr>
          <a:xfrm>
            <a:off x="506830" y="3891580"/>
            <a:ext cx="3684136" cy="0"/>
          </a:xfrm>
          <a:prstGeom prst="straightConnector1">
            <a:avLst/>
          </a:prstGeom>
          <a:noFill/>
          <a:ln w="9525" cap="flat" cmpd="sng">
            <a:solidFill>
              <a:srgbClr val="014EFF">
                <a:alpha val="4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2" name="Google Shape;212;p37"/>
          <p:cNvSpPr/>
          <p:nvPr/>
        </p:nvSpPr>
        <p:spPr>
          <a:xfrm>
            <a:off x="649838" y="1702412"/>
            <a:ext cx="3398118" cy="3398118"/>
          </a:xfrm>
          <a:custGeom>
            <a:avLst/>
            <a:gdLst/>
            <a:ahLst/>
            <a:cxnLst/>
            <a:rect l="l" t="t" r="r" b="b"/>
            <a:pathLst>
              <a:path w="6796236" h="6796236" extrusionOk="0">
                <a:moveTo>
                  <a:pt x="0" y="0"/>
                </a:moveTo>
                <a:lnTo>
                  <a:pt x="6796236" y="0"/>
                </a:lnTo>
                <a:lnTo>
                  <a:pt x="6796236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13" name="Google Shape;213;p37"/>
          <p:cNvSpPr txBox="1"/>
          <p:nvPr/>
        </p:nvSpPr>
        <p:spPr>
          <a:xfrm>
            <a:off x="649839" y="3985428"/>
            <a:ext cx="18034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F8FAFB"/>
                </a:solidFill>
                <a:latin typeface="Proxima Nova"/>
                <a:ea typeface="Proxima Nova"/>
                <a:cs typeface="Proxima Nova"/>
                <a:sym typeface="Proxima Nova"/>
              </a:rPr>
              <a:t>Plataforma de RPA para </a:t>
            </a:r>
            <a:endParaRPr sz="700"/>
          </a:p>
          <a:p>
            <a:pPr marL="0" marR="0" lvl="0" indent="0" algn="l" rtl="0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F8FAFB"/>
                </a:solidFill>
                <a:latin typeface="Proxima Nova"/>
                <a:ea typeface="Proxima Nova"/>
                <a:cs typeface="Proxima Nova"/>
                <a:sym typeface="Proxima Nova"/>
              </a:rPr>
              <a:t>hiperautomação de processos</a:t>
            </a:r>
            <a:endParaRPr sz="700"/>
          </a:p>
          <a:p>
            <a:pPr marL="0" marR="0" lvl="0" indent="0" algn="l" rtl="0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F8FAF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14" name="Google Shape;214;p37"/>
          <p:cNvGrpSpPr/>
          <p:nvPr/>
        </p:nvGrpSpPr>
        <p:grpSpPr>
          <a:xfrm>
            <a:off x="0" y="4650527"/>
            <a:ext cx="9144000" cy="1444071"/>
            <a:chOff x="0" y="0"/>
            <a:chExt cx="5146730" cy="812800"/>
          </a:xfrm>
        </p:grpSpPr>
        <p:sp>
          <p:nvSpPr>
            <p:cNvPr id="215" name="Google Shape;215;p37"/>
            <p:cNvSpPr/>
            <p:nvPr/>
          </p:nvSpPr>
          <p:spPr>
            <a:xfrm>
              <a:off x="0" y="0"/>
              <a:ext cx="5146730" cy="812800"/>
            </a:xfrm>
            <a:custGeom>
              <a:avLst/>
              <a:gdLst/>
              <a:ahLst/>
              <a:cxnLst/>
              <a:rect l="l" t="t" r="r" b="b"/>
              <a:pathLst>
                <a:path w="5146730" h="812800" extrusionOk="0">
                  <a:moveTo>
                    <a:pt x="0" y="0"/>
                  </a:moveTo>
                  <a:lnTo>
                    <a:pt x="5146730" y="0"/>
                  </a:lnTo>
                  <a:lnTo>
                    <a:pt x="51467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6" name="Google Shape;216;p37"/>
            <p:cNvSpPr txBox="1"/>
            <p:nvPr/>
          </p:nvSpPr>
          <p:spPr>
            <a:xfrm>
              <a:off x="0" y="0"/>
              <a:ext cx="514673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7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37"/>
          <p:cNvSpPr/>
          <p:nvPr/>
        </p:nvSpPr>
        <p:spPr>
          <a:xfrm>
            <a:off x="227082" y="4759342"/>
            <a:ext cx="574535" cy="338976"/>
          </a:xfrm>
          <a:custGeom>
            <a:avLst/>
            <a:gdLst/>
            <a:ahLst/>
            <a:cxnLst/>
            <a:rect l="l" t="t" r="r" b="b"/>
            <a:pathLst>
              <a:path w="1149070" h="677953" extrusionOk="0">
                <a:moveTo>
                  <a:pt x="0" y="0"/>
                </a:moveTo>
                <a:lnTo>
                  <a:pt x="1149070" y="0"/>
                </a:lnTo>
                <a:lnTo>
                  <a:pt x="1149070" y="677952"/>
                </a:lnTo>
                <a:lnTo>
                  <a:pt x="0" y="677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740" b="-740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18" name="Google Shape;218;p37"/>
          <p:cNvSpPr/>
          <p:nvPr/>
        </p:nvSpPr>
        <p:spPr>
          <a:xfrm>
            <a:off x="1065801" y="4311020"/>
            <a:ext cx="1253942" cy="1235620"/>
          </a:xfrm>
          <a:custGeom>
            <a:avLst/>
            <a:gdLst/>
            <a:ahLst/>
            <a:cxnLst/>
            <a:rect l="l" t="t" r="r" b="b"/>
            <a:pathLst>
              <a:path w="2507884" h="2471239" extrusionOk="0">
                <a:moveTo>
                  <a:pt x="0" y="0"/>
                </a:moveTo>
                <a:lnTo>
                  <a:pt x="2507884" y="0"/>
                </a:lnTo>
                <a:lnTo>
                  <a:pt x="2507884" y="2471240"/>
                </a:lnTo>
                <a:lnTo>
                  <a:pt x="0" y="2471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740" b="-740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19" name="Google Shape;219;p37"/>
          <p:cNvSpPr/>
          <p:nvPr/>
        </p:nvSpPr>
        <p:spPr>
          <a:xfrm>
            <a:off x="2414029" y="4163720"/>
            <a:ext cx="1552912" cy="1530221"/>
          </a:xfrm>
          <a:custGeom>
            <a:avLst/>
            <a:gdLst/>
            <a:ahLst/>
            <a:cxnLst/>
            <a:rect l="l" t="t" r="r" b="b"/>
            <a:pathLst>
              <a:path w="3105824" h="3060442" extrusionOk="0">
                <a:moveTo>
                  <a:pt x="0" y="0"/>
                </a:moveTo>
                <a:lnTo>
                  <a:pt x="3105824" y="0"/>
                </a:lnTo>
                <a:lnTo>
                  <a:pt x="3105824" y="3060442"/>
                </a:lnTo>
                <a:lnTo>
                  <a:pt x="0" y="3060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740" b="-740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20" name="Google Shape;220;p37"/>
          <p:cNvSpPr/>
          <p:nvPr/>
        </p:nvSpPr>
        <p:spPr>
          <a:xfrm>
            <a:off x="5296285" y="4680541"/>
            <a:ext cx="733006" cy="496578"/>
          </a:xfrm>
          <a:custGeom>
            <a:avLst/>
            <a:gdLst/>
            <a:ahLst/>
            <a:cxnLst/>
            <a:rect l="l" t="t" r="r" b="b"/>
            <a:pathLst>
              <a:path w="1466011" h="993155" extrusionOk="0">
                <a:moveTo>
                  <a:pt x="0" y="0"/>
                </a:moveTo>
                <a:lnTo>
                  <a:pt x="1466010" y="0"/>
                </a:lnTo>
                <a:lnTo>
                  <a:pt x="1466010" y="993156"/>
                </a:lnTo>
                <a:lnTo>
                  <a:pt x="0" y="993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740" b="-740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21" name="Google Shape;221;p37"/>
          <p:cNvSpPr/>
          <p:nvPr/>
        </p:nvSpPr>
        <p:spPr>
          <a:xfrm>
            <a:off x="4019328" y="4789775"/>
            <a:ext cx="1276957" cy="308544"/>
          </a:xfrm>
          <a:custGeom>
            <a:avLst/>
            <a:gdLst/>
            <a:ahLst/>
            <a:cxnLst/>
            <a:rect l="l" t="t" r="r" b="b"/>
            <a:pathLst>
              <a:path w="2553913" h="617088" extrusionOk="0">
                <a:moveTo>
                  <a:pt x="0" y="0"/>
                </a:moveTo>
                <a:lnTo>
                  <a:pt x="2553913" y="0"/>
                </a:lnTo>
                <a:lnTo>
                  <a:pt x="2553913" y="617087"/>
                </a:lnTo>
                <a:lnTo>
                  <a:pt x="0" y="617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t="-2201" b="-2200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22" name="Google Shape;222;p37"/>
          <p:cNvSpPr/>
          <p:nvPr/>
        </p:nvSpPr>
        <p:spPr>
          <a:xfrm>
            <a:off x="6160460" y="4711850"/>
            <a:ext cx="440395" cy="433960"/>
          </a:xfrm>
          <a:custGeom>
            <a:avLst/>
            <a:gdLst/>
            <a:ahLst/>
            <a:cxnLst/>
            <a:rect l="l" t="t" r="r" b="b"/>
            <a:pathLst>
              <a:path w="880790" h="867920" extrusionOk="0">
                <a:moveTo>
                  <a:pt x="0" y="0"/>
                </a:moveTo>
                <a:lnTo>
                  <a:pt x="880790" y="0"/>
                </a:lnTo>
                <a:lnTo>
                  <a:pt x="880790" y="867920"/>
                </a:lnTo>
                <a:lnTo>
                  <a:pt x="0" y="867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t="-740" b="-740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23" name="Google Shape;223;p37"/>
          <p:cNvSpPr/>
          <p:nvPr/>
        </p:nvSpPr>
        <p:spPr>
          <a:xfrm>
            <a:off x="6712611" y="4767443"/>
            <a:ext cx="1263693" cy="353207"/>
          </a:xfrm>
          <a:custGeom>
            <a:avLst/>
            <a:gdLst/>
            <a:ahLst/>
            <a:cxnLst/>
            <a:rect l="l" t="t" r="r" b="b"/>
            <a:pathLst>
              <a:path w="2527385" h="706414" extrusionOk="0">
                <a:moveTo>
                  <a:pt x="0" y="0"/>
                </a:moveTo>
                <a:lnTo>
                  <a:pt x="2527385" y="0"/>
                </a:lnTo>
                <a:lnTo>
                  <a:pt x="2527385" y="706415"/>
                </a:lnTo>
                <a:lnTo>
                  <a:pt x="0" y="706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t="-740" b="-5397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24" name="Google Shape;224;p37"/>
          <p:cNvSpPr/>
          <p:nvPr/>
        </p:nvSpPr>
        <p:spPr>
          <a:xfrm>
            <a:off x="8029789" y="4482317"/>
            <a:ext cx="906268" cy="893026"/>
          </a:xfrm>
          <a:custGeom>
            <a:avLst/>
            <a:gdLst/>
            <a:ahLst/>
            <a:cxnLst/>
            <a:rect l="l" t="t" r="r" b="b"/>
            <a:pathLst>
              <a:path w="1812536" h="1786052" extrusionOk="0">
                <a:moveTo>
                  <a:pt x="0" y="0"/>
                </a:moveTo>
                <a:lnTo>
                  <a:pt x="1812536" y="0"/>
                </a:lnTo>
                <a:lnTo>
                  <a:pt x="1812536" y="1786052"/>
                </a:lnTo>
                <a:lnTo>
                  <a:pt x="0" y="1786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t="-740" b="-740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25" name="Google Shape;225;p37"/>
          <p:cNvSpPr txBox="1"/>
          <p:nvPr/>
        </p:nvSpPr>
        <p:spPr>
          <a:xfrm>
            <a:off x="249126" y="141125"/>
            <a:ext cx="12636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Software RPA</a:t>
            </a:r>
            <a:endParaRPr sz="500"/>
          </a:p>
        </p:txBody>
      </p:sp>
      <p:sp>
        <p:nvSpPr>
          <p:cNvPr id="226" name="Google Shape;226;p37"/>
          <p:cNvSpPr txBox="1"/>
          <p:nvPr/>
        </p:nvSpPr>
        <p:spPr>
          <a:xfrm>
            <a:off x="8352303" y="141125"/>
            <a:ext cx="5229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>
                <a:solidFill>
                  <a:srgbClr val="014E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2024</a:t>
            </a:r>
            <a:endParaRPr sz="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>
            <a:off x="5523423" y="931704"/>
            <a:ext cx="5705765" cy="5705765"/>
          </a:xfrm>
          <a:custGeom>
            <a:avLst/>
            <a:gdLst/>
            <a:ahLst/>
            <a:cxnLst/>
            <a:rect l="l" t="t" r="r" b="b"/>
            <a:pathLst>
              <a:path w="11411530" h="11411530" extrusionOk="0">
                <a:moveTo>
                  <a:pt x="0" y="0"/>
                </a:moveTo>
                <a:lnTo>
                  <a:pt x="11411530" y="0"/>
                </a:lnTo>
                <a:lnTo>
                  <a:pt x="11411530" y="11411530"/>
                </a:lnTo>
                <a:lnTo>
                  <a:pt x="0" y="11411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4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32" name="Google Shape;232;p38" descr="Foto preta e branca de pessoas posando para foto  Descrição gerada automaticamente"/>
          <p:cNvSpPr/>
          <p:nvPr/>
        </p:nvSpPr>
        <p:spPr>
          <a:xfrm>
            <a:off x="228554" y="598733"/>
            <a:ext cx="1481433" cy="1481433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942" r="-3942" b="-34"/>
            </a:stretch>
          </a:blipFill>
          <a:ln w="38100" cap="sq" cmpd="sng">
            <a:solidFill>
              <a:srgbClr val="014E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3" name="Google Shape;233;p38"/>
          <p:cNvCxnSpPr/>
          <p:nvPr/>
        </p:nvCxnSpPr>
        <p:spPr>
          <a:xfrm rot="10800000">
            <a:off x="2503852" y="2390361"/>
            <a:ext cx="0" cy="2159108"/>
          </a:xfrm>
          <a:prstGeom prst="straightConnector1">
            <a:avLst/>
          </a:prstGeom>
          <a:noFill/>
          <a:ln w="38100" cap="flat" cmpd="sng">
            <a:solidFill>
              <a:srgbClr val="014E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38"/>
          <p:cNvCxnSpPr/>
          <p:nvPr/>
        </p:nvCxnSpPr>
        <p:spPr>
          <a:xfrm rot="10800000">
            <a:off x="6857396" y="514350"/>
            <a:ext cx="0" cy="2159108"/>
          </a:xfrm>
          <a:prstGeom prst="straightConnector1">
            <a:avLst/>
          </a:prstGeom>
          <a:noFill/>
          <a:ln w="38100" cap="flat" cmpd="sng">
            <a:solidFill>
              <a:srgbClr val="014E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38"/>
          <p:cNvSpPr/>
          <p:nvPr/>
        </p:nvSpPr>
        <p:spPr>
          <a:xfrm>
            <a:off x="2749382" y="1223443"/>
            <a:ext cx="3645237" cy="2448372"/>
          </a:xfrm>
          <a:custGeom>
            <a:avLst/>
            <a:gdLst/>
            <a:ahLst/>
            <a:cxnLst/>
            <a:rect l="l" t="t" r="r" b="b"/>
            <a:pathLst>
              <a:path w="689411" h="463052" extrusionOk="0">
                <a:moveTo>
                  <a:pt x="24424" y="0"/>
                </a:moveTo>
                <a:lnTo>
                  <a:pt x="664987" y="0"/>
                </a:lnTo>
                <a:cubicBezTo>
                  <a:pt x="671464" y="0"/>
                  <a:pt x="677677" y="2573"/>
                  <a:pt x="682257" y="7154"/>
                </a:cubicBezTo>
                <a:cubicBezTo>
                  <a:pt x="686838" y="11734"/>
                  <a:pt x="689411" y="17947"/>
                  <a:pt x="689411" y="24424"/>
                </a:cubicBezTo>
                <a:lnTo>
                  <a:pt x="689411" y="438628"/>
                </a:lnTo>
                <a:cubicBezTo>
                  <a:pt x="689411" y="445106"/>
                  <a:pt x="686838" y="451318"/>
                  <a:pt x="682257" y="455898"/>
                </a:cubicBezTo>
                <a:cubicBezTo>
                  <a:pt x="677677" y="460479"/>
                  <a:pt x="671464" y="463052"/>
                  <a:pt x="664987" y="463052"/>
                </a:cubicBezTo>
                <a:lnTo>
                  <a:pt x="24424" y="463052"/>
                </a:lnTo>
                <a:cubicBezTo>
                  <a:pt x="17947" y="463052"/>
                  <a:pt x="11734" y="460479"/>
                  <a:pt x="7154" y="455898"/>
                </a:cubicBezTo>
                <a:cubicBezTo>
                  <a:pt x="2573" y="451318"/>
                  <a:pt x="0" y="445106"/>
                  <a:pt x="0" y="438628"/>
                </a:cubicBezTo>
                <a:lnTo>
                  <a:pt x="0" y="24424"/>
                </a:lnTo>
                <a:cubicBezTo>
                  <a:pt x="0" y="17947"/>
                  <a:pt x="2573" y="11734"/>
                  <a:pt x="7154" y="7154"/>
                </a:cubicBezTo>
                <a:cubicBezTo>
                  <a:pt x="11734" y="2573"/>
                  <a:pt x="17947" y="0"/>
                  <a:pt x="24424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852" r="-1852"/>
            </a:stretch>
          </a:blip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8"/>
          <p:cNvSpPr/>
          <p:nvPr/>
        </p:nvSpPr>
        <p:spPr>
          <a:xfrm>
            <a:off x="228554" y="155406"/>
            <a:ext cx="1674656" cy="377970"/>
          </a:xfrm>
          <a:custGeom>
            <a:avLst/>
            <a:gdLst/>
            <a:ahLst/>
            <a:cxnLst/>
            <a:rect l="l" t="t" r="r" b="b"/>
            <a:pathLst>
              <a:path w="3349312" h="755940" extrusionOk="0">
                <a:moveTo>
                  <a:pt x="0" y="0"/>
                </a:moveTo>
                <a:lnTo>
                  <a:pt x="3349312" y="0"/>
                </a:lnTo>
                <a:lnTo>
                  <a:pt x="3349312" y="755941"/>
                </a:lnTo>
                <a:lnTo>
                  <a:pt x="0" y="7559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37" name="Google Shape;237;p38"/>
          <p:cNvSpPr/>
          <p:nvPr/>
        </p:nvSpPr>
        <p:spPr>
          <a:xfrm>
            <a:off x="3002391" y="4386122"/>
            <a:ext cx="320495" cy="320496"/>
          </a:xfrm>
          <a:custGeom>
            <a:avLst/>
            <a:gdLst/>
            <a:ahLst/>
            <a:cxnLst/>
            <a:rect l="l" t="t" r="r" b="b"/>
            <a:pathLst>
              <a:path w="640991" h="640991" extrusionOk="0">
                <a:moveTo>
                  <a:pt x="0" y="0"/>
                </a:moveTo>
                <a:lnTo>
                  <a:pt x="640990" y="0"/>
                </a:lnTo>
                <a:lnTo>
                  <a:pt x="640990" y="640991"/>
                </a:lnTo>
                <a:lnTo>
                  <a:pt x="0" y="640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38" name="Google Shape;238;p38"/>
          <p:cNvSpPr/>
          <p:nvPr/>
        </p:nvSpPr>
        <p:spPr>
          <a:xfrm>
            <a:off x="4651899" y="4386122"/>
            <a:ext cx="320496" cy="320496"/>
          </a:xfrm>
          <a:custGeom>
            <a:avLst/>
            <a:gdLst/>
            <a:ahLst/>
            <a:cxnLst/>
            <a:rect l="l" t="t" r="r" b="b"/>
            <a:pathLst>
              <a:path w="640991" h="640991" extrusionOk="0">
                <a:moveTo>
                  <a:pt x="0" y="0"/>
                </a:moveTo>
                <a:lnTo>
                  <a:pt x="640991" y="0"/>
                </a:lnTo>
                <a:lnTo>
                  <a:pt x="640991" y="640991"/>
                </a:lnTo>
                <a:lnTo>
                  <a:pt x="0" y="6409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39" name="Google Shape;239;p38"/>
          <p:cNvSpPr/>
          <p:nvPr/>
        </p:nvSpPr>
        <p:spPr>
          <a:xfrm>
            <a:off x="3002391" y="4706617"/>
            <a:ext cx="320495" cy="320496"/>
          </a:xfrm>
          <a:custGeom>
            <a:avLst/>
            <a:gdLst/>
            <a:ahLst/>
            <a:cxnLst/>
            <a:rect l="l" t="t" r="r" b="b"/>
            <a:pathLst>
              <a:path w="640991" h="640991" extrusionOk="0">
                <a:moveTo>
                  <a:pt x="0" y="0"/>
                </a:moveTo>
                <a:lnTo>
                  <a:pt x="640990" y="0"/>
                </a:lnTo>
                <a:lnTo>
                  <a:pt x="640990" y="640990"/>
                </a:lnTo>
                <a:lnTo>
                  <a:pt x="0" y="64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40" name="Google Shape;240;p38"/>
          <p:cNvSpPr/>
          <p:nvPr/>
        </p:nvSpPr>
        <p:spPr>
          <a:xfrm>
            <a:off x="4651899" y="4706617"/>
            <a:ext cx="320496" cy="320496"/>
          </a:xfrm>
          <a:custGeom>
            <a:avLst/>
            <a:gdLst/>
            <a:ahLst/>
            <a:cxnLst/>
            <a:rect l="l" t="t" r="r" b="b"/>
            <a:pathLst>
              <a:path w="640991" h="640991" extrusionOk="0">
                <a:moveTo>
                  <a:pt x="0" y="0"/>
                </a:moveTo>
                <a:lnTo>
                  <a:pt x="640991" y="0"/>
                </a:lnTo>
                <a:lnTo>
                  <a:pt x="640991" y="640990"/>
                </a:lnTo>
                <a:lnTo>
                  <a:pt x="0" y="640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41" name="Google Shape;241;p38"/>
          <p:cNvSpPr/>
          <p:nvPr/>
        </p:nvSpPr>
        <p:spPr>
          <a:xfrm>
            <a:off x="5647995" y="694579"/>
            <a:ext cx="577749" cy="338245"/>
          </a:xfrm>
          <a:custGeom>
            <a:avLst/>
            <a:gdLst/>
            <a:ahLst/>
            <a:cxnLst/>
            <a:rect l="l" t="t" r="r" b="b"/>
            <a:pathLst>
              <a:path w="1155497" h="676491" extrusionOk="0">
                <a:moveTo>
                  <a:pt x="0" y="0"/>
                </a:moveTo>
                <a:lnTo>
                  <a:pt x="1155497" y="0"/>
                </a:lnTo>
                <a:lnTo>
                  <a:pt x="1155497" y="676490"/>
                </a:lnTo>
                <a:lnTo>
                  <a:pt x="0" y="676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42" name="Google Shape;242;p38"/>
          <p:cNvSpPr/>
          <p:nvPr/>
        </p:nvSpPr>
        <p:spPr>
          <a:xfrm>
            <a:off x="7601070" y="4681661"/>
            <a:ext cx="356926" cy="359172"/>
          </a:xfrm>
          <a:custGeom>
            <a:avLst/>
            <a:gdLst/>
            <a:ahLst/>
            <a:cxnLst/>
            <a:rect l="l" t="t" r="r" b="b"/>
            <a:pathLst>
              <a:path w="713853" h="718343" extrusionOk="0">
                <a:moveTo>
                  <a:pt x="0" y="0"/>
                </a:moveTo>
                <a:lnTo>
                  <a:pt x="713853" y="0"/>
                </a:lnTo>
                <a:lnTo>
                  <a:pt x="713853" y="718342"/>
                </a:lnTo>
                <a:lnTo>
                  <a:pt x="0" y="7183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43" name="Google Shape;243;p38"/>
          <p:cNvSpPr/>
          <p:nvPr/>
        </p:nvSpPr>
        <p:spPr>
          <a:xfrm>
            <a:off x="8138328" y="4728805"/>
            <a:ext cx="652018" cy="264882"/>
          </a:xfrm>
          <a:custGeom>
            <a:avLst/>
            <a:gdLst/>
            <a:ahLst/>
            <a:cxnLst/>
            <a:rect l="l" t="t" r="r" b="b"/>
            <a:pathLst>
              <a:path w="1304036" h="529765" extrusionOk="0">
                <a:moveTo>
                  <a:pt x="0" y="0"/>
                </a:moveTo>
                <a:lnTo>
                  <a:pt x="1304036" y="0"/>
                </a:lnTo>
                <a:lnTo>
                  <a:pt x="1304036" y="529764"/>
                </a:lnTo>
                <a:lnTo>
                  <a:pt x="0" y="529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44" name="Google Shape;244;p38"/>
          <p:cNvSpPr txBox="1"/>
          <p:nvPr/>
        </p:nvSpPr>
        <p:spPr>
          <a:xfrm>
            <a:off x="229992" y="2870186"/>
            <a:ext cx="197345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014EFF"/>
                </a:solidFill>
                <a:latin typeface="Proxima Nova"/>
                <a:ea typeface="Proxima Nova"/>
                <a:cs typeface="Proxima Nova"/>
                <a:sym typeface="Proxima Nova"/>
              </a:rPr>
              <a:t>Nossa coleção está repleta de funcionalidades </a:t>
            </a:r>
            <a:r>
              <a:rPr lang="pt-BR" sz="1000" b="1" i="0" u="none" strike="noStrike" cap="none">
                <a:solidFill>
                  <a:srgbClr val="014EFF"/>
                </a:solidFill>
                <a:latin typeface="Proxima Nova"/>
                <a:ea typeface="Proxima Nova"/>
                <a:cs typeface="Proxima Nova"/>
                <a:sym typeface="Proxima Nova"/>
              </a:rPr>
              <a:t>RPA </a:t>
            </a:r>
            <a:r>
              <a:rPr lang="pt-BR" sz="1000" b="0" i="0" u="none" strike="noStrike" cap="none">
                <a:solidFill>
                  <a:srgbClr val="014EFF"/>
                </a:solidFill>
                <a:latin typeface="Proxima Nova"/>
                <a:ea typeface="Proxima Nova"/>
                <a:cs typeface="Proxima Nova"/>
                <a:sym typeface="Proxima Nova"/>
              </a:rPr>
              <a:t>para que os robôs sejam capazes de executar rotinas complexas e, o mais importante, estamos em constante evoluçāo!</a:t>
            </a:r>
            <a:endParaRPr sz="700"/>
          </a:p>
        </p:txBody>
      </p:sp>
      <p:sp>
        <p:nvSpPr>
          <p:cNvPr id="245" name="Google Shape;245;p38"/>
          <p:cNvSpPr txBox="1"/>
          <p:nvPr/>
        </p:nvSpPr>
        <p:spPr>
          <a:xfrm>
            <a:off x="7037319" y="1207316"/>
            <a:ext cx="1973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014EFF"/>
                </a:solidFill>
                <a:latin typeface="Proxima Nova"/>
                <a:ea typeface="Proxima Nova"/>
                <a:cs typeface="Proxima Nova"/>
                <a:sym typeface="Proxima Nova"/>
              </a:rPr>
              <a:t>O Software RPA é ideal para quem quer expandir os serviços oferecidos com a </a:t>
            </a:r>
            <a:r>
              <a:rPr lang="pt-BR" sz="1000">
                <a:solidFill>
                  <a:srgbClr val="014EFF"/>
                </a:solidFill>
                <a:latin typeface="Proxima Nova"/>
                <a:ea typeface="Proxima Nova"/>
                <a:cs typeface="Proxima Nova"/>
                <a:sym typeface="Proxima Nova"/>
              </a:rPr>
              <a:t>hiperautomação</a:t>
            </a:r>
            <a:r>
              <a:rPr lang="pt-BR" sz="1000" b="0" i="0" u="none" strike="noStrike" cap="none">
                <a:solidFill>
                  <a:srgbClr val="014EFF"/>
                </a:solidFill>
                <a:latin typeface="Proxima Nova"/>
                <a:ea typeface="Proxima Nova"/>
                <a:cs typeface="Proxima Nova"/>
                <a:sym typeface="Proxima Nova"/>
              </a:rPr>
              <a:t> de processos. </a:t>
            </a:r>
            <a:endParaRPr sz="700"/>
          </a:p>
          <a:p>
            <a:pPr marL="0" marR="0" lvl="0" indent="0" algn="l" rtl="0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014EFF"/>
                </a:solidFill>
                <a:latin typeface="Proxima Nova"/>
                <a:ea typeface="Proxima Nova"/>
                <a:cs typeface="Proxima Nova"/>
                <a:sym typeface="Proxima Nova"/>
              </a:rPr>
              <a:t>Ser parceiro significa ter autonomia para implementar o Roberty Automation e automatizar as tarefas de seus atuais ou futuros clientes!</a:t>
            </a:r>
            <a:endParaRPr sz="700"/>
          </a:p>
          <a:p>
            <a:pPr marL="0" marR="0" lvl="0" indent="0" algn="l" rtl="0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14E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7803618" y="3282841"/>
            <a:ext cx="197345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014EFF"/>
                </a:solidFill>
                <a:latin typeface="Proxima Nova"/>
                <a:ea typeface="Proxima Nova"/>
                <a:cs typeface="Proxima Nova"/>
                <a:sym typeface="Proxima Nova"/>
              </a:rPr>
              <a:t>horas executadas</a:t>
            </a:r>
            <a:endParaRPr sz="700"/>
          </a:p>
        </p:txBody>
      </p:sp>
      <p:sp>
        <p:nvSpPr>
          <p:cNvPr id="247" name="Google Shape;247;p38"/>
          <p:cNvSpPr txBox="1"/>
          <p:nvPr/>
        </p:nvSpPr>
        <p:spPr>
          <a:xfrm>
            <a:off x="7389578" y="3850190"/>
            <a:ext cx="1973455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014EFF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Processos Automatizados</a:t>
            </a:r>
            <a:endParaRPr sz="700"/>
          </a:p>
        </p:txBody>
      </p:sp>
      <p:sp>
        <p:nvSpPr>
          <p:cNvPr id="248" name="Google Shape;248;p38"/>
          <p:cNvSpPr txBox="1"/>
          <p:nvPr/>
        </p:nvSpPr>
        <p:spPr>
          <a:xfrm>
            <a:off x="7769489" y="4397069"/>
            <a:ext cx="1144617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rgbClr val="014EFF"/>
                </a:solidFill>
                <a:latin typeface="Proxima Nova"/>
                <a:ea typeface="Proxima Nova"/>
                <a:cs typeface="Proxima Nova"/>
                <a:sym typeface="Proxima Nova"/>
              </a:rPr>
              <a:t>Dispositivos Online</a:t>
            </a:r>
            <a:endParaRPr sz="700"/>
          </a:p>
        </p:txBody>
      </p:sp>
      <p:sp>
        <p:nvSpPr>
          <p:cNvPr id="249" name="Google Shape;249;p38"/>
          <p:cNvSpPr txBox="1"/>
          <p:nvPr/>
        </p:nvSpPr>
        <p:spPr>
          <a:xfrm>
            <a:off x="229530" y="3952049"/>
            <a:ext cx="1377000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Simples</a:t>
            </a:r>
            <a:endParaRPr sz="700"/>
          </a:p>
          <a:p>
            <a:pPr marL="0" marR="0" lvl="0" indent="0" algn="l" rtl="0">
              <a:lnSpc>
                <a:spcPct val="10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Ágil e </a:t>
            </a:r>
            <a:endParaRPr sz="700"/>
          </a:p>
          <a:p>
            <a:pPr marL="0" marR="0" lvl="0" indent="0" algn="l" rtl="0">
              <a:lnSpc>
                <a:spcPct val="10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Intuitivo</a:t>
            </a:r>
            <a:endParaRPr sz="700"/>
          </a:p>
        </p:txBody>
      </p:sp>
      <p:sp>
        <p:nvSpPr>
          <p:cNvPr id="250" name="Google Shape;250;p38"/>
          <p:cNvSpPr txBox="1"/>
          <p:nvPr/>
        </p:nvSpPr>
        <p:spPr>
          <a:xfrm>
            <a:off x="229992" y="2403257"/>
            <a:ext cx="1973455" cy="4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Do que o Roberty é capaz?</a:t>
            </a:r>
            <a:endParaRPr sz="700"/>
          </a:p>
        </p:txBody>
      </p:sp>
      <p:sp>
        <p:nvSpPr>
          <p:cNvPr id="251" name="Google Shape;251;p38"/>
          <p:cNvSpPr txBox="1"/>
          <p:nvPr/>
        </p:nvSpPr>
        <p:spPr>
          <a:xfrm>
            <a:off x="7037319" y="533400"/>
            <a:ext cx="1973455" cy="61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Para quem é o Roberty Automation?</a:t>
            </a:r>
            <a:endParaRPr sz="700"/>
          </a:p>
        </p:txBody>
      </p:sp>
      <p:sp>
        <p:nvSpPr>
          <p:cNvPr id="252" name="Google Shape;252;p38"/>
          <p:cNvSpPr txBox="1"/>
          <p:nvPr/>
        </p:nvSpPr>
        <p:spPr>
          <a:xfrm>
            <a:off x="6975538" y="2927357"/>
            <a:ext cx="1938568" cy="355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+1.000.000</a:t>
            </a:r>
            <a:endParaRPr sz="700"/>
          </a:p>
        </p:txBody>
      </p:sp>
      <p:sp>
        <p:nvSpPr>
          <p:cNvPr id="253" name="Google Shape;253;p38"/>
          <p:cNvSpPr txBox="1"/>
          <p:nvPr/>
        </p:nvSpPr>
        <p:spPr>
          <a:xfrm>
            <a:off x="7717591" y="3525729"/>
            <a:ext cx="1938568" cy="35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+2.000</a:t>
            </a:r>
            <a:endParaRPr sz="700"/>
          </a:p>
        </p:txBody>
      </p:sp>
      <p:sp>
        <p:nvSpPr>
          <p:cNvPr id="254" name="Google Shape;254;p38"/>
          <p:cNvSpPr txBox="1"/>
          <p:nvPr/>
        </p:nvSpPr>
        <p:spPr>
          <a:xfrm>
            <a:off x="8024047" y="4091983"/>
            <a:ext cx="890060" cy="35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+450</a:t>
            </a:r>
            <a:endParaRPr sz="700"/>
          </a:p>
        </p:txBody>
      </p:sp>
      <p:sp>
        <p:nvSpPr>
          <p:cNvPr id="255" name="Google Shape;255;p38"/>
          <p:cNvSpPr txBox="1"/>
          <p:nvPr/>
        </p:nvSpPr>
        <p:spPr>
          <a:xfrm>
            <a:off x="1199186" y="1573093"/>
            <a:ext cx="1803204" cy="62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rgbClr val="03FFFF"/>
                </a:solidFill>
                <a:latin typeface="Poppins"/>
                <a:ea typeface="Poppins"/>
                <a:cs typeface="Poppins"/>
                <a:sym typeface="Poppins"/>
              </a:rPr>
              <a:t>2019</a:t>
            </a:r>
            <a:endParaRPr sz="700"/>
          </a:p>
        </p:txBody>
      </p:sp>
      <p:sp>
        <p:nvSpPr>
          <p:cNvPr id="256" name="Google Shape;256;p38"/>
          <p:cNvSpPr txBox="1"/>
          <p:nvPr/>
        </p:nvSpPr>
        <p:spPr>
          <a:xfrm>
            <a:off x="1180852" y="1573093"/>
            <a:ext cx="1803204" cy="62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2019</a:t>
            </a:r>
            <a:endParaRPr sz="700"/>
          </a:p>
        </p:txBody>
      </p:sp>
      <p:sp>
        <p:nvSpPr>
          <p:cNvPr id="257" name="Google Shape;257;p38"/>
          <p:cNvSpPr txBox="1"/>
          <p:nvPr/>
        </p:nvSpPr>
        <p:spPr>
          <a:xfrm>
            <a:off x="2855008" y="613395"/>
            <a:ext cx="2664512" cy="26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6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Plataforma intuitiva</a:t>
            </a:r>
            <a:endParaRPr sz="700"/>
          </a:p>
        </p:txBody>
      </p:sp>
      <p:sp>
        <p:nvSpPr>
          <p:cNvPr id="258" name="Google Shape;258;p38"/>
          <p:cNvSpPr txBox="1"/>
          <p:nvPr/>
        </p:nvSpPr>
        <p:spPr>
          <a:xfrm>
            <a:off x="2839861" y="877989"/>
            <a:ext cx="2664512" cy="16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Criptografada de ponta a ponta</a:t>
            </a:r>
            <a:endParaRPr sz="700"/>
          </a:p>
        </p:txBody>
      </p:sp>
      <p:sp>
        <p:nvSpPr>
          <p:cNvPr id="259" name="Google Shape;259;p38"/>
          <p:cNvSpPr txBox="1"/>
          <p:nvPr/>
        </p:nvSpPr>
        <p:spPr>
          <a:xfrm>
            <a:off x="3002391" y="3874003"/>
            <a:ext cx="2614853" cy="42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Principais diferenciais do Roberty</a:t>
            </a:r>
            <a:endParaRPr sz="700"/>
          </a:p>
        </p:txBody>
      </p:sp>
      <p:sp>
        <p:nvSpPr>
          <p:cNvPr id="260" name="Google Shape;260;p38"/>
          <p:cNvSpPr txBox="1"/>
          <p:nvPr/>
        </p:nvSpPr>
        <p:spPr>
          <a:xfrm>
            <a:off x="3401168" y="4466517"/>
            <a:ext cx="985618" cy="17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Low-Code</a:t>
            </a:r>
            <a:endParaRPr sz="700"/>
          </a:p>
        </p:txBody>
      </p:sp>
      <p:sp>
        <p:nvSpPr>
          <p:cNvPr id="261" name="Google Shape;261;p38"/>
          <p:cNvSpPr txBox="1"/>
          <p:nvPr/>
        </p:nvSpPr>
        <p:spPr>
          <a:xfrm>
            <a:off x="3401168" y="4782249"/>
            <a:ext cx="1250731" cy="17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RPA Nacional</a:t>
            </a:r>
            <a:endParaRPr sz="700"/>
          </a:p>
        </p:txBody>
      </p:sp>
      <p:sp>
        <p:nvSpPr>
          <p:cNvPr id="262" name="Google Shape;262;p38"/>
          <p:cNvSpPr txBox="1"/>
          <p:nvPr/>
        </p:nvSpPr>
        <p:spPr>
          <a:xfrm>
            <a:off x="4991879" y="4467372"/>
            <a:ext cx="1541500" cy="17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Dev. Colaborativo</a:t>
            </a:r>
            <a:endParaRPr sz="700"/>
          </a:p>
        </p:txBody>
      </p:sp>
      <p:sp>
        <p:nvSpPr>
          <p:cNvPr id="263" name="Google Shape;263;p38"/>
          <p:cNvSpPr txBox="1"/>
          <p:nvPr/>
        </p:nvSpPr>
        <p:spPr>
          <a:xfrm>
            <a:off x="4991879" y="4782249"/>
            <a:ext cx="1712541" cy="17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14EFF"/>
                </a:solidFill>
                <a:latin typeface="Poppins"/>
                <a:ea typeface="Poppins"/>
                <a:cs typeface="Poppins"/>
                <a:sym typeface="Poppins"/>
              </a:rPr>
              <a:t>Recursos Ilimitados</a:t>
            </a:r>
            <a:endParaRPr sz="700"/>
          </a:p>
        </p:txBody>
      </p:sp>
      <p:sp>
        <p:nvSpPr>
          <p:cNvPr id="264" name="Google Shape;264;p38"/>
          <p:cNvSpPr txBox="1"/>
          <p:nvPr/>
        </p:nvSpPr>
        <p:spPr>
          <a:xfrm>
            <a:off x="8297480" y="141125"/>
            <a:ext cx="5778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0" i="0" u="none" strike="noStrike" cap="none">
                <a:solidFill>
                  <a:srgbClr val="014EFF"/>
                </a:solidFill>
                <a:latin typeface="Poppins Light"/>
                <a:ea typeface="Poppins Light"/>
                <a:cs typeface="Poppins Light"/>
                <a:sym typeface="Poppins Light"/>
              </a:rPr>
              <a:t>2024</a:t>
            </a:r>
            <a:endParaRPr sz="700"/>
          </a:p>
        </p:txBody>
      </p:sp>
      <p:pic>
        <p:nvPicPr>
          <p:cNvPr id="265" name="Google Shape;265;p38"/>
          <p:cNvPicPr preferRelativeResize="0"/>
          <p:nvPr/>
        </p:nvPicPr>
        <p:blipFill rotWithShape="1">
          <a:blip r:embed="rId11">
            <a:alphaModFix/>
          </a:blip>
          <a:srcRect r="65440" b="34929"/>
          <a:stretch/>
        </p:blipFill>
        <p:spPr>
          <a:xfrm>
            <a:off x="5632188" y="-57527"/>
            <a:ext cx="652026" cy="122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9" descr="Uma imagem contendo 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535" y="39322"/>
            <a:ext cx="3510202" cy="469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563764" y="705996"/>
            <a:ext cx="2570268" cy="367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rgbClr val="0F0831"/>
                </a:solidFill>
                <a:latin typeface="Oswald Light"/>
                <a:ea typeface="Oswald Light"/>
                <a:cs typeface="Oswald Light"/>
                <a:sym typeface="Oswald Light"/>
              </a:rPr>
              <a:t>Com uma trajetória de mais 15 anos impulsionando a transformação digital e a inovação, a </a:t>
            </a:r>
            <a:r>
              <a:rPr lang="pt-BR" sz="1800" b="1" i="0" u="none" strike="noStrike" cap="none">
                <a:solidFill>
                  <a:srgbClr val="0F0831"/>
                </a:solidFill>
                <a:latin typeface="Oswald Light"/>
                <a:ea typeface="Oswald Light"/>
                <a:cs typeface="Oswald Light"/>
                <a:sym typeface="Oswald Light"/>
              </a:rPr>
              <a:t>SIMPLEA</a:t>
            </a:r>
            <a:r>
              <a:rPr lang="pt-BR" sz="1800" b="0" i="0" u="none" strike="noStrike" cap="none">
                <a:solidFill>
                  <a:srgbClr val="0F0831"/>
                </a:solidFill>
                <a:latin typeface="Oswald Light"/>
                <a:ea typeface="Oswald Light"/>
                <a:cs typeface="Oswald Light"/>
                <a:sym typeface="Oswald Light"/>
              </a:rPr>
              <a:t> se destaca no mercado com sua expertise em transformar negócios implementando tecnologias complexas de forma simples, sempre personalizando as estratégias para que se adaptem perfeitamente às necessidades específicas dos seus clientes</a:t>
            </a:r>
            <a:endParaRPr sz="1100"/>
          </a:p>
        </p:txBody>
      </p:sp>
      <p:pic>
        <p:nvPicPr>
          <p:cNvPr id="272" name="Google Shape;272;p3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 t="29844" b="34064"/>
          <a:stretch/>
        </p:blipFill>
        <p:spPr>
          <a:xfrm>
            <a:off x="563764" y="258099"/>
            <a:ext cx="1670617" cy="4478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39"/>
          <p:cNvCxnSpPr/>
          <p:nvPr/>
        </p:nvCxnSpPr>
        <p:spPr>
          <a:xfrm>
            <a:off x="3397529" y="632255"/>
            <a:ext cx="0" cy="3780000"/>
          </a:xfrm>
          <a:prstGeom prst="straightConnector1">
            <a:avLst/>
          </a:prstGeom>
          <a:noFill/>
          <a:ln w="57150" cap="flat" cmpd="sng">
            <a:solidFill>
              <a:srgbClr val="140A3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4" name="Google Shape;274;p39"/>
          <p:cNvSpPr/>
          <p:nvPr/>
        </p:nvSpPr>
        <p:spPr>
          <a:xfrm>
            <a:off x="3419779" y="2180399"/>
            <a:ext cx="1620000" cy="675000"/>
          </a:xfrm>
          <a:prstGeom prst="homePlate">
            <a:avLst>
              <a:gd name="adj" fmla="val 50000"/>
            </a:avLst>
          </a:prstGeom>
          <a:solidFill>
            <a:srgbClr val="140A3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FFFF00"/>
                </a:solidFill>
                <a:latin typeface="Oswald Light"/>
                <a:ea typeface="Oswald Light"/>
                <a:cs typeface="Oswald Light"/>
                <a:sym typeface="Oswald Light"/>
              </a:rPr>
              <a:t>ERP TECH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Implementação Protheus TOTVS </a:t>
            </a:r>
            <a:endParaRPr sz="1100"/>
          </a:p>
        </p:txBody>
      </p:sp>
      <p:sp>
        <p:nvSpPr>
          <p:cNvPr id="275" name="Google Shape;275;p39"/>
          <p:cNvSpPr/>
          <p:nvPr/>
        </p:nvSpPr>
        <p:spPr>
          <a:xfrm>
            <a:off x="3419779" y="1455329"/>
            <a:ext cx="1620000" cy="675000"/>
          </a:xfrm>
          <a:prstGeom prst="homePlate">
            <a:avLst>
              <a:gd name="adj" fmla="val 50000"/>
            </a:avLst>
          </a:prstGeom>
          <a:solidFill>
            <a:srgbClr val="140A3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FFFF00"/>
                </a:solidFill>
                <a:latin typeface="Oswald Light"/>
                <a:ea typeface="Oswald Light"/>
                <a:cs typeface="Oswald Light"/>
                <a:sym typeface="Oswald Light"/>
              </a:rPr>
              <a:t>RPA TECH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Implementação de Roberty</a:t>
            </a:r>
            <a:endParaRPr sz="12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76" name="Google Shape;276;p39"/>
          <p:cNvSpPr/>
          <p:nvPr/>
        </p:nvSpPr>
        <p:spPr>
          <a:xfrm>
            <a:off x="3419779" y="730260"/>
            <a:ext cx="1620000" cy="675000"/>
          </a:xfrm>
          <a:prstGeom prst="homePlate">
            <a:avLst>
              <a:gd name="adj" fmla="val 50000"/>
            </a:avLst>
          </a:prstGeom>
          <a:solidFill>
            <a:srgbClr val="140A3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FFFF00"/>
                </a:solidFill>
                <a:latin typeface="Oswald Light"/>
                <a:ea typeface="Oswald Light"/>
                <a:cs typeface="Oswald Light"/>
                <a:sym typeface="Oswald Light"/>
              </a:rPr>
              <a:t>BPM TECH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Mapeamento de Processos</a:t>
            </a:r>
            <a:endParaRPr sz="1100"/>
          </a:p>
        </p:txBody>
      </p:sp>
      <p:sp>
        <p:nvSpPr>
          <p:cNvPr id="277" name="Google Shape;277;p39"/>
          <p:cNvSpPr/>
          <p:nvPr/>
        </p:nvSpPr>
        <p:spPr>
          <a:xfrm>
            <a:off x="3419779" y="3630538"/>
            <a:ext cx="1620000" cy="675000"/>
          </a:xfrm>
          <a:prstGeom prst="homePlate">
            <a:avLst>
              <a:gd name="adj" fmla="val 50000"/>
            </a:avLst>
          </a:prstGeom>
          <a:solidFill>
            <a:srgbClr val="140A3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FFFF00"/>
                </a:solidFill>
                <a:latin typeface="Oswald Light"/>
                <a:ea typeface="Oswald Light"/>
                <a:cs typeface="Oswald Light"/>
                <a:sym typeface="Oswald Light"/>
              </a:rPr>
              <a:t>BPO TECH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Terceirização da Tecnologia </a:t>
            </a:r>
            <a:endParaRPr sz="1100"/>
          </a:p>
        </p:txBody>
      </p:sp>
      <p:sp>
        <p:nvSpPr>
          <p:cNvPr id="278" name="Google Shape;278;p39"/>
          <p:cNvSpPr/>
          <p:nvPr/>
        </p:nvSpPr>
        <p:spPr>
          <a:xfrm>
            <a:off x="3419779" y="2905468"/>
            <a:ext cx="1620000" cy="675000"/>
          </a:xfrm>
          <a:prstGeom prst="homePlate">
            <a:avLst>
              <a:gd name="adj" fmla="val 50000"/>
            </a:avLst>
          </a:prstGeom>
          <a:solidFill>
            <a:srgbClr val="140A3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FFFF00"/>
                </a:solidFill>
                <a:latin typeface="Oswald Light"/>
                <a:ea typeface="Oswald Light"/>
                <a:cs typeface="Oswald Light"/>
                <a:sym typeface="Oswald Light"/>
              </a:rPr>
              <a:t>BI TECH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Implementação de Data Analytics</a:t>
            </a:r>
            <a:endParaRPr sz="1200">
              <a:solidFill>
                <a:schemeClr val="lt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0" y="4848532"/>
            <a:ext cx="9144000" cy="300082"/>
          </a:xfrm>
          <a:prstGeom prst="rect">
            <a:avLst/>
          </a:prstGeom>
          <a:solidFill>
            <a:srgbClr val="140A37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TRANSFORMAMOS NEGÓCIOS ATRAVÉS DA TECNOLOGIA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/>
          <p:nvPr/>
        </p:nvSpPr>
        <p:spPr>
          <a:xfrm rot="10800000">
            <a:off x="758846" y="966016"/>
            <a:ext cx="3485377" cy="1500653"/>
          </a:xfrm>
          <a:prstGeom prst="wedgeRoundRectCallout">
            <a:avLst>
              <a:gd name="adj1" fmla="val -20833"/>
              <a:gd name="adj2" fmla="val 68398"/>
              <a:gd name="adj3" fmla="val 16667"/>
            </a:avLst>
          </a:prstGeom>
          <a:solidFill>
            <a:srgbClr val="140A37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0"/>
          <p:cNvSpPr/>
          <p:nvPr/>
        </p:nvSpPr>
        <p:spPr>
          <a:xfrm>
            <a:off x="936544" y="2845043"/>
            <a:ext cx="1080000" cy="1620000"/>
          </a:xfrm>
          <a:prstGeom prst="rect">
            <a:avLst/>
          </a:prstGeom>
          <a:solidFill>
            <a:srgbClr val="D9E5F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Mapeamento de Processos utilizando BPM</a:t>
            </a:r>
            <a:endParaRPr sz="1100"/>
          </a:p>
        </p:txBody>
      </p:sp>
      <p:sp>
        <p:nvSpPr>
          <p:cNvPr id="286" name="Google Shape;286;p40"/>
          <p:cNvSpPr/>
          <p:nvPr/>
        </p:nvSpPr>
        <p:spPr>
          <a:xfrm>
            <a:off x="5757688" y="2845043"/>
            <a:ext cx="1080000" cy="1620000"/>
          </a:xfrm>
          <a:prstGeom prst="rect">
            <a:avLst/>
          </a:prstGeom>
          <a:solidFill>
            <a:srgbClr val="143C6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Implementação do RPA nos processos viáveis</a:t>
            </a:r>
            <a:endParaRPr sz="1100"/>
          </a:p>
        </p:txBody>
      </p:sp>
      <p:sp>
        <p:nvSpPr>
          <p:cNvPr id="287" name="Google Shape;287;p40"/>
          <p:cNvSpPr/>
          <p:nvPr/>
        </p:nvSpPr>
        <p:spPr>
          <a:xfrm>
            <a:off x="2141830" y="2845043"/>
            <a:ext cx="1080000" cy="1620000"/>
          </a:xfrm>
          <a:prstGeom prst="rect">
            <a:avLst/>
          </a:prstGeom>
          <a:solidFill>
            <a:srgbClr val="A3C5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Definição dos Indicadores   KPI / OKR</a:t>
            </a:r>
            <a:endParaRPr sz="1100"/>
          </a:p>
        </p:txBody>
      </p:sp>
      <p:sp>
        <p:nvSpPr>
          <p:cNvPr id="288" name="Google Shape;288;p40"/>
          <p:cNvSpPr/>
          <p:nvPr/>
        </p:nvSpPr>
        <p:spPr>
          <a:xfrm>
            <a:off x="3347116" y="2845043"/>
            <a:ext cx="1080000" cy="1620000"/>
          </a:xfrm>
          <a:prstGeom prst="rect">
            <a:avLst/>
          </a:prstGeom>
          <a:solidFill>
            <a:srgbClr val="4892D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Eleição dos processos para automação robótica</a:t>
            </a:r>
            <a:endParaRPr sz="1100"/>
          </a:p>
        </p:txBody>
      </p:sp>
      <p:sp>
        <p:nvSpPr>
          <p:cNvPr id="289" name="Google Shape;289;p40"/>
          <p:cNvSpPr/>
          <p:nvPr/>
        </p:nvSpPr>
        <p:spPr>
          <a:xfrm>
            <a:off x="6962974" y="2845043"/>
            <a:ext cx="1080000" cy="1620000"/>
          </a:xfrm>
          <a:prstGeom prst="rect">
            <a:avLst/>
          </a:prstGeom>
          <a:solidFill>
            <a:srgbClr val="0A30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Monitoramento de Resultados</a:t>
            </a:r>
            <a:endParaRPr sz="1100"/>
          </a:p>
        </p:txBody>
      </p:sp>
      <p:sp>
        <p:nvSpPr>
          <p:cNvPr id="290" name="Google Shape;290;p40"/>
          <p:cNvSpPr/>
          <p:nvPr/>
        </p:nvSpPr>
        <p:spPr>
          <a:xfrm>
            <a:off x="825913" y="2735825"/>
            <a:ext cx="7322574" cy="1806678"/>
          </a:xfrm>
          <a:prstGeom prst="roundRect">
            <a:avLst>
              <a:gd name="adj" fmla="val 5238"/>
            </a:avLst>
          </a:prstGeom>
          <a:noFill/>
          <a:ln w="76200" cap="flat" cmpd="sng">
            <a:solidFill>
              <a:srgbClr val="0A30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0"/>
          <p:cNvSpPr txBox="1"/>
          <p:nvPr/>
        </p:nvSpPr>
        <p:spPr>
          <a:xfrm>
            <a:off x="3504881" y="4585355"/>
            <a:ext cx="2134238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143C64"/>
                </a:solidFill>
                <a:latin typeface="Arial"/>
                <a:ea typeface="Arial"/>
                <a:cs typeface="Arial"/>
                <a:sym typeface="Arial"/>
              </a:rPr>
              <a:t>LOADING...</a:t>
            </a:r>
            <a:endParaRPr sz="1100"/>
          </a:p>
        </p:txBody>
      </p:sp>
      <p:sp>
        <p:nvSpPr>
          <p:cNvPr id="292" name="Google Shape;292;p40"/>
          <p:cNvSpPr/>
          <p:nvPr/>
        </p:nvSpPr>
        <p:spPr>
          <a:xfrm>
            <a:off x="4552402" y="2845043"/>
            <a:ext cx="1080000" cy="1620000"/>
          </a:xfrm>
          <a:prstGeom prst="rect">
            <a:avLst/>
          </a:prstGeom>
          <a:solidFill>
            <a:srgbClr val="1F5C9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Análise de viabilidade de cada processo para RPA</a:t>
            </a:r>
            <a:endParaRPr sz="1100"/>
          </a:p>
        </p:txBody>
      </p:sp>
      <p:sp>
        <p:nvSpPr>
          <p:cNvPr id="293" name="Google Shape;293;p40"/>
          <p:cNvSpPr/>
          <p:nvPr/>
        </p:nvSpPr>
        <p:spPr>
          <a:xfrm>
            <a:off x="8222229" y="3163528"/>
            <a:ext cx="258079" cy="848033"/>
          </a:xfrm>
          <a:prstGeom prst="roundRect">
            <a:avLst>
              <a:gd name="adj" fmla="val 16667"/>
            </a:avLst>
          </a:prstGeom>
          <a:solidFill>
            <a:srgbClr val="0A30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571355" y="786526"/>
            <a:ext cx="4355552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Projeto: </a:t>
            </a:r>
            <a:r>
              <a:rPr lang="pt-BR" sz="15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Automação de Processos de 0 - 100%.</a:t>
            </a:r>
            <a:endParaRPr sz="1100"/>
          </a:p>
        </p:txBody>
      </p:sp>
      <p:sp>
        <p:nvSpPr>
          <p:cNvPr id="295" name="Google Shape;295;p40"/>
          <p:cNvSpPr txBox="1"/>
          <p:nvPr/>
        </p:nvSpPr>
        <p:spPr>
          <a:xfrm>
            <a:off x="4571355" y="1142651"/>
            <a:ext cx="3847703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Objetivo do Projeto: </a:t>
            </a:r>
            <a:r>
              <a:rPr lang="pt-BR" sz="15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Mapear e identificar os melhores processos para obter aumento de produtividade, redução de custos operacionais e melhoria na qualidade dos serviços oferecidos.</a:t>
            </a:r>
            <a:endParaRPr sz="1100"/>
          </a:p>
        </p:txBody>
      </p:sp>
      <p:sp>
        <p:nvSpPr>
          <p:cNvPr id="296" name="Google Shape;296;p40"/>
          <p:cNvSpPr txBox="1"/>
          <p:nvPr/>
        </p:nvSpPr>
        <p:spPr>
          <a:xfrm>
            <a:off x="731926" y="4592675"/>
            <a:ext cx="6600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AEAEAE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1100"/>
          </a:p>
        </p:txBody>
      </p:sp>
      <p:sp>
        <p:nvSpPr>
          <p:cNvPr id="297" name="Google Shape;297;p40"/>
          <p:cNvSpPr txBox="1"/>
          <p:nvPr/>
        </p:nvSpPr>
        <p:spPr>
          <a:xfrm>
            <a:off x="7482526" y="4592675"/>
            <a:ext cx="936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rgbClr val="AEAEAE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sz="1100"/>
          </a:p>
        </p:txBody>
      </p:sp>
      <p:sp>
        <p:nvSpPr>
          <p:cNvPr id="298" name="Google Shape;298;p40"/>
          <p:cNvSpPr txBox="1"/>
          <p:nvPr/>
        </p:nvSpPr>
        <p:spPr>
          <a:xfrm>
            <a:off x="728047" y="-12"/>
            <a:ext cx="35469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140A37"/>
                </a:solidFill>
                <a:latin typeface="Arial"/>
                <a:ea typeface="Arial"/>
                <a:cs typeface="Arial"/>
                <a:sym typeface="Arial"/>
              </a:rPr>
              <a:t>CASE DE SUCESSO</a:t>
            </a:r>
            <a:endParaRPr sz="1100"/>
          </a:p>
        </p:txBody>
      </p:sp>
      <p:sp>
        <p:nvSpPr>
          <p:cNvPr id="299" name="Google Shape;299;p40"/>
          <p:cNvSpPr txBox="1"/>
          <p:nvPr/>
        </p:nvSpPr>
        <p:spPr>
          <a:xfrm>
            <a:off x="758847" y="1118936"/>
            <a:ext cx="3485377" cy="122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O </a:t>
            </a:r>
            <a:r>
              <a:rPr lang="pt-BR" sz="1500" b="1">
                <a:solidFill>
                  <a:srgbClr val="FFFF00"/>
                </a:solidFill>
                <a:latin typeface="Oswald Light"/>
                <a:ea typeface="Oswald Light"/>
                <a:cs typeface="Oswald Light"/>
                <a:sym typeface="Oswald Light"/>
              </a:rPr>
              <a:t>Grupo Pasquali </a:t>
            </a:r>
            <a:r>
              <a:rPr lang="pt-BR" sz="15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rPr>
              <a:t>iniciou suas atividades em Ribeirão Preto na década de 1990, e é conceituado como uma das mais tradicionais empresas de recebíveis e de recuperação de crédito do Brasil, atuando em todo território nacional.</a:t>
            </a:r>
            <a:endParaRPr sz="1100"/>
          </a:p>
        </p:txBody>
      </p:sp>
      <p:sp>
        <p:nvSpPr>
          <p:cNvPr id="300" name="Google Shape;300;p40"/>
          <p:cNvSpPr txBox="1"/>
          <p:nvPr/>
        </p:nvSpPr>
        <p:spPr>
          <a:xfrm>
            <a:off x="4571355" y="2191271"/>
            <a:ext cx="4355552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Prazo: </a:t>
            </a:r>
            <a:r>
              <a:rPr lang="pt-BR" sz="150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12 meses.</a:t>
            </a: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Apresentação na tela (16:9)</PresentationFormat>
  <Paragraphs>54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</vt:i4>
      </vt:variant>
    </vt:vector>
  </HeadingPairs>
  <TitlesOfParts>
    <vt:vector size="15" baseType="lpstr">
      <vt:lpstr>Proxima Nova</vt:lpstr>
      <vt:lpstr>Oswald Light</vt:lpstr>
      <vt:lpstr>Calibri</vt:lpstr>
      <vt:lpstr>Arial</vt:lpstr>
      <vt:lpstr>Poppins Light</vt:lpstr>
      <vt:lpstr>Poppins</vt:lpstr>
      <vt:lpstr>Play</vt:lpstr>
      <vt:lpstr>Simple Light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Wellington Bessa</cp:lastModifiedBy>
  <cp:revision>1</cp:revision>
  <dcterms:modified xsi:type="dcterms:W3CDTF">2024-05-21T10:36:03Z</dcterms:modified>
</cp:coreProperties>
</file>