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8" r:id="rId3"/>
    <p:sldId id="258" r:id="rId4"/>
    <p:sldId id="257" r:id="rId5"/>
    <p:sldId id="1240" r:id="rId6"/>
    <p:sldId id="1237" r:id="rId7"/>
    <p:sldId id="261" r:id="rId8"/>
    <p:sldId id="271" r:id="rId9"/>
    <p:sldId id="1260" r:id="rId10"/>
    <p:sldId id="1246" r:id="rId11"/>
    <p:sldId id="1257" r:id="rId12"/>
    <p:sldId id="305" r:id="rId13"/>
    <p:sldId id="306" r:id="rId14"/>
    <p:sldId id="313" r:id="rId15"/>
    <p:sldId id="1258" r:id="rId16"/>
    <p:sldId id="282" r:id="rId17"/>
    <p:sldId id="1259" r:id="rId18"/>
    <p:sldId id="1256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60B"/>
    <a:srgbClr val="215EBA"/>
    <a:srgbClr val="195DBA"/>
    <a:srgbClr val="FFF4AA"/>
    <a:srgbClr val="F5E5C5"/>
    <a:srgbClr val="F9F9F9"/>
    <a:srgbClr val="7901C3"/>
    <a:srgbClr val="B708D6"/>
    <a:srgbClr val="4000A0"/>
    <a:srgbClr val="1C2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F4EA68-5FB9-4317-984E-CE588BBAB5DC}" v="67" dt="2024-04-16T17:32:52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FECD4-631C-4E61-A8DB-DFAA8A3B181F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DA295-FBD5-409A-84AE-6EBAF76B90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38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1ef215b60db_0_3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1ef215b60db_0_3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g1ef215b60db_0_7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4" name="Google Shape;2554;g1ef215b60db_0_7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27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1ef215b60db_0_3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g1ef215b60db_0_3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g2c317ea549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g2c317ea549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g1ef215b60db_0_7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4" name="Google Shape;2554;g1ef215b60db_0_7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39267-EF50-779A-6491-2BC21E719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8344A1-FEF0-BAAC-B49C-D0E0E4004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86523C-18E9-4E3A-4C92-FC945EB4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BC1030-CA67-EC77-C0F3-8144AD12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17C195-9703-9F26-DCFC-F327FE3B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581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E5595-F942-3761-6B39-156FC304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32D200-B40E-ADE6-2134-7CA647A62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83EBB1-0DE9-4529-7C3F-6672BA18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94AE05-CC3D-67B8-9097-8E4FB32D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7CD312-388B-2C53-5E82-D69B84A5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51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E84D78-AA62-F85C-6FEE-760734461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67A9A31-887B-4CDA-CAD3-957271F63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FC2088-21F7-71F1-8F7F-465FD6568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B2ECA2-AD55-EEB2-B158-530FF5EC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91B6E6-2D61-9ABA-6C27-8C5162EF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437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21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8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997" name="Google Shape;997;p18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998" name="Google Shape;998;p18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69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lide de Título">
  <p:cSld name="15_Slide de Título">
    <p:bg>
      <p:bgPr>
        <a:solidFill>
          <a:schemeClr val="lt1"/>
        </a:solid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79"/>
          <p:cNvSpPr txBox="1">
            <a:spLocks noGrp="1"/>
          </p:cNvSpPr>
          <p:nvPr>
            <p:ph type="title"/>
          </p:nvPr>
        </p:nvSpPr>
        <p:spPr>
          <a:xfrm>
            <a:off x="1536697" y="308493"/>
            <a:ext cx="10515600" cy="9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wentieth Century"/>
              <a:buNone/>
              <a:defRPr sz="4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987" name="Google Shape;987;p179"/>
          <p:cNvSpPr txBox="1">
            <a:spLocks noGrp="1"/>
          </p:cNvSpPr>
          <p:nvPr>
            <p:ph type="body" idx="1"/>
          </p:nvPr>
        </p:nvSpPr>
        <p:spPr>
          <a:xfrm>
            <a:off x="309489" y="1644697"/>
            <a:ext cx="11742800" cy="4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825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2438339" marR="0" lvl="3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3047924" marR="0" lvl="4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3657509" marR="0" lvl="5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4267093" marR="0" lvl="6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4876678" marR="0" lvl="7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5486263" marR="0" lvl="8" indent="-41909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72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05A29-1588-19D9-CB31-E6E9B64F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F6596C-CF51-1C42-3F12-86D51D029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CFDFEB-84AB-7FAA-35BE-E4D75452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195706-ED87-90D4-6126-E331D344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0FACDA-00F5-8CFF-E198-FB9A063E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12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7FF2E-E1F7-5FBC-0FDB-5F32613F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3D3D65-621A-F9B6-742C-4ABB74CA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3DF1D2-5171-6BE8-B526-61C10DD01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550CBB-FD7B-E87A-5361-B78D49C5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F4E179-8698-886F-A492-36E04501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09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E77363-F260-DA44-915C-AEC208CA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25C3A9-3D61-AB40-D56C-07BC26FDD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B168E68-F6D5-447D-5577-F7BABF98E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B091DD-05CB-4388-1E72-136A514B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1970FE-BA77-E221-6242-A97FFCC9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758267-AD40-262F-1F5F-1367F25FD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80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B41B6-7632-F329-0C95-0564A73CE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EF5416-D99E-F992-6D9A-1CEBA05DE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5903272-229C-8127-CA6B-AD9C920BF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84E2F6-6662-B3F3-0D21-4546837E4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4CE908B-52CF-2855-FD37-4787166CC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D4BE171-34CF-8146-D6A8-D32E80E8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4DAA5DB-5CDE-5CF6-0EE7-3795B39B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66C4EA7-5EB4-C90A-7734-1CACE087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44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D68DA-C358-2C6A-2195-78A6346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1FFD2B-9D61-7104-AAFD-6A99FD2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0212CE-A632-1D4B-B983-04165F499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65CB3C-4CD9-F380-BDAD-75CF9C0B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93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9413A5-D1BB-DB18-6D7D-4DF6AAD8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18C433B-DD09-3133-1FFE-E49DDA47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A47F78-FC74-EC42-2DBC-1FAA5C86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74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82F0F-C678-820B-B960-5AE832B0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2A79B3-12ED-17AE-8E21-07B3D6682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842D33-5234-64B7-8EEE-23201D02C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C28CE3-89F3-3A93-5DCD-B3AAAD0C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116079-1368-E371-EF65-5A43D907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4B114B-B28C-04AB-B70F-4073373A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25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625914-60C9-1F5E-5536-10E7C052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ACD9D8D-588E-C78A-09F8-3E1FF9275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9B76287-248F-33C5-F5B4-72D4C7AAD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AE68E4-A133-BD4E-16A6-4F5B5590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F92BBA-079E-ADBE-91A5-25D68763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D6A7BC-64F5-2144-4189-45CAE6F7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05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5459DF5-01B5-06F2-34C4-EFE0C27B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7FB4F6-CBC9-AD75-31C2-C996A0EA6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69C1D5-3C69-541C-BA57-906ABC2FF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35DE6B-3D48-4D9B-98F0-CB9960E1FEB3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FC4696-8F14-B021-00F8-D7FDD2E70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B24618-F24C-26D3-0D1F-3545100C0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0E6A59-7165-4BF8-8D99-2A2826673B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70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attes.cnpq.br/992389591431773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EAAD81BC-68BD-1D90-08E7-EFEF3C3BA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b="1706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DFD8808-F65F-3B64-BB5B-C8B401E73AB6}"/>
              </a:ext>
            </a:extLst>
          </p:cNvPr>
          <p:cNvSpPr/>
          <p:nvPr/>
        </p:nvSpPr>
        <p:spPr>
          <a:xfrm rot="16200000">
            <a:off x="-1759974" y="459657"/>
            <a:ext cx="7846143" cy="5938682"/>
          </a:xfrm>
          <a:prstGeom prst="rect">
            <a:avLst/>
          </a:prstGeom>
          <a:gradFill flip="none" rotWithShape="1"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05E1162-7109-204E-7E23-DB17806AB467}"/>
              </a:ext>
            </a:extLst>
          </p:cNvPr>
          <p:cNvSpPr txBox="1"/>
          <p:nvPr/>
        </p:nvSpPr>
        <p:spPr>
          <a:xfrm>
            <a:off x="168450" y="2018861"/>
            <a:ext cx="4713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Open Sans"/>
              </a:rPr>
              <a:t>Accountability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Open Sans"/>
              </a:rPr>
              <a:t>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Open Sans"/>
              </a:rPr>
              <a:t>em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Open Sans"/>
              </a:rPr>
              <a:t>Inteligência Artificial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559BEC9-2E56-4852-BF6A-ACF12B9031FA}"/>
              </a:ext>
            </a:extLst>
          </p:cNvPr>
          <p:cNvSpPr txBox="1"/>
          <p:nvPr/>
        </p:nvSpPr>
        <p:spPr>
          <a:xfrm>
            <a:off x="0" y="4286422"/>
            <a:ext cx="4881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</a:rPr>
              <a:t>MARCELO FONSECA SANTOS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48A25D1-031D-863F-1395-5108A4F138EC}"/>
              </a:ext>
            </a:extLst>
          </p:cNvPr>
          <p:cNvSpPr txBox="1"/>
          <p:nvPr/>
        </p:nvSpPr>
        <p:spPr>
          <a:xfrm>
            <a:off x="0" y="4782161"/>
            <a:ext cx="4881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Diretor I2AI</a:t>
            </a:r>
          </a:p>
        </p:txBody>
      </p:sp>
    </p:spTree>
    <p:extLst>
      <p:ext uri="{BB962C8B-B14F-4D97-AF65-F5344CB8AC3E}">
        <p14:creationId xmlns:p14="http://schemas.microsoft.com/office/powerpoint/2010/main" val="1685799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14CE098-74A1-2352-A916-E2CFCC1DB988}"/>
              </a:ext>
            </a:extLst>
          </p:cNvPr>
          <p:cNvSpPr/>
          <p:nvPr/>
        </p:nvSpPr>
        <p:spPr>
          <a:xfrm>
            <a:off x="0" y="0"/>
            <a:ext cx="12192000" cy="2035277"/>
          </a:xfrm>
          <a:prstGeom prst="rect">
            <a:avLst/>
          </a:prstGeom>
          <a:gradFill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5C27E963-2D52-44E3-8AFB-D94CD46F3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5466" r="79" b="56956"/>
          <a:stretch/>
        </p:blipFill>
        <p:spPr>
          <a:xfrm>
            <a:off x="0" y="0"/>
            <a:ext cx="12178788" cy="20352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FDDF191-2AE6-6072-EC17-A3335DC2F525}"/>
              </a:ext>
            </a:extLst>
          </p:cNvPr>
          <p:cNvSpPr/>
          <p:nvPr/>
        </p:nvSpPr>
        <p:spPr>
          <a:xfrm>
            <a:off x="-13213" y="1989558"/>
            <a:ext cx="122052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148;p19">
            <a:extLst>
              <a:ext uri="{FF2B5EF4-FFF2-40B4-BE49-F238E27FC236}">
                <a16:creationId xmlns:a16="http://schemas.microsoft.com/office/drawing/2014/main" id="{477C186C-A2B5-CB3F-4C1D-64242B9FA420}"/>
              </a:ext>
            </a:extLst>
          </p:cNvPr>
          <p:cNvSpPr txBox="1"/>
          <p:nvPr/>
        </p:nvSpPr>
        <p:spPr>
          <a:xfrm>
            <a:off x="1377160" y="508338"/>
            <a:ext cx="795027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000" b="1" dirty="0">
                <a:latin typeface="Open Sans"/>
                <a:ea typeface="Open Sans"/>
                <a:cs typeface="Open Sans"/>
                <a:sym typeface="Open Sans"/>
              </a:rPr>
              <a:t>ACCOUNTABILITY EM INTELIGÊNCIA ARTIFICIAL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C84FD0C-7C25-8D85-A0FB-BD534ABA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00" y="2469390"/>
            <a:ext cx="5506619" cy="740910"/>
          </a:xfrm>
        </p:spPr>
        <p:txBody>
          <a:bodyPr>
            <a:normAutofit fontScale="90000"/>
          </a:bodyPr>
          <a:lstStyle/>
          <a:p>
            <a:r>
              <a:rPr lang="pt-BR" sz="2600" b="1" dirty="0"/>
              <a:t>Como garantir a </a:t>
            </a:r>
            <a:r>
              <a:rPr lang="pt-BR" sz="2600" b="1" dirty="0" err="1"/>
              <a:t>Accountability</a:t>
            </a:r>
            <a:r>
              <a:rPr lang="pt-BR" sz="2600" b="1" dirty="0"/>
              <a:t> em IA?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0EC1C004-AEAC-6FC7-1462-EC1E2B80A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62" y="3605794"/>
            <a:ext cx="6946313" cy="2098379"/>
          </a:xfrm>
        </p:spPr>
        <p:txBody>
          <a:bodyPr anchor="ctr">
            <a:normAutofit/>
          </a:bodyPr>
          <a:lstStyle/>
          <a:p>
            <a:pPr algn="just"/>
            <a:r>
              <a:rPr lang="pt-BR" sz="2000" dirty="0"/>
              <a:t>Garantir a transparência e a explicabilidade dos sistemas de IA.</a:t>
            </a:r>
          </a:p>
          <a:p>
            <a:pPr algn="just"/>
            <a:r>
              <a:rPr lang="pt-BR" sz="2000" dirty="0"/>
              <a:t>Realizar testes e auditorias regulares dos sistemas de IA.</a:t>
            </a:r>
          </a:p>
          <a:p>
            <a:pPr algn="just"/>
            <a:r>
              <a:rPr lang="pt-BR" sz="2000" dirty="0"/>
              <a:t>Criar padrões e regulamentações para garantir a responsabilidade das pessoas e organizações envolvidas.</a:t>
            </a:r>
          </a:p>
        </p:txBody>
      </p:sp>
      <p:pic>
        <p:nvPicPr>
          <p:cNvPr id="14" name="Google Shape;3025;p381">
            <a:extLst>
              <a:ext uri="{FF2B5EF4-FFF2-40B4-BE49-F238E27FC236}">
                <a16:creationId xmlns:a16="http://schemas.microsoft.com/office/drawing/2014/main" id="{B4C2A161-D119-88FD-3E21-ED85E90CCA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745" y="2469390"/>
            <a:ext cx="1480743" cy="70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2EB105A0-E622-49BD-EEBC-0EF5BB5FA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83" y="2035276"/>
            <a:ext cx="4834405" cy="483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0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9802157-D11D-BC12-D164-9275142D9D7B}"/>
              </a:ext>
            </a:extLst>
          </p:cNvPr>
          <p:cNvSpPr/>
          <p:nvPr/>
        </p:nvSpPr>
        <p:spPr>
          <a:xfrm>
            <a:off x="0" y="0"/>
            <a:ext cx="12192000" cy="2035277"/>
          </a:xfrm>
          <a:prstGeom prst="rect">
            <a:avLst/>
          </a:prstGeom>
          <a:gradFill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69751E5E-06A4-E61D-0510-0609B50E9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5466" r="79" b="56956"/>
          <a:stretch/>
        </p:blipFill>
        <p:spPr>
          <a:xfrm>
            <a:off x="0" y="0"/>
            <a:ext cx="12178788" cy="20352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B491A8-F5C3-3F16-9747-43FFEDA9259D}"/>
              </a:ext>
            </a:extLst>
          </p:cNvPr>
          <p:cNvSpPr/>
          <p:nvPr/>
        </p:nvSpPr>
        <p:spPr>
          <a:xfrm>
            <a:off x="-13213" y="1989558"/>
            <a:ext cx="122052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Google Shape;148;p19">
            <a:extLst>
              <a:ext uri="{FF2B5EF4-FFF2-40B4-BE49-F238E27FC236}">
                <a16:creationId xmlns:a16="http://schemas.microsoft.com/office/drawing/2014/main" id="{C9B395D9-0056-5731-4FCF-2DDA9805E7CA}"/>
              </a:ext>
            </a:extLst>
          </p:cNvPr>
          <p:cNvSpPr txBox="1"/>
          <p:nvPr/>
        </p:nvSpPr>
        <p:spPr>
          <a:xfrm>
            <a:off x="1377159" y="508338"/>
            <a:ext cx="1017611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000" b="1" dirty="0">
                <a:latin typeface="Open Sans"/>
                <a:ea typeface="Open Sans"/>
                <a:cs typeface="Open Sans"/>
                <a:sym typeface="Open Sans"/>
              </a:rPr>
              <a:t>ÉTICA E GOVERNANÇA PARA ACCOUNTABILITY EM INTELIGÊNCIA ARTIFICIAL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47B76C70-27E4-09C0-4188-69126353F66C}"/>
              </a:ext>
            </a:extLst>
          </p:cNvPr>
          <p:cNvSpPr txBox="1">
            <a:spLocks/>
          </p:cNvSpPr>
          <p:nvPr/>
        </p:nvSpPr>
        <p:spPr>
          <a:xfrm>
            <a:off x="740832" y="3375498"/>
            <a:ext cx="6224172" cy="1832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2000" dirty="0"/>
              <a:t>A </a:t>
            </a:r>
            <a:r>
              <a:rPr lang="en-US" sz="2000" dirty="0" err="1"/>
              <a:t>ética</a:t>
            </a:r>
            <a:r>
              <a:rPr lang="en-US" sz="2000" dirty="0"/>
              <a:t> é </a:t>
            </a:r>
            <a:r>
              <a:rPr lang="en-US" sz="2000" dirty="0" err="1"/>
              <a:t>importante</a:t>
            </a:r>
            <a:r>
              <a:rPr lang="en-US" sz="2000" dirty="0"/>
              <a:t> para </a:t>
            </a:r>
            <a:r>
              <a:rPr lang="en-US" sz="2000" dirty="0" err="1"/>
              <a:t>garantir</a:t>
            </a:r>
            <a:r>
              <a:rPr lang="en-US" sz="2000" dirty="0"/>
              <a:t> que a accountability </a:t>
            </a:r>
            <a:r>
              <a:rPr lang="en-US" sz="2000" dirty="0" err="1"/>
              <a:t>em</a:t>
            </a:r>
            <a:r>
              <a:rPr lang="en-US" sz="2000" dirty="0"/>
              <a:t> IA </a:t>
            </a:r>
            <a:r>
              <a:rPr lang="en-US" sz="2000" dirty="0" err="1"/>
              <a:t>seja</a:t>
            </a:r>
            <a:r>
              <a:rPr lang="en-US" sz="2000" dirty="0"/>
              <a:t> </a:t>
            </a:r>
            <a:r>
              <a:rPr lang="en-US" sz="2000" dirty="0" err="1"/>
              <a:t>justa</a:t>
            </a:r>
            <a:r>
              <a:rPr lang="en-US" sz="2000" dirty="0"/>
              <a:t> e </a:t>
            </a:r>
            <a:r>
              <a:rPr lang="en-US" sz="2000" dirty="0" err="1"/>
              <a:t>equitativa</a:t>
            </a:r>
            <a:r>
              <a:rPr lang="en-US" sz="200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sistemas</a:t>
            </a:r>
            <a:r>
              <a:rPr lang="en-US" sz="2000" dirty="0"/>
              <a:t> de IA </a:t>
            </a:r>
            <a:r>
              <a:rPr lang="en-US" sz="2000" dirty="0" err="1"/>
              <a:t>podem</a:t>
            </a:r>
            <a:r>
              <a:rPr lang="en-US" sz="2000" dirty="0"/>
              <a:t> </a:t>
            </a:r>
            <a:r>
              <a:rPr lang="en-US" sz="2000" dirty="0" err="1"/>
              <a:t>refletir</a:t>
            </a:r>
            <a:r>
              <a:rPr lang="en-US" sz="2000" dirty="0"/>
              <a:t> </a:t>
            </a:r>
            <a:r>
              <a:rPr lang="en-US" sz="2000" dirty="0" err="1"/>
              <a:t>preconceitos</a:t>
            </a:r>
            <a:r>
              <a:rPr lang="en-US" sz="2000" dirty="0"/>
              <a:t> e </a:t>
            </a:r>
            <a:r>
              <a:rPr lang="en-US" sz="2000" dirty="0" err="1"/>
              <a:t>discriminações</a:t>
            </a:r>
            <a:r>
              <a:rPr lang="en-US" sz="2000" dirty="0"/>
              <a:t> </a:t>
            </a:r>
            <a:r>
              <a:rPr lang="en-US" sz="2000" dirty="0" err="1"/>
              <a:t>humanas</a:t>
            </a:r>
            <a:r>
              <a:rPr lang="en-US" sz="2000" dirty="0"/>
              <a:t>, o que </a:t>
            </a:r>
            <a:r>
              <a:rPr lang="en-US" sz="2000" dirty="0" err="1"/>
              <a:t>pode</a:t>
            </a:r>
            <a:r>
              <a:rPr lang="en-US" sz="2000" dirty="0"/>
              <a:t> </a:t>
            </a:r>
            <a:r>
              <a:rPr lang="en-US" sz="2000" dirty="0" err="1"/>
              <a:t>levar</a:t>
            </a:r>
            <a:r>
              <a:rPr lang="en-US" sz="2000" dirty="0"/>
              <a:t> a </a:t>
            </a:r>
            <a:r>
              <a:rPr lang="en-US" sz="2000" dirty="0" err="1"/>
              <a:t>decisões</a:t>
            </a:r>
            <a:r>
              <a:rPr lang="en-US" sz="2000" dirty="0"/>
              <a:t> </a:t>
            </a:r>
            <a:r>
              <a:rPr lang="en-US" sz="2000" dirty="0" err="1"/>
              <a:t>injustas</a:t>
            </a:r>
            <a:r>
              <a:rPr lang="en-US" sz="200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princípios</a:t>
            </a:r>
            <a:r>
              <a:rPr lang="en-US" sz="2000" dirty="0"/>
              <a:t> </a:t>
            </a:r>
            <a:r>
              <a:rPr lang="en-US" sz="2000" dirty="0" err="1"/>
              <a:t>éticos</a:t>
            </a:r>
            <a:r>
              <a:rPr lang="en-US" sz="2000" dirty="0"/>
              <a:t> </a:t>
            </a:r>
            <a:r>
              <a:rPr lang="en-US" sz="2000" dirty="0" err="1"/>
              <a:t>devem</a:t>
            </a:r>
            <a:r>
              <a:rPr lang="en-US" sz="2000" dirty="0"/>
              <a:t> ser </a:t>
            </a:r>
            <a:r>
              <a:rPr lang="en-US" sz="2000" dirty="0" err="1"/>
              <a:t>incorporados</a:t>
            </a:r>
            <a:r>
              <a:rPr lang="en-US" sz="2000" dirty="0"/>
              <a:t>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processo</a:t>
            </a:r>
            <a:r>
              <a:rPr lang="en-US" sz="2000" dirty="0"/>
              <a:t> de </a:t>
            </a:r>
            <a:r>
              <a:rPr lang="en-US" sz="2000" dirty="0" err="1"/>
              <a:t>desenvolvimento</a:t>
            </a:r>
            <a:r>
              <a:rPr lang="en-US" sz="2000" dirty="0"/>
              <a:t> de IA para </a:t>
            </a:r>
            <a:r>
              <a:rPr lang="en-US" sz="2000" dirty="0" err="1"/>
              <a:t>garantir</a:t>
            </a:r>
            <a:r>
              <a:rPr lang="en-US" sz="2000" dirty="0"/>
              <a:t> que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sistemas</a:t>
            </a:r>
            <a:r>
              <a:rPr lang="en-US" sz="2000" dirty="0"/>
              <a:t> </a:t>
            </a:r>
            <a:r>
              <a:rPr lang="en-US" sz="2000" dirty="0" err="1"/>
              <a:t>sejam</a:t>
            </a:r>
            <a:r>
              <a:rPr lang="en-US" sz="2000" dirty="0"/>
              <a:t> </a:t>
            </a:r>
            <a:r>
              <a:rPr lang="en-US" sz="2000" dirty="0" err="1"/>
              <a:t>justos</a:t>
            </a:r>
            <a:r>
              <a:rPr lang="en-US" sz="2000" dirty="0"/>
              <a:t> e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discriminatórios</a:t>
            </a:r>
            <a:r>
              <a:rPr lang="en-US" sz="2000" dirty="0"/>
              <a:t>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AC65AA1-E312-5D94-5BF9-0A30AA31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32" y="2408582"/>
            <a:ext cx="5637270" cy="5539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600" b="1" dirty="0"/>
              <a:t>O </a:t>
            </a:r>
            <a:r>
              <a:rPr lang="en-US" sz="2600" b="1" dirty="0" err="1"/>
              <a:t>papel</a:t>
            </a:r>
            <a:r>
              <a:rPr lang="en-US" sz="2600" b="1" dirty="0"/>
              <a:t> da </a:t>
            </a:r>
            <a:r>
              <a:rPr lang="en-US" sz="2600" b="1" dirty="0" err="1"/>
              <a:t>ética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Accountability </a:t>
            </a:r>
            <a:r>
              <a:rPr lang="en-US" sz="2600" b="1" dirty="0" err="1"/>
              <a:t>em</a:t>
            </a:r>
            <a:r>
              <a:rPr lang="en-US" sz="2600" b="1" dirty="0"/>
              <a:t> IA</a:t>
            </a:r>
          </a:p>
        </p:txBody>
      </p:sp>
      <p:pic>
        <p:nvPicPr>
          <p:cNvPr id="9" name="Espaço Reservado para Conteúdo 4" descr="close up Cérebro de tecnologia de Inteligência Artificial para fundos">
            <a:extLst>
              <a:ext uri="{FF2B5EF4-FFF2-40B4-BE49-F238E27FC236}">
                <a16:creationId xmlns:a16="http://schemas.microsoft.com/office/drawing/2014/main" id="{2289BCF0-ABD1-660B-AF56-9EC668F020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2998" r="-1" b="-1"/>
          <a:stretch/>
        </p:blipFill>
        <p:spPr>
          <a:xfrm>
            <a:off x="7332132" y="2016458"/>
            <a:ext cx="4859867" cy="4841541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812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9" name="Google Shape;2379;p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634" y="2317370"/>
            <a:ext cx="2969801" cy="414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0" name="Google Shape;2380;p3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732" y="580500"/>
            <a:ext cx="4436253" cy="568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1" name="Google Shape;2381;p3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23080" y="580501"/>
            <a:ext cx="4592237" cy="568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2" name="Google Shape;2382;p3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6218" y="124534"/>
            <a:ext cx="1019005" cy="37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3" name="Google Shape;2383;p3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4767" y="124522"/>
            <a:ext cx="2359932" cy="2487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8" name="Google Shape;2388;p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6218" y="124534"/>
            <a:ext cx="1019005" cy="37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9" name="Google Shape;2389;p334"/>
          <p:cNvPicPr preferRelativeResize="0"/>
          <p:nvPr/>
        </p:nvPicPr>
        <p:blipFill rotWithShape="1">
          <a:blip r:embed="rId4">
            <a:alphaModFix/>
          </a:blip>
          <a:srcRect t="27279" b="18893"/>
          <a:stretch/>
        </p:blipFill>
        <p:spPr>
          <a:xfrm>
            <a:off x="1273633" y="1828799"/>
            <a:ext cx="9408861" cy="433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390" name="Google Shape;2390;p334"/>
          <p:cNvSpPr txBox="1"/>
          <p:nvPr/>
        </p:nvSpPr>
        <p:spPr>
          <a:xfrm>
            <a:off x="697633" y="492200"/>
            <a:ext cx="10311600" cy="121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3067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 Crescimento de Fraudes Impulsionadas por IA</a:t>
            </a:r>
            <a:endParaRPr sz="3067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r>
              <a:rPr lang="en" sz="24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Países por região com os maiores aumentos em casos de deepfake de 2022 para 2023 (em %)</a:t>
            </a:r>
            <a:endParaRPr sz="3067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391" name="Google Shape;2391;p334"/>
          <p:cNvSpPr/>
          <p:nvPr/>
        </p:nvSpPr>
        <p:spPr>
          <a:xfrm>
            <a:off x="697633" y="390008"/>
            <a:ext cx="576000" cy="56400"/>
          </a:xfrm>
          <a:prstGeom prst="rect">
            <a:avLst/>
          </a:prstGeom>
          <a:solidFill>
            <a:srgbClr val="11B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92" name="Google Shape;2392;p334"/>
          <p:cNvSpPr txBox="1"/>
          <p:nvPr/>
        </p:nvSpPr>
        <p:spPr>
          <a:xfrm>
            <a:off x="1509500" y="6159651"/>
            <a:ext cx="9472000" cy="50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6933">
              <a:buClr>
                <a:srgbClr val="FFFFFF"/>
              </a:buClr>
              <a:buSzPts val="800"/>
            </a:pPr>
            <a:r>
              <a:rPr lang="en" sz="1067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 relatório analisa mais de 2 milhões de casos de tentativas de fraude de identidade de 224 países/territórios.</a:t>
            </a:r>
            <a:endParaRPr sz="1067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6933">
              <a:buClr>
                <a:srgbClr val="FFFFFF"/>
              </a:buClr>
              <a:buSzPts val="800"/>
            </a:pPr>
            <a:r>
              <a:rPr lang="en" sz="1067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Todos os dados são agregados e anonimizados * Regiões de acordo com a fonte, Relatório de Fraude de Identidade da Sumsub 2023</a:t>
            </a:r>
            <a:endParaRPr sz="1067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6933">
              <a:buClr>
                <a:srgbClr val="FFFFFF"/>
              </a:buClr>
              <a:buSzPts val="800"/>
            </a:pPr>
            <a:r>
              <a:rPr lang="en" sz="1067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Fonte: statistica</a:t>
            </a:r>
            <a:endParaRPr sz="1067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p341"/>
          <p:cNvSpPr txBox="1"/>
          <p:nvPr/>
        </p:nvSpPr>
        <p:spPr>
          <a:xfrm>
            <a:off x="697633" y="695400"/>
            <a:ext cx="10311600" cy="94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3067">
                <a:solidFill>
                  <a:srgbClr val="00325A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Desafios para a implementação da IA nas empresas</a:t>
            </a:r>
            <a:endParaRPr sz="3067">
              <a:solidFill>
                <a:srgbClr val="00325A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grpSp>
        <p:nvGrpSpPr>
          <p:cNvPr id="2557" name="Google Shape;2557;p341"/>
          <p:cNvGrpSpPr/>
          <p:nvPr/>
        </p:nvGrpSpPr>
        <p:grpSpPr>
          <a:xfrm>
            <a:off x="804355" y="1593523"/>
            <a:ext cx="4957848" cy="4767508"/>
            <a:chOff x="603266" y="1195142"/>
            <a:chExt cx="3718386" cy="3575631"/>
          </a:xfrm>
        </p:grpSpPr>
        <p:sp>
          <p:nvSpPr>
            <p:cNvPr id="2558" name="Google Shape;2558;p341"/>
            <p:cNvSpPr/>
            <p:nvPr/>
          </p:nvSpPr>
          <p:spPr>
            <a:xfrm>
              <a:off x="1219646" y="1685668"/>
              <a:ext cx="2519700" cy="23946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A1C3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133"/>
            </a:p>
          </p:txBody>
        </p:sp>
        <p:sp>
          <p:nvSpPr>
            <p:cNvPr id="2559" name="Google Shape;2559;p341"/>
            <p:cNvSpPr txBox="1"/>
            <p:nvPr/>
          </p:nvSpPr>
          <p:spPr>
            <a:xfrm>
              <a:off x="1641176" y="2357531"/>
              <a:ext cx="1676400" cy="13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2133">
                  <a:solidFill>
                    <a:schemeClr val="lt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Desafios para implementar projetos de IA</a:t>
              </a:r>
              <a:endParaRPr sz="2133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grpSp>
          <p:nvGrpSpPr>
            <p:cNvPr id="2560" name="Google Shape;2560;p341"/>
            <p:cNvGrpSpPr/>
            <p:nvPr/>
          </p:nvGrpSpPr>
          <p:grpSpPr>
            <a:xfrm>
              <a:off x="2186360" y="1226479"/>
              <a:ext cx="1870639" cy="1106499"/>
              <a:chOff x="4306958" y="973954"/>
              <a:chExt cx="1804417" cy="1067328"/>
            </a:xfrm>
          </p:grpSpPr>
          <p:sp>
            <p:nvSpPr>
              <p:cNvPr id="2561" name="Google Shape;2561;p341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solidFill>
                <a:srgbClr val="0944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>
                    <a:solidFill>
                      <a:srgbClr val="FFFFF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01</a:t>
                </a:r>
                <a:endParaRPr sz="2400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62" name="Google Shape;2562;p341"/>
              <p:cNvSpPr txBox="1"/>
              <p:nvPr/>
            </p:nvSpPr>
            <p:spPr>
              <a:xfrm rot="2162736">
                <a:off x="4986677" y="1260880"/>
                <a:ext cx="1109395" cy="4134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333">
                    <a:solidFill>
                      <a:srgbClr val="0944A1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Privacidade de dados e LGPD</a:t>
                </a:r>
                <a:endParaRPr sz="1333">
                  <a:solidFill>
                    <a:srgbClr val="0944A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63" name="Google Shape;2563;p341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</p:grpSp>
        <p:grpSp>
          <p:nvGrpSpPr>
            <p:cNvPr id="2564" name="Google Shape;2564;p341"/>
            <p:cNvGrpSpPr/>
            <p:nvPr/>
          </p:nvGrpSpPr>
          <p:grpSpPr>
            <a:xfrm>
              <a:off x="3502088" y="2307519"/>
              <a:ext cx="819564" cy="1805490"/>
              <a:chOff x="5576108" y="2016725"/>
              <a:chExt cx="790551" cy="1741574"/>
            </a:xfrm>
          </p:grpSpPr>
          <p:sp>
            <p:nvSpPr>
              <p:cNvPr id="2565" name="Google Shape;2565;p341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solidFill>
                <a:srgbClr val="0C58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>
                    <a:solidFill>
                      <a:srgbClr val="FFFFF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02</a:t>
                </a:r>
                <a:endParaRPr sz="2400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66" name="Google Shape;2566;p341"/>
              <p:cNvSpPr txBox="1"/>
              <p:nvPr/>
            </p:nvSpPr>
            <p:spPr>
              <a:xfrm rot="6484358">
                <a:off x="5469273" y="2996370"/>
                <a:ext cx="1110171" cy="3577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333">
                    <a:solidFill>
                      <a:srgbClr val="0C58D3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Imprecisões</a:t>
                </a:r>
                <a:endParaRPr sz="1333">
                  <a:solidFill>
                    <a:srgbClr val="0C58D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67" name="Google Shape;2567;p341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0C58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</p:grpSp>
        <p:grpSp>
          <p:nvGrpSpPr>
            <p:cNvPr id="2568" name="Google Shape;2568;p341"/>
            <p:cNvGrpSpPr/>
            <p:nvPr/>
          </p:nvGrpSpPr>
          <p:grpSpPr>
            <a:xfrm>
              <a:off x="1880637" y="3795288"/>
              <a:ext cx="1671342" cy="975486"/>
              <a:chOff x="4012057" y="3451825"/>
              <a:chExt cx="1612175" cy="940953"/>
            </a:xfrm>
          </p:grpSpPr>
          <p:sp>
            <p:nvSpPr>
              <p:cNvPr id="2569" name="Google Shape;2569;p341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>
                    <a:solidFill>
                      <a:srgbClr val="FFFFF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03</a:t>
                </a:r>
                <a:endParaRPr sz="2400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70" name="Google Shape;2570;p341"/>
              <p:cNvSpPr txBox="1"/>
              <p:nvPr/>
            </p:nvSpPr>
            <p:spPr>
              <a:xfrm rot="9294">
                <a:off x="4017981" y="4033678"/>
                <a:ext cx="1109704" cy="35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333">
                    <a:solidFill>
                      <a:srgbClr val="0D5DD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Governança</a:t>
                </a:r>
                <a:endParaRPr sz="1333">
                  <a:solidFill>
                    <a:srgbClr val="0D5DD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71" name="Google Shape;2571;p341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</p:grpSp>
        <p:grpSp>
          <p:nvGrpSpPr>
            <p:cNvPr id="2572" name="Google Shape;2572;p341"/>
            <p:cNvGrpSpPr/>
            <p:nvPr/>
          </p:nvGrpSpPr>
          <p:grpSpPr>
            <a:xfrm>
              <a:off x="603266" y="2912198"/>
              <a:ext cx="1375365" cy="1469344"/>
              <a:chOff x="2779907" y="2599997"/>
              <a:chExt cx="1326676" cy="1417328"/>
            </a:xfrm>
          </p:grpSpPr>
          <p:sp>
            <p:nvSpPr>
              <p:cNvPr id="2573" name="Google Shape;2573;p341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solidFill>
                <a:srgbClr val="0E65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>
                    <a:solidFill>
                      <a:srgbClr val="FFFFF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04</a:t>
                </a:r>
                <a:endParaRPr sz="2400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74" name="Google Shape;2574;p341"/>
              <p:cNvSpPr txBox="1"/>
              <p:nvPr/>
            </p:nvSpPr>
            <p:spPr>
              <a:xfrm rot="4327392">
                <a:off x="2565306" y="3026908"/>
                <a:ext cx="1110202" cy="3577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333">
                    <a:solidFill>
                      <a:srgbClr val="0D5DD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Vieses e ética</a:t>
                </a:r>
                <a:endParaRPr sz="1333">
                  <a:solidFill>
                    <a:srgbClr val="0D5DD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75" name="Google Shape;2575;p341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0E65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</p:grpSp>
        <p:grpSp>
          <p:nvGrpSpPr>
            <p:cNvPr id="2576" name="Google Shape;2576;p341"/>
            <p:cNvGrpSpPr/>
            <p:nvPr/>
          </p:nvGrpSpPr>
          <p:grpSpPr>
            <a:xfrm>
              <a:off x="859462" y="1195142"/>
              <a:ext cx="1317622" cy="1698631"/>
              <a:chOff x="3027033" y="943726"/>
              <a:chExt cx="1270977" cy="1638499"/>
            </a:xfrm>
          </p:grpSpPr>
          <p:sp>
            <p:nvSpPr>
              <p:cNvPr id="2577" name="Google Shape;2577;p341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solidFill>
                <a:srgbClr val="307B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400">
                    <a:solidFill>
                      <a:srgbClr val="FFFFF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05</a:t>
                </a:r>
                <a:endParaRPr sz="2400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78" name="Google Shape;2578;p341"/>
              <p:cNvSpPr txBox="1"/>
              <p:nvPr/>
            </p:nvSpPr>
            <p:spPr>
              <a:xfrm rot="-2159593">
                <a:off x="3117604" y="1224298"/>
                <a:ext cx="1109770" cy="472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333">
                    <a:solidFill>
                      <a:srgbClr val="0E65F0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Falta de conhecimento</a:t>
                </a:r>
                <a:endParaRPr sz="1333">
                  <a:solidFill>
                    <a:srgbClr val="0E65F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  <p:sp>
            <p:nvSpPr>
              <p:cNvPr id="2579" name="Google Shape;2579;p341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307B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>
                  <a:latin typeface="Open Sans ExtraBold"/>
                  <a:ea typeface="Open Sans ExtraBold"/>
                  <a:cs typeface="Open Sans ExtraBold"/>
                  <a:sym typeface="Open Sans ExtraBold"/>
                </a:endParaRPr>
              </a:p>
            </p:txBody>
          </p:sp>
        </p:grpSp>
      </p:grpSp>
      <p:sp>
        <p:nvSpPr>
          <p:cNvPr id="2580" name="Google Shape;2580;p341"/>
          <p:cNvSpPr/>
          <p:nvPr/>
        </p:nvSpPr>
        <p:spPr>
          <a:xfrm>
            <a:off x="697633" y="593208"/>
            <a:ext cx="576000" cy="56400"/>
          </a:xfrm>
          <a:prstGeom prst="rect">
            <a:avLst/>
          </a:prstGeom>
          <a:solidFill>
            <a:srgbClr val="11B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581" name="Google Shape;2581;p341"/>
          <p:cNvGrpSpPr/>
          <p:nvPr/>
        </p:nvGrpSpPr>
        <p:grpSpPr>
          <a:xfrm>
            <a:off x="7081468" y="1999889"/>
            <a:ext cx="3821033" cy="4071012"/>
            <a:chOff x="5311100" y="1499916"/>
            <a:chExt cx="2865775" cy="3053259"/>
          </a:xfrm>
        </p:grpSpPr>
        <p:pic>
          <p:nvPicPr>
            <p:cNvPr id="2582" name="Google Shape;2582;p341" descr="Whiteboar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7830" t="2458" r="7880"/>
            <a:stretch/>
          </p:blipFill>
          <p:spPr>
            <a:xfrm>
              <a:off x="5311100" y="1499916"/>
              <a:ext cx="2718898" cy="26221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3" name="Google Shape;2583;p341"/>
            <p:cNvSpPr txBox="1"/>
            <p:nvPr/>
          </p:nvSpPr>
          <p:spPr>
            <a:xfrm>
              <a:off x="5457975" y="4122075"/>
              <a:ext cx="2718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2400">
                  <a:solidFill>
                    <a:schemeClr val="accent2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Ferramentas otimizadas</a:t>
              </a:r>
              <a:endParaRPr sz="2400">
                <a:solidFill>
                  <a:schemeClr val="accent2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  <p:sp>
        <p:nvSpPr>
          <p:cNvPr id="2584" name="Google Shape;2584;p341"/>
          <p:cNvSpPr/>
          <p:nvPr/>
        </p:nvSpPr>
        <p:spPr>
          <a:xfrm>
            <a:off x="6008233" y="3429000"/>
            <a:ext cx="827200" cy="63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85" name="Google Shape;2585;p3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6218" y="124534"/>
            <a:ext cx="1019005" cy="37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9802157-D11D-BC12-D164-9275142D9D7B}"/>
              </a:ext>
            </a:extLst>
          </p:cNvPr>
          <p:cNvSpPr/>
          <p:nvPr/>
        </p:nvSpPr>
        <p:spPr>
          <a:xfrm>
            <a:off x="0" y="0"/>
            <a:ext cx="12192000" cy="2035277"/>
          </a:xfrm>
          <a:prstGeom prst="rect">
            <a:avLst/>
          </a:prstGeom>
          <a:gradFill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69751E5E-06A4-E61D-0510-0609B50E9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5466" r="79" b="56956"/>
          <a:stretch/>
        </p:blipFill>
        <p:spPr>
          <a:xfrm>
            <a:off x="0" y="0"/>
            <a:ext cx="12178788" cy="20352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B491A8-F5C3-3F16-9747-43FFEDA9259D}"/>
              </a:ext>
            </a:extLst>
          </p:cNvPr>
          <p:cNvSpPr/>
          <p:nvPr/>
        </p:nvSpPr>
        <p:spPr>
          <a:xfrm>
            <a:off x="-13213" y="1989558"/>
            <a:ext cx="122052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Google Shape;148;p19">
            <a:extLst>
              <a:ext uri="{FF2B5EF4-FFF2-40B4-BE49-F238E27FC236}">
                <a16:creationId xmlns:a16="http://schemas.microsoft.com/office/drawing/2014/main" id="{CD2B899F-7D21-FD62-12B0-86FC7854C914}"/>
              </a:ext>
            </a:extLst>
          </p:cNvPr>
          <p:cNvSpPr txBox="1"/>
          <p:nvPr/>
        </p:nvSpPr>
        <p:spPr>
          <a:xfrm>
            <a:off x="2932246" y="511501"/>
            <a:ext cx="63275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000" b="1" dirty="0">
                <a:latin typeface="Open Sans"/>
                <a:ea typeface="Open Sans"/>
                <a:cs typeface="Open Sans"/>
                <a:sym typeface="Open Sans"/>
              </a:rPr>
              <a:t>ACCOUNTABILITY EM INTELIGÊNCIA ARTIFICIAL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39F51D8-44DF-8775-CF5D-4F981A0A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90" y="2435960"/>
            <a:ext cx="4693021" cy="4594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600" b="1" dirty="0"/>
              <a:t>O </a:t>
            </a:r>
            <a:r>
              <a:rPr lang="en-US" sz="2600" b="1" dirty="0" err="1"/>
              <a:t>futuro</a:t>
            </a:r>
            <a:r>
              <a:rPr lang="en-US" sz="2600" b="1" dirty="0"/>
              <a:t> da Accountability </a:t>
            </a:r>
            <a:r>
              <a:rPr lang="en-US" sz="2600" b="1" dirty="0" err="1"/>
              <a:t>em</a:t>
            </a:r>
            <a:r>
              <a:rPr lang="en-US" sz="2600" b="1" dirty="0"/>
              <a:t> IA</a:t>
            </a:r>
          </a:p>
        </p:txBody>
      </p:sp>
      <p:sp>
        <p:nvSpPr>
          <p:cNvPr id="19" name="Espaço Reservado para Conteúdo 3">
            <a:extLst>
              <a:ext uri="{FF2B5EF4-FFF2-40B4-BE49-F238E27FC236}">
                <a16:creationId xmlns:a16="http://schemas.microsoft.com/office/drawing/2014/main" id="{4B1CAF5C-03F2-DC32-8BC4-2BF4268FB2A7}"/>
              </a:ext>
            </a:extLst>
          </p:cNvPr>
          <p:cNvSpPr txBox="1">
            <a:spLocks/>
          </p:cNvSpPr>
          <p:nvPr/>
        </p:nvSpPr>
        <p:spPr>
          <a:xfrm>
            <a:off x="404272" y="3296086"/>
            <a:ext cx="6658009" cy="2134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A accountability </a:t>
            </a:r>
            <a:r>
              <a:rPr lang="en-US" sz="2000" dirty="0" err="1"/>
              <a:t>em</a:t>
            </a:r>
            <a:r>
              <a:rPr lang="en-US" sz="2000" dirty="0"/>
              <a:t> IA é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área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constante</a:t>
            </a:r>
            <a:r>
              <a:rPr lang="en-US" sz="2000" dirty="0"/>
              <a:t> </a:t>
            </a:r>
            <a:r>
              <a:rPr lang="en-US" sz="2000" dirty="0" err="1"/>
              <a:t>evolução</a:t>
            </a:r>
            <a:r>
              <a:rPr lang="en-US" sz="2000" dirty="0"/>
              <a:t> e </a:t>
            </a:r>
            <a:r>
              <a:rPr lang="en-US" sz="2000" dirty="0" err="1"/>
              <a:t>desenvolvimento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À </a:t>
            </a:r>
            <a:r>
              <a:rPr lang="en-US" sz="2000" dirty="0" err="1"/>
              <a:t>medida</a:t>
            </a:r>
            <a:r>
              <a:rPr lang="en-US" sz="2000" dirty="0"/>
              <a:t> que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sistemas</a:t>
            </a:r>
            <a:r>
              <a:rPr lang="en-US" sz="2000" dirty="0"/>
              <a:t> de IA se </a:t>
            </a:r>
            <a:r>
              <a:rPr lang="en-US" sz="2000" dirty="0" err="1"/>
              <a:t>tornam</a:t>
            </a:r>
            <a:r>
              <a:rPr lang="en-US" sz="2000" dirty="0"/>
              <a:t> </a:t>
            </a:r>
            <a:r>
              <a:rPr lang="en-US" sz="2000" dirty="0" err="1"/>
              <a:t>mais</a:t>
            </a:r>
            <a:r>
              <a:rPr lang="en-US" sz="2000" dirty="0"/>
              <a:t> </a:t>
            </a:r>
            <a:r>
              <a:rPr lang="en-US" sz="2000" dirty="0" err="1"/>
              <a:t>sofisticados</a:t>
            </a:r>
            <a:r>
              <a:rPr lang="en-US" sz="2000" dirty="0"/>
              <a:t>, </a:t>
            </a:r>
            <a:r>
              <a:rPr lang="en-US" sz="2000" dirty="0" err="1"/>
              <a:t>será</a:t>
            </a:r>
            <a:r>
              <a:rPr lang="en-US" sz="2000" dirty="0"/>
              <a:t> </a:t>
            </a:r>
            <a:r>
              <a:rPr lang="en-US" sz="2000" dirty="0" err="1"/>
              <a:t>importante</a:t>
            </a:r>
            <a:r>
              <a:rPr lang="en-US" sz="2000" dirty="0"/>
              <a:t> </a:t>
            </a:r>
            <a:r>
              <a:rPr lang="en-US" sz="2000" dirty="0" err="1"/>
              <a:t>garantir</a:t>
            </a:r>
            <a:r>
              <a:rPr lang="en-US" sz="2000" dirty="0"/>
              <a:t> que </a:t>
            </a:r>
            <a:r>
              <a:rPr lang="en-US" sz="2000" dirty="0" err="1"/>
              <a:t>eles</a:t>
            </a:r>
            <a:r>
              <a:rPr lang="en-US" sz="2000" dirty="0"/>
              <a:t> </a:t>
            </a:r>
            <a:r>
              <a:rPr lang="en-US" sz="2000" dirty="0" err="1"/>
              <a:t>sejam</a:t>
            </a:r>
            <a:r>
              <a:rPr lang="en-US" sz="2000" dirty="0"/>
              <a:t> </a:t>
            </a:r>
            <a:r>
              <a:rPr lang="en-US" sz="2000" dirty="0" err="1"/>
              <a:t>responsáveis</a:t>
            </a:r>
            <a:r>
              <a:rPr lang="en-US" sz="2000" dirty="0"/>
              <a:t> e </a:t>
            </a:r>
            <a:r>
              <a:rPr lang="en-US" sz="2000" dirty="0" err="1"/>
              <a:t>responsabilizáveis</a:t>
            </a:r>
            <a:r>
              <a:rPr lang="en-US" sz="2000" dirty="0"/>
              <a:t> </a:t>
            </a:r>
            <a:r>
              <a:rPr lang="en-US" sz="2000" dirty="0" err="1"/>
              <a:t>pelos</a:t>
            </a:r>
            <a:r>
              <a:rPr lang="en-US" sz="2000" dirty="0"/>
              <a:t> </a:t>
            </a:r>
            <a:r>
              <a:rPr lang="en-US" sz="2000" dirty="0" err="1"/>
              <a:t>impactos</a:t>
            </a:r>
            <a:r>
              <a:rPr lang="en-US" sz="2000" dirty="0"/>
              <a:t> de </a:t>
            </a:r>
            <a:r>
              <a:rPr lang="en-US" sz="2000" dirty="0" err="1"/>
              <a:t>suas</a:t>
            </a:r>
            <a:r>
              <a:rPr lang="en-US" sz="2000" dirty="0"/>
              <a:t> </a:t>
            </a:r>
            <a:r>
              <a:rPr lang="en-US" sz="2000" dirty="0" err="1"/>
              <a:t>decisões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A </a:t>
            </a:r>
            <a:r>
              <a:rPr lang="en-US" sz="2000" dirty="0" err="1"/>
              <a:t>ética</a:t>
            </a:r>
            <a:r>
              <a:rPr lang="en-US" sz="2000" dirty="0"/>
              <a:t> e a </a:t>
            </a:r>
            <a:r>
              <a:rPr lang="en-US" sz="2000" dirty="0" err="1"/>
              <a:t>transparência</a:t>
            </a:r>
            <a:r>
              <a:rPr lang="en-US" sz="2000" dirty="0"/>
              <a:t> </a:t>
            </a:r>
            <a:r>
              <a:rPr lang="en-US" sz="2000" dirty="0" err="1"/>
              <a:t>continuarão</a:t>
            </a:r>
            <a:r>
              <a:rPr lang="en-US" sz="2000" dirty="0"/>
              <a:t> a </a:t>
            </a:r>
            <a:r>
              <a:rPr lang="en-US" sz="2000" dirty="0" err="1"/>
              <a:t>desempenhar</a:t>
            </a:r>
            <a:r>
              <a:rPr lang="en-US" sz="2000" dirty="0"/>
              <a:t> um </a:t>
            </a:r>
            <a:r>
              <a:rPr lang="en-US" sz="2000" dirty="0" err="1"/>
              <a:t>papel</a:t>
            </a:r>
            <a:r>
              <a:rPr lang="en-US" sz="2000" dirty="0"/>
              <a:t> fundamental </a:t>
            </a:r>
            <a:r>
              <a:rPr lang="en-US" sz="2000" dirty="0" err="1"/>
              <a:t>na</a:t>
            </a:r>
            <a:r>
              <a:rPr lang="en-US" sz="2000" dirty="0"/>
              <a:t> accountability </a:t>
            </a:r>
            <a:r>
              <a:rPr lang="en-US" sz="2000" dirty="0" err="1"/>
              <a:t>em</a:t>
            </a:r>
            <a:r>
              <a:rPr lang="en-US" sz="2000" dirty="0"/>
              <a:t> IA.</a:t>
            </a:r>
          </a:p>
        </p:txBody>
      </p:sp>
      <p:pic>
        <p:nvPicPr>
          <p:cNvPr id="20" name="Espaço Reservado para Conteúdo 4" descr="Tecnologia, Computador, Monitor de Computador, Computação em Nuvem, Cérebro Humano">
            <a:extLst>
              <a:ext uri="{FF2B5EF4-FFF2-40B4-BE49-F238E27FC236}">
                <a16:creationId xmlns:a16="http://schemas.microsoft.com/office/drawing/2014/main" id="{1DAFBFE2-C0F7-B781-1432-C6F45A3F2E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9466" r="3531" b="-1"/>
          <a:stretch/>
        </p:blipFill>
        <p:spPr>
          <a:xfrm>
            <a:off x="7315200" y="1999588"/>
            <a:ext cx="4876800" cy="4858411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26" name="Google Shape;3025;p381">
            <a:extLst>
              <a:ext uri="{FF2B5EF4-FFF2-40B4-BE49-F238E27FC236}">
                <a16:creationId xmlns:a16="http://schemas.microsoft.com/office/drawing/2014/main" id="{CD62DFDE-515F-9E1A-73EA-CD4C5BA909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4457" y="2326267"/>
            <a:ext cx="1480743" cy="702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879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9802157-D11D-BC12-D164-9275142D9D7B}"/>
              </a:ext>
            </a:extLst>
          </p:cNvPr>
          <p:cNvSpPr/>
          <p:nvPr/>
        </p:nvSpPr>
        <p:spPr>
          <a:xfrm>
            <a:off x="0" y="0"/>
            <a:ext cx="12192000" cy="2035277"/>
          </a:xfrm>
          <a:prstGeom prst="rect">
            <a:avLst/>
          </a:prstGeom>
          <a:gradFill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69751E5E-06A4-E61D-0510-0609B50E9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5466" r="79" b="56956"/>
          <a:stretch/>
        </p:blipFill>
        <p:spPr>
          <a:xfrm>
            <a:off x="0" y="0"/>
            <a:ext cx="7684005" cy="20352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B491A8-F5C3-3F16-9747-43FFEDA9259D}"/>
              </a:ext>
            </a:extLst>
          </p:cNvPr>
          <p:cNvSpPr/>
          <p:nvPr/>
        </p:nvSpPr>
        <p:spPr>
          <a:xfrm>
            <a:off x="-13213" y="1989558"/>
            <a:ext cx="122052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extBox 43">
            <a:extLst>
              <a:ext uri="{FF2B5EF4-FFF2-40B4-BE49-F238E27FC236}">
                <a16:creationId xmlns:a16="http://schemas.microsoft.com/office/drawing/2014/main" id="{8462EA66-7DBB-C4CC-B79C-6BB416CB0243}"/>
              </a:ext>
            </a:extLst>
          </p:cNvPr>
          <p:cNvSpPr txBox="1"/>
          <p:nvPr/>
        </p:nvSpPr>
        <p:spPr>
          <a:xfrm>
            <a:off x="8445783" y="2813149"/>
            <a:ext cx="1411711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DESCOBERTA</a:t>
            </a:r>
          </a:p>
        </p:txBody>
      </p:sp>
      <p:sp>
        <p:nvSpPr>
          <p:cNvPr id="15" name="Google Shape;148;p19">
            <a:extLst>
              <a:ext uri="{FF2B5EF4-FFF2-40B4-BE49-F238E27FC236}">
                <a16:creationId xmlns:a16="http://schemas.microsoft.com/office/drawing/2014/main" id="{CD2B899F-7D21-FD62-12B0-86FC7854C914}"/>
              </a:ext>
            </a:extLst>
          </p:cNvPr>
          <p:cNvSpPr txBox="1"/>
          <p:nvPr/>
        </p:nvSpPr>
        <p:spPr>
          <a:xfrm>
            <a:off x="678249" y="559868"/>
            <a:ext cx="63275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000" b="1" dirty="0">
                <a:latin typeface="Open Sans"/>
                <a:ea typeface="Open Sans"/>
                <a:cs typeface="Open Sans"/>
                <a:sym typeface="Open Sans"/>
              </a:rPr>
              <a:t>ACCOUNTABILITY EM INTELIGÊNCIA ARTIFICIAL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D8C2AD36-20E3-C501-5CA3-E1EABBEE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68" y="2234564"/>
            <a:ext cx="2947483" cy="477159"/>
          </a:xfrm>
        </p:spPr>
        <p:txBody>
          <a:bodyPr anchor="b">
            <a:normAutofit/>
          </a:bodyPr>
          <a:lstStyle/>
          <a:p>
            <a:r>
              <a:rPr lang="pt-BR" sz="2600" b="1" dirty="0"/>
              <a:t>CONCLUSÕES</a:t>
            </a: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5DB89FF1-DFC1-8121-E1AA-FC9168A3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708" y="3015644"/>
            <a:ext cx="10435163" cy="3147370"/>
          </a:xfrm>
        </p:spPr>
        <p:txBody>
          <a:bodyPr>
            <a:noAutofit/>
          </a:bodyPr>
          <a:lstStyle/>
          <a:p>
            <a:pPr algn="just"/>
            <a:r>
              <a:rPr lang="pt-BR" sz="2000" dirty="0">
                <a:latin typeface="+mj-lt"/>
              </a:rPr>
              <a:t>A </a:t>
            </a:r>
            <a:r>
              <a:rPr lang="pt-BR" sz="2000" dirty="0" err="1">
                <a:latin typeface="+mj-lt"/>
              </a:rPr>
              <a:t>accountability</a:t>
            </a:r>
            <a:r>
              <a:rPr lang="pt-BR" sz="2000" dirty="0">
                <a:latin typeface="+mj-lt"/>
              </a:rPr>
              <a:t> em IA é importante para garantir que os sistemas de IA sejam justos, transparentes e não discriminatórios.</a:t>
            </a:r>
          </a:p>
          <a:p>
            <a:pPr algn="just"/>
            <a:r>
              <a:rPr lang="pt-BR" sz="2000" dirty="0">
                <a:latin typeface="+mj-lt"/>
              </a:rPr>
              <a:t>Existem vários desafios a serem enfrentados na garantia da </a:t>
            </a:r>
            <a:r>
              <a:rPr lang="pt-BR" sz="2000" dirty="0" err="1">
                <a:latin typeface="+mj-lt"/>
              </a:rPr>
              <a:t>accountability</a:t>
            </a:r>
            <a:r>
              <a:rPr lang="pt-BR" sz="2000" dirty="0">
                <a:latin typeface="+mj-lt"/>
              </a:rPr>
              <a:t> em IA, incluindo a falta de transparência e explicabilidade.</a:t>
            </a:r>
          </a:p>
          <a:p>
            <a:pPr algn="just"/>
            <a:r>
              <a:rPr lang="pt-BR" sz="2000" dirty="0">
                <a:latin typeface="+mj-lt"/>
              </a:rPr>
              <a:t>A ética e a transparência serão essenciais para garantir a </a:t>
            </a:r>
            <a:r>
              <a:rPr lang="pt-BR" sz="2000" dirty="0" err="1">
                <a:latin typeface="+mj-lt"/>
              </a:rPr>
              <a:t>accountability</a:t>
            </a:r>
            <a:r>
              <a:rPr lang="pt-BR" sz="2000" dirty="0">
                <a:latin typeface="+mj-lt"/>
              </a:rPr>
              <a:t> em IA no futuro.</a:t>
            </a:r>
            <a:r>
              <a:rPr lang="pt-BR" sz="2000" b="0" i="0" dirty="0">
                <a:solidFill>
                  <a:srgbClr val="1F1F1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algn="just"/>
            <a:r>
              <a:rPr lang="pt-BR" sz="2000" dirty="0">
                <a:solidFill>
                  <a:srgbClr val="1F1F1F"/>
                </a:solidFill>
                <a:latin typeface="+mj-lt"/>
                <a:ea typeface="Calibri"/>
                <a:cs typeface="Calibri"/>
                <a:sym typeface="Calibri"/>
              </a:rPr>
              <a:t>Políticas, Relatório de Impacto Algorítmico, Treinamentos, ou seja, a Governança de IA podem garantir a reputação das instituições e o uso ético das ferramentas, e </a:t>
            </a:r>
            <a:r>
              <a:rPr lang="pt-BR" sz="2000" b="0" i="0" dirty="0">
                <a:solidFill>
                  <a:srgbClr val="1F1F1F"/>
                </a:solidFill>
                <a:latin typeface="+mj-lt"/>
                <a:ea typeface="Calibri"/>
                <a:cs typeface="Calibri"/>
                <a:sym typeface="Calibri"/>
              </a:rPr>
              <a:t>ara o sucesso empresarial na era da inteligência artificial. </a:t>
            </a:r>
          </a:p>
          <a:p>
            <a:pPr algn="just"/>
            <a:r>
              <a:rPr lang="pt-BR" sz="2000" b="0" i="0" dirty="0">
                <a:solidFill>
                  <a:srgbClr val="1F1F1F"/>
                </a:solidFill>
                <a:latin typeface="+mj-lt"/>
                <a:ea typeface="Calibri"/>
                <a:cs typeface="Calibri"/>
                <a:sym typeface="Calibri"/>
              </a:rPr>
              <a:t>Ao mitigar riscos, garantir o uso responsável da tecnologia e fortalecer a confiança, a governança permite que as empresas explorem todo o potencial da IA para impulsionar o crescimento e a competitividade no mercado.</a:t>
            </a:r>
            <a:endParaRPr lang="pt-BR" sz="2000" dirty="0">
              <a:latin typeface="+mj-lt"/>
            </a:endParaRPr>
          </a:p>
          <a:p>
            <a:pPr algn="just"/>
            <a:endParaRPr lang="pt-BR" sz="2000" dirty="0"/>
          </a:p>
        </p:txBody>
      </p:sp>
      <p:pic>
        <p:nvPicPr>
          <p:cNvPr id="36" name="Google Shape;3025;p381">
            <a:extLst>
              <a:ext uri="{FF2B5EF4-FFF2-40B4-BE49-F238E27FC236}">
                <a16:creationId xmlns:a16="http://schemas.microsoft.com/office/drawing/2014/main" id="{D23688E2-3D38-8060-B267-E32F0BFBDA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5988" y="2181070"/>
            <a:ext cx="1480743" cy="702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879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9802157-D11D-BC12-D164-9275142D9D7B}"/>
              </a:ext>
            </a:extLst>
          </p:cNvPr>
          <p:cNvSpPr/>
          <p:nvPr/>
        </p:nvSpPr>
        <p:spPr>
          <a:xfrm>
            <a:off x="0" y="0"/>
            <a:ext cx="12192000" cy="2035277"/>
          </a:xfrm>
          <a:prstGeom prst="rect">
            <a:avLst/>
          </a:prstGeom>
          <a:gradFill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69751E5E-06A4-E61D-0510-0609B50E9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5466" r="79" b="56956"/>
          <a:stretch/>
        </p:blipFill>
        <p:spPr>
          <a:xfrm>
            <a:off x="0" y="0"/>
            <a:ext cx="12178788" cy="20352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B491A8-F5C3-3F16-9747-43FFEDA9259D}"/>
              </a:ext>
            </a:extLst>
          </p:cNvPr>
          <p:cNvSpPr/>
          <p:nvPr/>
        </p:nvSpPr>
        <p:spPr>
          <a:xfrm>
            <a:off x="-13213" y="1989558"/>
            <a:ext cx="122052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Google Shape;148;p19">
            <a:extLst>
              <a:ext uri="{FF2B5EF4-FFF2-40B4-BE49-F238E27FC236}">
                <a16:creationId xmlns:a16="http://schemas.microsoft.com/office/drawing/2014/main" id="{CD2B899F-7D21-FD62-12B0-86FC7854C914}"/>
              </a:ext>
            </a:extLst>
          </p:cNvPr>
          <p:cNvSpPr txBox="1"/>
          <p:nvPr/>
        </p:nvSpPr>
        <p:spPr>
          <a:xfrm>
            <a:off x="2932246" y="511501"/>
            <a:ext cx="632750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000" b="1" dirty="0">
                <a:latin typeface="Open Sans"/>
                <a:ea typeface="Open Sans"/>
                <a:cs typeface="Open Sans"/>
                <a:sym typeface="Open Sans"/>
              </a:rPr>
              <a:t>ACCOUNTABILITY EM INTELIGÊNCIA ARTIFICIAL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" name="Google Shape;3025;p381">
            <a:extLst>
              <a:ext uri="{FF2B5EF4-FFF2-40B4-BE49-F238E27FC236}">
                <a16:creationId xmlns:a16="http://schemas.microsoft.com/office/drawing/2014/main" id="{A82041D6-F336-6AA5-186A-E28A909957A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681" y="2959377"/>
            <a:ext cx="1480743" cy="70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Accountability applied to Artificial Intelligence. Imagem 3 de 4">
            <a:extLst>
              <a:ext uri="{FF2B5EF4-FFF2-40B4-BE49-F238E27FC236}">
                <a16:creationId xmlns:a16="http://schemas.microsoft.com/office/drawing/2014/main" id="{A6A56CF4-923E-0670-7917-3B6EDD057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796" y="2035275"/>
            <a:ext cx="6765992" cy="48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B6E39F75-3088-3577-097F-A1798DA0600C}"/>
              </a:ext>
            </a:extLst>
          </p:cNvPr>
          <p:cNvSpPr txBox="1"/>
          <p:nvPr/>
        </p:nvSpPr>
        <p:spPr>
          <a:xfrm>
            <a:off x="1051655" y="4446636"/>
            <a:ext cx="28647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algn="ctr" defTabSz="609630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3500" b="1" spc="100" dirty="0">
                <a:latin typeface="+mj-lt"/>
                <a:cs typeface="Arial MT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845994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9802157-D11D-BC12-D164-9275142D9D7B}"/>
              </a:ext>
            </a:extLst>
          </p:cNvPr>
          <p:cNvSpPr/>
          <p:nvPr/>
        </p:nvSpPr>
        <p:spPr>
          <a:xfrm>
            <a:off x="0" y="0"/>
            <a:ext cx="12192000" cy="2035277"/>
          </a:xfrm>
          <a:prstGeom prst="rect">
            <a:avLst/>
          </a:prstGeom>
          <a:gradFill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69751E5E-06A4-E61D-0510-0609B50E9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5466" r="79" b="56956"/>
          <a:stretch/>
        </p:blipFill>
        <p:spPr>
          <a:xfrm>
            <a:off x="0" y="0"/>
            <a:ext cx="12178788" cy="20352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B491A8-F5C3-3F16-9747-43FFEDA9259D}"/>
              </a:ext>
            </a:extLst>
          </p:cNvPr>
          <p:cNvSpPr/>
          <p:nvPr/>
        </p:nvSpPr>
        <p:spPr>
          <a:xfrm>
            <a:off x="-13213" y="1989558"/>
            <a:ext cx="122052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148;p19">
            <a:extLst>
              <a:ext uri="{FF2B5EF4-FFF2-40B4-BE49-F238E27FC236}">
                <a16:creationId xmlns:a16="http://schemas.microsoft.com/office/drawing/2014/main" id="{BF000D7B-97F2-28AA-08DE-8E43E536947D}"/>
              </a:ext>
            </a:extLst>
          </p:cNvPr>
          <p:cNvSpPr txBox="1"/>
          <p:nvPr/>
        </p:nvSpPr>
        <p:spPr>
          <a:xfrm>
            <a:off x="0" y="320950"/>
            <a:ext cx="1216557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rPr>
              <a:t>CONTATOS</a:t>
            </a:r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3CC9AD4A-9928-9C8B-6730-C05E67D816A0}"/>
              </a:ext>
            </a:extLst>
          </p:cNvPr>
          <p:cNvSpPr txBox="1"/>
          <p:nvPr/>
        </p:nvSpPr>
        <p:spPr>
          <a:xfrm>
            <a:off x="439695" y="3273018"/>
            <a:ext cx="7643990" cy="2355346"/>
          </a:xfrm>
          <a:prstGeom prst="rect">
            <a:avLst/>
          </a:prstGeom>
          <a:ln>
            <a:noFill/>
          </a:ln>
        </p:spPr>
        <p:txBody>
          <a:bodyPr vert="horz" wrap="square" lIns="0" tIns="46567" rIns="0" bIns="0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sz="2200" b="1" dirty="0">
                <a:latin typeface="+mj-lt"/>
              </a:rPr>
              <a:t>Telefone: (11) 9 7326.1206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sz="2200" b="1" dirty="0" err="1">
                <a:latin typeface="+mj-lt"/>
              </a:rPr>
              <a:t>Linkedin</a:t>
            </a:r>
            <a:r>
              <a:rPr lang="pt-BR" sz="2200" b="1" dirty="0">
                <a:latin typeface="+mj-lt"/>
              </a:rPr>
              <a:t>: </a:t>
            </a:r>
            <a:r>
              <a:rPr lang="pt-BR" sz="2200" dirty="0">
                <a:latin typeface="+mj-lt"/>
              </a:rPr>
              <a:t>linkedin.com/in/marcelo-fonseca-santos-19312b25 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sz="2200" b="1" dirty="0">
                <a:latin typeface="+mj-lt"/>
              </a:rPr>
              <a:t>Instagram: </a:t>
            </a:r>
            <a:r>
              <a:rPr lang="pt-BR" sz="2200" dirty="0">
                <a:latin typeface="+mj-lt"/>
              </a:rPr>
              <a:t>@prof.marcelofonseca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sz="2200" b="1" dirty="0">
                <a:latin typeface="+mj-lt"/>
              </a:rPr>
              <a:t>Lattes: </a:t>
            </a:r>
            <a:r>
              <a:rPr lang="pt-BR" sz="22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https://lattes.cnpq.br/9923895914317734</a:t>
            </a:r>
            <a:endParaRPr lang="pt-BR" sz="2200" dirty="0">
              <a:latin typeface="+mj-lt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+mj-lt"/>
              </a:rPr>
              <a:t>E-mail: marcelo.fonseca@i2ai.org</a:t>
            </a:r>
          </a:p>
        </p:txBody>
      </p:sp>
      <p:pic>
        <p:nvPicPr>
          <p:cNvPr id="8" name="Imagem 7" descr="Homem com camiseta preta&#10;&#10;Descrição gerada automaticamente">
            <a:extLst>
              <a:ext uri="{FF2B5EF4-FFF2-40B4-BE49-F238E27FC236}">
                <a16:creationId xmlns:a16="http://schemas.microsoft.com/office/drawing/2014/main" id="{57D62838-2D0B-6172-EE3E-419B25C85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5277" cy="2035277"/>
          </a:xfrm>
          <a:prstGeom prst="rect">
            <a:avLst/>
          </a:prstGeom>
        </p:spPr>
      </p:pic>
      <p:pic>
        <p:nvPicPr>
          <p:cNvPr id="10" name="Imagem 9" descr="Código QR&#10;&#10;Descrição gerada automaticamente">
            <a:extLst>
              <a:ext uri="{FF2B5EF4-FFF2-40B4-BE49-F238E27FC236}">
                <a16:creationId xmlns:a16="http://schemas.microsoft.com/office/drawing/2014/main" id="{2A639647-46F7-2C4F-B9AC-97E3F9714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91" y="2257393"/>
            <a:ext cx="4386597" cy="43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0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44FB4">
                <a:alpha val="92000"/>
              </a:srgbClr>
            </a:gs>
            <a:gs pos="100000">
              <a:srgbClr val="C00000">
                <a:alpha val="7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903BED60-5536-E109-D5B6-0BEBD6046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2" t="18201" r="5216" b="12548"/>
          <a:stretch/>
        </p:blipFill>
        <p:spPr>
          <a:xfrm>
            <a:off x="2003323" y="1622323"/>
            <a:ext cx="8185355" cy="3613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B6FD8F-4917-E5A4-D501-A27D05C9893A}"/>
              </a:ext>
            </a:extLst>
          </p:cNvPr>
          <p:cNvSpPr txBox="1"/>
          <p:nvPr/>
        </p:nvSpPr>
        <p:spPr>
          <a:xfrm>
            <a:off x="3513979" y="5486404"/>
            <a:ext cx="5164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https://www.i2ai.org/</a:t>
            </a:r>
          </a:p>
        </p:txBody>
      </p:sp>
    </p:spTree>
    <p:extLst>
      <p:ext uri="{BB962C8B-B14F-4D97-AF65-F5344CB8AC3E}">
        <p14:creationId xmlns:p14="http://schemas.microsoft.com/office/powerpoint/2010/main" val="1748589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B456868F-022D-0993-4063-9BA592F4362A}"/>
              </a:ext>
            </a:extLst>
          </p:cNvPr>
          <p:cNvSpPr/>
          <p:nvPr/>
        </p:nvSpPr>
        <p:spPr>
          <a:xfrm>
            <a:off x="11479976" y="0"/>
            <a:ext cx="712024" cy="6858000"/>
          </a:xfrm>
          <a:prstGeom prst="rect">
            <a:avLst/>
          </a:prstGeom>
          <a:gradFill flip="none" rotWithShape="1"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8C98101-DD73-D9B1-D1D7-EC11E7356DE9}"/>
              </a:ext>
            </a:extLst>
          </p:cNvPr>
          <p:cNvSpPr txBox="1"/>
          <p:nvPr/>
        </p:nvSpPr>
        <p:spPr>
          <a:xfrm>
            <a:off x="577049" y="9854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9014F93-ED79-64E0-B133-4F0AF6EF05F4}"/>
              </a:ext>
            </a:extLst>
          </p:cNvPr>
          <p:cNvSpPr txBox="1"/>
          <p:nvPr/>
        </p:nvSpPr>
        <p:spPr>
          <a:xfrm>
            <a:off x="165378" y="349043"/>
            <a:ext cx="749783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00" b="1" dirty="0">
                <a:latin typeface="Daytona" panose="020B0604030500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QUEM SOU EU?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EC50295-967F-2AFD-3F3A-4E8A4C294D6E}"/>
              </a:ext>
            </a:extLst>
          </p:cNvPr>
          <p:cNvSpPr txBox="1"/>
          <p:nvPr/>
        </p:nvSpPr>
        <p:spPr>
          <a:xfrm>
            <a:off x="2255729" y="1089898"/>
            <a:ext cx="89035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Mestrando em Direito Político e Econômico na Universidade Presbiteriana MACKENZIE, pesquisa em Inteligência Artificial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Diretor da </a:t>
            </a:r>
            <a:r>
              <a:rPr lang="pt-BR" b="1" dirty="0" err="1">
                <a:latin typeface="+mj-lt"/>
              </a:rPr>
              <a:t>International</a:t>
            </a:r>
            <a:r>
              <a:rPr lang="pt-BR" b="1" dirty="0">
                <a:latin typeface="+mj-lt"/>
              </a:rPr>
              <a:t> </a:t>
            </a:r>
            <a:r>
              <a:rPr lang="pt-BR" b="1" dirty="0" err="1">
                <a:latin typeface="+mj-lt"/>
              </a:rPr>
              <a:t>Association</a:t>
            </a:r>
            <a:r>
              <a:rPr lang="pt-BR" b="1" dirty="0">
                <a:latin typeface="+mj-lt"/>
              </a:rPr>
              <a:t> </a:t>
            </a:r>
            <a:r>
              <a:rPr lang="pt-BR" b="1" dirty="0" err="1">
                <a:latin typeface="+mj-lt"/>
              </a:rPr>
              <a:t>of</a:t>
            </a:r>
            <a:r>
              <a:rPr lang="pt-BR" b="1" dirty="0">
                <a:latin typeface="+mj-lt"/>
              </a:rPr>
              <a:t> Artificial </a:t>
            </a:r>
            <a:r>
              <a:rPr lang="pt-BR" b="1" dirty="0" err="1">
                <a:latin typeface="+mj-lt"/>
              </a:rPr>
              <a:t>Intelligence</a:t>
            </a:r>
            <a:r>
              <a:rPr lang="pt-BR" b="1" dirty="0">
                <a:latin typeface="+mj-lt"/>
              </a:rPr>
              <a:t>– I2AI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Vice Presidente da Associação Nacional das Advogadas e Advogados de Direito Digital – ANADD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Conselheiro do Instituto de Estudos de Criptoativos – INECRIPTO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Pesquisador do Instituto </a:t>
            </a:r>
            <a:r>
              <a:rPr lang="pt-BR" b="1" dirty="0" err="1">
                <a:latin typeface="+mj-lt"/>
              </a:rPr>
              <a:t>Lawgorithm</a:t>
            </a:r>
            <a:r>
              <a:rPr lang="pt-BR" b="1" dirty="0">
                <a:latin typeface="+mj-lt"/>
              </a:rPr>
              <a:t> (Ia e Educação e Lider da Pesquisa IA e Eleições)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Especialista em Direito Empresarial pela FGV/SP e Consultor de Direito Digital e Tecnologia. 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Professor de Graduação e Pós Graduação em Dir. Digital e Inteligência Artificial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 err="1">
                <a:latin typeface="+mj-lt"/>
              </a:rPr>
              <a:t>Linkedin</a:t>
            </a:r>
            <a:r>
              <a:rPr lang="pt-BR" b="1" dirty="0">
                <a:latin typeface="+mj-lt"/>
              </a:rPr>
              <a:t>: </a:t>
            </a:r>
            <a:r>
              <a:rPr lang="pt-BR" dirty="0">
                <a:latin typeface="+mj-lt"/>
              </a:rPr>
              <a:t>linkedin.com/in/marcelo-fonseca-santos-19312b25 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Instagram: </a:t>
            </a:r>
            <a:r>
              <a:rPr lang="pt-BR" dirty="0">
                <a:latin typeface="+mj-lt"/>
              </a:rPr>
              <a:t>@prof.marcelofonseca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b="1" dirty="0">
                <a:latin typeface="+mj-lt"/>
              </a:rPr>
              <a:t>Lattes: </a:t>
            </a:r>
            <a:r>
              <a:rPr lang="pt-BR" dirty="0">
                <a:latin typeface="+mj-lt"/>
              </a:rPr>
              <a:t>https://lattes.cnpq.br/9923895914317734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FD7B8A-AED3-C47A-09A3-6B0C04B3A06A}"/>
              </a:ext>
            </a:extLst>
          </p:cNvPr>
          <p:cNvSpPr txBox="1"/>
          <p:nvPr/>
        </p:nvSpPr>
        <p:spPr>
          <a:xfrm>
            <a:off x="211536" y="3243700"/>
            <a:ext cx="2077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MARCELO FONSECA</a:t>
            </a:r>
          </a:p>
        </p:txBody>
      </p:sp>
      <p:pic>
        <p:nvPicPr>
          <p:cNvPr id="5" name="Imagem 4" descr="Homem com camiseta preta&#10;&#10;Descrição gerada automaticamente">
            <a:extLst>
              <a:ext uri="{FF2B5EF4-FFF2-40B4-BE49-F238E27FC236}">
                <a16:creationId xmlns:a16="http://schemas.microsoft.com/office/drawing/2014/main" id="{B242A090-36C1-D030-EACA-AEFA08016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1" y="1089898"/>
            <a:ext cx="1886157" cy="1886157"/>
          </a:xfrm>
          <a:prstGeom prst="rect">
            <a:avLst/>
          </a:prstGeom>
        </p:spPr>
      </p:pic>
      <p:pic>
        <p:nvPicPr>
          <p:cNvPr id="8" name="Imagem 7" descr="Código QR&#10;&#10;Descrição gerada automaticamente">
            <a:extLst>
              <a:ext uri="{FF2B5EF4-FFF2-40B4-BE49-F238E27FC236}">
                <a16:creationId xmlns:a16="http://schemas.microsoft.com/office/drawing/2014/main" id="{D98219B7-8EEA-74A2-F581-B05F6BB1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7"/>
            <a:ext cx="2432118" cy="243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5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4C6234F-A4A1-416A-7818-CF52342182CC}"/>
              </a:ext>
            </a:extLst>
          </p:cNvPr>
          <p:cNvSpPr/>
          <p:nvPr/>
        </p:nvSpPr>
        <p:spPr>
          <a:xfrm>
            <a:off x="10605960" y="701310"/>
            <a:ext cx="1208411" cy="153708"/>
          </a:xfrm>
          <a:prstGeom prst="rect">
            <a:avLst/>
          </a:prstGeom>
          <a:solidFill>
            <a:srgbClr val="262E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4" name="Google Shape;148;p19">
            <a:extLst>
              <a:ext uri="{FF2B5EF4-FFF2-40B4-BE49-F238E27FC236}">
                <a16:creationId xmlns:a16="http://schemas.microsoft.com/office/drawing/2014/main" id="{15496763-4579-347D-4F9E-EF16BFE1143C}"/>
              </a:ext>
            </a:extLst>
          </p:cNvPr>
          <p:cNvSpPr txBox="1"/>
          <p:nvPr/>
        </p:nvSpPr>
        <p:spPr>
          <a:xfrm>
            <a:off x="5833397" y="124067"/>
            <a:ext cx="623220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000" b="1" dirty="0">
                <a:latin typeface="Open Sans"/>
                <a:ea typeface="Open Sans"/>
                <a:cs typeface="Open Sans"/>
                <a:sym typeface="Open Sans"/>
              </a:rPr>
              <a:t>ACCOUNTABILITY EM INTELIGÊNCIA ARTIFICIAL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062AF0-D0DC-110B-34F0-30A3963F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444" y="2077056"/>
            <a:ext cx="4460100" cy="5539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b="1" dirty="0"/>
              <a:t>O que é Accountability </a:t>
            </a:r>
            <a:r>
              <a:rPr lang="en-US" sz="2600" b="1" dirty="0" err="1"/>
              <a:t>em</a:t>
            </a:r>
            <a:r>
              <a:rPr lang="en-US" sz="2600" b="1" dirty="0"/>
              <a:t> IA?</a:t>
            </a:r>
          </a:p>
        </p:txBody>
      </p:sp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4B2D1425-AEE0-EE7B-5B67-99AD9EA63658}"/>
              </a:ext>
            </a:extLst>
          </p:cNvPr>
          <p:cNvSpPr txBox="1">
            <a:spLocks/>
          </p:cNvSpPr>
          <p:nvPr/>
        </p:nvSpPr>
        <p:spPr>
          <a:xfrm>
            <a:off x="6096000" y="2931954"/>
            <a:ext cx="5993892" cy="3242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Accountability é a </a:t>
            </a:r>
            <a:r>
              <a:rPr lang="en-US" sz="2000" dirty="0" err="1"/>
              <a:t>possibilidade</a:t>
            </a:r>
            <a:r>
              <a:rPr lang="en-US" sz="2000" dirty="0"/>
              <a:t> de ser </a:t>
            </a:r>
            <a:r>
              <a:rPr lang="en-US" sz="2000" dirty="0" err="1"/>
              <a:t>responsabilizado</a:t>
            </a:r>
            <a:r>
              <a:rPr lang="en-US" sz="2000" dirty="0"/>
              <a:t> </a:t>
            </a:r>
            <a:r>
              <a:rPr lang="en-US" sz="2000" dirty="0" err="1"/>
              <a:t>pelo</a:t>
            </a:r>
            <a:r>
              <a:rPr lang="en-US" sz="2000" dirty="0"/>
              <a:t> </a:t>
            </a:r>
            <a:r>
              <a:rPr lang="en-US" sz="2000" dirty="0" err="1"/>
              <a:t>impacto</a:t>
            </a:r>
            <a:r>
              <a:rPr lang="en-US" sz="2000" dirty="0"/>
              <a:t> das </a:t>
            </a:r>
            <a:r>
              <a:rPr lang="en-US" sz="2000" dirty="0" err="1"/>
              <a:t>ações</a:t>
            </a:r>
            <a:r>
              <a:rPr lang="en-US" sz="2000" dirty="0"/>
              <a:t> </a:t>
            </a:r>
            <a:r>
              <a:rPr lang="en-US" sz="2000" dirty="0" err="1"/>
              <a:t>tomadas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Em IA, </a:t>
            </a:r>
            <a:r>
              <a:rPr lang="en-US" sz="2000" b="1" dirty="0"/>
              <a:t>accountability </a:t>
            </a:r>
            <a:r>
              <a:rPr lang="en-US" sz="2000" b="1" dirty="0" err="1"/>
              <a:t>refere</a:t>
            </a:r>
            <a:r>
              <a:rPr lang="en-US" sz="2000" b="1" dirty="0"/>
              <a:t>-se à </a:t>
            </a:r>
            <a:r>
              <a:rPr lang="en-US" sz="2000" b="1" dirty="0" err="1"/>
              <a:t>responsabilidade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relação</a:t>
            </a:r>
            <a:r>
              <a:rPr lang="en-US" sz="2000" b="1" dirty="0"/>
              <a:t> à </a:t>
            </a:r>
            <a:r>
              <a:rPr lang="en-US" sz="2000" b="1" dirty="0" err="1"/>
              <a:t>tomada</a:t>
            </a:r>
            <a:r>
              <a:rPr lang="en-US" sz="2000" b="1" dirty="0"/>
              <a:t> de </a:t>
            </a:r>
            <a:r>
              <a:rPr lang="en-US" sz="2000" b="1" dirty="0" err="1"/>
              <a:t>decisões</a:t>
            </a:r>
            <a:r>
              <a:rPr lang="en-US" sz="2000" b="1" dirty="0"/>
              <a:t> </a:t>
            </a:r>
            <a:r>
              <a:rPr lang="en-US" sz="2000" b="1" dirty="0" err="1"/>
              <a:t>automatizadas</a:t>
            </a:r>
            <a:r>
              <a:rPr lang="en-US" sz="2000" b="1" dirty="0"/>
              <a:t> (</a:t>
            </a:r>
            <a:r>
              <a:rPr lang="en-US" sz="2000" b="1" dirty="0" err="1"/>
              <a:t>pássiveis</a:t>
            </a:r>
            <a:r>
              <a:rPr lang="en-US" sz="2000" b="1" dirty="0"/>
              <a:t> de </a:t>
            </a:r>
            <a:r>
              <a:rPr lang="en-US" sz="2000" b="1" dirty="0" err="1"/>
              <a:t>Explicação</a:t>
            </a:r>
            <a:r>
              <a:rPr lang="en-US" sz="2000" b="1" dirty="0"/>
              <a:t> e </a:t>
            </a:r>
            <a:r>
              <a:rPr lang="en-US" sz="2000" b="1" dirty="0" err="1"/>
              <a:t>Prestação</a:t>
            </a:r>
            <a:r>
              <a:rPr lang="en-US" sz="2000" b="1" dirty="0"/>
              <a:t> de </a:t>
            </a:r>
            <a:r>
              <a:rPr lang="en-US" sz="2000" b="1" dirty="0" err="1"/>
              <a:t>Contas</a:t>
            </a:r>
            <a:r>
              <a:rPr lang="en-US" sz="2000" b="1" dirty="0"/>
              <a:t>)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 err="1"/>
              <a:t>Isso</a:t>
            </a:r>
            <a:r>
              <a:rPr lang="en-US" sz="2000" dirty="0"/>
              <a:t> </a:t>
            </a:r>
            <a:r>
              <a:rPr lang="en-US" sz="2000" dirty="0" err="1"/>
              <a:t>envolve</a:t>
            </a:r>
            <a:r>
              <a:rPr lang="en-US" sz="2000" dirty="0"/>
              <a:t>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apenas</a:t>
            </a:r>
            <a:r>
              <a:rPr lang="en-US" sz="2000" dirty="0"/>
              <a:t> </a:t>
            </a:r>
            <a:r>
              <a:rPr lang="en-US" sz="2000" dirty="0" err="1"/>
              <a:t>responsabilizar</a:t>
            </a:r>
            <a:r>
              <a:rPr lang="en-US" sz="2000" dirty="0"/>
              <a:t>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sistemas</a:t>
            </a:r>
            <a:r>
              <a:rPr lang="en-US" sz="2000" dirty="0"/>
              <a:t>, mas </a:t>
            </a:r>
            <a:r>
              <a:rPr lang="en-US" sz="2000" dirty="0" err="1"/>
              <a:t>também</a:t>
            </a:r>
            <a:r>
              <a:rPr lang="en-US" sz="2000" dirty="0"/>
              <a:t> as </a:t>
            </a:r>
            <a:r>
              <a:rPr lang="en-US" sz="2000" dirty="0" err="1"/>
              <a:t>pessoas</a:t>
            </a:r>
            <a:r>
              <a:rPr lang="en-US" sz="2000" dirty="0"/>
              <a:t> e </a:t>
            </a:r>
            <a:r>
              <a:rPr lang="en-US" sz="2000" dirty="0" err="1"/>
              <a:t>organizações</a:t>
            </a:r>
            <a:r>
              <a:rPr lang="en-US" sz="2000" dirty="0"/>
              <a:t> que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criam</a:t>
            </a:r>
            <a:r>
              <a:rPr lang="en-US" sz="2000" dirty="0"/>
              <a:t>, </a:t>
            </a:r>
            <a:r>
              <a:rPr lang="en-US" sz="2000" dirty="0" err="1"/>
              <a:t>fornecem</a:t>
            </a:r>
            <a:r>
              <a:rPr lang="en-US" sz="2000" dirty="0"/>
              <a:t> 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utilizam</a:t>
            </a:r>
            <a:r>
              <a:rPr lang="en-US" sz="2000" dirty="0"/>
              <a:t>.</a:t>
            </a:r>
          </a:p>
        </p:txBody>
      </p:sp>
      <p:pic>
        <p:nvPicPr>
          <p:cNvPr id="5" name="Google Shape;2585;p341">
            <a:extLst>
              <a:ext uri="{FF2B5EF4-FFF2-40B4-BE49-F238E27FC236}">
                <a16:creationId xmlns:a16="http://schemas.microsoft.com/office/drawing/2014/main" id="{2DA60E79-6ACE-9C35-6D2F-B4608CBBDC8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00662" y="1331965"/>
            <a:ext cx="1019005" cy="37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Uma imagem contendo no interior, edifício, janela, mesa&#10;&#10;Descrição gerada automaticamente">
            <a:extLst>
              <a:ext uri="{FF2B5EF4-FFF2-40B4-BE49-F238E27FC236}">
                <a16:creationId xmlns:a16="http://schemas.microsoft.com/office/drawing/2014/main" id="{BF917B53-D4E6-BA53-2677-AB66BE56E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86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9802157-D11D-BC12-D164-9275142D9D7B}"/>
              </a:ext>
            </a:extLst>
          </p:cNvPr>
          <p:cNvSpPr/>
          <p:nvPr/>
        </p:nvSpPr>
        <p:spPr>
          <a:xfrm>
            <a:off x="0" y="0"/>
            <a:ext cx="12192000" cy="2035277"/>
          </a:xfrm>
          <a:prstGeom prst="rect">
            <a:avLst/>
          </a:prstGeom>
          <a:gradFill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69751E5E-06A4-E61D-0510-0609B50E9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5466" r="79" b="56956"/>
          <a:stretch/>
        </p:blipFill>
        <p:spPr>
          <a:xfrm>
            <a:off x="0" y="0"/>
            <a:ext cx="12178788" cy="20352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B491A8-F5C3-3F16-9747-43FFEDA9259D}"/>
              </a:ext>
            </a:extLst>
          </p:cNvPr>
          <p:cNvSpPr/>
          <p:nvPr/>
        </p:nvSpPr>
        <p:spPr>
          <a:xfrm>
            <a:off x="-13213" y="1989558"/>
            <a:ext cx="122052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Interface gráfica do usuário, Ícone&#10;&#10;Descrição gerada automaticamente">
            <a:extLst>
              <a:ext uri="{FF2B5EF4-FFF2-40B4-BE49-F238E27FC236}">
                <a16:creationId xmlns:a16="http://schemas.microsoft.com/office/drawing/2014/main" id="{A5DA1E41-CFD7-D4D5-4C4C-C421E9DD6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6" y="2892239"/>
            <a:ext cx="3577263" cy="357726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Google Shape;148;p19">
            <a:extLst>
              <a:ext uri="{FF2B5EF4-FFF2-40B4-BE49-F238E27FC236}">
                <a16:creationId xmlns:a16="http://schemas.microsoft.com/office/drawing/2014/main" id="{CD2FA240-F419-4E0B-3007-9DB7767F01D0}"/>
              </a:ext>
            </a:extLst>
          </p:cNvPr>
          <p:cNvSpPr txBox="1"/>
          <p:nvPr/>
        </p:nvSpPr>
        <p:spPr>
          <a:xfrm>
            <a:off x="830582" y="578639"/>
            <a:ext cx="795027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000" b="1" dirty="0">
                <a:latin typeface="Open Sans"/>
                <a:ea typeface="Open Sans"/>
                <a:cs typeface="Open Sans"/>
                <a:sym typeface="Open Sans"/>
              </a:rPr>
              <a:t>ACCOUNTABILITY EM INTELIGÊNCIA ARTIFICIAL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4EC31D2-4E7F-5F6F-28CE-4127819D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449" y="2284320"/>
            <a:ext cx="8168745" cy="6591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dirty="0"/>
              <a:t>Por que a Accountability </a:t>
            </a:r>
            <a:r>
              <a:rPr lang="en-US" sz="2600" b="1" dirty="0" err="1"/>
              <a:t>em</a:t>
            </a:r>
            <a:r>
              <a:rPr lang="en-US" sz="2600" b="1" dirty="0"/>
              <a:t> IA é </a:t>
            </a:r>
            <a:r>
              <a:rPr lang="en-US" sz="2600" b="1" dirty="0" err="1"/>
              <a:t>importante</a:t>
            </a:r>
            <a:r>
              <a:rPr lang="en-US" sz="2600" b="1" dirty="0"/>
              <a:t>?</a:t>
            </a:r>
          </a:p>
        </p:txBody>
      </p:sp>
      <p:sp>
        <p:nvSpPr>
          <p:cNvPr id="9" name="Espaço Reservado para Conteúdo 3">
            <a:extLst>
              <a:ext uri="{FF2B5EF4-FFF2-40B4-BE49-F238E27FC236}">
                <a16:creationId xmlns:a16="http://schemas.microsoft.com/office/drawing/2014/main" id="{8F996A01-69CC-C903-9855-A5EC3F27AFDA}"/>
              </a:ext>
            </a:extLst>
          </p:cNvPr>
          <p:cNvSpPr txBox="1">
            <a:spLocks/>
          </p:cNvSpPr>
          <p:nvPr/>
        </p:nvSpPr>
        <p:spPr>
          <a:xfrm>
            <a:off x="3747450" y="3429000"/>
            <a:ext cx="8052202" cy="17414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IA </a:t>
            </a:r>
            <a:r>
              <a:rPr lang="en-US" sz="2000" dirty="0" err="1"/>
              <a:t>pode</a:t>
            </a:r>
            <a:r>
              <a:rPr lang="en-US" sz="2000" dirty="0"/>
              <a:t> </a:t>
            </a:r>
            <a:r>
              <a:rPr lang="en-US" sz="2000" dirty="0" err="1"/>
              <a:t>ter</a:t>
            </a:r>
            <a:r>
              <a:rPr lang="en-US" sz="2000" dirty="0"/>
              <a:t> um </a:t>
            </a:r>
            <a:r>
              <a:rPr lang="en-US" sz="2000" dirty="0" err="1"/>
              <a:t>impacto</a:t>
            </a:r>
            <a:r>
              <a:rPr lang="en-US" sz="2000" dirty="0"/>
              <a:t> </a:t>
            </a:r>
            <a:r>
              <a:rPr lang="en-US" sz="2000" dirty="0" err="1"/>
              <a:t>significativo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sociedade</a:t>
            </a:r>
            <a:r>
              <a:rPr lang="en-US" sz="2000" dirty="0"/>
              <a:t> e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vida</a:t>
            </a:r>
            <a:r>
              <a:rPr lang="en-US" sz="2000" dirty="0"/>
              <a:t> das </a:t>
            </a:r>
            <a:r>
              <a:rPr lang="en-US" sz="2000" dirty="0" err="1"/>
              <a:t>pessoas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A </a:t>
            </a:r>
            <a:r>
              <a:rPr lang="en-US" sz="2000" dirty="0" err="1"/>
              <a:t>falta</a:t>
            </a:r>
            <a:r>
              <a:rPr lang="en-US" sz="2000" dirty="0"/>
              <a:t> de accountability </a:t>
            </a:r>
            <a:r>
              <a:rPr lang="en-US" sz="2000" dirty="0" err="1"/>
              <a:t>pode</a:t>
            </a:r>
            <a:r>
              <a:rPr lang="en-US" sz="2000" dirty="0"/>
              <a:t> </a:t>
            </a:r>
            <a:r>
              <a:rPr lang="en-US" sz="2000" dirty="0" err="1"/>
              <a:t>levar</a:t>
            </a:r>
            <a:r>
              <a:rPr lang="en-US" sz="2000" dirty="0"/>
              <a:t> a </a:t>
            </a:r>
            <a:r>
              <a:rPr lang="en-US" sz="2000" dirty="0" err="1"/>
              <a:t>decisões</a:t>
            </a:r>
            <a:r>
              <a:rPr lang="en-US" sz="2000" dirty="0"/>
              <a:t> </a:t>
            </a:r>
            <a:r>
              <a:rPr lang="en-US" sz="2000" dirty="0" err="1"/>
              <a:t>injustas</a:t>
            </a:r>
            <a:r>
              <a:rPr lang="en-US" sz="2000" dirty="0"/>
              <a:t> e </a:t>
            </a:r>
            <a:r>
              <a:rPr lang="en-US" sz="2000" dirty="0" err="1"/>
              <a:t>prejudicar</a:t>
            </a:r>
            <a:r>
              <a:rPr lang="en-US" sz="2000" dirty="0"/>
              <a:t> </a:t>
            </a:r>
            <a:r>
              <a:rPr lang="en-US" sz="2000" dirty="0" err="1"/>
              <a:t>grupos</a:t>
            </a:r>
            <a:r>
              <a:rPr lang="en-US" sz="2000" dirty="0"/>
              <a:t> </a:t>
            </a:r>
            <a:r>
              <a:rPr lang="en-US" sz="2000" dirty="0" err="1"/>
              <a:t>vulneráveis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A accountability </a:t>
            </a:r>
            <a:r>
              <a:rPr lang="en-US" sz="2000" dirty="0" err="1"/>
              <a:t>em</a:t>
            </a:r>
            <a:r>
              <a:rPr lang="en-US" sz="2000" dirty="0"/>
              <a:t> IA </a:t>
            </a:r>
            <a:r>
              <a:rPr lang="en-US" sz="2000" dirty="0" err="1"/>
              <a:t>pode</a:t>
            </a:r>
            <a:r>
              <a:rPr lang="en-US" sz="2000" dirty="0"/>
              <a:t> </a:t>
            </a:r>
            <a:r>
              <a:rPr lang="en-US" sz="2000" dirty="0" err="1"/>
              <a:t>ajudar</a:t>
            </a:r>
            <a:r>
              <a:rPr lang="en-US" sz="2000" dirty="0"/>
              <a:t> a </a:t>
            </a:r>
            <a:r>
              <a:rPr lang="en-US" sz="2000" dirty="0" err="1"/>
              <a:t>promover</a:t>
            </a:r>
            <a:r>
              <a:rPr lang="en-US" sz="2000" dirty="0"/>
              <a:t> </a:t>
            </a:r>
            <a:r>
              <a:rPr lang="en-US" sz="2000" dirty="0" err="1"/>
              <a:t>transparência</a:t>
            </a:r>
            <a:r>
              <a:rPr lang="en-US" sz="2000" dirty="0"/>
              <a:t> e </a:t>
            </a:r>
            <a:r>
              <a:rPr lang="en-US" sz="2000" dirty="0" err="1"/>
              <a:t>confiança</a:t>
            </a:r>
            <a:r>
              <a:rPr lang="en-US" sz="2000" dirty="0"/>
              <a:t> </a:t>
            </a:r>
            <a:r>
              <a:rPr lang="en-US" sz="2000" dirty="0" err="1"/>
              <a:t>nos</a:t>
            </a:r>
            <a:r>
              <a:rPr lang="en-US" sz="2000" dirty="0"/>
              <a:t> </a:t>
            </a:r>
            <a:r>
              <a:rPr lang="en-US" sz="2000" dirty="0" err="1"/>
              <a:t>sistemas</a:t>
            </a:r>
            <a:r>
              <a:rPr lang="en-US" sz="2000" dirty="0"/>
              <a:t> de IA, </a:t>
            </a:r>
            <a:r>
              <a:rPr lang="en-US" sz="2000" dirty="0" err="1"/>
              <a:t>dando-lhes</a:t>
            </a:r>
            <a:r>
              <a:rPr lang="en-US" sz="2000" dirty="0"/>
              <a:t> explicabilidade de </a:t>
            </a:r>
            <a:r>
              <a:rPr lang="en-US" sz="2000" dirty="0" err="1"/>
              <a:t>decisões</a:t>
            </a:r>
            <a:r>
              <a:rPr lang="en-US" sz="2000" dirty="0"/>
              <a:t> </a:t>
            </a:r>
            <a:r>
              <a:rPr lang="en-US" sz="2000" dirty="0" err="1"/>
              <a:t>automatizadas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0770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9802157-D11D-BC12-D164-9275142D9D7B}"/>
              </a:ext>
            </a:extLst>
          </p:cNvPr>
          <p:cNvSpPr/>
          <p:nvPr/>
        </p:nvSpPr>
        <p:spPr>
          <a:xfrm>
            <a:off x="0" y="0"/>
            <a:ext cx="12192000" cy="2035277"/>
          </a:xfrm>
          <a:prstGeom prst="rect">
            <a:avLst/>
          </a:prstGeom>
          <a:gradFill>
            <a:gsLst>
              <a:gs pos="0">
                <a:srgbClr val="044FB4">
                  <a:alpha val="92000"/>
                </a:srgbClr>
              </a:gs>
              <a:gs pos="100000">
                <a:srgbClr val="C00000">
                  <a:alpha val="7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Pessoas na frente de uma janela&#10;&#10;Descrição gerada automaticamente com confiança média">
            <a:extLst>
              <a:ext uri="{FF2B5EF4-FFF2-40B4-BE49-F238E27FC236}">
                <a16:creationId xmlns:a16="http://schemas.microsoft.com/office/drawing/2014/main" id="{69751E5E-06A4-E61D-0510-0609B50E9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5466" r="79" b="56956"/>
          <a:stretch/>
        </p:blipFill>
        <p:spPr>
          <a:xfrm>
            <a:off x="0" y="0"/>
            <a:ext cx="12178788" cy="20352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5B491A8-F5C3-3F16-9747-43FFEDA9259D}"/>
              </a:ext>
            </a:extLst>
          </p:cNvPr>
          <p:cNvSpPr/>
          <p:nvPr/>
        </p:nvSpPr>
        <p:spPr>
          <a:xfrm>
            <a:off x="-13213" y="1989558"/>
            <a:ext cx="122052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148;p19">
            <a:extLst>
              <a:ext uri="{FF2B5EF4-FFF2-40B4-BE49-F238E27FC236}">
                <a16:creationId xmlns:a16="http://schemas.microsoft.com/office/drawing/2014/main" id="{97751089-7F07-D3F7-076E-32641EB0269A}"/>
              </a:ext>
            </a:extLst>
          </p:cNvPr>
          <p:cNvSpPr txBox="1"/>
          <p:nvPr/>
        </p:nvSpPr>
        <p:spPr>
          <a:xfrm>
            <a:off x="1377160" y="508338"/>
            <a:ext cx="795027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2000" b="1" dirty="0">
                <a:latin typeface="Open Sans"/>
                <a:ea typeface="Open Sans"/>
                <a:cs typeface="Open Sans"/>
                <a:sym typeface="Open Sans"/>
              </a:rPr>
              <a:t>ACCOUNTABILITY EM INTELIGÊNCIA ARTIFICIAL</a:t>
            </a:r>
            <a:endParaRPr sz="20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428100E-DC82-5470-F24F-542ED9A9A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66" y="2543615"/>
            <a:ext cx="9558067" cy="5082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dirty="0" err="1"/>
              <a:t>Desafios</a:t>
            </a:r>
            <a:r>
              <a:rPr lang="en-US" sz="2600" b="1" dirty="0"/>
              <a:t> da Accountability </a:t>
            </a:r>
            <a:r>
              <a:rPr lang="en-US" sz="2600" b="1" dirty="0" err="1"/>
              <a:t>em</a:t>
            </a:r>
            <a:r>
              <a:rPr lang="en-US" sz="2600" b="1" dirty="0"/>
              <a:t> IA</a:t>
            </a:r>
          </a:p>
        </p:txBody>
      </p:sp>
      <p:sp>
        <p:nvSpPr>
          <p:cNvPr id="13" name="Espaço Reservado para Conteúdo 3">
            <a:extLst>
              <a:ext uri="{FF2B5EF4-FFF2-40B4-BE49-F238E27FC236}">
                <a16:creationId xmlns:a16="http://schemas.microsoft.com/office/drawing/2014/main" id="{AF83AF07-0F19-9C6F-EC5F-A75626550B3D}"/>
              </a:ext>
            </a:extLst>
          </p:cNvPr>
          <p:cNvSpPr txBox="1">
            <a:spLocks/>
          </p:cNvSpPr>
          <p:nvPr/>
        </p:nvSpPr>
        <p:spPr>
          <a:xfrm>
            <a:off x="1655633" y="3687203"/>
            <a:ext cx="9239346" cy="1750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A </a:t>
            </a:r>
            <a:r>
              <a:rPr lang="en-US" sz="2000" dirty="0" err="1"/>
              <a:t>falta</a:t>
            </a:r>
            <a:r>
              <a:rPr lang="en-US" sz="2000" dirty="0"/>
              <a:t> de </a:t>
            </a:r>
            <a:r>
              <a:rPr lang="en-US" sz="2000" dirty="0" err="1"/>
              <a:t>transparência</a:t>
            </a:r>
            <a:r>
              <a:rPr lang="en-US" sz="2000" dirty="0"/>
              <a:t> e explicabilidade dos </a:t>
            </a:r>
            <a:r>
              <a:rPr lang="en-US" sz="2000" dirty="0" err="1"/>
              <a:t>sistemas</a:t>
            </a:r>
            <a:r>
              <a:rPr lang="en-US" sz="2000" dirty="0"/>
              <a:t> de IA </a:t>
            </a:r>
            <a:r>
              <a:rPr lang="en-US" sz="2000" dirty="0" err="1"/>
              <a:t>pode</a:t>
            </a:r>
            <a:r>
              <a:rPr lang="en-US" sz="2000" dirty="0"/>
              <a:t> </a:t>
            </a:r>
            <a:r>
              <a:rPr lang="en-US" sz="2000" dirty="0" err="1"/>
              <a:t>tornar</a:t>
            </a:r>
            <a:r>
              <a:rPr lang="en-US" sz="2000" dirty="0"/>
              <a:t> </a:t>
            </a:r>
            <a:r>
              <a:rPr lang="en-US" sz="2000" dirty="0" err="1"/>
              <a:t>difícil</a:t>
            </a:r>
            <a:r>
              <a:rPr lang="en-US" sz="2000" dirty="0"/>
              <a:t> </a:t>
            </a:r>
            <a:r>
              <a:rPr lang="en-US" sz="2000" dirty="0" err="1"/>
              <a:t>responsabilizá-los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decisões</a:t>
            </a:r>
            <a:r>
              <a:rPr lang="en-US" sz="2000" dirty="0"/>
              <a:t> </a:t>
            </a:r>
            <a:r>
              <a:rPr lang="en-US" sz="2000" dirty="0" err="1"/>
              <a:t>injustas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prejudiciais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As </a:t>
            </a:r>
            <a:r>
              <a:rPr lang="en-US" sz="2000" dirty="0" err="1"/>
              <a:t>pessoas</a:t>
            </a:r>
            <a:r>
              <a:rPr lang="en-US" sz="2000" dirty="0"/>
              <a:t> </a:t>
            </a:r>
            <a:r>
              <a:rPr lang="en-US" sz="2000" dirty="0" err="1"/>
              <a:t>podem</a:t>
            </a:r>
            <a:r>
              <a:rPr lang="en-US" sz="2000" dirty="0"/>
              <a:t>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entender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sistemas</a:t>
            </a:r>
            <a:r>
              <a:rPr lang="en-US" sz="2000" dirty="0"/>
              <a:t> de IA </a:t>
            </a:r>
            <a:r>
              <a:rPr lang="en-US" sz="2000" dirty="0" err="1"/>
              <a:t>tomam</a:t>
            </a:r>
            <a:r>
              <a:rPr lang="en-US" sz="2000" dirty="0"/>
              <a:t> </a:t>
            </a:r>
            <a:r>
              <a:rPr lang="en-US" sz="2000" dirty="0" err="1"/>
              <a:t>decisões</a:t>
            </a:r>
            <a:r>
              <a:rPr lang="en-US" sz="2000" dirty="0"/>
              <a:t>, o que </a:t>
            </a:r>
            <a:r>
              <a:rPr lang="en-US" sz="2000" dirty="0" err="1"/>
              <a:t>torna</a:t>
            </a:r>
            <a:r>
              <a:rPr lang="en-US" sz="2000" dirty="0"/>
              <a:t> </a:t>
            </a:r>
            <a:r>
              <a:rPr lang="en-US" sz="2000" dirty="0" err="1"/>
              <a:t>difícil</a:t>
            </a:r>
            <a:r>
              <a:rPr lang="en-US" sz="2000" dirty="0"/>
              <a:t> </a:t>
            </a:r>
            <a:r>
              <a:rPr lang="en-US" sz="2000" dirty="0" err="1"/>
              <a:t>responsabilizar</a:t>
            </a:r>
            <a:r>
              <a:rPr lang="en-US" sz="2000" dirty="0"/>
              <a:t> as </a:t>
            </a:r>
            <a:r>
              <a:rPr lang="en-US" sz="2000" dirty="0" err="1"/>
              <a:t>pessoas</a:t>
            </a:r>
            <a:r>
              <a:rPr lang="en-US" sz="2000" dirty="0"/>
              <a:t> e </a:t>
            </a:r>
            <a:r>
              <a:rPr lang="en-US" sz="2000" dirty="0" err="1"/>
              <a:t>organizações</a:t>
            </a:r>
            <a:r>
              <a:rPr lang="en-US" sz="2000" dirty="0"/>
              <a:t> </a:t>
            </a:r>
            <a:r>
              <a:rPr lang="en-US" sz="2000" dirty="0" err="1"/>
              <a:t>envolvidas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sistemas</a:t>
            </a:r>
            <a:r>
              <a:rPr lang="en-US" sz="2000" dirty="0"/>
              <a:t> de IA </a:t>
            </a:r>
            <a:r>
              <a:rPr lang="en-US" sz="2000" dirty="0" err="1"/>
              <a:t>podem</a:t>
            </a:r>
            <a:r>
              <a:rPr lang="en-US" sz="2000" dirty="0"/>
              <a:t> ser </a:t>
            </a:r>
            <a:r>
              <a:rPr lang="en-US" sz="2000" dirty="0" err="1"/>
              <a:t>complexos</a:t>
            </a:r>
            <a:r>
              <a:rPr lang="en-US" sz="2000" dirty="0"/>
              <a:t> e </a:t>
            </a:r>
            <a:r>
              <a:rPr lang="en-US" sz="2000" dirty="0" err="1"/>
              <a:t>difíceis</a:t>
            </a:r>
            <a:r>
              <a:rPr lang="en-US" sz="2000" dirty="0"/>
              <a:t> de </a:t>
            </a:r>
            <a:r>
              <a:rPr lang="en-US" sz="2000" dirty="0" err="1"/>
              <a:t>auditar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monitorar</a:t>
            </a:r>
            <a:r>
              <a:rPr lang="en-US" sz="2000" dirty="0"/>
              <a:t>.</a:t>
            </a:r>
          </a:p>
        </p:txBody>
      </p:sp>
      <p:pic>
        <p:nvPicPr>
          <p:cNvPr id="19" name="Google Shape;2585;p341">
            <a:extLst>
              <a:ext uri="{FF2B5EF4-FFF2-40B4-BE49-F238E27FC236}">
                <a16:creationId xmlns:a16="http://schemas.microsoft.com/office/drawing/2014/main" id="{A9AFBF66-790C-15BC-C51A-3D037491F83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6366" y="2419783"/>
            <a:ext cx="1019005" cy="377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85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imagens inteligência artificial">
            <a:extLst>
              <a:ext uri="{FF2B5EF4-FFF2-40B4-BE49-F238E27FC236}">
                <a16:creationId xmlns:a16="http://schemas.microsoft.com/office/drawing/2014/main" id="{26D20B16-791B-8C51-D2CE-7EECD9A77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15620" b="3"/>
          <a:stretch/>
        </p:blipFill>
        <p:spPr bwMode="auto">
          <a:xfrm>
            <a:off x="9134731" y="2214277"/>
            <a:ext cx="2913980" cy="2913985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E5C66D1-2360-98CA-0ED7-5266198D69C1}"/>
              </a:ext>
            </a:extLst>
          </p:cNvPr>
          <p:cNvSpPr txBox="1">
            <a:spLocks/>
          </p:cNvSpPr>
          <p:nvPr/>
        </p:nvSpPr>
        <p:spPr>
          <a:xfrm>
            <a:off x="1204655" y="249408"/>
            <a:ext cx="9067898" cy="534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/>
              <a:t>GOVERNANÇA DA INTELIGÊNCIA ARTIFICIAL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78C41E-6A8B-CF3C-38E5-DD772734E6E7}"/>
              </a:ext>
            </a:extLst>
          </p:cNvPr>
          <p:cNvSpPr txBox="1">
            <a:spLocks/>
          </p:cNvSpPr>
          <p:nvPr/>
        </p:nvSpPr>
        <p:spPr>
          <a:xfrm>
            <a:off x="2643360" y="1214283"/>
            <a:ext cx="6190488" cy="2326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latin typeface="+mj-lt"/>
              </a:rPr>
              <a:t>BASE DE DADOS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latin typeface="+mj-lt"/>
              </a:rPr>
              <a:t>LEI GERAL DE PROTEÇÃO DE DADOS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latin typeface="+mj-lt"/>
              </a:rPr>
              <a:t>GOVERNANÇA DE DADOS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latin typeface="+mj-lt"/>
              </a:rPr>
              <a:t>COMPLIANCE DIGITAL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latin typeface="+mj-lt"/>
              </a:rPr>
              <a:t>ÉTICA e GOVERNANÇA CORPORATIVA</a:t>
            </a:r>
          </a:p>
        </p:txBody>
      </p:sp>
      <p:sp>
        <p:nvSpPr>
          <p:cNvPr id="6" name="Espaço Reservado para o Número do Slide 10">
            <a:extLst>
              <a:ext uri="{FF2B5EF4-FFF2-40B4-BE49-F238E27FC236}">
                <a16:creationId xmlns:a16="http://schemas.microsoft.com/office/drawing/2014/main" id="{399C9E92-D724-059C-79DF-E22F25E7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pt-BR" smtClean="0">
                <a:solidFill>
                  <a:schemeClr val="tx1"/>
                </a:solidFill>
                <a:latin typeface="+mj-lt"/>
              </a:rPr>
              <a:pPr rtl="0">
                <a:spcAft>
                  <a:spcPts val="600"/>
                </a:spcAft>
              </a:pPr>
              <a:t>7</a:t>
            </a:fld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F0B3DD5-6B78-5F86-4931-3850ED66517F}"/>
              </a:ext>
            </a:extLst>
          </p:cNvPr>
          <p:cNvSpPr/>
          <p:nvPr/>
        </p:nvSpPr>
        <p:spPr>
          <a:xfrm>
            <a:off x="2643360" y="4119352"/>
            <a:ext cx="2096676" cy="6575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</a:rPr>
              <a:t>INTELIGÊNCIA ARTIFICIAL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E340502-E302-A38D-DF8D-B8316AFC4861}"/>
              </a:ext>
            </a:extLst>
          </p:cNvPr>
          <p:cNvSpPr/>
          <p:nvPr/>
        </p:nvSpPr>
        <p:spPr>
          <a:xfrm>
            <a:off x="5091350" y="5698847"/>
            <a:ext cx="2096676" cy="6575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</a:rPr>
              <a:t>BASE DE DADOS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89EAB0D-03A3-8674-E6AB-3DE51FEFCB4B}"/>
              </a:ext>
            </a:extLst>
          </p:cNvPr>
          <p:cNvSpPr/>
          <p:nvPr/>
        </p:nvSpPr>
        <p:spPr>
          <a:xfrm>
            <a:off x="546684" y="5698847"/>
            <a:ext cx="2096676" cy="6575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</a:rPr>
              <a:t>LÓGICA ALGORITMICA</a:t>
            </a:r>
          </a:p>
        </p:txBody>
      </p:sp>
      <p:sp>
        <p:nvSpPr>
          <p:cNvPr id="13" name="Seta: da Esquerda para a Direita 12">
            <a:extLst>
              <a:ext uri="{FF2B5EF4-FFF2-40B4-BE49-F238E27FC236}">
                <a16:creationId xmlns:a16="http://schemas.microsoft.com/office/drawing/2014/main" id="{FE387D77-E4CE-C87F-634F-E138715EDD6E}"/>
              </a:ext>
            </a:extLst>
          </p:cNvPr>
          <p:cNvSpPr/>
          <p:nvPr/>
        </p:nvSpPr>
        <p:spPr>
          <a:xfrm rot="18461892">
            <a:off x="2071702" y="5144580"/>
            <a:ext cx="655478" cy="109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Seta: da Esquerda para a Direita 13">
            <a:extLst>
              <a:ext uri="{FF2B5EF4-FFF2-40B4-BE49-F238E27FC236}">
                <a16:creationId xmlns:a16="http://schemas.microsoft.com/office/drawing/2014/main" id="{51E8092A-27C0-4F89-8841-F744FC65AA75}"/>
              </a:ext>
            </a:extLst>
          </p:cNvPr>
          <p:cNvSpPr/>
          <p:nvPr/>
        </p:nvSpPr>
        <p:spPr>
          <a:xfrm rot="2842635">
            <a:off x="4722932" y="5163746"/>
            <a:ext cx="730302" cy="716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Seta: da Esquerda para a Direita 14">
            <a:extLst>
              <a:ext uri="{FF2B5EF4-FFF2-40B4-BE49-F238E27FC236}">
                <a16:creationId xmlns:a16="http://schemas.microsoft.com/office/drawing/2014/main" id="{8528461F-30DD-A8AD-8F4E-C63387285823}"/>
              </a:ext>
            </a:extLst>
          </p:cNvPr>
          <p:cNvSpPr/>
          <p:nvPr/>
        </p:nvSpPr>
        <p:spPr>
          <a:xfrm>
            <a:off x="2802194" y="5967191"/>
            <a:ext cx="1937841" cy="11897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Google Shape;2585;p341">
            <a:extLst>
              <a:ext uri="{FF2B5EF4-FFF2-40B4-BE49-F238E27FC236}">
                <a16:creationId xmlns:a16="http://schemas.microsoft.com/office/drawing/2014/main" id="{2D043F72-B137-1A78-2627-2B6A1520DE5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6218" y="124534"/>
            <a:ext cx="1019005" cy="377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93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9" name="Google Shape;1969;p299" descr="Programming a Deep Neural Network from Scratch using MQL Language - MQL5  Articles"/>
          <p:cNvPicPr preferRelativeResize="0"/>
          <p:nvPr/>
        </p:nvPicPr>
        <p:blipFill rotWithShape="1">
          <a:blip r:embed="rId3">
            <a:alphaModFix/>
          </a:blip>
          <a:srcRect t="4641" b="10041"/>
          <a:stretch/>
        </p:blipFill>
        <p:spPr>
          <a:xfrm>
            <a:off x="887525" y="4324397"/>
            <a:ext cx="3966311" cy="2071004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Google Shape;1970;p299"/>
          <p:cNvSpPr txBox="1"/>
          <p:nvPr/>
        </p:nvSpPr>
        <p:spPr>
          <a:xfrm>
            <a:off x="697633" y="695401"/>
            <a:ext cx="10311600" cy="47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3067">
                <a:solidFill>
                  <a:srgbClr val="00325A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 Inteligência Artificial do Presente</a:t>
            </a:r>
            <a:endParaRPr sz="3067">
              <a:solidFill>
                <a:srgbClr val="00325A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71" name="Google Shape;1971;p299"/>
          <p:cNvSpPr/>
          <p:nvPr/>
        </p:nvSpPr>
        <p:spPr>
          <a:xfrm>
            <a:off x="697633" y="593208"/>
            <a:ext cx="576000" cy="56400"/>
          </a:xfrm>
          <a:prstGeom prst="rect">
            <a:avLst/>
          </a:prstGeom>
          <a:solidFill>
            <a:srgbClr val="11BC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72" name="Google Shape;1972;p299"/>
          <p:cNvSpPr txBox="1"/>
          <p:nvPr/>
        </p:nvSpPr>
        <p:spPr>
          <a:xfrm>
            <a:off x="758667" y="1442300"/>
            <a:ext cx="39644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Deep Learning</a:t>
            </a:r>
            <a:endParaRPr sz="1733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73" name="Google Shape;1973;p299"/>
          <p:cNvSpPr txBox="1"/>
          <p:nvPr/>
        </p:nvSpPr>
        <p:spPr>
          <a:xfrm>
            <a:off x="5399103" y="1430000"/>
            <a:ext cx="68892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Arquiteturas de Redes Neurais Artificiais (ANN)</a:t>
            </a:r>
            <a:endParaRPr sz="1733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974" name="Google Shape;1974;p2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667" y="2059867"/>
            <a:ext cx="4113599" cy="231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299"/>
          <p:cNvPicPr preferRelativeResize="0"/>
          <p:nvPr/>
        </p:nvPicPr>
        <p:blipFill rotWithShape="1">
          <a:blip r:embed="rId5">
            <a:alphaModFix/>
          </a:blip>
          <a:srcRect l="5919" t="15247" r="9147" b="10447"/>
          <a:stretch/>
        </p:blipFill>
        <p:spPr>
          <a:xfrm>
            <a:off x="6233059" y="1924388"/>
            <a:ext cx="5209941" cy="3572261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299"/>
          <p:cNvSpPr/>
          <p:nvPr/>
        </p:nvSpPr>
        <p:spPr>
          <a:xfrm>
            <a:off x="6413033" y="5601900"/>
            <a:ext cx="5030000" cy="43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77" name="Google Shape;1977;p299"/>
          <p:cNvSpPr txBox="1"/>
          <p:nvPr/>
        </p:nvSpPr>
        <p:spPr>
          <a:xfrm>
            <a:off x="6427324" y="5674803"/>
            <a:ext cx="5001200" cy="386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33" rIns="0" bIns="0" anchor="t" anchorCtr="0">
            <a:spAutoFit/>
          </a:bodyPr>
          <a:lstStyle/>
          <a:p>
            <a:pPr marL="16933" algn="ctr"/>
            <a:r>
              <a:rPr lang="en" sz="2400" b="1" i="1">
                <a:solidFill>
                  <a:schemeClr val="lt1"/>
                </a:solidFill>
                <a:highlight>
                  <a:schemeClr val="dk1"/>
                </a:highlight>
                <a:latin typeface="Open Sans"/>
                <a:ea typeface="Open Sans"/>
                <a:cs typeface="Open Sans"/>
                <a:sym typeface="Open Sans"/>
              </a:rPr>
              <a:t>DEEP LEARNING FEZ A AI BOMBAR!</a:t>
            </a:r>
            <a:endParaRPr sz="2400" b="1" i="1">
              <a:solidFill>
                <a:schemeClr val="lt1"/>
              </a:solidFill>
              <a:highlight>
                <a:schemeClr val="dk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78" name="Google Shape;1978;p2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6218" y="124534"/>
            <a:ext cx="1019005" cy="37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341"/>
          <p:cNvSpPr/>
          <p:nvPr/>
        </p:nvSpPr>
        <p:spPr>
          <a:xfrm>
            <a:off x="6008233" y="3429000"/>
            <a:ext cx="827200" cy="63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85" name="Google Shape;2585;p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6218" y="124534"/>
            <a:ext cx="1019005" cy="37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346CD77F-21AE-A643-7D6D-3FB295268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9" y="1118680"/>
            <a:ext cx="11967281" cy="514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816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</TotalTime>
  <Words>875</Words>
  <Application>Microsoft Office PowerPoint</Application>
  <PresentationFormat>Widescreen</PresentationFormat>
  <Paragraphs>96</Paragraphs>
  <Slides>18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Daytona</vt:lpstr>
      <vt:lpstr>Open Sans</vt:lpstr>
      <vt:lpstr>Open Sans ExtraBold</vt:lpstr>
      <vt:lpstr>Open Sans Light</vt:lpstr>
      <vt:lpstr>Rockwell</vt:lpstr>
      <vt:lpstr>Twentieth Century</vt:lpstr>
      <vt:lpstr>Wingdings</vt:lpstr>
      <vt:lpstr>Tema do Office</vt:lpstr>
      <vt:lpstr>Apresentação do PowerPoint</vt:lpstr>
      <vt:lpstr>Apresentação do PowerPoint</vt:lpstr>
      <vt:lpstr>Apresentação do PowerPoint</vt:lpstr>
      <vt:lpstr>O que é Accountability em IA?</vt:lpstr>
      <vt:lpstr>Por que a Accountability em IA é importante?</vt:lpstr>
      <vt:lpstr>Desafios da Accountability em IA</vt:lpstr>
      <vt:lpstr>Apresentação do PowerPoint</vt:lpstr>
      <vt:lpstr>Apresentação do PowerPoint</vt:lpstr>
      <vt:lpstr>Apresentação do PowerPoint</vt:lpstr>
      <vt:lpstr>Como garantir a Accountability em IA?</vt:lpstr>
      <vt:lpstr>O papel da ética em Accountability em IA</vt:lpstr>
      <vt:lpstr>Apresentação do PowerPoint</vt:lpstr>
      <vt:lpstr>Apresentação do PowerPoint</vt:lpstr>
      <vt:lpstr>Apresentação do PowerPoint</vt:lpstr>
      <vt:lpstr>O futuro da Accountability em IA</vt:lpstr>
      <vt:lpstr>CONCLUSÕES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Roberto Portela De Castro</dc:creator>
  <cp:lastModifiedBy>Marcelo Fonseca Santos</cp:lastModifiedBy>
  <cp:revision>27</cp:revision>
  <dcterms:created xsi:type="dcterms:W3CDTF">2024-03-29T00:23:50Z</dcterms:created>
  <dcterms:modified xsi:type="dcterms:W3CDTF">2024-04-16T19:24:35Z</dcterms:modified>
</cp:coreProperties>
</file>