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81" r:id="rId5"/>
    <p:sldId id="278" r:id="rId6"/>
    <p:sldId id="284" r:id="rId7"/>
    <p:sldId id="277" r:id="rId8"/>
    <p:sldId id="261" r:id="rId9"/>
    <p:sldId id="294" r:id="rId10"/>
    <p:sldId id="295" r:id="rId11"/>
    <p:sldId id="296" r:id="rId12"/>
    <p:sldId id="297" r:id="rId13"/>
    <p:sldId id="298" r:id="rId14"/>
    <p:sldId id="299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9756"/>
    <a:srgbClr val="6C2A49"/>
    <a:srgbClr val="3B18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4879" autoAdjust="0"/>
  </p:normalViewPr>
  <p:slideViewPr>
    <p:cSldViewPr snapToGrid="0">
      <p:cViewPr varScale="1">
        <p:scale>
          <a:sx n="56" d="100"/>
          <a:sy n="56" d="100"/>
        </p:scale>
        <p:origin x="920" y="44"/>
      </p:cViewPr>
      <p:guideLst/>
    </p:cSldViewPr>
  </p:slideViewPr>
  <p:outlineViewPr>
    <p:cViewPr>
      <p:scale>
        <a:sx n="33" d="100"/>
        <a:sy n="33" d="100"/>
      </p:scale>
      <p:origin x="0" y="-4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8EC8D-EF88-0275-F75C-A789924433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57874-EF65-4B61-B062-40C932C81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FE048-FAD0-D943-9A17-3C4CB7633182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47812-3409-784D-BAE7-ABE53735D5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3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01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48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23A35-1FA6-84F9-C9C9-8EFD760A5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7CDB01-A300-500A-E9FF-5021D5B216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B90371-6E13-9BA6-3274-E7DFC0AA83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D689E-823E-FB48-22C9-BEE63C553E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94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31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39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04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17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81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83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41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A7F58C7-D277-8F14-F024-4B41D20D05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86000"/>
            <a:ext cx="9144000" cy="2286000"/>
          </a:xfrm>
        </p:spPr>
        <p:txBody>
          <a:bodyPr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246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563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A524C1E0-92FE-D7D2-83A7-46D29A83887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8200" y="1790329"/>
            <a:ext cx="5134335" cy="411305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27E0367-8E38-8905-DC9A-D0C376A591A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19464" y="1790329"/>
            <a:ext cx="5134335" cy="411305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D847DE-29F2-8ABB-1718-34BED4F37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13186" y="2107800"/>
            <a:ext cx="10965628" cy="39201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99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6EE6F3F-63EB-5C0E-2307-3B7CBBA1C3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437" y="400485"/>
            <a:ext cx="9467127" cy="2527911"/>
          </a:xfrm>
        </p:spPr>
        <p:txBody>
          <a:bodyPr anchor="b">
            <a:noAutofit/>
          </a:bodyPr>
          <a:lstStyle>
            <a:lvl1pPr algn="ctr">
              <a:spcBef>
                <a:spcPts val="100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2DA517-30B0-BC62-0422-F995FB9189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2075" y="3738622"/>
            <a:ext cx="9467850" cy="2527911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16296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2816" y="457200"/>
            <a:ext cx="4837176" cy="1993392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B8CBAD6-FC79-B2BB-0B67-26429A6D4C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882" y="0"/>
            <a:ext cx="6115050" cy="6858000"/>
          </a:xfrm>
          <a:prstGeom prst="parallelogram">
            <a:avLst/>
          </a:prstGeom>
          <a:ln>
            <a:noFill/>
          </a:ln>
        </p:spPr>
        <p:txBody>
          <a:bodyPr tIns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818" y="2752344"/>
            <a:ext cx="4837174" cy="3136392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1pPr>
            <a:lvl2pPr marL="4572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2pPr>
            <a:lvl3pPr marL="9144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3pPr>
            <a:lvl4pPr marL="13716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4pPr>
            <a:lvl5pPr marL="18288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4796A3-781D-5244-DAB8-2D6EE0AC3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2817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388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600" y="762000"/>
            <a:ext cx="5066250" cy="2900680"/>
          </a:xfrm>
        </p:spPr>
        <p:txBody>
          <a:bodyPr anchor="b"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836803-D9E6-3DF1-3B90-1E7E677CC7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6086167" y="-22225"/>
            <a:ext cx="6080760" cy="6902450"/>
          </a:xfrm>
          <a:prstGeom prst="parallelogram">
            <a:avLst/>
          </a:prstGeom>
          <a:ln>
            <a:noFill/>
          </a:ln>
        </p:spPr>
        <p:txBody>
          <a:bodyPr lIns="0" tIns="0">
            <a:normAutofit/>
          </a:bodyPr>
          <a:lstStyle>
            <a:lvl1pPr marL="0" indent="0" algn="l">
              <a:buNone/>
              <a:defRPr sz="20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7600" y="4145280"/>
            <a:ext cx="5066250" cy="690880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200000" scaled="0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92418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2425" y="466344"/>
            <a:ext cx="6241651" cy="1710354"/>
          </a:xfrm>
        </p:spPr>
        <p:txBody>
          <a:bodyPr bIns="0" anchor="ctr" anchorCtr="0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11A5385-FB23-93A8-2B8F-9887244244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87838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2426" y="2286000"/>
            <a:ext cx="6241650" cy="347472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1pPr>
            <a:lvl2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2pPr>
            <a:lvl3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3pPr>
            <a:lvl4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4pPr>
            <a:lvl5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E25A87-9155-9E07-878F-CEC0B137C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91586" y="6303963"/>
            <a:ext cx="4287186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89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43000"/>
            <a:ext cx="9144000" cy="2286000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35198"/>
            <a:ext cx="9144000" cy="683219"/>
          </a:xfrm>
          <a:gradFill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2400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56372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577E27-B60E-C6DD-BAAF-5CCC3D59E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880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964CA031-27E0-D0AA-1451-A904CCF234F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199" y="2024781"/>
            <a:ext cx="5212079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81FE0D7D-86B7-CCD2-A7A1-70E95846B5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9795" y="2024780"/>
            <a:ext cx="4894006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9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880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D2DE411-9D7C-15AE-0B59-F26B2BF8C52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024781"/>
            <a:ext cx="2878394" cy="4137189"/>
          </a:xfrm>
        </p:spPr>
        <p:txBody>
          <a:bodyPr>
            <a:normAutofit/>
          </a:bodyPr>
          <a:lstStyle>
            <a:lvl1pPr marL="3429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rabicPeriod"/>
              <a:defRPr sz="1800">
                <a:latin typeface="+mn-lt"/>
              </a:defRPr>
            </a:lvl1pPr>
            <a:lvl2pPr marL="8001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lphaLcPeriod"/>
              <a:defRPr sz="1800">
                <a:latin typeface="+mn-lt"/>
              </a:defRPr>
            </a:lvl2pPr>
            <a:lvl3pPr marL="12573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rabicParenR"/>
              <a:defRPr sz="1800">
                <a:latin typeface="+mn-lt"/>
              </a:defRPr>
            </a:lvl3pPr>
            <a:lvl4pPr marL="17145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lphaLcParenR"/>
              <a:defRPr sz="1800">
                <a:latin typeface="+mn-lt"/>
              </a:defRPr>
            </a:lvl4pPr>
            <a:lvl5pPr marL="2057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60FEDE7C-502F-ECFE-4136-E99206849C2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9795" y="2024780"/>
            <a:ext cx="4894006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5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48056"/>
            <a:ext cx="6172200" cy="1581912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5F30E2A0-23EF-51B1-8ABD-00429EEA06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2257063"/>
            <a:ext cx="4894006" cy="3904906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F15552F-C66B-341F-2D37-0389710BA5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00938" y="-22225"/>
            <a:ext cx="4714875" cy="68802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8DCC6D-8B88-7BE0-7240-F743AE09E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3814" y="6303963"/>
            <a:ext cx="4287186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3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563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9C3ED3BF-FF6B-07FA-72C4-F6102A8558A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96074" y="2106591"/>
            <a:ext cx="2067045" cy="3633787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483980" y="2106591"/>
            <a:ext cx="7869820" cy="40167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8061D-18C3-4F4F-85EF-561633F5875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D12358-51D2-46B3-9BDE-DF29528B94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9" r:id="rId3"/>
    <p:sldLayoutId id="2147483650" r:id="rId4"/>
    <p:sldLayoutId id="2147483649" r:id="rId5"/>
    <p:sldLayoutId id="2147483662" r:id="rId6"/>
    <p:sldLayoutId id="2147483663" r:id="rId7"/>
    <p:sldLayoutId id="2147483652" r:id="rId8"/>
    <p:sldLayoutId id="2147483666" r:id="rId9"/>
    <p:sldLayoutId id="2147483664" r:id="rId10"/>
    <p:sldLayoutId id="2147483665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microsoft.com/office/2007/relationships/hdphoto" Target="../media/hdphoto9.wdp"/><Relationship Id="rId5" Type="http://schemas.openxmlformats.org/officeDocument/2006/relationships/image" Target="../media/image17.png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D3AA6B2-9319-6F16-E05F-80F43D4E37B1}"/>
              </a:ext>
            </a:extLst>
          </p:cNvPr>
          <p:cNvSpPr/>
          <p:nvPr/>
        </p:nvSpPr>
        <p:spPr>
          <a:xfrm>
            <a:off x="-1794510" y="3017520"/>
            <a:ext cx="9384030" cy="18745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Placeholder 7" descr="abstract image">
            <a:extLst>
              <a:ext uri="{FF2B5EF4-FFF2-40B4-BE49-F238E27FC236}">
                <a16:creationId xmlns:a16="http://schemas.microsoft.com/office/drawing/2014/main" id="{782ED2F6-AFB3-9199-3999-2B5E4BAF24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20A922B-22EC-7FD8-FA8C-2FFAC558B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2834640"/>
            <a:ext cx="9144000" cy="2286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BATALHA DE DADOS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 err="1">
                <a:solidFill>
                  <a:schemeClr val="tx1"/>
                </a:solidFill>
              </a:rPr>
              <a:t>na</a:t>
            </a:r>
            <a:r>
              <a:rPr lang="en-US" b="1" dirty="0">
                <a:solidFill>
                  <a:schemeClr val="tx1"/>
                </a:solidFill>
              </a:rPr>
              <a:t> OBSERVABILIDADE</a:t>
            </a:r>
          </a:p>
        </p:txBody>
      </p:sp>
    </p:spTree>
    <p:extLst>
      <p:ext uri="{BB962C8B-B14F-4D97-AF65-F5344CB8AC3E}">
        <p14:creationId xmlns:p14="http://schemas.microsoft.com/office/powerpoint/2010/main" val="639264769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04110C6E-FBC8-423B-864C-E6F2338B24EA}"/>
              </a:ext>
            </a:extLst>
          </p:cNvPr>
          <p:cNvSpPr/>
          <p:nvPr/>
        </p:nvSpPr>
        <p:spPr>
          <a:xfrm>
            <a:off x="5242425" y="3313736"/>
            <a:ext cx="6442482" cy="1155393"/>
          </a:xfrm>
          <a:prstGeom prst="roundRect">
            <a:avLst>
              <a:gd name="adj" fmla="val 3568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425" y="466344"/>
            <a:ext cx="6241651" cy="1710354"/>
          </a:xfrm>
          <a:noFill/>
        </p:spPr>
        <p:txBody>
          <a:bodyPr anchor="ctr"/>
          <a:lstStyle/>
          <a:p>
            <a:r>
              <a:rPr lang="pt-BR" b="1" dirty="0"/>
              <a:t>Observabilidade </a:t>
            </a:r>
            <a:r>
              <a:rPr lang="pt-BR" dirty="0"/>
              <a:t>responsável</a:t>
            </a:r>
            <a:endParaRPr lang="en-US" dirty="0"/>
          </a:p>
        </p:txBody>
      </p:sp>
      <p:pic>
        <p:nvPicPr>
          <p:cNvPr id="20" name="Picture Placeholder 7">
            <a:extLst>
              <a:ext uri="{FF2B5EF4-FFF2-40B4-BE49-F238E27FC236}">
                <a16:creationId xmlns:a16="http://schemas.microsoft.com/office/drawing/2014/main" id="{59669B42-CC26-1A2A-1FE7-526E425D01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96" r="31296"/>
          <a:stretch/>
        </p:blipFill>
        <p:spPr>
          <a:xfrm>
            <a:off x="0" y="0"/>
            <a:ext cx="4287838" cy="68580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2426" y="2118851"/>
            <a:ext cx="6241650" cy="3474720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/>
              <a:t>A Lei Geral de Proteção de Dados (LGPD) impõe novos desafios para a coleta e manipulação de dados. Entender esses requisitos é essencial para garantir que a observabilidade não comprometa a privacidade dos usuários.</a:t>
            </a:r>
          </a:p>
          <a:p>
            <a:pPr algn="just"/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Anonimização de Dados: 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Consiste na substituição de identificadores diretos por códigos ou pseudônimos, possibilitando a reversão e posterior identificação por meio de chaves de correspondência.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EFEA51E5-260E-431E-97A3-D780DB86C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36239"/>
              </p:ext>
            </p:extLst>
          </p:nvPr>
        </p:nvGraphicFramePr>
        <p:xfrm>
          <a:off x="5561780" y="4953324"/>
          <a:ext cx="3877187" cy="9753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65393">
                  <a:extLst>
                    <a:ext uri="{9D8B030D-6E8A-4147-A177-3AD203B41FA5}">
                      <a16:colId xmlns:a16="http://schemas.microsoft.com/office/drawing/2014/main" val="4184988011"/>
                    </a:ext>
                  </a:extLst>
                </a:gridCol>
                <a:gridCol w="1189704">
                  <a:extLst>
                    <a:ext uri="{9D8B030D-6E8A-4147-A177-3AD203B41FA5}">
                      <a16:colId xmlns:a16="http://schemas.microsoft.com/office/drawing/2014/main" val="1804801711"/>
                    </a:ext>
                  </a:extLst>
                </a:gridCol>
                <a:gridCol w="1261937">
                  <a:extLst>
                    <a:ext uri="{9D8B030D-6E8A-4147-A177-3AD203B41FA5}">
                      <a16:colId xmlns:a16="http://schemas.microsoft.com/office/drawing/2014/main" val="2600675015"/>
                    </a:ext>
                  </a:extLst>
                </a:gridCol>
                <a:gridCol w="960153">
                  <a:extLst>
                    <a:ext uri="{9D8B030D-6E8A-4147-A177-3AD203B41FA5}">
                      <a16:colId xmlns:a16="http://schemas.microsoft.com/office/drawing/2014/main" val="3526057427"/>
                    </a:ext>
                  </a:extLst>
                </a:gridCol>
              </a:tblGrid>
              <a:tr h="216268">
                <a:tc>
                  <a:txBody>
                    <a:bodyPr/>
                    <a:lstStyle/>
                    <a:p>
                      <a:r>
                        <a:rPr lang="pt-BR" sz="10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NOME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CPF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PROFISSÃO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45691"/>
                  </a:ext>
                </a:extLst>
              </a:tr>
              <a:tr h="216268">
                <a:tc>
                  <a:txBody>
                    <a:bodyPr/>
                    <a:lstStyle/>
                    <a:p>
                      <a:r>
                        <a:rPr lang="pt-BR" sz="1000" dirty="0"/>
                        <a:t>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João da Silva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111.222.333-01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Advogado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588634"/>
                  </a:ext>
                </a:extLst>
              </a:tr>
              <a:tr h="216268">
                <a:tc>
                  <a:txBody>
                    <a:bodyPr/>
                    <a:lstStyle/>
                    <a:p>
                      <a:r>
                        <a:rPr lang="pt-BR" sz="1000" dirty="0"/>
                        <a:t>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Maria de Lurdes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444.555.666-02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Médica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780003"/>
                  </a:ext>
                </a:extLst>
              </a:tr>
              <a:tr h="216268">
                <a:tc>
                  <a:txBody>
                    <a:bodyPr/>
                    <a:lstStyle/>
                    <a:p>
                      <a:r>
                        <a:rPr lang="pt-BR" sz="1000" dirty="0"/>
                        <a:t>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José Clemente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777.888.999-03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Arquiteto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195995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ABF32BD7-BE73-8B0E-00B9-01D0706447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127228"/>
              </p:ext>
            </p:extLst>
          </p:nvPr>
        </p:nvGraphicFramePr>
        <p:xfrm>
          <a:off x="9984463" y="4953324"/>
          <a:ext cx="1425546" cy="9753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65393">
                  <a:extLst>
                    <a:ext uri="{9D8B030D-6E8A-4147-A177-3AD203B41FA5}">
                      <a16:colId xmlns:a16="http://schemas.microsoft.com/office/drawing/2014/main" val="4184988011"/>
                    </a:ext>
                  </a:extLst>
                </a:gridCol>
                <a:gridCol w="960153">
                  <a:extLst>
                    <a:ext uri="{9D8B030D-6E8A-4147-A177-3AD203B41FA5}">
                      <a16:colId xmlns:a16="http://schemas.microsoft.com/office/drawing/2014/main" val="3526057427"/>
                    </a:ext>
                  </a:extLst>
                </a:gridCol>
              </a:tblGrid>
              <a:tr h="216268">
                <a:tc>
                  <a:txBody>
                    <a:bodyPr/>
                    <a:lstStyle/>
                    <a:p>
                      <a:r>
                        <a:rPr lang="pt-BR" sz="10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PROFISSÃO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45691"/>
                  </a:ext>
                </a:extLst>
              </a:tr>
              <a:tr h="216268">
                <a:tc>
                  <a:txBody>
                    <a:bodyPr/>
                    <a:lstStyle/>
                    <a:p>
                      <a:r>
                        <a:rPr lang="pt-BR" sz="1000" dirty="0"/>
                        <a:t>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Advogado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588634"/>
                  </a:ext>
                </a:extLst>
              </a:tr>
              <a:tr h="216268">
                <a:tc>
                  <a:txBody>
                    <a:bodyPr/>
                    <a:lstStyle/>
                    <a:p>
                      <a:r>
                        <a:rPr lang="pt-BR" sz="1000" dirty="0"/>
                        <a:t>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Médica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780003"/>
                  </a:ext>
                </a:extLst>
              </a:tr>
              <a:tr h="216268">
                <a:tc>
                  <a:txBody>
                    <a:bodyPr/>
                    <a:lstStyle/>
                    <a:p>
                      <a:r>
                        <a:rPr lang="pt-BR" sz="1000" dirty="0"/>
                        <a:t>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Arquiteto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195995"/>
                  </a:ext>
                </a:extLst>
              </a:tr>
            </a:tbl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1CC2A6A7-E10B-27FC-6ECE-7418AA6F3BC5}"/>
              </a:ext>
            </a:extLst>
          </p:cNvPr>
          <p:cNvSpPr txBox="1"/>
          <p:nvPr/>
        </p:nvSpPr>
        <p:spPr>
          <a:xfrm>
            <a:off x="5565260" y="4639514"/>
            <a:ext cx="671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/>
              <a:t>ANTES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206C285-8528-9910-4732-AEC72FE97A44}"/>
              </a:ext>
            </a:extLst>
          </p:cNvPr>
          <p:cNvSpPr txBox="1"/>
          <p:nvPr/>
        </p:nvSpPr>
        <p:spPr>
          <a:xfrm>
            <a:off x="9989279" y="4639514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/>
              <a:t>DEPOIS</a:t>
            </a:r>
          </a:p>
        </p:txBody>
      </p:sp>
    </p:spTree>
    <p:extLst>
      <p:ext uri="{BB962C8B-B14F-4D97-AF65-F5344CB8AC3E}">
        <p14:creationId xmlns:p14="http://schemas.microsoft.com/office/powerpoint/2010/main" val="3979840536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15DE-D135-0710-9984-A0A55E96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8046"/>
            <a:ext cx="6172200" cy="660654"/>
          </a:xfrm>
          <a:noFill/>
        </p:spPr>
        <p:txBody>
          <a:bodyPr anchor="b"/>
          <a:lstStyle/>
          <a:p>
            <a:r>
              <a:rPr lang="en-US" b="1" dirty="0"/>
              <a:t>CONCLUSÕES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8AA23-D8D0-93BE-5C5F-103A750B0D2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291590"/>
            <a:ext cx="6172200" cy="4870379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t-BR" dirty="0"/>
              <a:t>A observabilidade é uma capacidade sistêmica, que busca externalizar dados sobre o estado interno de sistemas.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dirty="0"/>
              <a:t>Comtemplar todas as dimensões da Observabilidade (Métricas, Logs e Traces) para sistemas distribuídos, pode exigir uma robusta modelagem de dados.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dirty="0"/>
              <a:t>A especificação e construção de Observabilidade é considerada requisito não-funcional e acaba sendo negligencia por Gestores de Produto. A Observabilidade deve ser garantida por Engenharia de Software.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dirty="0"/>
              <a:t>Adotar padrões e boas práticas de desenvolvimento são essenciais para facilitar o desenvolvimento de Observabilidade, assim como aquisição de ferramentas de mercado.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dirty="0"/>
              <a:t>Conceber robustos processos de Operação para consumo de Observabilidade como Monitoração, trará </a:t>
            </a:r>
            <a:r>
              <a:rPr lang="pt-BR" i="1" dirty="0"/>
              <a:t>insights</a:t>
            </a:r>
            <a:r>
              <a:rPr lang="pt-BR" dirty="0"/>
              <a:t> valiosos para retroalimentar o Desenvolvimento e Negócio. </a:t>
            </a:r>
            <a:endParaRPr lang="en-US" dirty="0"/>
          </a:p>
        </p:txBody>
      </p:sp>
      <p:pic>
        <p:nvPicPr>
          <p:cNvPr id="15" name="Picture Placeholder 5">
            <a:extLst>
              <a:ext uri="{FF2B5EF4-FFF2-40B4-BE49-F238E27FC236}">
                <a16:creationId xmlns:a16="http://schemas.microsoft.com/office/drawing/2014/main" id="{BBD84AA8-495D-1210-1B06-DA73C5BCF3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57" r="27157"/>
          <a:stretch/>
        </p:blipFill>
        <p:spPr>
          <a:xfrm>
            <a:off x="7500938" y="-22225"/>
            <a:ext cx="4714875" cy="6880225"/>
          </a:xfrm>
        </p:spPr>
      </p:pic>
    </p:spTree>
    <p:extLst>
      <p:ext uri="{BB962C8B-B14F-4D97-AF65-F5344CB8AC3E}">
        <p14:creationId xmlns:p14="http://schemas.microsoft.com/office/powerpoint/2010/main" val="3420833936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1" descr="A close up of dots&#10;">
            <a:extLst>
              <a:ext uri="{FF2B5EF4-FFF2-40B4-BE49-F238E27FC236}">
                <a16:creationId xmlns:a16="http://schemas.microsoft.com/office/drawing/2014/main" id="{030E03B4-DAB0-F43D-4B1C-C54F75E621A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AB1CD4B-2C7F-1593-8E69-B7450F3DC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437" y="400485"/>
            <a:ext cx="9467127" cy="2527911"/>
          </a:xfrm>
        </p:spPr>
        <p:txBody>
          <a:bodyPr/>
          <a:lstStyle/>
          <a:p>
            <a:r>
              <a:rPr lang="en-US" b="1" dirty="0"/>
              <a:t>OBRIGRADO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6613063-168A-02B8-4326-BB842F3B83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2075" y="3738622"/>
            <a:ext cx="9467850" cy="2527911"/>
          </a:xfrm>
        </p:spPr>
        <p:txBody>
          <a:bodyPr/>
          <a:lstStyle/>
          <a:p>
            <a:r>
              <a:rPr lang="en-US" sz="2800" b="1" dirty="0"/>
              <a:t>WILLIAM LAVIERI</a:t>
            </a:r>
          </a:p>
          <a:p>
            <a:r>
              <a:rPr lang="en-US" b="1" dirty="0"/>
              <a:t>(11) 99412-3093</a:t>
            </a:r>
          </a:p>
          <a:p>
            <a:endParaRPr lang="en-US" b="1" dirty="0"/>
          </a:p>
          <a:p>
            <a:r>
              <a:rPr lang="en-US" b="1" dirty="0"/>
              <a:t>@WLAVIERI</a:t>
            </a:r>
          </a:p>
          <a:p>
            <a:endParaRPr lang="en-US" b="1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806A791E-B72B-A3D1-BC71-4DEC520EB5F6}"/>
              </a:ext>
            </a:extLst>
          </p:cNvPr>
          <p:cNvGrpSpPr/>
          <p:nvPr/>
        </p:nvGrpSpPr>
        <p:grpSpPr>
          <a:xfrm>
            <a:off x="5063959" y="5406937"/>
            <a:ext cx="2064082" cy="468005"/>
            <a:chOff x="5474894" y="5898427"/>
            <a:chExt cx="2064082" cy="468005"/>
          </a:xfrm>
        </p:grpSpPr>
        <p:pic>
          <p:nvPicPr>
            <p:cNvPr id="2" name="Imagem 1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985ED3BA-7813-8D39-6CE7-D852CDADD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0971" y="5898427"/>
              <a:ext cx="468005" cy="468005"/>
            </a:xfrm>
            <a:prstGeom prst="rect">
              <a:avLst/>
            </a:prstGeom>
          </p:spPr>
        </p:pic>
        <p:pic>
          <p:nvPicPr>
            <p:cNvPr id="3" name="Imagem 2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F1B04720-B046-CCC0-157D-4081C0CBF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8946" y="5898427"/>
              <a:ext cx="468005" cy="468005"/>
            </a:xfrm>
            <a:prstGeom prst="rect">
              <a:avLst/>
            </a:prstGeom>
          </p:spPr>
        </p:pic>
        <p:pic>
          <p:nvPicPr>
            <p:cNvPr id="9" name="Imagem 8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6CF03DB4-573B-28B4-E391-081B46017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6920" y="5898427"/>
              <a:ext cx="468005" cy="468005"/>
            </a:xfrm>
            <a:prstGeom prst="rect">
              <a:avLst/>
            </a:prstGeom>
          </p:spPr>
        </p:pic>
        <p:pic>
          <p:nvPicPr>
            <p:cNvPr id="11" name="Imagem 10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1505F170-53EA-C546-D835-56418564C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4894" y="5898427"/>
              <a:ext cx="468005" cy="4680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4472291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BE40-AA00-F366-A36A-B3F1AADBF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98112"/>
            <a:ext cx="6172200" cy="564667"/>
          </a:xfrm>
        </p:spPr>
        <p:txBody>
          <a:bodyPr anchor="b">
            <a:noAutofit/>
          </a:bodyPr>
          <a:lstStyle/>
          <a:p>
            <a:r>
              <a:rPr lang="en-US" sz="2400" b="1" dirty="0"/>
              <a:t>APRESENTADOR </a:t>
            </a:r>
            <a:r>
              <a:rPr lang="en-US" sz="2400" dirty="0"/>
              <a:t>William lavieri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9C373000-EEA1-D16F-189A-338FFDA2E70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1" y="1018933"/>
            <a:ext cx="4894006" cy="510729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SR HEAD IT OPERATION &amp; SUPPORT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1100" b="1" dirty="0"/>
              <a:t>BANCO SANTANDER </a:t>
            </a:r>
            <a:r>
              <a:rPr lang="en-US" sz="1100" dirty="0"/>
              <a:t>DESDE 2018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1100" b="1" dirty="0"/>
              <a:t>BANCO ITAÚ </a:t>
            </a:r>
            <a:r>
              <a:rPr lang="en-US" sz="1100" dirty="0"/>
              <a:t>ENTRE 2008 E 2018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1100" b="1" dirty="0"/>
              <a:t>DROGA RAIA </a:t>
            </a:r>
            <a:r>
              <a:rPr lang="en-US" sz="1100" dirty="0"/>
              <a:t>ENTRE 2007 E 2008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1100" b="1" dirty="0"/>
              <a:t>PRODATA</a:t>
            </a:r>
            <a:r>
              <a:rPr lang="en-US" sz="1100" dirty="0"/>
              <a:t> ENTRE 2004 E 2007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MIT PROFESSIONAL EDUCATION</a:t>
            </a:r>
          </a:p>
          <a:p>
            <a:pPr lvl="3"/>
            <a:r>
              <a:rPr lang="en-US" sz="1100" i="1" dirty="0"/>
              <a:t>DIGITAL TRANSFORMATION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FUNDAÇÃO GETULIO VARGAS</a:t>
            </a:r>
          </a:p>
          <a:p>
            <a:pPr lvl="3"/>
            <a:r>
              <a:rPr lang="en-US" sz="1100" i="1" dirty="0"/>
              <a:t>MBA EXECUTIVO GESTÃO EMPRESARIAL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INSTITUTO DE PESQUISAS TECNOLOGICAS</a:t>
            </a:r>
          </a:p>
          <a:p>
            <a:pPr lvl="3"/>
            <a:r>
              <a:rPr lang="en-US" sz="1100" i="1" dirty="0"/>
              <a:t>MSc ENGENHARIA DA COMPUTAÇÃO</a:t>
            </a:r>
            <a:endParaRPr lang="en-US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JORNADA COLABORATIVA</a:t>
            </a:r>
          </a:p>
          <a:p>
            <a:pPr lvl="3"/>
            <a:r>
              <a:rPr lang="en-US" sz="1100" i="1" dirty="0"/>
              <a:t>CURADOR DO LIVRO – JORNADA DA OBSERVABILIDADE (2024)</a:t>
            </a:r>
          </a:p>
          <a:p>
            <a:pPr lvl="3"/>
            <a:r>
              <a:rPr lang="en-US" sz="1100" i="1" dirty="0"/>
              <a:t>COAUTOR DO LIVRO – JORNADA SRE NO BRASIL (2023)</a:t>
            </a:r>
          </a:p>
        </p:txBody>
      </p:sp>
      <p:pic>
        <p:nvPicPr>
          <p:cNvPr id="91" name="Picture Placeholder 90" descr="Homem de terno em fundo preto&#10;&#10;Descrição gerada automaticamente">
            <a:extLst>
              <a:ext uri="{FF2B5EF4-FFF2-40B4-BE49-F238E27FC236}">
                <a16:creationId xmlns:a16="http://schemas.microsoft.com/office/drawing/2014/main" id="{BC622EA4-CCB7-907A-0126-D0A68A5DC78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" b="2959"/>
          <a:stretch/>
        </p:blipFill>
        <p:spPr>
          <a:xfrm>
            <a:off x="7500938" y="-22225"/>
            <a:ext cx="4714875" cy="6880225"/>
          </a:xfrm>
          <a:noFill/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9A2B2921-1C21-5872-52AA-C013F089B9E7}"/>
              </a:ext>
            </a:extLst>
          </p:cNvPr>
          <p:cNvGrpSpPr/>
          <p:nvPr/>
        </p:nvGrpSpPr>
        <p:grpSpPr>
          <a:xfrm>
            <a:off x="7500938" y="5790413"/>
            <a:ext cx="2052576" cy="930349"/>
            <a:chOff x="7500938" y="5790413"/>
            <a:chExt cx="2052576" cy="930349"/>
          </a:xfrm>
        </p:grpSpPr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54816FDA-3A1D-3895-DC9C-1107321F35FB}"/>
                </a:ext>
              </a:extLst>
            </p:cNvPr>
            <p:cNvGrpSpPr/>
            <p:nvPr/>
          </p:nvGrpSpPr>
          <p:grpSpPr>
            <a:xfrm>
              <a:off x="7624279" y="6355080"/>
              <a:ext cx="1612798" cy="365682"/>
              <a:chOff x="5474894" y="5898427"/>
              <a:chExt cx="2064082" cy="468005"/>
            </a:xfrm>
          </p:grpSpPr>
          <p:pic>
            <p:nvPicPr>
              <p:cNvPr id="4" name="Imagem 3" descr="Forma&#10;&#10;Descrição gerada automaticamente com confiança baixa">
                <a:extLst>
                  <a:ext uri="{FF2B5EF4-FFF2-40B4-BE49-F238E27FC236}">
                    <a16:creationId xmlns:a16="http://schemas.microsoft.com/office/drawing/2014/main" id="{FBFC34B3-F637-C605-7F3D-27F9089723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70971" y="5898427"/>
                <a:ext cx="468005" cy="468005"/>
              </a:xfrm>
              <a:prstGeom prst="rect">
                <a:avLst/>
              </a:prstGeom>
            </p:spPr>
          </p:pic>
          <p:pic>
            <p:nvPicPr>
              <p:cNvPr id="5" name="Imagem 4" descr="Forma&#10;&#10;Descrição gerada automaticamente com confiança baixa">
                <a:extLst>
                  <a:ext uri="{FF2B5EF4-FFF2-40B4-BE49-F238E27FC236}">
                    <a16:creationId xmlns:a16="http://schemas.microsoft.com/office/drawing/2014/main" id="{CF2CF5AA-F515-8CF2-128D-E26F75164C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8946" y="5898427"/>
                <a:ext cx="468005" cy="468005"/>
              </a:xfrm>
              <a:prstGeom prst="rect">
                <a:avLst/>
              </a:prstGeom>
            </p:spPr>
          </p:pic>
          <p:pic>
            <p:nvPicPr>
              <p:cNvPr id="6" name="Imagem 5" descr="Forma&#10;&#10;Descrição gerada automaticamente com confiança baixa">
                <a:extLst>
                  <a:ext uri="{FF2B5EF4-FFF2-40B4-BE49-F238E27FC236}">
                    <a16:creationId xmlns:a16="http://schemas.microsoft.com/office/drawing/2014/main" id="{DFC85DBB-272F-E41F-D7B4-7BEADF6C27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6920" y="5898427"/>
                <a:ext cx="468005" cy="468005"/>
              </a:xfrm>
              <a:prstGeom prst="rect">
                <a:avLst/>
              </a:prstGeom>
            </p:spPr>
          </p:pic>
          <p:pic>
            <p:nvPicPr>
              <p:cNvPr id="7" name="Imagem 6" descr="Forma&#10;&#10;Descrição gerada automaticamente com confiança baixa">
                <a:extLst>
                  <a:ext uri="{FF2B5EF4-FFF2-40B4-BE49-F238E27FC236}">
                    <a16:creationId xmlns:a16="http://schemas.microsoft.com/office/drawing/2014/main" id="{1F9064D6-14ED-ACAC-6DFC-245D14CE35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4894" y="5898427"/>
                <a:ext cx="468005" cy="468005"/>
              </a:xfrm>
              <a:prstGeom prst="rect">
                <a:avLst/>
              </a:prstGeom>
            </p:spPr>
          </p:pic>
        </p:grp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04948BDA-0DF3-6BB7-7CBA-ACB10D4535E2}"/>
                </a:ext>
              </a:extLst>
            </p:cNvPr>
            <p:cNvSpPr txBox="1">
              <a:spLocks/>
            </p:cNvSpPr>
            <p:nvPr/>
          </p:nvSpPr>
          <p:spPr>
            <a:xfrm>
              <a:off x="7500938" y="5790413"/>
              <a:ext cx="2052576" cy="564667"/>
            </a:xfrm>
            <a:prstGeom prst="rect">
              <a:avLst/>
            </a:prstGeom>
          </p:spPr>
          <p:txBody>
            <a:bodyPr vert="horz" lIns="91440" tIns="45720" rIns="91440" bIns="45720" rtlCol="0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 cap="all" spc="30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b="1" dirty="0">
                  <a:solidFill>
                    <a:schemeClr val="bg1">
                      <a:lumMod val="95000"/>
                    </a:schemeClr>
                  </a:solidFill>
                  <a:latin typeface="Arial Nova" panose="020B0504020202020204" pitchFamily="34" charset="0"/>
                </a:rPr>
                <a:t>@WLAVIERI</a:t>
              </a:r>
              <a:endParaRPr lang="en-US" sz="1800" dirty="0">
                <a:solidFill>
                  <a:schemeClr val="bg1">
                    <a:lumMod val="95000"/>
                  </a:schemeClr>
                </a:solidFill>
                <a:latin typeface="Arial Nova" panose="020B05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0438526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75C36-617B-795C-5A2B-325EA34F1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AD706-11EF-C258-EBD5-C4EEFEAAC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816" y="457200"/>
            <a:ext cx="4837176" cy="1993392"/>
          </a:xfrm>
          <a:noFill/>
        </p:spPr>
        <p:txBody>
          <a:bodyPr anchor="b">
            <a:noAutofit/>
          </a:bodyPr>
          <a:lstStyle/>
          <a:p>
            <a:r>
              <a:rPr lang="en-US" b="1" dirty="0"/>
              <a:t>AGENDA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E4DF753A-3575-A0D9-5135-8A94308DC0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54" r="20254"/>
          <a:stretch/>
        </p:blipFill>
        <p:spPr>
          <a:xfrm>
            <a:off x="-28882" y="0"/>
            <a:ext cx="6115050" cy="68580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EC4A8-49EE-CF82-CFDC-BA9308ED0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2818" y="2752344"/>
            <a:ext cx="5324382" cy="3136392"/>
          </a:xfrm>
          <a:noFill/>
        </p:spPr>
        <p:txBody>
          <a:bodyPr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APRESENTADOR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OBSERVABILIDADE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 batalha de dados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DESAFIOS E OPORTUNIDADES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CONCLUSÕES</a:t>
            </a:r>
          </a:p>
        </p:txBody>
      </p:sp>
    </p:spTree>
    <p:extLst>
      <p:ext uri="{BB962C8B-B14F-4D97-AF65-F5344CB8AC3E}">
        <p14:creationId xmlns:p14="http://schemas.microsoft.com/office/powerpoint/2010/main" val="1672017990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15DE-D135-0710-9984-A0A55E96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48056"/>
            <a:ext cx="6172200" cy="1581912"/>
          </a:xfrm>
          <a:noFill/>
        </p:spPr>
        <p:txBody>
          <a:bodyPr anchor="b"/>
          <a:lstStyle/>
          <a:p>
            <a:r>
              <a:rPr lang="pt-BR" b="1" dirty="0"/>
              <a:t>MONITORAÇÃO e Observabilidade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8AA23-D8D0-93BE-5C5F-103A750B0D2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2257063"/>
            <a:ext cx="6568440" cy="3904906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/>
              <a:t>Observabilidade não é uma ferramenta de monitoração, um cargo ou um departamento em tecnologia.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/>
              <a:t>Trata-se de uma propriedade fundamental, que permite entender o estado interno e comportamento do sistema alvo por meio de dados externalizados.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/>
              <a:t>A monitoração consiste no ato de monitorar, ou seja, consumir os dados provenientes da capacidade de observação dos sistemas para então promover insights e protocolos de resposta.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/>
              <a:t>A ascensão deste conceito foi significativamente influenciada pelos trabalhos do Google sobre Engenharia de Confiabilidade de Sites (SRE), sendo considerada uma </a:t>
            </a:r>
            <a:r>
              <a:rPr lang="pt-BR" sz="1700" i="1" dirty="0"/>
              <a:t>buzzword</a:t>
            </a:r>
            <a:r>
              <a:rPr lang="pt-BR" sz="1700" dirty="0"/>
              <a:t> desde 2022.</a:t>
            </a:r>
          </a:p>
        </p:txBody>
      </p:sp>
      <p:pic>
        <p:nvPicPr>
          <p:cNvPr id="6" name="Imagem 5" descr="Água com árvores ao fundo&#10;&#10;Descrição gerada automaticamente com confiança média">
            <a:extLst>
              <a:ext uri="{FF2B5EF4-FFF2-40B4-BE49-F238E27FC236}">
                <a16:creationId xmlns:a16="http://schemas.microsoft.com/office/drawing/2014/main" id="{14C21D36-4683-59A2-3797-8DF534CDF8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97" r="48733"/>
          <a:stretch/>
        </p:blipFill>
        <p:spPr>
          <a:xfrm>
            <a:off x="7904162" y="0"/>
            <a:ext cx="4287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97717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essoa de óculos escuros&#10;&#10;Descrição gerada automaticamente">
            <a:extLst>
              <a:ext uri="{FF2B5EF4-FFF2-40B4-BE49-F238E27FC236}">
                <a16:creationId xmlns:a16="http://schemas.microsoft.com/office/drawing/2014/main" id="{28A954F3-A38C-A1C6-85B8-C5A554C218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62" r="32168"/>
          <a:stretch/>
        </p:blipFill>
        <p:spPr>
          <a:xfrm>
            <a:off x="1" y="0"/>
            <a:ext cx="476338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425" y="466344"/>
            <a:ext cx="6241651" cy="1710354"/>
          </a:xfrm>
          <a:noFill/>
        </p:spPr>
        <p:txBody>
          <a:bodyPr anchor="ctr"/>
          <a:lstStyle/>
          <a:p>
            <a:r>
              <a:rPr lang="pt-BR" b="1" dirty="0"/>
              <a:t>Observabilidade e</a:t>
            </a:r>
            <a:br>
              <a:rPr lang="pt-BR" b="1" dirty="0"/>
            </a:br>
            <a:r>
              <a:rPr lang="pt-BR" b="1" dirty="0"/>
              <a:t>Sistemas Distribuídos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2426" y="2286000"/>
            <a:ext cx="6241650" cy="3474720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/>
              <a:t>A observabilidade em sistemas distribuídos enfrenta desafios únicos, especialmente quando envolve a estruturação, tratamento, enriquecimento e correlação de dados. </a:t>
            </a:r>
          </a:p>
          <a:p>
            <a:pPr algn="just"/>
            <a:r>
              <a:rPr lang="pt-BR" dirty="0"/>
              <a:t>Esses sistemas podem variar de componentes modernos a legados, criando um ambiente complexo que exige soluções avançadas para garantir sua observação e monitoração.</a:t>
            </a:r>
          </a:p>
          <a:p>
            <a:pPr algn="just"/>
            <a:r>
              <a:rPr lang="pt-BR" dirty="0"/>
              <a:t>Adicionalmente, os sistemas distribuídos possuem maior pontos de falha, situação que eleva sua superfície de exposição, probabilidade de falha e consequentemente o volume de dados provenientes do seu estado e comportamento.</a:t>
            </a:r>
          </a:p>
        </p:txBody>
      </p:sp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425" y="466344"/>
            <a:ext cx="6241651" cy="1710354"/>
          </a:xfrm>
          <a:noFill/>
        </p:spPr>
        <p:txBody>
          <a:bodyPr anchor="ctr"/>
          <a:lstStyle/>
          <a:p>
            <a:r>
              <a:rPr lang="pt-BR" b="1" dirty="0"/>
              <a:t>Os Pilares da Observabilidade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2426" y="2286000"/>
            <a:ext cx="6241650" cy="3474720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pt-BR" dirty="0"/>
              <a:t>O DNA da Observabilidade é constituído por Métricas, Logs e Traces, sendo esses os atributos fundamentais que os sistemas devem externalizar para conceber sua capacidade de observação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b="1" dirty="0"/>
              <a:t>Métricas: </a:t>
            </a:r>
            <a:r>
              <a:rPr lang="pt-BR" dirty="0"/>
              <a:t>Medidas quantitativas que ajudam a aferir e entender o comportamento do sistema.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b="1" dirty="0"/>
              <a:t>Logs: </a:t>
            </a:r>
            <a:r>
              <a:rPr lang="pt-BR" dirty="0"/>
              <a:t>Registros que fornecem </a:t>
            </a:r>
            <a:r>
              <a:rPr lang="pt-BR" i="1" dirty="0"/>
              <a:t>insights</a:t>
            </a:r>
            <a:r>
              <a:rPr lang="pt-BR" dirty="0"/>
              <a:t> detalhados sobre eventos específicos dentro de um sistema.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b="1" dirty="0"/>
              <a:t>Traces: </a:t>
            </a:r>
            <a:r>
              <a:rPr lang="pt-BR" dirty="0"/>
              <a:t>Facilitam a compreensão da experiência do usuário, rastreando as solicitações e respostas de diversos serviços distribuídos ao longa jornada de consumo.</a:t>
            </a:r>
          </a:p>
        </p:txBody>
      </p:sp>
      <p:pic>
        <p:nvPicPr>
          <p:cNvPr id="5" name="Imagem 4" descr="Uma imagem contendo corda, azul, sapatos, par&#10;&#10;Descrição gerada automaticamente">
            <a:extLst>
              <a:ext uri="{FF2B5EF4-FFF2-40B4-BE49-F238E27FC236}">
                <a16:creationId xmlns:a16="http://schemas.microsoft.com/office/drawing/2014/main" id="{1F89D824-EA7F-7BFE-8580-693E36416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85081" y="1285081"/>
            <a:ext cx="6858000" cy="428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3670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2A22478-7D19-7464-1AA4-1043C1E74E68}"/>
              </a:ext>
            </a:extLst>
          </p:cNvPr>
          <p:cNvSpPr/>
          <p:nvPr/>
        </p:nvSpPr>
        <p:spPr>
          <a:xfrm>
            <a:off x="5227548" y="4894802"/>
            <a:ext cx="6442482" cy="1140238"/>
          </a:xfrm>
          <a:prstGeom prst="roundRect">
            <a:avLst>
              <a:gd name="adj" fmla="val 3568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425" y="157734"/>
            <a:ext cx="6241651" cy="1710354"/>
          </a:xfrm>
          <a:noFill/>
        </p:spPr>
        <p:txBody>
          <a:bodyPr anchor="ctr"/>
          <a:lstStyle/>
          <a:p>
            <a:r>
              <a:rPr lang="pt-BR" b="1" dirty="0"/>
              <a:t>Métricas</a:t>
            </a:r>
            <a:br>
              <a:rPr lang="pt-BR" b="1" dirty="0"/>
            </a:br>
            <a:r>
              <a:rPr lang="pt-BR" dirty="0"/>
              <a:t>GOLDEN SIGNALS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2426" y="1691640"/>
            <a:ext cx="6241650" cy="1047135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/>
              <a:t>Golden Signals são métricas vitais para monitorar a saúde de sistemas. Esses sinais ajudam a identificar rapidamente problemas que podem impactar a experiência do usuário.</a:t>
            </a:r>
          </a:p>
        </p:txBody>
      </p:sp>
      <p:pic>
        <p:nvPicPr>
          <p:cNvPr id="5" name="Imagem 4" descr="Estrada de ferro&#10;&#10;Descrição gerada automaticamente com confiança média">
            <a:extLst>
              <a:ext uri="{FF2B5EF4-FFF2-40B4-BE49-F238E27FC236}">
                <a16:creationId xmlns:a16="http://schemas.microsoft.com/office/drawing/2014/main" id="{1AFA4783-7973-56DC-7483-94238CFBAB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66" r="29166"/>
          <a:stretch/>
        </p:blipFill>
        <p:spPr>
          <a:xfrm>
            <a:off x="0" y="0"/>
            <a:ext cx="4287838" cy="6858000"/>
          </a:xfrm>
          <a:prstGeom prst="rect">
            <a:avLst/>
          </a:prstGeom>
        </p:spPr>
      </p:pic>
      <p:grpSp>
        <p:nvGrpSpPr>
          <p:cNvPr id="32" name="Agrupar 31">
            <a:extLst>
              <a:ext uri="{FF2B5EF4-FFF2-40B4-BE49-F238E27FC236}">
                <a16:creationId xmlns:a16="http://schemas.microsoft.com/office/drawing/2014/main" id="{89C0B295-58A3-E87C-924D-1547267D1D82}"/>
              </a:ext>
            </a:extLst>
          </p:cNvPr>
          <p:cNvGrpSpPr/>
          <p:nvPr/>
        </p:nvGrpSpPr>
        <p:grpSpPr>
          <a:xfrm>
            <a:off x="5666761" y="2849944"/>
            <a:ext cx="746486" cy="708999"/>
            <a:chOff x="5430786" y="3807360"/>
            <a:chExt cx="746486" cy="708999"/>
          </a:xfrm>
        </p:grpSpPr>
        <p:pic>
          <p:nvPicPr>
            <p:cNvPr id="24" name="Imagem 23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BB38D72A-A59D-5FDA-B361-4E9B3857C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8029" y="3807360"/>
              <a:ext cx="432000" cy="432000"/>
            </a:xfrm>
            <a:prstGeom prst="rect">
              <a:avLst/>
            </a:prstGeom>
          </p:spPr>
        </p:pic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0755B5BA-0CF4-B0E8-5BCB-AE11B37C4F83}"/>
                </a:ext>
              </a:extLst>
            </p:cNvPr>
            <p:cNvSpPr txBox="1"/>
            <p:nvPr/>
          </p:nvSpPr>
          <p:spPr>
            <a:xfrm>
              <a:off x="5430786" y="4239360"/>
              <a:ext cx="7464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>
                  <a:solidFill>
                    <a:srgbClr val="3B1842"/>
                  </a:solidFill>
                </a:rPr>
                <a:t>LATENCY</a:t>
              </a:r>
            </a:p>
          </p:txBody>
        </p:sp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845CCA52-6884-D4C0-E351-ABA035EA9DDA}"/>
              </a:ext>
            </a:extLst>
          </p:cNvPr>
          <p:cNvGrpSpPr/>
          <p:nvPr/>
        </p:nvGrpSpPr>
        <p:grpSpPr>
          <a:xfrm>
            <a:off x="7271401" y="2827817"/>
            <a:ext cx="705642" cy="731125"/>
            <a:chOff x="8643622" y="3785233"/>
            <a:chExt cx="705642" cy="731125"/>
          </a:xfrm>
        </p:grpSpPr>
        <p:pic>
          <p:nvPicPr>
            <p:cNvPr id="17" name="Imagem 16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3B6EC264-AC7F-3E29-F575-7767ECF5A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443" y="3785233"/>
              <a:ext cx="432000" cy="432000"/>
            </a:xfrm>
            <a:prstGeom prst="rect">
              <a:avLst/>
            </a:prstGeom>
          </p:spPr>
        </p:pic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F6186042-9124-F863-9314-C7231948DD10}"/>
                </a:ext>
              </a:extLst>
            </p:cNvPr>
            <p:cNvSpPr txBox="1"/>
            <p:nvPr/>
          </p:nvSpPr>
          <p:spPr>
            <a:xfrm>
              <a:off x="8643622" y="4239359"/>
              <a:ext cx="7056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>
                  <a:solidFill>
                    <a:srgbClr val="3B1842"/>
                  </a:solidFill>
                </a:rPr>
                <a:t>TRAFFIC</a:t>
              </a:r>
            </a:p>
          </p:txBody>
        </p: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B97E51BA-4EF5-985B-B2D5-D75D7C242E89}"/>
              </a:ext>
            </a:extLst>
          </p:cNvPr>
          <p:cNvGrpSpPr/>
          <p:nvPr/>
        </p:nvGrpSpPr>
        <p:grpSpPr>
          <a:xfrm>
            <a:off x="8835197" y="2827817"/>
            <a:ext cx="622414" cy="721955"/>
            <a:chOff x="7412207" y="3785233"/>
            <a:chExt cx="622414" cy="721955"/>
          </a:xfrm>
        </p:grpSpPr>
        <p:pic>
          <p:nvPicPr>
            <p:cNvPr id="15" name="Imagem 14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B7AC3F0A-6914-60CE-197D-36D837EDD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7414" y="3785233"/>
              <a:ext cx="432000" cy="432000"/>
            </a:xfrm>
            <a:prstGeom prst="rect">
              <a:avLst/>
            </a:prstGeom>
          </p:spPr>
        </p:pic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10C66C48-8407-2ACA-3AC1-99283BBECF0E}"/>
                </a:ext>
              </a:extLst>
            </p:cNvPr>
            <p:cNvSpPr txBox="1"/>
            <p:nvPr/>
          </p:nvSpPr>
          <p:spPr>
            <a:xfrm>
              <a:off x="7412207" y="4230189"/>
              <a:ext cx="6224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>
                  <a:solidFill>
                    <a:srgbClr val="3B1842"/>
                  </a:solidFill>
                </a:rPr>
                <a:t>ERROR</a:t>
              </a:r>
            </a:p>
          </p:txBody>
        </p:sp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95E10279-CCD0-7947-728F-648C751356D7}"/>
              </a:ext>
            </a:extLst>
          </p:cNvPr>
          <p:cNvGrpSpPr/>
          <p:nvPr/>
        </p:nvGrpSpPr>
        <p:grpSpPr>
          <a:xfrm>
            <a:off x="10315764" y="2869607"/>
            <a:ext cx="1118127" cy="713013"/>
            <a:chOff x="10079789" y="3827023"/>
            <a:chExt cx="1118127" cy="713013"/>
          </a:xfrm>
        </p:grpSpPr>
        <p:pic>
          <p:nvPicPr>
            <p:cNvPr id="13" name="Imagem 12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6F033252-897E-6E62-E80A-80AC481B5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8071" y="3827023"/>
              <a:ext cx="432000" cy="432000"/>
            </a:xfrm>
            <a:prstGeom prst="rect">
              <a:avLst/>
            </a:prstGeom>
          </p:spPr>
        </p:pic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A73D8689-CDB7-CFF6-90E5-460B5D2A2C92}"/>
                </a:ext>
              </a:extLst>
            </p:cNvPr>
            <p:cNvSpPr txBox="1"/>
            <p:nvPr/>
          </p:nvSpPr>
          <p:spPr>
            <a:xfrm>
              <a:off x="10079789" y="4263037"/>
              <a:ext cx="11181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>
                  <a:solidFill>
                    <a:srgbClr val="3B1842"/>
                  </a:solidFill>
                </a:rPr>
                <a:t>SATURANTION</a:t>
              </a:r>
            </a:p>
          </p:txBody>
        </p:sp>
      </p:grp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5FF9B675-5905-9F85-1E0F-5EFA1DB9C848}"/>
              </a:ext>
            </a:extLst>
          </p:cNvPr>
          <p:cNvSpPr txBox="1">
            <a:spLocks/>
          </p:cNvSpPr>
          <p:nvPr/>
        </p:nvSpPr>
        <p:spPr>
          <a:xfrm>
            <a:off x="5242426" y="3862508"/>
            <a:ext cx="6241650" cy="224111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/>
              <a:t>A monitoração contínuo dessas métricas permitem identificar problemas antecipadamente, compor histórico e projeções para Planos de Capacidade, e ainda apoiar no diagnóstico de causa raiz de incidentes complexos.</a:t>
            </a:r>
          </a:p>
          <a:p>
            <a:pPr algn="just"/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Coletar, armazenar e correlacionar series históricas de diversas métricas, pode compreender grande esforço computacional. A sumarização associada com políticas de retenção podem suavizar esse desafio.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0567666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1B69529B-6B23-08F5-2D42-1C49F786D4EE}"/>
              </a:ext>
            </a:extLst>
          </p:cNvPr>
          <p:cNvSpPr/>
          <p:nvPr/>
        </p:nvSpPr>
        <p:spPr>
          <a:xfrm>
            <a:off x="5242423" y="4466894"/>
            <a:ext cx="6442482" cy="1030936"/>
          </a:xfrm>
          <a:prstGeom prst="roundRect">
            <a:avLst>
              <a:gd name="adj" fmla="val 3568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425" y="466344"/>
            <a:ext cx="6241651" cy="1710354"/>
          </a:xfrm>
          <a:noFill/>
        </p:spPr>
        <p:txBody>
          <a:bodyPr anchor="ctr"/>
          <a:lstStyle/>
          <a:p>
            <a:r>
              <a:rPr lang="pt-BR" b="1" dirty="0"/>
              <a:t>Log</a:t>
            </a:r>
            <a:br>
              <a:rPr lang="pt-BR" b="1" dirty="0"/>
            </a:br>
            <a:r>
              <a:rPr lang="pt-BR" dirty="0"/>
              <a:t>Open Telemetry</a:t>
            </a:r>
            <a:endParaRPr lang="en-US" dirty="0"/>
          </a:p>
        </p:txBody>
      </p:sp>
      <p:pic>
        <p:nvPicPr>
          <p:cNvPr id="20" name="Picture Placeholder 7" descr="A person talking to another person">
            <a:extLst>
              <a:ext uri="{FF2B5EF4-FFF2-40B4-BE49-F238E27FC236}">
                <a16:creationId xmlns:a16="http://schemas.microsoft.com/office/drawing/2014/main" id="{59669B42-CC26-1A2A-1FE7-526E425D01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437" r="10437"/>
          <a:stretch/>
        </p:blipFill>
        <p:spPr>
          <a:xfrm>
            <a:off x="0" y="0"/>
            <a:ext cx="4287838" cy="68580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2426" y="2286000"/>
            <a:ext cx="6241650" cy="3474720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/>
              <a:t>Open Telemetry é um framework que padroniza a produção, coleta e exportação de logs, aumentando a capacidade de observação e facilitando a análise de dados em tempo real.</a:t>
            </a:r>
          </a:p>
          <a:p>
            <a:pPr algn="just"/>
            <a:r>
              <a:rPr lang="pt-BR" dirty="0"/>
              <a:t>Suporta a organização (taxonomia), correlação (</a:t>
            </a:r>
            <a:r>
              <a:rPr lang="pt-BR" i="1" dirty="0"/>
              <a:t>tagging</a:t>
            </a:r>
            <a:r>
              <a:rPr lang="pt-BR" dirty="0"/>
              <a:t>) e busca, sem a necessidade de tratamento ou enriquecimento adicional (ETL), permitindo maior poder de processamento e tomada de decisão (</a:t>
            </a:r>
            <a:r>
              <a:rPr lang="pt-BR" i="1" dirty="0"/>
              <a:t>insights</a:t>
            </a:r>
            <a:r>
              <a:rPr lang="pt-BR" dirty="0"/>
              <a:t>).</a:t>
            </a:r>
          </a:p>
          <a:p>
            <a:pPr algn="just"/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A maior parte das ferramentas de mercado já suportam o padrão OTEL desenvolvido pela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Cloud Native Computing Foundation (CNCF).</a:t>
            </a:r>
          </a:p>
        </p:txBody>
      </p:sp>
      <p:pic>
        <p:nvPicPr>
          <p:cNvPr id="5" name="Imagem 4" descr="Sol brilhando no céu escuro&#10;&#10;Descrição gerada automaticamente com confiança média">
            <a:extLst>
              <a:ext uri="{FF2B5EF4-FFF2-40B4-BE49-F238E27FC236}">
                <a16:creationId xmlns:a16="http://schemas.microsoft.com/office/drawing/2014/main" id="{4FB99E56-C10F-B250-C58D-BF2D64C21D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83" r="16123"/>
          <a:stretch/>
        </p:blipFill>
        <p:spPr>
          <a:xfrm flipH="1">
            <a:off x="-2" y="0"/>
            <a:ext cx="4287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40107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4598EA1D-0170-0353-BDA9-D236FA69529A}"/>
              </a:ext>
            </a:extLst>
          </p:cNvPr>
          <p:cNvSpPr/>
          <p:nvPr/>
        </p:nvSpPr>
        <p:spPr>
          <a:xfrm>
            <a:off x="5242425" y="5051764"/>
            <a:ext cx="6442482" cy="1030936"/>
          </a:xfrm>
          <a:prstGeom prst="roundRect">
            <a:avLst>
              <a:gd name="adj" fmla="val 3568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Espaço Reservado para Imagem 8" descr="Uma imagem contendo mesa, vestindo, segurando&#10;&#10;Descrição gerada automaticamente">
            <a:extLst>
              <a:ext uri="{FF2B5EF4-FFF2-40B4-BE49-F238E27FC236}">
                <a16:creationId xmlns:a16="http://schemas.microsoft.com/office/drawing/2014/main" id="{35AEDBE7-B275-0991-A94F-864C024E314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16" r="23008"/>
          <a:stretch/>
        </p:blipFill>
        <p:spPr>
          <a:xfrm>
            <a:off x="0" y="0"/>
            <a:ext cx="4287838" cy="6858000"/>
          </a:xfr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425" y="466344"/>
            <a:ext cx="6241651" cy="1710354"/>
          </a:xfrm>
          <a:noFill/>
        </p:spPr>
        <p:txBody>
          <a:bodyPr anchor="ctr"/>
          <a:lstStyle/>
          <a:p>
            <a:r>
              <a:rPr lang="pt-BR" b="1" dirty="0"/>
              <a:t>TRACING</a:t>
            </a:r>
            <a:br>
              <a:rPr lang="pt-BR" b="1" dirty="0"/>
            </a:br>
            <a:r>
              <a:rPr lang="pt-BR" sz="2000" dirty="0"/>
              <a:t>Programação Orientada à Aspectos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2426" y="2079521"/>
            <a:ext cx="6241650" cy="1143000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/>
              <a:t>A Programação Orientada à Aspectos (AOP) permite a inserção de código de </a:t>
            </a:r>
            <a:r>
              <a:rPr lang="pt-BR" i="1" dirty="0"/>
              <a:t>tracing</a:t>
            </a:r>
            <a:r>
              <a:rPr lang="pt-BR" dirty="0"/>
              <a:t> de forma modular, melhorando a manutenção e a clareza do monitoramento em aplicações complexas.</a:t>
            </a:r>
          </a:p>
        </p:txBody>
      </p: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97397E56-DD31-A69E-372E-F4908477484D}"/>
              </a:ext>
            </a:extLst>
          </p:cNvPr>
          <p:cNvGrpSpPr/>
          <p:nvPr/>
        </p:nvGrpSpPr>
        <p:grpSpPr>
          <a:xfrm>
            <a:off x="5699897" y="3560928"/>
            <a:ext cx="792205" cy="1157716"/>
            <a:chOff x="5701645" y="4351015"/>
            <a:chExt cx="792205" cy="1157716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6BFB336E-7EA6-DC50-6AD2-98A10BD850E8}"/>
                </a:ext>
              </a:extLst>
            </p:cNvPr>
            <p:cNvSpPr/>
            <p:nvPr/>
          </p:nvSpPr>
          <p:spPr>
            <a:xfrm>
              <a:off x="5710289" y="4385187"/>
              <a:ext cx="774917" cy="10913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8315B60F-7F2C-1ACE-7AF3-F6CDAF706051}"/>
                </a:ext>
              </a:extLst>
            </p:cNvPr>
            <p:cNvSpPr txBox="1"/>
            <p:nvPr/>
          </p:nvSpPr>
          <p:spPr>
            <a:xfrm>
              <a:off x="5754545" y="4701758"/>
              <a:ext cx="686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b="1" dirty="0"/>
                <a:t>Checkin</a:t>
              </a:r>
            </a:p>
          </p:txBody>
        </p:sp>
        <p:grpSp>
          <p:nvGrpSpPr>
            <p:cNvPr id="22" name="Agrupar 21">
              <a:extLst>
                <a:ext uri="{FF2B5EF4-FFF2-40B4-BE49-F238E27FC236}">
                  <a16:creationId xmlns:a16="http://schemas.microsoft.com/office/drawing/2014/main" id="{51402BF4-92F2-2844-60B8-6B7A864DA7C0}"/>
                </a:ext>
              </a:extLst>
            </p:cNvPr>
            <p:cNvGrpSpPr/>
            <p:nvPr/>
          </p:nvGrpSpPr>
          <p:grpSpPr>
            <a:xfrm>
              <a:off x="5710289" y="4351015"/>
              <a:ext cx="774917" cy="246221"/>
              <a:chOff x="5788945" y="4508539"/>
              <a:chExt cx="774917" cy="246221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856E3226-88C0-B988-4346-0022E49B884E}"/>
                  </a:ext>
                </a:extLst>
              </p:cNvPr>
              <p:cNvSpPr/>
              <p:nvPr/>
            </p:nvSpPr>
            <p:spPr>
              <a:xfrm>
                <a:off x="5788945" y="4542502"/>
                <a:ext cx="774917" cy="181897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DB06A064-FB75-8D40-28EE-9D7E0C800B7B}"/>
                  </a:ext>
                </a:extLst>
              </p:cNvPr>
              <p:cNvSpPr txBox="1"/>
              <p:nvPr/>
            </p:nvSpPr>
            <p:spPr>
              <a:xfrm>
                <a:off x="5905732" y="4508539"/>
                <a:ext cx="59182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000" b="1" dirty="0">
                    <a:solidFill>
                      <a:schemeClr val="bg1"/>
                    </a:solidFill>
                  </a:rPr>
                  <a:t>Logging</a:t>
                </a:r>
              </a:p>
            </p:txBody>
          </p:sp>
        </p:grpSp>
        <p:grpSp>
          <p:nvGrpSpPr>
            <p:cNvPr id="23" name="Agrupar 22">
              <a:extLst>
                <a:ext uri="{FF2B5EF4-FFF2-40B4-BE49-F238E27FC236}">
                  <a16:creationId xmlns:a16="http://schemas.microsoft.com/office/drawing/2014/main" id="{3AC4163B-8F42-3115-AB4C-36E64926B3AB}"/>
                </a:ext>
              </a:extLst>
            </p:cNvPr>
            <p:cNvGrpSpPr/>
            <p:nvPr/>
          </p:nvGrpSpPr>
          <p:grpSpPr>
            <a:xfrm>
              <a:off x="5710289" y="5068114"/>
              <a:ext cx="774917" cy="246221"/>
              <a:chOff x="5788945" y="5068114"/>
              <a:chExt cx="774917" cy="246221"/>
            </a:xfrm>
          </p:grpSpPr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1D62DC0D-6CCA-45C9-6D5C-9E54928733D8}"/>
                  </a:ext>
                </a:extLst>
              </p:cNvPr>
              <p:cNvSpPr/>
              <p:nvPr/>
            </p:nvSpPr>
            <p:spPr>
              <a:xfrm>
                <a:off x="5788945" y="5098025"/>
                <a:ext cx="774917" cy="181897"/>
              </a:xfrm>
              <a:prstGeom prst="rect">
                <a:avLst/>
              </a:prstGeom>
              <a:solidFill>
                <a:srgbClr val="6C2A49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3CD1767-A686-5650-D0F9-6BA7AA3C9B8D}"/>
                  </a:ext>
                </a:extLst>
              </p:cNvPr>
              <p:cNvSpPr txBox="1"/>
              <p:nvPr/>
            </p:nvSpPr>
            <p:spPr>
              <a:xfrm>
                <a:off x="5869267" y="5068114"/>
                <a:ext cx="61427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000" b="1" dirty="0">
                    <a:solidFill>
                      <a:schemeClr val="bg1"/>
                    </a:solidFill>
                  </a:rPr>
                  <a:t>Security</a:t>
                </a:r>
              </a:p>
            </p:txBody>
          </p:sp>
        </p:grpSp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C063C352-6BDB-C9B0-C1A7-7A5D2E43BEA9}"/>
                </a:ext>
              </a:extLst>
            </p:cNvPr>
            <p:cNvGrpSpPr/>
            <p:nvPr/>
          </p:nvGrpSpPr>
          <p:grpSpPr>
            <a:xfrm>
              <a:off x="5701645" y="5262510"/>
              <a:ext cx="792205" cy="246221"/>
              <a:chOff x="5780301" y="5341166"/>
              <a:chExt cx="792205" cy="246221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DFC91710-A09B-AD5E-DC28-5FD41DA684EE}"/>
                  </a:ext>
                </a:extLst>
              </p:cNvPr>
              <p:cNvSpPr/>
              <p:nvPr/>
            </p:nvSpPr>
            <p:spPr>
              <a:xfrm>
                <a:off x="5788945" y="5373329"/>
                <a:ext cx="774917" cy="181897"/>
              </a:xfrm>
              <a:prstGeom prst="rect">
                <a:avLst/>
              </a:prstGeom>
              <a:solidFill>
                <a:srgbClr val="E89756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6F1AA443-3CEA-833A-61AF-0C759388E98B}"/>
                  </a:ext>
                </a:extLst>
              </p:cNvPr>
              <p:cNvSpPr txBox="1"/>
              <p:nvPr/>
            </p:nvSpPr>
            <p:spPr>
              <a:xfrm>
                <a:off x="5780301" y="5341166"/>
                <a:ext cx="79220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000" b="1" dirty="0">
                    <a:solidFill>
                      <a:schemeClr val="bg1"/>
                    </a:solidFill>
                  </a:rPr>
                  <a:t>Persistence</a:t>
                </a:r>
              </a:p>
            </p:txBody>
          </p:sp>
        </p:grpSp>
      </p:grp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36FCF9BC-5BE8-79A2-DA20-2B52C2F50B4F}"/>
              </a:ext>
            </a:extLst>
          </p:cNvPr>
          <p:cNvGrpSpPr/>
          <p:nvPr/>
        </p:nvGrpSpPr>
        <p:grpSpPr>
          <a:xfrm>
            <a:off x="10440204" y="3594889"/>
            <a:ext cx="792205" cy="781874"/>
            <a:chOff x="10461254" y="4281947"/>
            <a:chExt cx="792205" cy="781874"/>
          </a:xfrm>
        </p:grpSpPr>
        <p:grpSp>
          <p:nvGrpSpPr>
            <p:cNvPr id="27" name="Agrupar 26">
              <a:extLst>
                <a:ext uri="{FF2B5EF4-FFF2-40B4-BE49-F238E27FC236}">
                  <a16:creationId xmlns:a16="http://schemas.microsoft.com/office/drawing/2014/main" id="{F72873DD-92A3-C3C2-F867-39A312CE27C6}"/>
                </a:ext>
              </a:extLst>
            </p:cNvPr>
            <p:cNvGrpSpPr/>
            <p:nvPr/>
          </p:nvGrpSpPr>
          <p:grpSpPr>
            <a:xfrm>
              <a:off x="10469898" y="4281947"/>
              <a:ext cx="774917" cy="246221"/>
              <a:chOff x="5788945" y="4508539"/>
              <a:chExt cx="774917" cy="246221"/>
            </a:xfrm>
          </p:grpSpPr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217F4AA4-4354-DF14-40D0-19845DB21CFB}"/>
                  </a:ext>
                </a:extLst>
              </p:cNvPr>
              <p:cNvSpPr/>
              <p:nvPr/>
            </p:nvSpPr>
            <p:spPr>
              <a:xfrm>
                <a:off x="5788945" y="4542502"/>
                <a:ext cx="774917" cy="181897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5C311FF4-CFD5-79AE-CC83-E071409F937A}"/>
                  </a:ext>
                </a:extLst>
              </p:cNvPr>
              <p:cNvSpPr txBox="1"/>
              <p:nvPr/>
            </p:nvSpPr>
            <p:spPr>
              <a:xfrm>
                <a:off x="5905732" y="4508539"/>
                <a:ext cx="59182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000" b="1" dirty="0">
                    <a:solidFill>
                      <a:schemeClr val="bg1"/>
                    </a:solidFill>
                  </a:rPr>
                  <a:t>Logging</a:t>
                </a:r>
              </a:p>
            </p:txBody>
          </p:sp>
        </p:grpSp>
        <p:grpSp>
          <p:nvGrpSpPr>
            <p:cNvPr id="30" name="Agrupar 29">
              <a:extLst>
                <a:ext uri="{FF2B5EF4-FFF2-40B4-BE49-F238E27FC236}">
                  <a16:creationId xmlns:a16="http://schemas.microsoft.com/office/drawing/2014/main" id="{E713975B-93EE-7467-F022-0418C4C0CE5F}"/>
                </a:ext>
              </a:extLst>
            </p:cNvPr>
            <p:cNvGrpSpPr/>
            <p:nvPr/>
          </p:nvGrpSpPr>
          <p:grpSpPr>
            <a:xfrm>
              <a:off x="10469898" y="4549774"/>
              <a:ext cx="774917" cy="246221"/>
              <a:chOff x="5788945" y="5068114"/>
              <a:chExt cx="774917" cy="246221"/>
            </a:xfrm>
          </p:grpSpPr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EB408B59-D771-80E7-0F03-34452C1706A3}"/>
                  </a:ext>
                </a:extLst>
              </p:cNvPr>
              <p:cNvSpPr/>
              <p:nvPr/>
            </p:nvSpPr>
            <p:spPr>
              <a:xfrm>
                <a:off x="5788945" y="5098025"/>
                <a:ext cx="774917" cy="181897"/>
              </a:xfrm>
              <a:prstGeom prst="rect">
                <a:avLst/>
              </a:prstGeom>
              <a:solidFill>
                <a:srgbClr val="6C2A49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68C80382-279B-5C76-51FD-6BC955B1E3DA}"/>
                  </a:ext>
                </a:extLst>
              </p:cNvPr>
              <p:cNvSpPr txBox="1"/>
              <p:nvPr/>
            </p:nvSpPr>
            <p:spPr>
              <a:xfrm>
                <a:off x="5869267" y="5068114"/>
                <a:ext cx="61427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000" b="1" dirty="0">
                    <a:solidFill>
                      <a:schemeClr val="bg1"/>
                    </a:solidFill>
                  </a:rPr>
                  <a:t>Security</a:t>
                </a:r>
              </a:p>
            </p:txBody>
          </p:sp>
        </p:grpSp>
        <p:grpSp>
          <p:nvGrpSpPr>
            <p:cNvPr id="33" name="Agrupar 32">
              <a:extLst>
                <a:ext uri="{FF2B5EF4-FFF2-40B4-BE49-F238E27FC236}">
                  <a16:creationId xmlns:a16="http://schemas.microsoft.com/office/drawing/2014/main" id="{8415989E-FDC1-489B-8792-3AB052902FD6}"/>
                </a:ext>
              </a:extLst>
            </p:cNvPr>
            <p:cNvGrpSpPr/>
            <p:nvPr/>
          </p:nvGrpSpPr>
          <p:grpSpPr>
            <a:xfrm>
              <a:off x="10461254" y="4817600"/>
              <a:ext cx="792205" cy="246221"/>
              <a:chOff x="5780301" y="5341166"/>
              <a:chExt cx="792205" cy="246221"/>
            </a:xfrm>
          </p:grpSpPr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6ABAB9F7-B0CA-22D0-314C-2DFC77E4BFE8}"/>
                  </a:ext>
                </a:extLst>
              </p:cNvPr>
              <p:cNvSpPr/>
              <p:nvPr/>
            </p:nvSpPr>
            <p:spPr>
              <a:xfrm>
                <a:off x="5788945" y="5373329"/>
                <a:ext cx="774917" cy="181897"/>
              </a:xfrm>
              <a:prstGeom prst="rect">
                <a:avLst/>
              </a:prstGeom>
              <a:solidFill>
                <a:srgbClr val="E89756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9EA24F7B-E4E5-539F-3279-66CD41726E2F}"/>
                  </a:ext>
                </a:extLst>
              </p:cNvPr>
              <p:cNvSpPr txBox="1"/>
              <p:nvPr/>
            </p:nvSpPr>
            <p:spPr>
              <a:xfrm>
                <a:off x="5780301" y="5341166"/>
                <a:ext cx="79220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000" b="1" dirty="0">
                    <a:solidFill>
                      <a:schemeClr val="bg1"/>
                    </a:solidFill>
                  </a:rPr>
                  <a:t>Persistence</a:t>
                </a:r>
              </a:p>
            </p:txBody>
          </p:sp>
        </p:grpSp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A82F9D12-E254-883B-1FDC-D08FBB950847}"/>
              </a:ext>
            </a:extLst>
          </p:cNvPr>
          <p:cNvGrpSpPr/>
          <p:nvPr/>
        </p:nvGrpSpPr>
        <p:grpSpPr>
          <a:xfrm>
            <a:off x="9196264" y="3594889"/>
            <a:ext cx="951897" cy="1297859"/>
            <a:chOff x="9539122" y="4178709"/>
            <a:chExt cx="951897" cy="1297859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6DB96450-5B3E-B82B-1176-2290A1662361}"/>
                </a:ext>
              </a:extLst>
            </p:cNvPr>
            <p:cNvSpPr/>
            <p:nvPr/>
          </p:nvSpPr>
          <p:spPr>
            <a:xfrm>
              <a:off x="9716102" y="4178709"/>
              <a:ext cx="774917" cy="10913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3949179B-C1F2-CE54-2891-937CBD0A29A5}"/>
                </a:ext>
              </a:extLst>
            </p:cNvPr>
            <p:cNvSpPr/>
            <p:nvPr/>
          </p:nvSpPr>
          <p:spPr>
            <a:xfrm>
              <a:off x="9627612" y="4281948"/>
              <a:ext cx="774917" cy="10913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851C00D3-3533-6375-F148-2BF4E5E80655}"/>
                </a:ext>
              </a:extLst>
            </p:cNvPr>
            <p:cNvSpPr/>
            <p:nvPr/>
          </p:nvSpPr>
          <p:spPr>
            <a:xfrm>
              <a:off x="9539122" y="4385187"/>
              <a:ext cx="774917" cy="10913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F35128BF-D99A-F557-6205-754B2D0A29C4}"/>
                </a:ext>
              </a:extLst>
            </p:cNvPr>
            <p:cNvSpPr txBox="1"/>
            <p:nvPr/>
          </p:nvSpPr>
          <p:spPr>
            <a:xfrm>
              <a:off x="9613590" y="4767713"/>
              <a:ext cx="5966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/>
                <a:t>CODE</a:t>
              </a:r>
            </a:p>
          </p:txBody>
        </p:sp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2C7E8D9E-4281-8D99-5E78-C358F711FDB9}"/>
              </a:ext>
            </a:extLst>
          </p:cNvPr>
          <p:cNvGrpSpPr/>
          <p:nvPr/>
        </p:nvGrpSpPr>
        <p:grpSpPr>
          <a:xfrm>
            <a:off x="6580592" y="3561931"/>
            <a:ext cx="792205" cy="1157716"/>
            <a:chOff x="5701645" y="4351015"/>
            <a:chExt cx="792205" cy="1157716"/>
          </a:xfrm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BEAA0DE6-E1EF-7D0A-FFC1-2CADE5811E4F}"/>
                </a:ext>
              </a:extLst>
            </p:cNvPr>
            <p:cNvSpPr/>
            <p:nvPr/>
          </p:nvSpPr>
          <p:spPr>
            <a:xfrm>
              <a:off x="5710289" y="4385187"/>
              <a:ext cx="774917" cy="10913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1CF5CDBE-0916-3896-F17E-67692814748E}"/>
                </a:ext>
              </a:extLst>
            </p:cNvPr>
            <p:cNvSpPr txBox="1"/>
            <p:nvPr/>
          </p:nvSpPr>
          <p:spPr>
            <a:xfrm>
              <a:off x="5707833" y="4701758"/>
              <a:ext cx="7798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b="1" dirty="0"/>
                <a:t>Checkout</a:t>
              </a:r>
            </a:p>
          </p:txBody>
        </p:sp>
        <p:grpSp>
          <p:nvGrpSpPr>
            <p:cNvPr id="43" name="Agrupar 42">
              <a:extLst>
                <a:ext uri="{FF2B5EF4-FFF2-40B4-BE49-F238E27FC236}">
                  <a16:creationId xmlns:a16="http://schemas.microsoft.com/office/drawing/2014/main" id="{95F2E8AB-8FE3-3E35-9F31-8D741CA3E487}"/>
                </a:ext>
              </a:extLst>
            </p:cNvPr>
            <p:cNvGrpSpPr/>
            <p:nvPr/>
          </p:nvGrpSpPr>
          <p:grpSpPr>
            <a:xfrm>
              <a:off x="5710289" y="4351015"/>
              <a:ext cx="774917" cy="246221"/>
              <a:chOff x="5788945" y="4508539"/>
              <a:chExt cx="774917" cy="246221"/>
            </a:xfrm>
          </p:grpSpPr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2CAB11F2-1334-EDFE-6843-925503731769}"/>
                  </a:ext>
                </a:extLst>
              </p:cNvPr>
              <p:cNvSpPr/>
              <p:nvPr/>
            </p:nvSpPr>
            <p:spPr>
              <a:xfrm>
                <a:off x="5788945" y="4542502"/>
                <a:ext cx="774917" cy="181897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6A2CA866-AE94-790B-62D4-1AB17788C239}"/>
                  </a:ext>
                </a:extLst>
              </p:cNvPr>
              <p:cNvSpPr txBox="1"/>
              <p:nvPr/>
            </p:nvSpPr>
            <p:spPr>
              <a:xfrm>
                <a:off x="5905732" y="4508539"/>
                <a:ext cx="59182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000" b="1" dirty="0">
                    <a:solidFill>
                      <a:schemeClr val="bg1"/>
                    </a:solidFill>
                  </a:rPr>
                  <a:t>Logging</a:t>
                </a:r>
              </a:p>
            </p:txBody>
          </p:sp>
        </p:grpSp>
        <p:grpSp>
          <p:nvGrpSpPr>
            <p:cNvPr id="44" name="Agrupar 43">
              <a:extLst>
                <a:ext uri="{FF2B5EF4-FFF2-40B4-BE49-F238E27FC236}">
                  <a16:creationId xmlns:a16="http://schemas.microsoft.com/office/drawing/2014/main" id="{1E35F931-B9B7-C6FD-A84F-E5F135D33213}"/>
                </a:ext>
              </a:extLst>
            </p:cNvPr>
            <p:cNvGrpSpPr/>
            <p:nvPr/>
          </p:nvGrpSpPr>
          <p:grpSpPr>
            <a:xfrm>
              <a:off x="5710289" y="5068114"/>
              <a:ext cx="774917" cy="246221"/>
              <a:chOff x="5788945" y="5068114"/>
              <a:chExt cx="774917" cy="246221"/>
            </a:xfrm>
          </p:grpSpPr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C49C64B2-5C67-D1DA-E995-CAD32516B72A}"/>
                  </a:ext>
                </a:extLst>
              </p:cNvPr>
              <p:cNvSpPr/>
              <p:nvPr/>
            </p:nvSpPr>
            <p:spPr>
              <a:xfrm>
                <a:off x="5788945" y="5098025"/>
                <a:ext cx="774917" cy="181897"/>
              </a:xfrm>
              <a:prstGeom prst="rect">
                <a:avLst/>
              </a:prstGeom>
              <a:solidFill>
                <a:srgbClr val="6C2A49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B48D1212-F6E8-EC94-BD75-B1AA23C5AAB8}"/>
                  </a:ext>
                </a:extLst>
              </p:cNvPr>
              <p:cNvSpPr txBox="1"/>
              <p:nvPr/>
            </p:nvSpPr>
            <p:spPr>
              <a:xfrm>
                <a:off x="5869267" y="5068114"/>
                <a:ext cx="61427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000" b="1" dirty="0">
                    <a:solidFill>
                      <a:schemeClr val="bg1"/>
                    </a:solidFill>
                  </a:rPr>
                  <a:t>Security</a:t>
                </a:r>
              </a:p>
            </p:txBody>
          </p:sp>
        </p:grpSp>
        <p:grpSp>
          <p:nvGrpSpPr>
            <p:cNvPr id="45" name="Agrupar 44">
              <a:extLst>
                <a:ext uri="{FF2B5EF4-FFF2-40B4-BE49-F238E27FC236}">
                  <a16:creationId xmlns:a16="http://schemas.microsoft.com/office/drawing/2014/main" id="{BD9477E6-B235-C2F2-55CB-17E05B5FFDB5}"/>
                </a:ext>
              </a:extLst>
            </p:cNvPr>
            <p:cNvGrpSpPr/>
            <p:nvPr/>
          </p:nvGrpSpPr>
          <p:grpSpPr>
            <a:xfrm>
              <a:off x="5701645" y="5262510"/>
              <a:ext cx="792205" cy="246221"/>
              <a:chOff x="5780301" y="5341166"/>
              <a:chExt cx="792205" cy="246221"/>
            </a:xfrm>
          </p:grpSpPr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54F76C03-DAE4-500E-12EA-855D11E78B38}"/>
                  </a:ext>
                </a:extLst>
              </p:cNvPr>
              <p:cNvSpPr/>
              <p:nvPr/>
            </p:nvSpPr>
            <p:spPr>
              <a:xfrm>
                <a:off x="5788945" y="5373329"/>
                <a:ext cx="774917" cy="181897"/>
              </a:xfrm>
              <a:prstGeom prst="rect">
                <a:avLst/>
              </a:prstGeom>
              <a:solidFill>
                <a:srgbClr val="E89756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9F935C17-C0A5-344D-69B9-589887320C91}"/>
                  </a:ext>
                </a:extLst>
              </p:cNvPr>
              <p:cNvSpPr txBox="1"/>
              <p:nvPr/>
            </p:nvSpPr>
            <p:spPr>
              <a:xfrm>
                <a:off x="5780301" y="5341166"/>
                <a:ext cx="79220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000" b="1" dirty="0">
                    <a:solidFill>
                      <a:schemeClr val="bg1"/>
                    </a:solidFill>
                  </a:rPr>
                  <a:t>Persistence</a:t>
                </a:r>
              </a:p>
            </p:txBody>
          </p:sp>
        </p:grpSp>
      </p:grp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879D9604-3C02-6ED3-7677-ABE57292FD67}"/>
              </a:ext>
            </a:extLst>
          </p:cNvPr>
          <p:cNvSpPr txBox="1"/>
          <p:nvPr/>
        </p:nvSpPr>
        <p:spPr>
          <a:xfrm>
            <a:off x="6194526" y="3282663"/>
            <a:ext cx="671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/>
              <a:t>ANTES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69CBE2F2-0685-F3B6-067F-80816EA0D79E}"/>
              </a:ext>
            </a:extLst>
          </p:cNvPr>
          <p:cNvSpPr txBox="1"/>
          <p:nvPr/>
        </p:nvSpPr>
        <p:spPr>
          <a:xfrm>
            <a:off x="9940120" y="3282663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/>
              <a:t>DEPOIS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D84604CA-926A-9630-A82B-246A0F484B86}"/>
              </a:ext>
            </a:extLst>
          </p:cNvPr>
          <p:cNvSpPr txBox="1">
            <a:spLocks/>
          </p:cNvSpPr>
          <p:nvPr/>
        </p:nvSpPr>
        <p:spPr>
          <a:xfrm>
            <a:off x="5242426" y="5155240"/>
            <a:ext cx="624165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A rastreabilidade dos acessos permitirá identificar com precisão os fluxos e navegabilidade dos usuários ao longa das jornadas de consumo do sistema alvo.</a:t>
            </a:r>
          </a:p>
        </p:txBody>
      </p:sp>
    </p:spTree>
    <p:extLst>
      <p:ext uri="{BB962C8B-B14F-4D97-AF65-F5344CB8AC3E}">
        <p14:creationId xmlns:p14="http://schemas.microsoft.com/office/powerpoint/2010/main" val="3329202464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Custom">
  <a:themeElements>
    <a:clrScheme name="Tech presentation">
      <a:dk1>
        <a:srgbClr val="000000"/>
      </a:dk1>
      <a:lt1>
        <a:srgbClr val="FFFFFF"/>
      </a:lt1>
      <a:dk2>
        <a:srgbClr val="435369"/>
      </a:dk2>
      <a:lt2>
        <a:srgbClr val="E8E8E8"/>
      </a:lt2>
      <a:accent1>
        <a:srgbClr val="A53F51"/>
      </a:accent1>
      <a:accent2>
        <a:srgbClr val="E89756"/>
      </a:accent2>
      <a:accent3>
        <a:srgbClr val="2F3342"/>
      </a:accent3>
      <a:accent4>
        <a:srgbClr val="2B2052"/>
      </a:accent4>
      <a:accent5>
        <a:srgbClr val="00023A"/>
      </a:accent5>
      <a:accent6>
        <a:srgbClr val="7E7E7E"/>
      </a:accent6>
      <a:hlink>
        <a:srgbClr val="467886"/>
      </a:hlink>
      <a:folHlink>
        <a:srgbClr val="96607D"/>
      </a:folHlink>
    </a:clrScheme>
    <a:fontScheme name="Custom 99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55661986_Win32_SL_V16" id="{C08B0D31-9878-4B86-9AA2-489D9D63805D}" vid="{DECC9CCA-8386-4D88-B03D-E024FA4FDF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C2645A-E767-4D7E-984D-234E531E455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F2A2379-DD35-4769-BFD6-4857D72F80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048343-1EA9-44C3-883E-652FAAF0713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Custom</Template>
  <TotalTime>1233</TotalTime>
  <Words>866</Words>
  <Application>Microsoft Office PowerPoint</Application>
  <PresentationFormat>Widescreen</PresentationFormat>
  <Paragraphs>116</Paragraphs>
  <Slides>12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Aptos</vt:lpstr>
      <vt:lpstr>Arial</vt:lpstr>
      <vt:lpstr>Arial Nova</vt:lpstr>
      <vt:lpstr>Calibri</vt:lpstr>
      <vt:lpstr>Calibri Light</vt:lpstr>
      <vt:lpstr>Wingdings</vt:lpstr>
      <vt:lpstr>Custom</vt:lpstr>
      <vt:lpstr>BATALHA DE DADOS  na OBSERVABILIDADE</vt:lpstr>
      <vt:lpstr>APRESENTADOR William lavieri</vt:lpstr>
      <vt:lpstr>AGENDA</vt:lpstr>
      <vt:lpstr>MONITORAÇÃO e Observabilidade</vt:lpstr>
      <vt:lpstr>Observabilidade e Sistemas Distribuídos</vt:lpstr>
      <vt:lpstr>Os Pilares da Observabilidade</vt:lpstr>
      <vt:lpstr>Métricas GOLDEN SIGNALS</vt:lpstr>
      <vt:lpstr>Log Open Telemetry</vt:lpstr>
      <vt:lpstr>TRACING Programação Orientada à Aspectos</vt:lpstr>
      <vt:lpstr>Observabilidade responsável</vt:lpstr>
      <vt:lpstr>CONCLUSÕES</vt:lpstr>
      <vt:lpstr>OBRIGRADO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PRESENTATION</dc:title>
  <dc:creator>William Lavieri de Souza</dc:creator>
  <cp:lastModifiedBy>William Lavieri de Souza</cp:lastModifiedBy>
  <cp:revision>16</cp:revision>
  <dcterms:created xsi:type="dcterms:W3CDTF">2024-04-14T15:22:07Z</dcterms:created>
  <dcterms:modified xsi:type="dcterms:W3CDTF">2024-04-16T18:24:48Z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MSIP_Label_0c2abd79-57a9-4473-8700-c843f76a1e37_Enabled">
    <vt:lpwstr>true</vt:lpwstr>
  </property>
  <property fmtid="{D5CDD505-2E9C-101B-9397-08002B2CF9AE}" pid="5" name="MSIP_Label_0c2abd79-57a9-4473-8700-c843f76a1e37_SetDate">
    <vt:lpwstr>2024-04-14T15:23:12Z</vt:lpwstr>
  </property>
  <property fmtid="{D5CDD505-2E9C-101B-9397-08002B2CF9AE}" pid="6" name="MSIP_Label_0c2abd79-57a9-4473-8700-c843f76a1e37_Method">
    <vt:lpwstr>Privileged</vt:lpwstr>
  </property>
  <property fmtid="{D5CDD505-2E9C-101B-9397-08002B2CF9AE}" pid="7" name="MSIP_Label_0c2abd79-57a9-4473-8700-c843f76a1e37_Name">
    <vt:lpwstr>Internal</vt:lpwstr>
  </property>
  <property fmtid="{D5CDD505-2E9C-101B-9397-08002B2CF9AE}" pid="8" name="MSIP_Label_0c2abd79-57a9-4473-8700-c843f76a1e37_SiteId">
    <vt:lpwstr>35595a02-4d6d-44ac-99e1-f9ab4cd872db</vt:lpwstr>
  </property>
  <property fmtid="{D5CDD505-2E9C-101B-9397-08002B2CF9AE}" pid="9" name="MSIP_Label_0c2abd79-57a9-4473-8700-c843f76a1e37_ActionId">
    <vt:lpwstr>8522e15f-2fb7-48d6-83b2-5e277d69ee0d</vt:lpwstr>
  </property>
  <property fmtid="{D5CDD505-2E9C-101B-9397-08002B2CF9AE}" pid="10" name="MSIP_Label_0c2abd79-57a9-4473-8700-c843f76a1e37_ContentBits">
    <vt:lpwstr>0</vt:lpwstr>
  </property>
</Properties>
</file>