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Montserrat Medium"/>
      <p:regular r:id="rId21"/>
      <p:bold r:id="rId22"/>
      <p:italic r:id="rId23"/>
      <p:boldItalic r:id="rId24"/>
    </p:embeddedFont>
    <p:embeddedFont>
      <p:font typeface="Quicksand"/>
      <p:regular r:id="rId25"/>
      <p:bold r:id="rId26"/>
    </p:embeddedFont>
    <p:embeddedFont>
      <p:font typeface="Quicksand SemiBold"/>
      <p:regular r:id="rId27"/>
      <p:bold r:id="rId28"/>
    </p:embeddedFont>
    <p:embeddedFont>
      <p:font typeface="Quicksand Medium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1C59256-0DCD-45E7-BFFB-EA5DB3360F61}">
  <a:tblStyle styleId="{A1C59256-0DCD-45E7-BFFB-EA5DB3360F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Quicksand-bold.fntdata"/><Relationship Id="rId25" Type="http://schemas.openxmlformats.org/officeDocument/2006/relationships/font" Target="fonts/Quicksand-regular.fntdata"/><Relationship Id="rId28" Type="http://schemas.openxmlformats.org/officeDocument/2006/relationships/font" Target="fonts/QuicksandSemiBold-bold.fntdata"/><Relationship Id="rId27" Type="http://schemas.openxmlformats.org/officeDocument/2006/relationships/font" Target="fonts/QuicksandSemiBo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Quicksand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QuicksandMedium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a12f04ef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aa12f04ef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565ddc935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f565ddc935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f565ddc935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f565ddc935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565ddc935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f565ddc935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565ddc93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f565ddc93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f57542571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f57542571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e2abf34e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ee2abf34e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f5605dd73c_0_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f5605dd73c_0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5605dd73c_0_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f5605dd73c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565ddc93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f565ddc93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565ddc93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f565ddc93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565ddc93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f565ddc93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f56b535f9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f56b535f9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56b535f9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f56b535f9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64100" y="1759700"/>
            <a:ext cx="8520600" cy="6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None/>
              <a:defRPr sz="3000">
                <a:solidFill>
                  <a:srgbClr val="07376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64100" y="2483800"/>
            <a:ext cx="8520600" cy="43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None/>
              <a:defRPr sz="2000">
                <a:solidFill>
                  <a:srgbClr val="0B539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570645" y="1572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/>
        </p:nvSpPr>
        <p:spPr>
          <a:xfrm>
            <a:off x="0" y="4784400"/>
            <a:ext cx="91440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73763"/>
                </a:solidFill>
              </a:rPr>
              <a:t>earqconsultoria.com.br</a:t>
            </a:r>
            <a:endParaRPr sz="1000">
              <a:solidFill>
                <a:srgbClr val="073763"/>
              </a:solidFill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22117" l="13394" r="15054" t="21474"/>
          <a:stretch/>
        </p:blipFill>
        <p:spPr>
          <a:xfrm>
            <a:off x="7624575" y="561339"/>
            <a:ext cx="1110687" cy="28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311700" y="1759700"/>
            <a:ext cx="8520600" cy="6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None/>
              <a:defRPr sz="3000">
                <a:solidFill>
                  <a:srgbClr val="07376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11700" y="2483800"/>
            <a:ext cx="8520600" cy="43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None/>
              <a:defRPr sz="2000">
                <a:solidFill>
                  <a:srgbClr val="0B539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9" name="Google Shape;19;p3"/>
          <p:cNvGrpSpPr/>
          <p:nvPr/>
        </p:nvGrpSpPr>
        <p:grpSpPr>
          <a:xfrm>
            <a:off x="4075845" y="1572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" name="Google Shape;22;p3"/>
          <p:cNvSpPr txBox="1"/>
          <p:nvPr/>
        </p:nvSpPr>
        <p:spPr>
          <a:xfrm>
            <a:off x="0" y="4784400"/>
            <a:ext cx="91440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73763"/>
                </a:solidFill>
              </a:rPr>
              <a:t>earqconsultoria.com.br</a:t>
            </a:r>
            <a:endParaRPr sz="1000">
              <a:solidFill>
                <a:srgbClr val="073763"/>
              </a:solidFill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22117" l="13394" r="15054" t="21474"/>
          <a:stretch/>
        </p:blipFill>
        <p:spPr>
          <a:xfrm>
            <a:off x="7624575" y="561339"/>
            <a:ext cx="1110687" cy="28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470341" y="521225"/>
            <a:ext cx="694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None/>
              <a:defRPr sz="2000">
                <a:solidFill>
                  <a:srgbClr val="07376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70341" y="1228675"/>
            <a:ext cx="842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>
                <a:solidFill>
                  <a:srgbClr val="999999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>
                <a:solidFill>
                  <a:srgbClr val="999999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>
                <a:solidFill>
                  <a:srgbClr val="999999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>
                <a:solidFill>
                  <a:srgbClr val="999999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>
                <a:solidFill>
                  <a:srgbClr val="999999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/>
        </p:nvSpPr>
        <p:spPr>
          <a:xfrm>
            <a:off x="0" y="4784400"/>
            <a:ext cx="91440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73763"/>
                </a:solidFill>
              </a:rPr>
              <a:t>earqconsultoria.com.br</a:t>
            </a:r>
            <a:endParaRPr sz="1000">
              <a:solidFill>
                <a:srgbClr val="073763"/>
              </a:solidFill>
            </a:endParaRPr>
          </a:p>
        </p:txBody>
      </p:sp>
      <p:grpSp>
        <p:nvGrpSpPr>
          <p:cNvPr id="28" name="Google Shape;28;p4"/>
          <p:cNvGrpSpPr/>
          <p:nvPr/>
        </p:nvGrpSpPr>
        <p:grpSpPr>
          <a:xfrm>
            <a:off x="570645" y="452014"/>
            <a:ext cx="745763" cy="45826"/>
            <a:chOff x="4580561" y="2589004"/>
            <a:chExt cx="1064464" cy="25200"/>
          </a:xfrm>
        </p:grpSpPr>
        <p:sp>
          <p:nvSpPr>
            <p:cNvPr id="29" name="Google Shape;29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22117" l="13394" r="15054" t="21474"/>
          <a:stretch/>
        </p:blipFill>
        <p:spPr>
          <a:xfrm>
            <a:off x="7624575" y="561339"/>
            <a:ext cx="1110687" cy="28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70341" y="521225"/>
            <a:ext cx="694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None/>
              <a:defRPr sz="2000">
                <a:solidFill>
                  <a:srgbClr val="07376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4" name="Google Shape;34;p5"/>
          <p:cNvGrpSpPr/>
          <p:nvPr/>
        </p:nvGrpSpPr>
        <p:grpSpPr>
          <a:xfrm>
            <a:off x="570645" y="452014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22117" l="13394" r="15054" t="21474"/>
          <a:stretch/>
        </p:blipFill>
        <p:spPr>
          <a:xfrm>
            <a:off x="7624575" y="561339"/>
            <a:ext cx="1110687" cy="28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erramento">
  <p:cSld name="TITLE_ONL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ctrTitle"/>
          </p:nvPr>
        </p:nvSpPr>
        <p:spPr>
          <a:xfrm>
            <a:off x="2837277" y="1759700"/>
            <a:ext cx="5489400" cy="6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None/>
              <a:defRPr sz="2000">
                <a:solidFill>
                  <a:srgbClr val="07376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6"/>
          <p:cNvSpPr txBox="1"/>
          <p:nvPr>
            <p:ph idx="1" type="subTitle"/>
          </p:nvPr>
        </p:nvSpPr>
        <p:spPr>
          <a:xfrm>
            <a:off x="2837325" y="2483800"/>
            <a:ext cx="5489400" cy="43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None/>
              <a:defRPr sz="1400">
                <a:solidFill>
                  <a:srgbClr val="0B539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41" name="Google Shape;41;p6"/>
          <p:cNvGrpSpPr/>
          <p:nvPr/>
        </p:nvGrpSpPr>
        <p:grpSpPr>
          <a:xfrm>
            <a:off x="7581045" y="1572256"/>
            <a:ext cx="745763" cy="45826"/>
            <a:chOff x="4580561" y="2589004"/>
            <a:chExt cx="1064464" cy="25200"/>
          </a:xfrm>
        </p:grpSpPr>
        <p:sp>
          <p:nvSpPr>
            <p:cNvPr id="42" name="Google Shape;42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" name="Google Shape;44;p6"/>
          <p:cNvSpPr txBox="1"/>
          <p:nvPr/>
        </p:nvSpPr>
        <p:spPr>
          <a:xfrm>
            <a:off x="0" y="4784400"/>
            <a:ext cx="91440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73763"/>
                </a:solidFill>
              </a:rPr>
              <a:t>earqconsultoria.com.br</a:t>
            </a:r>
            <a:endParaRPr sz="1000">
              <a:solidFill>
                <a:srgbClr val="073763"/>
              </a:solidFill>
            </a:endParaRPr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2">
            <a:alphaModFix/>
          </a:blip>
          <a:srcRect b="22117" l="13394" r="15054" t="21474"/>
          <a:stretch/>
        </p:blipFill>
        <p:spPr>
          <a:xfrm>
            <a:off x="570645" y="561339"/>
            <a:ext cx="1110687" cy="28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 1">
  <p:cSld name="CUSTOM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b="22117" l="13394" r="15054" t="21474"/>
          <a:stretch/>
        </p:blipFill>
        <p:spPr>
          <a:xfrm>
            <a:off x="7624575" y="561339"/>
            <a:ext cx="1110687" cy="28302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/>
        </p:nvSpPr>
        <p:spPr>
          <a:xfrm>
            <a:off x="474625" y="561350"/>
            <a:ext cx="2760600" cy="2331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" name="Google Shape;50;p8"/>
          <p:cNvSpPr txBox="1"/>
          <p:nvPr>
            <p:ph type="title"/>
          </p:nvPr>
        </p:nvSpPr>
        <p:spPr>
          <a:xfrm>
            <a:off x="518775" y="598175"/>
            <a:ext cx="2668200" cy="138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70350" y="1228675"/>
            <a:ext cx="35592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>
                <a:solidFill>
                  <a:srgbClr val="999999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>
                <a:solidFill>
                  <a:srgbClr val="999999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>
                <a:solidFill>
                  <a:srgbClr val="999999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>
                <a:solidFill>
                  <a:srgbClr val="999999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>
                <a:solidFill>
                  <a:srgbClr val="999999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70350" y="2347975"/>
            <a:ext cx="3510900" cy="23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Char char="■"/>
              <a:defRPr sz="900">
                <a:solidFill>
                  <a:srgbClr val="666666"/>
                </a:solidFill>
              </a:defRPr>
            </a:lvl3pPr>
            <a:lvl4pPr indent="-273050" lvl="3" marL="1828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Char char="●"/>
              <a:defRPr sz="700">
                <a:solidFill>
                  <a:srgbClr val="999999"/>
                </a:solidFill>
              </a:defRPr>
            </a:lvl4pPr>
            <a:lvl5pPr indent="-273050" lvl="4" marL="22860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Char char="○"/>
              <a:defRPr sz="700">
                <a:solidFill>
                  <a:srgbClr val="999999"/>
                </a:solidFill>
              </a:defRPr>
            </a:lvl5pPr>
            <a:lvl6pPr indent="-273050" lvl="5" marL="2743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Char char="■"/>
              <a:defRPr sz="700">
                <a:solidFill>
                  <a:srgbClr val="999999"/>
                </a:solidFill>
              </a:defRPr>
            </a:lvl6pPr>
            <a:lvl7pPr indent="-273050" lvl="6" marL="3200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Char char="●"/>
              <a:defRPr sz="700">
                <a:solidFill>
                  <a:srgbClr val="999999"/>
                </a:solidFill>
              </a:defRPr>
            </a:lvl7pPr>
            <a:lvl8pPr indent="-273050" lvl="7" marL="3657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Char char="○"/>
              <a:defRPr sz="700">
                <a:solidFill>
                  <a:srgbClr val="999999"/>
                </a:solidFill>
              </a:defRPr>
            </a:lvl8pPr>
            <a:lvl9pPr indent="-273050" lvl="8" marL="4114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Char char="■"/>
              <a:defRPr sz="700"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/>
        </p:nvSpPr>
        <p:spPr>
          <a:xfrm>
            <a:off x="0" y="4784400"/>
            <a:ext cx="91440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73763"/>
                </a:solidFill>
              </a:rPr>
              <a:t>earqconsultoria.com.br</a:t>
            </a:r>
            <a:endParaRPr sz="1000">
              <a:solidFill>
                <a:srgbClr val="07376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- Conteúdo 1 coluna">
  <p:cSld name="Título e Conteúd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281355" y="676004"/>
            <a:ext cx="8585700" cy="4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100"/>
              <a:buChar char="●"/>
              <a:defRPr>
                <a:solidFill>
                  <a:srgbClr val="002060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800"/>
              <a:buChar char="○"/>
              <a:defRPr>
                <a:solidFill>
                  <a:srgbClr val="002060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Char char="■"/>
              <a:defRPr>
                <a:solidFill>
                  <a:srgbClr val="002060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  <a:defRPr>
                <a:solidFill>
                  <a:srgbClr val="002060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○"/>
              <a:defRPr>
                <a:solidFill>
                  <a:srgbClr val="002060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Char char="■"/>
              <a:defRPr>
                <a:solidFill>
                  <a:srgbClr val="002060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  <a:defRPr>
                <a:solidFill>
                  <a:srgbClr val="002060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○"/>
              <a:defRPr>
                <a:solidFill>
                  <a:srgbClr val="002060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ts val="1400"/>
              <a:buChar char="■"/>
              <a:defRPr>
                <a:solidFill>
                  <a:srgbClr val="002060"/>
                </a:solidFill>
              </a:defRPr>
            </a:lvl9pPr>
          </a:lstStyle>
          <a:p/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 b="19413" l="-1491" r="15262" t="0"/>
          <a:stretch/>
        </p:blipFill>
        <p:spPr>
          <a:xfrm>
            <a:off x="7931403" y="4711252"/>
            <a:ext cx="1167897" cy="35806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>
            <p:ph type="title"/>
          </p:nvPr>
        </p:nvSpPr>
        <p:spPr>
          <a:xfrm>
            <a:off x="181786" y="83331"/>
            <a:ext cx="86811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4E86"/>
              </a:buClr>
              <a:buSzPts val="1800"/>
              <a:buFont typeface="Montserrat Medium"/>
              <a:buNone/>
              <a:defRPr b="1" sz="1800">
                <a:solidFill>
                  <a:srgbClr val="334E8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58" name="Google Shape;58;p9"/>
          <p:cNvCxnSpPr/>
          <p:nvPr/>
        </p:nvCxnSpPr>
        <p:spPr>
          <a:xfrm rot="10800000">
            <a:off x="67" y="427997"/>
            <a:ext cx="4654200" cy="0"/>
          </a:xfrm>
          <a:prstGeom prst="straightConnector1">
            <a:avLst/>
          </a:prstGeom>
          <a:noFill/>
          <a:ln cap="flat" cmpd="sng" w="63500">
            <a:solidFill>
              <a:srgbClr val="B62D6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>
                <a:solidFill>
                  <a:srgbClr val="07376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 sz="1800">
                <a:solidFill>
                  <a:srgbClr val="434343"/>
                </a:solidFill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 sz="1200">
                <a:solidFill>
                  <a:srgbClr val="999999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 sz="1200">
                <a:solidFill>
                  <a:srgbClr val="999999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 sz="1200">
                <a:solidFill>
                  <a:srgbClr val="999999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 sz="1200">
                <a:solidFill>
                  <a:srgbClr val="999999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 sz="1200">
                <a:solidFill>
                  <a:srgbClr val="999999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 sz="1200">
                <a:solidFill>
                  <a:srgbClr val="999999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hyperlink" Target="https://www.recognition-ia.com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2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2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ctrTitle"/>
          </p:nvPr>
        </p:nvSpPr>
        <p:spPr>
          <a:xfrm>
            <a:off x="133200" y="1759700"/>
            <a:ext cx="8877600" cy="6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Quicksand SemiBold"/>
                <a:ea typeface="Quicksand SemiBold"/>
                <a:cs typeface="Quicksand SemiBold"/>
                <a:sym typeface="Quicksand SemiBold"/>
              </a:rPr>
              <a:t>Superando desafios da automação com documentos</a:t>
            </a:r>
            <a:endParaRPr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64" name="Google Shape;64;p10"/>
          <p:cNvSpPr txBox="1"/>
          <p:nvPr>
            <p:ph idx="1" type="subTitle"/>
          </p:nvPr>
        </p:nvSpPr>
        <p:spPr>
          <a:xfrm>
            <a:off x="133200" y="2368925"/>
            <a:ext cx="8877600" cy="10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EARQ </a:t>
            </a: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Recognition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Quicksand"/>
                <a:ea typeface="Quicksand"/>
                <a:cs typeface="Quicksand"/>
                <a:sym typeface="Quicksand"/>
              </a:rPr>
              <a:t>IIMA - Feira RPA + AI e Digital Expo 2024</a:t>
            </a:r>
            <a:endParaRPr sz="13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>
            <p:ph type="title"/>
          </p:nvPr>
        </p:nvSpPr>
        <p:spPr>
          <a:xfrm>
            <a:off x="470341" y="521225"/>
            <a:ext cx="694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>
                <a:latin typeface="Quicksand SemiBold"/>
                <a:ea typeface="Quicksand SemiBold"/>
                <a:cs typeface="Quicksand SemiBold"/>
                <a:sym typeface="Quicksand SemiBold"/>
              </a:rPr>
              <a:t>Como funciona</a:t>
            </a:r>
            <a:endParaRPr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600300" y="957050"/>
            <a:ext cx="7943400" cy="354000"/>
          </a:xfrm>
          <a:prstGeom prst="rightArrow">
            <a:avLst>
              <a:gd fmla="val 40862" name="adj1"/>
              <a:gd fmla="val 62959" name="adj2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" name="Google Shape;194;p19"/>
          <p:cNvGrpSpPr/>
          <p:nvPr/>
        </p:nvGrpSpPr>
        <p:grpSpPr>
          <a:xfrm>
            <a:off x="1140400" y="957050"/>
            <a:ext cx="354000" cy="354000"/>
            <a:chOff x="2265025" y="2821875"/>
            <a:chExt cx="354000" cy="354000"/>
          </a:xfrm>
        </p:grpSpPr>
        <p:sp>
          <p:nvSpPr>
            <p:cNvPr id="195" name="Google Shape;195;p19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19"/>
          <p:cNvSpPr txBox="1"/>
          <p:nvPr/>
        </p:nvSpPr>
        <p:spPr>
          <a:xfrm>
            <a:off x="81805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Receber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198" name="Google Shape;198;p19"/>
          <p:cNvGrpSpPr/>
          <p:nvPr/>
        </p:nvGrpSpPr>
        <p:grpSpPr>
          <a:xfrm>
            <a:off x="3233450" y="957050"/>
            <a:ext cx="354000" cy="354000"/>
            <a:chOff x="2265025" y="2821875"/>
            <a:chExt cx="354000" cy="354000"/>
          </a:xfrm>
        </p:grpSpPr>
        <p:sp>
          <p:nvSpPr>
            <p:cNvPr id="199" name="Google Shape;199;p19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19"/>
          <p:cNvGrpSpPr/>
          <p:nvPr/>
        </p:nvGrpSpPr>
        <p:grpSpPr>
          <a:xfrm>
            <a:off x="5326500" y="957050"/>
            <a:ext cx="354000" cy="354000"/>
            <a:chOff x="2265025" y="2821875"/>
            <a:chExt cx="354000" cy="354000"/>
          </a:xfrm>
        </p:grpSpPr>
        <p:sp>
          <p:nvSpPr>
            <p:cNvPr id="202" name="Google Shape;202;p19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19"/>
          <p:cNvSpPr txBox="1"/>
          <p:nvPr/>
        </p:nvSpPr>
        <p:spPr>
          <a:xfrm>
            <a:off x="291110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Classificar 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/ extrair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500415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Processar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6" name="Google Shape;206;p19"/>
          <p:cNvSpPr txBox="1"/>
          <p:nvPr>
            <p:ph idx="1" type="body"/>
          </p:nvPr>
        </p:nvSpPr>
        <p:spPr>
          <a:xfrm>
            <a:off x="600300" y="2078950"/>
            <a:ext cx="50271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600">
                <a:latin typeface="Quicksand Medium"/>
                <a:ea typeface="Quicksand Medium"/>
                <a:cs typeface="Quicksand Medium"/>
                <a:sym typeface="Quicksand Medium"/>
              </a:rPr>
              <a:t>Workflow de validação de dados</a:t>
            </a:r>
            <a:endParaRPr sz="16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Obrigatoriedade, tipo de dado, confiança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Auto correção de </a:t>
            </a: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caracteres</a:t>
            </a: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 inválidos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HITL para garantir a entrega correta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7455725" y="487600"/>
            <a:ext cx="1384200" cy="42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19"/>
          <p:cNvPicPr preferRelativeResize="0"/>
          <p:nvPr/>
        </p:nvPicPr>
        <p:blipFill rotWithShape="1">
          <a:blip r:embed="rId3">
            <a:alphaModFix/>
          </a:blip>
          <a:srcRect b="26103" l="28537" r="2629" t="26103"/>
          <a:stretch/>
        </p:blipFill>
        <p:spPr>
          <a:xfrm>
            <a:off x="6818675" y="579875"/>
            <a:ext cx="1725024" cy="2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625" y="2078950"/>
            <a:ext cx="3864900" cy="24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/>
          <p:nvPr>
            <p:ph type="title"/>
          </p:nvPr>
        </p:nvSpPr>
        <p:spPr>
          <a:xfrm>
            <a:off x="470341" y="521225"/>
            <a:ext cx="694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>
                <a:latin typeface="Quicksand SemiBold"/>
                <a:ea typeface="Quicksand SemiBold"/>
                <a:cs typeface="Quicksand SemiBold"/>
                <a:sym typeface="Quicksand SemiBold"/>
              </a:rPr>
              <a:t>Como funciona</a:t>
            </a:r>
            <a:endParaRPr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600300" y="957050"/>
            <a:ext cx="7943400" cy="354000"/>
          </a:xfrm>
          <a:prstGeom prst="rightArrow">
            <a:avLst>
              <a:gd fmla="val 40862" name="adj1"/>
              <a:gd fmla="val 62959" name="adj2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" name="Google Shape;216;p20"/>
          <p:cNvGrpSpPr/>
          <p:nvPr/>
        </p:nvGrpSpPr>
        <p:grpSpPr>
          <a:xfrm>
            <a:off x="1140400" y="957050"/>
            <a:ext cx="354000" cy="354000"/>
            <a:chOff x="2265025" y="2821875"/>
            <a:chExt cx="354000" cy="354000"/>
          </a:xfrm>
        </p:grpSpPr>
        <p:sp>
          <p:nvSpPr>
            <p:cNvPr id="217" name="Google Shape;217;p20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p20"/>
          <p:cNvSpPr txBox="1"/>
          <p:nvPr/>
        </p:nvSpPr>
        <p:spPr>
          <a:xfrm>
            <a:off x="81805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Receber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220" name="Google Shape;220;p20"/>
          <p:cNvGrpSpPr/>
          <p:nvPr/>
        </p:nvGrpSpPr>
        <p:grpSpPr>
          <a:xfrm>
            <a:off x="3233450" y="957050"/>
            <a:ext cx="354000" cy="354000"/>
            <a:chOff x="2265025" y="2821875"/>
            <a:chExt cx="354000" cy="354000"/>
          </a:xfrm>
        </p:grpSpPr>
        <p:sp>
          <p:nvSpPr>
            <p:cNvPr id="221" name="Google Shape;221;p20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" name="Google Shape;223;p20"/>
          <p:cNvGrpSpPr/>
          <p:nvPr/>
        </p:nvGrpSpPr>
        <p:grpSpPr>
          <a:xfrm>
            <a:off x="5326500" y="957050"/>
            <a:ext cx="354000" cy="354000"/>
            <a:chOff x="2265025" y="2821875"/>
            <a:chExt cx="354000" cy="354000"/>
          </a:xfrm>
        </p:grpSpPr>
        <p:sp>
          <p:nvSpPr>
            <p:cNvPr id="224" name="Google Shape;224;p20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" name="Google Shape;226;p20"/>
          <p:cNvSpPr txBox="1"/>
          <p:nvPr/>
        </p:nvSpPr>
        <p:spPr>
          <a:xfrm>
            <a:off x="291110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Classificar 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/ extrair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500415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Processar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28" name="Google Shape;228;p20"/>
          <p:cNvSpPr txBox="1"/>
          <p:nvPr>
            <p:ph idx="1" type="body"/>
          </p:nvPr>
        </p:nvSpPr>
        <p:spPr>
          <a:xfrm>
            <a:off x="600300" y="2078950"/>
            <a:ext cx="50271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600">
                <a:latin typeface="Quicksand Medium"/>
                <a:ea typeface="Quicksand Medium"/>
                <a:cs typeface="Quicksand Medium"/>
                <a:sym typeface="Quicksand Medium"/>
              </a:rPr>
              <a:t>Processador de dados</a:t>
            </a:r>
            <a:endParaRPr sz="16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Normalização dos dados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Rotulagem de informações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Geração de campos calculados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9" name="Google Shape;229;p20"/>
          <p:cNvSpPr/>
          <p:nvPr/>
        </p:nvSpPr>
        <p:spPr>
          <a:xfrm>
            <a:off x="7455725" y="487600"/>
            <a:ext cx="1384200" cy="42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20"/>
          <p:cNvPicPr preferRelativeResize="0"/>
          <p:nvPr/>
        </p:nvPicPr>
        <p:blipFill rotWithShape="1">
          <a:blip r:embed="rId3">
            <a:alphaModFix/>
          </a:blip>
          <a:srcRect b="26103" l="28537" r="2629" t="26103"/>
          <a:stretch/>
        </p:blipFill>
        <p:spPr>
          <a:xfrm>
            <a:off x="6818675" y="579875"/>
            <a:ext cx="1725024" cy="2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0500" y="1966775"/>
            <a:ext cx="2871924" cy="287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/>
          <p:nvPr>
            <p:ph type="title"/>
          </p:nvPr>
        </p:nvSpPr>
        <p:spPr>
          <a:xfrm>
            <a:off x="470341" y="521225"/>
            <a:ext cx="694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>
                <a:latin typeface="Quicksand SemiBold"/>
                <a:ea typeface="Quicksand SemiBold"/>
                <a:cs typeface="Quicksand SemiBold"/>
                <a:sym typeface="Quicksand SemiBold"/>
              </a:rPr>
              <a:t>Como funciona</a:t>
            </a:r>
            <a:endParaRPr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00300" y="957050"/>
            <a:ext cx="7943400" cy="354000"/>
          </a:xfrm>
          <a:prstGeom prst="rightArrow">
            <a:avLst>
              <a:gd fmla="val 40862" name="adj1"/>
              <a:gd fmla="val 62959" name="adj2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21"/>
          <p:cNvGrpSpPr/>
          <p:nvPr/>
        </p:nvGrpSpPr>
        <p:grpSpPr>
          <a:xfrm>
            <a:off x="1140400" y="957050"/>
            <a:ext cx="354000" cy="354000"/>
            <a:chOff x="2265025" y="2821875"/>
            <a:chExt cx="354000" cy="354000"/>
          </a:xfrm>
        </p:grpSpPr>
        <p:sp>
          <p:nvSpPr>
            <p:cNvPr id="239" name="Google Shape;239;p21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" name="Google Shape;241;p21"/>
          <p:cNvSpPr txBox="1"/>
          <p:nvPr/>
        </p:nvSpPr>
        <p:spPr>
          <a:xfrm>
            <a:off x="81805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Receber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242" name="Google Shape;242;p21"/>
          <p:cNvGrpSpPr/>
          <p:nvPr/>
        </p:nvGrpSpPr>
        <p:grpSpPr>
          <a:xfrm>
            <a:off x="3233450" y="957050"/>
            <a:ext cx="354000" cy="354000"/>
            <a:chOff x="2265025" y="2821875"/>
            <a:chExt cx="354000" cy="354000"/>
          </a:xfrm>
        </p:grpSpPr>
        <p:sp>
          <p:nvSpPr>
            <p:cNvPr id="243" name="Google Shape;243;p21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21"/>
          <p:cNvGrpSpPr/>
          <p:nvPr/>
        </p:nvGrpSpPr>
        <p:grpSpPr>
          <a:xfrm>
            <a:off x="5326500" y="957050"/>
            <a:ext cx="354000" cy="354000"/>
            <a:chOff x="2265025" y="2821875"/>
            <a:chExt cx="354000" cy="354000"/>
          </a:xfrm>
        </p:grpSpPr>
        <p:sp>
          <p:nvSpPr>
            <p:cNvPr id="246" name="Google Shape;246;p21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21"/>
          <p:cNvGrpSpPr/>
          <p:nvPr/>
        </p:nvGrpSpPr>
        <p:grpSpPr>
          <a:xfrm>
            <a:off x="7419550" y="957050"/>
            <a:ext cx="354000" cy="354000"/>
            <a:chOff x="2265025" y="2821875"/>
            <a:chExt cx="354000" cy="354000"/>
          </a:xfrm>
        </p:grpSpPr>
        <p:sp>
          <p:nvSpPr>
            <p:cNvPr id="249" name="Google Shape;249;p21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21"/>
          <p:cNvSpPr txBox="1"/>
          <p:nvPr/>
        </p:nvSpPr>
        <p:spPr>
          <a:xfrm>
            <a:off x="291110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Classificar 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/ extrair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2" name="Google Shape;252;p21"/>
          <p:cNvSpPr txBox="1"/>
          <p:nvPr/>
        </p:nvSpPr>
        <p:spPr>
          <a:xfrm>
            <a:off x="500415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Processar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709720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Entregar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4" name="Google Shape;254;p21"/>
          <p:cNvSpPr txBox="1"/>
          <p:nvPr>
            <p:ph idx="1" type="body"/>
          </p:nvPr>
        </p:nvSpPr>
        <p:spPr>
          <a:xfrm>
            <a:off x="600300" y="2078950"/>
            <a:ext cx="50271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600">
                <a:latin typeface="Quicksand Medium"/>
                <a:ea typeface="Quicksand Medium"/>
                <a:cs typeface="Quicksand Medium"/>
                <a:sym typeface="Quicksand Medium"/>
              </a:rPr>
              <a:t>API Rest para entrega dos dados</a:t>
            </a:r>
            <a:endParaRPr sz="16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Entrega em Json personalizado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Estrutura padrão independente da variedade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Mínimo impacto para o processo</a:t>
            </a:r>
            <a:endParaRPr sz="14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5" name="Google Shape;255;p21"/>
          <p:cNvSpPr/>
          <p:nvPr/>
        </p:nvSpPr>
        <p:spPr>
          <a:xfrm>
            <a:off x="7455725" y="487600"/>
            <a:ext cx="1384200" cy="42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21"/>
          <p:cNvPicPr preferRelativeResize="0"/>
          <p:nvPr/>
        </p:nvPicPr>
        <p:blipFill rotWithShape="1">
          <a:blip r:embed="rId3">
            <a:alphaModFix/>
          </a:blip>
          <a:srcRect b="26103" l="28537" r="2629" t="26103"/>
          <a:stretch/>
        </p:blipFill>
        <p:spPr>
          <a:xfrm>
            <a:off x="6818675" y="579875"/>
            <a:ext cx="1725024" cy="2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9800" y="2119175"/>
            <a:ext cx="3211800" cy="21352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/>
          <p:nvPr>
            <p:ph type="title"/>
          </p:nvPr>
        </p:nvSpPr>
        <p:spPr>
          <a:xfrm>
            <a:off x="470348" y="521225"/>
            <a:ext cx="499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>
                <a:latin typeface="Quicksand SemiBold"/>
                <a:ea typeface="Quicksand SemiBold"/>
                <a:cs typeface="Quicksand SemiBold"/>
                <a:sym typeface="Quicksand SemiBold"/>
              </a:rPr>
              <a:t>Cadastre-se Grátis!</a:t>
            </a:r>
            <a:endParaRPr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263" name="Google Shape;263;p22"/>
          <p:cNvPicPr preferRelativeResize="0"/>
          <p:nvPr/>
        </p:nvPicPr>
        <p:blipFill rotWithShape="1">
          <a:blip r:embed="rId3">
            <a:alphaModFix/>
          </a:blip>
          <a:srcRect b="0" l="0" r="7621" t="0"/>
          <a:stretch/>
        </p:blipFill>
        <p:spPr>
          <a:xfrm>
            <a:off x="5521300" y="0"/>
            <a:ext cx="3622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2"/>
          <p:cNvSpPr txBox="1"/>
          <p:nvPr>
            <p:ph idx="1" type="body"/>
          </p:nvPr>
        </p:nvSpPr>
        <p:spPr>
          <a:xfrm>
            <a:off x="494200" y="1067225"/>
            <a:ext cx="5027100" cy="12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Teste o Recognition por 30 dias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Sem compromisso, sem cartão de crédito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Utilize os modelos da galeria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5" name="Google Shape;265;p22"/>
          <p:cNvSpPr txBox="1"/>
          <p:nvPr>
            <p:ph idx="1" type="body"/>
          </p:nvPr>
        </p:nvSpPr>
        <p:spPr>
          <a:xfrm>
            <a:off x="454600" y="2343725"/>
            <a:ext cx="5027100" cy="12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21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recognition-ia.com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66" name="Google Shape;266;p22"/>
          <p:cNvPicPr preferRelativeResize="0"/>
          <p:nvPr/>
        </p:nvPicPr>
        <p:blipFill rotWithShape="1">
          <a:blip r:embed="rId5">
            <a:alphaModFix/>
          </a:blip>
          <a:srcRect b="9370" l="9345" r="9459" t="9991"/>
          <a:stretch/>
        </p:blipFill>
        <p:spPr>
          <a:xfrm>
            <a:off x="2158363" y="3038925"/>
            <a:ext cx="1698775" cy="168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/>
          <p:cNvPicPr preferRelativeResize="0"/>
          <p:nvPr/>
        </p:nvPicPr>
        <p:blipFill rotWithShape="1">
          <a:blip r:embed="rId6">
            <a:alphaModFix/>
          </a:blip>
          <a:srcRect b="36063" l="28771" r="2627" t="29927"/>
          <a:stretch/>
        </p:blipFill>
        <p:spPr>
          <a:xfrm>
            <a:off x="3242600" y="283125"/>
            <a:ext cx="2063149" cy="2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/>
          <p:nvPr>
            <p:ph type="ctrTitle"/>
          </p:nvPr>
        </p:nvSpPr>
        <p:spPr>
          <a:xfrm>
            <a:off x="280962" y="1759700"/>
            <a:ext cx="8520600" cy="6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Quicksand SemiBold"/>
                <a:ea typeface="Quicksand SemiBold"/>
                <a:cs typeface="Quicksand SemiBold"/>
                <a:sym typeface="Quicksand SemiBold"/>
              </a:rPr>
              <a:t>Obrigado!</a:t>
            </a:r>
            <a:endParaRPr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73" name="Google Shape;273;p23"/>
          <p:cNvSpPr txBox="1"/>
          <p:nvPr>
            <p:ph idx="1" type="subTitle"/>
          </p:nvPr>
        </p:nvSpPr>
        <p:spPr>
          <a:xfrm>
            <a:off x="198400" y="2416100"/>
            <a:ext cx="8603100" cy="43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Rogerio Leis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274" name="Google Shape;2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5725" y="3632025"/>
            <a:ext cx="1052525" cy="10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3"/>
          <p:cNvSpPr txBox="1"/>
          <p:nvPr/>
        </p:nvSpPr>
        <p:spPr>
          <a:xfrm>
            <a:off x="3946350" y="2852888"/>
            <a:ext cx="4855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Diretor Comercial</a:t>
            </a:r>
            <a:endParaRPr sz="11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rogerio@earqconsultoria.com</a:t>
            </a:r>
            <a:endParaRPr sz="11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(11) 99557-7525</a:t>
            </a:r>
            <a:endParaRPr sz="11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76" name="Google Shape;276;p23"/>
          <p:cNvPicPr preferRelativeResize="0"/>
          <p:nvPr/>
        </p:nvPicPr>
        <p:blipFill rotWithShape="1">
          <a:blip r:embed="rId4">
            <a:alphaModFix/>
          </a:blip>
          <a:srcRect b="26103" l="28537" r="2629" t="26103"/>
          <a:stretch/>
        </p:blipFill>
        <p:spPr>
          <a:xfrm>
            <a:off x="6963225" y="902350"/>
            <a:ext cx="1725024" cy="2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211175" y="887975"/>
            <a:ext cx="2048700" cy="2078700"/>
          </a:xfrm>
          <a:prstGeom prst="ellipse">
            <a:avLst/>
          </a:prstGeom>
          <a:noFill/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470348" y="521225"/>
            <a:ext cx="5027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Documentos nos Processos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71" name="Google Shape;7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831" y="201222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400" y="165732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5261" y="111732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 rotWithShape="1">
          <a:blip r:embed="rId6">
            <a:alphaModFix/>
          </a:blip>
          <a:srcRect b="15232" l="24498" r="24747" t="14671"/>
          <a:stretch/>
        </p:blipFill>
        <p:spPr>
          <a:xfrm>
            <a:off x="1515244" y="1657325"/>
            <a:ext cx="5832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/>
          <p:nvPr/>
        </p:nvSpPr>
        <p:spPr>
          <a:xfrm>
            <a:off x="220900" y="3025477"/>
            <a:ext cx="2048700" cy="2078700"/>
          </a:xfrm>
          <a:prstGeom prst="ellipse">
            <a:avLst/>
          </a:prstGeom>
          <a:noFill/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7825" y="324572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7825" y="433107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0400" y="379482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58450" y="379482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/>
          <p:nvPr/>
        </p:nvSpPr>
        <p:spPr>
          <a:xfrm rot="672579">
            <a:off x="2417424" y="1835078"/>
            <a:ext cx="773150" cy="432673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334E8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 rot="-1427460">
            <a:off x="2422145" y="3442459"/>
            <a:ext cx="773423" cy="43250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334E8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11">
            <a:alphaModFix/>
          </a:blip>
          <a:srcRect b="0" l="1109" r="51066" t="0"/>
          <a:stretch/>
        </p:blipFill>
        <p:spPr>
          <a:xfrm>
            <a:off x="3295300" y="1230925"/>
            <a:ext cx="1950449" cy="298417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13000" fadeDir="5400012" kx="0" rotWithShape="0" algn="bl" stA="89000" stPos="0" sy="-100000" ky="0"/>
          </a:effectLst>
        </p:spPr>
      </p:pic>
      <p:pic>
        <p:nvPicPr>
          <p:cNvPr id="83" name="Google Shape;83;p11"/>
          <p:cNvPicPr preferRelativeResize="0"/>
          <p:nvPr/>
        </p:nvPicPr>
        <p:blipFill rotWithShape="1">
          <a:blip r:embed="rId12">
            <a:alphaModFix/>
          </a:blip>
          <a:srcRect b="0" l="15938" r="43892" t="0"/>
          <a:stretch/>
        </p:blipFill>
        <p:spPr>
          <a:xfrm>
            <a:off x="5471200" y="0"/>
            <a:ext cx="36728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470341" y="521225"/>
            <a:ext cx="694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Desafios em processos com documentos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470350" y="1000075"/>
            <a:ext cx="6167400" cy="12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RPAs e sistemas precisam de dados estruturados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É necessário estruturar as informações dos documentos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A informação está lá, mas..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3">
            <a:alphaModFix/>
          </a:blip>
          <a:srcRect b="24681" l="0" r="22750" t="0"/>
          <a:stretch/>
        </p:blipFill>
        <p:spPr>
          <a:xfrm>
            <a:off x="5438175" y="2878675"/>
            <a:ext cx="1838175" cy="1629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1" name="Google Shape;91;p12"/>
          <p:cNvPicPr preferRelativeResize="0"/>
          <p:nvPr/>
        </p:nvPicPr>
        <p:blipFill rotWithShape="1">
          <a:blip r:embed="rId4">
            <a:alphaModFix/>
          </a:blip>
          <a:srcRect b="0" l="31572" r="0" t="0"/>
          <a:stretch/>
        </p:blipFill>
        <p:spPr>
          <a:xfrm>
            <a:off x="277925" y="2878675"/>
            <a:ext cx="1838175" cy="1629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2" name="Google Shape;92;p12"/>
          <p:cNvPicPr preferRelativeResize="0"/>
          <p:nvPr/>
        </p:nvPicPr>
        <p:blipFill rotWithShape="1">
          <a:blip r:embed="rId5">
            <a:alphaModFix/>
          </a:blip>
          <a:srcRect b="5383" l="47064" r="25857" t="33025"/>
          <a:stretch/>
        </p:blipFill>
        <p:spPr>
          <a:xfrm>
            <a:off x="2858038" y="2878675"/>
            <a:ext cx="1838175" cy="1629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3" name="Google Shape;93;p12"/>
          <p:cNvPicPr preferRelativeResize="0"/>
          <p:nvPr/>
        </p:nvPicPr>
        <p:blipFill rotWithShape="1">
          <a:blip r:embed="rId6">
            <a:alphaModFix/>
          </a:blip>
          <a:srcRect b="6210" l="27062" r="28308" t="19500"/>
          <a:stretch/>
        </p:blipFill>
        <p:spPr>
          <a:xfrm>
            <a:off x="7025275" y="276875"/>
            <a:ext cx="1838174" cy="22948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>
          <a:xfrm>
            <a:off x="541938" y="2343119"/>
            <a:ext cx="1310148" cy="361746"/>
          </a:xfrm>
          <a:prstGeom prst="flowChartTerminator">
            <a:avLst/>
          </a:prstGeom>
          <a:solidFill>
            <a:srgbClr val="00206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Onde?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3122044" y="2343119"/>
            <a:ext cx="1310148" cy="361746"/>
          </a:xfrm>
          <a:prstGeom prst="flowChartTerminator">
            <a:avLst/>
          </a:prstGeom>
          <a:solidFill>
            <a:srgbClr val="00206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Formato</a:t>
            </a:r>
            <a:r>
              <a:rPr b="1" lang="pt-BR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?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5702150" y="2343119"/>
            <a:ext cx="1310148" cy="361746"/>
          </a:xfrm>
          <a:prstGeom prst="flowChartTerminator">
            <a:avLst/>
          </a:prstGeom>
          <a:solidFill>
            <a:srgbClr val="00206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Qualidade</a:t>
            </a:r>
            <a:r>
              <a:rPr b="1" lang="pt-BR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?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title"/>
          </p:nvPr>
        </p:nvSpPr>
        <p:spPr>
          <a:xfrm>
            <a:off x="470341" y="521225"/>
            <a:ext cx="694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Desafios em processos com documentos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470350" y="1000075"/>
            <a:ext cx="84231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latin typeface="Quicksand"/>
                <a:ea typeface="Quicksand"/>
                <a:cs typeface="Quicksand"/>
                <a:sym typeface="Quicksand"/>
              </a:rPr>
              <a:t>Processos típicos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graphicFrame>
        <p:nvGraphicFramePr>
          <p:cNvPr id="103" name="Google Shape;103;p13"/>
          <p:cNvGraphicFramePr/>
          <p:nvPr/>
        </p:nvGraphicFramePr>
        <p:xfrm>
          <a:off x="244650" y="159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{A1C59256-0DCD-45E7-BFFB-EA5DB3360F61}</a:tableStyleId>
              </a:tblPr>
              <a:tblGrid>
                <a:gridCol w="1316600"/>
                <a:gridCol w="2716525"/>
                <a:gridCol w="1072825"/>
                <a:gridCol w="1230100"/>
                <a:gridCol w="1261500"/>
                <a:gridCol w="970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Desafios</a:t>
                      </a:r>
                      <a:endParaRPr b="1" sz="1200">
                        <a:solidFill>
                          <a:srgbClr val="FFFFFF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 hMerge="1"/>
                <a:tc hMerge="1"/>
                <a:tc hMerge="1"/>
              </a:tr>
              <a:tr h="51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Processo</a:t>
                      </a:r>
                      <a:endParaRPr b="1" sz="1200">
                        <a:solidFill>
                          <a:srgbClr val="FFFFFF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Documentos</a:t>
                      </a:r>
                      <a:endParaRPr b="1" sz="1200">
                        <a:solidFill>
                          <a:srgbClr val="FFFFFF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Diversidade</a:t>
                      </a:r>
                      <a:endParaRPr b="1" sz="1200">
                        <a:solidFill>
                          <a:srgbClr val="FFFFFF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Padronização</a:t>
                      </a:r>
                      <a:endParaRPr b="1" sz="1200">
                        <a:solidFill>
                          <a:srgbClr val="FFFFFF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Complexidade</a:t>
                      </a:r>
                      <a:endParaRPr b="1" sz="1200">
                        <a:solidFill>
                          <a:srgbClr val="FFFFFF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Qualidade</a:t>
                      </a:r>
                      <a:endParaRPr b="1" sz="1200">
                        <a:solidFill>
                          <a:srgbClr val="FFFFFF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FFFFFF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Pagamentos</a:t>
                      </a:r>
                      <a:endParaRPr sz="1000">
                        <a:solidFill>
                          <a:srgbClr val="FFFFFF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FFFFFF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Notas Fiscais, Boletos, Danfes, Invoices, Faturas etc..</a:t>
                      </a:r>
                      <a:endParaRPr sz="1000">
                        <a:solidFill>
                          <a:srgbClr val="FFFFFF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rgbClr val="FF99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</a:t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rgbClr val="FF99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</a:t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FFFFFF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Reembolso</a:t>
                      </a:r>
                      <a:endParaRPr sz="1000">
                        <a:solidFill>
                          <a:srgbClr val="FFFFFF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FFFFFF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Recibos, Notas Fiscais, Comprovantes, Notas etc.</a:t>
                      </a:r>
                      <a:endParaRPr sz="1000">
                        <a:solidFill>
                          <a:srgbClr val="FFFFFF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rgbClr val="FF99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</a:t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rgbClr val="FF99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</a:t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rgbClr val="FF99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</a:t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FFFFFF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RH</a:t>
                      </a:r>
                      <a:endParaRPr sz="1000">
                        <a:solidFill>
                          <a:srgbClr val="FFFFFF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FFFFFF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Folha de Pgto, Folha Ponto, Guias Recolhimento, TRCT, Comprovantes etc..</a:t>
                      </a:r>
                      <a:endParaRPr sz="1000">
                        <a:solidFill>
                          <a:srgbClr val="FFFFFF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rgbClr val="FF99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</a:t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rgbClr val="FF99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</a:t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rgbClr val="FF99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</a:t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FFFFFF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Gestão de consumo</a:t>
                      </a:r>
                      <a:endParaRPr sz="1000">
                        <a:solidFill>
                          <a:srgbClr val="FFFFFF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FFFFFF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Faturas de Energia, Telefonia, Água, Gás etc..</a:t>
                      </a:r>
                      <a:endParaRPr sz="1000">
                        <a:solidFill>
                          <a:srgbClr val="FFFFFF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rgbClr val="FF99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</a:t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500">
                          <a:solidFill>
                            <a:srgbClr val="FF99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</a:t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FF9900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470341" y="521225"/>
            <a:ext cx="694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Superando os desafios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470350" y="1000075"/>
            <a:ext cx="50271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Documentos </a:t>
            </a: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são </a:t>
            </a: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parte</a:t>
            </a: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s</a:t>
            </a: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 de processos maiores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A extração de dados não pode impactar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Deve funcionar como um banco de dados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A solução deve ser:</a:t>
            </a:r>
            <a:endParaRPr sz="14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0" l="33897" r="19257" t="0"/>
          <a:stretch/>
        </p:blipFill>
        <p:spPr>
          <a:xfrm>
            <a:off x="5528875" y="0"/>
            <a:ext cx="3615124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565175" y="2545200"/>
            <a:ext cx="2619950" cy="418500"/>
            <a:chOff x="565175" y="2545200"/>
            <a:chExt cx="2619950" cy="418500"/>
          </a:xfrm>
        </p:grpSpPr>
        <p:sp>
          <p:nvSpPr>
            <p:cNvPr id="112" name="Google Shape;112;p14"/>
            <p:cNvSpPr/>
            <p:nvPr/>
          </p:nvSpPr>
          <p:spPr>
            <a:xfrm>
              <a:off x="904225" y="2620800"/>
              <a:ext cx="2280900" cy="2673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FFFFFF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Fácil de adquirir</a:t>
              </a:r>
              <a:endParaRPr sz="160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5175" y="2545200"/>
              <a:ext cx="418800" cy="4185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565175" y="3091900"/>
            <a:ext cx="2619950" cy="418500"/>
            <a:chOff x="565175" y="2545200"/>
            <a:chExt cx="2619950" cy="418500"/>
          </a:xfrm>
        </p:grpSpPr>
        <p:sp>
          <p:nvSpPr>
            <p:cNvPr id="115" name="Google Shape;115;p14"/>
            <p:cNvSpPr/>
            <p:nvPr/>
          </p:nvSpPr>
          <p:spPr>
            <a:xfrm>
              <a:off x="904225" y="2620800"/>
              <a:ext cx="2280900" cy="2673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FFFFFF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Fácil de usar</a:t>
              </a:r>
              <a:endParaRPr sz="160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565175" y="2545200"/>
              <a:ext cx="418800" cy="4185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565175" y="3638600"/>
            <a:ext cx="2619950" cy="418500"/>
            <a:chOff x="565175" y="2545200"/>
            <a:chExt cx="2619950" cy="418500"/>
          </a:xfrm>
        </p:grpSpPr>
        <p:sp>
          <p:nvSpPr>
            <p:cNvPr id="118" name="Google Shape;118;p14"/>
            <p:cNvSpPr/>
            <p:nvPr/>
          </p:nvSpPr>
          <p:spPr>
            <a:xfrm>
              <a:off x="904225" y="2620800"/>
              <a:ext cx="2280900" cy="2673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FFFFFF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Confiável</a:t>
              </a:r>
              <a:endParaRPr sz="160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5175" y="2545200"/>
              <a:ext cx="418800" cy="4185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565175" y="4185300"/>
            <a:ext cx="2619950" cy="418500"/>
            <a:chOff x="565175" y="2545200"/>
            <a:chExt cx="2619950" cy="418500"/>
          </a:xfrm>
        </p:grpSpPr>
        <p:sp>
          <p:nvSpPr>
            <p:cNvPr id="121" name="Google Shape;121;p14"/>
            <p:cNvSpPr/>
            <p:nvPr/>
          </p:nvSpPr>
          <p:spPr>
            <a:xfrm>
              <a:off x="904225" y="2620800"/>
              <a:ext cx="2280900" cy="2673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FFFFFF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Rápida</a:t>
              </a:r>
              <a:endParaRPr sz="160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5175" y="2545200"/>
              <a:ext cx="418800" cy="4185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/>
          <p:nvPr/>
        </p:nvSpPr>
        <p:spPr>
          <a:xfrm>
            <a:off x="0" y="1509500"/>
            <a:ext cx="3510000" cy="299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742250" y="864450"/>
            <a:ext cx="1719300" cy="158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4200000" dist="57150">
              <a:srgbClr val="000000">
                <a:alpha val="42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SaaS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API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Quicksand Medium"/>
                <a:ea typeface="Quicksand Medium"/>
                <a:cs typeface="Quicksand Medium"/>
                <a:sym typeface="Quicksand Medium"/>
              </a:rPr>
              <a:t>Conecte à plataforma através de API prática, segura, pagando conforme seu consumo.</a:t>
            </a:r>
            <a:endParaRPr sz="10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2672050" y="864450"/>
            <a:ext cx="1719300" cy="158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4200000" dist="57150">
              <a:srgbClr val="000000">
                <a:alpha val="42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Inteligência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Artificial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Quicksand Medium"/>
                <a:ea typeface="Quicksand Medium"/>
                <a:cs typeface="Quicksand Medium"/>
                <a:sym typeface="Quicksand Medium"/>
              </a:rPr>
              <a:t>IA generativa enriquecida com modelos treinados para elevar a qualidade da extração de dados.</a:t>
            </a:r>
            <a:endParaRPr sz="10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742250" y="2665984"/>
            <a:ext cx="1719300" cy="158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4200000" dist="57150">
              <a:srgbClr val="000000">
                <a:alpha val="42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Qualquer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Processo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Quicksand Medium"/>
                <a:ea typeface="Quicksand Medium"/>
                <a:cs typeface="Quicksand Medium"/>
                <a:sym typeface="Quicksand Medium"/>
              </a:rPr>
              <a:t>Preparado para desafios como manuscritos, baixa qualidade e estruturas complexas de dados.</a:t>
            </a:r>
            <a:endParaRPr sz="10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2672050" y="2665984"/>
            <a:ext cx="1719300" cy="158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4200000" dist="57150">
              <a:srgbClr val="000000">
                <a:alpha val="42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Modelos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Quicksand Medium"/>
                <a:ea typeface="Quicksand Medium"/>
                <a:cs typeface="Quicksand Medium"/>
                <a:sym typeface="Quicksand Medium"/>
              </a:rPr>
              <a:t>Prontos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Quicksand Medium"/>
                <a:ea typeface="Quicksand Medium"/>
                <a:cs typeface="Quicksand Medium"/>
                <a:sym typeface="Quicksand Medium"/>
              </a:rPr>
              <a:t>Galeria de modelos treinados e prontos para uso para documentos comuns nos processos.</a:t>
            </a:r>
            <a:endParaRPr sz="10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132" name="Google Shape;132;p15"/>
          <p:cNvPicPr preferRelativeResize="0"/>
          <p:nvPr/>
        </p:nvPicPr>
        <p:blipFill rotWithShape="1">
          <a:blip r:embed="rId3">
            <a:alphaModFix/>
          </a:blip>
          <a:srcRect b="0" l="0" r="16777" t="0"/>
          <a:stretch/>
        </p:blipFill>
        <p:spPr>
          <a:xfrm>
            <a:off x="5360125" y="0"/>
            <a:ext cx="37838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50" y="940650"/>
            <a:ext cx="540675" cy="5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250" y="940650"/>
            <a:ext cx="540675" cy="5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50" y="2742175"/>
            <a:ext cx="540675" cy="5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250" y="2742175"/>
            <a:ext cx="540675" cy="5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 rotWithShape="1">
          <a:blip r:embed="rId5">
            <a:alphaModFix/>
          </a:blip>
          <a:srcRect b="36063" l="28771" r="2627" t="29927"/>
          <a:stretch/>
        </p:blipFill>
        <p:spPr>
          <a:xfrm>
            <a:off x="2328200" y="283125"/>
            <a:ext cx="2063149" cy="2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/>
          <p:nvPr>
            <p:ph type="title"/>
          </p:nvPr>
        </p:nvSpPr>
        <p:spPr>
          <a:xfrm>
            <a:off x="470341" y="521225"/>
            <a:ext cx="694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>
                <a:latin typeface="Quicksand SemiBold"/>
                <a:ea typeface="Quicksand SemiBold"/>
                <a:cs typeface="Quicksand SemiBold"/>
                <a:sym typeface="Quicksand SemiBold"/>
              </a:rPr>
              <a:t>Como funciona</a:t>
            </a:r>
            <a:endParaRPr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600300" y="957050"/>
            <a:ext cx="7943400" cy="354000"/>
          </a:xfrm>
          <a:prstGeom prst="rightArrow">
            <a:avLst>
              <a:gd fmla="val 40862" name="adj1"/>
              <a:gd fmla="val 62959" name="adj2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" name="Google Shape;144;p16"/>
          <p:cNvGrpSpPr/>
          <p:nvPr/>
        </p:nvGrpSpPr>
        <p:grpSpPr>
          <a:xfrm>
            <a:off x="1140400" y="957050"/>
            <a:ext cx="354000" cy="354000"/>
            <a:chOff x="2265025" y="2821875"/>
            <a:chExt cx="354000" cy="354000"/>
          </a:xfrm>
        </p:grpSpPr>
        <p:sp>
          <p:nvSpPr>
            <p:cNvPr id="145" name="Google Shape;145;p16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16"/>
          <p:cNvSpPr txBox="1"/>
          <p:nvPr/>
        </p:nvSpPr>
        <p:spPr>
          <a:xfrm>
            <a:off x="81805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Receber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600300" y="2078950"/>
            <a:ext cx="50271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600">
                <a:latin typeface="Quicksand Medium"/>
                <a:ea typeface="Quicksand Medium"/>
                <a:cs typeface="Quicksand Medium"/>
                <a:sym typeface="Quicksand Medium"/>
              </a:rPr>
              <a:t>API Rest para recebimento de documentos</a:t>
            </a:r>
            <a:endParaRPr sz="16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Padrão de envio Base 64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Processamento unitário ou em lotes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Lotes podem conter modelos variados</a:t>
            </a:r>
            <a:endParaRPr sz="14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7455725" y="487600"/>
            <a:ext cx="1384200" cy="42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 b="26103" l="28537" r="2629" t="26103"/>
          <a:stretch/>
        </p:blipFill>
        <p:spPr>
          <a:xfrm>
            <a:off x="6818675" y="579875"/>
            <a:ext cx="1725024" cy="2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 rotWithShape="1">
          <a:blip r:embed="rId4">
            <a:alphaModFix/>
          </a:blip>
          <a:srcRect b="10394" l="0" r="0" t="0"/>
          <a:stretch/>
        </p:blipFill>
        <p:spPr>
          <a:xfrm>
            <a:off x="5779800" y="1463450"/>
            <a:ext cx="3211800" cy="28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type="title"/>
          </p:nvPr>
        </p:nvSpPr>
        <p:spPr>
          <a:xfrm>
            <a:off x="470341" y="521225"/>
            <a:ext cx="694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>
                <a:latin typeface="Quicksand SemiBold"/>
                <a:ea typeface="Quicksand SemiBold"/>
                <a:cs typeface="Quicksand SemiBold"/>
                <a:sym typeface="Quicksand SemiBold"/>
              </a:rPr>
              <a:t>Como funciona</a:t>
            </a:r>
            <a:endParaRPr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600300" y="957050"/>
            <a:ext cx="7943400" cy="354000"/>
          </a:xfrm>
          <a:prstGeom prst="rightArrow">
            <a:avLst>
              <a:gd fmla="val 40862" name="adj1"/>
              <a:gd fmla="val 62959" name="adj2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17"/>
          <p:cNvGrpSpPr/>
          <p:nvPr/>
        </p:nvGrpSpPr>
        <p:grpSpPr>
          <a:xfrm>
            <a:off x="1140400" y="957050"/>
            <a:ext cx="354000" cy="354000"/>
            <a:chOff x="2265025" y="2821875"/>
            <a:chExt cx="354000" cy="354000"/>
          </a:xfrm>
        </p:grpSpPr>
        <p:sp>
          <p:nvSpPr>
            <p:cNvPr id="159" name="Google Shape;159;p17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7"/>
          <p:cNvSpPr txBox="1"/>
          <p:nvPr/>
        </p:nvSpPr>
        <p:spPr>
          <a:xfrm>
            <a:off x="81805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Receber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162" name="Google Shape;162;p17"/>
          <p:cNvGrpSpPr/>
          <p:nvPr/>
        </p:nvGrpSpPr>
        <p:grpSpPr>
          <a:xfrm>
            <a:off x="3233450" y="957050"/>
            <a:ext cx="354000" cy="354000"/>
            <a:chOff x="2265025" y="2821875"/>
            <a:chExt cx="354000" cy="354000"/>
          </a:xfrm>
        </p:grpSpPr>
        <p:sp>
          <p:nvSpPr>
            <p:cNvPr id="163" name="Google Shape;163;p17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17"/>
          <p:cNvSpPr txBox="1"/>
          <p:nvPr/>
        </p:nvSpPr>
        <p:spPr>
          <a:xfrm>
            <a:off x="291110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Classificar 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/ extrair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66" name="Google Shape;166;p17"/>
          <p:cNvSpPr txBox="1"/>
          <p:nvPr>
            <p:ph idx="1" type="body"/>
          </p:nvPr>
        </p:nvSpPr>
        <p:spPr>
          <a:xfrm>
            <a:off x="600300" y="2078950"/>
            <a:ext cx="50271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600">
                <a:latin typeface="Quicksand Medium"/>
                <a:ea typeface="Quicksand Medium"/>
                <a:cs typeface="Quicksand Medium"/>
                <a:sym typeface="Quicksand Medium"/>
              </a:rPr>
              <a:t>Método por Inteligência Artificial</a:t>
            </a:r>
            <a:endParaRPr sz="16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IA generativa + IA treinada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Ideal para documentos sem padronização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Modelos treinados e prontos para uso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7455725" y="487600"/>
            <a:ext cx="1384200" cy="42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17"/>
          <p:cNvPicPr preferRelativeResize="0"/>
          <p:nvPr/>
        </p:nvPicPr>
        <p:blipFill rotWithShape="1">
          <a:blip r:embed="rId3">
            <a:alphaModFix/>
          </a:blip>
          <a:srcRect b="26103" l="28537" r="2629" t="26103"/>
          <a:stretch/>
        </p:blipFill>
        <p:spPr>
          <a:xfrm>
            <a:off x="6818675" y="579875"/>
            <a:ext cx="1725024" cy="2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700" y="2078950"/>
            <a:ext cx="3211800" cy="248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type="title"/>
          </p:nvPr>
        </p:nvSpPr>
        <p:spPr>
          <a:xfrm>
            <a:off x="470341" y="521225"/>
            <a:ext cx="694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>
                <a:latin typeface="Quicksand SemiBold"/>
                <a:ea typeface="Quicksand SemiBold"/>
                <a:cs typeface="Quicksand SemiBold"/>
                <a:sym typeface="Quicksand SemiBold"/>
              </a:rPr>
              <a:t>Como funciona</a:t>
            </a:r>
            <a:endParaRPr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600300" y="957050"/>
            <a:ext cx="7943400" cy="354000"/>
          </a:xfrm>
          <a:prstGeom prst="rightArrow">
            <a:avLst>
              <a:gd fmla="val 40862" name="adj1"/>
              <a:gd fmla="val 62959" name="adj2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Google Shape;176;p18"/>
          <p:cNvGrpSpPr/>
          <p:nvPr/>
        </p:nvGrpSpPr>
        <p:grpSpPr>
          <a:xfrm>
            <a:off x="1140400" y="957050"/>
            <a:ext cx="354000" cy="354000"/>
            <a:chOff x="2265025" y="2821875"/>
            <a:chExt cx="354000" cy="354000"/>
          </a:xfrm>
        </p:grpSpPr>
        <p:sp>
          <p:nvSpPr>
            <p:cNvPr id="177" name="Google Shape;177;p18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18"/>
          <p:cNvSpPr txBox="1"/>
          <p:nvPr/>
        </p:nvSpPr>
        <p:spPr>
          <a:xfrm>
            <a:off x="81805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Receber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180" name="Google Shape;180;p18"/>
          <p:cNvGrpSpPr/>
          <p:nvPr/>
        </p:nvGrpSpPr>
        <p:grpSpPr>
          <a:xfrm>
            <a:off x="3233450" y="957050"/>
            <a:ext cx="354000" cy="354000"/>
            <a:chOff x="2265025" y="2821875"/>
            <a:chExt cx="354000" cy="354000"/>
          </a:xfrm>
        </p:grpSpPr>
        <p:sp>
          <p:nvSpPr>
            <p:cNvPr id="181" name="Google Shape;181;p18"/>
            <p:cNvSpPr/>
            <p:nvPr/>
          </p:nvSpPr>
          <p:spPr>
            <a:xfrm>
              <a:off x="2265025" y="2821875"/>
              <a:ext cx="354000" cy="354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2294425" y="2851275"/>
              <a:ext cx="295200" cy="295200"/>
            </a:xfrm>
            <a:prstGeom prst="ellipse">
              <a:avLst/>
            </a:prstGeom>
            <a:solidFill>
              <a:srgbClr val="008A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18"/>
          <p:cNvSpPr txBox="1"/>
          <p:nvPr/>
        </p:nvSpPr>
        <p:spPr>
          <a:xfrm>
            <a:off x="2911100" y="1353275"/>
            <a:ext cx="998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Classificar 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/ extrair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4" name="Google Shape;184;p18"/>
          <p:cNvSpPr txBox="1"/>
          <p:nvPr>
            <p:ph idx="1" type="body"/>
          </p:nvPr>
        </p:nvSpPr>
        <p:spPr>
          <a:xfrm>
            <a:off x="600300" y="2078950"/>
            <a:ext cx="45825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600">
                <a:latin typeface="Quicksand Medium"/>
                <a:ea typeface="Quicksand Medium"/>
                <a:cs typeface="Quicksand Medium"/>
                <a:sym typeface="Quicksand Medium"/>
              </a:rPr>
              <a:t>Método por Modelos Flexíveis</a:t>
            </a:r>
            <a:endParaRPr sz="16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Baseado na layouts conhecidos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Ideal para estruturas complexas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Font typeface="Quicksand"/>
              <a:buChar char="❏"/>
            </a:pPr>
            <a:r>
              <a:rPr lang="pt-BR" sz="1600">
                <a:latin typeface="Quicksand"/>
                <a:ea typeface="Quicksand"/>
                <a:cs typeface="Quicksand"/>
                <a:sym typeface="Quicksand"/>
              </a:rPr>
              <a:t>Modelos treinados e prontos para uso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7455725" y="487600"/>
            <a:ext cx="1384200" cy="42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18"/>
          <p:cNvPicPr preferRelativeResize="0"/>
          <p:nvPr/>
        </p:nvPicPr>
        <p:blipFill rotWithShape="1">
          <a:blip r:embed="rId3">
            <a:alphaModFix/>
          </a:blip>
          <a:srcRect b="26103" l="28537" r="2629" t="26103"/>
          <a:stretch/>
        </p:blipFill>
        <p:spPr>
          <a:xfrm>
            <a:off x="6818675" y="579875"/>
            <a:ext cx="1725024" cy="2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3075" y="1966775"/>
            <a:ext cx="3656400" cy="2976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