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Eina01-Bold" panose="020B0604020202020204" charset="0"/>
      <p:regular r:id="rId15"/>
    </p:embeddedFont>
    <p:embeddedFont>
      <p:font typeface="Eina03-Regular" panose="020B0604020202020204" charset="0"/>
      <p:regular r:id="rId16"/>
    </p:embeddedFont>
    <p:embeddedFont>
      <p:font typeface="Open Sans Extra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3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thiago vai mandar o complexidade</a:t>
            </a:r>
          </a:p>
          <a:p>
            <a:endParaRPr lang="en-US"/>
          </a:p>
          <a:p>
            <a:r>
              <a:rPr lang="en-US"/>
              <a:t>Vanessa detecção de anomalias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7641" y="5590237"/>
            <a:ext cx="14099416" cy="140994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456677"/>
            <a:ext cx="16230600" cy="247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9"/>
              </a:lnSpc>
            </a:pPr>
            <a:r>
              <a:rPr lang="en-US" sz="8499">
                <a:solidFill>
                  <a:srgbClr val="051D40"/>
                </a:solidFill>
                <a:latin typeface="Open Sans Extra Bold"/>
              </a:rPr>
              <a:t>Process Mining + IA: O Futuro </a:t>
            </a:r>
          </a:p>
          <a:p>
            <a:pPr>
              <a:lnSpc>
                <a:spcPts val="9689"/>
              </a:lnSpc>
            </a:pPr>
            <a:r>
              <a:rPr lang="en-US" sz="8499">
                <a:solidFill>
                  <a:srgbClr val="051D40"/>
                </a:solidFill>
                <a:latin typeface="Open Sans Extra Bold"/>
              </a:rPr>
              <a:t>da Gestão de Processos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430373" y="-1717598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D3BB2">
                      <a:alpha val="100000"/>
                    </a:srgbClr>
                  </a:gs>
                  <a:gs pos="50000">
                    <a:srgbClr val="0085CD">
                      <a:alpha val="100000"/>
                    </a:srgbClr>
                  </a:gs>
                  <a:gs pos="100000">
                    <a:srgbClr val="40B8F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7995" y="-643475"/>
            <a:ext cx="1286950" cy="12869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314662" y="8904414"/>
            <a:ext cx="3735531" cy="37355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E9E9E9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767533" y="8352565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584057" y="3973184"/>
            <a:ext cx="9146584" cy="5246370"/>
            <a:chOff x="0" y="0"/>
            <a:chExt cx="7981950" cy="4578350"/>
          </a:xfrm>
        </p:grpSpPr>
        <p:sp>
          <p:nvSpPr>
            <p:cNvPr id="17" name="Freeform 1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065" r="-12065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28700" y="8230321"/>
            <a:ext cx="3601583" cy="989233"/>
          </a:xfrm>
          <a:custGeom>
            <a:avLst/>
            <a:gdLst/>
            <a:ahLst/>
            <a:cxnLst/>
            <a:rect l="l" t="t" r="r" b="b"/>
            <a:pathLst>
              <a:path w="3601583" h="989233">
                <a:moveTo>
                  <a:pt x="0" y="0"/>
                </a:moveTo>
                <a:lnTo>
                  <a:pt x="3601583" y="0"/>
                </a:lnTo>
                <a:lnTo>
                  <a:pt x="3601583" y="989233"/>
                </a:lnTo>
                <a:lnTo>
                  <a:pt x="0" y="989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7588" y="10003569"/>
            <a:ext cx="21083176" cy="2340831"/>
            <a:chOff x="0" y="0"/>
            <a:chExt cx="5552771" cy="616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2771" cy="616515"/>
            </a:xfrm>
            <a:custGeom>
              <a:avLst/>
              <a:gdLst/>
              <a:ahLst/>
              <a:cxnLst/>
              <a:rect l="l" t="t" r="r" b="b"/>
              <a:pathLst>
                <a:path w="5552771" h="616515">
                  <a:moveTo>
                    <a:pt x="18728" y="0"/>
                  </a:moveTo>
                  <a:lnTo>
                    <a:pt x="5534043" y="0"/>
                  </a:lnTo>
                  <a:cubicBezTo>
                    <a:pt x="5539010" y="0"/>
                    <a:pt x="5543774" y="1973"/>
                    <a:pt x="5547285" y="5485"/>
                  </a:cubicBezTo>
                  <a:cubicBezTo>
                    <a:pt x="5550798" y="8997"/>
                    <a:pt x="5552771" y="13761"/>
                    <a:pt x="5552771" y="18728"/>
                  </a:cubicBezTo>
                  <a:lnTo>
                    <a:pt x="5552771" y="597787"/>
                  </a:lnTo>
                  <a:cubicBezTo>
                    <a:pt x="5552771" y="602754"/>
                    <a:pt x="5550798" y="607518"/>
                    <a:pt x="5547285" y="611030"/>
                  </a:cubicBezTo>
                  <a:cubicBezTo>
                    <a:pt x="5543774" y="614542"/>
                    <a:pt x="5539010" y="616515"/>
                    <a:pt x="5534043" y="616515"/>
                  </a:cubicBezTo>
                  <a:lnTo>
                    <a:pt x="18728" y="616515"/>
                  </a:lnTo>
                  <a:cubicBezTo>
                    <a:pt x="13761" y="616515"/>
                    <a:pt x="8997" y="614542"/>
                    <a:pt x="5485" y="611030"/>
                  </a:cubicBezTo>
                  <a:cubicBezTo>
                    <a:pt x="1973" y="607518"/>
                    <a:pt x="0" y="602754"/>
                    <a:pt x="0" y="597787"/>
                  </a:cubicBezTo>
                  <a:lnTo>
                    <a:pt x="0" y="18728"/>
                  </a:lnTo>
                  <a:cubicBezTo>
                    <a:pt x="0" y="13761"/>
                    <a:pt x="1973" y="8997"/>
                    <a:pt x="5485" y="5485"/>
                  </a:cubicBezTo>
                  <a:cubicBezTo>
                    <a:pt x="8997" y="1973"/>
                    <a:pt x="13761" y="0"/>
                    <a:pt x="187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52771" cy="654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79962" y="-2057400"/>
            <a:ext cx="21083176" cy="5439555"/>
            <a:chOff x="0" y="0"/>
            <a:chExt cx="5552771" cy="1432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2771" cy="1432640"/>
            </a:xfrm>
            <a:custGeom>
              <a:avLst/>
              <a:gdLst/>
              <a:ahLst/>
              <a:cxnLst/>
              <a:rect l="l" t="t" r="r" b="b"/>
              <a:pathLst>
                <a:path w="5552771" h="1432640">
                  <a:moveTo>
                    <a:pt x="18728" y="0"/>
                  </a:moveTo>
                  <a:lnTo>
                    <a:pt x="5534043" y="0"/>
                  </a:lnTo>
                  <a:cubicBezTo>
                    <a:pt x="5539010" y="0"/>
                    <a:pt x="5543774" y="1973"/>
                    <a:pt x="5547285" y="5485"/>
                  </a:cubicBezTo>
                  <a:cubicBezTo>
                    <a:pt x="5550798" y="8997"/>
                    <a:pt x="5552771" y="13761"/>
                    <a:pt x="5552771" y="18728"/>
                  </a:cubicBezTo>
                  <a:lnTo>
                    <a:pt x="5552771" y="1413912"/>
                  </a:lnTo>
                  <a:cubicBezTo>
                    <a:pt x="5552771" y="1418879"/>
                    <a:pt x="5550798" y="1423643"/>
                    <a:pt x="5547285" y="1427155"/>
                  </a:cubicBezTo>
                  <a:cubicBezTo>
                    <a:pt x="5543774" y="1430667"/>
                    <a:pt x="5539010" y="1432640"/>
                    <a:pt x="5534043" y="1432640"/>
                  </a:cubicBezTo>
                  <a:lnTo>
                    <a:pt x="18728" y="1432640"/>
                  </a:lnTo>
                  <a:cubicBezTo>
                    <a:pt x="13761" y="1432640"/>
                    <a:pt x="8997" y="1430667"/>
                    <a:pt x="5485" y="1427155"/>
                  </a:cubicBezTo>
                  <a:cubicBezTo>
                    <a:pt x="1973" y="1423643"/>
                    <a:pt x="0" y="1418879"/>
                    <a:pt x="0" y="1413912"/>
                  </a:cubicBezTo>
                  <a:lnTo>
                    <a:pt x="0" y="18728"/>
                  </a:lnTo>
                  <a:cubicBezTo>
                    <a:pt x="0" y="13761"/>
                    <a:pt x="1973" y="8997"/>
                    <a:pt x="5485" y="5485"/>
                  </a:cubicBezTo>
                  <a:cubicBezTo>
                    <a:pt x="8997" y="1973"/>
                    <a:pt x="13761" y="0"/>
                    <a:pt x="187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552771" cy="1470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0F0F0"/>
                </a:solidFill>
                <a:latin typeface="Eina01-Bold"/>
              </a:rPr>
              <a:t>Projeção</a:t>
            </a:r>
          </a:p>
        </p:txBody>
      </p:sp>
      <p:sp>
        <p:nvSpPr>
          <p:cNvPr id="9" name="Freeform 9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028700" y="2422526"/>
            <a:ext cx="16230600" cy="6566630"/>
          </a:xfrm>
          <a:custGeom>
            <a:avLst/>
            <a:gdLst/>
            <a:ahLst/>
            <a:cxnLst/>
            <a:rect l="l" t="t" r="r" b="b"/>
            <a:pathLst>
              <a:path w="16230600" h="6566630">
                <a:moveTo>
                  <a:pt x="0" y="0"/>
                </a:moveTo>
                <a:lnTo>
                  <a:pt x="16230600" y="0"/>
                </a:lnTo>
                <a:lnTo>
                  <a:pt x="16230600" y="6566630"/>
                </a:lnTo>
                <a:lnTo>
                  <a:pt x="0" y="6566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E3FC">
                <a:alpha val="100000"/>
              </a:srgbClr>
            </a:gs>
            <a:gs pos="100000">
              <a:srgbClr val="0085C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42353" y="2485761"/>
            <a:ext cx="7652359" cy="5454716"/>
            <a:chOff x="0" y="0"/>
            <a:chExt cx="10203145" cy="72729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66838" cy="7272954"/>
            </a:xfrm>
            <a:custGeom>
              <a:avLst/>
              <a:gdLst/>
              <a:ahLst/>
              <a:cxnLst/>
              <a:rect l="l" t="t" r="r" b="b"/>
              <a:pathLst>
                <a:path w="8166838" h="7272954">
                  <a:moveTo>
                    <a:pt x="0" y="0"/>
                  </a:moveTo>
                  <a:lnTo>
                    <a:pt x="8166838" y="0"/>
                  </a:lnTo>
                  <a:lnTo>
                    <a:pt x="8166838" y="7272954"/>
                  </a:lnTo>
                  <a:lnTo>
                    <a:pt x="0" y="727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441" t="-20507" r="-102204" b="-658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125409" y="0"/>
              <a:ext cx="2077737" cy="7272954"/>
            </a:xfrm>
            <a:custGeom>
              <a:avLst/>
              <a:gdLst/>
              <a:ahLst/>
              <a:cxnLst/>
              <a:rect l="l" t="t" r="r" b="b"/>
              <a:pathLst>
                <a:path w="2077737" h="7272954">
                  <a:moveTo>
                    <a:pt x="0" y="0"/>
                  </a:moveTo>
                  <a:lnTo>
                    <a:pt x="2077736" y="0"/>
                  </a:lnTo>
                  <a:lnTo>
                    <a:pt x="2077736" y="7272954"/>
                  </a:lnTo>
                  <a:lnTo>
                    <a:pt x="0" y="727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38031" b="-2709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441071" y="7053092"/>
            <a:ext cx="13405858" cy="2647657"/>
          </a:xfrm>
          <a:custGeom>
            <a:avLst/>
            <a:gdLst/>
            <a:ahLst/>
            <a:cxnLst/>
            <a:rect l="l" t="t" r="r" b="b"/>
            <a:pathLst>
              <a:path w="13405858" h="2647657">
                <a:moveTo>
                  <a:pt x="0" y="0"/>
                </a:moveTo>
                <a:lnTo>
                  <a:pt x="13405858" y="0"/>
                </a:lnTo>
                <a:lnTo>
                  <a:pt x="13405858" y="2647657"/>
                </a:lnTo>
                <a:lnTo>
                  <a:pt x="0" y="264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2619512" y="2136029"/>
            <a:ext cx="13048976" cy="6524775"/>
            <a:chOff x="0" y="0"/>
            <a:chExt cx="2738610" cy="13693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38610" cy="1369365"/>
            </a:xfrm>
            <a:custGeom>
              <a:avLst/>
              <a:gdLst/>
              <a:ahLst/>
              <a:cxnLst/>
              <a:rect l="l" t="t" r="r" b="b"/>
              <a:pathLst>
                <a:path w="2738610" h="1369365">
                  <a:moveTo>
                    <a:pt x="26105" y="0"/>
                  </a:moveTo>
                  <a:lnTo>
                    <a:pt x="2712505" y="0"/>
                  </a:lnTo>
                  <a:cubicBezTo>
                    <a:pt x="2719428" y="0"/>
                    <a:pt x="2726068" y="2750"/>
                    <a:pt x="2730964" y="7646"/>
                  </a:cubicBezTo>
                  <a:cubicBezTo>
                    <a:pt x="2735860" y="12542"/>
                    <a:pt x="2738610" y="19182"/>
                    <a:pt x="2738610" y="26105"/>
                  </a:cubicBezTo>
                  <a:lnTo>
                    <a:pt x="2738610" y="1343260"/>
                  </a:lnTo>
                  <a:cubicBezTo>
                    <a:pt x="2738610" y="1350184"/>
                    <a:pt x="2735860" y="1356823"/>
                    <a:pt x="2730964" y="1361719"/>
                  </a:cubicBezTo>
                  <a:cubicBezTo>
                    <a:pt x="2726068" y="1366615"/>
                    <a:pt x="2719428" y="1369365"/>
                    <a:pt x="2712505" y="1369365"/>
                  </a:cubicBezTo>
                  <a:lnTo>
                    <a:pt x="26105" y="1369365"/>
                  </a:lnTo>
                  <a:cubicBezTo>
                    <a:pt x="19182" y="1369365"/>
                    <a:pt x="12542" y="1366615"/>
                    <a:pt x="7646" y="1361719"/>
                  </a:cubicBezTo>
                  <a:cubicBezTo>
                    <a:pt x="2750" y="1356823"/>
                    <a:pt x="0" y="1350184"/>
                    <a:pt x="0" y="1343260"/>
                  </a:cubicBezTo>
                  <a:lnTo>
                    <a:pt x="0" y="26105"/>
                  </a:lnTo>
                  <a:cubicBezTo>
                    <a:pt x="0" y="19182"/>
                    <a:pt x="2750" y="12542"/>
                    <a:pt x="7646" y="7646"/>
                  </a:cubicBezTo>
                  <a:cubicBezTo>
                    <a:pt x="12542" y="2750"/>
                    <a:pt x="19182" y="0"/>
                    <a:pt x="261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38610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Eina01-Bold"/>
              </a:rPr>
              <a:t>Detecção de anomalia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567841" y="2136029"/>
            <a:ext cx="9152319" cy="6524775"/>
          </a:xfrm>
          <a:custGeom>
            <a:avLst/>
            <a:gdLst/>
            <a:ahLst/>
            <a:cxnLst/>
            <a:rect l="l" t="t" r="r" b="b"/>
            <a:pathLst>
              <a:path w="9152319" h="6524775">
                <a:moveTo>
                  <a:pt x="0" y="0"/>
                </a:moveTo>
                <a:lnTo>
                  <a:pt x="9152318" y="0"/>
                </a:lnTo>
                <a:lnTo>
                  <a:pt x="9152318" y="6524774"/>
                </a:lnTo>
                <a:lnTo>
                  <a:pt x="0" y="6524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E3FC">
                <a:alpha val="100000"/>
              </a:srgbClr>
            </a:gs>
            <a:gs pos="100000">
              <a:srgbClr val="0085C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672" y="1028700"/>
            <a:ext cx="16200657" cy="8565875"/>
            <a:chOff x="0" y="0"/>
            <a:chExt cx="3218055" cy="17015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8055" cy="1701502"/>
            </a:xfrm>
            <a:custGeom>
              <a:avLst/>
              <a:gdLst/>
              <a:ahLst/>
              <a:cxnLst/>
              <a:rect l="l" t="t" r="r" b="b"/>
              <a:pathLst>
                <a:path w="3218055" h="1701502">
                  <a:moveTo>
                    <a:pt x="24372" y="0"/>
                  </a:moveTo>
                  <a:lnTo>
                    <a:pt x="3193683" y="0"/>
                  </a:lnTo>
                  <a:cubicBezTo>
                    <a:pt x="3200147" y="0"/>
                    <a:pt x="3206346" y="2568"/>
                    <a:pt x="3210917" y="7138"/>
                  </a:cubicBezTo>
                  <a:cubicBezTo>
                    <a:pt x="3215487" y="11709"/>
                    <a:pt x="3218055" y="17908"/>
                    <a:pt x="3218055" y="24372"/>
                  </a:cubicBezTo>
                  <a:lnTo>
                    <a:pt x="3218055" y="1677131"/>
                  </a:lnTo>
                  <a:cubicBezTo>
                    <a:pt x="3218055" y="1690591"/>
                    <a:pt x="3207143" y="1701502"/>
                    <a:pt x="3193683" y="1701502"/>
                  </a:cubicBezTo>
                  <a:lnTo>
                    <a:pt x="24372" y="1701502"/>
                  </a:lnTo>
                  <a:cubicBezTo>
                    <a:pt x="17908" y="1701502"/>
                    <a:pt x="11709" y="1698935"/>
                    <a:pt x="7138" y="1694364"/>
                  </a:cubicBezTo>
                  <a:cubicBezTo>
                    <a:pt x="2568" y="1689793"/>
                    <a:pt x="0" y="1683594"/>
                    <a:pt x="0" y="1677131"/>
                  </a:cubicBezTo>
                  <a:lnTo>
                    <a:pt x="0" y="24372"/>
                  </a:lnTo>
                  <a:cubicBezTo>
                    <a:pt x="0" y="17908"/>
                    <a:pt x="2568" y="11709"/>
                    <a:pt x="7138" y="7138"/>
                  </a:cubicBezTo>
                  <a:cubicBezTo>
                    <a:pt x="11709" y="2568"/>
                    <a:pt x="17908" y="0"/>
                    <a:pt x="24372" y="0"/>
                  </a:cubicBezTo>
                  <a:close/>
                </a:path>
              </a:pathLst>
            </a:custGeom>
            <a:solidFill>
              <a:srgbClr val="000000">
                <a:alpha val="3764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218055" cy="1682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91718" y="5968661"/>
            <a:ext cx="443783" cy="443783"/>
          </a:xfrm>
          <a:custGeom>
            <a:avLst/>
            <a:gdLst/>
            <a:ahLst/>
            <a:cxnLst/>
            <a:rect l="l" t="t" r="r" b="b"/>
            <a:pathLst>
              <a:path w="443783" h="443783">
                <a:moveTo>
                  <a:pt x="0" y="0"/>
                </a:moveTo>
                <a:lnTo>
                  <a:pt x="443782" y="0"/>
                </a:lnTo>
                <a:lnTo>
                  <a:pt x="443782" y="443783"/>
                </a:lnTo>
                <a:lnTo>
                  <a:pt x="0" y="44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95231" y="5325437"/>
            <a:ext cx="436757" cy="436757"/>
          </a:xfrm>
          <a:custGeom>
            <a:avLst/>
            <a:gdLst/>
            <a:ahLst/>
            <a:cxnLst/>
            <a:rect l="l" t="t" r="r" b="b"/>
            <a:pathLst>
              <a:path w="436757" h="436757">
                <a:moveTo>
                  <a:pt x="0" y="0"/>
                </a:moveTo>
                <a:lnTo>
                  <a:pt x="436756" y="0"/>
                </a:lnTo>
                <a:lnTo>
                  <a:pt x="436756" y="436757"/>
                </a:lnTo>
                <a:lnTo>
                  <a:pt x="0" y="436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091718" y="7268507"/>
            <a:ext cx="443783" cy="443783"/>
          </a:xfrm>
          <a:custGeom>
            <a:avLst/>
            <a:gdLst/>
            <a:ahLst/>
            <a:cxnLst/>
            <a:rect l="l" t="t" r="r" b="b"/>
            <a:pathLst>
              <a:path w="443783" h="443783">
                <a:moveTo>
                  <a:pt x="0" y="0"/>
                </a:moveTo>
                <a:lnTo>
                  <a:pt x="443782" y="0"/>
                </a:lnTo>
                <a:lnTo>
                  <a:pt x="443782" y="443782"/>
                </a:lnTo>
                <a:lnTo>
                  <a:pt x="0" y="443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067628" y="7907735"/>
            <a:ext cx="491962" cy="443783"/>
          </a:xfrm>
          <a:custGeom>
            <a:avLst/>
            <a:gdLst/>
            <a:ahLst/>
            <a:cxnLst/>
            <a:rect l="l" t="t" r="r" b="b"/>
            <a:pathLst>
              <a:path w="491962" h="443783">
                <a:moveTo>
                  <a:pt x="0" y="0"/>
                </a:moveTo>
                <a:lnTo>
                  <a:pt x="491962" y="0"/>
                </a:lnTo>
                <a:lnTo>
                  <a:pt x="491962" y="443782"/>
                </a:lnTo>
                <a:lnTo>
                  <a:pt x="0" y="443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7183" t="-37734" r="-134940" b="-17017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2683667" y="5082254"/>
            <a:ext cx="12430612" cy="334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2"/>
              </a:lnSpc>
            </a:pPr>
            <a:r>
              <a:rPr lang="en-US" sz="3687">
                <a:solidFill>
                  <a:srgbClr val="F0F0F0"/>
                </a:solidFill>
                <a:latin typeface="Eina03-Regular"/>
              </a:rPr>
              <a:t>11 93347-8578</a:t>
            </a:r>
          </a:p>
          <a:p>
            <a:pPr>
              <a:lnSpc>
                <a:spcPts val="5162"/>
              </a:lnSpc>
            </a:pPr>
            <a:r>
              <a:rPr lang="en-US" sz="3687">
                <a:solidFill>
                  <a:srgbClr val="F0F0F0"/>
                </a:solidFill>
                <a:latin typeface="Eina03-Regular"/>
              </a:rPr>
              <a:t>leonardo@t2cgroup.com.br</a:t>
            </a:r>
          </a:p>
          <a:p>
            <a:pPr>
              <a:lnSpc>
                <a:spcPts val="5162"/>
              </a:lnSpc>
            </a:pPr>
            <a:endParaRPr lang="en-US" sz="3687">
              <a:solidFill>
                <a:srgbClr val="F0F0F0"/>
              </a:solidFill>
              <a:latin typeface="Eina03-Regular"/>
            </a:endParaRPr>
          </a:p>
          <a:p>
            <a:pPr>
              <a:lnSpc>
                <a:spcPts val="5162"/>
              </a:lnSpc>
            </a:pPr>
            <a:r>
              <a:rPr lang="en-US" sz="3687">
                <a:solidFill>
                  <a:srgbClr val="F0F0F0"/>
                </a:solidFill>
                <a:latin typeface="Eina03-Regular"/>
              </a:rPr>
              <a:t>https://t2cgroup.com.br/</a:t>
            </a:r>
          </a:p>
          <a:p>
            <a:pPr algn="l">
              <a:lnSpc>
                <a:spcPts val="5162"/>
              </a:lnSpc>
            </a:pPr>
            <a:r>
              <a:rPr lang="en-US" sz="3687">
                <a:solidFill>
                  <a:srgbClr val="F0F0F0"/>
                </a:solidFill>
                <a:latin typeface="Eina03-Regular"/>
              </a:rPr>
              <a:t>https://www.linkedin.com/company/t2c-group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97571" y="1115346"/>
            <a:ext cx="10934700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>
                <a:solidFill>
                  <a:srgbClr val="F0F0F0"/>
                </a:solidFill>
                <a:latin typeface="Eina01-Bold"/>
              </a:rPr>
              <a:t>Obrigado!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7570" y="3163221"/>
            <a:ext cx="5141429" cy="15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0F0F0"/>
                </a:solidFill>
                <a:latin typeface="Eina01-Bold"/>
              </a:rPr>
              <a:t>Leonardo Silva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0F0F0"/>
                </a:solidFill>
                <a:latin typeface="Eina01-Bold"/>
              </a:rPr>
              <a:t>CEO e Cofounder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3406" y="3163221"/>
            <a:ext cx="7781167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0F0F0"/>
                </a:solidFill>
                <a:latin typeface="Eina01-Bold"/>
              </a:rPr>
              <a:t>Rafael Mello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0F0F0"/>
                </a:solidFill>
                <a:latin typeface="Eina01-Bold"/>
              </a:rPr>
              <a:t>Diretor de Desenvolvimento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67526" y="5121138"/>
            <a:ext cx="12430612" cy="1396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2"/>
              </a:lnSpc>
            </a:pPr>
            <a:r>
              <a:rPr lang="en-US" sz="3687">
                <a:solidFill>
                  <a:srgbClr val="F0F0F0"/>
                </a:solidFill>
                <a:latin typeface="Eina03-Regular"/>
              </a:rPr>
              <a:t>11 93347-8187</a:t>
            </a:r>
          </a:p>
          <a:p>
            <a:pPr algn="l">
              <a:lnSpc>
                <a:spcPts val="5162"/>
              </a:lnSpc>
            </a:pPr>
            <a:r>
              <a:rPr lang="en-US" sz="3687">
                <a:solidFill>
                  <a:srgbClr val="F0F0F0"/>
                </a:solidFill>
                <a:latin typeface="Eina03-Regular"/>
              </a:rPr>
              <a:t>rafael@t2cgroup.com.br</a:t>
            </a:r>
          </a:p>
        </p:txBody>
      </p:sp>
      <p:sp>
        <p:nvSpPr>
          <p:cNvPr id="14" name="Freeform 14"/>
          <p:cNvSpPr/>
          <p:nvPr/>
        </p:nvSpPr>
        <p:spPr>
          <a:xfrm>
            <a:off x="9427231" y="5954861"/>
            <a:ext cx="443783" cy="443783"/>
          </a:xfrm>
          <a:custGeom>
            <a:avLst/>
            <a:gdLst/>
            <a:ahLst/>
            <a:cxnLst/>
            <a:rect l="l" t="t" r="r" b="b"/>
            <a:pathLst>
              <a:path w="443783" h="443783">
                <a:moveTo>
                  <a:pt x="0" y="0"/>
                </a:moveTo>
                <a:lnTo>
                  <a:pt x="443783" y="0"/>
                </a:lnTo>
                <a:lnTo>
                  <a:pt x="443783" y="443783"/>
                </a:lnTo>
                <a:lnTo>
                  <a:pt x="0" y="44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9430745" y="5311638"/>
            <a:ext cx="436757" cy="436757"/>
          </a:xfrm>
          <a:custGeom>
            <a:avLst/>
            <a:gdLst/>
            <a:ahLst/>
            <a:cxnLst/>
            <a:rect l="l" t="t" r="r" b="b"/>
            <a:pathLst>
              <a:path w="436757" h="436757">
                <a:moveTo>
                  <a:pt x="0" y="0"/>
                </a:moveTo>
                <a:lnTo>
                  <a:pt x="436756" y="0"/>
                </a:lnTo>
                <a:lnTo>
                  <a:pt x="436756" y="436756"/>
                </a:lnTo>
                <a:lnTo>
                  <a:pt x="0" y="43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3349" y="4165982"/>
            <a:ext cx="7769606" cy="776960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EE3FC">
                      <a:alpha val="47000"/>
                    </a:srgbClr>
                  </a:gs>
                  <a:gs pos="100000">
                    <a:srgbClr val="0085CA">
                      <a:alpha val="47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31628" y="5593954"/>
            <a:ext cx="4693046" cy="46930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EE3FC">
                      <a:alpha val="47000"/>
                    </a:srgbClr>
                  </a:gs>
                  <a:gs pos="100000">
                    <a:srgbClr val="0085CA">
                      <a:alpha val="47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26812" y="6989138"/>
            <a:ext cx="1902678" cy="190267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EE3FC">
                      <a:alpha val="47000"/>
                    </a:srgbClr>
                  </a:gs>
                  <a:gs pos="100000">
                    <a:srgbClr val="0085CA">
                      <a:alpha val="47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5758" y="525878"/>
            <a:ext cx="16696485" cy="9235243"/>
            <a:chOff x="0" y="0"/>
            <a:chExt cx="3316545" cy="18344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16545" cy="1834464"/>
            </a:xfrm>
            <a:custGeom>
              <a:avLst/>
              <a:gdLst/>
              <a:ahLst/>
              <a:cxnLst/>
              <a:rect l="l" t="t" r="r" b="b"/>
              <a:pathLst>
                <a:path w="3316545" h="1834464">
                  <a:moveTo>
                    <a:pt x="23648" y="0"/>
                  </a:moveTo>
                  <a:lnTo>
                    <a:pt x="3292897" y="0"/>
                  </a:lnTo>
                  <a:cubicBezTo>
                    <a:pt x="3305957" y="0"/>
                    <a:pt x="3316545" y="10588"/>
                    <a:pt x="3316545" y="23648"/>
                  </a:cubicBezTo>
                  <a:lnTo>
                    <a:pt x="3316545" y="1810816"/>
                  </a:lnTo>
                  <a:cubicBezTo>
                    <a:pt x="3316545" y="1817088"/>
                    <a:pt x="3314054" y="1823103"/>
                    <a:pt x="3309619" y="1827537"/>
                  </a:cubicBezTo>
                  <a:cubicBezTo>
                    <a:pt x="3305184" y="1831972"/>
                    <a:pt x="3299169" y="1834464"/>
                    <a:pt x="3292897" y="1834464"/>
                  </a:cubicBezTo>
                  <a:lnTo>
                    <a:pt x="23648" y="1834464"/>
                  </a:lnTo>
                  <a:cubicBezTo>
                    <a:pt x="10588" y="1834464"/>
                    <a:pt x="0" y="1823876"/>
                    <a:pt x="0" y="1810816"/>
                  </a:cubicBezTo>
                  <a:lnTo>
                    <a:pt x="0" y="23648"/>
                  </a:lnTo>
                  <a:cubicBezTo>
                    <a:pt x="0" y="10588"/>
                    <a:pt x="10588" y="0"/>
                    <a:pt x="23648" y="0"/>
                  </a:cubicBezTo>
                  <a:close/>
                </a:path>
              </a:pathLst>
            </a:custGeom>
            <a:solidFill>
              <a:srgbClr val="0085CD">
                <a:alpha val="8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3316545" cy="1815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860027"/>
            <a:ext cx="2882092" cy="288209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b="-50000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4911664"/>
            <a:ext cx="7714196" cy="334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Engenheiro Mecânico formado pela UNICAMP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Mestre em metodologia de projetos UNICAMP/ITA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Black Belt em Design Six Sigma – DFSS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Larga vivência em projetos internacionais residindo em países como Alemanha e China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Responsável pelo setor de inovação T2C Group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118922" y="2850580"/>
            <a:ext cx="3519726" cy="88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</a:pPr>
            <a:r>
              <a:rPr lang="en-US" sz="3150">
                <a:solidFill>
                  <a:srgbClr val="FFFFFF"/>
                </a:solidFill>
                <a:latin typeface="Eina01-Bold"/>
              </a:rPr>
              <a:t>LEONARDO SILVA</a:t>
            </a:r>
          </a:p>
          <a:p>
            <a:pPr>
              <a:lnSpc>
                <a:spcPts val="2774"/>
              </a:lnSpc>
            </a:pPr>
            <a:r>
              <a:rPr lang="en-US" sz="2499">
                <a:solidFill>
                  <a:srgbClr val="FFFFFF"/>
                </a:solidFill>
                <a:latin typeface="Eina01-Bold"/>
              </a:rPr>
              <a:t>Founder e co-CEO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144000" y="1860027"/>
            <a:ext cx="2882092" cy="288209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b="-50093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144000" y="4911664"/>
            <a:ext cx="8115300" cy="420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Formando em Sistemas de informação pela Universidade de Sorocaba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Pós graduado em Business Intelligence e Analytics pela Universidade Anhembi Morumbi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Mais de 20 anos de atuação no mercado de TI, com foco em desenvolvimento e análise de sistemas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Especialista em projetos de ETL (extract, transformation e Load) em grandes empresas</a:t>
            </a:r>
          </a:p>
          <a:p>
            <a:pPr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Eina01-Bold"/>
            </a:endParaRPr>
          </a:p>
          <a:p>
            <a:pPr marL="431799" lvl="1" indent="-215899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Eina01-Bold"/>
              </a:rPr>
              <a:t>6 anos de experiencia com projetos de RPA, com múltiplas plataformas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07067" y="2850580"/>
            <a:ext cx="4433530" cy="88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3150">
                <a:solidFill>
                  <a:srgbClr val="FFFFFF"/>
                </a:solidFill>
                <a:latin typeface="Eina01-Bold"/>
              </a:rPr>
              <a:t>RAFAEL MELLO</a:t>
            </a:r>
          </a:p>
          <a:p>
            <a:pPr algn="ctr">
              <a:lnSpc>
                <a:spcPts val="2774"/>
              </a:lnSpc>
            </a:pPr>
            <a:r>
              <a:rPr lang="en-US" sz="2499">
                <a:solidFill>
                  <a:srgbClr val="FFFFFF"/>
                </a:solidFill>
                <a:latin typeface="Eina01-Bold"/>
              </a:rPr>
              <a:t>Gerente de Desenvolvimento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Eina01-Bold"/>
              </a:rPr>
              <a:t>Apresentação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2299" y="3344354"/>
            <a:ext cx="12543402" cy="5913946"/>
          </a:xfrm>
          <a:custGeom>
            <a:avLst/>
            <a:gdLst/>
            <a:ahLst/>
            <a:cxnLst/>
            <a:rect l="l" t="t" r="r" b="b"/>
            <a:pathLst>
              <a:path w="12543402" h="5913946">
                <a:moveTo>
                  <a:pt x="0" y="0"/>
                </a:moveTo>
                <a:lnTo>
                  <a:pt x="12543402" y="0"/>
                </a:lnTo>
                <a:lnTo>
                  <a:pt x="12543402" y="5913946"/>
                </a:lnTo>
                <a:lnTo>
                  <a:pt x="0" y="591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-124534"/>
            <a:ext cx="18288000" cy="3027193"/>
            <a:chOff x="0" y="0"/>
            <a:chExt cx="4816593" cy="7972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797285"/>
            </a:xfrm>
            <a:custGeom>
              <a:avLst/>
              <a:gdLst/>
              <a:ahLst/>
              <a:cxnLst/>
              <a:rect l="l" t="t" r="r" b="b"/>
              <a:pathLst>
                <a:path w="4816592" h="797285">
                  <a:moveTo>
                    <a:pt x="0" y="0"/>
                  </a:moveTo>
                  <a:lnTo>
                    <a:pt x="4816592" y="0"/>
                  </a:lnTo>
                  <a:lnTo>
                    <a:pt x="4816592" y="797285"/>
                  </a:lnTo>
                  <a:lnTo>
                    <a:pt x="0" y="797285"/>
                  </a:ln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835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52475"/>
            <a:ext cx="16230600" cy="19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Eina01-Bold"/>
              </a:rPr>
              <a:t>Vantagens em relação ao mapeamento normal</a:t>
            </a:r>
          </a:p>
          <a:p>
            <a:pPr algn="just">
              <a:lnSpc>
                <a:spcPts val="7000"/>
              </a:lnSpc>
            </a:pPr>
            <a:endParaRPr lang="en-US" sz="5000">
              <a:solidFill>
                <a:srgbClr val="FFFFFF"/>
              </a:solidFill>
              <a:latin typeface="Eina01-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28700" y="2061577"/>
            <a:ext cx="16230600" cy="189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Precisão, Entendimento global, Auditoria e Análise de performance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Eina01-Bold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Eina01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D3BB2">
                <a:alpha val="100000"/>
              </a:srgbClr>
            </a:gs>
            <a:gs pos="50000">
              <a:srgbClr val="0085CD">
                <a:alpha val="100000"/>
              </a:srgbClr>
            </a:gs>
            <a:gs pos="100000">
              <a:srgbClr val="40B8F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Eina01-Bold"/>
              </a:rPr>
              <a:t>Process Mining - Visão geral</a:t>
            </a:r>
          </a:p>
        </p:txBody>
      </p:sp>
      <p:sp>
        <p:nvSpPr>
          <p:cNvPr id="3" name="Freeform 3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0F0F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061577"/>
            <a:ext cx="16230600" cy="249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Como funciona o PM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Eina01-Bold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Eina01-Bold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Eina01-Bold"/>
            </a:endParaRPr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20" end="59196.667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110151" y="2951133"/>
            <a:ext cx="14067698" cy="7092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E3FC">
                <a:alpha val="100000"/>
              </a:srgbClr>
            </a:gs>
            <a:gs pos="100000">
              <a:srgbClr val="0085C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0263" y="4936472"/>
            <a:ext cx="9163086" cy="4321828"/>
          </a:xfrm>
          <a:custGeom>
            <a:avLst/>
            <a:gdLst/>
            <a:ahLst/>
            <a:cxnLst/>
            <a:rect l="l" t="t" r="r" b="b"/>
            <a:pathLst>
              <a:path w="9163086" h="4321828">
                <a:moveTo>
                  <a:pt x="0" y="0"/>
                </a:moveTo>
                <a:lnTo>
                  <a:pt x="9163086" y="0"/>
                </a:lnTo>
                <a:lnTo>
                  <a:pt x="9163086" y="4321828"/>
                </a:lnTo>
                <a:lnTo>
                  <a:pt x="0" y="4321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90" b="-48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Eina01-Bold"/>
              </a:rPr>
              <a:t>Insights e melhorias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061577"/>
            <a:ext cx="16230600" cy="249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Focos de retrabalho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Comparativo de performances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Critérios de auditoria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Ofensores de tempo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061577"/>
            <a:ext cx="6182796" cy="189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Dimensionamento de time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Gargalos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Eina01-Bold"/>
              </a:rPr>
              <a:t>Stress limits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19175" y="2158500"/>
            <a:ext cx="19050" cy="6931777"/>
          </a:xfrm>
          <a:prstGeom prst="line">
            <a:avLst/>
          </a:prstGeom>
          <a:ln w="38100" cap="flat">
            <a:solidFill>
              <a:srgbClr val="F0F0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213847" y="9184561"/>
            <a:ext cx="10370642" cy="1037064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2742" y="4936472"/>
            <a:ext cx="6527521" cy="4321828"/>
            <a:chOff x="0" y="0"/>
            <a:chExt cx="8703362" cy="57624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63153" cy="5762437"/>
            </a:xfrm>
            <a:custGeom>
              <a:avLst/>
              <a:gdLst/>
              <a:ahLst/>
              <a:cxnLst/>
              <a:rect l="l" t="t" r="r" b="b"/>
              <a:pathLst>
                <a:path w="3263153" h="5762437">
                  <a:moveTo>
                    <a:pt x="0" y="0"/>
                  </a:moveTo>
                  <a:lnTo>
                    <a:pt x="3263153" y="0"/>
                  </a:lnTo>
                  <a:lnTo>
                    <a:pt x="3263153" y="5762437"/>
                  </a:lnTo>
                  <a:lnTo>
                    <a:pt x="0" y="5762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40" r="-27123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250453" y="0"/>
              <a:ext cx="615403" cy="5762437"/>
            </a:xfrm>
            <a:custGeom>
              <a:avLst/>
              <a:gdLst/>
              <a:ahLst/>
              <a:cxnLst/>
              <a:rect l="l" t="t" r="r" b="b"/>
              <a:pathLst>
                <a:path w="615403" h="5762437">
                  <a:moveTo>
                    <a:pt x="0" y="0"/>
                  </a:moveTo>
                  <a:lnTo>
                    <a:pt x="615403" y="0"/>
                  </a:lnTo>
                  <a:lnTo>
                    <a:pt x="615403" y="5762437"/>
                  </a:lnTo>
                  <a:lnTo>
                    <a:pt x="0" y="5762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21116" t="-540" r="-114732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865856" y="0"/>
              <a:ext cx="1435833" cy="5762437"/>
            </a:xfrm>
            <a:custGeom>
              <a:avLst/>
              <a:gdLst/>
              <a:ahLst/>
              <a:cxnLst/>
              <a:rect l="l" t="t" r="r" b="b"/>
              <a:pathLst>
                <a:path w="1435833" h="5762437">
                  <a:moveTo>
                    <a:pt x="0" y="0"/>
                  </a:moveTo>
                  <a:lnTo>
                    <a:pt x="1435832" y="0"/>
                  </a:lnTo>
                  <a:lnTo>
                    <a:pt x="1435832" y="5762437"/>
                  </a:lnTo>
                  <a:lnTo>
                    <a:pt x="0" y="5762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32010" t="-540" r="-31167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288988" y="0"/>
              <a:ext cx="3414373" cy="5762437"/>
            </a:xfrm>
            <a:custGeom>
              <a:avLst/>
              <a:gdLst/>
              <a:ahLst/>
              <a:cxnLst/>
              <a:rect l="l" t="t" r="r" b="b"/>
              <a:pathLst>
                <a:path w="3414373" h="5762437">
                  <a:moveTo>
                    <a:pt x="0" y="0"/>
                  </a:moveTo>
                  <a:lnTo>
                    <a:pt x="3414374" y="0"/>
                  </a:lnTo>
                  <a:lnTo>
                    <a:pt x="3414374" y="5762437"/>
                  </a:lnTo>
                  <a:lnTo>
                    <a:pt x="0" y="5762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4789" t="-54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61577"/>
            <a:ext cx="16230600" cy="369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ina01-Bold"/>
              </a:rPr>
              <a:t>Complexidade dos dados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ina01-Bold"/>
              </a:rPr>
              <a:t>Correlação entre os atributos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ina01-Bold"/>
              </a:rPr>
              <a:t>Simulações de melhoria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Eina01-Bold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Eina01-Bold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Eina01-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18330" y="3975467"/>
            <a:ext cx="12051340" cy="5282833"/>
          </a:xfrm>
          <a:custGeom>
            <a:avLst/>
            <a:gdLst/>
            <a:ahLst/>
            <a:cxnLst/>
            <a:rect l="l" t="t" r="r" b="b"/>
            <a:pathLst>
              <a:path w="12051340" h="5282833">
                <a:moveTo>
                  <a:pt x="0" y="0"/>
                </a:moveTo>
                <a:lnTo>
                  <a:pt x="12051340" y="0"/>
                </a:lnTo>
                <a:lnTo>
                  <a:pt x="12051340" y="5282833"/>
                </a:lnTo>
                <a:lnTo>
                  <a:pt x="0" y="5282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6" t="-872" r="-76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941097" y="1303602"/>
            <a:ext cx="8202903" cy="321998"/>
            <a:chOff x="0" y="0"/>
            <a:chExt cx="2160435" cy="848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0435" cy="84806"/>
            </a:xfrm>
            <a:custGeom>
              <a:avLst/>
              <a:gdLst/>
              <a:ahLst/>
              <a:cxnLst/>
              <a:rect l="l" t="t" r="r" b="b"/>
              <a:pathLst>
                <a:path w="2160435" h="84806">
                  <a:moveTo>
                    <a:pt x="0" y="0"/>
                  </a:moveTo>
                  <a:lnTo>
                    <a:pt x="2160435" y="0"/>
                  </a:lnTo>
                  <a:lnTo>
                    <a:pt x="2160435" y="84806"/>
                  </a:lnTo>
                  <a:lnTo>
                    <a:pt x="0" y="84806"/>
                  </a:ln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60435" cy="12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Eina01-Bold"/>
              </a:rPr>
              <a:t>Desafios após resultados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2061577"/>
            <a:ext cx="5588675" cy="129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ina01-Bold"/>
              </a:rPr>
              <a:t>Projeções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ina01-Bold"/>
              </a:rPr>
              <a:t>Detecção de anomalias</a:t>
            </a:r>
          </a:p>
        </p:txBody>
      </p:sp>
      <p:sp>
        <p:nvSpPr>
          <p:cNvPr id="9" name="AutoShape 9"/>
          <p:cNvSpPr/>
          <p:nvPr/>
        </p:nvSpPr>
        <p:spPr>
          <a:xfrm>
            <a:off x="1028700" y="2242552"/>
            <a:ext cx="19050" cy="7015748"/>
          </a:xfrm>
          <a:prstGeom prst="line">
            <a:avLst/>
          </a:prstGeom>
          <a:ln w="38100" cap="flat">
            <a:solidFill>
              <a:srgbClr val="0085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" r="-5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EE3FC">
                      <a:alpha val="100000"/>
                    </a:srgbClr>
                  </a:gs>
                  <a:gs pos="100000">
                    <a:srgbClr val="0085CA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35932" y="3856550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9AA7B2">
                  <a:alpha val="4392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987239" y="5522769"/>
            <a:ext cx="3735531" cy="373553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D3BB2">
                      <a:alpha val="100000"/>
                    </a:srgbClr>
                  </a:gs>
                  <a:gs pos="50000">
                    <a:srgbClr val="0085CD">
                      <a:alpha val="100000"/>
                    </a:srgbClr>
                  </a:gs>
                  <a:gs pos="100000">
                    <a:srgbClr val="40B8F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83665" y="3576400"/>
            <a:ext cx="16113253" cy="1611325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62587" y="1635626"/>
            <a:ext cx="14523809" cy="151899"/>
          </a:xfrm>
          <a:prstGeom prst="line">
            <a:avLst/>
          </a:prstGeom>
          <a:ln w="85725" cap="flat">
            <a:gradFill>
              <a:gsLst>
                <a:gs pos="0">
                  <a:srgbClr val="1034B0">
                    <a:alpha val="100000"/>
                  </a:srgbClr>
                </a:gs>
                <a:gs pos="50000">
                  <a:srgbClr val="0186CE">
                    <a:alpha val="100000"/>
                  </a:srgbClr>
                </a:gs>
                <a:gs pos="100000">
                  <a:srgbClr val="3BB4F2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Eina01-Bold"/>
              </a:rPr>
              <a:t>Correlação entre atributos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" r="-5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1181650" y="3856550"/>
            <a:ext cx="1286950" cy="12869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73173" y="6799680"/>
            <a:ext cx="590854" cy="59085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5932" y="2593015"/>
            <a:ext cx="295427" cy="2954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679558" y="2212357"/>
            <a:ext cx="8928884" cy="7840966"/>
            <a:chOff x="0" y="0"/>
            <a:chExt cx="2351640" cy="20651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51640" cy="2065111"/>
            </a:xfrm>
            <a:custGeom>
              <a:avLst/>
              <a:gdLst/>
              <a:ahLst/>
              <a:cxnLst/>
              <a:rect l="l" t="t" r="r" b="b"/>
              <a:pathLst>
                <a:path w="2351640" h="2065111">
                  <a:moveTo>
                    <a:pt x="44220" y="0"/>
                  </a:moveTo>
                  <a:lnTo>
                    <a:pt x="2307420" y="0"/>
                  </a:lnTo>
                  <a:cubicBezTo>
                    <a:pt x="2319148" y="0"/>
                    <a:pt x="2330395" y="4659"/>
                    <a:pt x="2338688" y="12952"/>
                  </a:cubicBezTo>
                  <a:cubicBezTo>
                    <a:pt x="2346981" y="21245"/>
                    <a:pt x="2351640" y="32492"/>
                    <a:pt x="2351640" y="44220"/>
                  </a:cubicBezTo>
                  <a:lnTo>
                    <a:pt x="2351640" y="2020890"/>
                  </a:lnTo>
                  <a:cubicBezTo>
                    <a:pt x="2351640" y="2032618"/>
                    <a:pt x="2346981" y="2043866"/>
                    <a:pt x="2338688" y="2052159"/>
                  </a:cubicBezTo>
                  <a:cubicBezTo>
                    <a:pt x="2330395" y="2060452"/>
                    <a:pt x="2319148" y="2065111"/>
                    <a:pt x="2307420" y="2065111"/>
                  </a:cubicBezTo>
                  <a:lnTo>
                    <a:pt x="44220" y="2065111"/>
                  </a:lnTo>
                  <a:cubicBezTo>
                    <a:pt x="32492" y="2065111"/>
                    <a:pt x="21245" y="2060452"/>
                    <a:pt x="12952" y="2052159"/>
                  </a:cubicBezTo>
                  <a:cubicBezTo>
                    <a:pt x="4659" y="2043866"/>
                    <a:pt x="0" y="2032618"/>
                    <a:pt x="0" y="2020890"/>
                  </a:cubicBezTo>
                  <a:lnTo>
                    <a:pt x="0" y="44220"/>
                  </a:lnTo>
                  <a:cubicBezTo>
                    <a:pt x="0" y="32492"/>
                    <a:pt x="4659" y="21245"/>
                    <a:pt x="12952" y="12952"/>
                  </a:cubicBezTo>
                  <a:cubicBezTo>
                    <a:pt x="21245" y="4659"/>
                    <a:pt x="32492" y="0"/>
                    <a:pt x="44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351640" cy="210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4811610" y="2384407"/>
            <a:ext cx="8664781" cy="7439716"/>
          </a:xfrm>
          <a:custGeom>
            <a:avLst/>
            <a:gdLst/>
            <a:ahLst/>
            <a:cxnLst/>
            <a:rect l="l" t="t" r="r" b="b"/>
            <a:pathLst>
              <a:path w="8664781" h="7439716">
                <a:moveTo>
                  <a:pt x="0" y="0"/>
                </a:moveTo>
                <a:lnTo>
                  <a:pt x="8664780" y="0"/>
                </a:lnTo>
                <a:lnTo>
                  <a:pt x="8664780" y="7439716"/>
                </a:lnTo>
                <a:lnTo>
                  <a:pt x="0" y="7439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8830" y="2615971"/>
            <a:ext cx="20887305" cy="6922077"/>
            <a:chOff x="0" y="0"/>
            <a:chExt cx="5155261" cy="1708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55261" cy="1708460"/>
            </a:xfrm>
            <a:custGeom>
              <a:avLst/>
              <a:gdLst/>
              <a:ahLst/>
              <a:cxnLst/>
              <a:rect l="l" t="t" r="r" b="b"/>
              <a:pathLst>
                <a:path w="5155261" h="1708460">
                  <a:moveTo>
                    <a:pt x="16679" y="0"/>
                  </a:moveTo>
                  <a:lnTo>
                    <a:pt x="5138582" y="0"/>
                  </a:lnTo>
                  <a:cubicBezTo>
                    <a:pt x="5143005" y="0"/>
                    <a:pt x="5147248" y="1757"/>
                    <a:pt x="5150376" y="4885"/>
                  </a:cubicBezTo>
                  <a:cubicBezTo>
                    <a:pt x="5153504" y="8013"/>
                    <a:pt x="5155261" y="12256"/>
                    <a:pt x="5155261" y="16679"/>
                  </a:cubicBezTo>
                  <a:lnTo>
                    <a:pt x="5155261" y="1691780"/>
                  </a:lnTo>
                  <a:cubicBezTo>
                    <a:pt x="5155261" y="1696204"/>
                    <a:pt x="5153504" y="1700446"/>
                    <a:pt x="5150376" y="1703575"/>
                  </a:cubicBezTo>
                  <a:cubicBezTo>
                    <a:pt x="5147248" y="1706702"/>
                    <a:pt x="5143005" y="1708460"/>
                    <a:pt x="5138582" y="1708460"/>
                  </a:cubicBezTo>
                  <a:lnTo>
                    <a:pt x="16679" y="1708460"/>
                  </a:lnTo>
                  <a:cubicBezTo>
                    <a:pt x="12256" y="1708460"/>
                    <a:pt x="8013" y="1706702"/>
                    <a:pt x="4885" y="1703575"/>
                  </a:cubicBezTo>
                  <a:cubicBezTo>
                    <a:pt x="1757" y="1700446"/>
                    <a:pt x="0" y="1696204"/>
                    <a:pt x="0" y="1691780"/>
                  </a:cubicBezTo>
                  <a:lnTo>
                    <a:pt x="0" y="16679"/>
                  </a:lnTo>
                  <a:cubicBezTo>
                    <a:pt x="0" y="12256"/>
                    <a:pt x="1757" y="8013"/>
                    <a:pt x="4885" y="4885"/>
                  </a:cubicBezTo>
                  <a:cubicBezTo>
                    <a:pt x="8013" y="1757"/>
                    <a:pt x="12256" y="0"/>
                    <a:pt x="166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55261" cy="1746560"/>
            </a:xfrm>
            <a:prstGeom prst="rect">
              <a:avLst/>
            </a:prstGeom>
          </p:spPr>
          <p:txBody>
            <a:bodyPr lIns="54209" tIns="54209" rIns="54209" bIns="5420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Eina01-Bold"/>
              </a:rPr>
              <a:t>Importância de atributos</a:t>
            </a:r>
          </a:p>
        </p:txBody>
      </p:sp>
      <p:sp>
        <p:nvSpPr>
          <p:cNvPr id="6" name="Freeform 6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" r="-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19632" y="3334481"/>
            <a:ext cx="16648736" cy="5383091"/>
          </a:xfrm>
          <a:custGeom>
            <a:avLst/>
            <a:gdLst/>
            <a:ahLst/>
            <a:cxnLst/>
            <a:rect l="l" t="t" r="r" b="b"/>
            <a:pathLst>
              <a:path w="16648736" h="5383091">
                <a:moveTo>
                  <a:pt x="0" y="0"/>
                </a:moveTo>
                <a:lnTo>
                  <a:pt x="16648736" y="0"/>
                </a:lnTo>
                <a:lnTo>
                  <a:pt x="16648736" y="5383091"/>
                </a:lnTo>
                <a:lnTo>
                  <a:pt x="0" y="538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E3FC">
                <a:alpha val="100000"/>
              </a:srgbClr>
            </a:gs>
            <a:gs pos="100000">
              <a:srgbClr val="0085C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3765" y="-593786"/>
            <a:ext cx="18616873" cy="10375877"/>
            <a:chOff x="0" y="0"/>
            <a:chExt cx="4903209" cy="2732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3209" cy="2732741"/>
            </a:xfrm>
            <a:custGeom>
              <a:avLst/>
              <a:gdLst/>
              <a:ahLst/>
              <a:cxnLst/>
              <a:rect l="l" t="t" r="r" b="b"/>
              <a:pathLst>
                <a:path w="4903209" h="2732741">
                  <a:moveTo>
                    <a:pt x="41586" y="0"/>
                  </a:moveTo>
                  <a:lnTo>
                    <a:pt x="4861624" y="0"/>
                  </a:lnTo>
                  <a:cubicBezTo>
                    <a:pt x="4872653" y="0"/>
                    <a:pt x="4883230" y="4381"/>
                    <a:pt x="4891029" y="12180"/>
                  </a:cubicBezTo>
                  <a:cubicBezTo>
                    <a:pt x="4898828" y="19979"/>
                    <a:pt x="4903209" y="30556"/>
                    <a:pt x="4903209" y="41586"/>
                  </a:cubicBezTo>
                  <a:lnTo>
                    <a:pt x="4903209" y="2691156"/>
                  </a:lnTo>
                  <a:cubicBezTo>
                    <a:pt x="4903209" y="2702185"/>
                    <a:pt x="4898828" y="2712762"/>
                    <a:pt x="4891029" y="2720561"/>
                  </a:cubicBezTo>
                  <a:cubicBezTo>
                    <a:pt x="4883230" y="2728360"/>
                    <a:pt x="4872653" y="2732741"/>
                    <a:pt x="4861624" y="2732741"/>
                  </a:cubicBezTo>
                  <a:lnTo>
                    <a:pt x="41586" y="2732741"/>
                  </a:lnTo>
                  <a:cubicBezTo>
                    <a:pt x="30556" y="2732741"/>
                    <a:pt x="19979" y="2728360"/>
                    <a:pt x="12180" y="2720561"/>
                  </a:cubicBezTo>
                  <a:cubicBezTo>
                    <a:pt x="4381" y="2712762"/>
                    <a:pt x="0" y="2702185"/>
                    <a:pt x="0" y="2691156"/>
                  </a:cubicBezTo>
                  <a:lnTo>
                    <a:pt x="0" y="41586"/>
                  </a:lnTo>
                  <a:cubicBezTo>
                    <a:pt x="0" y="30556"/>
                    <a:pt x="4381" y="19979"/>
                    <a:pt x="12180" y="12180"/>
                  </a:cubicBezTo>
                  <a:cubicBezTo>
                    <a:pt x="19979" y="4381"/>
                    <a:pt x="30556" y="0"/>
                    <a:pt x="41586" y="0"/>
                  </a:cubicBezTo>
                  <a:close/>
                </a:path>
              </a:pathLst>
            </a:custGeom>
            <a:solidFill>
              <a:srgbClr val="F0F0F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3209" cy="2770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1097" y="1303602"/>
            <a:ext cx="8202903" cy="321998"/>
            <a:chOff x="0" y="0"/>
            <a:chExt cx="2160435" cy="84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0435" cy="84806"/>
            </a:xfrm>
            <a:custGeom>
              <a:avLst/>
              <a:gdLst/>
              <a:ahLst/>
              <a:cxnLst/>
              <a:rect l="l" t="t" r="r" b="b"/>
              <a:pathLst>
                <a:path w="2160435" h="84806">
                  <a:moveTo>
                    <a:pt x="0" y="0"/>
                  </a:moveTo>
                  <a:lnTo>
                    <a:pt x="2160435" y="0"/>
                  </a:lnTo>
                  <a:lnTo>
                    <a:pt x="2160435" y="84806"/>
                  </a:lnTo>
                  <a:lnTo>
                    <a:pt x="0" y="84806"/>
                  </a:lnTo>
                  <a:close/>
                </a:path>
              </a:pathLst>
            </a:custGeom>
            <a:gradFill rotWithShape="1">
              <a:gsLst>
                <a:gs pos="0">
                  <a:srgbClr val="0EE3FC">
                    <a:alpha val="100000"/>
                  </a:srgbClr>
                </a:gs>
                <a:gs pos="100000">
                  <a:srgbClr val="0085C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60435" cy="12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52475"/>
            <a:ext cx="16230600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10005"/>
                </a:solidFill>
                <a:latin typeface="Eina01-Bold"/>
              </a:rPr>
              <a:t>Simulação RPA</a:t>
            </a:r>
          </a:p>
        </p:txBody>
      </p:sp>
      <p:sp>
        <p:nvSpPr>
          <p:cNvPr id="9" name="AutoShape 9"/>
          <p:cNvSpPr/>
          <p:nvPr/>
        </p:nvSpPr>
        <p:spPr>
          <a:xfrm flipH="1">
            <a:off x="14" y="9227717"/>
            <a:ext cx="16207108" cy="1153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831360" y="660498"/>
            <a:ext cx="855881" cy="747614"/>
          </a:xfrm>
          <a:custGeom>
            <a:avLst/>
            <a:gdLst/>
            <a:ahLst/>
            <a:cxnLst/>
            <a:rect l="l" t="t" r="r" b="b"/>
            <a:pathLst>
              <a:path w="855881" h="747614">
                <a:moveTo>
                  <a:pt x="0" y="0"/>
                </a:moveTo>
                <a:lnTo>
                  <a:pt x="855880" y="0"/>
                </a:lnTo>
                <a:lnTo>
                  <a:pt x="855880" y="747614"/>
                </a:lnTo>
                <a:lnTo>
                  <a:pt x="0" y="747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" r="-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861767" y="1993521"/>
            <a:ext cx="14564466" cy="7009149"/>
          </a:xfrm>
          <a:custGeom>
            <a:avLst/>
            <a:gdLst/>
            <a:ahLst/>
            <a:cxnLst/>
            <a:rect l="l" t="t" r="r" b="b"/>
            <a:pathLst>
              <a:path w="14564466" h="7009149">
                <a:moveTo>
                  <a:pt x="0" y="0"/>
                </a:moveTo>
                <a:lnTo>
                  <a:pt x="14564466" y="0"/>
                </a:lnTo>
                <a:lnTo>
                  <a:pt x="14564466" y="7009149"/>
                </a:lnTo>
                <a:lnTo>
                  <a:pt x="0" y="7009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263</Words>
  <Application>Microsoft Office PowerPoint</Application>
  <PresentationFormat>Personalizar</PresentationFormat>
  <Paragraphs>67</Paragraphs>
  <Slides>12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Open Sans Extra Bold</vt:lpstr>
      <vt:lpstr>Eina01-Bold</vt:lpstr>
      <vt:lpstr>Calibri</vt:lpstr>
      <vt:lpstr>Eina03-Regular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Mining + IA: O Futuro da Gestão de Processos</dc:title>
  <cp:lastModifiedBy>Marlon Nascimento</cp:lastModifiedBy>
  <cp:revision>3</cp:revision>
  <dcterms:created xsi:type="dcterms:W3CDTF">2006-08-16T00:00:00Z</dcterms:created>
  <dcterms:modified xsi:type="dcterms:W3CDTF">2024-04-17T11:50:09Z</dcterms:modified>
  <dc:identifier>DAGCNvuyCLc</dc:identifier>
</cp:coreProperties>
</file>