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74" r:id="rId5"/>
    <p:sldMasterId id="2147483826" r:id="rId6"/>
    <p:sldMasterId id="2147483868" r:id="rId7"/>
  </p:sldMasterIdLst>
  <p:notesMasterIdLst>
    <p:notesMasterId r:id="rId67"/>
  </p:notesMasterIdLst>
  <p:handoutMasterIdLst>
    <p:handoutMasterId r:id="rId68"/>
  </p:handoutMasterIdLst>
  <p:sldIdLst>
    <p:sldId id="17484" r:id="rId8"/>
    <p:sldId id="2147468456" r:id="rId9"/>
    <p:sldId id="2147374823" r:id="rId10"/>
    <p:sldId id="141168968" r:id="rId11"/>
    <p:sldId id="2147374835" r:id="rId12"/>
    <p:sldId id="2147374833" r:id="rId13"/>
    <p:sldId id="286" r:id="rId14"/>
    <p:sldId id="2147468487" r:id="rId15"/>
    <p:sldId id="2147468489" r:id="rId16"/>
    <p:sldId id="2147309098" r:id="rId17"/>
    <p:sldId id="2147468454" r:id="rId18"/>
    <p:sldId id="2147308986" r:id="rId19"/>
    <p:sldId id="2147468479" r:id="rId20"/>
    <p:sldId id="2147468480" r:id="rId21"/>
    <p:sldId id="2147468461" r:id="rId22"/>
    <p:sldId id="2147468490" r:id="rId23"/>
    <p:sldId id="141168456" r:id="rId24"/>
    <p:sldId id="141168457" r:id="rId25"/>
    <p:sldId id="141168458" r:id="rId26"/>
    <p:sldId id="141168459" r:id="rId27"/>
    <p:sldId id="141168460" r:id="rId28"/>
    <p:sldId id="141168461" r:id="rId29"/>
    <p:sldId id="141168462" r:id="rId30"/>
    <p:sldId id="141168463" r:id="rId31"/>
    <p:sldId id="2147468474" r:id="rId32"/>
    <p:sldId id="2147308998" r:id="rId33"/>
    <p:sldId id="2147309210" r:id="rId34"/>
    <p:sldId id="2147468468" r:id="rId35"/>
    <p:sldId id="2147468472" r:id="rId36"/>
    <p:sldId id="2147468458" r:id="rId37"/>
    <p:sldId id="2147468469" r:id="rId38"/>
    <p:sldId id="2147468451" r:id="rId39"/>
    <p:sldId id="2147468460" r:id="rId40"/>
    <p:sldId id="2147468476" r:id="rId41"/>
    <p:sldId id="2147468475" r:id="rId42"/>
    <p:sldId id="2147468445" r:id="rId43"/>
    <p:sldId id="2147468463" r:id="rId44"/>
    <p:sldId id="2147468462" r:id="rId45"/>
    <p:sldId id="2147309130" r:id="rId46"/>
    <p:sldId id="2147468470" r:id="rId47"/>
    <p:sldId id="2147468486" r:id="rId48"/>
    <p:sldId id="2147468477" r:id="rId49"/>
    <p:sldId id="2147468471" r:id="rId50"/>
    <p:sldId id="2147468413" r:id="rId51"/>
    <p:sldId id="2147468481" r:id="rId52"/>
    <p:sldId id="2147468482" r:id="rId53"/>
    <p:sldId id="2147468483" r:id="rId54"/>
    <p:sldId id="2147468484" r:id="rId55"/>
    <p:sldId id="2147468485" r:id="rId56"/>
    <p:sldId id="2147309136" r:id="rId57"/>
    <p:sldId id="2147309149" r:id="rId58"/>
    <p:sldId id="2147309148" r:id="rId59"/>
    <p:sldId id="2147309150" r:id="rId60"/>
    <p:sldId id="2147309167" r:id="rId61"/>
    <p:sldId id="2147309155" r:id="rId62"/>
    <p:sldId id="2147309169" r:id="rId63"/>
    <p:sldId id="2147309170" r:id="rId64"/>
    <p:sldId id="2147309102" r:id="rId65"/>
    <p:sldId id="2147468478" r:id="rId6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39156C-A0EA-D2D4-ED70-82211311B266}" name="Jeffrey Grisenthwaite" initials="JG" userId="S::jeffrey.grisenthwaite_sscinc.com#ext#@blueprism.onmicrosoft.com::84760b0a-ba76-4fd9-b8d9-037c28f37a6c" providerId="AD"/>
  <p188:author id="{A7261689-9E5C-3138-9AE5-08F521A72D1B}" name="Fausto Amoroso" initials="FA" userId="S::fausto.amoroso@blueprism.com::4f6cb6af-203b-4326-abed-2da2caae5f50" providerId="AD"/>
  <p188:author id="{AC101DB2-731B-94B5-36E7-43780AA74991}" name="Miguel Rodrigues" initials="MR" userId="S::miguel.rodrigues@blueprism.com::e9ebc132-00ed-4220-a0cf-ddee934d3177" providerId="AD"/>
  <p188:author id="{6B19ADB9-5A83-AC6B-FC2D-83A24267C151}" name="Owen Kimber" initials="OK" userId="S::owen.kimber@blueprism.com::37a1dffd-78ca-4463-8199-475bb2e6381d" providerId="AD"/>
  <p188:author id="{8F66A3CC-11BA-7DED-31E6-0FA24C868433}" name="Steve Siegel" initials="SS" userId="S::steve.siegel@blueprism.com::fcee7b0c-f134-46e5-8bc4-bb782c32702f" providerId="AD"/>
  <p188:author id="{2DC93DEA-A1F8-AEAA-1050-5103E35F49E6}" name="Natalie  Keightley" initials="NK" userId="S::natalie.keightley@blueprism.com::4bd95276-0473-4e2f-8ecf-7de108a3a0aa" providerId="AD"/>
  <p188:author id="{C27731EB-202F-CB0F-148A-620B1BCA574E}" name="Jennifer Kelly" initials="JK" userId="S::jennifer.kelly@blueprism.com::50244ed7-6e28-4db3-b4ca-884ead4891d6" providerId="AD"/>
  <p188:author id="{321D65F7-994A-7443-ADBE-81348BA45881}" name="Jennifer Fleischmann" initials="JF" userId="S::jennifer.fleischmann@blueprism.com::f3b175f9-ed61-4425-b9bd-5cdf82af8c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nnifer Fleischmann" initials="JF" lastIdx="5" clrIdx="0">
    <p:extLst>
      <p:ext uri="{19B8F6BF-5375-455C-9EA6-DF929625EA0E}">
        <p15:presenceInfo xmlns:p15="http://schemas.microsoft.com/office/powerpoint/2012/main" userId="S::jennifer.fleischmann@blueprism.com::f3b175f9-ed61-4425-b9bd-5cdf82af8c84" providerId="AD"/>
      </p:ext>
    </p:extLst>
  </p:cmAuthor>
  <p:cmAuthor id="2" name="Rashida Syed" initials="RS" lastIdx="1" clrIdx="1">
    <p:extLst>
      <p:ext uri="{19B8F6BF-5375-455C-9EA6-DF929625EA0E}">
        <p15:presenceInfo xmlns:p15="http://schemas.microsoft.com/office/powerpoint/2012/main" userId="S::rashida.syed@blueprism.com::cb23bd94-b1a4-4b62-a821-b57dcd2f30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97CEC8"/>
    <a:srgbClr val="EAE9E2"/>
    <a:srgbClr val="006CB7"/>
    <a:srgbClr val="F15F44"/>
    <a:srgbClr val="D01678"/>
    <a:srgbClr val="1A9CA6"/>
    <a:srgbClr val="13818C"/>
    <a:srgbClr val="00ABE6"/>
    <a:srgbClr val="0673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6"/>
    <p:restoredTop sz="95897" autoAdjust="0"/>
  </p:normalViewPr>
  <p:slideViewPr>
    <p:cSldViewPr snapToGrid="0">
      <p:cViewPr varScale="1">
        <p:scale>
          <a:sx n="78" d="100"/>
          <a:sy n="78" d="100"/>
        </p:scale>
        <p:origin x="1018" y="43"/>
      </p:cViewPr>
      <p:guideLst/>
    </p:cSldViewPr>
  </p:slideViewPr>
  <p:notesTextViewPr>
    <p:cViewPr>
      <p:scale>
        <a:sx n="1" d="1"/>
        <a:sy n="1" d="1"/>
      </p:scale>
      <p:origin x="0" y="0"/>
    </p:cViewPr>
  </p:notesTextViewPr>
  <p:sorterViewPr>
    <p:cViewPr>
      <p:scale>
        <a:sx n="100" d="100"/>
        <a:sy n="100" d="100"/>
      </p:scale>
      <p:origin x="0" y="-2160"/>
    </p:cViewPr>
  </p:sorterViewPr>
  <p:notesViewPr>
    <p:cSldViewPr snapToGrid="0">
      <p:cViewPr varScale="1">
        <p:scale>
          <a:sx n="79" d="100"/>
          <a:sy n="79" d="100"/>
        </p:scale>
        <p:origin x="3832" y="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8BE0BF-34DD-4041-9100-FB72B8D75539}"/>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latin typeface="Arial Nova" panose="020B0504020202020204" pitchFamily="34" charset="0"/>
            </a:endParaRPr>
          </a:p>
        </p:txBody>
      </p:sp>
      <p:sp>
        <p:nvSpPr>
          <p:cNvPr id="3" name="Date Placeholder 2">
            <a:extLst>
              <a:ext uri="{FF2B5EF4-FFF2-40B4-BE49-F238E27FC236}">
                <a16:creationId xmlns:a16="http://schemas.microsoft.com/office/drawing/2014/main" id="{EAC5472C-C710-403D-88BD-19335A0A726A}"/>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D59B7C4-6924-4526-B376-72F027C1491C}" type="datetimeFigureOut">
              <a:rPr lang="en-US" smtClean="0">
                <a:latin typeface="Arial Nova" panose="020B0504020202020204" pitchFamily="34" charset="0"/>
              </a:rPr>
              <a:t>11/21/2023</a:t>
            </a:fld>
            <a:endParaRPr lang="en-US">
              <a:latin typeface="Arial Nova" panose="020B0504020202020204" pitchFamily="34" charset="0"/>
            </a:endParaRPr>
          </a:p>
        </p:txBody>
      </p:sp>
      <p:sp>
        <p:nvSpPr>
          <p:cNvPr id="4" name="Footer Placeholder 3">
            <a:extLst>
              <a:ext uri="{FF2B5EF4-FFF2-40B4-BE49-F238E27FC236}">
                <a16:creationId xmlns:a16="http://schemas.microsoft.com/office/drawing/2014/main" id="{0C85EB59-9BAF-4B6E-9FAB-67BE1414349F}"/>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latin typeface="Arial Nova" panose="020B0504020202020204" pitchFamily="34" charset="0"/>
            </a:endParaRPr>
          </a:p>
        </p:txBody>
      </p:sp>
      <p:sp>
        <p:nvSpPr>
          <p:cNvPr id="5" name="Slide Number Placeholder 4">
            <a:extLst>
              <a:ext uri="{FF2B5EF4-FFF2-40B4-BE49-F238E27FC236}">
                <a16:creationId xmlns:a16="http://schemas.microsoft.com/office/drawing/2014/main" id="{9437AB9E-9327-4F99-907B-451DA070AC41}"/>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9DCED43A-DE86-4A6B-BCC0-DCDF4B84546E}" type="slidenum">
              <a:rPr lang="en-US" smtClean="0">
                <a:latin typeface="Arial Nova" panose="020B0504020202020204" pitchFamily="34" charset="0"/>
              </a:rPr>
              <a:t>‹nº›</a:t>
            </a:fld>
            <a:endParaRPr lang="en-US">
              <a:latin typeface="Arial Nova" panose="020B0504020202020204" pitchFamily="34" charset="0"/>
            </a:endParaRPr>
          </a:p>
        </p:txBody>
      </p:sp>
    </p:spTree>
    <p:extLst>
      <p:ext uri="{BB962C8B-B14F-4D97-AF65-F5344CB8AC3E}">
        <p14:creationId xmlns:p14="http://schemas.microsoft.com/office/powerpoint/2010/main" val="1738110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b="0" i="0">
                <a:latin typeface="Arial Nova" panose="020B0504020202020204" pitchFamily="34" charset="0"/>
              </a:defRPr>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b="0" i="0">
                <a:latin typeface="Arial Nova" panose="020B0504020202020204" pitchFamily="34" charset="0"/>
              </a:defRPr>
            </a:lvl1pPr>
          </a:lstStyle>
          <a:p>
            <a:fld id="{3814FA7F-0F7C-437B-A4F0-75A02CA2318D}" type="datetimeFigureOut">
              <a:rPr lang="en-US" smtClean="0"/>
              <a:pPr/>
              <a:t>11/21/2023</a:t>
            </a:fld>
            <a:endParaRPr lang="en-US"/>
          </a:p>
        </p:txBody>
      </p:sp>
      <p:sp>
        <p:nvSpPr>
          <p:cNvPr id="4" name="Slide Image Placeholder 3"/>
          <p:cNvSpPr>
            <a:spLocks noGrp="1" noRot="1" noChangeAspect="1"/>
          </p:cNvSpPr>
          <p:nvPr>
            <p:ph type="sldImg" idx="2"/>
          </p:nvPr>
        </p:nvSpPr>
        <p:spPr>
          <a:xfrm>
            <a:off x="478236" y="668196"/>
            <a:ext cx="4273715" cy="2404266"/>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478236" y="3269604"/>
            <a:ext cx="6209167" cy="5647818"/>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b="0" i="0">
                <a:latin typeface="Arial Nova" panose="020B0504020202020204" pitchFamily="34" charset="0"/>
              </a:defRPr>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b="0" i="0">
                <a:latin typeface="Arial Nova" panose="020B0504020202020204" pitchFamily="34" charset="0"/>
              </a:defRPr>
            </a:lvl1pPr>
          </a:lstStyle>
          <a:p>
            <a:fld id="{FBA7C3DF-E89C-4130-BA50-4EA206596E69}" type="slidenum">
              <a:rPr lang="en-US" smtClean="0"/>
              <a:pPr/>
              <a:t>‹nº›</a:t>
            </a:fld>
            <a:endParaRPr lang="en-US"/>
          </a:p>
        </p:txBody>
      </p:sp>
    </p:spTree>
    <p:extLst>
      <p:ext uri="{BB962C8B-B14F-4D97-AF65-F5344CB8AC3E}">
        <p14:creationId xmlns:p14="http://schemas.microsoft.com/office/powerpoint/2010/main" val="3003730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Nova" panose="020B05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lueprism.com/resources/videos/hershey-digital-workforce-supply-chain/"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blueprism.sharepoint.com/sites/CustomerExperience/Case%20Studies/Forms/AllItems.aspx?sortField=Modified&amp;isAscending=false&amp;id=%2Fsites%2FCustomerExperience%2FCase%20Studies%2FNorsk%2DStal%2DBlue%20Prism%2DDigitalWorkforce%2Epdf&amp;parent=%2Fsites%2FCustomerExperience%2FCase%20Studies" TargetMode="External"/><Relationship Id="rId5" Type="http://schemas.openxmlformats.org/officeDocument/2006/relationships/hyperlink" Target="https://www.blueprism.com/resources/case-studies/agristos-fleet-seamlessly-enters-the-uk-post-brexit-with-help-from-a-digital-workforce/" TargetMode="External"/><Relationship Id="rId4" Type="http://schemas.openxmlformats.org/officeDocument/2006/relationships/hyperlink" Target="https://www.blueprism.com/resources/videos/augment-supply-chain-intelligent-automati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lueprism.com/resources/videos/hershey-digital-workforce-supply-chain/"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blueprism.sharepoint.com/sites/CustomerExperience/Case%20Studies/Forms/AllItems.aspx?sortField=Modified&amp;isAscending=false&amp;id=%2Fsites%2FCustomerExperience%2FCase%20Studies%2FNorsk%2DStal%2DBlue%20Prism%2DDigitalWorkforce%2Epdf&amp;parent=%2Fsites%2FCustomerExperience%2FCase%20Studies" TargetMode="External"/><Relationship Id="rId5" Type="http://schemas.openxmlformats.org/officeDocument/2006/relationships/hyperlink" Target="https://www.blueprism.com/resources/case-studies/agristos-fleet-seamlessly-enters-the-uk-post-brexit-with-help-from-a-digital-workforce/" TargetMode="External"/><Relationship Id="rId4" Type="http://schemas.openxmlformats.org/officeDocument/2006/relationships/hyperlink" Target="https://www.blueprism.com/resources/videos/augment-supply-chain-intelligent-automatio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lueprism.com/resources/white-papers/how-intelligent-automation-is-driving-transformation-in-the-public-sector/"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blueprism.com/products/intelligent-rpa-automation/"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lueprism.com/resources/case-studies/atb-financial-is-optimizing-customer-service-with-intelligent-automatio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blueprism.showpad.biz/webapp2/content/channel-template/a01e9b49069f28fee258e5c39b987c6d"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blueprism.showpad.biz/webapp2/content/channels/a82d61fa9b0a453407a3f840487dc8d4/6297ee67794690715af158d66effdbdc35b0842c8034e0c647d638959d598873/6297ee67794690715af158d66effdbdc1460c2b2cf3dcb1c4cd57ca2091a4e35?page=1"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blueprism.showpad.biz/webapp2/content/channel-template/a01e9b49069f28fee258e5c39b987c6d"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lueprism.com/news/customer-excellence-awards-winners-2021/"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blueprism.com/solutions/industry/financial-services-automation/"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blueprism.com/resources/videos/hershey-digital-workforce-supply-chain/"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blueprism.sharepoint.com/sites/CustomerExperience/Case%20Studies/Forms/AllItems.aspx?sortField=Modified&amp;isAscending=false&amp;id=%2Fsites%2FCustomerExperience%2FCase%20Studies%2FNorsk%2DStal%2DBlue%20Prism%2DDigitalWorkforce%2Epdf&amp;parent=%2Fsites%2FCustomerExperience%2FCase%20Studies" TargetMode="External"/><Relationship Id="rId5" Type="http://schemas.openxmlformats.org/officeDocument/2006/relationships/hyperlink" Target="https://www.blueprism.com/resources/case-studies/agristos-fleet-seamlessly-enters-the-uk-post-brexit-with-help-from-a-digital-workforce/" TargetMode="External"/><Relationship Id="rId4" Type="http://schemas.openxmlformats.org/officeDocument/2006/relationships/hyperlink" Target="https://www.blueprism.com/resources/videos/augment-supply-chain-intelligent-automation/"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lueprism.com/resources/white-papers/how-intelligent-automation-is-driving-transformation-in-the-public-sector/"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blueprism.com/products/intelligent-rpa-automation/"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blueprism.com/resources/case-studies/atb-financial-is-optimizing-customer-service-with-intelligent-automation/"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blueprism.showpad.biz/webapp2/content/channel-template/a01e9b49069f28fee258e5c39b987c6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a:xfrm>
            <a:off x="478236" y="3440031"/>
            <a:ext cx="6016016" cy="3696712"/>
          </a:xfrm>
        </p:spPr>
        <p:txBody>
          <a:bodyPr/>
          <a:lstStyle/>
          <a:p>
            <a:r>
              <a:rPr lang="en-US" dirty="0"/>
              <a:t>Levante a </a:t>
            </a:r>
            <a:r>
              <a:rPr lang="en-US" dirty="0" err="1"/>
              <a:t>mao</a:t>
            </a:r>
            <a:r>
              <a:rPr lang="en-US" dirty="0"/>
              <a:t> </a:t>
            </a:r>
            <a:r>
              <a:rPr lang="en-US" dirty="0" err="1"/>
              <a:t>aqui</a:t>
            </a:r>
            <a:r>
              <a:rPr lang="en-US" dirty="0"/>
              <a:t> </a:t>
            </a:r>
            <a:r>
              <a:rPr lang="en-US" dirty="0" err="1"/>
              <a:t>quem</a:t>
            </a:r>
            <a:r>
              <a:rPr lang="en-US" dirty="0"/>
              <a:t> </a:t>
            </a:r>
            <a:r>
              <a:rPr lang="en-US" dirty="0" err="1"/>
              <a:t>é</a:t>
            </a:r>
            <a:r>
              <a:rPr lang="en-US" dirty="0"/>
              <a:t> familiar com o </a:t>
            </a:r>
            <a:r>
              <a:rPr lang="en-US" dirty="0" err="1"/>
              <a:t>ecossistema</a:t>
            </a:r>
            <a:r>
              <a:rPr lang="en-US" dirty="0"/>
              <a:t> </a:t>
            </a:r>
            <a:r>
              <a:rPr lang="en-US" dirty="0" err="1"/>
              <a:t>todo</a:t>
            </a:r>
            <a:r>
              <a:rPr lang="en-US" dirty="0"/>
              <a:t> da Blue Prism?</a:t>
            </a:r>
          </a:p>
          <a:p>
            <a:endParaRPr lang="en-US" dirty="0"/>
          </a:p>
          <a:p>
            <a:r>
              <a:rPr lang="en-US" dirty="0"/>
              <a:t>Levante a </a:t>
            </a:r>
            <a:r>
              <a:rPr lang="en-US" dirty="0" err="1"/>
              <a:t>mao</a:t>
            </a:r>
            <a:r>
              <a:rPr lang="en-US" dirty="0"/>
              <a:t> </a:t>
            </a:r>
            <a:r>
              <a:rPr lang="en-US" dirty="0" err="1"/>
              <a:t>aqui</a:t>
            </a:r>
            <a:r>
              <a:rPr lang="en-US" dirty="0"/>
              <a:t> </a:t>
            </a:r>
            <a:r>
              <a:rPr lang="en-US" dirty="0" err="1"/>
              <a:t>quem</a:t>
            </a:r>
            <a:r>
              <a:rPr lang="en-US" dirty="0"/>
              <a:t> </a:t>
            </a:r>
            <a:r>
              <a:rPr lang="en-US" dirty="0" err="1"/>
              <a:t>conhece</a:t>
            </a:r>
            <a:r>
              <a:rPr lang="en-US" dirty="0"/>
              <a:t> RPA? </a:t>
            </a:r>
          </a:p>
          <a:p>
            <a:r>
              <a:rPr lang="en-US" dirty="0"/>
              <a:t>Levante a </a:t>
            </a:r>
            <a:r>
              <a:rPr lang="en-US" dirty="0" err="1"/>
              <a:t>mao</a:t>
            </a:r>
            <a:r>
              <a:rPr lang="en-US" dirty="0"/>
              <a:t> </a:t>
            </a:r>
            <a:r>
              <a:rPr lang="en-US" dirty="0" err="1"/>
              <a:t>aqui</a:t>
            </a:r>
            <a:r>
              <a:rPr lang="en-US" dirty="0"/>
              <a:t> </a:t>
            </a:r>
            <a:r>
              <a:rPr lang="en-US" dirty="0" err="1"/>
              <a:t>quem</a:t>
            </a:r>
            <a:r>
              <a:rPr lang="en-US" dirty="0"/>
              <a:t> ja </a:t>
            </a:r>
            <a:r>
              <a:rPr lang="en-US" dirty="0" err="1"/>
              <a:t>ouviu</a:t>
            </a:r>
            <a:r>
              <a:rPr lang="en-US" dirty="0"/>
              <a:t> </a:t>
            </a:r>
            <a:r>
              <a:rPr lang="en-US" dirty="0" err="1"/>
              <a:t>falar</a:t>
            </a:r>
            <a:r>
              <a:rPr lang="en-US" dirty="0"/>
              <a:t> </a:t>
            </a:r>
            <a:r>
              <a:rPr lang="en-US" dirty="0" err="1"/>
              <a:t>em</a:t>
            </a:r>
            <a:r>
              <a:rPr lang="en-US" dirty="0"/>
              <a:t> </a:t>
            </a:r>
            <a:r>
              <a:rPr lang="en-US" dirty="0" err="1"/>
              <a:t>Automaçao</a:t>
            </a:r>
            <a:r>
              <a:rPr lang="en-US" dirty="0"/>
              <a:t> </a:t>
            </a:r>
            <a:r>
              <a:rPr lang="en-US" dirty="0" err="1"/>
              <a:t>Inteligente</a:t>
            </a:r>
            <a:r>
              <a:rPr lang="en-US" dirty="0"/>
              <a:t>. </a:t>
            </a:r>
          </a:p>
          <a:p>
            <a:endParaRPr lang="en-US" dirty="0"/>
          </a:p>
          <a:p>
            <a:r>
              <a:rPr lang="en-US" dirty="0"/>
              <a:t>E </a:t>
            </a:r>
            <a:r>
              <a:rPr lang="en-US" dirty="0" err="1"/>
              <a:t>levante</a:t>
            </a:r>
            <a:r>
              <a:rPr lang="en-US" dirty="0"/>
              <a:t> a </a:t>
            </a:r>
            <a:r>
              <a:rPr lang="en-US" dirty="0" err="1"/>
              <a:t>mao</a:t>
            </a:r>
            <a:r>
              <a:rPr lang="en-US" dirty="0"/>
              <a:t> </a:t>
            </a:r>
            <a:r>
              <a:rPr lang="en-US" dirty="0" err="1"/>
              <a:t>aqui</a:t>
            </a:r>
            <a:r>
              <a:rPr lang="en-US" dirty="0"/>
              <a:t> </a:t>
            </a:r>
            <a:r>
              <a:rPr lang="en-US" dirty="0" err="1"/>
              <a:t>quem</a:t>
            </a:r>
            <a:r>
              <a:rPr lang="en-US" dirty="0"/>
              <a:t> </a:t>
            </a:r>
            <a:r>
              <a:rPr lang="en-US" dirty="0" err="1"/>
              <a:t>acha</a:t>
            </a:r>
            <a:r>
              <a:rPr lang="en-US" dirty="0"/>
              <a:t> que </a:t>
            </a:r>
            <a:r>
              <a:rPr lang="en-US" dirty="0" err="1"/>
              <a:t>os</a:t>
            </a:r>
            <a:r>
              <a:rPr lang="en-US" dirty="0"/>
              <a:t> </a:t>
            </a:r>
            <a:r>
              <a:rPr lang="en-US" dirty="0" err="1"/>
              <a:t>dois</a:t>
            </a:r>
            <a:r>
              <a:rPr lang="en-US" dirty="0"/>
              <a:t> </a:t>
            </a:r>
            <a:r>
              <a:rPr lang="en-US" dirty="0" err="1"/>
              <a:t>sao</a:t>
            </a:r>
            <a:r>
              <a:rPr lang="en-US" dirty="0"/>
              <a:t> a </a:t>
            </a:r>
            <a:r>
              <a:rPr lang="en-US" dirty="0" err="1"/>
              <a:t>mesma</a:t>
            </a:r>
            <a:r>
              <a:rPr lang="en-US" dirty="0"/>
              <a:t> </a:t>
            </a:r>
            <a:r>
              <a:rPr lang="en-US" dirty="0" err="1"/>
              <a:t>coisa</a:t>
            </a:r>
            <a:r>
              <a:rPr lang="en-US" dirty="0"/>
              <a:t>?  </a:t>
            </a:r>
            <a:r>
              <a:rPr lang="en-US" dirty="0" err="1"/>
              <a:t>ahha</a:t>
            </a:r>
            <a:endParaRPr lang="en-US" dirty="0"/>
          </a:p>
        </p:txBody>
      </p:sp>
      <p:sp>
        <p:nvSpPr>
          <p:cNvPr id="4" name="Slide Number Placeholder 3"/>
          <p:cNvSpPr>
            <a:spLocks noGrp="1"/>
          </p:cNvSpPr>
          <p:nvPr>
            <p:ph type="sldNum" sz="quarter" idx="5"/>
          </p:nvPr>
        </p:nvSpPr>
        <p:spPr/>
        <p:txBody>
          <a:bodyPr/>
          <a:lstStyle/>
          <a:p>
            <a:pPr defTabSz="942289">
              <a:defRPr/>
            </a:pPr>
            <a:fld id="{1AF2398B-CFEA-6A42-8C66-E6C27F20A527}" type="slidenum">
              <a:rPr lang="en-US">
                <a:solidFill>
                  <a:prstClr val="black"/>
                </a:solidFill>
                <a:latin typeface="Calibri" panose="020F0502020204030204"/>
              </a:rPr>
              <a:pPr defTabSz="94228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76011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229438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900" b="1" dirty="0">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pPr marL="171450" indent="-171450">
              <a:buFont typeface="Arial" panose="020B0604020202020204" pitchFamily="34" charset="0"/>
              <a:buChar char="•"/>
            </a:pPr>
            <a:endParaRPr lang="en-US" sz="900" dirty="0">
              <a:cs typeface="Calibri"/>
            </a:endParaRPr>
          </a:p>
          <a:p>
            <a:r>
              <a:rPr lang="en-US" sz="900" b="1" dirty="0">
                <a:latin typeface="Arial Nova"/>
              </a:rPr>
              <a:t>Full Talk Track:</a:t>
            </a:r>
          </a:p>
          <a:p>
            <a:r>
              <a:rPr lang="en-US" sz="900" dirty="0"/>
              <a:t>Here are 3 examples of SS&amp;C Blue Prism customers from the Manufacturing sector who are unlocking real transformational business value with Intelligent Automation</a:t>
            </a:r>
          </a:p>
          <a:p>
            <a:r>
              <a:rPr lang="en-US" sz="900" dirty="0"/>
              <a:t>Let's look at some of the value that we've delivered to our mutual customers as proof points of this coming together:</a:t>
            </a:r>
          </a:p>
          <a:p>
            <a:pPr marL="0" lvl="1" indent="0">
              <a:buFont typeface="Arial" panose="020B0604020202020204" pitchFamily="34" charset="0"/>
              <a:buNone/>
            </a:pPr>
            <a:endParaRPr lang="en-US" sz="900" b="1" dirty="0">
              <a:cs typeface="Calibri"/>
            </a:endParaRPr>
          </a:p>
          <a:p>
            <a:pPr marL="0" lvl="1" indent="0">
              <a:buFont typeface="Arial" panose="020B0604020202020204" pitchFamily="34" charset="0"/>
              <a:buNone/>
            </a:pPr>
            <a:r>
              <a:rPr lang="en-US" sz="900" b="1" dirty="0">
                <a:cs typeface="Calibri"/>
              </a:rPr>
              <a:t>1. Hershey</a:t>
            </a:r>
          </a:p>
          <a:p>
            <a:pPr marL="0" marR="0" lvl="1"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i="0" u="none" strike="noStrike" kern="1200" dirty="0">
                <a:solidFill>
                  <a:schemeClr val="tx1"/>
                </a:solidFill>
                <a:effectLst/>
                <a:latin typeface="Arial Nova" panose="020B0504020202020204" pitchFamily="34" charset="0"/>
              </a:rPr>
              <a:t>Hershey run regular promotional activities where their products are specifically branded for an event or region. Prior to the introduction of intelligent automation there was significant waste associated with this practise. Through automation Hershey saved $31M in inventory, $7.4M in their remarketing &amp; eliminated waste. The project ROI was 3 months &amp; their automation programs are now returning almost $50M a year in savings.</a:t>
            </a:r>
            <a:endParaRPr lang="en-US" sz="900" dirty="0">
              <a:cs typeface="Calibri"/>
            </a:endParaRPr>
          </a:p>
          <a:p>
            <a:pPr marL="0" lvl="1" indent="0">
              <a:buFont typeface="Arial" panose="020B0604020202020204" pitchFamily="34" charset="0"/>
              <a:buNone/>
            </a:pPr>
            <a:r>
              <a:rPr lang="en-GB" sz="900" b="0" i="0" u="sng" strike="noStrike" dirty="0">
                <a:effectLst/>
                <a:hlinkClick r:id="rId3"/>
              </a:rPr>
              <a:t>https://www.blueprism.com/resources/videos/hershey-digital-workforce-supply-chain/</a:t>
            </a:r>
            <a:r>
              <a:rPr lang="en-GB" sz="900" dirty="0"/>
              <a:t> </a:t>
            </a:r>
          </a:p>
          <a:p>
            <a:pPr marL="0" lvl="1" indent="0">
              <a:buFont typeface="Arial" panose="020B0604020202020204" pitchFamily="34" charset="0"/>
              <a:buNone/>
            </a:pPr>
            <a:r>
              <a:rPr lang="en-GB" sz="900" b="0" i="0" u="sng" dirty="0">
                <a:effectLst/>
                <a:hlinkClick r:id="rId4" tooltip="https://www.blueprism.com/resources/videos/augment-supply-chain-intelligent-automation/"/>
              </a:rPr>
              <a:t>https://www.blueprism.com/resources/videos/augment-supply-chain-intelligent-automation/</a:t>
            </a:r>
            <a:endParaRPr lang="en-GB" sz="900" b="0" i="0" u="sng" dirty="0">
              <a:effectLst/>
            </a:endParaRPr>
          </a:p>
          <a:p>
            <a:pPr marL="0" lvl="1" indent="0">
              <a:buFont typeface="Arial" panose="020B0604020202020204" pitchFamily="34" charset="0"/>
              <a:buNone/>
            </a:pPr>
            <a:endParaRPr lang="en-US" sz="900" dirty="0">
              <a:cs typeface="Calibri"/>
            </a:endParaRPr>
          </a:p>
          <a:p>
            <a:pPr marL="0" marR="0" lvl="1"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cs typeface="Calibri"/>
              </a:rPr>
              <a:t>2. </a:t>
            </a:r>
            <a:r>
              <a:rPr lang="en-US" sz="900" b="1" dirty="0" err="1">
                <a:cs typeface="Calibri"/>
              </a:rPr>
              <a:t>Agristo</a:t>
            </a:r>
            <a:endParaRPr lang="en-US" sz="900" b="1" dirty="0">
              <a:cs typeface="Calibri"/>
            </a:endParaRPr>
          </a:p>
          <a:p>
            <a:pPr marL="0" marR="0" lvl="1"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With </a:t>
            </a:r>
            <a:r>
              <a:rPr lang="en-US" sz="900" dirty="0" err="1"/>
              <a:t>brexit</a:t>
            </a:r>
            <a:r>
              <a:rPr lang="en-US" sz="900" dirty="0"/>
              <a:t>, a lot of new processes came into place which had to be handled manually. Massive disruption was seen at our ports as business tried to adapt. </a:t>
            </a:r>
            <a:r>
              <a:rPr lang="en-US" sz="900" dirty="0" err="1"/>
              <a:t>Agristo</a:t>
            </a:r>
            <a:r>
              <a:rPr lang="en-US" sz="900" dirty="0"/>
              <a:t> had foreseen this challenge and opted for a digital first solution. </a:t>
            </a:r>
            <a:r>
              <a:rPr lang="en-GB" sz="900" b="0" i="0" u="none" strike="noStrike" kern="1200" dirty="0">
                <a:solidFill>
                  <a:schemeClr val="tx1"/>
                </a:solidFill>
                <a:effectLst/>
                <a:latin typeface="Arial Nova" panose="020B0504020202020204" pitchFamily="34" charset="0"/>
              </a:rPr>
              <a:t>Automatic document flow that eliminates most manual work was introduced an as a result </a:t>
            </a:r>
            <a:r>
              <a:rPr lang="en-GB" sz="900" b="0" i="0" u="none" strike="noStrike" kern="1200" dirty="0" err="1">
                <a:solidFill>
                  <a:schemeClr val="tx1"/>
                </a:solidFill>
                <a:effectLst/>
                <a:latin typeface="Arial Nova" panose="020B0504020202020204" pitchFamily="34" charset="0"/>
              </a:rPr>
              <a:t>Agristo</a:t>
            </a:r>
            <a:r>
              <a:rPr lang="en-GB" sz="900" b="0" i="0" u="none" strike="noStrike" kern="1200" dirty="0">
                <a:solidFill>
                  <a:schemeClr val="tx1"/>
                </a:solidFill>
                <a:effectLst/>
                <a:latin typeface="Arial Nova" panose="020B0504020202020204" pitchFamily="34" charset="0"/>
              </a:rPr>
              <a:t> experienced</a:t>
            </a:r>
            <a:r>
              <a:rPr lang="en-GB" sz="900" dirty="0"/>
              <a:t> </a:t>
            </a:r>
            <a:r>
              <a:rPr lang="en-GB" sz="900" b="0" i="0" u="none" strike="noStrike" kern="1200" dirty="0">
                <a:solidFill>
                  <a:schemeClr val="tx1"/>
                </a:solidFill>
                <a:effectLst/>
                <a:latin typeface="Arial Nova" panose="020B0504020202020204" pitchFamily="34" charset="0"/>
              </a:rPr>
              <a:t>No downtime, allowing their </a:t>
            </a:r>
            <a:r>
              <a:rPr lang="en-GB" sz="900" b="0" i="0" u="none" strike="noStrike" kern="1200" dirty="0" err="1">
                <a:solidFill>
                  <a:schemeClr val="tx1"/>
                </a:solidFill>
                <a:effectLst/>
                <a:latin typeface="Arial Nova" panose="020B0504020202020204" pitchFamily="34" charset="0"/>
              </a:rPr>
              <a:t>logitistics</a:t>
            </a:r>
            <a:r>
              <a:rPr lang="en-GB" sz="900" b="0" i="0" u="none" strike="noStrike" kern="1200" dirty="0">
                <a:solidFill>
                  <a:schemeClr val="tx1"/>
                </a:solidFill>
                <a:effectLst/>
                <a:latin typeface="Arial Nova" panose="020B0504020202020204" pitchFamily="34" charset="0"/>
              </a:rPr>
              <a:t> to not have disruptions. This was a significant achievement given the1k trucks entering UK per month without delay</a:t>
            </a:r>
            <a:endParaRPr lang="en-US" sz="900" b="0" i="0" u="none" strike="noStrike" dirty="0">
              <a:effectLst/>
              <a:cs typeface="Calibri"/>
            </a:endParaRPr>
          </a:p>
          <a:p>
            <a:pPr marL="0" lvl="1" indent="0">
              <a:buFont typeface="Arial" panose="020B0604020202020204" pitchFamily="34" charset="0"/>
              <a:buNone/>
            </a:pPr>
            <a:r>
              <a:rPr lang="en-GB" sz="900" b="0" i="0" u="sng" strike="noStrike" dirty="0">
                <a:effectLst/>
                <a:hlinkClick r:id="rId5"/>
              </a:rPr>
              <a:t>https://www.blueprism.com/resources/case-studies/agristos-fleet-seamlessly-enters-the-uk-post-brexit-with-help-from-a-digital-workforce/</a:t>
            </a:r>
            <a:r>
              <a:rPr lang="en-GB" sz="900" dirty="0"/>
              <a:t> </a:t>
            </a:r>
            <a:endParaRPr lang="en-US" sz="900" dirty="0">
              <a:cs typeface="Calibri"/>
            </a:endParaRPr>
          </a:p>
          <a:p>
            <a:pPr marL="0" lvl="1" indent="0">
              <a:buFont typeface="Arial" panose="020B0604020202020204" pitchFamily="34" charset="0"/>
              <a:buNone/>
            </a:pPr>
            <a:endParaRPr lang="en-US" sz="900" b="1" dirty="0">
              <a:cs typeface="Calibri"/>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cs typeface="Calibri"/>
              </a:rPr>
              <a:t>3. </a:t>
            </a:r>
            <a:r>
              <a:rPr lang="en-US" sz="900" b="1" dirty="0" err="1">
                <a:cs typeface="Calibri"/>
              </a:rPr>
              <a:t>Norsk</a:t>
            </a:r>
            <a:r>
              <a:rPr lang="en-US" sz="900" b="1" dirty="0">
                <a:cs typeface="Calibri"/>
              </a:rPr>
              <a:t> </a:t>
            </a:r>
            <a:r>
              <a:rPr lang="en-US" sz="900" b="1" dirty="0" err="1">
                <a:cs typeface="Calibri"/>
              </a:rPr>
              <a:t>Stal</a:t>
            </a:r>
            <a:endParaRPr lang="en-US" sz="900" b="1" dirty="0">
              <a:cs typeface="Calibri"/>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i="0" u="none" strike="noStrike" kern="1200" dirty="0">
                <a:solidFill>
                  <a:schemeClr val="tx1"/>
                </a:solidFill>
                <a:effectLst/>
                <a:latin typeface="Arial Nova" panose="020B0504020202020204" pitchFamily="34" charset="0"/>
              </a:rPr>
              <a:t>Non-standard orders made it difficult for </a:t>
            </a:r>
            <a:r>
              <a:rPr lang="en-GB" sz="900" b="0" i="0" u="none" strike="noStrike" kern="1200" dirty="0" err="1">
                <a:solidFill>
                  <a:schemeClr val="tx1"/>
                </a:solidFill>
                <a:effectLst/>
                <a:latin typeface="Arial Nova" panose="020B0504020202020204" pitchFamily="34" charset="0"/>
              </a:rPr>
              <a:t>Norsk</a:t>
            </a:r>
            <a:r>
              <a:rPr lang="en-GB" sz="900" b="0" i="0" u="none" strike="noStrike" kern="1200" dirty="0">
                <a:solidFill>
                  <a:schemeClr val="tx1"/>
                </a:solidFill>
                <a:effectLst/>
                <a:latin typeface="Arial Nova" panose="020B0504020202020204" pitchFamily="34" charset="0"/>
              </a:rPr>
              <a:t> </a:t>
            </a:r>
            <a:r>
              <a:rPr lang="en-GB" sz="900" b="0" i="0" u="none" strike="noStrike" kern="1200" dirty="0" err="1">
                <a:solidFill>
                  <a:schemeClr val="tx1"/>
                </a:solidFill>
                <a:effectLst/>
                <a:latin typeface="Arial Nova" panose="020B0504020202020204" pitchFamily="34" charset="0"/>
              </a:rPr>
              <a:t>Stal</a:t>
            </a:r>
            <a:r>
              <a:rPr lang="en-GB" sz="900" b="0" i="0" u="none" strike="noStrike" kern="1200" dirty="0">
                <a:solidFill>
                  <a:schemeClr val="tx1"/>
                </a:solidFill>
                <a:effectLst/>
                <a:latin typeface="Arial Nova" panose="020B0504020202020204" pitchFamily="34" charset="0"/>
              </a:rPr>
              <a:t> plants to optimise how they would manufacture their products to meet demand.</a:t>
            </a:r>
            <a:r>
              <a:rPr lang="en-GB" sz="900" dirty="0"/>
              <a:t> </a:t>
            </a:r>
            <a:r>
              <a:rPr lang="en-GB" sz="900" b="0" i="0" u="none" strike="noStrike" kern="1200" dirty="0">
                <a:solidFill>
                  <a:schemeClr val="tx1"/>
                </a:solidFill>
                <a:effectLst/>
                <a:latin typeface="Arial Nova" panose="020B0504020202020204" pitchFamily="34" charset="0"/>
              </a:rPr>
              <a:t>The digital workforce now informs the planner with the best way to build the beams based on approved orders and an estimate of total output of the plant. This means that</a:t>
            </a:r>
            <a:r>
              <a:rPr lang="en-GB" sz="900" dirty="0"/>
              <a:t> </a:t>
            </a:r>
            <a:r>
              <a:rPr lang="en-GB" sz="900" b="0" i="0" u="none" strike="noStrike" kern="1200" dirty="0">
                <a:solidFill>
                  <a:schemeClr val="tx1"/>
                </a:solidFill>
                <a:effectLst/>
                <a:latin typeface="Arial Nova" panose="020B0504020202020204" pitchFamily="34" charset="0"/>
              </a:rPr>
              <a:t>production planners can focus on big picture optimization, strategy and handling unexpected events whilst handling</a:t>
            </a:r>
            <a:r>
              <a:rPr lang="en-GB" sz="900" dirty="0"/>
              <a:t> </a:t>
            </a:r>
            <a:r>
              <a:rPr lang="en-GB" sz="900" b="0" i="0" u="none" strike="noStrike" kern="1200" dirty="0">
                <a:solidFill>
                  <a:schemeClr val="tx1"/>
                </a:solidFill>
                <a:effectLst/>
                <a:latin typeface="Arial Nova" panose="020B0504020202020204" pitchFamily="34" charset="0"/>
              </a:rPr>
              <a:t>50% more production orders. All this has been achieved &amp; at the same time, employee satisfaction scores have improved significantly.</a:t>
            </a:r>
            <a:endParaRPr lang="en-GB" sz="900" dirty="0"/>
          </a:p>
          <a:p>
            <a:pPr marL="0" lvl="1" indent="0">
              <a:buFont typeface="Arial" panose="020B0604020202020204" pitchFamily="34" charset="0"/>
              <a:buNone/>
            </a:pPr>
            <a:r>
              <a:rPr lang="en-GB" sz="900" b="0" i="0" u="sng" strike="noStrike" dirty="0">
                <a:effectLst/>
                <a:hlinkClick r:id="rId6"/>
              </a:rPr>
              <a:t>https://blueprism.sharepoint.com/sites/CustomerExperience/Case%20Studies/Forms/AllItems.aspx?sortField=Modified&amp;isAscending=false&amp;id=%2Fsites%2FCustomerExperience%2FCase%20Studies%2FNorsk%2DStal%2DBlue%20Prism%2DDigitalWorkforce%2Epdf&amp;parent=%2Fsites%2FCustomerExperience%2FCase%20Studies</a:t>
            </a:r>
            <a:r>
              <a:rPr lang="en-GB" sz="900" dirty="0"/>
              <a:t> </a:t>
            </a:r>
            <a:endParaRPr lang="en-US" sz="900" dirty="0">
              <a:cs typeface="Calibri"/>
            </a:endParaRPr>
          </a:p>
          <a:p>
            <a:pPr marL="0" lvl="1" indent="0">
              <a:buFont typeface="Arial" panose="020B0604020202020204" pitchFamily="34" charset="0"/>
              <a:buNone/>
            </a:pPr>
            <a:endParaRPr lang="en-GB" sz="900" b="0" i="0" u="sng"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251429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900" b="1" dirty="0">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pPr marL="171450" indent="-171450">
              <a:buFont typeface="Arial" panose="020B0604020202020204" pitchFamily="34" charset="0"/>
              <a:buChar char="•"/>
            </a:pPr>
            <a:endParaRPr lang="en-US" sz="900" dirty="0">
              <a:cs typeface="Calibri"/>
            </a:endParaRPr>
          </a:p>
          <a:p>
            <a:r>
              <a:rPr lang="en-US" sz="900" b="1" dirty="0">
                <a:latin typeface="Arial Nova"/>
              </a:rPr>
              <a:t>Full Talk Track:</a:t>
            </a:r>
          </a:p>
          <a:p>
            <a:r>
              <a:rPr lang="en-US" sz="900" dirty="0"/>
              <a:t>Here are 3 examples of SS&amp;C Blue Prism customers from the Manufacturing sector who are unlocking real transformational business value with Intelligent Automation</a:t>
            </a:r>
          </a:p>
          <a:p>
            <a:r>
              <a:rPr lang="en-US" sz="900" dirty="0"/>
              <a:t>Let's look at some of the value that we've delivered to our mutual customers as proof points of this coming together:</a:t>
            </a:r>
          </a:p>
          <a:p>
            <a:pPr marL="0" lvl="1" indent="0">
              <a:buFont typeface="Arial" panose="020B0604020202020204" pitchFamily="34" charset="0"/>
              <a:buNone/>
            </a:pPr>
            <a:endParaRPr lang="en-US" sz="900" b="1" dirty="0">
              <a:cs typeface="Calibri"/>
            </a:endParaRPr>
          </a:p>
          <a:p>
            <a:pPr marL="0" lvl="1" indent="0">
              <a:buFont typeface="Arial" panose="020B0604020202020204" pitchFamily="34" charset="0"/>
              <a:buNone/>
            </a:pPr>
            <a:r>
              <a:rPr lang="en-US" sz="900" b="1" dirty="0">
                <a:cs typeface="Calibri"/>
              </a:rPr>
              <a:t>1. Hershey</a:t>
            </a:r>
          </a:p>
          <a:p>
            <a:pPr marL="0" marR="0" lvl="1"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i="0" u="none" strike="noStrike" kern="1200" dirty="0">
                <a:solidFill>
                  <a:schemeClr val="tx1"/>
                </a:solidFill>
                <a:effectLst/>
                <a:latin typeface="Arial Nova" panose="020B0504020202020204" pitchFamily="34" charset="0"/>
              </a:rPr>
              <a:t>Hershey run regular promotional activities where their products are specifically branded for an event or region. Prior to the introduction of intelligent automation there was significant waste associated with this practise. Through automation Hershey saved $31M in inventory, $7.4M in their remarketing &amp; eliminated waste. The project ROI was 3 months &amp; their automation programs are now returning almost $50M a year in savings.</a:t>
            </a:r>
            <a:endParaRPr lang="en-US" sz="900" dirty="0">
              <a:cs typeface="Calibri"/>
            </a:endParaRPr>
          </a:p>
          <a:p>
            <a:pPr marL="0" lvl="1" indent="0">
              <a:buFont typeface="Arial" panose="020B0604020202020204" pitchFamily="34" charset="0"/>
              <a:buNone/>
            </a:pPr>
            <a:r>
              <a:rPr lang="en-GB" sz="900" b="0" i="0" u="sng" strike="noStrike" dirty="0">
                <a:effectLst/>
                <a:hlinkClick r:id="rId3"/>
              </a:rPr>
              <a:t>https://www.blueprism.com/resources/videos/hershey-digital-workforce-supply-chain/</a:t>
            </a:r>
            <a:r>
              <a:rPr lang="en-GB" sz="900" dirty="0"/>
              <a:t> </a:t>
            </a:r>
          </a:p>
          <a:p>
            <a:pPr marL="0" lvl="1" indent="0">
              <a:buFont typeface="Arial" panose="020B0604020202020204" pitchFamily="34" charset="0"/>
              <a:buNone/>
            </a:pPr>
            <a:r>
              <a:rPr lang="en-GB" sz="900" b="0" i="0" u="sng" dirty="0">
                <a:effectLst/>
                <a:hlinkClick r:id="rId4" tooltip="https://www.blueprism.com/resources/videos/augment-supply-chain-intelligent-automation/"/>
              </a:rPr>
              <a:t>https://www.blueprism.com/resources/videos/augment-supply-chain-intelligent-automation/</a:t>
            </a:r>
            <a:endParaRPr lang="en-GB" sz="900" b="0" i="0" u="sng" dirty="0">
              <a:effectLst/>
            </a:endParaRPr>
          </a:p>
          <a:p>
            <a:pPr marL="0" lvl="1" indent="0">
              <a:buFont typeface="Arial" panose="020B0604020202020204" pitchFamily="34" charset="0"/>
              <a:buNone/>
            </a:pPr>
            <a:endParaRPr lang="en-US" sz="900" dirty="0">
              <a:cs typeface="Calibri"/>
            </a:endParaRPr>
          </a:p>
          <a:p>
            <a:pPr marL="0" marR="0" lvl="1"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cs typeface="Calibri"/>
              </a:rPr>
              <a:t>2. </a:t>
            </a:r>
            <a:r>
              <a:rPr lang="en-US" sz="900" b="1" dirty="0" err="1">
                <a:cs typeface="Calibri"/>
              </a:rPr>
              <a:t>Agristo</a:t>
            </a:r>
            <a:endParaRPr lang="en-US" sz="900" b="1" dirty="0">
              <a:cs typeface="Calibri"/>
            </a:endParaRPr>
          </a:p>
          <a:p>
            <a:pPr marL="0" marR="0" lvl="1"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With </a:t>
            </a:r>
            <a:r>
              <a:rPr lang="en-US" sz="900" dirty="0" err="1"/>
              <a:t>brexit</a:t>
            </a:r>
            <a:r>
              <a:rPr lang="en-US" sz="900" dirty="0"/>
              <a:t>, a lot of new processes came into place which had to be handled manually. Massive disruption was seen at our ports as business tried to adapt. </a:t>
            </a:r>
            <a:r>
              <a:rPr lang="en-US" sz="900" dirty="0" err="1"/>
              <a:t>Agristo</a:t>
            </a:r>
            <a:r>
              <a:rPr lang="en-US" sz="900" dirty="0"/>
              <a:t> had foreseen this challenge and opted for a digital first solution. </a:t>
            </a:r>
            <a:r>
              <a:rPr lang="en-GB" sz="900" b="0" i="0" u="none" strike="noStrike" kern="1200" dirty="0">
                <a:solidFill>
                  <a:schemeClr val="tx1"/>
                </a:solidFill>
                <a:effectLst/>
                <a:latin typeface="Arial Nova" panose="020B0504020202020204" pitchFamily="34" charset="0"/>
              </a:rPr>
              <a:t>Automatic document flow that eliminates most manual work was introduced an as a result </a:t>
            </a:r>
            <a:r>
              <a:rPr lang="en-GB" sz="900" b="0" i="0" u="none" strike="noStrike" kern="1200" dirty="0" err="1">
                <a:solidFill>
                  <a:schemeClr val="tx1"/>
                </a:solidFill>
                <a:effectLst/>
                <a:latin typeface="Arial Nova" panose="020B0504020202020204" pitchFamily="34" charset="0"/>
              </a:rPr>
              <a:t>Agristo</a:t>
            </a:r>
            <a:r>
              <a:rPr lang="en-GB" sz="900" b="0" i="0" u="none" strike="noStrike" kern="1200" dirty="0">
                <a:solidFill>
                  <a:schemeClr val="tx1"/>
                </a:solidFill>
                <a:effectLst/>
                <a:latin typeface="Arial Nova" panose="020B0504020202020204" pitchFamily="34" charset="0"/>
              </a:rPr>
              <a:t> experienced</a:t>
            </a:r>
            <a:r>
              <a:rPr lang="en-GB" sz="900" dirty="0"/>
              <a:t> </a:t>
            </a:r>
            <a:r>
              <a:rPr lang="en-GB" sz="900" b="0" i="0" u="none" strike="noStrike" kern="1200" dirty="0">
                <a:solidFill>
                  <a:schemeClr val="tx1"/>
                </a:solidFill>
                <a:effectLst/>
                <a:latin typeface="Arial Nova" panose="020B0504020202020204" pitchFamily="34" charset="0"/>
              </a:rPr>
              <a:t>No downtime, allowing their </a:t>
            </a:r>
            <a:r>
              <a:rPr lang="en-GB" sz="900" b="0" i="0" u="none" strike="noStrike" kern="1200" dirty="0" err="1">
                <a:solidFill>
                  <a:schemeClr val="tx1"/>
                </a:solidFill>
                <a:effectLst/>
                <a:latin typeface="Arial Nova" panose="020B0504020202020204" pitchFamily="34" charset="0"/>
              </a:rPr>
              <a:t>logitistics</a:t>
            </a:r>
            <a:r>
              <a:rPr lang="en-GB" sz="900" b="0" i="0" u="none" strike="noStrike" kern="1200" dirty="0">
                <a:solidFill>
                  <a:schemeClr val="tx1"/>
                </a:solidFill>
                <a:effectLst/>
                <a:latin typeface="Arial Nova" panose="020B0504020202020204" pitchFamily="34" charset="0"/>
              </a:rPr>
              <a:t> to not have disruptions. This was a significant achievement given the1k trucks entering UK per month without delay</a:t>
            </a:r>
            <a:endParaRPr lang="en-US" sz="900" b="0" i="0" u="none" strike="noStrike" dirty="0">
              <a:effectLst/>
              <a:cs typeface="Calibri"/>
            </a:endParaRPr>
          </a:p>
          <a:p>
            <a:pPr marL="0" lvl="1" indent="0">
              <a:buFont typeface="Arial" panose="020B0604020202020204" pitchFamily="34" charset="0"/>
              <a:buNone/>
            </a:pPr>
            <a:r>
              <a:rPr lang="en-GB" sz="900" b="0" i="0" u="sng" strike="noStrike" dirty="0">
                <a:effectLst/>
                <a:hlinkClick r:id="rId5"/>
              </a:rPr>
              <a:t>https://www.blueprism.com/resources/case-studies/agristos-fleet-seamlessly-enters-the-uk-post-brexit-with-help-from-a-digital-workforce/</a:t>
            </a:r>
            <a:r>
              <a:rPr lang="en-GB" sz="900" dirty="0"/>
              <a:t> </a:t>
            </a:r>
            <a:endParaRPr lang="en-US" sz="900" dirty="0">
              <a:cs typeface="Calibri"/>
            </a:endParaRPr>
          </a:p>
          <a:p>
            <a:pPr marL="0" lvl="1" indent="0">
              <a:buFont typeface="Arial" panose="020B0604020202020204" pitchFamily="34" charset="0"/>
              <a:buNone/>
            </a:pPr>
            <a:endParaRPr lang="en-US" sz="900" b="1" dirty="0">
              <a:cs typeface="Calibri"/>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cs typeface="Calibri"/>
              </a:rPr>
              <a:t>3. </a:t>
            </a:r>
            <a:r>
              <a:rPr lang="en-US" sz="900" b="1" dirty="0" err="1">
                <a:cs typeface="Calibri"/>
              </a:rPr>
              <a:t>Norsk</a:t>
            </a:r>
            <a:r>
              <a:rPr lang="en-US" sz="900" b="1" dirty="0">
                <a:cs typeface="Calibri"/>
              </a:rPr>
              <a:t> </a:t>
            </a:r>
            <a:r>
              <a:rPr lang="en-US" sz="900" b="1" dirty="0" err="1">
                <a:cs typeface="Calibri"/>
              </a:rPr>
              <a:t>Stal</a:t>
            </a:r>
            <a:endParaRPr lang="en-US" sz="900" b="1" dirty="0">
              <a:cs typeface="Calibri"/>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i="0" u="none" strike="noStrike" kern="1200" dirty="0">
                <a:solidFill>
                  <a:schemeClr val="tx1"/>
                </a:solidFill>
                <a:effectLst/>
                <a:latin typeface="Arial Nova" panose="020B0504020202020204" pitchFamily="34" charset="0"/>
              </a:rPr>
              <a:t>Non-standard orders made it difficult for </a:t>
            </a:r>
            <a:r>
              <a:rPr lang="en-GB" sz="900" b="0" i="0" u="none" strike="noStrike" kern="1200" dirty="0" err="1">
                <a:solidFill>
                  <a:schemeClr val="tx1"/>
                </a:solidFill>
                <a:effectLst/>
                <a:latin typeface="Arial Nova" panose="020B0504020202020204" pitchFamily="34" charset="0"/>
              </a:rPr>
              <a:t>Norsk</a:t>
            </a:r>
            <a:r>
              <a:rPr lang="en-GB" sz="900" b="0" i="0" u="none" strike="noStrike" kern="1200" dirty="0">
                <a:solidFill>
                  <a:schemeClr val="tx1"/>
                </a:solidFill>
                <a:effectLst/>
                <a:latin typeface="Arial Nova" panose="020B0504020202020204" pitchFamily="34" charset="0"/>
              </a:rPr>
              <a:t> </a:t>
            </a:r>
            <a:r>
              <a:rPr lang="en-GB" sz="900" b="0" i="0" u="none" strike="noStrike" kern="1200" dirty="0" err="1">
                <a:solidFill>
                  <a:schemeClr val="tx1"/>
                </a:solidFill>
                <a:effectLst/>
                <a:latin typeface="Arial Nova" panose="020B0504020202020204" pitchFamily="34" charset="0"/>
              </a:rPr>
              <a:t>Stal</a:t>
            </a:r>
            <a:r>
              <a:rPr lang="en-GB" sz="900" b="0" i="0" u="none" strike="noStrike" kern="1200" dirty="0">
                <a:solidFill>
                  <a:schemeClr val="tx1"/>
                </a:solidFill>
                <a:effectLst/>
                <a:latin typeface="Arial Nova" panose="020B0504020202020204" pitchFamily="34" charset="0"/>
              </a:rPr>
              <a:t> plants to optimise how they would manufacture their products to meet demand.</a:t>
            </a:r>
            <a:r>
              <a:rPr lang="en-GB" sz="900" dirty="0"/>
              <a:t> </a:t>
            </a:r>
            <a:r>
              <a:rPr lang="en-GB" sz="900" b="0" i="0" u="none" strike="noStrike" kern="1200" dirty="0">
                <a:solidFill>
                  <a:schemeClr val="tx1"/>
                </a:solidFill>
                <a:effectLst/>
                <a:latin typeface="Arial Nova" panose="020B0504020202020204" pitchFamily="34" charset="0"/>
              </a:rPr>
              <a:t>The digital workforce now informs the planner with the best way to build the beams based on approved orders and an estimate of total output of the plant. This means that</a:t>
            </a:r>
            <a:r>
              <a:rPr lang="en-GB" sz="900" dirty="0"/>
              <a:t> </a:t>
            </a:r>
            <a:r>
              <a:rPr lang="en-GB" sz="900" b="0" i="0" u="none" strike="noStrike" kern="1200" dirty="0">
                <a:solidFill>
                  <a:schemeClr val="tx1"/>
                </a:solidFill>
                <a:effectLst/>
                <a:latin typeface="Arial Nova" panose="020B0504020202020204" pitchFamily="34" charset="0"/>
              </a:rPr>
              <a:t>production planners can focus on big picture optimization, strategy and handling unexpected events whilst handling</a:t>
            </a:r>
            <a:r>
              <a:rPr lang="en-GB" sz="900" dirty="0"/>
              <a:t> </a:t>
            </a:r>
            <a:r>
              <a:rPr lang="en-GB" sz="900" b="0" i="0" u="none" strike="noStrike" kern="1200" dirty="0">
                <a:solidFill>
                  <a:schemeClr val="tx1"/>
                </a:solidFill>
                <a:effectLst/>
                <a:latin typeface="Arial Nova" panose="020B0504020202020204" pitchFamily="34" charset="0"/>
              </a:rPr>
              <a:t>50% more production orders. All this has been achieved &amp; at the same time, employee satisfaction scores have improved significantly.</a:t>
            </a:r>
            <a:endParaRPr lang="en-GB" sz="900" dirty="0"/>
          </a:p>
          <a:p>
            <a:pPr marL="0" lvl="1" indent="0">
              <a:buFont typeface="Arial" panose="020B0604020202020204" pitchFamily="34" charset="0"/>
              <a:buNone/>
            </a:pPr>
            <a:r>
              <a:rPr lang="en-GB" sz="900" b="0" i="0" u="sng" strike="noStrike" dirty="0">
                <a:effectLst/>
                <a:hlinkClick r:id="rId6"/>
              </a:rPr>
              <a:t>https://blueprism.sharepoint.com/sites/CustomerExperience/Case%20Studies/Forms/AllItems.aspx?sortField=Modified&amp;isAscending=false&amp;id=%2Fsites%2FCustomerExperience%2FCase%20Studies%2FNorsk%2DStal%2DBlue%20Prism%2DDigitalWorkforce%2Epdf&amp;parent=%2Fsites%2FCustomerExperience%2FCase%20Studies</a:t>
            </a:r>
            <a:r>
              <a:rPr lang="en-GB" sz="900" dirty="0"/>
              <a:t> </a:t>
            </a:r>
            <a:endParaRPr lang="en-US" sz="900" dirty="0">
              <a:cs typeface="Calibri"/>
            </a:endParaRPr>
          </a:p>
          <a:p>
            <a:pPr marL="0" lvl="1" indent="0">
              <a:buFont typeface="Arial" panose="020B0604020202020204" pitchFamily="34" charset="0"/>
              <a:buNone/>
            </a:pPr>
            <a:endParaRPr lang="en-GB" sz="900" b="0" i="0" u="sng"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158987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3450" y="696913"/>
            <a:ext cx="3348038" cy="1884362"/>
          </a:xfrm>
        </p:spPr>
      </p:sp>
      <p:sp>
        <p:nvSpPr>
          <p:cNvPr id="3" name="Notes Placeholder 2"/>
          <p:cNvSpPr>
            <a:spLocks noGrp="1"/>
          </p:cNvSpPr>
          <p:nvPr>
            <p:ph type="body" idx="1"/>
          </p:nvPr>
        </p:nvSpPr>
        <p:spPr/>
        <p:txBody>
          <a:bodyPr/>
          <a:lstStyle/>
          <a:p>
            <a:endParaRPr lang="en-US" sz="1300" dirty="0"/>
          </a:p>
        </p:txBody>
      </p:sp>
    </p:spTree>
    <p:extLst>
      <p:ext uri="{BB962C8B-B14F-4D97-AF65-F5344CB8AC3E}">
        <p14:creationId xmlns:p14="http://schemas.microsoft.com/office/powerpoint/2010/main" val="776720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3450" y="696913"/>
            <a:ext cx="3348038" cy="1884362"/>
          </a:xfrm>
        </p:spPr>
      </p:sp>
      <p:sp>
        <p:nvSpPr>
          <p:cNvPr id="3" name="Notes Placeholder 2"/>
          <p:cNvSpPr>
            <a:spLocks noGrp="1"/>
          </p:cNvSpPr>
          <p:nvPr>
            <p:ph type="body" idx="1"/>
          </p:nvPr>
        </p:nvSpPr>
        <p:spPr/>
        <p:txBody>
          <a:bodyPr/>
          <a:lstStyle/>
          <a:p>
            <a:endParaRPr lang="en-US" sz="1300" dirty="0"/>
          </a:p>
        </p:txBody>
      </p:sp>
    </p:spTree>
    <p:extLst>
      <p:ext uri="{BB962C8B-B14F-4D97-AF65-F5344CB8AC3E}">
        <p14:creationId xmlns:p14="http://schemas.microsoft.com/office/powerpoint/2010/main" val="119748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3450" y="696913"/>
            <a:ext cx="3348038" cy="1884362"/>
          </a:xfrm>
        </p:spPr>
      </p:sp>
      <p:sp>
        <p:nvSpPr>
          <p:cNvPr id="3" name="Notes Placeholder 2"/>
          <p:cNvSpPr>
            <a:spLocks noGrp="1"/>
          </p:cNvSpPr>
          <p:nvPr>
            <p:ph type="body" idx="1"/>
          </p:nvPr>
        </p:nvSpPr>
        <p:spPr/>
        <p:txBody>
          <a:bodyPr/>
          <a:lstStyle/>
          <a:p>
            <a:endParaRPr lang="en-US" sz="1300" dirty="0"/>
          </a:p>
        </p:txBody>
      </p:sp>
    </p:spTree>
    <p:extLst>
      <p:ext uri="{BB962C8B-B14F-4D97-AF65-F5344CB8AC3E}">
        <p14:creationId xmlns:p14="http://schemas.microsoft.com/office/powerpoint/2010/main" val="861443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3450" y="696913"/>
            <a:ext cx="3348038" cy="1884362"/>
          </a:xfrm>
        </p:spPr>
      </p:sp>
      <p:sp>
        <p:nvSpPr>
          <p:cNvPr id="3" name="Notes Placeholder 2"/>
          <p:cNvSpPr>
            <a:spLocks noGrp="1"/>
          </p:cNvSpPr>
          <p:nvPr>
            <p:ph type="body" idx="1"/>
          </p:nvPr>
        </p:nvSpPr>
        <p:spPr/>
        <p:txBody>
          <a:bodyPr/>
          <a:lstStyle/>
          <a:p>
            <a:endParaRPr lang="en-US" sz="1300" dirty="0"/>
          </a:p>
        </p:txBody>
      </p:sp>
    </p:spTree>
    <p:extLst>
      <p:ext uri="{BB962C8B-B14F-4D97-AF65-F5344CB8AC3E}">
        <p14:creationId xmlns:p14="http://schemas.microsoft.com/office/powerpoint/2010/main" val="3682080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2289">
              <a:defRPr/>
            </a:pPr>
            <a:fld id="{1AF2398B-CFEA-6A42-8C66-E6C27F20A527}" type="slidenum">
              <a:rPr lang="en-US">
                <a:solidFill>
                  <a:prstClr val="black"/>
                </a:solidFill>
                <a:latin typeface="Calibri" panose="020F0502020204030204"/>
              </a:rPr>
              <a:pPr defTabSz="942289">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2875697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032784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a:xfrm>
            <a:off x="477838" y="3494622"/>
            <a:ext cx="5991201" cy="4380136"/>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latin typeface="Arial Nova"/>
              </a:rPr>
              <a:t>Purpose: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rPr>
              <a:t>To overlay technologies and terminology onto our solution that some  customers may be familiar with. This could either through earlier discussions or from analyst engagement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rPr>
              <a:t>Use this slide to highlight what additional capabilities are added by either SS&amp;C or Blue Prism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latin typeface="Arial Nov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latin typeface="Arial Nov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latin typeface="Arial Nova"/>
              </a:rPr>
              <a:t>Key messages</a:t>
            </a:r>
            <a:endParaRPr lang="en-US" sz="900" dirty="0">
              <a:latin typeface="Arial Nov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rPr>
              <a:t>By combining SS&amp;C Chorus  and Blue Prism we bring together business process management, process automation, artificial intelligence and machine learning. </a:t>
            </a:r>
            <a:r>
              <a:rPr lang="en-US" sz="900" baseline="0" dirty="0">
                <a:latin typeface="Arial Nova"/>
              </a:rPr>
              <a:t>This is a comprehensive intelligent automation platform unlike anything that’s been seen before.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effectLst/>
                <a:latin typeface="Arial Nova" panose="020B0504020202020204" pitchFamily="34" charset="0"/>
                <a:ea typeface="Calibri" panose="020F0502020204030204" pitchFamily="34" charset="0"/>
                <a:cs typeface="Times New Roman" panose="02020603050405020304" pitchFamily="18" charset="0"/>
              </a:rPr>
              <a:t>And this is important because customers don’t have to cobble different technologies together, from different vendors, themselves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aseline="0" dirty="0">
              <a:latin typeface="Arial Nov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latin typeface="Arial Nov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latin typeface="Arial Nova"/>
              </a:rPr>
              <a:t>For Blue Prism customers </a:t>
            </a:r>
            <a:r>
              <a:rPr lang="en-US" sz="900" dirty="0">
                <a:latin typeface="Arial Nova"/>
              </a:rPr>
              <a:t>this will enable you to </a:t>
            </a:r>
            <a:r>
              <a:rPr lang="en-US" sz="900" baseline="0" dirty="0">
                <a:latin typeface="Arial Nova"/>
              </a:rPr>
              <a:t>push well beyond </a:t>
            </a:r>
            <a:r>
              <a:rPr lang="en-US" sz="900" b="1" baseline="0" dirty="0">
                <a:latin typeface="Arial Nova"/>
              </a:rPr>
              <a:t>task </a:t>
            </a:r>
            <a:r>
              <a:rPr lang="en-US" sz="900" baseline="0" dirty="0">
                <a:latin typeface="Arial Nova"/>
              </a:rPr>
              <a:t>automation to orchestrate end-to-end </a:t>
            </a:r>
            <a:r>
              <a:rPr lang="en-US" sz="900" b="1" baseline="0" dirty="0">
                <a:latin typeface="Arial Nova"/>
              </a:rPr>
              <a:t>processes </a:t>
            </a:r>
            <a:r>
              <a:rPr lang="en-US" sz="900" baseline="0" dirty="0">
                <a:latin typeface="Arial Nova"/>
              </a:rPr>
              <a:t>and transform </a:t>
            </a:r>
            <a:r>
              <a:rPr lang="en-US" sz="900" b="1" baseline="0" dirty="0">
                <a:latin typeface="Arial Nova"/>
              </a:rPr>
              <a:t>operations</a:t>
            </a:r>
            <a:r>
              <a:rPr lang="en-US" sz="900" baseline="0" dirty="0">
                <a:latin typeface="Arial Nova"/>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aseline="0" dirty="0">
              <a:latin typeface="Arial Nov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baseline="0" dirty="0">
                <a:latin typeface="Arial Nova"/>
              </a:rPr>
              <a:t>For Chorus customers</a:t>
            </a:r>
            <a:r>
              <a:rPr lang="en-US" sz="900" b="0" baseline="0" dirty="0">
                <a:latin typeface="Arial Nova"/>
              </a:rPr>
              <a:t>, this will enable you to take advantage of a truly unified workforce, which leverages automation wherever possible, to support and augment the human workforce </a:t>
            </a:r>
            <a:endParaRPr lang="en-US" sz="900" dirty="0">
              <a:latin typeface="Arial Nov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1358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E7718A-486D-4056-BBAE-BD1BF54EBEA6}" type="slidenum">
              <a:rPr lang="en-GB" smtClean="0"/>
              <a:t>3</a:t>
            </a:fld>
            <a:endParaRPr lang="en-GB"/>
          </a:p>
        </p:txBody>
      </p:sp>
    </p:spTree>
    <p:extLst>
      <p:ext uri="{BB962C8B-B14F-4D97-AF65-F5344CB8AC3E}">
        <p14:creationId xmlns:p14="http://schemas.microsoft.com/office/powerpoint/2010/main" val="1295893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931873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a:xfrm>
            <a:off x="478236" y="3180723"/>
            <a:ext cx="6406829" cy="5235396"/>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a:ln>
                  <a:noFill/>
                </a:ln>
                <a:solidFill>
                  <a:prstClr val="black"/>
                </a:solidFill>
                <a:effectLst/>
                <a:uLnTx/>
                <a:uFillTx/>
                <a:latin typeface="Arial Nova"/>
                <a:ea typeface="+mn-ea"/>
                <a:cs typeface="+mn-cs"/>
              </a:rPr>
              <a:t>Purpose: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es-ES" sz="1100"/>
            </a:br>
            <a:r>
              <a:rPr lang="es-ES" sz="1100" b="0" i="0">
                <a:solidFill>
                  <a:srgbClr val="202124"/>
                </a:solidFill>
                <a:effectLst/>
                <a:latin typeface="Roboto" panose="02000000000000000000" pitchFamily="2" charset="0"/>
              </a:rPr>
              <a:t>Esta diapositiva superpone nuestros productos en nuestras áreas de solución. Este no es un mapeo directo, ya que algunos productos se superponen en funcionalidad.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i="0">
                <a:solidFill>
                  <a:srgbClr val="202124"/>
                </a:solidFill>
                <a:effectLst/>
                <a:latin typeface="Roboto" panose="02000000000000000000" pitchFamily="2" charset="0"/>
              </a:rPr>
              <a:t>Los productos se colocan en el grupo donde tienen el mayor impacto.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100" b="0" i="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i="0">
                <a:solidFill>
                  <a:srgbClr val="202124"/>
                </a:solidFill>
                <a:effectLst/>
                <a:latin typeface="Roboto" panose="02000000000000000000" pitchFamily="2" charset="0"/>
              </a:rPr>
              <a:t>Ahora veamos cada una de estas verticales de productos…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1" i="0" u="none" strike="noStrike" kern="1200" cap="none" spc="0" normalizeH="0" baseline="0" noProof="0">
              <a:ln>
                <a:noFill/>
              </a:ln>
              <a:solidFill>
                <a:prstClr val="black"/>
              </a:solidFill>
              <a:effectLst/>
              <a:uLnTx/>
              <a:uFillTx/>
              <a:latin typeface="Arial Nov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Nova"/>
                <a:ea typeface="+mn-ea"/>
                <a:cs typeface="+mn-cs"/>
              </a:rPr>
              <a:t>This slide overlays our products onto our solution areas. This is not a direct one for one mapping as some products overlap in functionality. Products are placed in the group where they have the most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Arial Nova"/>
              <a:ea typeface="+mn-ea"/>
              <a:cs typeface="+mn-cs"/>
            </a:endParaRPr>
          </a:p>
          <a:p>
            <a:endParaRPr lang="en-US" sz="900">
              <a:latin typeface="Arial Nov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671233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4663" y="709613"/>
            <a:ext cx="3405187" cy="1916112"/>
          </a:xfrm>
        </p:spPr>
      </p:sp>
      <p:sp>
        <p:nvSpPr>
          <p:cNvPr id="3" name="Notes Placeholder 2"/>
          <p:cNvSpPr>
            <a:spLocks noGrp="1"/>
          </p:cNvSpPr>
          <p:nvPr>
            <p:ph type="body" idx="1"/>
          </p:nvPr>
        </p:nvSpPr>
        <p:spPr/>
        <p:txBody>
          <a:bodyPr/>
          <a:lstStyle/>
          <a:p>
            <a:pPr marL="285750" indent="-285750">
              <a:buFontTx/>
              <a:buChar char="-"/>
            </a:pPr>
            <a:r>
              <a:rPr lang="en-GB" sz="1400" b="0" i="0" kern="1200" baseline="0" dirty="0">
                <a:solidFill>
                  <a:schemeClr val="tx1"/>
                </a:solidFill>
                <a:effectLst/>
                <a:latin typeface="Source Sans Pro"/>
                <a:ea typeface="Source Sans Pro"/>
                <a:cs typeface="+mn-cs"/>
              </a:rPr>
              <a:t>99% wave 1</a:t>
            </a:r>
          </a:p>
          <a:p>
            <a:pPr marL="285750" indent="-285750">
              <a:buFontTx/>
              <a:buChar char="-"/>
            </a:pPr>
            <a:r>
              <a:rPr lang="en-GB" sz="1400" b="0" i="0" kern="1200" baseline="0" dirty="0">
                <a:solidFill>
                  <a:schemeClr val="tx1"/>
                </a:solidFill>
                <a:effectLst/>
                <a:latin typeface="Source Sans Pro"/>
                <a:ea typeface="Source Sans Pro"/>
                <a:cs typeface="+mn-cs"/>
              </a:rPr>
              <a:t>70 -90 – 100 – 3 waves</a:t>
            </a:r>
          </a:p>
          <a:p>
            <a:pPr marL="285750" indent="-285750">
              <a:buFontTx/>
              <a:buChar char="-"/>
            </a:pPr>
            <a:r>
              <a:rPr lang="en-US" sz="1400" b="0" i="0" kern="1200" baseline="0" dirty="0">
                <a:solidFill>
                  <a:schemeClr val="tx1"/>
                </a:solidFill>
                <a:effectLst/>
                <a:latin typeface="Source Sans Pro" panose="020B0503030403020204" pitchFamily="34" charset="0"/>
                <a:ea typeface="+mn-ea"/>
                <a:cs typeface="+mn-cs"/>
              </a:rPr>
              <a:t>Voce </a:t>
            </a:r>
            <a:r>
              <a:rPr lang="en-US" sz="1400" b="0" i="0" kern="1200" baseline="0" dirty="0" err="1">
                <a:solidFill>
                  <a:schemeClr val="tx1"/>
                </a:solidFill>
                <a:effectLst/>
                <a:latin typeface="Source Sans Pro" panose="020B0503030403020204" pitchFamily="34" charset="0"/>
                <a:ea typeface="+mn-ea"/>
                <a:cs typeface="+mn-cs"/>
              </a:rPr>
              <a:t>ve</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novos</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produtos</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sendo</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criados</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ou</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novos</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processos</a:t>
            </a:r>
            <a:r>
              <a:rPr lang="en-US" sz="1400" b="0" i="0" kern="1200" baseline="0" dirty="0">
                <a:solidFill>
                  <a:schemeClr val="tx1"/>
                </a:solidFill>
                <a:effectLst/>
                <a:latin typeface="Source Sans Pro" panose="020B0503030403020204" pitchFamily="34" charset="0"/>
                <a:ea typeface="+mn-ea"/>
                <a:cs typeface="+mn-cs"/>
              </a:rPr>
              <a:t>. </a:t>
            </a:r>
          </a:p>
          <a:p>
            <a:pPr marL="285750" indent="-285750">
              <a:buFontTx/>
              <a:buChar char="-"/>
            </a:pPr>
            <a:r>
              <a:rPr lang="en-US" sz="1400" b="0" i="0" kern="1200" baseline="0" dirty="0">
                <a:solidFill>
                  <a:schemeClr val="tx1"/>
                </a:solidFill>
                <a:effectLst/>
                <a:latin typeface="Source Sans Pro" panose="020B0503030403020204" pitchFamily="34" charset="0"/>
                <a:ea typeface="+mn-ea"/>
                <a:cs typeface="+mn-cs"/>
              </a:rPr>
              <a:t>Voce </a:t>
            </a:r>
            <a:r>
              <a:rPr lang="en-US" sz="1400" b="0" i="0" kern="1200" baseline="0" dirty="0" err="1">
                <a:solidFill>
                  <a:schemeClr val="tx1"/>
                </a:solidFill>
                <a:effectLst/>
                <a:latin typeface="Source Sans Pro" panose="020B0503030403020204" pitchFamily="34" charset="0"/>
                <a:ea typeface="+mn-ea"/>
                <a:cs typeface="+mn-cs"/>
              </a:rPr>
              <a:t>desafia</a:t>
            </a:r>
            <a:r>
              <a:rPr lang="en-US" sz="1400" b="0" i="0" kern="1200" baseline="0" dirty="0">
                <a:solidFill>
                  <a:schemeClr val="tx1"/>
                </a:solidFill>
                <a:effectLst/>
                <a:latin typeface="Source Sans Pro" panose="020B0503030403020204" pitchFamily="34" charset="0"/>
                <a:ea typeface="+mn-ea"/>
                <a:cs typeface="+mn-cs"/>
              </a:rPr>
              <a:t> a </a:t>
            </a:r>
            <a:r>
              <a:rPr lang="en-US" sz="1400" b="0" i="0" kern="1200" baseline="0" dirty="0" err="1">
                <a:solidFill>
                  <a:schemeClr val="tx1"/>
                </a:solidFill>
                <a:effectLst/>
                <a:latin typeface="Source Sans Pro" panose="020B0503030403020204" pitchFamily="34" charset="0"/>
                <a:ea typeface="+mn-ea"/>
                <a:cs typeface="+mn-cs"/>
              </a:rPr>
              <a:t>estrutura</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operacional</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atual</a:t>
            </a:r>
            <a:endParaRPr lang="en-US" sz="1400" b="0" i="0" kern="1200" baseline="0" dirty="0">
              <a:solidFill>
                <a:schemeClr val="tx1"/>
              </a:solidFill>
              <a:effectLst/>
              <a:latin typeface="Source Sans Pro" panose="020B0503030403020204" pitchFamily="34" charset="0"/>
              <a:ea typeface="+mn-ea"/>
              <a:cs typeface="+mn-cs"/>
            </a:endParaRPr>
          </a:p>
          <a:p>
            <a:pPr marL="285750" indent="-285750">
              <a:buFontTx/>
              <a:buChar char="-"/>
            </a:pPr>
            <a:r>
              <a:rPr lang="en-US" sz="1400" b="0" i="0" kern="1200" baseline="0" dirty="0">
                <a:solidFill>
                  <a:schemeClr val="tx1"/>
                </a:solidFill>
                <a:effectLst/>
                <a:latin typeface="Source Sans Pro" panose="020B0503030403020204" pitchFamily="34" charset="0"/>
                <a:ea typeface="+mn-ea"/>
                <a:cs typeface="+mn-cs"/>
              </a:rPr>
              <a:t>RPA </a:t>
            </a:r>
            <a:r>
              <a:rPr lang="en-US" sz="1400" b="0" i="0" kern="1200" baseline="0" dirty="0" err="1">
                <a:solidFill>
                  <a:schemeClr val="tx1"/>
                </a:solidFill>
                <a:effectLst/>
                <a:latin typeface="Source Sans Pro" panose="020B0503030403020204" pitchFamily="34" charset="0"/>
                <a:ea typeface="+mn-ea"/>
                <a:cs typeface="+mn-cs"/>
              </a:rPr>
              <a:t>como</a:t>
            </a:r>
            <a:r>
              <a:rPr lang="en-US" sz="1400" b="0" i="0" kern="1200" baseline="0" dirty="0">
                <a:solidFill>
                  <a:schemeClr val="tx1"/>
                </a:solidFill>
                <a:effectLst/>
                <a:latin typeface="Source Sans Pro" panose="020B0503030403020204" pitchFamily="34" charset="0"/>
                <a:ea typeface="+mn-ea"/>
                <a:cs typeface="+mn-cs"/>
              </a:rPr>
              <a:t> 3 </a:t>
            </a:r>
            <a:r>
              <a:rPr lang="en-US" sz="1400" b="0" i="0" kern="1200" baseline="0" dirty="0" err="1">
                <a:solidFill>
                  <a:schemeClr val="tx1"/>
                </a:solidFill>
                <a:effectLst/>
                <a:latin typeface="Source Sans Pro" panose="020B0503030403020204" pitchFamily="34" charset="0"/>
                <a:ea typeface="+mn-ea"/>
                <a:cs typeface="+mn-cs"/>
              </a:rPr>
              <a:t>fonte</a:t>
            </a:r>
            <a:r>
              <a:rPr lang="en-US" sz="1400" b="0" i="0" kern="1200" baseline="0" dirty="0">
                <a:solidFill>
                  <a:schemeClr val="tx1"/>
                </a:solidFill>
                <a:effectLst/>
                <a:latin typeface="Source Sans Pro" panose="020B0503030403020204" pitchFamily="34" charset="0"/>
                <a:ea typeface="+mn-ea"/>
                <a:cs typeface="+mn-cs"/>
              </a:rPr>
              <a:t> de </a:t>
            </a:r>
            <a:r>
              <a:rPr lang="en-US" sz="1400" b="0" i="0" kern="1200" baseline="0" dirty="0" err="1">
                <a:solidFill>
                  <a:schemeClr val="tx1"/>
                </a:solidFill>
                <a:effectLst/>
                <a:latin typeface="Source Sans Pro" panose="020B0503030403020204" pitchFamily="34" charset="0"/>
                <a:ea typeface="+mn-ea"/>
                <a:cs typeface="+mn-cs"/>
              </a:rPr>
              <a:t>recurso</a:t>
            </a:r>
            <a:endParaRPr lang="en-US" sz="1400" b="0" i="0" kern="1200" baseline="0" dirty="0">
              <a:solidFill>
                <a:schemeClr val="tx1"/>
              </a:solidFill>
              <a:effectLst/>
              <a:latin typeface="Source Sans Pro" panose="020B0503030403020204" pitchFamily="34" charset="0"/>
              <a:ea typeface="+mn-ea"/>
              <a:cs typeface="+mn-cs"/>
            </a:endParaRPr>
          </a:p>
        </p:txBody>
      </p:sp>
    </p:spTree>
    <p:extLst>
      <p:ext uri="{BB962C8B-B14F-4D97-AF65-F5344CB8AC3E}">
        <p14:creationId xmlns:p14="http://schemas.microsoft.com/office/powerpoint/2010/main" val="479774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4663" y="709613"/>
            <a:ext cx="3405187" cy="1916112"/>
          </a:xfrm>
        </p:spPr>
      </p:sp>
      <p:sp>
        <p:nvSpPr>
          <p:cNvPr id="3" name="Notes Placeholder 2"/>
          <p:cNvSpPr>
            <a:spLocks noGrp="1"/>
          </p:cNvSpPr>
          <p:nvPr>
            <p:ph type="body" idx="1"/>
          </p:nvPr>
        </p:nvSpPr>
        <p:spPr/>
        <p:txBody>
          <a:bodyPr/>
          <a:lstStyle/>
          <a:p>
            <a:pPr marL="285750" indent="-285750">
              <a:buFontTx/>
              <a:buChar char="-"/>
            </a:pPr>
            <a:r>
              <a:rPr lang="en-GB" sz="1400" b="0" i="0" kern="1200" baseline="0" dirty="0">
                <a:solidFill>
                  <a:schemeClr val="tx1"/>
                </a:solidFill>
                <a:effectLst/>
                <a:latin typeface="Source Sans Pro"/>
                <a:ea typeface="Source Sans Pro"/>
                <a:cs typeface="+mn-cs"/>
              </a:rPr>
              <a:t>99% wave 1</a:t>
            </a:r>
          </a:p>
          <a:p>
            <a:pPr marL="285750" indent="-285750">
              <a:buFontTx/>
              <a:buChar char="-"/>
            </a:pPr>
            <a:r>
              <a:rPr lang="en-GB" sz="1400" b="0" i="0" kern="1200" baseline="0" dirty="0">
                <a:solidFill>
                  <a:schemeClr val="tx1"/>
                </a:solidFill>
                <a:effectLst/>
                <a:latin typeface="Source Sans Pro"/>
                <a:ea typeface="Source Sans Pro"/>
                <a:cs typeface="+mn-cs"/>
              </a:rPr>
              <a:t>70 -90 – 100 – 3 waves</a:t>
            </a:r>
          </a:p>
          <a:p>
            <a:pPr marL="285750" indent="-285750">
              <a:buFontTx/>
              <a:buChar char="-"/>
            </a:pPr>
            <a:r>
              <a:rPr lang="en-US" sz="1400" b="0" i="0" kern="1200" baseline="0" dirty="0">
                <a:solidFill>
                  <a:schemeClr val="tx1"/>
                </a:solidFill>
                <a:effectLst/>
                <a:latin typeface="Source Sans Pro" panose="020B0503030403020204" pitchFamily="34" charset="0"/>
                <a:ea typeface="+mn-ea"/>
                <a:cs typeface="+mn-cs"/>
              </a:rPr>
              <a:t>Voce </a:t>
            </a:r>
            <a:r>
              <a:rPr lang="en-US" sz="1400" b="0" i="0" kern="1200" baseline="0" dirty="0" err="1">
                <a:solidFill>
                  <a:schemeClr val="tx1"/>
                </a:solidFill>
                <a:effectLst/>
                <a:latin typeface="Source Sans Pro" panose="020B0503030403020204" pitchFamily="34" charset="0"/>
                <a:ea typeface="+mn-ea"/>
                <a:cs typeface="+mn-cs"/>
              </a:rPr>
              <a:t>ve</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novos</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produtos</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sendo</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criados</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ou</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novos</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processos</a:t>
            </a:r>
            <a:r>
              <a:rPr lang="en-US" sz="1400" b="0" i="0" kern="1200" baseline="0" dirty="0">
                <a:solidFill>
                  <a:schemeClr val="tx1"/>
                </a:solidFill>
                <a:effectLst/>
                <a:latin typeface="Source Sans Pro" panose="020B0503030403020204" pitchFamily="34" charset="0"/>
                <a:ea typeface="+mn-ea"/>
                <a:cs typeface="+mn-cs"/>
              </a:rPr>
              <a:t>. </a:t>
            </a:r>
          </a:p>
          <a:p>
            <a:pPr marL="285750" indent="-285750">
              <a:buFontTx/>
              <a:buChar char="-"/>
            </a:pPr>
            <a:r>
              <a:rPr lang="en-US" sz="1400" b="0" i="0" kern="1200" baseline="0" dirty="0">
                <a:solidFill>
                  <a:schemeClr val="tx1"/>
                </a:solidFill>
                <a:effectLst/>
                <a:latin typeface="Source Sans Pro" panose="020B0503030403020204" pitchFamily="34" charset="0"/>
                <a:ea typeface="+mn-ea"/>
                <a:cs typeface="+mn-cs"/>
              </a:rPr>
              <a:t>Voce </a:t>
            </a:r>
            <a:r>
              <a:rPr lang="en-US" sz="1400" b="0" i="0" kern="1200" baseline="0" dirty="0" err="1">
                <a:solidFill>
                  <a:schemeClr val="tx1"/>
                </a:solidFill>
                <a:effectLst/>
                <a:latin typeface="Source Sans Pro" panose="020B0503030403020204" pitchFamily="34" charset="0"/>
                <a:ea typeface="+mn-ea"/>
                <a:cs typeface="+mn-cs"/>
              </a:rPr>
              <a:t>desafia</a:t>
            </a:r>
            <a:r>
              <a:rPr lang="en-US" sz="1400" b="0" i="0" kern="1200" baseline="0" dirty="0">
                <a:solidFill>
                  <a:schemeClr val="tx1"/>
                </a:solidFill>
                <a:effectLst/>
                <a:latin typeface="Source Sans Pro" panose="020B0503030403020204" pitchFamily="34" charset="0"/>
                <a:ea typeface="+mn-ea"/>
                <a:cs typeface="+mn-cs"/>
              </a:rPr>
              <a:t> a </a:t>
            </a:r>
            <a:r>
              <a:rPr lang="en-US" sz="1400" b="0" i="0" kern="1200" baseline="0" dirty="0" err="1">
                <a:solidFill>
                  <a:schemeClr val="tx1"/>
                </a:solidFill>
                <a:effectLst/>
                <a:latin typeface="Source Sans Pro" panose="020B0503030403020204" pitchFamily="34" charset="0"/>
                <a:ea typeface="+mn-ea"/>
                <a:cs typeface="+mn-cs"/>
              </a:rPr>
              <a:t>estrutura</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operacional</a:t>
            </a:r>
            <a:r>
              <a:rPr lang="en-US" sz="1400" b="0" i="0" kern="1200" baseline="0" dirty="0">
                <a:solidFill>
                  <a:schemeClr val="tx1"/>
                </a:solidFill>
                <a:effectLst/>
                <a:latin typeface="Source Sans Pro" panose="020B0503030403020204" pitchFamily="34" charset="0"/>
                <a:ea typeface="+mn-ea"/>
                <a:cs typeface="+mn-cs"/>
              </a:rPr>
              <a:t> </a:t>
            </a:r>
            <a:r>
              <a:rPr lang="en-US" sz="1400" b="0" i="0" kern="1200" baseline="0" dirty="0" err="1">
                <a:solidFill>
                  <a:schemeClr val="tx1"/>
                </a:solidFill>
                <a:effectLst/>
                <a:latin typeface="Source Sans Pro" panose="020B0503030403020204" pitchFamily="34" charset="0"/>
                <a:ea typeface="+mn-ea"/>
                <a:cs typeface="+mn-cs"/>
              </a:rPr>
              <a:t>atual</a:t>
            </a:r>
            <a:endParaRPr lang="en-US" sz="1400" b="0" i="0" kern="1200" baseline="0" dirty="0">
              <a:solidFill>
                <a:schemeClr val="tx1"/>
              </a:solidFill>
              <a:effectLst/>
              <a:latin typeface="Source Sans Pro" panose="020B0503030403020204" pitchFamily="34" charset="0"/>
              <a:ea typeface="+mn-ea"/>
              <a:cs typeface="+mn-cs"/>
            </a:endParaRPr>
          </a:p>
          <a:p>
            <a:pPr marL="285750" indent="-285750">
              <a:buFontTx/>
              <a:buChar char="-"/>
            </a:pPr>
            <a:r>
              <a:rPr lang="en-US" sz="1400" b="0" i="0" kern="1200" baseline="0" dirty="0">
                <a:solidFill>
                  <a:schemeClr val="tx1"/>
                </a:solidFill>
                <a:effectLst/>
                <a:latin typeface="Source Sans Pro" panose="020B0503030403020204" pitchFamily="34" charset="0"/>
                <a:ea typeface="+mn-ea"/>
                <a:cs typeface="+mn-cs"/>
              </a:rPr>
              <a:t>RPA </a:t>
            </a:r>
            <a:r>
              <a:rPr lang="en-US" sz="1400" b="0" i="0" kern="1200" baseline="0" dirty="0" err="1">
                <a:solidFill>
                  <a:schemeClr val="tx1"/>
                </a:solidFill>
                <a:effectLst/>
                <a:latin typeface="Source Sans Pro" panose="020B0503030403020204" pitchFamily="34" charset="0"/>
                <a:ea typeface="+mn-ea"/>
                <a:cs typeface="+mn-cs"/>
              </a:rPr>
              <a:t>como</a:t>
            </a:r>
            <a:r>
              <a:rPr lang="en-US" sz="1400" b="0" i="0" kern="1200" baseline="0" dirty="0">
                <a:solidFill>
                  <a:schemeClr val="tx1"/>
                </a:solidFill>
                <a:effectLst/>
                <a:latin typeface="Source Sans Pro" panose="020B0503030403020204" pitchFamily="34" charset="0"/>
                <a:ea typeface="+mn-ea"/>
                <a:cs typeface="+mn-cs"/>
              </a:rPr>
              <a:t> 3 </a:t>
            </a:r>
            <a:r>
              <a:rPr lang="en-US" sz="1400" b="0" i="0" kern="1200" baseline="0" dirty="0" err="1">
                <a:solidFill>
                  <a:schemeClr val="tx1"/>
                </a:solidFill>
                <a:effectLst/>
                <a:latin typeface="Source Sans Pro" panose="020B0503030403020204" pitchFamily="34" charset="0"/>
                <a:ea typeface="+mn-ea"/>
                <a:cs typeface="+mn-cs"/>
              </a:rPr>
              <a:t>fonte</a:t>
            </a:r>
            <a:r>
              <a:rPr lang="en-US" sz="1400" b="0" i="0" kern="1200" baseline="0" dirty="0">
                <a:solidFill>
                  <a:schemeClr val="tx1"/>
                </a:solidFill>
                <a:effectLst/>
                <a:latin typeface="Source Sans Pro" panose="020B0503030403020204" pitchFamily="34" charset="0"/>
                <a:ea typeface="+mn-ea"/>
                <a:cs typeface="+mn-cs"/>
              </a:rPr>
              <a:t> de </a:t>
            </a:r>
            <a:r>
              <a:rPr lang="en-US" sz="1400" b="0" i="0" kern="1200" baseline="0" dirty="0" err="1">
                <a:solidFill>
                  <a:schemeClr val="tx1"/>
                </a:solidFill>
                <a:effectLst/>
                <a:latin typeface="Source Sans Pro" panose="020B0503030403020204" pitchFamily="34" charset="0"/>
                <a:ea typeface="+mn-ea"/>
                <a:cs typeface="+mn-cs"/>
              </a:rPr>
              <a:t>recurso</a:t>
            </a:r>
            <a:endParaRPr lang="en-US" sz="1400" b="0" i="0" kern="1200" baseline="0" dirty="0">
              <a:solidFill>
                <a:schemeClr val="tx1"/>
              </a:solidFill>
              <a:effectLst/>
              <a:latin typeface="Source Sans Pro" panose="020B0503030403020204" pitchFamily="34" charset="0"/>
              <a:ea typeface="+mn-ea"/>
              <a:cs typeface="+mn-cs"/>
            </a:endParaRPr>
          </a:p>
        </p:txBody>
      </p:sp>
    </p:spTree>
    <p:extLst>
      <p:ext uri="{BB962C8B-B14F-4D97-AF65-F5344CB8AC3E}">
        <p14:creationId xmlns:p14="http://schemas.microsoft.com/office/powerpoint/2010/main" val="1199204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900" b="1" dirty="0">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pPr marL="171450" indent="-171450">
              <a:buFont typeface="Arial" panose="020B0604020202020204" pitchFamily="34" charset="0"/>
              <a:buChar char="•"/>
            </a:pPr>
            <a:endParaRPr lang="en-US" sz="900" dirty="0">
              <a:cs typeface="Calibri"/>
            </a:endParaRPr>
          </a:p>
          <a:p>
            <a:r>
              <a:rPr lang="en-US" sz="900" b="1" dirty="0"/>
              <a:t>Full Talk Track:</a:t>
            </a:r>
          </a:p>
          <a:p>
            <a:r>
              <a:rPr lang="en-US" sz="900" dirty="0"/>
              <a:t>Here are 3 examples of SS&amp;C Blue Prism customers from the Healthcare sector who are unlocking real transformational business value with Intelligent Automation</a:t>
            </a:r>
          </a:p>
          <a:p>
            <a:r>
              <a:rPr lang="en-US" sz="900" dirty="0"/>
              <a:t>Let's look at some of the value that we've delivered to our mutual customers as proof points of this coming together:</a:t>
            </a:r>
          </a:p>
          <a:p>
            <a:r>
              <a:rPr lang="en-US" sz="900" dirty="0"/>
              <a:t> </a:t>
            </a:r>
            <a:endParaRPr lang="en-GB" sz="900" b="0" i="0" kern="1200" dirty="0">
              <a:effectLst/>
            </a:endParaRPr>
          </a:p>
          <a:p>
            <a:pPr marL="0" indent="0">
              <a:buNone/>
            </a:pPr>
            <a:r>
              <a:rPr lang="en-US" sz="900" b="1" i="0" dirty="0">
                <a:effectLst/>
              </a:rPr>
              <a:t>1. Pfizer</a:t>
            </a:r>
          </a:p>
          <a:p>
            <a:pPr marL="0" indent="0">
              <a:buNone/>
            </a:pPr>
            <a:r>
              <a:rPr lang="en-US" sz="900" b="0" i="0" dirty="0">
                <a:effectLst/>
              </a:rPr>
              <a:t>First, the 2nd largest US based pharma and biotech company, in just two years, the team leveraged 300+ digital workers to successfully automate 30 million transactions and save approximately $9 million, and a further $35m in avoided cost. 500,000 hours returned annually, 88% faster clinical trial times, 33% reduction to process product claim validation</a:t>
            </a:r>
          </a:p>
          <a:p>
            <a:pPr marL="0" indent="0">
              <a:buNone/>
            </a:pPr>
            <a:r>
              <a:rPr lang="en-US" sz="900" b="0" i="0" dirty="0">
                <a:effectLst/>
              </a:rPr>
              <a:t>https://www.blueprism.com/resources/case-studies/how-pfizer-has-scaled-rpa-to-deliver-breakthroughs-that-change-patients-lives/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2. Mercy Radiology</a:t>
            </a:r>
          </a:p>
          <a:p>
            <a:pPr marL="0" indent="0">
              <a:buNone/>
            </a:pPr>
            <a:r>
              <a:rPr lang="en-US" sz="900" dirty="0"/>
              <a:t>Next, Mercy Radiology has gotten up to speed quickly with intelligent automation and currently handles around 220-280 bookings per week with 90% of appointments requiring no human intervention. Overall, this represents a significant time saving for Mercy staff who can now dedicate more time to helping patients</a:t>
            </a:r>
          </a:p>
          <a:p>
            <a:pPr marL="0" indent="0">
              <a:buNone/>
            </a:pPr>
            <a:r>
              <a:rPr lang="en-US" sz="900" dirty="0"/>
              <a:t>https://www.blueprism.com/resources/case-studies/mercy-radiology-books-an-appointment-with-a-digital-worker-called-rob-e/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3. </a:t>
            </a:r>
            <a:r>
              <a:rPr lang="en-GB" sz="900" b="1" i="0" kern="1200" dirty="0">
                <a:effectLst/>
              </a:rPr>
              <a:t>NHS – National Health Service, UK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dirty="0">
                <a:effectLst/>
              </a:rPr>
              <a:t>The implementation time for the project was just three days. And within a few weeks, 50,000 records housed in UHB’s Patient Master Index (PMI) had been completely updated, effectively eliminating the chance of inadvertently contacting people who had passed away.</a:t>
            </a:r>
            <a:endParaRPr lang="en-GB" sz="900" b="0" i="0" kern="1200" dirty="0">
              <a:effectLst/>
            </a:endParaRPr>
          </a:p>
          <a:p>
            <a:pPr marL="0" indent="0">
              <a:buNone/>
            </a:pPr>
            <a:r>
              <a:rPr lang="en-GB" sz="900" b="0" i="0" kern="1200" dirty="0">
                <a:effectLst/>
              </a:rPr>
              <a:t>https://www.blueprism.com/resources/case-studies/university-hospitals-birmingham-uses-robotic-automation-for-patient-self-check-in/</a:t>
            </a:r>
            <a:endParaRPr lang="en-US" sz="900" dirty="0">
              <a:solidFill>
                <a:schemeClr val="tx1"/>
              </a:solidFill>
              <a:latin typeface="Arial Nova" panose="020B0504020202020204" pitchFamily="34" charset="0"/>
            </a:endParaRPr>
          </a:p>
          <a:p>
            <a:pPr marL="228600" indent="-228600">
              <a:buAutoNum type="arabicPeriod"/>
            </a:pPr>
            <a:endParaRPr lang="en-US" sz="900" b="0" i="0" u="none" strike="noStrike" kern="1200" dirty="0">
              <a:effectLst/>
            </a:endParaRPr>
          </a:p>
          <a:p>
            <a:pPr marL="228600" indent="-228600">
              <a:buAutoNum type="arabicPeriod"/>
            </a:pPr>
            <a:endParaRPr lang="en-US" sz="900" b="0" i="0" u="none" strike="noStrike" kern="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74845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900" b="1" dirty="0">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endParaRPr lang="en-US" sz="900" dirty="0"/>
          </a:p>
          <a:p>
            <a:r>
              <a:rPr lang="en-US" sz="900" b="1" dirty="0"/>
              <a:t>Full Talk Track:</a:t>
            </a:r>
          </a:p>
          <a:p>
            <a:r>
              <a:rPr lang="en-US" sz="900" dirty="0"/>
              <a:t>Here are 3 examples of SS&amp;C Blue Prism customers from the Public sector who are unlocking real transformational business value with Intelligent Automation</a:t>
            </a:r>
          </a:p>
          <a:p>
            <a:r>
              <a:rPr lang="en-US" sz="900" dirty="0"/>
              <a:t>Let's look at some of the value that we've delivered to our mutual customers as proof points of this coming together:</a:t>
            </a:r>
          </a:p>
          <a:p>
            <a:pPr marL="0" indent="0">
              <a:buNone/>
            </a:pPr>
            <a:endParaRPr lang="en-US" sz="900" b="1" i="0" dirty="0">
              <a:effectLst/>
            </a:endParaRPr>
          </a:p>
          <a:p>
            <a:pPr marL="0" indent="0">
              <a:buNone/>
            </a:pPr>
            <a:r>
              <a:rPr lang="en-US" sz="900" b="1" i="0" dirty="0">
                <a:effectLst/>
              </a:rPr>
              <a:t>1. Ser </a:t>
            </a:r>
            <a:r>
              <a:rPr lang="en-US" sz="900" b="1" i="0" dirty="0" err="1">
                <a:effectLst/>
              </a:rPr>
              <a:t>Educacional</a:t>
            </a:r>
            <a:r>
              <a:rPr lang="en-US" sz="900" b="1" i="0" dirty="0">
                <a:effectLst/>
              </a:rPr>
              <a:t> </a:t>
            </a:r>
          </a:p>
          <a:p>
            <a:pPr marL="0" indent="0">
              <a:buNone/>
            </a:pPr>
            <a:r>
              <a:rPr lang="en-US" sz="900" b="0" i="0" dirty="0">
                <a:effectLst/>
              </a:rPr>
              <a:t>Ser </a:t>
            </a:r>
            <a:r>
              <a:rPr lang="en-US" sz="900" b="0" i="0" dirty="0" err="1">
                <a:effectLst/>
              </a:rPr>
              <a:t>Educacional</a:t>
            </a:r>
            <a:r>
              <a:rPr lang="en-US" sz="900" b="0" i="0" dirty="0">
                <a:effectLst/>
              </a:rPr>
              <a:t> is one of Brazil’s largest providers of university extension and continuing higher education courses. Represented in every state of Brazil, Ser </a:t>
            </a:r>
            <a:r>
              <a:rPr lang="en-US" sz="900" b="0" i="0" dirty="0" err="1">
                <a:effectLst/>
              </a:rPr>
              <a:t>Educacional</a:t>
            </a:r>
            <a:r>
              <a:rPr lang="en-US" sz="900" b="0" i="0" dirty="0">
                <a:effectLst/>
              </a:rPr>
              <a:t> offers more than 1,500 courses, available at more than 60 campuses and online. Ser </a:t>
            </a:r>
            <a:r>
              <a:rPr lang="en-US" sz="900" b="0" i="0" dirty="0" err="1">
                <a:effectLst/>
              </a:rPr>
              <a:t>Educacional</a:t>
            </a:r>
            <a:r>
              <a:rPr lang="en-US" sz="900" b="0" i="0" dirty="0">
                <a:effectLst/>
              </a:rPr>
              <a:t> was operating with legacy processes that were hampering its ability to adapt and innovate, many of which required significant amounts of manual input. For example, each month they had to generate and send bills to 200,000 students. Ser </a:t>
            </a:r>
            <a:r>
              <a:rPr lang="en-US" sz="900" b="0" i="0" dirty="0" err="1">
                <a:effectLst/>
              </a:rPr>
              <a:t>Educacional’s</a:t>
            </a:r>
            <a:r>
              <a:rPr lang="en-US" sz="900" b="0" i="0" dirty="0">
                <a:effectLst/>
              </a:rPr>
              <a:t> billing process was the obvious first choice to trial one of Blue Prism’s intelligent digital workers. So digital worker, “Sophia,” was introduced to automate the billing process. After implementation, her impacts were dramatic. A cycle that took 24 people 10 days to complete was now being finished in just 9 hours. </a:t>
            </a:r>
            <a:endParaRPr lang="en-US" sz="900" dirty="0">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2. Suffolk County Council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In order to deliver better quality and more efficient services for citizens, Suffolk County Council looked to break down barriers between partner organizations, such as NHS, local government and law enforcement. For example, the Council coordinates with the local police force when the welfare of a citizen was in jeopardy. Police referrals for citizens with a welfare concern were coming into the contact center, then waiting to be manually processed into the social care management system. Due to extremely high volumes of work dealt with, the requests could sometimes be queued for up to a week before being added and allocated to a social worker. In 2020, Suffolk County Council implemented a Blue Prism digital workforce throughout their organization. Alongside the NHS Trust, they are now pioneers of intelligent automation in Suffolk, using their knowledge to help smaller public sector groups follow suit and provide citizens with expedited services.</a:t>
            </a: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3. Virginia Department of Transportation (VDOT)</a:t>
            </a:r>
          </a:p>
          <a:p>
            <a:pPr algn="l"/>
            <a:r>
              <a:rPr lang="en-US" sz="900" b="0" i="0" dirty="0">
                <a:effectLst/>
              </a:rPr>
              <a:t>The Virginia Department of Transportation (VDOT) is one of the largest transportation organizations in the United States and one of Blue Prism’s longest-standing Public Sector customers. VDOT is focused on improving the citizen experience and generating citizen value. Robert Osmond, VDOT’s Chief of Technology and Business Strategy, leads their </a:t>
            </a:r>
            <a:r>
              <a:rPr lang="en-US" sz="900" b="0" i="0" u="none" strike="noStrike" dirty="0">
                <a:effectLst/>
                <a:hlinkClick r:id="rId3">
                  <a:extLst>
                    <a:ext uri="{A12FA001-AC4F-418D-AE19-62706E023703}">
                      <ahyp:hlinkClr xmlns:ahyp="http://schemas.microsoft.com/office/drawing/2018/hyperlinkcolor" val="tx"/>
                    </a:ext>
                  </a:extLst>
                </a:hlinkClick>
              </a:rPr>
              <a:t>transformation</a:t>
            </a:r>
            <a:r>
              <a:rPr lang="en-US" sz="900" b="0" i="0" dirty="0">
                <a:effectLst/>
              </a:rPr>
              <a:t> efforts. Robert has leveraged </a:t>
            </a:r>
            <a:r>
              <a:rPr lang="en-US" sz="900" b="0" i="0" u="none" strike="noStrike" dirty="0">
                <a:effectLst/>
                <a:hlinkClick r:id="rId4">
                  <a:extLst>
                    <a:ext uri="{A12FA001-AC4F-418D-AE19-62706E023703}">
                      <ahyp:hlinkClr xmlns:ahyp="http://schemas.microsoft.com/office/drawing/2018/hyperlinkcolor" val="tx"/>
                    </a:ext>
                  </a:extLst>
                </a:hlinkClick>
              </a:rPr>
              <a:t>automation</a:t>
            </a:r>
            <a:r>
              <a:rPr lang="en-US" sz="900" b="0" i="0" dirty="0">
                <a:effectLst/>
              </a:rPr>
              <a:t> to transform VDOT. His impactful results include improving operational efficiencies and data transparency, freeing up time from repetitive tasks to focus on innovation, and improved employee retention.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dirty="0">
              <a:effectLst/>
            </a:endParaRPr>
          </a:p>
          <a:p>
            <a:pPr marL="228600" indent="-228600">
              <a:buAutoNum type="arabicPeriod"/>
            </a:pPr>
            <a:endParaRPr lang="en-US" sz="900" b="0" i="0" u="none" strike="noStrike" kern="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52223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Nova"/>
                <a:ea typeface="+mn-ea"/>
                <a:cs typeface="+mn-cs"/>
              </a:rPr>
              <a:t>Full Talk Track:</a:t>
            </a:r>
          </a:p>
          <a:p>
            <a:pPr marL="171450" indent="-171450">
              <a:buFont typeface="Arial" panose="020B0604020202020204" pitchFamily="34" charset="0"/>
              <a:buChar char="•"/>
            </a:pPr>
            <a:r>
              <a:rPr lang="en-US" sz="900" dirty="0"/>
              <a:t>And here are some examples of SS&amp;C Blue Prism customers that have unlocked transformational business value.</a:t>
            </a:r>
          </a:p>
          <a:p>
            <a:pPr marL="0" indent="0">
              <a:buFont typeface="Arial" panose="020B0604020202020204" pitchFamily="34" charset="0"/>
              <a:buNone/>
            </a:pPr>
            <a:endParaRPr lang="en-US" sz="900" dirty="0"/>
          </a:p>
          <a:p>
            <a:pPr marL="0" indent="0">
              <a:buFont typeface="Arial" panose="020B0604020202020204" pitchFamily="34" charset="0"/>
              <a:buNone/>
            </a:pPr>
            <a:r>
              <a:rPr lang="en-US" sz="900" dirty="0"/>
              <a:t>For detailed information on the examples used in the slide please use the links below</a:t>
            </a:r>
          </a:p>
          <a:p>
            <a:pPr marL="171450" lvl="1" indent="-171450">
              <a:buFont typeface="Arial" panose="020B0604020202020204" pitchFamily="34" charset="0"/>
              <a:buChar char="•"/>
            </a:pPr>
            <a:r>
              <a:rPr lang="en-US" sz="900" dirty="0">
                <a:cs typeface="Calibri"/>
              </a:rPr>
              <a:t>ATB story: </a:t>
            </a:r>
            <a:r>
              <a:rPr lang="en-US" sz="900" u="none" dirty="0">
                <a:solidFill>
                  <a:srgbClr val="0563C1"/>
                </a:solidFill>
                <a:cs typeface="Calibri"/>
                <a:hlinkClick r:id="rId3">
                  <a:extLst>
                    <a:ext uri="{A12FA001-AC4F-418D-AE19-62706E023703}">
                      <ahyp:hlinkClr xmlns:ahyp="http://schemas.microsoft.com/office/drawing/2018/hyperlinkcolor" val="tx"/>
                    </a:ext>
                  </a:extLst>
                </a:hlinkClick>
              </a:rPr>
              <a:t>https://www.blueprism.com/resources/case-studies/atb-financial-is-optimizing-customer-service-with-intelligent-automation</a:t>
            </a:r>
            <a:r>
              <a:rPr lang="en-US" sz="900" u="none" dirty="0">
                <a:solidFill>
                  <a:schemeClr val="tx1"/>
                </a:solidFill>
                <a:cs typeface="Calibri"/>
                <a:hlinkClick r:id="rId3">
                  <a:extLst>
                    <a:ext uri="{A12FA001-AC4F-418D-AE19-62706E023703}">
                      <ahyp:hlinkClr xmlns:ahyp="http://schemas.microsoft.com/office/drawing/2018/hyperlinkcolor" val="tx"/>
                    </a:ext>
                  </a:extLst>
                </a:hlinkClick>
              </a:rPr>
              <a:t>/</a:t>
            </a:r>
            <a:r>
              <a:rPr lang="en-US" sz="900" u="none" dirty="0">
                <a:solidFill>
                  <a:schemeClr val="tx1"/>
                </a:solidFill>
                <a:cs typeface="Calibri"/>
              </a:rPr>
              <a:t>.</a:t>
            </a:r>
          </a:p>
          <a:p>
            <a:pPr marL="171450" lvl="1" indent="-171450">
              <a:buFont typeface="Arial" panose="020B0604020202020204" pitchFamily="34" charset="0"/>
              <a:buChar char="•"/>
            </a:pPr>
            <a:r>
              <a:rPr lang="en-US" sz="900" dirty="0">
                <a:cs typeface="Calibri"/>
              </a:rPr>
              <a:t>Jaguar Land Rover: https://www.blueprism.com/resources/case-studies/how-jaguar-land-rover-stays-ahead-with-smart-automation/</a:t>
            </a:r>
          </a:p>
          <a:p>
            <a:pPr marL="171450" lvl="1" indent="-171450">
              <a:buFont typeface="Arial" panose="020B0604020202020204" pitchFamily="34" charset="0"/>
              <a:buChar char="•"/>
            </a:pPr>
            <a:r>
              <a:rPr lang="en-US" sz="900" dirty="0">
                <a:cs typeface="Calibri"/>
              </a:rPr>
              <a:t>Telefonica: https://www.blueprism.com/resources/case-studies/telefonica-significantly-reduces-call-handling-time-with-digital-workers/</a:t>
            </a:r>
          </a:p>
          <a:p>
            <a:pPr marL="171450" lvl="1" indent="-171450">
              <a:buFont typeface="Arial" panose="020B0604020202020204" pitchFamily="34" charset="0"/>
              <a:buChar char="•"/>
            </a:pPr>
            <a:r>
              <a:rPr lang="en-US" sz="900" dirty="0">
                <a:cs typeface="Calibri"/>
              </a:rPr>
              <a:t>Alberta Health: https://www.blueprism.com/resources/videos/unlocking-better-patient-experiences-at-alberta-health-services/</a:t>
            </a:r>
          </a:p>
          <a:p>
            <a:pPr marL="171450" lvl="1" indent="-171450">
              <a:buFont typeface="Arial" panose="020B0604020202020204" pitchFamily="34" charset="0"/>
              <a:buChar char="•"/>
            </a:pPr>
            <a:r>
              <a:rPr lang="en-US" sz="900" dirty="0">
                <a:cs typeface="Calibri"/>
              </a:rPr>
              <a:t>Coca Cola: https://www.blueprism.com/resources/case-studies/coca-cola-extendes-business-services-capacity-and-improves-performance-with-rpa/</a:t>
            </a:r>
            <a:endParaRPr lang="en-US" sz="900" dirty="0"/>
          </a:p>
          <a:p>
            <a:pPr marL="171450" indent="-171450">
              <a:buFont typeface="Arial" panose="020B0604020202020204" pitchFamily="34" charset="0"/>
              <a:buChar char="•"/>
            </a:pPr>
            <a:endParaRPr lang="en-US" sz="900" dirty="0">
              <a:cs typeface="Calibri"/>
            </a:endParaRPr>
          </a:p>
          <a:p>
            <a:pPr marL="171450" indent="-171450">
              <a:buFont typeface="Arial" panose="020B0604020202020204" pitchFamily="34" charset="0"/>
              <a:buChar char="•"/>
            </a:pPr>
            <a:r>
              <a:rPr lang="en-US" sz="900" dirty="0">
                <a:cs typeface="Calibri"/>
              </a:rPr>
              <a:t>For internal employees, a full list of customer success stories can be found here: </a:t>
            </a:r>
            <a:r>
              <a:rPr lang="en-US" sz="900" dirty="0">
                <a:cs typeface="Calibri"/>
                <a:hlinkClick r:id="rId4"/>
              </a:rPr>
              <a:t>https://blueprism.showpad.biz/webapp2/content/channel-template/a01e9b49069f28fee258e5c39b987c6d</a:t>
            </a:r>
            <a:endParaRPr lang="en-US" sz="900" dirty="0">
              <a:cs typeface="Calibri"/>
            </a:endParaRPr>
          </a:p>
          <a:p>
            <a:pPr marL="171450" indent="-171450">
              <a:buFont typeface="Arial" panose="020B0604020202020204" pitchFamily="34" charset="0"/>
              <a:buChar char="•"/>
            </a:pPr>
            <a:endParaRPr lang="en-US" sz="900" dirty="0">
              <a:cs typeface="Calibri"/>
            </a:endParaRPr>
          </a:p>
          <a:p>
            <a:pPr marL="171450" indent="-171450">
              <a:buFont typeface="Arial" panose="020B0604020202020204" pitchFamily="34" charset="0"/>
              <a:buChar char="•"/>
            </a:pPr>
            <a:endParaRPr lang="en-US" sz="9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985099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1000" dirty="0"/>
              <a:t>This set of supporting slides have been designed to support a longer pitch and include some upfront market positioning around Intelligent Automation, vertical case studies highlighting the value organizations can derive from IA with us, and a high-level overview of our joint portfolio and capabilities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91499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b="1" dirty="0"/>
              <a:t>PLEASE NOTE: THIS SLIDE CANNOT BE ALTERED. IT HAS BEEN APPROVED FOR USE BY GARTNER IN ITS CURRENT FORM AND MAKING ANY CHANGES WOULD INFRINGE THEIR CONDITIONS OF USE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ova"/>
                <a:ea typeface="+mn-ea"/>
                <a:cs typeface="+mn-cs"/>
              </a:rPr>
              <a:t>Purpose: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To ensure there is absolutely NO DOUBT WHATSOEVER that SS&amp;C Blue Prism is a </a:t>
            </a:r>
            <a:r>
              <a:rPr lang="en-US" sz="1200" b="1" dirty="0"/>
              <a:t>MARKET LEADER </a:t>
            </a:r>
            <a:r>
              <a:rPr lang="en-US" sz="1200" dirty="0"/>
              <a:t>in this space, both in terms of our vision and our ability to execute on that 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Nova"/>
              <a:ea typeface="+mn-ea"/>
              <a:cs typeface="+mn-cs"/>
            </a:endParaRPr>
          </a:p>
          <a:p>
            <a:r>
              <a:rPr lang="en-US" b="1" dirty="0"/>
              <a:t>Key Messages</a:t>
            </a:r>
            <a:r>
              <a:rPr lang="en-US" dirty="0"/>
              <a:t>:</a:t>
            </a:r>
          </a:p>
          <a:p>
            <a:pPr marL="171450" indent="-171450">
              <a:buFont typeface="Arial" panose="020B0604020202020204" pitchFamily="34" charset="0"/>
              <a:buChar char="•"/>
            </a:pPr>
            <a:r>
              <a:rPr lang="en-US" sz="1000" dirty="0"/>
              <a:t>This is the latest Gartner Magic Quadrant and provides a great endorsement of our joint proposition which resonates well with analysts</a:t>
            </a:r>
          </a:p>
          <a:p>
            <a:pPr marL="171450" indent="-171450">
              <a:buFont typeface="Arial" panose="020B0604020202020204" pitchFamily="34" charset="0"/>
              <a:buChar char="•"/>
            </a:pPr>
            <a:r>
              <a:rPr lang="en-US" sz="1000" b="0" i="0" u="none" strike="noStrike" dirty="0">
                <a:effectLst/>
                <a:latin typeface="Arial Nova" panose="020B0504020202020204" pitchFamily="34" charset="0"/>
              </a:rPr>
              <a:t>SS&amp;C Blue Prism has </a:t>
            </a:r>
            <a:r>
              <a:rPr lang="en-US" sz="1000" b="1" i="0" u="none" dirty="0">
                <a:effectLst/>
                <a:latin typeface="Arial Nova" panose="020B0504020202020204" pitchFamily="34" charset="0"/>
              </a:rPr>
              <a:t>significantly accelerated and enhanced its leadership position </a:t>
            </a:r>
            <a:r>
              <a:rPr lang="en-US" sz="1000" b="0" i="0" u="none" strike="noStrike" dirty="0">
                <a:effectLst/>
                <a:latin typeface="Arial Nova" panose="020B0504020202020204" pitchFamily="34" charset="0"/>
              </a:rPr>
              <a:t>held for the 4th consecutive year</a:t>
            </a:r>
          </a:p>
          <a:p>
            <a:pPr marL="171450" indent="-171450">
              <a:buFont typeface="Arial" panose="020B0604020202020204" pitchFamily="34" charset="0"/>
              <a:buChar char="•"/>
            </a:pPr>
            <a:r>
              <a:rPr lang="en-US" sz="1000" b="0" i="0" u="none" strike="noStrike" dirty="0">
                <a:effectLst/>
                <a:latin typeface="Arial Nova" panose="020B0504020202020204" pitchFamily="34" charset="0"/>
              </a:rPr>
              <a:t>SS&amp;C Blue Prism have seen the </a:t>
            </a:r>
            <a:r>
              <a:rPr lang="en-US" sz="1000" b="1" i="0" u="none" strike="noStrike" dirty="0">
                <a:effectLst/>
                <a:latin typeface="Arial Nova" panose="020B0504020202020204" pitchFamily="34" charset="0"/>
              </a:rPr>
              <a:t>largest jump of all the leaders </a:t>
            </a:r>
            <a:r>
              <a:rPr lang="en-US" sz="1000" b="0" i="0" u="none" strike="noStrike" dirty="0">
                <a:effectLst/>
                <a:latin typeface="Arial Nova" panose="020B0504020202020204" pitchFamily="34" charset="0"/>
              </a:rPr>
              <a:t>based on our:</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000" b="0" i="0" u="none" strike="noStrike" dirty="0">
                <a:solidFill>
                  <a:schemeClr val="tx1"/>
                </a:solidFill>
                <a:effectLst/>
                <a:latin typeface="Arial Nova" panose="020B0504020202020204" pitchFamily="34" charset="0"/>
              </a:rPr>
              <a:t> </a:t>
            </a:r>
            <a:r>
              <a:rPr lang="en-US" sz="1100" dirty="0">
                <a:effectLst/>
                <a:latin typeface="Calibri" panose="020F0502020204030204" pitchFamily="34" charset="0"/>
              </a:rPr>
              <a:t>Increased portfolio investment and expansion​</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effectLst/>
                <a:latin typeface="Calibri" panose="020F0502020204030204" pitchFamily="34" charset="0"/>
              </a:rPr>
              <a:t> Enhanced joint proposition with SS&amp;C combined with our increased focus on transformation and workforce unification​</a:t>
            </a:r>
          </a:p>
          <a:p>
            <a:pPr marL="171450" indent="-171450" algn="l" rtl="0" fontAlgn="base">
              <a:buFont typeface="Arial" panose="020B0604020202020204" pitchFamily="34" charset="0"/>
              <a:buChar char="•"/>
            </a:pPr>
            <a:r>
              <a:rPr lang="en-US" sz="1000" b="0" i="0" u="none" strike="noStrike" dirty="0">
                <a:effectLst/>
                <a:latin typeface="Arial Nova" panose="020B0504020202020204" pitchFamily="34" charset="0"/>
              </a:rPr>
              <a:t>We are the only single major vendor offering a comprehensive IA solution with BPM, RPA, no code and AI capabilities</a:t>
            </a:r>
            <a:r>
              <a:rPr lang="en-US" sz="1000" b="0" i="0" dirty="0">
                <a:effectLst/>
                <a:latin typeface="Arial Nova" panose="020B0504020202020204" pitchFamily="34" charset="0"/>
              </a:rPr>
              <a:t>​</a:t>
            </a:r>
          </a:p>
          <a:p>
            <a:pPr marL="171450" indent="-171450" algn="l" rtl="0" fontAlgn="base">
              <a:buFont typeface="Arial" panose="020B0604020202020204" pitchFamily="34" charset="0"/>
              <a:buChar char="•"/>
            </a:pPr>
            <a:r>
              <a:rPr lang="en-US" sz="1000" b="0" i="0" dirty="0">
                <a:effectLst/>
                <a:latin typeface="Arial Nova" panose="020B0504020202020204" pitchFamily="34" charset="0"/>
              </a:rPr>
              <a:t>For information </a:t>
            </a:r>
            <a:r>
              <a:rPr lang="en-US" sz="1000" b="0" i="0" u="none" strike="noStrike" dirty="0">
                <a:effectLst/>
                <a:latin typeface="Arial Nova" panose="020B0504020202020204" pitchFamily="34" charset="0"/>
              </a:rPr>
              <a:t>UiPath and AA move marginally, but remain at forefront, while Microsoft strengthens its position</a:t>
            </a:r>
            <a:endParaRPr lang="en-US" sz="1000" b="0" i="0" dirty="0">
              <a:effectLst/>
              <a:latin typeface="Arial" panose="020B0604020202020204" pitchFamily="34" charset="0"/>
            </a:endParaRPr>
          </a:p>
          <a:p>
            <a:endParaRPr lang="en-GB" b="1" dirty="0"/>
          </a:p>
          <a:p>
            <a:r>
              <a:rPr lang="en-GB" b="1" dirty="0"/>
              <a:t>Full Talk Track:</a:t>
            </a:r>
          </a:p>
          <a:p>
            <a:pPr marL="171450" indent="-171450">
              <a:buFont typeface="Arial" panose="020B0604020202020204" pitchFamily="34" charset="0"/>
              <a:buChar char="•"/>
            </a:pPr>
            <a:r>
              <a:rPr lang="en-GB" dirty="0"/>
              <a:t>Leverage the information in the MQ training deck here </a:t>
            </a:r>
            <a:r>
              <a:rPr lang="en-GB" dirty="0" err="1">
                <a:hlinkClick r:id="rId3"/>
              </a:rPr>
              <a:t>Showpad</a:t>
            </a:r>
            <a:r>
              <a:rPr lang="en-GB" dirty="0">
                <a:hlinkClick r:id="rId3"/>
              </a:rPr>
              <a:t> Web</a:t>
            </a:r>
            <a:r>
              <a:rPr lang="en-GB" dirty="0"/>
              <a:t> as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488841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7C3DF-E89C-4130-BA50-4EA206596E69}" type="slidenum">
              <a:rPr lang="en-US" smtClean="0"/>
              <a:pPr/>
              <a:t>44</a:t>
            </a:fld>
            <a:endParaRPr lang="en-US"/>
          </a:p>
        </p:txBody>
      </p:sp>
    </p:spTree>
    <p:extLst>
      <p:ext uri="{BB962C8B-B14F-4D97-AF65-F5344CB8AC3E}">
        <p14:creationId xmlns:p14="http://schemas.microsoft.com/office/powerpoint/2010/main" val="340394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E7718A-486D-4056-BBAE-BD1BF54EBEA6}" type="slidenum">
              <a:rPr lang="en-GB" smtClean="0"/>
              <a:t>4</a:t>
            </a:fld>
            <a:endParaRPr lang="en-GB"/>
          </a:p>
        </p:txBody>
      </p:sp>
    </p:spTree>
    <p:extLst>
      <p:ext uri="{BB962C8B-B14F-4D97-AF65-F5344CB8AC3E}">
        <p14:creationId xmlns:p14="http://schemas.microsoft.com/office/powerpoint/2010/main" val="928699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a:xfrm>
            <a:off x="478236" y="3276257"/>
            <a:ext cx="6100549" cy="5212650"/>
          </a:xfrm>
        </p:spPr>
        <p:txBody>
          <a:bodyPr/>
          <a:lstStyle/>
          <a:p>
            <a:r>
              <a:rPr lang="en-US" sz="900" b="1" dirty="0">
                <a:latin typeface="Arial Nova"/>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endParaRPr lang="en-US" sz="600" b="1" dirty="0">
              <a:cs typeface="Calibri"/>
            </a:endParaRPr>
          </a:p>
          <a:p>
            <a:r>
              <a:rPr lang="en-US" sz="900" b="1" dirty="0">
                <a:latin typeface="Arial Nova"/>
              </a:rPr>
              <a:t>Full Talk Track:</a:t>
            </a:r>
          </a:p>
          <a:p>
            <a:pPr marL="171450" indent="-171450">
              <a:buFont typeface="Arial" panose="020B0604020202020204" pitchFamily="34" charset="0"/>
              <a:buChar char="•"/>
            </a:pPr>
            <a:r>
              <a:rPr lang="en-US" sz="900" dirty="0">
                <a:latin typeface="Arial Nova"/>
              </a:rPr>
              <a:t>Here are 3 examples of SS&amp;C Blue Prism customers from the Insurance sector who are unlocking real transformational business value with Intelligent Automation</a:t>
            </a:r>
          </a:p>
          <a:p>
            <a:pPr marL="171450" indent="-171450">
              <a:buFont typeface="Arial" panose="020B0604020202020204" pitchFamily="34" charset="0"/>
              <a:buChar char="•"/>
            </a:pPr>
            <a:r>
              <a:rPr lang="en-US" sz="900" dirty="0">
                <a:latin typeface="Arial Nova"/>
              </a:rPr>
              <a:t>Let's look at some of the value that we've delivered to our mutual customers as proof points of this coming together:</a:t>
            </a:r>
          </a:p>
          <a:p>
            <a:endParaRPr lang="en-US" sz="900" dirty="0">
              <a:latin typeface="Arial Nova"/>
            </a:endParaRPr>
          </a:p>
          <a:p>
            <a:pPr marL="342900" indent="-342900">
              <a:buAutoNum type="arabicPeriod"/>
            </a:pPr>
            <a:r>
              <a:rPr lang="en-US" sz="900" dirty="0">
                <a:latin typeface="Arial Nova"/>
              </a:rPr>
              <a:t>First a top US mutual insurer was able to save over $10M annually and enabled employees to refocus on higher value tasks. (New York Life)</a:t>
            </a:r>
            <a:endParaRPr lang="en-US" sz="900" dirty="0"/>
          </a:p>
          <a:p>
            <a:pPr marL="342900" indent="-342900">
              <a:buAutoNum type="arabicPeriod"/>
            </a:pPr>
            <a:r>
              <a:rPr lang="en-US" sz="900" dirty="0">
                <a:latin typeface="Arial Nova"/>
              </a:rPr>
              <a:t>Next,  a fortune 250 firm has seen a 50% reduction in claims processing </a:t>
            </a:r>
            <a:r>
              <a:rPr lang="en-US" sz="900" dirty="0" err="1">
                <a:latin typeface="Arial Nova"/>
              </a:rPr>
              <a:t>time,and</a:t>
            </a:r>
            <a:r>
              <a:rPr lang="en-US" sz="900" dirty="0">
                <a:latin typeface="Arial Nova"/>
              </a:rPr>
              <a:t> has commented on the combined power of process re-engineering, RPA and BPM together. (Lincoln Financial)</a:t>
            </a:r>
          </a:p>
          <a:p>
            <a:pPr marL="342900" indent="-342900">
              <a:buAutoNum type="arabicPeriod"/>
            </a:pPr>
            <a:r>
              <a:rPr lang="en-US" sz="900" dirty="0">
                <a:latin typeface="Arial Nova"/>
              </a:rPr>
              <a:t>Finally, a global insurer increased their straight-through processing by 42%, focusing on transformative capabilities with an integrated approach to digital. (MetLife)</a:t>
            </a:r>
          </a:p>
          <a:p>
            <a:r>
              <a:rPr lang="en-US" sz="900" dirty="0">
                <a:latin typeface="Arial Nova"/>
              </a:rPr>
              <a:t>     </a:t>
            </a:r>
          </a:p>
          <a:p>
            <a:pPr lvl="1" algn="l" rtl="0">
              <a:defRPr/>
            </a:pPr>
            <a:r>
              <a:rPr lang="en-US" sz="900" b="1" i="1" dirty="0"/>
              <a:t>CUSTOMER STORIES (The Names are CONFIDENTIAL – Please do not share publicly, we do not yet have approval from these customers to do so). </a:t>
            </a:r>
          </a:p>
          <a:p>
            <a:pPr marL="0" indent="0">
              <a:buFont typeface="Arial" panose="020B0604020202020204" pitchFamily="34" charset="0"/>
              <a:buNone/>
            </a:pPr>
            <a:r>
              <a:rPr lang="en-US" sz="900" dirty="0">
                <a:latin typeface="Arial Nova"/>
                <a:cs typeface="Calibri"/>
              </a:rPr>
              <a:t>For internal employees, a full list of customer success stories can be found here: </a:t>
            </a:r>
            <a:r>
              <a:rPr lang="en-US" sz="900" dirty="0">
                <a:latin typeface="Arial Nova"/>
                <a:cs typeface="Calibri"/>
                <a:hlinkClick r:id="rId3"/>
              </a:rPr>
              <a:t>https://blueprism.showpad.biz/webapp2/content/channel-template/a01e9b49069f28fee258e5c39b987c6d</a:t>
            </a:r>
            <a:endParaRPr lang="en-US" sz="900" dirty="0">
              <a:latin typeface="Arial Nova"/>
              <a:cs typeface="Calibri"/>
            </a:endParaRPr>
          </a:p>
          <a:p>
            <a:endParaRPr lang="en-US" sz="900" dirty="0">
              <a:cs typeface="Calibri"/>
            </a:endParaRPr>
          </a:p>
          <a:p>
            <a:pPr marL="171450" indent="-171450">
              <a:buFont typeface="Arial" panose="020B0604020202020204" pitchFamily="34" charset="0"/>
              <a:buChar char="•"/>
            </a:pPr>
            <a:endParaRPr lang="en-US" sz="900" dirty="0">
              <a:cs typeface="Calibri"/>
            </a:endParaRPr>
          </a:p>
          <a:p>
            <a:r>
              <a:rPr lang="en-US" sz="900" dirty="0">
                <a:latin typeface="Arial Nova"/>
              </a:rPr>
              <a:t> </a:t>
            </a:r>
            <a:endParaRPr lang="en-US" sz="900" dirty="0">
              <a:latin typeface="Arial Nova"/>
              <a:cs typeface="Calibri"/>
            </a:endParaRPr>
          </a:p>
          <a:p>
            <a:pPr marL="171450" indent="-171450">
              <a:buFont typeface="Arial" panose="020B0604020202020204" pitchFamily="34" charset="0"/>
              <a:buChar char="•"/>
            </a:pPr>
            <a:endParaRPr lang="en-US" sz="900" dirty="0">
              <a:cs typeface="Calibri"/>
            </a:endParaRPr>
          </a:p>
          <a:p>
            <a:pPr marL="171450" indent="-171450">
              <a:buFont typeface="Arial" panose="020B0604020202020204" pitchFamily="34" charset="0"/>
              <a:buChar char="•"/>
            </a:pPr>
            <a:endParaRPr lang="en-US" sz="900" dirty="0">
              <a:cs typeface="Calibri"/>
            </a:endParaRPr>
          </a:p>
        </p:txBody>
      </p:sp>
      <p:sp>
        <p:nvSpPr>
          <p:cNvPr id="4" name="Slide Number Placeholder 3"/>
          <p:cNvSpPr>
            <a:spLocks noGrp="1"/>
          </p:cNvSpPr>
          <p:nvPr>
            <p:ph type="sldNum" sz="quarter" idx="5"/>
          </p:nvPr>
        </p:nvSpPr>
        <p:spPr/>
        <p:txBody>
          <a:bodyPr/>
          <a:lstStyle/>
          <a:p>
            <a:fld id="{FBA7C3DF-E89C-4130-BA50-4EA206596E69}" type="slidenum">
              <a:rPr lang="en-US" smtClean="0"/>
              <a:pPr/>
              <a:t>50</a:t>
            </a:fld>
            <a:endParaRPr lang="en-US"/>
          </a:p>
        </p:txBody>
      </p:sp>
    </p:spTree>
    <p:extLst>
      <p:ext uri="{BB962C8B-B14F-4D97-AF65-F5344CB8AC3E}">
        <p14:creationId xmlns:p14="http://schemas.microsoft.com/office/powerpoint/2010/main" val="267085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900" b="1" dirty="0">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pPr marL="171450" indent="-171450">
              <a:buFont typeface="Arial" panose="020B0604020202020204" pitchFamily="34" charset="0"/>
              <a:buChar char="•"/>
            </a:pPr>
            <a:endParaRPr lang="en-US" sz="900" dirty="0">
              <a:cs typeface="Calibri"/>
            </a:endParaRPr>
          </a:p>
          <a:p>
            <a:r>
              <a:rPr lang="en-US" sz="900" b="1" dirty="0"/>
              <a:t>Full Talk Track:</a:t>
            </a:r>
          </a:p>
          <a:p>
            <a:r>
              <a:rPr lang="en-US" sz="900" dirty="0"/>
              <a:t>Here are 3 examples of SS&amp;C Blue Prism customers from the Commercial Banking sector who are unlocking real transformational business value with Intelligent Automation</a:t>
            </a:r>
          </a:p>
          <a:p>
            <a:r>
              <a:rPr lang="en-US" sz="900" dirty="0"/>
              <a:t>Let's look at some of the value that we've delivered to our mutual customers as proof points of this coming together:</a:t>
            </a:r>
          </a:p>
          <a:p>
            <a:r>
              <a:rPr lang="en-US" sz="900" dirty="0"/>
              <a:t> </a:t>
            </a:r>
            <a:endParaRPr lang="en-US" sz="900" dirty="0">
              <a:cs typeface="Calibri"/>
            </a:endParaRPr>
          </a:p>
          <a:p>
            <a:pPr marL="0" indent="0">
              <a:buNone/>
            </a:pPr>
            <a:r>
              <a:rPr lang="en-US" sz="900" b="1" i="0" dirty="0">
                <a:effectLst/>
              </a:rPr>
              <a:t>1. Mashreq Bank</a:t>
            </a:r>
          </a:p>
          <a:p>
            <a:pPr marL="0" indent="0">
              <a:buNone/>
            </a:pPr>
            <a:r>
              <a:rPr lang="en-US" sz="900" b="0" i="0" dirty="0">
                <a:effectLst/>
              </a:rPr>
              <a:t>Mashreq Bank in a Gartner award-winning MEA Bank that is a recognized leader in digital innovation. Mashreq chose Blue Prism to deploy enterprise-grade automation across its business, including its offshore operations in India.  In specific areas such as trade finance, the bank has not only realized a 30% improvement in cost efficiency but radically improved customer service times by transforming cash to customer cycles.</a:t>
            </a:r>
          </a:p>
          <a:p>
            <a:pPr marL="0" indent="0">
              <a:buNone/>
            </a:pPr>
            <a:r>
              <a:rPr lang="en-US" sz="900" b="0" i="0" dirty="0">
                <a:effectLst/>
              </a:rPr>
              <a:t>https://www.blueprism.com/resources/videos/mashreq-bank-and-blue-prism-transforming-trade-finance-with-intelligent-automation</a:t>
            </a:r>
            <a:endParaRPr lang="en-US" sz="900" b="0" i="0" u="none" strike="noStrike" kern="1200" dirty="0">
              <a:effectLst/>
            </a:endParaRPr>
          </a:p>
          <a:p>
            <a:pPr marL="0" indent="0">
              <a:buNone/>
            </a:pPr>
            <a:r>
              <a:rPr lang="en-GB" sz="900" b="0" i="0" dirty="0">
                <a:effectLst/>
              </a:rPr>
              <a:t> </a:t>
            </a: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2. ATB Financial</a:t>
            </a:r>
            <a:endParaRPr lang="en-US" sz="900" b="0" i="0" u="none" strike="noStrike" kern="1200" dirty="0">
              <a:effectLst/>
            </a:endParaRPr>
          </a:p>
          <a:p>
            <a:pPr marL="0" indent="0">
              <a:buNone/>
            </a:pPr>
            <a:r>
              <a:rPr lang="en-GB" sz="900" b="0" i="0" dirty="0">
                <a:effectLst/>
              </a:rPr>
              <a:t>ATB Financial is a</a:t>
            </a:r>
            <a:r>
              <a:rPr lang="en-GB" sz="900" b="1" i="0" dirty="0">
                <a:effectLst/>
              </a:rPr>
              <a:t> </a:t>
            </a:r>
            <a:r>
              <a:rPr lang="en-GB" sz="900" b="0" i="0" dirty="0">
                <a:effectLst/>
              </a:rPr>
              <a:t>financial institution and Crown corporation wholly owned by the province of Alberta, Canada.  Like many heritage banks, ATB had become reliant on slow and manual processes which caused delays in customer request fulfilment and put pressure on their call </a:t>
            </a:r>
            <a:r>
              <a:rPr lang="en-GB" sz="900" b="0" i="0" dirty="0" err="1">
                <a:effectLst/>
              </a:rPr>
              <a:t>center</a:t>
            </a:r>
            <a:r>
              <a:rPr lang="en-GB" sz="900" b="0" i="0" dirty="0">
                <a:effectLst/>
              </a:rPr>
              <a:t>.  With a specific focus on customer outcomes, ATB introduced a combination of RPA and AI in order to organize incoming unstructured addresses in areas such as customer address changes.  As their automation programs scales at speed, they are slashing turnaround times on customer requests and taking costs and pressure out of their call </a:t>
            </a:r>
            <a:r>
              <a:rPr lang="en-GB" sz="900" b="0" i="0" dirty="0" err="1">
                <a:effectLst/>
              </a:rPr>
              <a:t>center</a:t>
            </a:r>
            <a:r>
              <a:rPr lang="en-GB" sz="900" b="0" i="0" dirty="0">
                <a:effectLst/>
              </a:rPr>
              <a:t> operations. </a:t>
            </a: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https://cdn2.assets-servd.host/lively-jackal/production/uploads/resources/case-studies/BP-CS-ATB-FINAL.pdf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3. Nordea</a:t>
            </a:r>
          </a:p>
          <a:p>
            <a:pPr marL="0" indent="0">
              <a:buNone/>
            </a:pPr>
            <a:r>
              <a:rPr lang="en-GB" sz="900" b="0" i="0" dirty="0">
                <a:effectLst/>
              </a:rPr>
              <a:t>Nordea is the largest bank in the Nordic region and among the ten largest financial groups in Europe in terms of total market capitalisation with around 11 million customers. Nordea are building out their large-scale automation program from cost reduction and efficiency measures to focus on customer and employee satisfaction.  Their mature automation capability has enabled them to combine RPA with chatbots so that they can now process new card requests in a fully automated way. </a:t>
            </a:r>
          </a:p>
          <a:p>
            <a:pPr marL="0" indent="0">
              <a:buNone/>
            </a:pPr>
            <a:r>
              <a:rPr lang="en-US" sz="900" b="0" i="0" dirty="0">
                <a:effectLst/>
              </a:rPr>
              <a:t>https://www.blueprism.com/resources/case-studies/nordea-simplifies-card-requests-with-chatbot-powered-by-intelligent-automation/</a:t>
            </a:r>
            <a:endParaRPr lang="en-US" sz="900" b="0" i="0" u="sng" dirty="0">
              <a:effectLst/>
            </a:endParaRPr>
          </a:p>
          <a:p>
            <a:pPr marL="0" indent="0">
              <a:buNone/>
            </a:pPr>
            <a:endParaRPr lang="en-US" sz="900" b="0" i="0" u="none" strike="noStrike" kern="1200" dirty="0">
              <a:effectLst/>
            </a:endParaRPr>
          </a:p>
          <a:p>
            <a:pPr marL="228600" indent="-228600">
              <a:buAutoNum type="arabicPeriod"/>
            </a:pPr>
            <a:endParaRPr lang="en-US" sz="900" b="0" i="0" u="none" strike="noStrike" kern="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227424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900" b="1" dirty="0">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pPr marL="171450" indent="-171450">
              <a:buFont typeface="Arial" panose="020B0604020202020204" pitchFamily="34" charset="0"/>
              <a:buChar char="•"/>
            </a:pPr>
            <a:endParaRPr lang="en-US" sz="900" dirty="0">
              <a:cs typeface="Calibri"/>
            </a:endParaRPr>
          </a:p>
          <a:p>
            <a:r>
              <a:rPr lang="en-US" sz="900" b="1" dirty="0"/>
              <a:t>Full Talk Track:</a:t>
            </a:r>
          </a:p>
          <a:p>
            <a:r>
              <a:rPr lang="en-US" sz="900" dirty="0"/>
              <a:t>Here are 3 examples of SS&amp;C Blue Prism customers from the Wealth and Asset Management sector who are unlocking real transformational business value with Intelligent Automation</a:t>
            </a:r>
          </a:p>
          <a:p>
            <a:r>
              <a:rPr lang="en-US" sz="900" dirty="0"/>
              <a:t>Let's look at some of the value that we've delivered to our mutual customers as proof points of this coming together:</a:t>
            </a:r>
          </a:p>
          <a:p>
            <a:r>
              <a:rPr lang="en-US" sz="900" dirty="0"/>
              <a:t> </a:t>
            </a:r>
            <a:endParaRPr lang="en-US" sz="900" dirty="0">
              <a:cs typeface="Calibri"/>
            </a:endParaRPr>
          </a:p>
          <a:p>
            <a:pPr marL="0" indent="0">
              <a:buNone/>
            </a:pPr>
            <a:r>
              <a:rPr lang="en-US" sz="900" b="1" i="0" dirty="0">
                <a:effectLst/>
              </a:rPr>
              <a:t>1. Invesco</a:t>
            </a:r>
          </a:p>
          <a:p>
            <a:pPr marL="0" indent="0">
              <a:buNone/>
            </a:pPr>
            <a:r>
              <a:rPr lang="en-US" sz="900" b="0" i="0" dirty="0">
                <a:effectLst/>
              </a:rPr>
              <a:t>Invesco is a global investment management company with  $1.45 trillion assets under management and  footprint in 26 countries, </a:t>
            </a:r>
            <a:r>
              <a:rPr lang="en-GB" sz="900" b="0" i="0" dirty="0">
                <a:effectLst/>
              </a:rPr>
              <a:t>Invesco has been steadily and strategically transforming its business with key technologies like intelligent automation. Invesco’s win as the global 2021 </a:t>
            </a:r>
            <a:r>
              <a:rPr lang="en-GB" sz="900" b="0" i="0" u="none" strike="noStrike" dirty="0">
                <a:effectLst/>
                <a:hlinkClick r:id="rId3">
                  <a:extLst>
                    <a:ext uri="{A12FA001-AC4F-418D-AE19-62706E023703}">
                      <ahyp:hlinkClr xmlns:ahyp="http://schemas.microsoft.com/office/drawing/2018/hyperlinkcolor" val="tx"/>
                    </a:ext>
                  </a:extLst>
                </a:hlinkClick>
              </a:rPr>
              <a:t>Customer Excellence Award for Strategic Transformation</a:t>
            </a:r>
            <a:r>
              <a:rPr lang="en-GB" sz="900" b="0" i="0" dirty="0">
                <a:effectLst/>
              </a:rPr>
              <a:t> is proof it is succeeding.</a:t>
            </a:r>
          </a:p>
          <a:p>
            <a:pPr marL="0" indent="0">
              <a:buNone/>
            </a:pPr>
            <a:r>
              <a:rPr lang="en-US" sz="900" b="0" i="0" dirty="0">
                <a:effectLst/>
              </a:rPr>
              <a:t>https://www.blueprism.com/resources/case-studies/invesco-doubles-return-on-investment-and-saves-2-1-million-each-year-with-blue-prism</a:t>
            </a:r>
          </a:p>
          <a:p>
            <a:pPr marL="0" indent="0">
              <a:buNone/>
            </a:pP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2. and 3. MMC</a:t>
            </a:r>
          </a:p>
          <a:p>
            <a:pPr marL="0" indent="0">
              <a:buNone/>
            </a:pPr>
            <a:r>
              <a:rPr lang="en-GB" sz="900" b="0" i="0" dirty="0">
                <a:effectLst/>
              </a:rPr>
              <a:t>Based in New Zealand, MMC have provided outsourced </a:t>
            </a:r>
            <a:r>
              <a:rPr lang="en-GB" sz="900" b="0" i="0" u="none" strike="noStrike" dirty="0">
                <a:effectLst/>
                <a:hlinkClick r:id="rId4">
                  <a:extLst>
                    <a:ext uri="{A12FA001-AC4F-418D-AE19-62706E023703}">
                      <ahyp:hlinkClr xmlns:ahyp="http://schemas.microsoft.com/office/drawing/2018/hyperlinkcolor" val="tx"/>
                    </a:ext>
                  </a:extLst>
                </a:hlinkClick>
              </a:rPr>
              <a:t>investment administration services</a:t>
            </a:r>
            <a:r>
              <a:rPr lang="en-GB" sz="900" b="0" i="0" dirty="0">
                <a:effectLst/>
              </a:rPr>
              <a:t> to New Zealand’s investment sector since 2005. Today, they administrate funds worth over NZD$100 billion. MMC is a service-led business and operates under the mantra of “earning trust daily” , while continuously looking for ways to bring further efficiencies into their operations.  In the examples we see the transformation in the way fund switching is handled through automation and customer onboarding.</a:t>
            </a:r>
          </a:p>
          <a:p>
            <a:pPr marL="0" indent="0">
              <a:buNone/>
            </a:pPr>
            <a:r>
              <a:rPr lang="en-GB" sz="900" b="0" i="0" dirty="0">
                <a:effectLst/>
              </a:rPr>
              <a:t>https://www.blueprism.com/resources/case-studies/mmc-onboard-new-clients-with-100-accuracy-using-intelligent-automation/</a:t>
            </a:r>
          </a:p>
          <a:p>
            <a:pPr marL="0" indent="0">
              <a:buNone/>
            </a:pPr>
            <a:r>
              <a:rPr lang="en-GB" sz="900" b="0" i="0" dirty="0">
                <a:effectLst/>
              </a:rPr>
              <a:t>https://www.blueprism.com/resources/case-studies/mmc-reduce-time-to-process-monthly-rebalance-of-trades-by-98-with-intelligent-automation/</a:t>
            </a:r>
            <a:endParaRPr lang="en-US" sz="900" b="0" i="0" dirty="0">
              <a:effectLst/>
            </a:endParaRPr>
          </a:p>
          <a:p>
            <a:pPr marL="0" indent="0">
              <a:buNone/>
            </a:pPr>
            <a:endParaRPr lang="en-US" sz="900" b="0" i="0" u="none" strike="noStrike" kern="1200" dirty="0">
              <a:effectLst/>
            </a:endParaRPr>
          </a:p>
          <a:p>
            <a:pPr marL="228600" indent="-228600">
              <a:buAutoNum type="arabicPeriod"/>
            </a:pPr>
            <a:endParaRPr lang="en-US" sz="900" b="0" i="0" u="none" strike="noStrike" kern="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877035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900" b="1" dirty="0">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pPr marL="171450" indent="-171450">
              <a:buFont typeface="Arial" panose="020B0604020202020204" pitchFamily="34" charset="0"/>
              <a:buChar char="•"/>
            </a:pPr>
            <a:endParaRPr lang="en-US" sz="900" dirty="0">
              <a:cs typeface="Calibri"/>
            </a:endParaRPr>
          </a:p>
          <a:p>
            <a:r>
              <a:rPr lang="en-US" sz="900" b="1" dirty="0"/>
              <a:t>Full Talk Track:</a:t>
            </a:r>
          </a:p>
          <a:p>
            <a:r>
              <a:rPr lang="en-US" sz="900" dirty="0"/>
              <a:t>Here are 3 examples of SS&amp;C Blue Prism customers from the Healthcare sector who are unlocking real transformational business value with Intelligent Automation</a:t>
            </a:r>
          </a:p>
          <a:p>
            <a:r>
              <a:rPr lang="en-US" sz="900" dirty="0"/>
              <a:t>Let's look at some of the value that we've delivered to our mutual customers as proof points of this coming together:</a:t>
            </a:r>
          </a:p>
          <a:p>
            <a:r>
              <a:rPr lang="en-US" sz="900" dirty="0"/>
              <a:t> </a:t>
            </a:r>
            <a:endParaRPr lang="en-GB" sz="900" b="0" i="0" kern="1200" dirty="0">
              <a:effectLst/>
            </a:endParaRPr>
          </a:p>
          <a:p>
            <a:pPr marL="0" indent="0">
              <a:buNone/>
            </a:pPr>
            <a:r>
              <a:rPr lang="en-US" sz="900" b="1" i="0" dirty="0">
                <a:effectLst/>
              </a:rPr>
              <a:t>1. Pfizer</a:t>
            </a:r>
          </a:p>
          <a:p>
            <a:pPr marL="0" indent="0">
              <a:buNone/>
            </a:pPr>
            <a:r>
              <a:rPr lang="en-US" sz="900" b="0" i="0" dirty="0">
                <a:effectLst/>
              </a:rPr>
              <a:t>First, the 2nd largest US based pharma and biotech company, in just two years, the team leveraged 300+ digital workers to successfully automate 30 million transactions and save approximately $9 million, and a further $35m in avoided cost. 500,000 hours returned annually, 88% faster clinical trial times, 33% reduction to process product claim validation</a:t>
            </a:r>
          </a:p>
          <a:p>
            <a:pPr marL="0" indent="0">
              <a:buNone/>
            </a:pPr>
            <a:r>
              <a:rPr lang="en-US" sz="900" b="0" i="0" dirty="0">
                <a:effectLst/>
              </a:rPr>
              <a:t>https://www.blueprism.com/resources/case-studies/how-pfizer-has-scaled-rpa-to-deliver-breakthroughs-that-change-patients-lives/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2. Mercy Radiology</a:t>
            </a:r>
          </a:p>
          <a:p>
            <a:pPr marL="0" indent="0">
              <a:buNone/>
            </a:pPr>
            <a:r>
              <a:rPr lang="en-US" sz="900" dirty="0"/>
              <a:t>Next, Mercy Radiology has gotten up to speed quickly with intelligent automation and currently handles around 220-280 bookings per week with 90% of appointments requiring no human intervention. Overall, this represents a significant time saving for Mercy staff who can now dedicate more time to helping patients</a:t>
            </a:r>
          </a:p>
          <a:p>
            <a:pPr marL="0" indent="0">
              <a:buNone/>
            </a:pPr>
            <a:r>
              <a:rPr lang="en-US" sz="900" dirty="0"/>
              <a:t>https://www.blueprism.com/resources/case-studies/mercy-radiology-books-an-appointment-with-a-digital-worker-called-rob-e/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3. </a:t>
            </a:r>
            <a:r>
              <a:rPr lang="en-GB" sz="900" b="1" i="0" kern="1200" dirty="0">
                <a:effectLst/>
              </a:rPr>
              <a:t>NHS – National Health Service, UK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dirty="0">
                <a:effectLst/>
              </a:rPr>
              <a:t>The implementation time for the project was just three days. And within a few weeks, 50,000 records housed in UHB’s Patient Master Index (PMI) had been completely updated, effectively eliminating the chance of inadvertently contacting people who had passed away.</a:t>
            </a:r>
            <a:endParaRPr lang="en-GB" sz="900" b="0" i="0" kern="1200" dirty="0">
              <a:effectLst/>
            </a:endParaRPr>
          </a:p>
          <a:p>
            <a:pPr marL="0" indent="0">
              <a:buNone/>
            </a:pPr>
            <a:r>
              <a:rPr lang="en-GB" sz="900" b="0" i="0" kern="1200" dirty="0">
                <a:effectLst/>
              </a:rPr>
              <a:t>https://www.blueprism.com/resources/case-studies/university-hospitals-birmingham-uses-robotic-automation-for-patient-self-check-in/</a:t>
            </a:r>
            <a:endParaRPr lang="en-US" sz="900" dirty="0">
              <a:solidFill>
                <a:schemeClr val="tx1"/>
              </a:solidFill>
              <a:latin typeface="Arial Nova" panose="020B0504020202020204" pitchFamily="34" charset="0"/>
            </a:endParaRPr>
          </a:p>
          <a:p>
            <a:pPr marL="228600" indent="-228600">
              <a:buAutoNum type="arabicPeriod"/>
            </a:pPr>
            <a:endParaRPr lang="en-US" sz="900" b="0" i="0" u="none" strike="noStrike" kern="1200" dirty="0">
              <a:effectLst/>
            </a:endParaRPr>
          </a:p>
          <a:p>
            <a:pPr marL="228600" indent="-228600">
              <a:buAutoNum type="arabicPeriod"/>
            </a:pPr>
            <a:endParaRPr lang="en-US" sz="900" b="0" i="0" u="none" strike="noStrike" kern="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522434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900" b="1" dirty="0">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pPr marL="171450" indent="-171450">
              <a:buFont typeface="Arial" panose="020B0604020202020204" pitchFamily="34" charset="0"/>
              <a:buChar char="•"/>
            </a:pPr>
            <a:endParaRPr lang="en-US" sz="900" dirty="0">
              <a:cs typeface="Calibri"/>
            </a:endParaRPr>
          </a:p>
          <a:p>
            <a:r>
              <a:rPr lang="en-US" sz="900" b="1" dirty="0">
                <a:latin typeface="Arial Nova"/>
              </a:rPr>
              <a:t>Full Talk Track:</a:t>
            </a:r>
          </a:p>
          <a:p>
            <a:r>
              <a:rPr lang="en-US" sz="900" dirty="0"/>
              <a:t>Here are 3 examples of SS&amp;C Blue Prism customers from the Manufacturing sector who are unlocking real transformational business value with Intelligent Automation</a:t>
            </a:r>
          </a:p>
          <a:p>
            <a:r>
              <a:rPr lang="en-US" sz="900" dirty="0"/>
              <a:t>Let's look at some of the value that we've delivered to our mutual customers as proof points of this coming together:</a:t>
            </a:r>
          </a:p>
          <a:p>
            <a:pPr marL="0" lvl="1" indent="0">
              <a:buFont typeface="Arial" panose="020B0604020202020204" pitchFamily="34" charset="0"/>
              <a:buNone/>
            </a:pPr>
            <a:endParaRPr lang="en-US" sz="900" b="1" dirty="0">
              <a:cs typeface="Calibri"/>
            </a:endParaRPr>
          </a:p>
          <a:p>
            <a:pPr marL="0" lvl="1" indent="0">
              <a:buFont typeface="Arial" panose="020B0604020202020204" pitchFamily="34" charset="0"/>
              <a:buNone/>
            </a:pPr>
            <a:r>
              <a:rPr lang="en-US" sz="900" b="1" dirty="0">
                <a:cs typeface="Calibri"/>
              </a:rPr>
              <a:t>1. Hershey</a:t>
            </a:r>
          </a:p>
          <a:p>
            <a:pPr marL="0" marR="0" lvl="1"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i="0" u="none" strike="noStrike" kern="1200" dirty="0">
                <a:solidFill>
                  <a:schemeClr val="tx1"/>
                </a:solidFill>
                <a:effectLst/>
                <a:latin typeface="Arial Nova" panose="020B0504020202020204" pitchFamily="34" charset="0"/>
              </a:rPr>
              <a:t>Hershey run regular promotional activities where their products are specifically branded for an event or region. Prior to the introduction of intelligent automation there was significant waste associated with this practise. Through automation Hershey saved $31M in inventory, $7.4M in their remarketing &amp; eliminated waste. The project ROI was 3 months &amp; their automation programs are now returning almost $50M a year in savings.</a:t>
            </a:r>
            <a:endParaRPr lang="en-US" sz="900" dirty="0">
              <a:cs typeface="Calibri"/>
            </a:endParaRPr>
          </a:p>
          <a:p>
            <a:pPr marL="0" lvl="1" indent="0">
              <a:buFont typeface="Arial" panose="020B0604020202020204" pitchFamily="34" charset="0"/>
              <a:buNone/>
            </a:pPr>
            <a:r>
              <a:rPr lang="en-GB" sz="900" b="0" i="0" u="sng" strike="noStrike" dirty="0">
                <a:effectLst/>
                <a:hlinkClick r:id="rId3"/>
              </a:rPr>
              <a:t>https://www.blueprism.com/resources/videos/hershey-digital-workforce-supply-chain/</a:t>
            </a:r>
            <a:r>
              <a:rPr lang="en-GB" sz="900" dirty="0"/>
              <a:t> </a:t>
            </a:r>
          </a:p>
          <a:p>
            <a:pPr marL="0" lvl="1" indent="0">
              <a:buFont typeface="Arial" panose="020B0604020202020204" pitchFamily="34" charset="0"/>
              <a:buNone/>
            </a:pPr>
            <a:r>
              <a:rPr lang="en-GB" sz="900" b="0" i="0" u="sng" dirty="0">
                <a:effectLst/>
                <a:hlinkClick r:id="rId4" tooltip="https://www.blueprism.com/resources/videos/augment-supply-chain-intelligent-automation/"/>
              </a:rPr>
              <a:t>https://www.blueprism.com/resources/videos/augment-supply-chain-intelligent-automation/</a:t>
            </a:r>
            <a:endParaRPr lang="en-GB" sz="900" b="0" i="0" u="sng" dirty="0">
              <a:effectLst/>
            </a:endParaRPr>
          </a:p>
          <a:p>
            <a:pPr marL="0" lvl="1" indent="0">
              <a:buFont typeface="Arial" panose="020B0604020202020204" pitchFamily="34" charset="0"/>
              <a:buNone/>
            </a:pPr>
            <a:endParaRPr lang="en-US" sz="900" dirty="0">
              <a:cs typeface="Calibri"/>
            </a:endParaRPr>
          </a:p>
          <a:p>
            <a:pPr marL="0" marR="0" lvl="1"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cs typeface="Calibri"/>
              </a:rPr>
              <a:t>2. </a:t>
            </a:r>
            <a:r>
              <a:rPr lang="en-US" sz="900" b="1" dirty="0" err="1">
                <a:cs typeface="Calibri"/>
              </a:rPr>
              <a:t>Agristo</a:t>
            </a:r>
            <a:endParaRPr lang="en-US" sz="900" b="1" dirty="0">
              <a:cs typeface="Calibri"/>
            </a:endParaRPr>
          </a:p>
          <a:p>
            <a:pPr marL="0" marR="0" lvl="1"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t>With </a:t>
            </a:r>
            <a:r>
              <a:rPr lang="en-US" sz="900" dirty="0" err="1"/>
              <a:t>brexit</a:t>
            </a:r>
            <a:r>
              <a:rPr lang="en-US" sz="900" dirty="0"/>
              <a:t>, a lot of new processes came into place which had to be handled manually. Massive disruption was seen at our ports as business tried to adapt. </a:t>
            </a:r>
            <a:r>
              <a:rPr lang="en-US" sz="900" dirty="0" err="1"/>
              <a:t>Agristo</a:t>
            </a:r>
            <a:r>
              <a:rPr lang="en-US" sz="900" dirty="0"/>
              <a:t> had foreseen this challenge and opted for a digital first solution. </a:t>
            </a:r>
            <a:r>
              <a:rPr lang="en-GB" sz="900" b="0" i="0" u="none" strike="noStrike" kern="1200" dirty="0">
                <a:solidFill>
                  <a:schemeClr val="tx1"/>
                </a:solidFill>
                <a:effectLst/>
                <a:latin typeface="Arial Nova" panose="020B0504020202020204" pitchFamily="34" charset="0"/>
              </a:rPr>
              <a:t>Automatic document flow that eliminates most manual work was introduced an as a result </a:t>
            </a:r>
            <a:r>
              <a:rPr lang="en-GB" sz="900" b="0" i="0" u="none" strike="noStrike" kern="1200" dirty="0" err="1">
                <a:solidFill>
                  <a:schemeClr val="tx1"/>
                </a:solidFill>
                <a:effectLst/>
                <a:latin typeface="Arial Nova" panose="020B0504020202020204" pitchFamily="34" charset="0"/>
              </a:rPr>
              <a:t>Agristo</a:t>
            </a:r>
            <a:r>
              <a:rPr lang="en-GB" sz="900" b="0" i="0" u="none" strike="noStrike" kern="1200" dirty="0">
                <a:solidFill>
                  <a:schemeClr val="tx1"/>
                </a:solidFill>
                <a:effectLst/>
                <a:latin typeface="Arial Nova" panose="020B0504020202020204" pitchFamily="34" charset="0"/>
              </a:rPr>
              <a:t> experienced</a:t>
            </a:r>
            <a:r>
              <a:rPr lang="en-GB" sz="900" dirty="0"/>
              <a:t> </a:t>
            </a:r>
            <a:r>
              <a:rPr lang="en-GB" sz="900" b="0" i="0" u="none" strike="noStrike" kern="1200" dirty="0">
                <a:solidFill>
                  <a:schemeClr val="tx1"/>
                </a:solidFill>
                <a:effectLst/>
                <a:latin typeface="Arial Nova" panose="020B0504020202020204" pitchFamily="34" charset="0"/>
              </a:rPr>
              <a:t>No downtime, allowing their </a:t>
            </a:r>
            <a:r>
              <a:rPr lang="en-GB" sz="900" b="0" i="0" u="none" strike="noStrike" kern="1200" dirty="0" err="1">
                <a:solidFill>
                  <a:schemeClr val="tx1"/>
                </a:solidFill>
                <a:effectLst/>
                <a:latin typeface="Arial Nova" panose="020B0504020202020204" pitchFamily="34" charset="0"/>
              </a:rPr>
              <a:t>logitistics</a:t>
            </a:r>
            <a:r>
              <a:rPr lang="en-GB" sz="900" b="0" i="0" u="none" strike="noStrike" kern="1200" dirty="0">
                <a:solidFill>
                  <a:schemeClr val="tx1"/>
                </a:solidFill>
                <a:effectLst/>
                <a:latin typeface="Arial Nova" panose="020B0504020202020204" pitchFamily="34" charset="0"/>
              </a:rPr>
              <a:t> to not have disruptions. This was a significant achievement given the1k trucks entering UK per month without delay</a:t>
            </a:r>
            <a:endParaRPr lang="en-US" sz="900" b="0" i="0" u="none" strike="noStrike" dirty="0">
              <a:effectLst/>
              <a:cs typeface="Calibri"/>
            </a:endParaRPr>
          </a:p>
          <a:p>
            <a:pPr marL="0" lvl="1" indent="0">
              <a:buFont typeface="Arial" panose="020B0604020202020204" pitchFamily="34" charset="0"/>
              <a:buNone/>
            </a:pPr>
            <a:r>
              <a:rPr lang="en-GB" sz="900" b="0" i="0" u="sng" strike="noStrike" dirty="0">
                <a:effectLst/>
                <a:hlinkClick r:id="rId5"/>
              </a:rPr>
              <a:t>https://www.blueprism.com/resources/case-studies/agristos-fleet-seamlessly-enters-the-uk-post-brexit-with-help-from-a-digital-workforce/</a:t>
            </a:r>
            <a:r>
              <a:rPr lang="en-GB" sz="900" dirty="0"/>
              <a:t> </a:t>
            </a:r>
            <a:endParaRPr lang="en-US" sz="900" dirty="0">
              <a:cs typeface="Calibri"/>
            </a:endParaRPr>
          </a:p>
          <a:p>
            <a:pPr marL="0" lvl="1" indent="0">
              <a:buFont typeface="Arial" panose="020B0604020202020204" pitchFamily="34" charset="0"/>
              <a:buNone/>
            </a:pPr>
            <a:endParaRPr lang="en-US" sz="900" b="1" dirty="0">
              <a:cs typeface="Calibri"/>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cs typeface="Calibri"/>
              </a:rPr>
              <a:t>3. </a:t>
            </a:r>
            <a:r>
              <a:rPr lang="en-US" sz="900" b="1" dirty="0" err="1">
                <a:cs typeface="Calibri"/>
              </a:rPr>
              <a:t>Norsk</a:t>
            </a:r>
            <a:r>
              <a:rPr lang="en-US" sz="900" b="1" dirty="0">
                <a:cs typeface="Calibri"/>
              </a:rPr>
              <a:t> </a:t>
            </a:r>
            <a:r>
              <a:rPr lang="en-US" sz="900" b="1" dirty="0" err="1">
                <a:cs typeface="Calibri"/>
              </a:rPr>
              <a:t>Stal</a:t>
            </a:r>
            <a:endParaRPr lang="en-US" sz="900" b="1" dirty="0">
              <a:cs typeface="Calibri"/>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i="0" u="none" strike="noStrike" kern="1200" dirty="0">
                <a:solidFill>
                  <a:schemeClr val="tx1"/>
                </a:solidFill>
                <a:effectLst/>
                <a:latin typeface="Arial Nova" panose="020B0504020202020204" pitchFamily="34" charset="0"/>
              </a:rPr>
              <a:t>Non-standard orders made it difficult for </a:t>
            </a:r>
            <a:r>
              <a:rPr lang="en-GB" sz="900" b="0" i="0" u="none" strike="noStrike" kern="1200" dirty="0" err="1">
                <a:solidFill>
                  <a:schemeClr val="tx1"/>
                </a:solidFill>
                <a:effectLst/>
                <a:latin typeface="Arial Nova" panose="020B0504020202020204" pitchFamily="34" charset="0"/>
              </a:rPr>
              <a:t>Norsk</a:t>
            </a:r>
            <a:r>
              <a:rPr lang="en-GB" sz="900" b="0" i="0" u="none" strike="noStrike" kern="1200" dirty="0">
                <a:solidFill>
                  <a:schemeClr val="tx1"/>
                </a:solidFill>
                <a:effectLst/>
                <a:latin typeface="Arial Nova" panose="020B0504020202020204" pitchFamily="34" charset="0"/>
              </a:rPr>
              <a:t> </a:t>
            </a:r>
            <a:r>
              <a:rPr lang="en-GB" sz="900" b="0" i="0" u="none" strike="noStrike" kern="1200" dirty="0" err="1">
                <a:solidFill>
                  <a:schemeClr val="tx1"/>
                </a:solidFill>
                <a:effectLst/>
                <a:latin typeface="Arial Nova" panose="020B0504020202020204" pitchFamily="34" charset="0"/>
              </a:rPr>
              <a:t>Stal</a:t>
            </a:r>
            <a:r>
              <a:rPr lang="en-GB" sz="900" b="0" i="0" u="none" strike="noStrike" kern="1200" dirty="0">
                <a:solidFill>
                  <a:schemeClr val="tx1"/>
                </a:solidFill>
                <a:effectLst/>
                <a:latin typeface="Arial Nova" panose="020B0504020202020204" pitchFamily="34" charset="0"/>
              </a:rPr>
              <a:t> plants to optimise how they would manufacture their products to meet demand.</a:t>
            </a:r>
            <a:r>
              <a:rPr lang="en-GB" sz="900" dirty="0"/>
              <a:t> </a:t>
            </a:r>
            <a:r>
              <a:rPr lang="en-GB" sz="900" b="0" i="0" u="none" strike="noStrike" kern="1200" dirty="0">
                <a:solidFill>
                  <a:schemeClr val="tx1"/>
                </a:solidFill>
                <a:effectLst/>
                <a:latin typeface="Arial Nova" panose="020B0504020202020204" pitchFamily="34" charset="0"/>
              </a:rPr>
              <a:t>The digital workforce now informs the planner with the best way to build the beams based on approved orders and an estimate of total output of the plant. This means that</a:t>
            </a:r>
            <a:r>
              <a:rPr lang="en-GB" sz="900" dirty="0"/>
              <a:t> </a:t>
            </a:r>
            <a:r>
              <a:rPr lang="en-GB" sz="900" b="0" i="0" u="none" strike="noStrike" kern="1200" dirty="0">
                <a:solidFill>
                  <a:schemeClr val="tx1"/>
                </a:solidFill>
                <a:effectLst/>
                <a:latin typeface="Arial Nova" panose="020B0504020202020204" pitchFamily="34" charset="0"/>
              </a:rPr>
              <a:t>production planners can focus on big picture optimization, strategy and handling unexpected events whilst handling</a:t>
            </a:r>
            <a:r>
              <a:rPr lang="en-GB" sz="900" dirty="0"/>
              <a:t> </a:t>
            </a:r>
            <a:r>
              <a:rPr lang="en-GB" sz="900" b="0" i="0" u="none" strike="noStrike" kern="1200" dirty="0">
                <a:solidFill>
                  <a:schemeClr val="tx1"/>
                </a:solidFill>
                <a:effectLst/>
                <a:latin typeface="Arial Nova" panose="020B0504020202020204" pitchFamily="34" charset="0"/>
              </a:rPr>
              <a:t>50% more production orders. All this has been achieved &amp; at the same time, employee satisfaction scores have improved significantly.</a:t>
            </a:r>
            <a:endParaRPr lang="en-GB" sz="900" dirty="0"/>
          </a:p>
          <a:p>
            <a:pPr marL="0" lvl="1" indent="0">
              <a:buFont typeface="Arial" panose="020B0604020202020204" pitchFamily="34" charset="0"/>
              <a:buNone/>
            </a:pPr>
            <a:r>
              <a:rPr lang="en-GB" sz="900" b="0" i="0" u="sng" strike="noStrike" dirty="0">
                <a:effectLst/>
                <a:hlinkClick r:id="rId6"/>
              </a:rPr>
              <a:t>https://blueprism.sharepoint.com/sites/CustomerExperience/Case%20Studies/Forms/AllItems.aspx?sortField=Modified&amp;isAscending=false&amp;id=%2Fsites%2FCustomerExperience%2FCase%20Studies%2FNorsk%2DStal%2DBlue%20Prism%2DDigitalWorkforce%2Epdf&amp;parent=%2Fsites%2FCustomerExperience%2FCase%20Studies</a:t>
            </a:r>
            <a:r>
              <a:rPr lang="en-GB" sz="900" dirty="0"/>
              <a:t> </a:t>
            </a:r>
            <a:endParaRPr lang="en-US" sz="900" dirty="0">
              <a:cs typeface="Calibri"/>
            </a:endParaRPr>
          </a:p>
          <a:p>
            <a:pPr marL="0" lvl="1" indent="0">
              <a:buFont typeface="Arial" panose="020B0604020202020204" pitchFamily="34" charset="0"/>
              <a:buNone/>
            </a:pPr>
            <a:endParaRPr lang="en-GB" sz="900" b="0" i="0" u="sng"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639683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900" b="1" dirty="0">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endParaRPr lang="en-US" sz="900" dirty="0"/>
          </a:p>
          <a:p>
            <a:r>
              <a:rPr lang="en-US" sz="900" b="1" dirty="0"/>
              <a:t>Full Talk Track:</a:t>
            </a:r>
          </a:p>
          <a:p>
            <a:r>
              <a:rPr lang="en-US" sz="900" dirty="0"/>
              <a:t>Here are 3 examples of SS&amp;C Blue Prism customers from the Public sector who are unlocking real transformational business value with Intelligent Automation</a:t>
            </a:r>
          </a:p>
          <a:p>
            <a:r>
              <a:rPr lang="en-US" sz="900" dirty="0"/>
              <a:t>Let's look at some of the value that we've delivered to our mutual customers as proof points of this coming together:</a:t>
            </a:r>
          </a:p>
          <a:p>
            <a:pPr marL="0" indent="0">
              <a:buNone/>
            </a:pPr>
            <a:endParaRPr lang="en-US" sz="900" b="1" i="0" dirty="0">
              <a:effectLst/>
            </a:endParaRPr>
          </a:p>
          <a:p>
            <a:pPr marL="0" indent="0">
              <a:buNone/>
            </a:pPr>
            <a:r>
              <a:rPr lang="en-US" sz="900" b="1" i="0" dirty="0">
                <a:effectLst/>
              </a:rPr>
              <a:t>1. Ser </a:t>
            </a:r>
            <a:r>
              <a:rPr lang="en-US" sz="900" b="1" i="0" dirty="0" err="1">
                <a:effectLst/>
              </a:rPr>
              <a:t>Educacional</a:t>
            </a:r>
            <a:r>
              <a:rPr lang="en-US" sz="900" b="1" i="0" dirty="0">
                <a:effectLst/>
              </a:rPr>
              <a:t> </a:t>
            </a:r>
          </a:p>
          <a:p>
            <a:pPr marL="0" indent="0">
              <a:buNone/>
            </a:pPr>
            <a:r>
              <a:rPr lang="en-US" sz="900" b="0" i="0" dirty="0">
                <a:effectLst/>
              </a:rPr>
              <a:t>Ser </a:t>
            </a:r>
            <a:r>
              <a:rPr lang="en-US" sz="900" b="0" i="0" dirty="0" err="1">
                <a:effectLst/>
              </a:rPr>
              <a:t>Educacional</a:t>
            </a:r>
            <a:r>
              <a:rPr lang="en-US" sz="900" b="0" i="0" dirty="0">
                <a:effectLst/>
              </a:rPr>
              <a:t> is one of Brazil’s largest providers of university extension and continuing higher education courses. Represented in every state of Brazil, Ser </a:t>
            </a:r>
            <a:r>
              <a:rPr lang="en-US" sz="900" b="0" i="0" dirty="0" err="1">
                <a:effectLst/>
              </a:rPr>
              <a:t>Educacional</a:t>
            </a:r>
            <a:r>
              <a:rPr lang="en-US" sz="900" b="0" i="0" dirty="0">
                <a:effectLst/>
              </a:rPr>
              <a:t> offers more than 1,500 courses, available at more than 60 campuses and online. Ser </a:t>
            </a:r>
            <a:r>
              <a:rPr lang="en-US" sz="900" b="0" i="0" dirty="0" err="1">
                <a:effectLst/>
              </a:rPr>
              <a:t>Educacional</a:t>
            </a:r>
            <a:r>
              <a:rPr lang="en-US" sz="900" b="0" i="0" dirty="0">
                <a:effectLst/>
              </a:rPr>
              <a:t> was operating with legacy processes that were hampering its ability to adapt and innovate, many of which required significant amounts of manual input. For example, each month they had to generate and send bills to 200,000 students. Ser </a:t>
            </a:r>
            <a:r>
              <a:rPr lang="en-US" sz="900" b="0" i="0" dirty="0" err="1">
                <a:effectLst/>
              </a:rPr>
              <a:t>Educacional’s</a:t>
            </a:r>
            <a:r>
              <a:rPr lang="en-US" sz="900" b="0" i="0" dirty="0">
                <a:effectLst/>
              </a:rPr>
              <a:t> billing process was the obvious first choice to trial one of Blue Prism’s intelligent digital workers. So digital worker, “Sophia,” was introduced to automate the billing process. After implementation, her impacts were dramatic. A cycle that took 24 people 10 days to complete was now being finished in just 9 hours. </a:t>
            </a:r>
            <a:endParaRPr lang="en-US" sz="900" dirty="0">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2. Suffolk County Council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In order to deliver better quality and more efficient services for citizens, Suffolk County Council looked to break down barriers between partner organizations, such as NHS, local government and law enforcement. For example, the Council coordinates with the local police force when the welfare of a citizen was in jeopardy. Police referrals for citizens with a welfare concern were coming into the contact center, then waiting to be manually processed into the social care management system. Due to extremely high volumes of work dealt with, the requests could sometimes be queued for up to a week before being added and allocated to a social worker. In 2020, Suffolk County Council implemented a Blue Prism digital workforce throughout their organization. Alongside the NHS Trust, they are now pioneers of intelligent automation in Suffolk, using their knowledge to help smaller public sector groups follow suit and provide citizens with expedited services.</a:t>
            </a: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3. Virginia Department of Transportation (VDOT)</a:t>
            </a:r>
          </a:p>
          <a:p>
            <a:pPr algn="l"/>
            <a:r>
              <a:rPr lang="en-US" sz="900" b="0" i="0" dirty="0">
                <a:effectLst/>
              </a:rPr>
              <a:t>The Virginia Department of Transportation (VDOT) is one of the largest transportation organizations in the United States and one of Blue Prism’s longest-standing Public Sector customers. VDOT is focused on improving the citizen experience and generating citizen value. Robert Osmond, VDOT’s Chief of Technology and Business Strategy, leads their </a:t>
            </a:r>
            <a:r>
              <a:rPr lang="en-US" sz="900" b="0" i="0" u="none" strike="noStrike" dirty="0">
                <a:effectLst/>
                <a:hlinkClick r:id="rId3">
                  <a:extLst>
                    <a:ext uri="{A12FA001-AC4F-418D-AE19-62706E023703}">
                      <ahyp:hlinkClr xmlns:ahyp="http://schemas.microsoft.com/office/drawing/2018/hyperlinkcolor" val="tx"/>
                    </a:ext>
                  </a:extLst>
                </a:hlinkClick>
              </a:rPr>
              <a:t>transformation</a:t>
            </a:r>
            <a:r>
              <a:rPr lang="en-US" sz="900" b="0" i="0" dirty="0">
                <a:effectLst/>
              </a:rPr>
              <a:t> efforts. Robert has leveraged </a:t>
            </a:r>
            <a:r>
              <a:rPr lang="en-US" sz="900" b="0" i="0" u="none" strike="noStrike" dirty="0">
                <a:effectLst/>
                <a:hlinkClick r:id="rId4">
                  <a:extLst>
                    <a:ext uri="{A12FA001-AC4F-418D-AE19-62706E023703}">
                      <ahyp:hlinkClr xmlns:ahyp="http://schemas.microsoft.com/office/drawing/2018/hyperlinkcolor" val="tx"/>
                    </a:ext>
                  </a:extLst>
                </a:hlinkClick>
              </a:rPr>
              <a:t>automation</a:t>
            </a:r>
            <a:r>
              <a:rPr lang="en-US" sz="900" b="0" i="0" dirty="0">
                <a:effectLst/>
              </a:rPr>
              <a:t> to transform VDOT. His impactful results include improving operational efficiencies and data transparency, freeing up time from repetitive tasks to focus on innovation, and improved employee retention.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dirty="0">
              <a:effectLst/>
            </a:endParaRPr>
          </a:p>
          <a:p>
            <a:pPr marL="228600" indent="-228600">
              <a:buAutoNum type="arabicPeriod"/>
            </a:pPr>
            <a:endParaRPr lang="en-US" sz="900" b="0" i="0" u="none" strike="noStrike" kern="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452888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900" b="1" dirty="0">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endParaRPr lang="en-US" sz="900" dirty="0"/>
          </a:p>
          <a:p>
            <a:r>
              <a:rPr lang="en-US" sz="900" b="1" dirty="0"/>
              <a:t>Full Talk Track:</a:t>
            </a:r>
          </a:p>
          <a:p>
            <a:r>
              <a:rPr lang="en-US" sz="900" dirty="0"/>
              <a:t>Here are 3 examples of SS&amp;C Blue Prism customers from the Telecommunications sector who are unlocking real transformational business value with Intelligent Automation</a:t>
            </a:r>
          </a:p>
          <a:p>
            <a:r>
              <a:rPr lang="en-US" sz="900" dirty="0"/>
              <a:t>Let's look at some of the value that we've delivered to our mutual customers as proof points of this coming together:</a:t>
            </a:r>
          </a:p>
          <a:p>
            <a:r>
              <a:rPr lang="en-US" sz="900" dirty="0"/>
              <a:t> </a:t>
            </a:r>
          </a:p>
          <a:p>
            <a:pPr marL="0" indent="0">
              <a:buNone/>
            </a:pPr>
            <a:r>
              <a:rPr lang="en-US" sz="900" b="1" i="0" dirty="0">
                <a:effectLst/>
              </a:rPr>
              <a:t>1. Telefonica Spain</a:t>
            </a:r>
          </a:p>
          <a:p>
            <a:pPr marL="0" indent="0">
              <a:buNone/>
            </a:pPr>
            <a:r>
              <a:rPr lang="en-US" sz="900" b="0" i="0" dirty="0">
                <a:effectLst/>
              </a:rPr>
              <a:t>Telefonica used Blue Prism to create a front-to-back-office solution that uses </a:t>
            </a:r>
            <a:r>
              <a:rPr lang="en-US" sz="900" b="0" i="0" dirty="0" err="1">
                <a:effectLst/>
              </a:rPr>
              <a:t>TrustPortal</a:t>
            </a:r>
            <a:r>
              <a:rPr lang="en-US" sz="900" b="0" i="0" dirty="0">
                <a:effectLst/>
              </a:rPr>
              <a:t>, machine learning, and integrations with more than 30 technologies. In fact, Blue Prism digital workers process approximately 250,000 simultaneous customer calls each day, sometimes at a rate of 20 calls per second. Telefonica Spain employs nearly 600 intelligent digital workers, who complete many tasks on their own, enabling the call center agents to focus on higher value work</a:t>
            </a:r>
          </a:p>
          <a:p>
            <a:pPr marL="0" indent="0">
              <a:buNone/>
            </a:pPr>
            <a:r>
              <a:rPr lang="en-US" sz="900" b="0" i="0" dirty="0">
                <a:effectLst/>
              </a:rPr>
              <a:t>https://cdn2.assets-servd.host/lively-jackal/production/uploads/resources/case-studies/Case-Study-Telefonica-Final.pdf</a:t>
            </a:r>
          </a:p>
          <a:p>
            <a:pPr marL="0" indent="0">
              <a:buNone/>
            </a:pPr>
            <a:r>
              <a:rPr lang="en-US" sz="900" b="0" i="0" dirty="0">
                <a:effectLst/>
              </a:rPr>
              <a:t>https://cdn2.assets-servd.host/lively-jackal/production/uploads/resources/case-studies/Telefonica_BluePrism_DigitalBulletin-Article-web.pdf</a:t>
            </a:r>
          </a:p>
          <a:p>
            <a:pPr marL="0" indent="0">
              <a:buNone/>
            </a:pP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2. Bell Canada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Deploying Blue Prism Service Assist has caused a profound impact to Bell’s Move Valet operations. The exception and error rate reduced significantly and over a sample of 11,018 transactions was reported to be less than 1%. Average handle time reduced on the average by over 87.7%.  Contact Center leaders at Bell also reported a significant improvement in customer and agent experience increasing customer and agent retention.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https://www.blueprism.com/resources/webinars/bell-canada-automation-journey/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3. British Telecom</a:t>
            </a:r>
          </a:p>
          <a:p>
            <a:pPr algn="l"/>
            <a:r>
              <a:rPr lang="en-US" sz="900" b="0" i="0" dirty="0">
                <a:effectLst/>
              </a:rPr>
              <a:t>Together BT and Blue Prism are a key pillar in driving transformation across BT's organization with bold and ambitious future plans to achieve a more efficient organization. Learn about their journey, which since 2017 has seen them automate 163 individual processes, using 266 digital workers which together amount to more than 20,000 hours per month of manual effort saved.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dirty="0">
                <a:effectLst/>
              </a:rPr>
              <a:t>https://cdn2.assets-servd.host/lively-jackal/production/uploads/resources/case-studies/Brochure_BT_BluePrism_v2.pdf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762901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sz="900" b="1" dirty="0">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endParaRPr lang="en-US" sz="900" dirty="0"/>
          </a:p>
          <a:p>
            <a:r>
              <a:rPr lang="en-US" sz="900" b="1" dirty="0"/>
              <a:t>Full Talk Track:</a:t>
            </a:r>
          </a:p>
          <a:p>
            <a:r>
              <a:rPr lang="en-US" sz="900" dirty="0"/>
              <a:t>Here are 3 examples of SS&amp;C Blue Prism customers from the Utilities sector who are unlocking real transformational business value with Intelligent Automation</a:t>
            </a:r>
          </a:p>
          <a:p>
            <a:r>
              <a:rPr lang="en-US" sz="900" dirty="0"/>
              <a:t>Let's look at some of the value that we've delivered to our mutual customers as proof points of this coming together:</a:t>
            </a:r>
          </a:p>
          <a:p>
            <a:r>
              <a:rPr lang="en-US" sz="900" dirty="0"/>
              <a:t> </a:t>
            </a:r>
          </a:p>
          <a:p>
            <a:pPr marL="0" indent="0">
              <a:buNone/>
            </a:pPr>
            <a:r>
              <a:rPr lang="en-US" sz="900" b="1" i="0" dirty="0">
                <a:effectLst/>
              </a:rPr>
              <a:t>1. Eversource</a:t>
            </a:r>
          </a:p>
          <a:p>
            <a:pPr marL="0" indent="0">
              <a:buNone/>
            </a:pPr>
            <a:r>
              <a:rPr lang="en-US" sz="900" b="0" i="0" dirty="0">
                <a:effectLst/>
              </a:rPr>
              <a:t>Applying what Eversource learned from its employees, today the energy company runs more than 50 automations, leveraging Blue Prism digital workers across the business, and the impacts have been impressive. The digital workforce has eliminated thousands of potentially negative customer interactions per year. Digital workers now handle more than one million internal transactions, allowing human workers to refocus on adding customer value. In addition to improving the customer experience, Eversource has seen over $15 million in steady state value delivered by leveraging this technology. </a:t>
            </a:r>
          </a:p>
          <a:p>
            <a:pPr marL="0" indent="0">
              <a:buNone/>
            </a:pPr>
            <a:r>
              <a:rPr lang="en-US" sz="900" b="0" i="0" u="none" strike="noStrike" kern="1200" dirty="0">
                <a:effectLst/>
              </a:rPr>
              <a:t>https://cdn2.assets-servd.host/lively-jackal/production/uploads/resources/case-studies/Eversource-Blue-Prism-Story.pdf</a:t>
            </a:r>
          </a:p>
          <a:p>
            <a:pPr marL="0" indent="0">
              <a:buNone/>
            </a:pPr>
            <a:endParaRPr lang="en-US" sz="900" b="0" i="0" u="none" strike="noStrike"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2. Harz </a:t>
            </a:r>
            <a:r>
              <a:rPr lang="en-US" sz="900" b="1" i="0" u="none" strike="noStrike" kern="1200" dirty="0" err="1">
                <a:effectLst/>
              </a:rPr>
              <a:t>Energie</a:t>
            </a:r>
            <a:endParaRPr lang="en-US" sz="900" b="1" i="0" u="none" strike="noStrike" kern="1200" dirty="0">
              <a:effectLst/>
            </a:endParaRPr>
          </a:p>
          <a:p>
            <a:r>
              <a:rPr lang="en-US" sz="900" b="0" i="0" kern="1200" dirty="0">
                <a:effectLst/>
              </a:rPr>
              <a:t>Customers needing a new utility hook up fill out a form from Harz </a:t>
            </a:r>
            <a:r>
              <a:rPr lang="en-US" sz="900" b="0" i="0" kern="1200" dirty="0" err="1">
                <a:effectLst/>
              </a:rPr>
              <a:t>Energie</a:t>
            </a:r>
            <a:r>
              <a:rPr lang="en-US" sz="900" b="0" i="0" kern="1200" dirty="0">
                <a:effectLst/>
              </a:rPr>
              <a:t>. Once the form is complete, a digital worker extracts the information and uses it to update the customer information in SAP. When the transaction has been completed, the digital worker creates and sends a welcome letter to the new customer. All work for the move-in request is completed without humans in 90 seconds.</a:t>
            </a: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https://www.blueprism.com/resources/case-studies/intelligent-automation-speeds-new-residential-utility-requests-at-harz-energie/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dirty="0">
                <a:effectLst/>
              </a:rPr>
              <a:t>3. DTE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dirty="0">
                <a:effectLst/>
              </a:rPr>
              <a:t>Working through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dirty="0">
                <a:effectLst/>
              </a:rPr>
              <a:t>DTE’s SAP system, Blue Prism intelligent digital workers now identify when an employee’s operational qualifications are due to expire within 30 days. This generates an assessment template used by evaluators when recording qualification assessments. Then saved to a shared folder, these templates feed into an automated daily report for DTE leadership, providing greater visibility and saving considerable time. Seeing the clear benefit of intelligent automation, DTE has now automated 35 processes from finance, customer service, HR and corporate functions. The result? Thanks to intelligent automation, DTE is now saving 250,000 annualized hours.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dirty="0">
                <a:effectLst/>
              </a:rPr>
              <a:t>https://cdn2.assets-servd.host/lively-jackal/production/uploads/resources/case-studies/BP-CS-DTE-Compliance-FINALpdf.pdf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779536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a:rPr>
              <a:t>Purpose:</a:t>
            </a:r>
          </a:p>
          <a:p>
            <a:pPr marL="171450" indent="-171450">
              <a:buFont typeface="Arial" panose="020B0604020202020204" pitchFamily="34" charset="0"/>
              <a:buChar char="•"/>
            </a:pPr>
            <a:r>
              <a:rPr lang="en-GB" sz="900" dirty="0">
                <a:effectLst/>
                <a:latin typeface="Arial Nova"/>
                <a:ea typeface="Calibri" panose="020F0502020204030204" pitchFamily="34" charset="0"/>
                <a:cs typeface="Times New Roman" panose="02020603050405020304" pitchFamily="18" charset="0"/>
              </a:rPr>
              <a:t>Provides the ‘wow’ factor by highlighting the transformational value that SS&amp;C Blue Prism customers are unlocking with us</a:t>
            </a:r>
          </a:p>
          <a:p>
            <a:pPr marL="171450" indent="-171450">
              <a:buFont typeface="Arial" panose="020B0604020202020204" pitchFamily="34" charset="0"/>
              <a:buChar char="•"/>
            </a:pPr>
            <a:r>
              <a:rPr lang="en-US" sz="900" dirty="0">
                <a:latin typeface="Arial Nova"/>
                <a:cs typeface="Calibri"/>
              </a:rPr>
              <a:t>Slide is modular, yet tailored - presenters should tailor for specific customers – for example, sales may want to highlight examples from within the same industry, or may want to highlight multiple examples within the same value category e.g. Customer Experience</a:t>
            </a:r>
          </a:p>
          <a:p>
            <a:pPr marL="171450" indent="-171450">
              <a:buFont typeface="Arial" panose="020B0604020202020204" pitchFamily="34" charset="0"/>
              <a:buChar char="•"/>
            </a:pPr>
            <a:r>
              <a:rPr lang="en-US" sz="900" dirty="0">
                <a:latin typeface="Arial Nova"/>
                <a:cs typeface="Calibri"/>
              </a:rPr>
              <a:t>Presenters should take time preparing by understanding the details behind each data point and customer story so that they can answer questions with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Further industry examples are in the Supporting slides. Presenters should swap the data points / customers chosen on the slide to suit the company they are speaking to</a:t>
            </a:r>
          </a:p>
          <a:p>
            <a:endParaRPr lang="en-US" sz="300" b="1" dirty="0">
              <a:cs typeface="Calibri"/>
            </a:endParaRPr>
          </a:p>
          <a:p>
            <a:r>
              <a:rPr lang="en-US" sz="900" b="1" dirty="0">
                <a:latin typeface="Arial Nova"/>
                <a:cs typeface="Calibri"/>
              </a:rPr>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cs typeface="Calibri"/>
              </a:rPr>
              <a:t>Show examples of SS&amp;C Blue Prism customers who are unlocking real transformational business value with Intelligent Automation</a:t>
            </a:r>
          </a:p>
          <a:p>
            <a:pPr marL="171450" indent="-171450">
              <a:buFont typeface="Arial" panose="020B0604020202020204" pitchFamily="34" charset="0"/>
              <a:buChar char="•"/>
            </a:pPr>
            <a:r>
              <a:rPr lang="en-US" sz="900" dirty="0">
                <a:latin typeface="Arial Nova"/>
                <a:cs typeface="Calibri"/>
              </a:rPr>
              <a:t>Show we can align to company level goals - We pay off claims on slide 2 re: how we improve EPS, Customer and Employee Experience </a:t>
            </a:r>
          </a:p>
          <a:p>
            <a:pPr marL="171450" indent="-171450">
              <a:buFont typeface="Arial" panose="020B0604020202020204" pitchFamily="34" charset="0"/>
              <a:buChar char="•"/>
            </a:pPr>
            <a:r>
              <a:rPr lang="en-US" sz="900" dirty="0">
                <a:latin typeface="Arial Nova"/>
                <a:cs typeface="Calibri"/>
              </a:rPr>
              <a:t>Show there’s much more to transformational business value than cost savings and efficiency </a:t>
            </a:r>
            <a:endParaRPr lang="en-US" sz="9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Nova"/>
                <a:ea typeface="+mn-ea"/>
                <a:cs typeface="+mn-cs"/>
              </a:rPr>
              <a:t>Full Talk Track:</a:t>
            </a:r>
          </a:p>
          <a:p>
            <a:pPr marL="171450" indent="-171450">
              <a:buFont typeface="Arial" panose="020B0604020202020204" pitchFamily="34" charset="0"/>
              <a:buChar char="•"/>
            </a:pPr>
            <a:r>
              <a:rPr lang="en-US" sz="900" dirty="0"/>
              <a:t>And here are some examples of SS&amp;C Blue Prism customers that have unlocked transformational business value.</a:t>
            </a:r>
          </a:p>
          <a:p>
            <a:pPr marL="0" indent="0">
              <a:buFont typeface="Arial" panose="020B0604020202020204" pitchFamily="34" charset="0"/>
              <a:buNone/>
            </a:pPr>
            <a:endParaRPr lang="en-US" sz="900" dirty="0"/>
          </a:p>
          <a:p>
            <a:pPr marL="0" indent="0">
              <a:buFont typeface="Arial" panose="020B0604020202020204" pitchFamily="34" charset="0"/>
              <a:buNone/>
            </a:pPr>
            <a:r>
              <a:rPr lang="en-US" sz="900" dirty="0"/>
              <a:t>For detailed information on the examples used in the slide please use the links below</a:t>
            </a:r>
          </a:p>
          <a:p>
            <a:pPr marL="171450" lvl="1" indent="-171450">
              <a:buFont typeface="Arial" panose="020B0604020202020204" pitchFamily="34" charset="0"/>
              <a:buChar char="•"/>
            </a:pPr>
            <a:r>
              <a:rPr lang="en-US" sz="900" dirty="0">
                <a:cs typeface="Calibri"/>
              </a:rPr>
              <a:t>ATB story: </a:t>
            </a:r>
            <a:r>
              <a:rPr lang="en-US" sz="900" u="none" dirty="0">
                <a:solidFill>
                  <a:srgbClr val="0563C1"/>
                </a:solidFill>
                <a:cs typeface="Calibri"/>
                <a:hlinkClick r:id="rId3">
                  <a:extLst>
                    <a:ext uri="{A12FA001-AC4F-418D-AE19-62706E023703}">
                      <ahyp:hlinkClr xmlns:ahyp="http://schemas.microsoft.com/office/drawing/2018/hyperlinkcolor" val="tx"/>
                    </a:ext>
                  </a:extLst>
                </a:hlinkClick>
              </a:rPr>
              <a:t>https://www.blueprism.com/resources/case-studies/atb-financial-is-optimizing-customer-service-with-intelligent-automation</a:t>
            </a:r>
            <a:r>
              <a:rPr lang="en-US" sz="900" u="none" dirty="0">
                <a:solidFill>
                  <a:schemeClr val="tx1"/>
                </a:solidFill>
                <a:cs typeface="Calibri"/>
                <a:hlinkClick r:id="rId3">
                  <a:extLst>
                    <a:ext uri="{A12FA001-AC4F-418D-AE19-62706E023703}">
                      <ahyp:hlinkClr xmlns:ahyp="http://schemas.microsoft.com/office/drawing/2018/hyperlinkcolor" val="tx"/>
                    </a:ext>
                  </a:extLst>
                </a:hlinkClick>
              </a:rPr>
              <a:t>/</a:t>
            </a:r>
            <a:r>
              <a:rPr lang="en-US" sz="900" u="none" dirty="0">
                <a:solidFill>
                  <a:schemeClr val="tx1"/>
                </a:solidFill>
                <a:cs typeface="Calibri"/>
              </a:rPr>
              <a:t>.</a:t>
            </a:r>
          </a:p>
          <a:p>
            <a:pPr marL="171450" lvl="1" indent="-171450">
              <a:buFont typeface="Arial" panose="020B0604020202020204" pitchFamily="34" charset="0"/>
              <a:buChar char="•"/>
            </a:pPr>
            <a:r>
              <a:rPr lang="en-US" sz="900" dirty="0">
                <a:cs typeface="Calibri"/>
              </a:rPr>
              <a:t>Jaguar Land Rover: https://www.blueprism.com/resources/case-studies/how-jaguar-land-rover-stays-ahead-with-smart-automation/</a:t>
            </a:r>
          </a:p>
          <a:p>
            <a:pPr marL="171450" lvl="1" indent="-171450">
              <a:buFont typeface="Arial" panose="020B0604020202020204" pitchFamily="34" charset="0"/>
              <a:buChar char="•"/>
            </a:pPr>
            <a:r>
              <a:rPr lang="en-US" sz="900" dirty="0">
                <a:cs typeface="Calibri"/>
              </a:rPr>
              <a:t>Telefonica: https://www.blueprism.com/resources/case-studies/telefonica-significantly-reduces-call-handling-time-with-digital-workers/</a:t>
            </a:r>
          </a:p>
          <a:p>
            <a:pPr marL="171450" lvl="1" indent="-171450">
              <a:buFont typeface="Arial" panose="020B0604020202020204" pitchFamily="34" charset="0"/>
              <a:buChar char="•"/>
            </a:pPr>
            <a:r>
              <a:rPr lang="en-US" sz="900" dirty="0">
                <a:cs typeface="Calibri"/>
              </a:rPr>
              <a:t>Alberta Health: https://www.blueprism.com/resources/videos/unlocking-better-patient-experiences-at-alberta-health-services/</a:t>
            </a:r>
          </a:p>
          <a:p>
            <a:pPr marL="171450" lvl="1" indent="-171450">
              <a:buFont typeface="Arial" panose="020B0604020202020204" pitchFamily="34" charset="0"/>
              <a:buChar char="•"/>
            </a:pPr>
            <a:r>
              <a:rPr lang="en-US" sz="900" dirty="0">
                <a:cs typeface="Calibri"/>
              </a:rPr>
              <a:t>Coca Cola: https://www.blueprism.com/resources/case-studies/coca-cola-extendes-business-services-capacity-and-improves-performance-with-rpa/</a:t>
            </a:r>
            <a:endParaRPr lang="en-US" sz="900" dirty="0"/>
          </a:p>
          <a:p>
            <a:pPr marL="171450" indent="-171450">
              <a:buFont typeface="Arial" panose="020B0604020202020204" pitchFamily="34" charset="0"/>
              <a:buChar char="•"/>
            </a:pPr>
            <a:endParaRPr lang="en-US" sz="900" dirty="0">
              <a:cs typeface="Calibri"/>
            </a:endParaRPr>
          </a:p>
          <a:p>
            <a:pPr marL="171450" indent="-171450">
              <a:buFont typeface="Arial" panose="020B0604020202020204" pitchFamily="34" charset="0"/>
              <a:buChar char="•"/>
            </a:pPr>
            <a:r>
              <a:rPr lang="en-US" sz="900" dirty="0">
                <a:cs typeface="Calibri"/>
              </a:rPr>
              <a:t>For internal employees, a full list of customer success stories can be found here: </a:t>
            </a:r>
            <a:r>
              <a:rPr lang="en-US" sz="900" dirty="0">
                <a:cs typeface="Calibri"/>
                <a:hlinkClick r:id="rId4"/>
              </a:rPr>
              <a:t>https://blueprism.showpad.biz/webapp2/content/channel-template/a01e9b49069f28fee258e5c39b987c6d</a:t>
            </a:r>
            <a:endParaRPr lang="en-US" sz="900" dirty="0">
              <a:cs typeface="Calibri"/>
            </a:endParaRPr>
          </a:p>
          <a:p>
            <a:pPr marL="171450" indent="-171450">
              <a:buFont typeface="Arial" panose="020B0604020202020204" pitchFamily="34" charset="0"/>
              <a:buChar char="•"/>
            </a:pPr>
            <a:endParaRPr lang="en-US" sz="900" dirty="0">
              <a:cs typeface="Calibri"/>
            </a:endParaRPr>
          </a:p>
          <a:p>
            <a:pPr marL="171450" indent="-171450">
              <a:buFont typeface="Arial" panose="020B0604020202020204" pitchFamily="34" charset="0"/>
              <a:buChar char="•"/>
            </a:pPr>
            <a:endParaRPr lang="en-US" sz="9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998561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8763" y="855663"/>
            <a:ext cx="4105275" cy="2309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E7718A-486D-4056-BBAE-BD1BF54EBEA6}" type="slidenum">
              <a:rPr lang="en-GB" smtClean="0"/>
              <a:t>5</a:t>
            </a:fld>
            <a:endParaRPr lang="en-GB"/>
          </a:p>
        </p:txBody>
      </p:sp>
    </p:spTree>
    <p:extLst>
      <p:ext uri="{BB962C8B-B14F-4D97-AF65-F5344CB8AC3E}">
        <p14:creationId xmlns:p14="http://schemas.microsoft.com/office/powerpoint/2010/main" val="1780489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8763" y="855663"/>
            <a:ext cx="4105275" cy="2309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E7718A-486D-4056-BBAE-BD1BF54EBEA6}" type="slidenum">
              <a:rPr lang="en-GB" smtClean="0"/>
              <a:t>6</a:t>
            </a:fld>
            <a:endParaRPr lang="en-GB"/>
          </a:p>
        </p:txBody>
      </p:sp>
    </p:spTree>
    <p:extLst>
      <p:ext uri="{BB962C8B-B14F-4D97-AF65-F5344CB8AC3E}">
        <p14:creationId xmlns:p14="http://schemas.microsoft.com/office/powerpoint/2010/main" val="3449055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4BE06E-EAB2-2944-9C04-C3AC487BEAFE}" type="slidenum">
              <a:rPr lang="en-US" smtClean="0"/>
              <a:t>7</a:t>
            </a:fld>
            <a:endParaRPr lang="en-US"/>
          </a:p>
        </p:txBody>
      </p:sp>
    </p:spTree>
    <p:extLst>
      <p:ext uri="{BB962C8B-B14F-4D97-AF65-F5344CB8AC3E}">
        <p14:creationId xmlns:p14="http://schemas.microsoft.com/office/powerpoint/2010/main" val="551786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a:xfrm>
            <a:off x="354842" y="3344497"/>
            <a:ext cx="6489360" cy="4462022"/>
          </a:xfrm>
        </p:spPr>
        <p:txBody>
          <a:bodyPr/>
          <a:lstStyle/>
          <a:p>
            <a:r>
              <a:rPr lang="en-US" sz="900" b="1" dirty="0">
                <a:latin typeface="Arial Nova"/>
              </a:rPr>
              <a:t>Purpose: </a:t>
            </a:r>
          </a:p>
          <a:p>
            <a:pPr marL="171450" indent="-171450">
              <a:buFont typeface="Arial" panose="020B0604020202020204" pitchFamily="34" charset="0"/>
              <a:buChar char="•"/>
            </a:pPr>
            <a:r>
              <a:rPr lang="en-US" sz="900" dirty="0">
                <a:latin typeface="Arial Nova"/>
              </a:rPr>
              <a:t>Objective is to drive home the message that achieving dramatic gains in business value requires a very different mindset – one where customers have to take a more strategic approach</a:t>
            </a:r>
          </a:p>
          <a:p>
            <a:pPr marL="171450" indent="-171450">
              <a:buFont typeface="Arial" panose="020B0604020202020204" pitchFamily="34" charset="0"/>
              <a:buChar char="•"/>
            </a:pPr>
            <a:r>
              <a:rPr lang="en-US" sz="900" dirty="0">
                <a:latin typeface="Arial Nova"/>
              </a:rPr>
              <a:t>Draw the contrast between an efficiency approach  (which is often where most companies start with their IA efforts) vs. thinking more strategic</a:t>
            </a:r>
          </a:p>
          <a:p>
            <a:pPr marL="171450" indent="-171450">
              <a:buFont typeface="Arial" panose="020B0604020202020204" pitchFamily="34" charset="0"/>
              <a:buChar char="•"/>
            </a:pPr>
            <a:r>
              <a:rPr lang="en-US" sz="900" dirty="0">
                <a:latin typeface="Arial Nova"/>
              </a:rPr>
              <a:t>Get the customer to recognize their approach, and where it might need to be adjusted to get the gains they want </a:t>
            </a:r>
          </a:p>
          <a:p>
            <a:pPr marL="171450" indent="-171450">
              <a:buFont typeface="Arial" panose="020B0604020202020204" pitchFamily="34" charset="0"/>
              <a:buChar char="•"/>
            </a:pPr>
            <a:r>
              <a:rPr lang="en-US" sz="900" dirty="0">
                <a:latin typeface="Arial Nova"/>
              </a:rPr>
              <a:t>Use to unlock value Objection handling, responding to narrow approaches </a:t>
            </a:r>
          </a:p>
          <a:p>
            <a:endParaRPr lang="en-US" sz="900" b="1" dirty="0">
              <a:latin typeface="Arial Nova"/>
            </a:endParaRPr>
          </a:p>
          <a:p>
            <a:r>
              <a:rPr lang="en-US" sz="900" b="1" dirty="0">
                <a:latin typeface="Arial Nova"/>
              </a:rPr>
              <a:t>Key Messages: </a:t>
            </a:r>
          </a:p>
          <a:p>
            <a:pPr marL="171450" indent="-171450">
              <a:buFont typeface="Arial" panose="020B0604020202020204" pitchFamily="34" charset="0"/>
              <a:buChar char="•"/>
            </a:pPr>
            <a:r>
              <a:rPr lang="en-US" sz="900" dirty="0">
                <a:latin typeface="Arial Nova"/>
              </a:rPr>
              <a:t>Tinkering with intelligent automation alone is not enough to achieve transformational value  - HBR survey suggests only 8% of organizations have automated to any significant scale </a:t>
            </a:r>
          </a:p>
          <a:p>
            <a:pPr marL="171450" indent="-171450">
              <a:buFont typeface="Arial" panose="020B0604020202020204" pitchFamily="34" charset="0"/>
              <a:buChar char="•"/>
            </a:pPr>
            <a:r>
              <a:rPr lang="en-GB" sz="900" dirty="0">
                <a:effectLst/>
                <a:latin typeface="Arial Nova" panose="020B0504020202020204" pitchFamily="34" charset="0"/>
                <a:ea typeface="Calibri" panose="020F0502020204030204" pitchFamily="34" charset="0"/>
                <a:cs typeface="Times New Roman" panose="02020603050405020304" pitchFamily="18" charset="0"/>
              </a:rPr>
              <a:t>Traditional process automation projects, whilst delivering value such as cost savings and efficiency improvements, have not been able to deliver the truly transformation results due to being departmental, low-level, tactical and IT / </a:t>
            </a:r>
            <a:r>
              <a:rPr lang="en-GB" sz="900" dirty="0" err="1">
                <a:effectLst/>
                <a:latin typeface="Arial Nova" panose="020B0504020202020204" pitchFamily="34" charset="0"/>
                <a:ea typeface="Calibri" panose="020F0502020204030204" pitchFamily="34" charset="0"/>
                <a:cs typeface="Times New Roman" panose="02020603050405020304" pitchFamily="18" charset="0"/>
              </a:rPr>
              <a:t>CoE</a:t>
            </a:r>
            <a:r>
              <a:rPr lang="en-GB" sz="900" dirty="0">
                <a:effectLst/>
                <a:latin typeface="Arial Nova" panose="020B0504020202020204" pitchFamily="34" charset="0"/>
                <a:ea typeface="Calibri" panose="020F0502020204030204" pitchFamily="34" charset="0"/>
                <a:cs typeface="Times New Roman" panose="02020603050405020304" pitchFamily="18" charset="0"/>
              </a:rPr>
              <a:t> led.</a:t>
            </a:r>
          </a:p>
          <a:p>
            <a:pPr marL="171450" indent="-171450">
              <a:buFont typeface="Arial" panose="020B0604020202020204" pitchFamily="34" charset="0"/>
              <a:buChar char="•"/>
            </a:pPr>
            <a:r>
              <a:rPr lang="en-US" sz="900" dirty="0">
                <a:latin typeface="Arial Nova"/>
              </a:rPr>
              <a:t>Companies have to take a more strategic approach – because those that do are achieving up to 5 times more business value. Going strategic means:</a:t>
            </a:r>
          </a:p>
          <a:p>
            <a:pPr marL="171450" indent="-171450">
              <a:buFont typeface="Wingdings" panose="05000000000000000000" pitchFamily="2" charset="2"/>
              <a:buChar char="Ø"/>
            </a:pPr>
            <a:r>
              <a:rPr lang="en-US" sz="900" dirty="0">
                <a:latin typeface="Arial Nova"/>
              </a:rPr>
              <a:t>Empowering a unified workforce so work happens seamlessly between people and digital workers;  </a:t>
            </a:r>
          </a:p>
          <a:p>
            <a:pPr marL="171450" indent="-171450">
              <a:buFont typeface="Wingdings" panose="05000000000000000000" pitchFamily="2" charset="2"/>
              <a:buChar char="Ø"/>
            </a:pPr>
            <a:r>
              <a:rPr lang="en-US" sz="900" dirty="0">
                <a:latin typeface="Arial Nova"/>
              </a:rPr>
              <a:t>Processes and workflows are re-imagined end to end, removing silos; and unlocking new value streams</a:t>
            </a:r>
          </a:p>
          <a:p>
            <a:pPr marL="171450" indent="-171450">
              <a:buFont typeface="Wingdings" panose="05000000000000000000" pitchFamily="2" charset="2"/>
              <a:buChar char="Ø"/>
            </a:pPr>
            <a:r>
              <a:rPr lang="en-US" sz="900" dirty="0">
                <a:latin typeface="Arial Nova"/>
              </a:rPr>
              <a:t>And finally, it’s elevating IA beyond IT to a strategic board level priority, across the entire organization, as a means to achieving board level goals </a:t>
            </a:r>
          </a:p>
          <a:p>
            <a:r>
              <a:rPr lang="en-US" sz="900" dirty="0">
                <a:latin typeface="Arial Nova"/>
              </a:rPr>
              <a:t> </a:t>
            </a:r>
          </a:p>
          <a:p>
            <a:r>
              <a:rPr lang="en-US" sz="900" b="1" dirty="0">
                <a:latin typeface="Arial Nova"/>
              </a:rPr>
              <a:t>Full Talk Track:</a:t>
            </a:r>
          </a:p>
          <a:p>
            <a:pPr marL="171450" indent="-171450">
              <a:buFont typeface="Arial" panose="020B0604020202020204" pitchFamily="34" charset="0"/>
              <a:buChar char="•"/>
            </a:pPr>
            <a:r>
              <a:rPr lang="en-US" sz="900" dirty="0"/>
              <a:t>Companies that take a more strategic approach to Intelligent Automation, according to analysts Knowledge Capital Partners, can achieve 5x more business value than those organizations who are just focused on achieving efficiency gains</a:t>
            </a:r>
          </a:p>
          <a:p>
            <a:pPr marL="171450" indent="-171450">
              <a:buFont typeface="Arial" panose="020B0604020202020204" pitchFamily="34" charset="0"/>
              <a:buChar char="•"/>
            </a:pPr>
            <a:r>
              <a:rPr lang="en-US" sz="900" dirty="0"/>
              <a:t>And here’s the rub: Unfortunately, although most organizations have invested in automation initiatives, they’re just too slow, too small and too conservative to deliver real transformational business value .  </a:t>
            </a:r>
          </a:p>
          <a:p>
            <a:pPr marL="171450" indent="-171450">
              <a:buFont typeface="Arial" panose="020B0604020202020204" pitchFamily="34" charset="0"/>
              <a:buChar char="•"/>
            </a:pPr>
            <a:r>
              <a:rPr lang="en-US" sz="900" dirty="0"/>
              <a:t>Most organizations have deployed one or two digital workers here and there, focused on </a:t>
            </a:r>
            <a:r>
              <a:rPr lang="en-US" sz="900" dirty="0">
                <a:latin typeface="Arial Nova"/>
              </a:rPr>
              <a:t>small standalone tasks, with projects normally confined to individual departments with little collaboration between functions and siloed budgets. </a:t>
            </a:r>
          </a:p>
          <a:p>
            <a:pPr marL="171450" indent="-171450">
              <a:buFont typeface="Arial" panose="020B0604020202020204" pitchFamily="34" charset="0"/>
              <a:buChar char="•"/>
            </a:pPr>
            <a:r>
              <a:rPr lang="en-US" sz="900" b="0" dirty="0"/>
              <a:t>A recent Harvard Business Review survey suggests that only 8% of organizations have deployed automation at a significant scale!</a:t>
            </a:r>
          </a:p>
          <a:p>
            <a:pPr marL="171450" indent="-171450">
              <a:buFont typeface="Arial" panose="020B0604020202020204" pitchFamily="34" charset="0"/>
              <a:buChar char="•"/>
            </a:pPr>
            <a:endParaRPr lang="en-US" sz="9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rPr>
              <a:t>Now, there is no doubt that initial implementations have delivered some business value. Especially around cost savings, hours back to the business and improved efficiency gains.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rPr>
              <a:t>But it’s not delivering the real, transformational value at the scale, speed and magnitude that organizations need to survive and thrive in today’s business world.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Nova"/>
              </a:rPr>
              <a:t>Instead, companies need to take a more ambitious, strategic and accelerated approach because those that do can achieve more. </a:t>
            </a:r>
          </a:p>
          <a:p>
            <a:pPr marL="171450" indent="-171450">
              <a:buFont typeface="Arial" panose="020B0604020202020204" pitchFamily="34" charset="0"/>
              <a:buChar char="•"/>
            </a:pPr>
            <a:endParaRPr lang="en-US" sz="900" dirty="0">
              <a:latin typeface="Arial Nova"/>
            </a:endParaRPr>
          </a:p>
          <a:p>
            <a:pPr marL="0" indent="0">
              <a:buFont typeface="Arial" panose="020B0604020202020204" pitchFamily="34" charset="0"/>
              <a:buNone/>
            </a:pPr>
            <a:r>
              <a:rPr lang="en-US" sz="900" b="1" dirty="0">
                <a:latin typeface="Arial Nova"/>
              </a:rPr>
              <a:t>So, what does thinking strategically really mean?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00" dirty="0">
                <a:effectLst/>
                <a:latin typeface="Calibri" panose="020F0502020204030204" pitchFamily="34" charset="0"/>
                <a:ea typeface="Calibri" panose="020F0502020204030204" pitchFamily="34" charset="0"/>
              </a:rPr>
              <a:t>It means moving the focus from </a:t>
            </a:r>
            <a:r>
              <a:rPr lang="en-US" sz="900" dirty="0">
                <a:latin typeface="Arial Nova"/>
              </a:rPr>
              <a:t>where people and digital workers operate as separate entities and where data and applications are siloed </a:t>
            </a:r>
            <a:r>
              <a:rPr lang="en-US" sz="900" b="1" dirty="0">
                <a:latin typeface="Arial Nova"/>
              </a:rPr>
              <a:t>TO ONE WHERE </a:t>
            </a:r>
            <a:r>
              <a:rPr lang="en-US" sz="900" dirty="0">
                <a:latin typeface="Arial Nova"/>
              </a:rPr>
              <a:t>people and digital workers operate and collaborate seamlessly, as one unified workforce, to achieve maximum results.</a:t>
            </a:r>
            <a:endParaRPr lang="en-US" sz="900" dirty="0">
              <a:effectLst/>
              <a:latin typeface="Calibri" panose="020F0502020204030204" pitchFamily="34" charset="0"/>
              <a:ea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00" dirty="0">
                <a:effectLst/>
                <a:latin typeface="Calibri" panose="020F0502020204030204" pitchFamily="34" charset="0"/>
                <a:ea typeface="Calibri" panose="020F0502020204030204" pitchFamily="34" charset="0"/>
              </a:rPr>
              <a:t>It means moving the focus from standalone tasks and processes, operated as one-off activities in isolation </a:t>
            </a:r>
            <a:r>
              <a:rPr lang="en-US" sz="900" b="1" dirty="0">
                <a:effectLst/>
                <a:latin typeface="Calibri" panose="020F0502020204030204" pitchFamily="34" charset="0"/>
                <a:ea typeface="Calibri" panose="020F0502020204030204" pitchFamily="34" charset="0"/>
              </a:rPr>
              <a:t>TO ONE WHERE </a:t>
            </a:r>
            <a:r>
              <a:rPr lang="en-US" sz="900" dirty="0">
                <a:latin typeface="Arial Nova"/>
              </a:rPr>
              <a:t>processes and workflows are designed end-to-end with the customer, the employee and the user journeys in mind to create new business value and results.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00" dirty="0">
                <a:effectLst/>
                <a:latin typeface="Calibri" panose="020F0502020204030204" pitchFamily="34" charset="0"/>
                <a:ea typeface="Calibri" panose="020F0502020204030204" pitchFamily="34" charset="0"/>
              </a:rPr>
              <a:t>And it means moving the focus from small, siloed, tactical implementations driven by individual departments </a:t>
            </a:r>
            <a:r>
              <a:rPr lang="en-US" sz="900" b="1" dirty="0">
                <a:latin typeface="Arial Nova"/>
              </a:rPr>
              <a:t>TO ONE WHERE </a:t>
            </a:r>
            <a:r>
              <a:rPr lang="en-US" sz="900" dirty="0">
                <a:effectLst/>
                <a:latin typeface="Calibri" panose="020F0502020204030204" pitchFamily="34" charset="0"/>
                <a:ea typeface="Calibri" panose="020F0502020204030204" pitchFamily="34" charset="0"/>
              </a:rPr>
              <a:t>intelligent automation is elevated beyond IT to be </a:t>
            </a:r>
            <a:r>
              <a:rPr lang="en-US" sz="900" dirty="0">
                <a:latin typeface="Arial Nova"/>
              </a:rPr>
              <a:t>a strategic, board level priority, focused enterprise wide, across all functions, resources, systems and data. One which powers an agile business model that adapts rapidly to today and tomorrow’s business needs. </a:t>
            </a:r>
          </a:p>
          <a:p>
            <a:pPr marL="171450" indent="-171450">
              <a:buFont typeface="Arial" panose="020B0604020202020204" pitchFamily="34" charset="0"/>
              <a:buChar char="•"/>
            </a:pPr>
            <a:endParaRPr lang="en-US" sz="900" dirty="0">
              <a:latin typeface="Arial Nova"/>
            </a:endParaRPr>
          </a:p>
          <a:p>
            <a:pPr marL="0" indent="0">
              <a:buFont typeface="Arial" panose="020B0604020202020204" pitchFamily="34" charset="0"/>
              <a:buNone/>
            </a:pPr>
            <a:r>
              <a:rPr lang="en-US" sz="900" dirty="0">
                <a:latin typeface="Arial Nova"/>
              </a:rPr>
              <a:t>It’s only by adopting this approach, that companies will achieve real transformational business value.</a:t>
            </a:r>
          </a:p>
          <a:p>
            <a:pPr marL="171450" indent="-171450">
              <a:buFont typeface="Arial" panose="020B0604020202020204" pitchFamily="34" charset="0"/>
              <a:buChar char="•"/>
            </a:pPr>
            <a:endParaRPr lang="en-US" sz="900" dirty="0">
              <a:latin typeface="Arial Nova"/>
            </a:endParaRPr>
          </a:p>
          <a:p>
            <a:pPr marL="0" indent="0">
              <a:buFont typeface="Arial" panose="020B0604020202020204" pitchFamily="34" charset="0"/>
              <a:buNone/>
            </a:pPr>
            <a:r>
              <a:rPr lang="en-US" sz="900" b="1" dirty="0">
                <a:latin typeface="Arial Nova"/>
              </a:rPr>
              <a:t>Useful Links</a:t>
            </a:r>
          </a:p>
          <a:p>
            <a:pPr marL="0" indent="0">
              <a:buFont typeface="Arial" panose="020B0604020202020204" pitchFamily="34" charset="0"/>
              <a:buNone/>
            </a:pPr>
            <a:r>
              <a:rPr lang="en-US" sz="900" b="0" dirty="0">
                <a:latin typeface="Arial Nova"/>
              </a:rPr>
              <a:t>Knowledge Capital Partners report: https://www.knowledgecapitalpartners.com/research-and-publications/becoming-strategic-with-intelligent-automation-1</a:t>
            </a:r>
          </a:p>
          <a:p>
            <a:pPr marL="0" indent="0">
              <a:buFont typeface="Arial" panose="020B0604020202020204" pitchFamily="34" charset="0"/>
              <a:buNone/>
            </a:pPr>
            <a:endParaRPr lang="en-US" sz="900" b="0" dirty="0">
              <a:latin typeface="Arial Nova"/>
            </a:endParaRPr>
          </a:p>
          <a:p>
            <a:endParaRPr lang="en-US" sz="900" dirty="0">
              <a:latin typeface="Arial Nova"/>
            </a:endParaRPr>
          </a:p>
          <a:p>
            <a:endParaRPr lang="en-GB" sz="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936208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dirty="0"/>
              <a:t>Michael question: Some people will be familiar with the 7 foundations of the ROM. I see the new release has reduced this to 5 foundations. Irrespective of maturity with Intelligent Automation, how do these foundations help an organization define their next actions on their journey? </a:t>
            </a:r>
          </a:p>
          <a:p>
            <a:endParaRPr lang="en-US" dirty="0"/>
          </a:p>
          <a:p>
            <a:r>
              <a:rPr lang="en-US" dirty="0"/>
              <a:t>Emma &amp; Brad  answer: </a:t>
            </a:r>
          </a:p>
          <a:p>
            <a:endParaRPr lang="en-US" dirty="0"/>
          </a:p>
          <a:p>
            <a:r>
              <a:rPr lang="en-US" dirty="0"/>
              <a:t>EKK - Firstly, lets address why 7 down to 5. </a:t>
            </a:r>
          </a:p>
          <a:p>
            <a:r>
              <a:rPr lang="en-US" dirty="0"/>
              <a:t>EKK -Feedback from customers starting their journey, stated that building on 7 large foundations seemed like a mammoth task and automation teams just wanted to get started, so we wanted to enable them to do just that and grow with their ROM</a:t>
            </a:r>
          </a:p>
          <a:p>
            <a:r>
              <a:rPr lang="en-US" dirty="0"/>
              <a:t>EKK - Technology as a separate and final foundation always seemed like an afterthought when it actually underpins every single foundation, particularly now our product portfolio has grown and that is reflected in the topics within each foundation</a:t>
            </a:r>
          </a:p>
          <a:p>
            <a:r>
              <a:rPr lang="en-US" dirty="0"/>
              <a:t>EKK - Like the original ROM this sets out a framework of steps to follow and consider no matter what level of maturity. In fact the new foundations and their topics grow with your maturity </a:t>
            </a:r>
          </a:p>
          <a:p>
            <a:r>
              <a:rPr lang="en-US" dirty="0"/>
              <a:t>BH - It also keeps your delivery consistent and agile meaning you can deliver more, gain more adoption, and then enable your growth. </a:t>
            </a:r>
          </a:p>
          <a:p>
            <a:r>
              <a:rPr lang="en-US" dirty="0"/>
              <a:t>BH - Lastly this methodology has been built to be tool agnostic, not only for our products but also other products in the market. We want automation teams to follow our methodology no matter what they use to automate.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058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a:xfrm>
            <a:off x="514610" y="3330054"/>
            <a:ext cx="6073254" cy="4776716"/>
          </a:xfrm>
        </p:spPr>
        <p:txBody>
          <a:bodyPr/>
          <a:lstStyle/>
          <a:p>
            <a:endParaRPr lang="en-US" sz="900" b="1" dirty="0">
              <a:latin typeface="Arial Nova"/>
            </a:endParaRPr>
          </a:p>
          <a:p>
            <a:r>
              <a:rPr lang="en-US" sz="900" b="1" dirty="0">
                <a:latin typeface="Arial Nova"/>
              </a:rPr>
              <a:t>Antes de </a:t>
            </a:r>
            <a:r>
              <a:rPr lang="en-US" sz="900" b="1" dirty="0" err="1">
                <a:latin typeface="Arial Nova"/>
              </a:rPr>
              <a:t>falarmos</a:t>
            </a:r>
            <a:r>
              <a:rPr lang="en-US" sz="900" b="1" dirty="0">
                <a:latin typeface="Arial Nova"/>
              </a:rPr>
              <a:t> de RPA </a:t>
            </a:r>
            <a:r>
              <a:rPr lang="en-US" sz="900" b="1" dirty="0" err="1">
                <a:latin typeface="Arial Nova"/>
              </a:rPr>
              <a:t>nos</a:t>
            </a:r>
            <a:r>
              <a:rPr lang="en-US" sz="900" b="1" dirty="0">
                <a:latin typeface="Arial Nova"/>
              </a:rPr>
              <a:t> </a:t>
            </a:r>
            <a:r>
              <a:rPr lang="en-US" sz="900" b="1" dirty="0" err="1">
                <a:latin typeface="Arial Nova"/>
              </a:rPr>
              <a:t>temos</a:t>
            </a:r>
            <a:r>
              <a:rPr lang="en-US" sz="900" b="1" dirty="0">
                <a:latin typeface="Arial Nova"/>
              </a:rPr>
              <a:t> que </a:t>
            </a:r>
            <a:r>
              <a:rPr lang="en-US" sz="900" b="1" dirty="0" err="1">
                <a:latin typeface="Arial Nova"/>
              </a:rPr>
              <a:t>entender</a:t>
            </a:r>
            <a:r>
              <a:rPr lang="en-US" sz="900" b="1" dirty="0">
                <a:latin typeface="Arial Nova"/>
              </a:rPr>
              <a:t> </a:t>
            </a:r>
            <a:r>
              <a:rPr lang="en-US" sz="900" b="1" dirty="0" err="1">
                <a:latin typeface="Arial Nova"/>
              </a:rPr>
              <a:t>como</a:t>
            </a:r>
            <a:r>
              <a:rPr lang="en-US" sz="900" b="1" dirty="0">
                <a:latin typeface="Arial Nova"/>
              </a:rPr>
              <a:t> a Blue Prism </a:t>
            </a:r>
            <a:r>
              <a:rPr lang="en-US" sz="900" b="1" dirty="0" err="1">
                <a:latin typeface="Arial Nova"/>
              </a:rPr>
              <a:t>ve</a:t>
            </a:r>
            <a:r>
              <a:rPr lang="en-US" sz="900" b="1" dirty="0">
                <a:latin typeface="Arial Nova"/>
              </a:rPr>
              <a:t> o mercado de </a:t>
            </a:r>
            <a:r>
              <a:rPr lang="en-US" sz="900" b="1" dirty="0" err="1">
                <a:latin typeface="Arial Nova"/>
              </a:rPr>
              <a:t>automaçåo</a:t>
            </a:r>
            <a:r>
              <a:rPr lang="en-US" sz="900" b="1" dirty="0">
                <a:latin typeface="Arial Nova"/>
              </a:rPr>
              <a:t>. </a:t>
            </a:r>
          </a:p>
          <a:p>
            <a:endParaRPr lang="en-US" sz="900" b="1" dirty="0">
              <a:latin typeface="Arial Nova"/>
            </a:endParaRPr>
          </a:p>
          <a:p>
            <a:r>
              <a:rPr lang="en-US" sz="900" b="1" dirty="0" err="1">
                <a:latin typeface="Arial Nova"/>
              </a:rPr>
              <a:t>Desafios</a:t>
            </a:r>
            <a:endParaRPr lang="en-US" sz="900" b="1" dirty="0">
              <a:latin typeface="Arial Nova"/>
            </a:endParaRPr>
          </a:p>
          <a:p>
            <a:r>
              <a:rPr lang="en-US" sz="900" b="1" dirty="0">
                <a:latin typeface="Arial Nova"/>
              </a:rPr>
              <a:t>-</a:t>
            </a:r>
            <a:r>
              <a:rPr lang="en-US" sz="900" b="1" dirty="0" err="1">
                <a:latin typeface="Arial Nova"/>
              </a:rPr>
              <a:t>financeiro</a:t>
            </a:r>
            <a:endParaRPr lang="en-US" sz="900" b="1" dirty="0">
              <a:latin typeface="Arial Nova"/>
            </a:endParaRPr>
          </a:p>
          <a:p>
            <a:pPr marL="171450" indent="-171450">
              <a:buFontTx/>
              <a:buChar char="-"/>
            </a:pPr>
            <a:r>
              <a:rPr lang="en-US" sz="900" b="1" dirty="0" err="1">
                <a:latin typeface="Arial Nova"/>
              </a:rPr>
              <a:t>Risco</a:t>
            </a:r>
            <a:endParaRPr lang="en-US" sz="900" b="1" dirty="0">
              <a:latin typeface="Arial Nova"/>
            </a:endParaRPr>
          </a:p>
          <a:p>
            <a:pPr marL="171450" indent="-171450">
              <a:buFontTx/>
              <a:buChar char="-"/>
            </a:pPr>
            <a:r>
              <a:rPr lang="en-US" sz="900" b="1" dirty="0" err="1">
                <a:latin typeface="Arial Nova"/>
              </a:rPr>
              <a:t>Experiencia</a:t>
            </a:r>
            <a:endParaRPr lang="en-US" sz="900" b="1" dirty="0">
              <a:latin typeface="Arial Nova"/>
            </a:endParaRPr>
          </a:p>
          <a:p>
            <a:endParaRPr lang="en-US" sz="900" b="1" dirty="0">
              <a:latin typeface="Arial Nova"/>
            </a:endParaRPr>
          </a:p>
          <a:p>
            <a:endParaRPr lang="en-US" sz="900" b="1" dirty="0">
              <a:latin typeface="Arial Nova"/>
            </a:endParaRPr>
          </a:p>
          <a:p>
            <a:endParaRPr lang="en-US" sz="900" b="1" dirty="0">
              <a:latin typeface="Arial Nova"/>
            </a:endParaRPr>
          </a:p>
          <a:p>
            <a:endParaRPr lang="en-US" sz="900" b="1" dirty="0">
              <a:latin typeface="Arial Nova"/>
            </a:endParaRPr>
          </a:p>
          <a:p>
            <a:endParaRPr lang="en-US" sz="900" b="1" dirty="0">
              <a:latin typeface="Arial Nova"/>
            </a:endParaRPr>
          </a:p>
          <a:p>
            <a:endParaRPr lang="en-US" sz="900" b="1" dirty="0">
              <a:latin typeface="Arial Nova"/>
            </a:endParaRPr>
          </a:p>
          <a:p>
            <a:r>
              <a:rPr lang="en-US" sz="900" b="1" dirty="0">
                <a:latin typeface="Arial Nova"/>
              </a:rPr>
              <a:t>Full Talk Track</a:t>
            </a:r>
            <a:r>
              <a:rPr lang="en-GB" sz="900" b="1" dirty="0">
                <a:latin typeface="Arial Nova"/>
              </a:rPr>
              <a:t>:</a:t>
            </a:r>
            <a:endParaRPr lang="en-GB" sz="900" dirty="0">
              <a:latin typeface="Arial Nova"/>
            </a:endParaRPr>
          </a:p>
          <a:p>
            <a:pPr marL="171450" indent="-171450">
              <a:buFont typeface="Arial" panose="020B0604020202020204" pitchFamily="34" charset="0"/>
              <a:buChar char="•"/>
            </a:pPr>
            <a:r>
              <a:rPr lang="en-GB" sz="900" dirty="0"/>
              <a:t>As </a:t>
            </a:r>
            <a:r>
              <a:rPr lang="en-GB" sz="900" dirty="0" err="1"/>
              <a:t>pressões</a:t>
            </a:r>
            <a:r>
              <a:rPr lang="en-GB" sz="900" dirty="0"/>
              <a:t> </a:t>
            </a:r>
            <a:r>
              <a:rPr lang="en-GB" sz="900" dirty="0" err="1"/>
              <a:t>são</a:t>
            </a:r>
            <a:r>
              <a:rPr lang="en-GB" sz="900" dirty="0"/>
              <a:t> </a:t>
            </a:r>
            <a:r>
              <a:rPr lang="en-GB" sz="900" dirty="0" err="1"/>
              <a:t>organizações</a:t>
            </a:r>
            <a:r>
              <a:rPr lang="en-GB" sz="900" dirty="0"/>
              <a:t> </a:t>
            </a:r>
            <a:r>
              <a:rPr lang="en-GB" sz="900" dirty="0" err="1"/>
              <a:t>hoje</a:t>
            </a:r>
            <a:r>
              <a:rPr lang="en-GB" sz="900" dirty="0"/>
              <a:t> </a:t>
            </a:r>
            <a:r>
              <a:rPr lang="en-GB" sz="900" dirty="0" err="1"/>
              <a:t>é</a:t>
            </a:r>
            <a:r>
              <a:rPr lang="en-GB" sz="900" dirty="0"/>
              <a:t> </a:t>
            </a:r>
            <a:r>
              <a:rPr lang="en-GB" sz="900" dirty="0" err="1"/>
              <a:t>enorme</a:t>
            </a:r>
            <a:r>
              <a:rPr lang="en-GB" sz="900" dirty="0"/>
              <a:t>. </a:t>
            </a:r>
            <a:r>
              <a:rPr lang="en-GB" sz="900" dirty="0" err="1"/>
              <a:t>Ficar</a:t>
            </a:r>
            <a:r>
              <a:rPr lang="en-GB" sz="900" dirty="0"/>
              <a:t> </a:t>
            </a:r>
            <a:r>
              <a:rPr lang="en-GB" sz="900" dirty="0" err="1"/>
              <a:t>à</a:t>
            </a:r>
            <a:r>
              <a:rPr lang="en-GB" sz="900" dirty="0"/>
              <a:t> </a:t>
            </a:r>
            <a:r>
              <a:rPr lang="en-GB" sz="900" dirty="0" err="1"/>
              <a:t>frente</a:t>
            </a:r>
            <a:r>
              <a:rPr lang="en-GB" sz="900" dirty="0"/>
              <a:t> de </a:t>
            </a:r>
            <a:r>
              <a:rPr lang="en-GB" sz="900" dirty="0" err="1"/>
              <a:t>seus</a:t>
            </a:r>
            <a:r>
              <a:rPr lang="en-GB" sz="900" dirty="0"/>
              <a:t> </a:t>
            </a:r>
            <a:r>
              <a:rPr lang="en-GB" sz="900" dirty="0" err="1"/>
              <a:t>concorrentes</a:t>
            </a:r>
            <a:r>
              <a:rPr lang="en-GB" sz="900" dirty="0"/>
              <a:t> </a:t>
            </a:r>
            <a:r>
              <a:rPr lang="en-GB" sz="900" dirty="0" err="1"/>
              <a:t>é</a:t>
            </a:r>
            <a:r>
              <a:rPr lang="en-GB" sz="900" dirty="0"/>
              <a:t> </a:t>
            </a:r>
            <a:r>
              <a:rPr lang="en-GB" sz="900" dirty="0" err="1"/>
              <a:t>difícil</a:t>
            </a:r>
            <a:r>
              <a:rPr lang="en-GB" sz="900" dirty="0"/>
              <a:t>. E </a:t>
            </a:r>
            <a:r>
              <a:rPr lang="en-GB" sz="900" dirty="0" err="1"/>
              <a:t>manter</a:t>
            </a:r>
            <a:r>
              <a:rPr lang="en-GB" sz="900" dirty="0"/>
              <a:t> </a:t>
            </a:r>
            <a:r>
              <a:rPr lang="en-GB" sz="900" dirty="0" err="1"/>
              <a:t>clientes</a:t>
            </a:r>
            <a:r>
              <a:rPr lang="en-GB" sz="900" dirty="0"/>
              <a:t> e </a:t>
            </a:r>
            <a:r>
              <a:rPr lang="en-GB" sz="900" dirty="0" err="1"/>
              <a:t>funcionários</a:t>
            </a:r>
            <a:r>
              <a:rPr lang="en-GB" sz="900" dirty="0"/>
              <a:t> </a:t>
            </a:r>
            <a:r>
              <a:rPr lang="en-GB" sz="900" dirty="0" err="1"/>
              <a:t>felizes</a:t>
            </a:r>
            <a:r>
              <a:rPr lang="en-GB" sz="900" dirty="0"/>
              <a:t> </a:t>
            </a:r>
            <a:r>
              <a:rPr lang="en-GB" sz="900" dirty="0" err="1"/>
              <a:t>é</a:t>
            </a:r>
            <a:r>
              <a:rPr lang="en-GB" sz="900" dirty="0"/>
              <a:t> </a:t>
            </a:r>
            <a:r>
              <a:rPr lang="en-GB" sz="900" dirty="0" err="1"/>
              <a:t>mais</a:t>
            </a:r>
            <a:r>
              <a:rPr lang="en-GB" sz="900" dirty="0"/>
              <a:t> </a:t>
            </a:r>
            <a:r>
              <a:rPr lang="en-GB" sz="900" dirty="0" err="1"/>
              <a:t>difícil</a:t>
            </a:r>
            <a:r>
              <a:rPr lang="en-GB" sz="900" dirty="0"/>
              <a:t>
</a:t>
            </a:r>
            <a:r>
              <a:rPr lang="en-GB" sz="900" dirty="0" err="1"/>
              <a:t>Tudo</a:t>
            </a:r>
            <a:r>
              <a:rPr lang="en-GB" sz="900" dirty="0"/>
              <a:t> </a:t>
            </a:r>
            <a:r>
              <a:rPr lang="en-GB" sz="900" dirty="0" err="1"/>
              <a:t>isso</a:t>
            </a:r>
            <a:r>
              <a:rPr lang="en-GB" sz="900" dirty="0"/>
              <a:t> </a:t>
            </a:r>
            <a:r>
              <a:rPr lang="en-GB" sz="900" dirty="0" err="1"/>
              <a:t>está</a:t>
            </a:r>
            <a:r>
              <a:rPr lang="en-GB" sz="900" dirty="0"/>
              <a:t> </a:t>
            </a:r>
            <a:r>
              <a:rPr lang="en-GB" sz="900" dirty="0" err="1"/>
              <a:t>sendo</a:t>
            </a:r>
            <a:r>
              <a:rPr lang="en-GB" sz="900" dirty="0"/>
              <a:t> </a:t>
            </a:r>
            <a:r>
              <a:rPr lang="en-GB" sz="900" dirty="0" err="1"/>
              <a:t>ainda</a:t>
            </a:r>
            <a:r>
              <a:rPr lang="en-GB" sz="900" dirty="0"/>
              <a:t> </a:t>
            </a:r>
            <a:r>
              <a:rPr lang="en-GB" sz="900" dirty="0" err="1"/>
              <a:t>mais</a:t>
            </a:r>
            <a:r>
              <a:rPr lang="en-GB" sz="900" dirty="0"/>
              <a:t> </a:t>
            </a:r>
            <a:r>
              <a:rPr lang="en-GB" sz="900" dirty="0" err="1"/>
              <a:t>agravado</a:t>
            </a:r>
            <a:r>
              <a:rPr lang="en-GB" sz="900" dirty="0"/>
              <a:t> e </a:t>
            </a:r>
            <a:r>
              <a:rPr lang="en-GB" sz="900" dirty="0" err="1"/>
              <a:t>exacerbado</a:t>
            </a:r>
            <a:r>
              <a:rPr lang="en-GB" sz="900" dirty="0"/>
              <a:t> </a:t>
            </a:r>
            <a:r>
              <a:rPr lang="en-GB" sz="900" dirty="0" err="1"/>
              <a:t>por</a:t>
            </a:r>
            <a:r>
              <a:rPr lang="en-GB" sz="900" dirty="0"/>
              <a:t> </a:t>
            </a:r>
            <a:r>
              <a:rPr lang="en-GB" sz="900" dirty="0" err="1"/>
              <a:t>tendências</a:t>
            </a:r>
            <a:r>
              <a:rPr lang="en-GB" sz="900" dirty="0"/>
              <a:t> </a:t>
            </a:r>
            <a:r>
              <a:rPr lang="en-GB" sz="900" dirty="0" err="1"/>
              <a:t>como</a:t>
            </a:r>
            <a:r>
              <a:rPr lang="en-GB" sz="900" dirty="0"/>
              <a:t> a </a:t>
            </a:r>
            <a:r>
              <a:rPr lang="en-GB" sz="900" dirty="0" err="1"/>
              <a:t>grande</a:t>
            </a:r>
            <a:r>
              <a:rPr lang="en-GB" sz="900" dirty="0"/>
              <a:t> </a:t>
            </a:r>
            <a:r>
              <a:rPr lang="en-GB" sz="900" dirty="0" err="1"/>
              <a:t>demissão</a:t>
            </a:r>
            <a:r>
              <a:rPr lang="en-GB" sz="900" dirty="0"/>
              <a:t>, a </a:t>
            </a:r>
            <a:r>
              <a:rPr lang="en-GB" sz="900" dirty="0" err="1"/>
              <a:t>escassez</a:t>
            </a:r>
            <a:r>
              <a:rPr lang="en-GB" sz="900" dirty="0"/>
              <a:t> de </a:t>
            </a:r>
            <a:r>
              <a:rPr lang="en-GB" sz="900" dirty="0" err="1"/>
              <a:t>pessoal</a:t>
            </a:r>
            <a:r>
              <a:rPr lang="en-GB" sz="900" dirty="0"/>
              <a:t>, a crise </a:t>
            </a:r>
            <a:r>
              <a:rPr lang="en-GB" sz="900" dirty="0" err="1"/>
              <a:t>econômica</a:t>
            </a:r>
            <a:r>
              <a:rPr lang="en-GB" sz="900" dirty="0"/>
              <a:t> global e as </a:t>
            </a:r>
            <a:r>
              <a:rPr lang="en-GB" sz="900" dirty="0" err="1"/>
              <a:t>mudanças</a:t>
            </a:r>
            <a:r>
              <a:rPr lang="en-GB" sz="900" dirty="0"/>
              <a:t> </a:t>
            </a:r>
            <a:r>
              <a:rPr lang="en-GB" sz="900" dirty="0" err="1"/>
              <a:t>contínuas</a:t>
            </a:r>
            <a:r>
              <a:rPr lang="en-GB" sz="900" dirty="0"/>
              <a:t> no </a:t>
            </a:r>
            <a:r>
              <a:rPr lang="en-GB" sz="900" dirty="0" err="1"/>
              <a:t>padrão</a:t>
            </a:r>
            <a:r>
              <a:rPr lang="en-GB" sz="900" dirty="0"/>
              <a:t> de </a:t>
            </a:r>
            <a:r>
              <a:rPr lang="en-GB" sz="900" dirty="0" err="1"/>
              <a:t>compra</a:t>
            </a:r>
            <a:r>
              <a:rPr lang="en-GB" sz="900" dirty="0"/>
              <a:t> de </a:t>
            </a:r>
            <a:r>
              <a:rPr lang="en-GB" sz="900" dirty="0" err="1"/>
              <a:t>clientes</a:t>
            </a:r>
            <a:r>
              <a:rPr lang="en-GB" sz="900" dirty="0"/>
              <a:t>
As </a:t>
            </a:r>
            <a:r>
              <a:rPr lang="en-GB" sz="900" dirty="0" err="1"/>
              <a:t>empresas</a:t>
            </a:r>
            <a:r>
              <a:rPr lang="en-GB" sz="900" dirty="0"/>
              <a:t> </a:t>
            </a:r>
            <a:r>
              <a:rPr lang="en-GB" sz="900" dirty="0" err="1"/>
              <a:t>estão</a:t>
            </a:r>
            <a:r>
              <a:rPr lang="en-GB" sz="900" dirty="0"/>
              <a:t> </a:t>
            </a:r>
            <a:r>
              <a:rPr lang="en-GB" sz="900" dirty="0" err="1"/>
              <a:t>passando</a:t>
            </a:r>
            <a:r>
              <a:rPr lang="en-GB" sz="900" dirty="0"/>
              <a:t> </a:t>
            </a:r>
            <a:r>
              <a:rPr lang="en-GB" sz="900" dirty="0" err="1"/>
              <a:t>por</a:t>
            </a:r>
            <a:r>
              <a:rPr lang="en-GB" sz="900" dirty="0"/>
              <a:t> </a:t>
            </a:r>
            <a:r>
              <a:rPr lang="en-GB" sz="900" dirty="0" err="1"/>
              <a:t>transformação</a:t>
            </a:r>
            <a:r>
              <a:rPr lang="en-GB" sz="900" dirty="0"/>
              <a:t> digital </a:t>
            </a:r>
            <a:r>
              <a:rPr lang="en-GB" sz="900" dirty="0" err="1"/>
              <a:t>em</a:t>
            </a:r>
            <a:r>
              <a:rPr lang="en-GB" sz="900" dirty="0"/>
              <a:t> </a:t>
            </a:r>
            <a:r>
              <a:rPr lang="en-GB" sz="900" dirty="0" err="1"/>
              <a:t>todas</a:t>
            </a:r>
            <a:r>
              <a:rPr lang="en-GB" sz="900" dirty="0"/>
              <a:t> as </a:t>
            </a:r>
            <a:r>
              <a:rPr lang="en-GB" sz="900" dirty="0" err="1"/>
              <a:t>áreas</a:t>
            </a:r>
            <a:r>
              <a:rPr lang="en-GB" sz="900" dirty="0"/>
              <a:t> de </a:t>
            </a:r>
            <a:r>
              <a:rPr lang="en-GB" sz="900" dirty="0" err="1"/>
              <a:t>seus</a:t>
            </a:r>
            <a:r>
              <a:rPr lang="en-GB" sz="900" dirty="0"/>
              <a:t> </a:t>
            </a:r>
            <a:r>
              <a:rPr lang="en-GB" sz="900" dirty="0" err="1"/>
              <a:t>negócios</a:t>
            </a:r>
            <a:r>
              <a:rPr lang="en-GB" sz="900" dirty="0"/>
              <a:t> para </a:t>
            </a:r>
            <a:r>
              <a:rPr lang="en-GB" sz="900" dirty="0" err="1"/>
              <a:t>enfrentar</a:t>
            </a:r>
            <a:r>
              <a:rPr lang="en-GB" sz="900" dirty="0"/>
              <a:t> </a:t>
            </a:r>
            <a:r>
              <a:rPr lang="en-GB" sz="900" dirty="0" err="1"/>
              <a:t>muitos</a:t>
            </a:r>
            <a:r>
              <a:rPr lang="en-GB" sz="900" dirty="0"/>
              <a:t> </a:t>
            </a:r>
            <a:r>
              <a:rPr lang="en-GB" sz="900" dirty="0" err="1"/>
              <a:t>desses</a:t>
            </a:r>
            <a:r>
              <a:rPr lang="en-GB" sz="900" dirty="0"/>
              <a:t> </a:t>
            </a:r>
            <a:r>
              <a:rPr lang="en-GB" sz="900" dirty="0" err="1"/>
              <a:t>desafios</a:t>
            </a:r>
            <a:r>
              <a:rPr lang="en-GB" sz="900" dirty="0"/>
              <a:t>
Mas </a:t>
            </a:r>
            <a:r>
              <a:rPr lang="en-GB" sz="900" dirty="0" err="1"/>
              <a:t>há</a:t>
            </a:r>
            <a:r>
              <a:rPr lang="en-GB" sz="900" dirty="0"/>
              <a:t> </a:t>
            </a:r>
            <a:r>
              <a:rPr lang="en-GB" sz="900" dirty="0" err="1"/>
              <a:t>certos</a:t>
            </a:r>
            <a:r>
              <a:rPr lang="en-GB" sz="900" dirty="0"/>
              <a:t> </a:t>
            </a:r>
            <a:r>
              <a:rPr lang="en-GB" sz="900" dirty="0" err="1"/>
              <a:t>fatores</a:t>
            </a:r>
            <a:r>
              <a:rPr lang="en-GB" sz="900" dirty="0"/>
              <a:t> que </a:t>
            </a:r>
            <a:r>
              <a:rPr lang="en-GB" sz="900" dirty="0" err="1"/>
              <a:t>são</a:t>
            </a:r>
            <a:r>
              <a:rPr lang="en-GB" sz="900" dirty="0"/>
              <a:t> </a:t>
            </a:r>
            <a:r>
              <a:rPr lang="en-GB" sz="900" dirty="0" err="1"/>
              <a:t>fundamentais</a:t>
            </a:r>
            <a:r>
              <a:rPr lang="en-GB" sz="900" dirty="0"/>
              <a:t> para </a:t>
            </a:r>
            <a:r>
              <a:rPr lang="en-GB" sz="900" dirty="0" err="1"/>
              <a:t>garantir</a:t>
            </a:r>
            <a:r>
              <a:rPr lang="en-GB" sz="900" dirty="0"/>
              <a:t> </a:t>
            </a:r>
            <a:r>
              <a:rPr lang="en-GB" sz="900" dirty="0" err="1"/>
              <a:t>uma</a:t>
            </a:r>
            <a:r>
              <a:rPr lang="en-GB" sz="900" dirty="0"/>
              <a:t> </a:t>
            </a:r>
            <a:r>
              <a:rPr lang="en-GB" sz="900" dirty="0" err="1"/>
              <a:t>transformação</a:t>
            </a:r>
            <a:r>
              <a:rPr lang="en-GB" sz="900" dirty="0"/>
              <a:t> </a:t>
            </a:r>
            <a:r>
              <a:rPr lang="en-GB" sz="900" dirty="0" err="1"/>
              <a:t>bem-sucedida</a:t>
            </a:r>
            <a:r>
              <a:rPr lang="en-GB" sz="900" dirty="0"/>
              <a:t>
E </a:t>
            </a:r>
            <a:r>
              <a:rPr lang="en-GB" sz="900" dirty="0" err="1"/>
              <a:t>automação</a:t>
            </a:r>
            <a:r>
              <a:rPr lang="en-GB" sz="900" dirty="0"/>
              <a:t> </a:t>
            </a:r>
            <a:r>
              <a:rPr lang="en-GB" sz="900" dirty="0" err="1"/>
              <a:t>inteligente</a:t>
            </a:r>
            <a:r>
              <a:rPr lang="en-GB" sz="900" dirty="0"/>
              <a:t> </a:t>
            </a:r>
            <a:r>
              <a:rPr lang="en-GB" sz="900" dirty="0" err="1"/>
              <a:t>é</a:t>
            </a:r>
            <a:r>
              <a:rPr lang="en-GB" sz="900" dirty="0"/>
              <a:t> um deles
A IA </a:t>
            </a:r>
            <a:r>
              <a:rPr lang="en-GB" sz="900" dirty="0" err="1"/>
              <a:t>é</a:t>
            </a:r>
            <a:r>
              <a:rPr lang="en-GB" sz="900" dirty="0"/>
              <a:t> vista </a:t>
            </a:r>
            <a:r>
              <a:rPr lang="en-GB" sz="900" dirty="0" err="1"/>
              <a:t>por</a:t>
            </a:r>
            <a:r>
              <a:rPr lang="en-GB" sz="900" dirty="0"/>
              <a:t> </a:t>
            </a:r>
            <a:r>
              <a:rPr lang="en-GB" sz="900" dirty="0" err="1"/>
              <a:t>muitos</a:t>
            </a:r>
            <a:r>
              <a:rPr lang="en-GB" sz="900" dirty="0"/>
              <a:t> </a:t>
            </a:r>
            <a:r>
              <a:rPr lang="en-GB" sz="900" dirty="0" err="1"/>
              <a:t>analistas</a:t>
            </a:r>
            <a:r>
              <a:rPr lang="en-GB" sz="900" dirty="0"/>
              <a:t> </a:t>
            </a:r>
            <a:r>
              <a:rPr lang="en-GB" sz="900" dirty="0" err="1"/>
              <a:t>como</a:t>
            </a:r>
            <a:r>
              <a:rPr lang="en-GB" sz="900" dirty="0"/>
              <a:t> as </a:t>
            </a:r>
            <a:r>
              <a:rPr lang="en-GB" sz="900" dirty="0" err="1"/>
              <a:t>alavancas</a:t>
            </a:r>
            <a:r>
              <a:rPr lang="en-GB" sz="900" dirty="0"/>
              <a:t> </a:t>
            </a:r>
            <a:r>
              <a:rPr lang="en-GB" sz="900" dirty="0" err="1"/>
              <a:t>mais</a:t>
            </a:r>
            <a:r>
              <a:rPr lang="en-GB" sz="900" dirty="0"/>
              <a:t> </a:t>
            </a:r>
            <a:r>
              <a:rPr lang="en-GB" sz="900" dirty="0" err="1"/>
              <a:t>impactantes</a:t>
            </a:r>
            <a:r>
              <a:rPr lang="en-GB" sz="900" dirty="0"/>
              <a:t> que </a:t>
            </a:r>
            <a:r>
              <a:rPr lang="en-GB" sz="900" dirty="0" err="1"/>
              <a:t>você</a:t>
            </a:r>
            <a:r>
              <a:rPr lang="en-GB" sz="900" dirty="0"/>
              <a:t> </a:t>
            </a:r>
            <a:r>
              <a:rPr lang="en-GB" sz="900" dirty="0" err="1"/>
              <a:t>pode</a:t>
            </a:r>
            <a:r>
              <a:rPr lang="en-GB" sz="900" dirty="0"/>
              <a:t> usar para </a:t>
            </a:r>
            <a:r>
              <a:rPr lang="en-GB" sz="900" dirty="0" err="1"/>
              <a:t>cumprir</a:t>
            </a:r>
            <a:r>
              <a:rPr lang="en-GB" sz="900" dirty="0"/>
              <a:t> </a:t>
            </a:r>
            <a:r>
              <a:rPr lang="en-GB" sz="900" dirty="0" err="1"/>
              <a:t>suas</a:t>
            </a:r>
            <a:r>
              <a:rPr lang="en-GB" sz="900" dirty="0"/>
              <a:t> </a:t>
            </a:r>
            <a:r>
              <a:rPr lang="en-GB" sz="900" dirty="0" err="1"/>
              <a:t>metas</a:t>
            </a:r>
            <a:r>
              <a:rPr lang="en-GB" sz="900" dirty="0"/>
              <a:t> de </a:t>
            </a:r>
            <a:r>
              <a:rPr lang="en-GB" sz="900" dirty="0" err="1"/>
              <a:t>negócios</a:t>
            </a:r>
            <a:r>
              <a:rPr lang="en-GB" sz="900" dirty="0"/>
              <a:t>
</a:t>
            </a:r>
            <a:r>
              <a:rPr lang="en-GB" sz="900" dirty="0" err="1"/>
              <a:t>Quase</a:t>
            </a:r>
            <a:r>
              <a:rPr lang="en-GB" sz="900" dirty="0"/>
              <a:t> 70% das </a:t>
            </a:r>
            <a:r>
              <a:rPr lang="en-GB" sz="900" dirty="0" err="1"/>
              <a:t>organizações</a:t>
            </a:r>
            <a:r>
              <a:rPr lang="en-GB" sz="900" dirty="0"/>
              <a:t> </a:t>
            </a:r>
            <a:r>
              <a:rPr lang="en-GB" sz="900" dirty="0" err="1"/>
              <a:t>selecionam</a:t>
            </a:r>
            <a:r>
              <a:rPr lang="en-GB" sz="900" dirty="0"/>
              <a:t> a </a:t>
            </a:r>
            <a:r>
              <a:rPr lang="en-GB" sz="900" dirty="0" err="1"/>
              <a:t>automação</a:t>
            </a:r>
            <a:r>
              <a:rPr lang="en-GB" sz="900" dirty="0"/>
              <a:t> de </a:t>
            </a:r>
            <a:r>
              <a:rPr lang="en-GB" sz="900" dirty="0" err="1"/>
              <a:t>processos</a:t>
            </a:r>
            <a:r>
              <a:rPr lang="en-GB" sz="900" dirty="0"/>
              <a:t> </a:t>
            </a:r>
            <a:r>
              <a:rPr lang="en-GB" sz="900" dirty="0" err="1"/>
              <a:t>como</a:t>
            </a:r>
            <a:r>
              <a:rPr lang="en-GB" sz="900" dirty="0"/>
              <a:t> o principal motor para a </a:t>
            </a:r>
            <a:r>
              <a:rPr lang="en-GB" sz="900" dirty="0" err="1"/>
              <a:t>transformação</a:t>
            </a:r>
            <a:r>
              <a:rPr lang="en-GB" sz="900" dirty="0"/>
              <a:t> digital. (</a:t>
            </a:r>
            <a:r>
              <a:rPr lang="en-GB" sz="900" dirty="0" err="1"/>
              <a:t>Pesquisa</a:t>
            </a:r>
            <a:r>
              <a:rPr lang="en-GB" sz="900" dirty="0"/>
              <a:t> de Wall Street)
Por que? </a:t>
            </a:r>
            <a:r>
              <a:rPr lang="en-GB" sz="900" dirty="0" err="1"/>
              <a:t>Porque</a:t>
            </a:r>
            <a:r>
              <a:rPr lang="en-GB" sz="900" dirty="0"/>
              <a:t> </a:t>
            </a:r>
            <a:r>
              <a:rPr lang="en-GB" sz="900" dirty="0" err="1"/>
              <a:t>permite</a:t>
            </a:r>
            <a:r>
              <a:rPr lang="en-GB" sz="900" dirty="0"/>
              <a:t> que as </a:t>
            </a:r>
            <a:r>
              <a:rPr lang="en-GB" sz="900" dirty="0" err="1"/>
              <a:t>organizações</a:t>
            </a:r>
            <a:r>
              <a:rPr lang="en-GB" sz="900" dirty="0"/>
              <a:t> </a:t>
            </a:r>
            <a:r>
              <a:rPr lang="en-GB" sz="900" dirty="0" err="1"/>
              <a:t>reimaginem</a:t>
            </a:r>
            <a:r>
              <a:rPr lang="en-GB" sz="900" dirty="0"/>
              <a:t> o local de </a:t>
            </a:r>
            <a:r>
              <a:rPr lang="en-GB" sz="900" dirty="0" err="1"/>
              <a:t>trabalho</a:t>
            </a:r>
            <a:r>
              <a:rPr lang="en-GB" sz="900" dirty="0"/>
              <a:t> e </a:t>
            </a:r>
            <a:r>
              <a:rPr lang="en-GB" sz="900" dirty="0" err="1"/>
              <a:t>como</a:t>
            </a:r>
            <a:r>
              <a:rPr lang="en-GB" sz="900" dirty="0"/>
              <a:t> o </a:t>
            </a:r>
            <a:r>
              <a:rPr lang="en-GB" sz="900" dirty="0" err="1"/>
              <a:t>trabalho</a:t>
            </a:r>
            <a:r>
              <a:rPr lang="en-GB" sz="900" dirty="0"/>
              <a:t> </a:t>
            </a:r>
            <a:r>
              <a:rPr lang="en-GB" sz="900" dirty="0" err="1"/>
              <a:t>é</a:t>
            </a:r>
            <a:r>
              <a:rPr lang="en-GB" sz="900" dirty="0"/>
              <a:t> </a:t>
            </a:r>
            <a:r>
              <a:rPr lang="en-GB" sz="900" dirty="0" err="1"/>
              <a:t>feito</a:t>
            </a:r>
            <a:r>
              <a:rPr lang="en-GB" sz="900" dirty="0"/>
              <a:t>, </a:t>
            </a:r>
            <a:r>
              <a:rPr lang="en-GB" sz="900" dirty="0" err="1"/>
              <a:t>remodelar</a:t>
            </a:r>
            <a:r>
              <a:rPr lang="en-GB" sz="900" dirty="0"/>
              <a:t> </a:t>
            </a:r>
            <a:r>
              <a:rPr lang="en-GB" sz="900" dirty="0" err="1"/>
              <a:t>rapidamente</a:t>
            </a:r>
            <a:r>
              <a:rPr lang="en-GB" sz="900" dirty="0"/>
              <a:t> </a:t>
            </a:r>
            <a:r>
              <a:rPr lang="en-GB" sz="900" dirty="0" err="1"/>
              <a:t>seus</a:t>
            </a:r>
            <a:r>
              <a:rPr lang="en-GB" sz="900" dirty="0"/>
              <a:t> </a:t>
            </a:r>
            <a:r>
              <a:rPr lang="en-GB" sz="900" dirty="0" err="1"/>
              <a:t>modelos</a:t>
            </a:r>
            <a:r>
              <a:rPr lang="en-GB" sz="900" dirty="0"/>
              <a:t> </a:t>
            </a:r>
            <a:r>
              <a:rPr lang="en-GB" sz="900" dirty="0" err="1"/>
              <a:t>operacionais</a:t>
            </a:r>
            <a:r>
              <a:rPr lang="en-GB" sz="900" dirty="0"/>
              <a:t> e </a:t>
            </a:r>
            <a:r>
              <a:rPr lang="en-GB" sz="900" dirty="0" err="1"/>
              <a:t>transformar</a:t>
            </a:r>
            <a:r>
              <a:rPr lang="en-GB" sz="900" dirty="0"/>
              <a:t> as </a:t>
            </a:r>
            <a:r>
              <a:rPr lang="en-GB" sz="900" dirty="0" err="1"/>
              <a:t>experiências</a:t>
            </a:r>
            <a:r>
              <a:rPr lang="en-GB" sz="900" dirty="0"/>
              <a:t> de </a:t>
            </a:r>
            <a:r>
              <a:rPr lang="en-GB" sz="900" dirty="0" err="1"/>
              <a:t>funcionários</a:t>
            </a:r>
            <a:r>
              <a:rPr lang="en-GB" sz="900" dirty="0"/>
              <a:t> e </a:t>
            </a:r>
            <a:r>
              <a:rPr lang="en-GB" sz="900" dirty="0" err="1"/>
              <a:t>clientes</a:t>
            </a:r>
            <a:r>
              <a:rPr lang="en-GB" sz="900" dirty="0"/>
              <a:t> da </a:t>
            </a:r>
            <a:r>
              <a:rPr lang="en-GB" sz="900" dirty="0" err="1"/>
              <a:t>mesma</a:t>
            </a:r>
            <a:r>
              <a:rPr lang="en-GB" sz="900" dirty="0"/>
              <a:t> forma
</a:t>
            </a:r>
            <a:r>
              <a:rPr lang="en-GB" sz="900" dirty="0" err="1"/>
              <a:t>Em</a:t>
            </a:r>
            <a:r>
              <a:rPr lang="en-GB" sz="900" dirty="0"/>
              <a:t> </a:t>
            </a:r>
            <a:r>
              <a:rPr lang="en-GB" sz="900" dirty="0" err="1"/>
              <a:t>poucas</a:t>
            </a:r>
            <a:r>
              <a:rPr lang="en-GB" sz="900" dirty="0"/>
              <a:t> </a:t>
            </a:r>
            <a:r>
              <a:rPr lang="en-GB" sz="900" dirty="0" err="1"/>
              <a:t>palavras</a:t>
            </a:r>
            <a:r>
              <a:rPr lang="en-GB" sz="900" dirty="0"/>
              <a:t>, </a:t>
            </a:r>
            <a:r>
              <a:rPr lang="en-GB" sz="900" dirty="0" err="1"/>
              <a:t>permite</a:t>
            </a:r>
            <a:r>
              <a:rPr lang="en-GB" sz="900" dirty="0"/>
              <a:t> que as </a:t>
            </a:r>
            <a:r>
              <a:rPr lang="en-GB" sz="900" dirty="0" err="1"/>
              <a:t>organizações</a:t>
            </a:r>
            <a:r>
              <a:rPr lang="en-GB" sz="900" dirty="0"/>
              <a:t> </a:t>
            </a:r>
            <a:r>
              <a:rPr lang="en-GB" sz="900" dirty="0" err="1"/>
              <a:t>criem</a:t>
            </a:r>
            <a:r>
              <a:rPr lang="en-GB" sz="900" dirty="0"/>
              <a:t> e </a:t>
            </a:r>
            <a:r>
              <a:rPr lang="en-GB" sz="900" dirty="0" err="1"/>
              <a:t>ofereçam</a:t>
            </a:r>
            <a:r>
              <a:rPr lang="en-GB" sz="900" dirty="0"/>
              <a:t> </a:t>
            </a:r>
            <a:r>
              <a:rPr lang="en-GB" sz="900" dirty="0" err="1"/>
              <a:t>novos</a:t>
            </a:r>
            <a:r>
              <a:rPr lang="en-GB" sz="900" dirty="0"/>
              <a:t> </a:t>
            </a:r>
            <a:r>
              <a:rPr lang="en-GB" sz="900" dirty="0" err="1"/>
              <a:t>valores</a:t>
            </a:r>
            <a:r>
              <a:rPr lang="en-GB" sz="900" dirty="0"/>
              <a:t> de </a:t>
            </a:r>
            <a:r>
              <a:rPr lang="en-GB" sz="900" dirty="0" err="1"/>
              <a:t>negócios</a:t>
            </a:r>
            <a:r>
              <a:rPr lang="en-GB" sz="90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727083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spcBef>
                <a:spcPts val="0"/>
              </a:spcBef>
              <a:spcAft>
                <a:spcPts val="0"/>
              </a:spcAft>
              <a:buNone/>
              <a:defRPr lang="en-US" sz="1800" b="0" i="0" kern="1200" cap="none" baseline="0" smtClean="0">
                <a:solidFill>
                  <a:schemeClr val="tx1">
                    <a:lumMod val="65000"/>
                    <a:lumOff val="35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2"/>
                </a:solidFill>
                <a:latin typeface="Arial Nova" panose="020B0504020202020204" pitchFamily="34" charset="0"/>
              </a:defRPr>
            </a:lvl1pPr>
          </a:lstStyle>
          <a:p>
            <a:fld id="{4B0EDFBC-7666-BA46-8E94-F83EDA5B5493}" type="slidenum">
              <a:rPr lang="en-US" smtClean="0"/>
              <a:pPr/>
              <a:t>‹nº›</a:t>
            </a:fld>
            <a:endParaRPr lang="en-US"/>
          </a:p>
        </p:txBody>
      </p:sp>
      <p:pic>
        <p:nvPicPr>
          <p:cNvPr id="19" name="Graphic 18">
            <a:extLst>
              <a:ext uri="{FF2B5EF4-FFF2-40B4-BE49-F238E27FC236}">
                <a16:creationId xmlns:a16="http://schemas.microsoft.com/office/drawing/2014/main" id="{8C2B3CC2-3208-7F4C-AC52-B84CEFAC1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520" y="457200"/>
            <a:ext cx="1921096" cy="436954"/>
          </a:xfrm>
          <a:prstGeom prst="rect">
            <a:avLst/>
          </a:prstGeom>
        </p:spPr>
      </p:pic>
    </p:spTree>
    <p:extLst>
      <p:ext uri="{BB962C8B-B14F-4D97-AF65-F5344CB8AC3E}">
        <p14:creationId xmlns:p14="http://schemas.microsoft.com/office/powerpoint/2010/main" val="130670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10" name="Content Placeholder 9">
            <a:extLst>
              <a:ext uri="{FF2B5EF4-FFF2-40B4-BE49-F238E27FC236}">
                <a16:creationId xmlns:a16="http://schemas.microsoft.com/office/drawing/2014/main" id="{58D2D4D4-7D3F-4C1D-9CBD-187582378485}"/>
              </a:ext>
            </a:extLst>
          </p:cNvPr>
          <p:cNvSpPr>
            <a:spLocks noGrp="1"/>
          </p:cNvSpPr>
          <p:nvPr>
            <p:ph sz="quarter" idx="14"/>
          </p:nvPr>
        </p:nvSpPr>
        <p:spPr>
          <a:xfrm>
            <a:off x="64008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193D463A-6813-40B0-AC51-DBDF880575C6}"/>
              </a:ext>
            </a:extLst>
          </p:cNvPr>
          <p:cNvSpPr>
            <a:spLocks noGrp="1"/>
          </p:cNvSpPr>
          <p:nvPr>
            <p:ph sz="quarter" idx="15"/>
          </p:nvPr>
        </p:nvSpPr>
        <p:spPr>
          <a:xfrm>
            <a:off x="621792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7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amp; Subhead &amp; Content Dark 02">
    <p:bg>
      <p:bgPr>
        <a:solidFill>
          <a:srgbClr val="16171D"/>
        </a:solid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09EF04C4-7749-CF42-AAC3-093ED18D68B4}"/>
              </a:ext>
            </a:extLst>
          </p:cNvPr>
          <p:cNvSpPr/>
          <p:nvPr userDrawn="1"/>
        </p:nvSpPr>
        <p:spPr>
          <a:xfrm flipH="1" flipV="1">
            <a:off x="8595357" y="5146875"/>
            <a:ext cx="3596641" cy="1711125"/>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chemeClr val="accent6"/>
                </a:gs>
                <a:gs pos="51000">
                  <a:schemeClr val="accent1"/>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a:extLst>
              <a:ext uri="{FF2B5EF4-FFF2-40B4-BE49-F238E27FC236}">
                <a16:creationId xmlns:a16="http://schemas.microsoft.com/office/drawing/2014/main" id="{CECACE9C-7E74-AD44-AB92-33AD0E2ACDB9}"/>
              </a:ext>
            </a:extLst>
          </p:cNvPr>
          <p:cNvSpPr/>
          <p:nvPr userDrawn="1"/>
        </p:nvSpPr>
        <p:spPr>
          <a:xfrm>
            <a:off x="0" y="-1"/>
            <a:ext cx="2058799" cy="1340135"/>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99000">
                  <a:schemeClr val="accent5"/>
                </a:gs>
                <a:gs pos="51000">
                  <a:srgbClr val="D11778"/>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E075990F-0BB2-2946-8E38-7EA10E2A9629}"/>
              </a:ext>
            </a:extLst>
          </p:cNvPr>
          <p:cNvSpPr>
            <a:spLocks noGrp="1"/>
          </p:cNvSpPr>
          <p:nvPr>
            <p:ph sz="quarter" idx="14"/>
          </p:nvPr>
        </p:nvSpPr>
        <p:spPr>
          <a:xfrm>
            <a:off x="1134688" y="1866777"/>
            <a:ext cx="9892145" cy="3124446"/>
          </a:xfrm>
        </p:spPr>
        <p:txBody>
          <a:bodyPr spcCol="360000" anchor="ctr"/>
          <a:lstStyle>
            <a:lvl1pPr algn="ctr">
              <a:lnSpc>
                <a:spcPct val="110000"/>
              </a:lnSpc>
              <a:defRPr sz="3800" b="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4" name="Title 1">
            <a:extLst>
              <a:ext uri="{FF2B5EF4-FFF2-40B4-BE49-F238E27FC236}">
                <a16:creationId xmlns:a16="http://schemas.microsoft.com/office/drawing/2014/main" id="{366B043C-9397-D14A-AB47-E43A428976EA}"/>
              </a:ext>
            </a:extLst>
          </p:cNvPr>
          <p:cNvSpPr>
            <a:spLocks noGrp="1"/>
          </p:cNvSpPr>
          <p:nvPr>
            <p:ph type="title" hasCustomPrompt="1"/>
          </p:nvPr>
        </p:nvSpPr>
        <p:spPr>
          <a:xfrm>
            <a:off x="2702526" y="884905"/>
            <a:ext cx="6756468" cy="864160"/>
          </a:xfrm>
          <a:prstGeom prst="rect">
            <a:avLst/>
          </a:prstGeom>
        </p:spPr>
        <p:txBody>
          <a:bodyPr bIns="0" anchor="ctr"/>
          <a:lstStyle>
            <a:lvl1pPr algn="ctr">
              <a:lnSpc>
                <a:spcPct val="100000"/>
              </a:lnSpc>
              <a:defRPr sz="3200" b="0" spc="300" baseline="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215411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Title &amp; Subhead &amp; Content Dark 02">
    <p:bg>
      <p:bgPr>
        <a:solidFill>
          <a:srgbClr val="16171D"/>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39C3F0E5-19B9-B24A-8116-47ABEB2D054A}"/>
              </a:ext>
            </a:extLst>
          </p:cNvPr>
          <p:cNvSpPr/>
          <p:nvPr userDrawn="1"/>
        </p:nvSpPr>
        <p:spPr>
          <a:xfrm flipH="1" flipV="1">
            <a:off x="8595356" y="5146875"/>
            <a:ext cx="3596643" cy="1711125"/>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rgbClr val="D11778"/>
                </a:gs>
                <a:gs pos="51000">
                  <a:schemeClr val="accent3"/>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F0A1421A-65BB-2849-879E-935D4162E1A2}"/>
              </a:ext>
            </a:extLst>
          </p:cNvPr>
          <p:cNvSpPr>
            <a:spLocks noGrp="1"/>
          </p:cNvSpPr>
          <p:nvPr>
            <p:ph sz="quarter" idx="14"/>
          </p:nvPr>
        </p:nvSpPr>
        <p:spPr>
          <a:xfrm>
            <a:off x="1134688" y="1866777"/>
            <a:ext cx="9892145" cy="3124446"/>
          </a:xfrm>
        </p:spPr>
        <p:txBody>
          <a:bodyPr spcCol="360000" anchor="ctr"/>
          <a:lstStyle>
            <a:lvl1pPr algn="ctr">
              <a:lnSpc>
                <a:spcPct val="110000"/>
              </a:lnSpc>
              <a:defRPr sz="3800" b="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2" name="Title 1">
            <a:extLst>
              <a:ext uri="{FF2B5EF4-FFF2-40B4-BE49-F238E27FC236}">
                <a16:creationId xmlns:a16="http://schemas.microsoft.com/office/drawing/2014/main" id="{4D788CF2-2C91-9B47-9036-3B970094E388}"/>
              </a:ext>
            </a:extLst>
          </p:cNvPr>
          <p:cNvSpPr>
            <a:spLocks noGrp="1"/>
          </p:cNvSpPr>
          <p:nvPr>
            <p:ph type="title" hasCustomPrompt="1"/>
          </p:nvPr>
        </p:nvSpPr>
        <p:spPr>
          <a:xfrm>
            <a:off x="2702526" y="884905"/>
            <a:ext cx="6756468" cy="864160"/>
          </a:xfrm>
          <a:prstGeom prst="rect">
            <a:avLst/>
          </a:prstGeom>
        </p:spPr>
        <p:txBody>
          <a:bodyPr bIns="0" anchor="ctr"/>
          <a:lstStyle>
            <a:lvl1pPr algn="ctr">
              <a:lnSpc>
                <a:spcPct val="100000"/>
              </a:lnSpc>
              <a:defRPr sz="3200" b="0" spc="300" baseline="0">
                <a:solidFill>
                  <a:schemeClr val="accent1"/>
                </a:solidFill>
              </a:defRPr>
            </a:lvl1pPr>
          </a:lstStyle>
          <a:p>
            <a:r>
              <a:rPr lang="en-GB"/>
              <a:t>CLICK TO EDIT MASTER TITLE STYLE</a:t>
            </a:r>
            <a:endParaRPr lang="en-US"/>
          </a:p>
        </p:txBody>
      </p:sp>
      <p:sp>
        <p:nvSpPr>
          <p:cNvPr id="8" name="Rectangle 1">
            <a:extLst>
              <a:ext uri="{FF2B5EF4-FFF2-40B4-BE49-F238E27FC236}">
                <a16:creationId xmlns:a16="http://schemas.microsoft.com/office/drawing/2014/main" id="{09EF04C4-7749-CF42-AAC3-093ED18D68B4}"/>
              </a:ext>
            </a:extLst>
          </p:cNvPr>
          <p:cNvSpPr/>
          <p:nvPr userDrawn="1"/>
        </p:nvSpPr>
        <p:spPr>
          <a:xfrm rot="10800000" flipH="1" flipV="1">
            <a:off x="0" y="-2"/>
            <a:ext cx="2058799" cy="1340135"/>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chemeClr val="accent6"/>
                </a:gs>
                <a:gs pos="51000">
                  <a:schemeClr val="accent1"/>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23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amp; Subhead Dark">
    <p:bg>
      <p:bgPr>
        <a:solidFill>
          <a:srgbClr val="16171D"/>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025629-98A8-4E43-B580-6A0DAB05F79F}"/>
              </a:ext>
            </a:extLst>
          </p:cNvPr>
          <p:cNvSpPr>
            <a:spLocks noGrp="1"/>
          </p:cNvSpPr>
          <p:nvPr>
            <p:ph type="title"/>
          </p:nvPr>
        </p:nvSpPr>
        <p:spPr>
          <a:xfrm>
            <a:off x="640080" y="457200"/>
            <a:ext cx="10881360" cy="443450"/>
          </a:xfrm>
          <a:prstGeom prst="rect">
            <a:avLst/>
          </a:prstGeom>
        </p:spPr>
        <p:txBody>
          <a:bodyPr bIns="0" anchor="t"/>
          <a:lstStyle>
            <a:lvl1pPr>
              <a:defRPr b="0">
                <a:solidFill>
                  <a:schemeClr val="bg1"/>
                </a:solidFill>
              </a:defRPr>
            </a:lvl1pPr>
          </a:lstStyle>
          <a:p>
            <a:r>
              <a:rPr lang="en-GB"/>
              <a:t>Click to edit Master title style</a:t>
            </a:r>
            <a:endParaRPr lang="en-US"/>
          </a:p>
        </p:txBody>
      </p:sp>
      <p:sp>
        <p:nvSpPr>
          <p:cNvPr id="11" name="Text Placeholder 7">
            <a:extLst>
              <a:ext uri="{FF2B5EF4-FFF2-40B4-BE49-F238E27FC236}">
                <a16:creationId xmlns:a16="http://schemas.microsoft.com/office/drawing/2014/main" id="{F4373A22-39B6-2F45-BEB2-B15C36366D75}"/>
              </a:ext>
            </a:extLst>
          </p:cNvPr>
          <p:cNvSpPr>
            <a:spLocks noGrp="1"/>
          </p:cNvSpPr>
          <p:nvPr>
            <p:ph type="body" sz="quarter" idx="13" hasCustomPrompt="1"/>
          </p:nvPr>
        </p:nvSpPr>
        <p:spPr>
          <a:xfrm>
            <a:off x="640080" y="1083598"/>
            <a:ext cx="10881360" cy="548640"/>
          </a:xfrm>
        </p:spPr>
        <p:txBody>
          <a:bodyPr>
            <a:normAutofit/>
          </a:bodyPr>
          <a:lstStyle>
            <a:lvl1pPr>
              <a:lnSpc>
                <a:spcPct val="100000"/>
              </a:lnSpc>
              <a:defRPr lang="en-GB" sz="1500" kern="1200" cap="all" spc="300" baseline="0" dirty="0" smtClean="0">
                <a:solidFill>
                  <a:schemeClr val="accent1"/>
                </a:solidFill>
                <a:latin typeface="Arial Nova" panose="020B0504020202020204" pitchFamily="34" charset="0"/>
                <a:ea typeface="+mn-ea"/>
                <a:cs typeface="+mn-cs"/>
              </a:defRPr>
            </a:lvl1pPr>
          </a:lstStyle>
          <a:p>
            <a:pPr lvl="0"/>
            <a:r>
              <a:rPr lang="en-GB"/>
              <a:t>CLICK TO EDIT MASTER TEXT STYLES</a:t>
            </a:r>
          </a:p>
        </p:txBody>
      </p:sp>
    </p:spTree>
    <p:extLst>
      <p:ext uri="{BB962C8B-B14F-4D97-AF65-F5344CB8AC3E}">
        <p14:creationId xmlns:p14="http://schemas.microsoft.com/office/powerpoint/2010/main" val="266946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itle &amp; Content Dark">
    <p:bg>
      <p:bgPr>
        <a:solidFill>
          <a:srgbClr val="16171D"/>
        </a:solidFill>
        <a:effectLst/>
      </p:bgPr>
    </p:bg>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F0A1421A-65BB-2849-879E-935D4162E1A2}"/>
              </a:ext>
            </a:extLst>
          </p:cNvPr>
          <p:cNvSpPr>
            <a:spLocks noGrp="1"/>
          </p:cNvSpPr>
          <p:nvPr>
            <p:ph sz="quarter" idx="14"/>
          </p:nvPr>
        </p:nvSpPr>
        <p:spPr>
          <a:xfrm>
            <a:off x="640080" y="1083598"/>
            <a:ext cx="10881360" cy="5319704"/>
          </a:xfrm>
        </p:spPr>
        <p:txBody>
          <a:bodyPr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4D788CF2-2C91-9B47-9036-3B970094E388}"/>
              </a:ext>
            </a:extLst>
          </p:cNvPr>
          <p:cNvSpPr>
            <a:spLocks noGrp="1"/>
          </p:cNvSpPr>
          <p:nvPr>
            <p:ph type="title"/>
          </p:nvPr>
        </p:nvSpPr>
        <p:spPr>
          <a:xfrm>
            <a:off x="640080" y="457200"/>
            <a:ext cx="10881360" cy="443450"/>
          </a:xfrm>
          <a:prstGeom prst="rect">
            <a:avLst/>
          </a:prstGeom>
        </p:spPr>
        <p:txBody>
          <a:bodyPr bIns="0" anchor="t"/>
          <a:lstStyle>
            <a:lvl1pPr>
              <a:defRPr b="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83529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Title Dark">
    <p:bg>
      <p:bgPr>
        <a:solidFill>
          <a:srgbClr val="16171D"/>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025629-98A8-4E43-B580-6A0DAB05F79F}"/>
              </a:ext>
            </a:extLst>
          </p:cNvPr>
          <p:cNvSpPr>
            <a:spLocks noGrp="1"/>
          </p:cNvSpPr>
          <p:nvPr>
            <p:ph type="title"/>
          </p:nvPr>
        </p:nvSpPr>
        <p:spPr>
          <a:xfrm>
            <a:off x="640080" y="457200"/>
            <a:ext cx="10881360" cy="443450"/>
          </a:xfrm>
          <a:prstGeom prst="rect">
            <a:avLst/>
          </a:prstGeom>
        </p:spPr>
        <p:txBody>
          <a:bodyPr bIns="0" anchor="t"/>
          <a:lstStyle>
            <a:lvl1pPr>
              <a:defRPr b="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411084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Content &amp; Photo Dark">
    <p:bg>
      <p:bgPr>
        <a:solidFill>
          <a:srgbClr val="16171D"/>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C24AC4E5-E2BE-2D47-8A04-4DC6905E4DBD}"/>
              </a:ext>
            </a:extLst>
          </p:cNvPr>
          <p:cNvSpPr/>
          <p:nvPr userDrawn="1"/>
        </p:nvSpPr>
        <p:spPr>
          <a:xfrm rot="5400000" flipH="1">
            <a:off x="3741163" y="4436605"/>
            <a:ext cx="914401" cy="4587749"/>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98000">
                  <a:schemeClr val="accent6"/>
                </a:gs>
                <a:gs pos="51000">
                  <a:schemeClr val="accent1"/>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096000" y="0"/>
            <a:ext cx="6096000" cy="6858000"/>
          </a:xfrm>
        </p:spPr>
        <p:txBody>
          <a:bodyPr/>
          <a:lstStyle/>
          <a:p>
            <a:r>
              <a:rPr lang="en-GB"/>
              <a:t>Click icon to add picture</a:t>
            </a: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9" y="457200"/>
            <a:ext cx="5212080" cy="914400"/>
          </a:xfrm>
          <a:prstGeom prst="rect">
            <a:avLst/>
          </a:prstGeom>
        </p:spPr>
        <p:txBody>
          <a:bodyPr bIns="0"/>
          <a:lstStyle>
            <a:lvl1pPr>
              <a:defRPr b="0">
                <a:solidFill>
                  <a:schemeClr val="bg1"/>
                </a:solidFill>
              </a:defRPr>
            </a:lvl1pPr>
          </a:lstStyle>
          <a:p>
            <a:r>
              <a:rPr lang="en-GB"/>
              <a:t>Click to edit Master title style</a:t>
            </a:r>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599"/>
            <a:ext cx="5212080" cy="4695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0060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mp; Content &amp; Photo Dark">
    <p:bg>
      <p:bgPr>
        <a:solidFill>
          <a:srgbClr val="16171D"/>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096000" y="0"/>
            <a:ext cx="6096000" cy="6858000"/>
          </a:xfrm>
        </p:spPr>
        <p:txBody>
          <a:bodyPr/>
          <a:lstStyle/>
          <a:p>
            <a:r>
              <a:rPr lang="en-GB"/>
              <a:t>Click icon to add picture</a:t>
            </a: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9" y="457200"/>
            <a:ext cx="5212080" cy="914400"/>
          </a:xfrm>
          <a:prstGeom prst="rect">
            <a:avLst/>
          </a:prstGeom>
        </p:spPr>
        <p:txBody>
          <a:bodyPr bIns="0"/>
          <a:lstStyle>
            <a:lvl1pPr>
              <a:defRPr b="0">
                <a:solidFill>
                  <a:schemeClr val="bg1"/>
                </a:solidFill>
              </a:defRPr>
            </a:lvl1pPr>
          </a:lstStyle>
          <a:p>
            <a:r>
              <a:rPr lang="en-GB"/>
              <a:t>Click to edit Master title style</a:t>
            </a:r>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599"/>
            <a:ext cx="5212080" cy="46952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1">
            <a:extLst>
              <a:ext uri="{FF2B5EF4-FFF2-40B4-BE49-F238E27FC236}">
                <a16:creationId xmlns:a16="http://schemas.microsoft.com/office/drawing/2014/main" id="{DF877875-268C-204C-ABBE-119C289E6BBE}"/>
              </a:ext>
            </a:extLst>
          </p:cNvPr>
          <p:cNvSpPr/>
          <p:nvPr userDrawn="1"/>
        </p:nvSpPr>
        <p:spPr>
          <a:xfrm rot="5400000" flipH="1">
            <a:off x="3741163" y="4436605"/>
            <a:ext cx="914401" cy="4587749"/>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97000">
                  <a:srgbClr val="D11778"/>
                </a:gs>
                <a:gs pos="50000">
                  <a:schemeClr val="accent5"/>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06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ubheader &amp; Content 2 column Dark">
    <p:bg>
      <p:bgPr>
        <a:solidFill>
          <a:srgbClr val="16171D"/>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8D2D4D4-7D3F-4C1D-9CBD-187582378485}"/>
              </a:ext>
            </a:extLst>
          </p:cNvPr>
          <p:cNvSpPr>
            <a:spLocks noGrp="1"/>
          </p:cNvSpPr>
          <p:nvPr>
            <p:ph sz="quarter" idx="14"/>
          </p:nvPr>
        </p:nvSpPr>
        <p:spPr>
          <a:xfrm>
            <a:off x="640080" y="1828800"/>
            <a:ext cx="5303520" cy="45856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9">
            <a:extLst>
              <a:ext uri="{FF2B5EF4-FFF2-40B4-BE49-F238E27FC236}">
                <a16:creationId xmlns:a16="http://schemas.microsoft.com/office/drawing/2014/main" id="{193D463A-6813-40B0-AC51-DBDF880575C6}"/>
              </a:ext>
            </a:extLst>
          </p:cNvPr>
          <p:cNvSpPr>
            <a:spLocks noGrp="1"/>
          </p:cNvSpPr>
          <p:nvPr>
            <p:ph sz="quarter" idx="15"/>
          </p:nvPr>
        </p:nvSpPr>
        <p:spPr>
          <a:xfrm>
            <a:off x="6217920" y="1828800"/>
            <a:ext cx="5303520" cy="45856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8CEB2337-3411-D842-BE0F-7757328EF61E}"/>
              </a:ext>
            </a:extLst>
          </p:cNvPr>
          <p:cNvSpPr>
            <a:spLocks noGrp="1"/>
          </p:cNvSpPr>
          <p:nvPr>
            <p:ph type="title"/>
          </p:nvPr>
        </p:nvSpPr>
        <p:spPr>
          <a:xfrm>
            <a:off x="640080" y="457200"/>
            <a:ext cx="10881360" cy="443450"/>
          </a:xfrm>
          <a:prstGeom prst="rect">
            <a:avLst/>
          </a:prstGeom>
        </p:spPr>
        <p:txBody>
          <a:bodyPr bIns="0" anchor="t"/>
          <a:lstStyle>
            <a:lvl1pPr>
              <a:defRPr b="0">
                <a:solidFill>
                  <a:schemeClr val="bg1"/>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56E14733-3342-514A-961F-912424FB77E8}"/>
              </a:ext>
            </a:extLst>
          </p:cNvPr>
          <p:cNvSpPr>
            <a:spLocks noGrp="1"/>
          </p:cNvSpPr>
          <p:nvPr>
            <p:ph type="body" sz="quarter" idx="13" hasCustomPrompt="1"/>
          </p:nvPr>
        </p:nvSpPr>
        <p:spPr>
          <a:xfrm>
            <a:off x="640080" y="1083598"/>
            <a:ext cx="10881360" cy="548640"/>
          </a:xfrm>
        </p:spPr>
        <p:txBody>
          <a:bodyPr>
            <a:normAutofit/>
          </a:bodyPr>
          <a:lstStyle>
            <a:lvl1pPr>
              <a:lnSpc>
                <a:spcPct val="100000"/>
              </a:lnSpc>
              <a:defRPr lang="en-GB" sz="1500" kern="1200" cap="all" spc="300" baseline="0" dirty="0" smtClean="0">
                <a:solidFill>
                  <a:schemeClr val="accent1"/>
                </a:solidFill>
                <a:latin typeface="Arial Nova" panose="020B0504020202020204" pitchFamily="34" charset="0"/>
                <a:ea typeface="+mn-ea"/>
                <a:cs typeface="+mn-cs"/>
              </a:defRPr>
            </a:lvl1pPr>
          </a:lstStyle>
          <a:p>
            <a:pPr lvl="0"/>
            <a:r>
              <a:rPr lang="en-GB"/>
              <a:t>CLICK TO EDIT MASTER TEXT STYLES</a:t>
            </a:r>
          </a:p>
        </p:txBody>
      </p:sp>
    </p:spTree>
    <p:extLst>
      <p:ext uri="{BB962C8B-B14F-4D97-AF65-F5344CB8AC3E}">
        <p14:creationId xmlns:p14="http://schemas.microsoft.com/office/powerpoint/2010/main" val="33970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Quote Dark Background">
    <p:bg>
      <p:bgPr>
        <a:solidFill>
          <a:srgbClr val="16171D"/>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0" i="0">
                <a:solidFill>
                  <a:schemeClr val="bg1"/>
                </a:solidFill>
                <a:latin typeface="+mn-lt"/>
              </a:defRPr>
            </a:lvl1pPr>
          </a:lstStyle>
          <a:p>
            <a:pPr lvl="0"/>
            <a:r>
              <a:rPr lang="en-GB"/>
              <a:t>Click to edit Master text styles</a:t>
            </a:r>
          </a:p>
        </p:txBody>
      </p:sp>
    </p:spTree>
    <p:extLst>
      <p:ext uri="{BB962C8B-B14F-4D97-AF65-F5344CB8AC3E}">
        <p14:creationId xmlns:p14="http://schemas.microsoft.com/office/powerpoint/2010/main" val="117867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rgbClr val="1617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68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Subhead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548640"/>
          </a:xfrm>
        </p:spPr>
        <p:txBody>
          <a:bodyPr bIns="0" anchor="t"/>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Text Placeholder 7">
            <a:extLst>
              <a:ext uri="{FF2B5EF4-FFF2-40B4-BE49-F238E27FC236}">
                <a16:creationId xmlns:a16="http://schemas.microsoft.com/office/drawing/2014/main" id="{351EDF07-E606-BE40-A231-362AA4F17F8D}"/>
              </a:ext>
            </a:extLst>
          </p:cNvPr>
          <p:cNvSpPr>
            <a:spLocks noGrp="1"/>
          </p:cNvSpPr>
          <p:nvPr>
            <p:ph type="body" sz="quarter" idx="13"/>
          </p:nvPr>
        </p:nvSpPr>
        <p:spPr>
          <a:xfrm>
            <a:off x="640080" y="1005840"/>
            <a:ext cx="10881360" cy="548640"/>
          </a:xfrm>
        </p:spPr>
        <p:txBody>
          <a:bodyPr>
            <a:normAutofit/>
          </a:bodyPr>
          <a:lstStyle>
            <a:lvl1pPr>
              <a:lnSpc>
                <a:spcPct val="90000"/>
              </a:lnSpc>
              <a:defRPr sz="2400" b="1">
                <a:solidFill>
                  <a:schemeClr val="accent1"/>
                </a:solidFill>
              </a:defRPr>
            </a:lvl1pPr>
          </a:lstStyle>
          <a:p>
            <a:pPr lvl="0"/>
            <a:r>
              <a:rPr lang="en-US"/>
              <a:t>Click to edit Master text styles</a:t>
            </a:r>
          </a:p>
        </p:txBody>
      </p:sp>
      <p:sp>
        <p:nvSpPr>
          <p:cNvPr id="5" name="Content Placeholder 4">
            <a:extLst>
              <a:ext uri="{FF2B5EF4-FFF2-40B4-BE49-F238E27FC236}">
                <a16:creationId xmlns:a16="http://schemas.microsoft.com/office/drawing/2014/main" id="{B67374A3-0142-2348-8165-FADF3E54E27B}"/>
              </a:ext>
            </a:extLst>
          </p:cNvPr>
          <p:cNvSpPr>
            <a:spLocks noGrp="1"/>
          </p:cNvSpPr>
          <p:nvPr>
            <p:ph sz="quarter" idx="14"/>
          </p:nvPr>
        </p:nvSpPr>
        <p:spPr>
          <a:xfrm>
            <a:off x="640080" y="1737360"/>
            <a:ext cx="10881360" cy="4652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44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lue Prism Logo Dark">
    <p:bg>
      <p:bgPr>
        <a:solidFill>
          <a:srgbClr val="16171D"/>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 2022 Blue Prism Limited. “Blue Prism”, the “Blue Prism” logo and Prism device are either trademarks or registered trademarks of Blue Prism Limited and its affiliates. All Rights Reserved.</a:t>
            </a:r>
          </a:p>
        </p:txBody>
      </p:sp>
      <p:pic>
        <p:nvPicPr>
          <p:cNvPr id="4" name="Graphic 3">
            <a:extLst>
              <a:ext uri="{FF2B5EF4-FFF2-40B4-BE49-F238E27FC236}">
                <a16:creationId xmlns:a16="http://schemas.microsoft.com/office/drawing/2014/main" id="{15E5D11A-B375-1C40-9149-D55850F80D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4077" y="2750875"/>
            <a:ext cx="5503845" cy="1078457"/>
          </a:xfrm>
          <a:prstGeom prst="rect">
            <a:avLst/>
          </a:prstGeom>
        </p:spPr>
      </p:pic>
    </p:spTree>
    <p:extLst>
      <p:ext uri="{BB962C8B-B14F-4D97-AF65-F5344CB8AC3E}">
        <p14:creationId xmlns:p14="http://schemas.microsoft.com/office/powerpoint/2010/main" val="6387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0F4476-0241-CF48-A181-3299BBE4D690}"/>
              </a:ext>
            </a:extLst>
          </p:cNvPr>
          <p:cNvSpPr>
            <a:spLocks noGrp="1"/>
          </p:cNvSpPr>
          <p:nvPr>
            <p:ph type="sldNum" sz="quarter" idx="10"/>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Rectangle 7">
            <a:extLst>
              <a:ext uri="{FF2B5EF4-FFF2-40B4-BE49-F238E27FC236}">
                <a16:creationId xmlns:a16="http://schemas.microsoft.com/office/drawing/2014/main" id="{B53143F8-4F34-B149-93E7-EA82498AABDF}"/>
              </a:ext>
            </a:extLst>
          </p:cNvPr>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E176B3-FDCF-8041-83A6-526178F59F71}"/>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Commercial in Confidence</a:t>
            </a:r>
          </a:p>
        </p:txBody>
      </p:sp>
      <p:pic>
        <p:nvPicPr>
          <p:cNvPr id="5" name="Graphic 4">
            <a:extLst>
              <a:ext uri="{FF2B5EF4-FFF2-40B4-BE49-F238E27FC236}">
                <a16:creationId xmlns:a16="http://schemas.microsoft.com/office/drawing/2014/main" id="{BE2DA456-49B5-D248-90FE-69A0EDFE22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71048" y="6503542"/>
            <a:ext cx="887200" cy="201794"/>
          </a:xfrm>
          <a:prstGeom prst="rect">
            <a:avLst/>
          </a:prstGeom>
        </p:spPr>
      </p:pic>
    </p:spTree>
    <p:extLst>
      <p:ext uri="{BB962C8B-B14F-4D97-AF65-F5344CB8AC3E}">
        <p14:creationId xmlns:p14="http://schemas.microsoft.com/office/powerpoint/2010/main" val="334853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44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61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01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427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06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ignt Blue Background">
    <p:bg>
      <p:bgPr>
        <a:solidFill>
          <a:schemeClr val="accent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8" name="Graphic 7">
            <a:extLst>
              <a:ext uri="{FF2B5EF4-FFF2-40B4-BE49-F238E27FC236}">
                <a16:creationId xmlns:a16="http://schemas.microsoft.com/office/drawing/2014/main" id="{6AFB9564-B6C1-754D-930A-1C519D2C7D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6584" y="6503542"/>
            <a:ext cx="887200" cy="201794"/>
          </a:xfrm>
          <a:prstGeom prst="rect">
            <a:avLst/>
          </a:prstGeom>
        </p:spPr>
      </p:pic>
    </p:spTree>
    <p:extLst>
      <p:ext uri="{BB962C8B-B14F-4D97-AF65-F5344CB8AC3E}">
        <p14:creationId xmlns:p14="http://schemas.microsoft.com/office/powerpoint/2010/main" val="414995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lumMod val="65000"/>
                    <a:lumOff val="35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70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19" name="Graphic 18">
            <a:extLst>
              <a:ext uri="{FF2B5EF4-FFF2-40B4-BE49-F238E27FC236}">
                <a16:creationId xmlns:a16="http://schemas.microsoft.com/office/drawing/2014/main" id="{8C2B3CC2-3208-7F4C-AC52-B84CEFAC1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520" y="457200"/>
            <a:ext cx="1921096" cy="436954"/>
          </a:xfrm>
          <a:prstGeom prst="rect">
            <a:avLst/>
          </a:prstGeom>
        </p:spPr>
      </p:pic>
    </p:spTree>
    <p:extLst>
      <p:ext uri="{BB962C8B-B14F-4D97-AF65-F5344CB8AC3E}">
        <p14:creationId xmlns:p14="http://schemas.microsoft.com/office/powerpoint/2010/main" val="174474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lumMod val="65000"/>
                    <a:lumOff val="35000"/>
                  </a:schemeClr>
                </a:solidFill>
              </a:defRPr>
            </a:lvl1pPr>
            <a:lvl2pPr>
              <a:lnSpc>
                <a:spcPct val="90000"/>
              </a:lnSpc>
              <a:buClr>
                <a:schemeClr val="accent2"/>
              </a:buClr>
              <a:defRPr sz="1800" baseline="0">
                <a:solidFill>
                  <a:schemeClr val="tx1">
                    <a:lumMod val="65000"/>
                    <a:lumOff val="35000"/>
                  </a:schemeClr>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85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853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44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rey Background">
    <p:bg>
      <p:bgPr>
        <a:solidFill>
          <a:schemeClr val="bg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tx1">
                    <a:lumMod val="65000"/>
                    <a:lumOff val="35000"/>
                  </a:schemeClr>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pic>
        <p:nvPicPr>
          <p:cNvPr id="8" name="Graphic 7">
            <a:extLst>
              <a:ext uri="{FF2B5EF4-FFF2-40B4-BE49-F238E27FC236}">
                <a16:creationId xmlns:a16="http://schemas.microsoft.com/office/drawing/2014/main" id="{6AFB9564-B6C1-754D-930A-1C519D2C7D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6584" y="6503542"/>
            <a:ext cx="887200" cy="201794"/>
          </a:xfrm>
          <a:prstGeom prst="rect">
            <a:avLst/>
          </a:prstGeom>
        </p:spPr>
      </p:pic>
    </p:spTree>
    <p:extLst>
      <p:ext uri="{BB962C8B-B14F-4D97-AF65-F5344CB8AC3E}">
        <p14:creationId xmlns:p14="http://schemas.microsoft.com/office/powerpoint/2010/main" val="268913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0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57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2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2CF04F6A-8D7F-CA43-A4C3-3974282FD35B}"/>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D34A9D24-0779-544D-8AE3-DBF84ED3618D}"/>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8" name="Graphic 7">
            <a:extLst>
              <a:ext uri="{FF2B5EF4-FFF2-40B4-BE49-F238E27FC236}">
                <a16:creationId xmlns:a16="http://schemas.microsoft.com/office/drawing/2014/main" id="{EF2153A8-104B-8C4D-AE5D-0E55A1BB6FD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6584" y="6503542"/>
            <a:ext cx="887200" cy="201794"/>
          </a:xfrm>
          <a:prstGeom prst="rect">
            <a:avLst/>
          </a:prstGeom>
        </p:spPr>
      </p:pic>
    </p:spTree>
    <p:extLst>
      <p:ext uri="{BB962C8B-B14F-4D97-AF65-F5344CB8AC3E}">
        <p14:creationId xmlns:p14="http://schemas.microsoft.com/office/powerpoint/2010/main" val="48529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4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19" name="Graphic 18">
            <a:extLst>
              <a:ext uri="{FF2B5EF4-FFF2-40B4-BE49-F238E27FC236}">
                <a16:creationId xmlns:a16="http://schemas.microsoft.com/office/drawing/2014/main" id="{8C2B3CC2-3208-7F4C-AC52-B84CEFAC1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520" y="457200"/>
            <a:ext cx="1921096" cy="436954"/>
          </a:xfrm>
          <a:prstGeom prst="rect">
            <a:avLst/>
          </a:prstGeom>
        </p:spPr>
      </p:pic>
    </p:spTree>
    <p:extLst>
      <p:ext uri="{BB962C8B-B14F-4D97-AF65-F5344CB8AC3E}">
        <p14:creationId xmlns:p14="http://schemas.microsoft.com/office/powerpoint/2010/main" val="220866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solidFill>
              </a:defRPr>
            </a:lvl1pPr>
            <a:lvl2pPr>
              <a:lnSpc>
                <a:spcPct val="90000"/>
              </a:lnSpc>
              <a:buClr>
                <a:schemeClr val="bg1"/>
              </a:buClr>
              <a:defRPr sz="1800" baseline="0">
                <a:solidFill>
                  <a:schemeClr val="tx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57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69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7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Brignt Blue Background">
    <p:bg>
      <p:bgPr>
        <a:solidFill>
          <a:schemeClr val="accent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p:spPr>
        <p:txBody>
          <a:bodyPr>
            <a:noAutofit/>
          </a:bodyPr>
          <a:lstStyle>
            <a:lvl1pPr>
              <a:lnSpc>
                <a:spcPct val="100000"/>
              </a:lnSpc>
              <a:defRPr sz="3200" b="1" i="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A7B90AF3-C74D-F547-9441-EDC23A538070}"/>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68D3F162-054C-A847-B0EB-5A1F25B09EDA}"/>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8" name="Graphic 7">
            <a:extLst>
              <a:ext uri="{FF2B5EF4-FFF2-40B4-BE49-F238E27FC236}">
                <a16:creationId xmlns:a16="http://schemas.microsoft.com/office/drawing/2014/main" id="{4B31F158-7D06-6948-AF62-5ED89721FD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6584" y="6503542"/>
            <a:ext cx="887200" cy="201794"/>
          </a:xfrm>
          <a:prstGeom prst="rect">
            <a:avLst/>
          </a:prstGeom>
        </p:spPr>
      </p:pic>
    </p:spTree>
    <p:extLst>
      <p:ext uri="{BB962C8B-B14F-4D97-AF65-F5344CB8AC3E}">
        <p14:creationId xmlns:p14="http://schemas.microsoft.com/office/powerpoint/2010/main" val="275637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96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43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52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9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Brignt Blue Background">
    <p:bg>
      <p:bgPr>
        <a:solidFill>
          <a:schemeClr val="accent4"/>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ACCB16-F086-C24C-A9DF-6DFFF6D9DED6}"/>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2" name="Slide Number Placeholder 5">
            <a:extLst>
              <a:ext uri="{FF2B5EF4-FFF2-40B4-BE49-F238E27FC236}">
                <a16:creationId xmlns:a16="http://schemas.microsoft.com/office/drawing/2014/main" id="{7AD51ED0-177B-FC40-A856-3379573F6311}"/>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a:solidFill>
            <a:schemeClr val="accent4"/>
          </a:solidFill>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pic>
        <p:nvPicPr>
          <p:cNvPr id="16" name="Graphic 15">
            <a:extLst>
              <a:ext uri="{FF2B5EF4-FFF2-40B4-BE49-F238E27FC236}">
                <a16:creationId xmlns:a16="http://schemas.microsoft.com/office/drawing/2014/main" id="{396A8B69-CDAF-2D45-83D9-2A98CA81E8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71048" y="6503542"/>
            <a:ext cx="887200" cy="201794"/>
          </a:xfrm>
          <a:prstGeom prst="rect">
            <a:avLst/>
          </a:prstGeom>
        </p:spPr>
      </p:pic>
    </p:spTree>
    <p:extLst>
      <p:ext uri="{BB962C8B-B14F-4D97-AF65-F5344CB8AC3E}">
        <p14:creationId xmlns:p14="http://schemas.microsoft.com/office/powerpoint/2010/main" val="211494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077620CD-57DC-5349-92EE-F5CBABCA23D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1798" y="2537116"/>
            <a:ext cx="4708404" cy="1070929"/>
          </a:xfrm>
          <a:prstGeom prst="rect">
            <a:avLst/>
          </a:prstGeom>
        </p:spPr>
      </p:pic>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 2021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Commercial in Confidence</a:t>
            </a:r>
          </a:p>
        </p:txBody>
      </p:sp>
      <p:sp>
        <p:nvSpPr>
          <p:cNvPr id="3" name="Rectangle 2">
            <a:extLst>
              <a:ext uri="{FF2B5EF4-FFF2-40B4-BE49-F238E27FC236}">
                <a16:creationId xmlns:a16="http://schemas.microsoft.com/office/drawing/2014/main" id="{F6A3E7E5-DF56-A640-93AB-EB036B5378B5}"/>
              </a:ext>
            </a:extLst>
          </p:cNvPr>
          <p:cNvSpPr/>
          <p:nvPr userDrawn="1"/>
        </p:nvSpPr>
        <p:spPr>
          <a:xfrm>
            <a:off x="3589866" y="3873868"/>
            <a:ext cx="5012271" cy="423193"/>
          </a:xfrm>
          <a:prstGeom prst="rect">
            <a:avLst/>
          </a:prstGeom>
        </p:spPr>
        <p:txBody>
          <a:bodyPr wrap="none">
            <a:spAutoFit/>
          </a:bodyPr>
          <a:lstStyle/>
          <a:p>
            <a:pPr algn="ctr"/>
            <a:r>
              <a:rPr lang="en-US" sz="2150">
                <a:solidFill>
                  <a:schemeClr val="tx2"/>
                </a:solidFill>
              </a:rPr>
              <a:t>A Digital Workforce for Every Enterprise</a:t>
            </a:r>
          </a:p>
        </p:txBody>
      </p:sp>
    </p:spTree>
    <p:extLst>
      <p:ext uri="{BB962C8B-B14F-4D97-AF65-F5344CB8AC3E}">
        <p14:creationId xmlns:p14="http://schemas.microsoft.com/office/powerpoint/2010/main" val="240973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tx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19" name="Graphic 18">
            <a:extLst>
              <a:ext uri="{FF2B5EF4-FFF2-40B4-BE49-F238E27FC236}">
                <a16:creationId xmlns:a16="http://schemas.microsoft.com/office/drawing/2014/main" id="{8C2B3CC2-3208-7F4C-AC52-B84CEFAC1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520" y="457200"/>
            <a:ext cx="1921096" cy="436954"/>
          </a:xfrm>
          <a:prstGeom prst="rect">
            <a:avLst/>
          </a:prstGeom>
        </p:spPr>
      </p:pic>
    </p:spTree>
    <p:extLst>
      <p:ext uri="{BB962C8B-B14F-4D97-AF65-F5344CB8AC3E}">
        <p14:creationId xmlns:p14="http://schemas.microsoft.com/office/powerpoint/2010/main" val="279190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accent2"/>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077620CD-57DC-5349-92EE-F5CBABCA23D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1798" y="2537116"/>
            <a:ext cx="4708404" cy="1070929"/>
          </a:xfrm>
          <a:prstGeom prst="rect">
            <a:avLst/>
          </a:prstGeom>
        </p:spPr>
      </p:pic>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 2021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lvl1pPr>
              <a:defRPr>
                <a:solidFill>
                  <a:schemeClr val="bg1"/>
                </a:solidFill>
              </a:defRPr>
            </a:lvl1p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Commercial in Confidence</a:t>
            </a:r>
          </a:p>
        </p:txBody>
      </p:sp>
      <p:sp>
        <p:nvSpPr>
          <p:cNvPr id="3" name="Rectangle 2">
            <a:extLst>
              <a:ext uri="{FF2B5EF4-FFF2-40B4-BE49-F238E27FC236}">
                <a16:creationId xmlns:a16="http://schemas.microsoft.com/office/drawing/2014/main" id="{F6A3E7E5-DF56-A640-93AB-EB036B5378B5}"/>
              </a:ext>
            </a:extLst>
          </p:cNvPr>
          <p:cNvSpPr/>
          <p:nvPr userDrawn="1"/>
        </p:nvSpPr>
        <p:spPr>
          <a:xfrm>
            <a:off x="3589866" y="3873868"/>
            <a:ext cx="5012271" cy="423193"/>
          </a:xfrm>
          <a:prstGeom prst="rect">
            <a:avLst/>
          </a:prstGeom>
        </p:spPr>
        <p:txBody>
          <a:bodyPr wrap="none">
            <a:spAutoFit/>
          </a:bodyPr>
          <a:lstStyle/>
          <a:p>
            <a:pPr algn="ctr"/>
            <a:r>
              <a:rPr lang="en-US" sz="2150">
                <a:solidFill>
                  <a:schemeClr val="bg1"/>
                </a:solidFill>
              </a:rPr>
              <a:t>A Digital Workforce for Every Enterprise</a:t>
            </a:r>
          </a:p>
        </p:txBody>
      </p:sp>
    </p:spTree>
    <p:extLst>
      <p:ext uri="{BB962C8B-B14F-4D97-AF65-F5344CB8AC3E}">
        <p14:creationId xmlns:p14="http://schemas.microsoft.com/office/powerpoint/2010/main" val="406501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2_Content: Text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325B-5F41-464E-A5F5-A64967E5491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F4AC0F6-AB1D-6548-AD7F-A4BD69E342E1}"/>
              </a:ext>
            </a:extLst>
          </p:cNvPr>
          <p:cNvSpPr>
            <a:spLocks noGrp="1"/>
          </p:cNvSpPr>
          <p:nvPr>
            <p:ph type="sldNum" sz="quarter" idx="10"/>
          </p:nvPr>
        </p:nvSpPr>
        <p:spPr/>
        <p:txBody>
          <a:bodyPr/>
          <a:lstStyle/>
          <a:p>
            <a:fld id="{F3027E8A-8089-874A-B94B-79D229332FD1}" type="slidenum">
              <a:rPr lang="en-US" smtClean="0"/>
              <a:pPr/>
              <a:t>‹nº›</a:t>
            </a:fld>
            <a:endParaRPr lang="en-US"/>
          </a:p>
        </p:txBody>
      </p:sp>
      <p:sp>
        <p:nvSpPr>
          <p:cNvPr id="7" name="Text Placeholder 6">
            <a:extLst>
              <a:ext uri="{FF2B5EF4-FFF2-40B4-BE49-F238E27FC236}">
                <a16:creationId xmlns:a16="http://schemas.microsoft.com/office/drawing/2014/main" id="{126FA97E-CE42-2E42-93B1-141C26B20799}"/>
              </a:ext>
            </a:extLst>
          </p:cNvPr>
          <p:cNvSpPr>
            <a:spLocks noGrp="1"/>
          </p:cNvSpPr>
          <p:nvPr>
            <p:ph type="body" sz="quarter" idx="11"/>
          </p:nvPr>
        </p:nvSpPr>
        <p:spPr>
          <a:xfrm>
            <a:off x="608172" y="1508760"/>
            <a:ext cx="10975658" cy="484632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64478F2B-BE14-4545-8F49-F608F5F34EAB}"/>
              </a:ext>
            </a:extLst>
          </p:cNvPr>
          <p:cNvSpPr txBox="1"/>
          <p:nvPr userDrawn="1"/>
        </p:nvSpPr>
        <p:spPr>
          <a:xfrm>
            <a:off x="0" y="6485672"/>
            <a:ext cx="1970827" cy="365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Source Serif"/>
                <a:ea typeface="Helvetica Neue"/>
                <a:cs typeface="Helvetica Neue"/>
                <a:sym typeface="Helvetica Neue"/>
              </a:rPr>
              <a:t>Commercial in Confidence </a:t>
            </a:r>
          </a:p>
        </p:txBody>
      </p:sp>
      <p:pic>
        <p:nvPicPr>
          <p:cNvPr id="8" name="Picture 2">
            <a:extLst>
              <a:ext uri="{FF2B5EF4-FFF2-40B4-BE49-F238E27FC236}">
                <a16:creationId xmlns:a16="http://schemas.microsoft.com/office/drawing/2014/main" id="{C2F9C0EE-C57C-644C-B667-1DCAC727AE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09361" y="6537716"/>
            <a:ext cx="1132703" cy="195724"/>
          </a:xfrm>
          <a:prstGeom prst="rect">
            <a:avLst/>
          </a:prstGeom>
        </p:spPr>
      </p:pic>
    </p:spTree>
    <p:extLst>
      <p:ext uri="{BB962C8B-B14F-4D97-AF65-F5344CB8AC3E}">
        <p14:creationId xmlns:p14="http://schemas.microsoft.com/office/powerpoint/2010/main" val="175821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108813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27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36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spcBef>
                <a:spcPts val="0"/>
              </a:spcBef>
              <a:spcAft>
                <a:spcPts val="0"/>
              </a:spcAft>
              <a:buNone/>
              <a:defRPr lang="en-US" sz="1800" b="0" i="0" kern="1200" cap="none" baseline="0" smtClean="0">
                <a:solidFill>
                  <a:schemeClr val="tx1">
                    <a:lumMod val="65000"/>
                    <a:lumOff val="35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A69FE23-511C-284F-8CD7-01D5D8CBBD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194863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BEFB7EC-121E-C14C-8597-15793AF48B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68015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Tree>
    <p:extLst>
      <p:ext uri="{BB962C8B-B14F-4D97-AF65-F5344CB8AC3E}">
        <p14:creationId xmlns:p14="http://schemas.microsoft.com/office/powerpoint/2010/main" val="84660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tx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11" name="Graphic 10">
            <a:extLst>
              <a:ext uri="{FF2B5EF4-FFF2-40B4-BE49-F238E27FC236}">
                <a16:creationId xmlns:a16="http://schemas.microsoft.com/office/drawing/2014/main" id="{57B21736-8252-844A-B02E-D5BF476217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219876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C37FDED4-2D18-344E-ABEF-2F219A1FE3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400156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108813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13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19" name="Graphic 18">
            <a:extLst>
              <a:ext uri="{FF2B5EF4-FFF2-40B4-BE49-F238E27FC236}">
                <a16:creationId xmlns:a16="http://schemas.microsoft.com/office/drawing/2014/main" id="{8C2B3CC2-3208-7F4C-AC52-B84CEFAC1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520" y="457200"/>
            <a:ext cx="1921096" cy="436954"/>
          </a:xfrm>
          <a:prstGeom prst="rect">
            <a:avLst/>
          </a:prstGeom>
        </p:spPr>
      </p:pic>
    </p:spTree>
    <p:extLst>
      <p:ext uri="{BB962C8B-B14F-4D97-AF65-F5344CB8AC3E}">
        <p14:creationId xmlns:p14="http://schemas.microsoft.com/office/powerpoint/2010/main" val="18909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F649-A256-7D48-B6AE-590A1FE2E9B7}"/>
              </a:ext>
            </a:extLst>
          </p:cNvPr>
          <p:cNvSpPr>
            <a:spLocks noGrp="1"/>
          </p:cNvSpPr>
          <p:nvPr>
            <p:ph type="title"/>
          </p:nvPr>
        </p:nvSpPr>
        <p:spPr>
          <a:xfrm>
            <a:off x="640080" y="457200"/>
            <a:ext cx="10881360" cy="914400"/>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10067AB-0FC4-4D43-BC29-3B4041F1E75E}"/>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Tree>
    <p:extLst>
      <p:ext uri="{BB962C8B-B14F-4D97-AF65-F5344CB8AC3E}">
        <p14:creationId xmlns:p14="http://schemas.microsoft.com/office/powerpoint/2010/main" val="401443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096000" y="0"/>
            <a:ext cx="6096000" cy="6858000"/>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9" y="457200"/>
            <a:ext cx="521208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52120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88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40079" y="1416247"/>
            <a:ext cx="2507384" cy="2086322"/>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8"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3811976" y="1416247"/>
            <a:ext cx="6685808" cy="2086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0746F416-2A6D-4641-9C1B-110780D15901}"/>
              </a:ext>
            </a:extLst>
          </p:cNvPr>
          <p:cNvSpPr>
            <a:spLocks noGrp="1"/>
          </p:cNvSpPr>
          <p:nvPr>
            <p:ph type="body" sz="quarter" idx="14"/>
          </p:nvPr>
        </p:nvSpPr>
        <p:spPr>
          <a:xfrm>
            <a:off x="640078" y="3831120"/>
            <a:ext cx="2507384" cy="2092875"/>
          </a:xfrm>
          <a:solidFill>
            <a:schemeClr val="bg2"/>
          </a:solidFill>
        </p:spPr>
        <p:txBody>
          <a:bodyPr lIns="182880" tIns="182880" rIns="182880" bIns="182880"/>
          <a:lstStyle>
            <a:lvl1pPr>
              <a:defRPr sz="1400" baseline="0">
                <a:solidFill>
                  <a:schemeClr val="tx2"/>
                </a:solidFill>
              </a:defRPr>
            </a:lvl1pPr>
            <a:lvl2pPr>
              <a:defRPr sz="1400" baseline="0">
                <a:solidFill>
                  <a:schemeClr val="tx2"/>
                </a:solidFill>
              </a:defRPr>
            </a:lvl2pPr>
            <a:lvl3pPr>
              <a:defRPr sz="1400" baseline="0">
                <a:solidFill>
                  <a:schemeClr val="tx2"/>
                </a:solidFill>
              </a:defRPr>
            </a:lvl3pPr>
            <a:lvl4pPr>
              <a:defRPr sz="14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5" name="Content Placeholder 14">
            <a:extLst>
              <a:ext uri="{FF2B5EF4-FFF2-40B4-BE49-F238E27FC236}">
                <a16:creationId xmlns:a16="http://schemas.microsoft.com/office/drawing/2014/main" id="{F326B64C-F29E-864A-864F-DE4F232F6637}"/>
              </a:ext>
            </a:extLst>
          </p:cNvPr>
          <p:cNvSpPr>
            <a:spLocks noGrp="1"/>
          </p:cNvSpPr>
          <p:nvPr>
            <p:ph sz="quarter" idx="15"/>
          </p:nvPr>
        </p:nvSpPr>
        <p:spPr>
          <a:xfrm>
            <a:off x="3811588" y="3831120"/>
            <a:ext cx="6686550" cy="2092874"/>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0667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10" name="Content Placeholder 9">
            <a:extLst>
              <a:ext uri="{FF2B5EF4-FFF2-40B4-BE49-F238E27FC236}">
                <a16:creationId xmlns:a16="http://schemas.microsoft.com/office/drawing/2014/main" id="{58D2D4D4-7D3F-4C1D-9CBD-187582378485}"/>
              </a:ext>
            </a:extLst>
          </p:cNvPr>
          <p:cNvSpPr>
            <a:spLocks noGrp="1"/>
          </p:cNvSpPr>
          <p:nvPr>
            <p:ph sz="quarter" idx="14"/>
          </p:nvPr>
        </p:nvSpPr>
        <p:spPr>
          <a:xfrm>
            <a:off x="64008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193D463A-6813-40B0-AC51-DBDF880575C6}"/>
              </a:ext>
            </a:extLst>
          </p:cNvPr>
          <p:cNvSpPr>
            <a:spLocks noGrp="1"/>
          </p:cNvSpPr>
          <p:nvPr>
            <p:ph sz="quarter" idx="15"/>
          </p:nvPr>
        </p:nvSpPr>
        <p:spPr>
          <a:xfrm>
            <a:off x="621792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31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Subhead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548640"/>
          </a:xfrm>
        </p:spPr>
        <p:txBody>
          <a:bodyPr bIns="0" anchor="t"/>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Text Placeholder 7">
            <a:extLst>
              <a:ext uri="{FF2B5EF4-FFF2-40B4-BE49-F238E27FC236}">
                <a16:creationId xmlns:a16="http://schemas.microsoft.com/office/drawing/2014/main" id="{351EDF07-E606-BE40-A231-362AA4F17F8D}"/>
              </a:ext>
            </a:extLst>
          </p:cNvPr>
          <p:cNvSpPr>
            <a:spLocks noGrp="1"/>
          </p:cNvSpPr>
          <p:nvPr>
            <p:ph type="body" sz="quarter" idx="13"/>
          </p:nvPr>
        </p:nvSpPr>
        <p:spPr>
          <a:xfrm>
            <a:off x="640080" y="1005840"/>
            <a:ext cx="10881360" cy="548640"/>
          </a:xfrm>
        </p:spPr>
        <p:txBody>
          <a:bodyPr>
            <a:normAutofit/>
          </a:bodyPr>
          <a:lstStyle>
            <a:lvl1pPr>
              <a:lnSpc>
                <a:spcPct val="90000"/>
              </a:lnSpc>
              <a:defRPr sz="2400" b="1">
                <a:solidFill>
                  <a:schemeClr val="accent1"/>
                </a:solidFill>
              </a:defRPr>
            </a:lvl1pPr>
          </a:lstStyle>
          <a:p>
            <a:pPr lvl="0"/>
            <a:r>
              <a:rPr lang="en-US"/>
              <a:t>Click to edit Master text styles</a:t>
            </a:r>
          </a:p>
        </p:txBody>
      </p:sp>
      <p:sp>
        <p:nvSpPr>
          <p:cNvPr id="5" name="Content Placeholder 4">
            <a:extLst>
              <a:ext uri="{FF2B5EF4-FFF2-40B4-BE49-F238E27FC236}">
                <a16:creationId xmlns:a16="http://schemas.microsoft.com/office/drawing/2014/main" id="{B67374A3-0142-2348-8165-FADF3E54E27B}"/>
              </a:ext>
            </a:extLst>
          </p:cNvPr>
          <p:cNvSpPr>
            <a:spLocks noGrp="1"/>
          </p:cNvSpPr>
          <p:nvPr>
            <p:ph sz="quarter" idx="14"/>
          </p:nvPr>
        </p:nvSpPr>
        <p:spPr>
          <a:xfrm>
            <a:off x="640080" y="1737360"/>
            <a:ext cx="10881360" cy="4652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3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0F4476-0241-CF48-A181-3299BBE4D690}"/>
              </a:ext>
            </a:extLst>
          </p:cNvPr>
          <p:cNvSpPr>
            <a:spLocks noGrp="1"/>
          </p:cNvSpPr>
          <p:nvPr>
            <p:ph type="sldNum" sz="quarter" idx="10"/>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Rectangle 7">
            <a:extLst>
              <a:ext uri="{FF2B5EF4-FFF2-40B4-BE49-F238E27FC236}">
                <a16:creationId xmlns:a16="http://schemas.microsoft.com/office/drawing/2014/main" id="{B53143F8-4F34-B149-93E7-EA82498AABDF}"/>
              </a:ext>
            </a:extLst>
          </p:cNvPr>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2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3143F8-4F34-B149-93E7-EA82498AABDF}"/>
              </a:ext>
            </a:extLst>
          </p:cNvPr>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86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67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79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009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108813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3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13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rignt Blue Background">
    <p:bg>
      <p:bgPr>
        <a:solidFill>
          <a:schemeClr val="accent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C42ECFC5-40B8-5B4D-8D14-AD1887DE91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93820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lumMod val="65000"/>
                    <a:lumOff val="35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11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lumMod val="65000"/>
                    <a:lumOff val="35000"/>
                  </a:schemeClr>
                </a:solidFill>
              </a:defRPr>
            </a:lvl1pPr>
            <a:lvl2pPr>
              <a:lnSpc>
                <a:spcPct val="90000"/>
              </a:lnSpc>
              <a:buClr>
                <a:schemeClr val="accent2"/>
              </a:buClr>
              <a:defRPr sz="1800" baseline="0">
                <a:solidFill>
                  <a:schemeClr val="tx1">
                    <a:lumMod val="65000"/>
                    <a:lumOff val="35000"/>
                  </a:schemeClr>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10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22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66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Grey Background">
    <p:bg>
      <p:bgPr>
        <a:solidFill>
          <a:schemeClr val="bg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tx1">
                    <a:lumMod val="65000"/>
                    <a:lumOff val="35000"/>
                  </a:schemeClr>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2441F393-EFD8-7A4C-A880-26245DDE28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65591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02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35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F649-A256-7D48-B6AE-590A1FE2E9B7}"/>
              </a:ext>
            </a:extLst>
          </p:cNvPr>
          <p:cNvSpPr>
            <a:spLocks noGrp="1"/>
          </p:cNvSpPr>
          <p:nvPr>
            <p:ph type="title"/>
          </p:nvPr>
        </p:nvSpPr>
        <p:spPr>
          <a:xfrm>
            <a:off x="640080" y="457200"/>
            <a:ext cx="10881360" cy="914400"/>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10067AB-0FC4-4D43-BC29-3B4041F1E75E}"/>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Tree>
    <p:extLst>
      <p:ext uri="{BB962C8B-B14F-4D97-AF65-F5344CB8AC3E}">
        <p14:creationId xmlns:p14="http://schemas.microsoft.com/office/powerpoint/2010/main" val="101609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8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2CF04F6A-8D7F-CA43-A4C3-3974282FD35B}"/>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D34A9D24-0779-544D-8AE3-DBF84ED3618D}"/>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736AEE9-FB91-C04A-819E-7E5D6CF89A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155385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72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solidFill>
              </a:defRPr>
            </a:lvl1pPr>
            <a:lvl2pPr>
              <a:lnSpc>
                <a:spcPct val="90000"/>
              </a:lnSpc>
              <a:buClr>
                <a:schemeClr val="bg1"/>
              </a:buClr>
              <a:defRPr sz="1800" baseline="0">
                <a:solidFill>
                  <a:schemeClr val="tx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17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12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20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Brignt Blue Background">
    <p:bg>
      <p:bgPr>
        <a:solidFill>
          <a:schemeClr val="accent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p:spPr>
        <p:txBody>
          <a:bodyPr>
            <a:noAutofit/>
          </a:bodyPr>
          <a:lstStyle>
            <a:lvl1pPr>
              <a:lnSpc>
                <a:spcPct val="100000"/>
              </a:lnSpc>
              <a:defRPr sz="3200" b="1" i="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A7B90AF3-C74D-F547-9441-EDC23A538070}"/>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68D3F162-054C-A847-B0EB-5A1F25B09EDA}"/>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9E68F6E8-8568-754B-8674-730C6E8E0A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28980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70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66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699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096000" y="0"/>
            <a:ext cx="6096000" cy="6858000"/>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9" y="457200"/>
            <a:ext cx="521208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52120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9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98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_Brignt Blue Background">
    <p:bg>
      <p:bgPr>
        <a:solidFill>
          <a:schemeClr val="accent4"/>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ACCB16-F086-C24C-A9DF-6DFFF6D9DED6}"/>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2" name="Slide Number Placeholder 5">
            <a:extLst>
              <a:ext uri="{FF2B5EF4-FFF2-40B4-BE49-F238E27FC236}">
                <a16:creationId xmlns:a16="http://schemas.microsoft.com/office/drawing/2014/main" id="{7AD51ED0-177B-FC40-A856-3379573F6311}"/>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a:solidFill>
            <a:schemeClr val="accent4"/>
          </a:solidFill>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pic>
        <p:nvPicPr>
          <p:cNvPr id="6" name="Graphic 5">
            <a:extLst>
              <a:ext uri="{FF2B5EF4-FFF2-40B4-BE49-F238E27FC236}">
                <a16:creationId xmlns:a16="http://schemas.microsoft.com/office/drawing/2014/main" id="{B59D10A0-20F0-984C-9E54-CD6D792DBF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36494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 2022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Confidential</a:t>
            </a:r>
          </a:p>
        </p:txBody>
      </p:sp>
      <p:pic>
        <p:nvPicPr>
          <p:cNvPr id="6" name="Graphic 5">
            <a:extLst>
              <a:ext uri="{FF2B5EF4-FFF2-40B4-BE49-F238E27FC236}">
                <a16:creationId xmlns:a16="http://schemas.microsoft.com/office/drawing/2014/main" id="{2E8FDD3C-994C-AA45-957C-B313741F08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spTree>
    <p:extLst>
      <p:ext uri="{BB962C8B-B14F-4D97-AF65-F5344CB8AC3E}">
        <p14:creationId xmlns:p14="http://schemas.microsoft.com/office/powerpoint/2010/main" val="295082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accent2"/>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 2022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lvl1pPr>
              <a:defRPr>
                <a:solidFill>
                  <a:schemeClr val="bg1"/>
                </a:solidFill>
              </a:defRPr>
            </a:lvl1p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Confidential</a:t>
            </a:r>
          </a:p>
        </p:txBody>
      </p:sp>
      <p:pic>
        <p:nvPicPr>
          <p:cNvPr id="7" name="Graphic 6">
            <a:extLst>
              <a:ext uri="{FF2B5EF4-FFF2-40B4-BE49-F238E27FC236}">
                <a16:creationId xmlns:a16="http://schemas.microsoft.com/office/drawing/2014/main" id="{CEC4EE12-6970-B64F-B444-8D8B24FB4C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spTree>
    <p:extLst>
      <p:ext uri="{BB962C8B-B14F-4D97-AF65-F5344CB8AC3E}">
        <p14:creationId xmlns:p14="http://schemas.microsoft.com/office/powerpoint/2010/main" val="331292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2_Content: Text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325B-5F41-464E-A5F5-A64967E5491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F4AC0F6-AB1D-6548-AD7F-A4BD69E342E1}"/>
              </a:ext>
            </a:extLst>
          </p:cNvPr>
          <p:cNvSpPr>
            <a:spLocks noGrp="1"/>
          </p:cNvSpPr>
          <p:nvPr>
            <p:ph type="sldNum" sz="quarter" idx="10"/>
          </p:nvPr>
        </p:nvSpPr>
        <p:spPr/>
        <p:txBody>
          <a:bodyPr/>
          <a:lstStyle/>
          <a:p>
            <a:fld id="{F3027E8A-8089-874A-B94B-79D229332FD1}" type="slidenum">
              <a:rPr lang="en-US" smtClean="0"/>
              <a:pPr/>
              <a:t>‹nº›</a:t>
            </a:fld>
            <a:endParaRPr lang="en-US"/>
          </a:p>
        </p:txBody>
      </p:sp>
      <p:sp>
        <p:nvSpPr>
          <p:cNvPr id="7" name="Text Placeholder 6">
            <a:extLst>
              <a:ext uri="{FF2B5EF4-FFF2-40B4-BE49-F238E27FC236}">
                <a16:creationId xmlns:a16="http://schemas.microsoft.com/office/drawing/2014/main" id="{126FA97E-CE42-2E42-93B1-141C26B20799}"/>
              </a:ext>
            </a:extLst>
          </p:cNvPr>
          <p:cNvSpPr>
            <a:spLocks noGrp="1"/>
          </p:cNvSpPr>
          <p:nvPr>
            <p:ph type="body" sz="quarter" idx="11"/>
          </p:nvPr>
        </p:nvSpPr>
        <p:spPr>
          <a:xfrm>
            <a:off x="608172" y="1508760"/>
            <a:ext cx="10975658" cy="484632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64478F2B-BE14-4545-8F49-F608F5F34EAB}"/>
              </a:ext>
            </a:extLst>
          </p:cNvPr>
          <p:cNvSpPr txBox="1"/>
          <p:nvPr userDrawn="1"/>
        </p:nvSpPr>
        <p:spPr>
          <a:xfrm>
            <a:off x="0" y="6485672"/>
            <a:ext cx="1970827" cy="365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Source Serif"/>
                <a:ea typeface="Helvetica Neue"/>
                <a:cs typeface="Helvetica Neue"/>
                <a:sym typeface="Helvetica Neue"/>
              </a:rPr>
              <a:t>Commercial in Confidence </a:t>
            </a:r>
          </a:p>
        </p:txBody>
      </p:sp>
      <p:pic>
        <p:nvPicPr>
          <p:cNvPr id="8" name="Picture 2">
            <a:extLst>
              <a:ext uri="{FF2B5EF4-FFF2-40B4-BE49-F238E27FC236}">
                <a16:creationId xmlns:a16="http://schemas.microsoft.com/office/drawing/2014/main" id="{C2F9C0EE-C57C-644C-B667-1DCAC727AE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09361" y="6537716"/>
            <a:ext cx="1132703" cy="195724"/>
          </a:xfrm>
          <a:prstGeom prst="rect">
            <a:avLst/>
          </a:prstGeom>
        </p:spPr>
      </p:pic>
    </p:spTree>
    <p:extLst>
      <p:ext uri="{BB962C8B-B14F-4D97-AF65-F5344CB8AC3E}">
        <p14:creationId xmlns:p14="http://schemas.microsoft.com/office/powerpoint/2010/main" val="2565946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Title Short Ba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77B68-024F-451C-9897-C99DA8C763B7}"/>
              </a:ext>
            </a:extLst>
          </p:cNvPr>
          <p:cNvSpPr/>
          <p:nvPr userDrawn="1"/>
        </p:nvSpPr>
        <p:spPr>
          <a:xfrm>
            <a:off x="0" y="0"/>
            <a:ext cx="12195176" cy="64273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FF4AC0F6-AB1D-6548-AD7F-A4BD69E342E1}"/>
              </a:ext>
            </a:extLst>
          </p:cNvPr>
          <p:cNvSpPr>
            <a:spLocks noGrp="1"/>
          </p:cNvSpPr>
          <p:nvPr>
            <p:ph type="sldNum" sz="quarter" idx="10"/>
          </p:nvPr>
        </p:nvSpPr>
        <p:spPr/>
        <p:txBody>
          <a:bodyPr/>
          <a:lstStyle/>
          <a:p>
            <a:fld id="{F3027E8A-8089-874A-B94B-79D229332FD1}" type="slidenum">
              <a:rPr lang="en-US" smtClean="0"/>
              <a:pPr/>
              <a:t>‹nº›</a:t>
            </a:fld>
            <a:endParaRPr lang="en-US"/>
          </a:p>
        </p:txBody>
      </p:sp>
      <p:sp>
        <p:nvSpPr>
          <p:cNvPr id="4" name="Title 3">
            <a:extLst>
              <a:ext uri="{FF2B5EF4-FFF2-40B4-BE49-F238E27FC236}">
                <a16:creationId xmlns:a16="http://schemas.microsoft.com/office/drawing/2014/main" id="{C7B6BD4F-B4B7-3F4B-93E6-87837B318F12}"/>
              </a:ext>
            </a:extLst>
          </p:cNvPr>
          <p:cNvSpPr>
            <a:spLocks noGrp="1"/>
          </p:cNvSpPr>
          <p:nvPr>
            <p:ph type="title"/>
          </p:nvPr>
        </p:nvSpPr>
        <p:spPr>
          <a:xfrm>
            <a:off x="608172" y="2"/>
            <a:ext cx="10975658" cy="642730"/>
          </a:xfrm>
        </p:spPr>
        <p:txBody>
          <a:bodyPr/>
          <a:lstStyle>
            <a:lvl1pPr>
              <a:defRPr>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CC06F6B0-EC34-DF4D-918B-1A96C7118FA3}"/>
              </a:ext>
            </a:extLst>
          </p:cNvPr>
          <p:cNvSpPr txBox="1"/>
          <p:nvPr userDrawn="1"/>
        </p:nvSpPr>
        <p:spPr>
          <a:xfrm>
            <a:off x="0" y="6485672"/>
            <a:ext cx="1970827" cy="365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09"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Source Serif"/>
                <a:ea typeface="Helvetica Neue"/>
                <a:cs typeface="Helvetica Neue"/>
                <a:sym typeface="Helvetica Neue"/>
              </a:rPr>
              <a:t>Commercial in Confidence </a:t>
            </a:r>
          </a:p>
        </p:txBody>
      </p:sp>
      <p:pic>
        <p:nvPicPr>
          <p:cNvPr id="7" name="Picture 6">
            <a:extLst>
              <a:ext uri="{FF2B5EF4-FFF2-40B4-BE49-F238E27FC236}">
                <a16:creationId xmlns:a16="http://schemas.microsoft.com/office/drawing/2014/main" id="{F535930A-F85A-4D5F-A762-B5E7912D05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9362" y="6536591"/>
            <a:ext cx="1132703" cy="197974"/>
          </a:xfrm>
          <a:prstGeom prst="rect">
            <a:avLst/>
          </a:prstGeom>
        </p:spPr>
      </p:pic>
    </p:spTree>
    <p:extLst>
      <p:ext uri="{BB962C8B-B14F-4D97-AF65-F5344CB8AC3E}">
        <p14:creationId xmlns:p14="http://schemas.microsoft.com/office/powerpoint/2010/main" val="28984503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Content: Title Only">
    <p:spTree>
      <p:nvGrpSpPr>
        <p:cNvPr id="1" name=""/>
        <p:cNvGrpSpPr/>
        <p:nvPr/>
      </p:nvGrpSpPr>
      <p:grpSpPr>
        <a:xfrm>
          <a:off x="0" y="0"/>
          <a:ext cx="0" cy="0"/>
          <a:chOff x="0" y="0"/>
          <a:chExt cx="0" cy="0"/>
        </a:xfrm>
      </p:grpSpPr>
      <p:sp>
        <p:nvSpPr>
          <p:cNvPr id="19" name="Slide Number Placeholder 18"/>
          <p:cNvSpPr>
            <a:spLocks noGrp="1"/>
          </p:cNvSpPr>
          <p:nvPr>
            <p:ph type="sldNum" sz="quarter" idx="14"/>
          </p:nvPr>
        </p:nvSpPr>
        <p:spPr/>
        <p:txBody>
          <a:bodyPr/>
          <a:lstStyle/>
          <a:p>
            <a:fld id="{F3027E8A-8089-874A-B94B-79D229332FD1}" type="slidenum">
              <a:rPr lang="en-US" smtClean="0"/>
              <a:pPr/>
              <a:t>‹nº›</a:t>
            </a:fld>
            <a:endParaRPr lang="en-US" dirty="0"/>
          </a:p>
        </p:txBody>
      </p:sp>
      <p:sp>
        <p:nvSpPr>
          <p:cNvPr id="12" name="Isosceles Triangle 11"/>
          <p:cNvSpPr/>
          <p:nvPr userDrawn="1"/>
        </p:nvSpPr>
        <p:spPr>
          <a:xfrm rot="10800000">
            <a:off x="5700000" y="514966"/>
            <a:ext cx="795175" cy="432048"/>
          </a:xfrm>
          <a:prstGeom prst="triangle">
            <a:avLst/>
          </a:prstGeom>
          <a:solidFill>
            <a:srgbClr val="0F4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extBox 12"/>
          <p:cNvSpPr txBox="1"/>
          <p:nvPr userDrawn="1"/>
        </p:nvSpPr>
        <p:spPr>
          <a:xfrm>
            <a:off x="0" y="1"/>
            <a:ext cx="12189884" cy="791495"/>
          </a:xfrm>
          <a:prstGeom prst="rect">
            <a:avLst/>
          </a:prstGeom>
          <a:solidFill>
            <a:srgbClr val="0F4B8F"/>
          </a:solidFill>
          <a:ln>
            <a:noFill/>
          </a:ln>
        </p:spPr>
        <p:txBody>
          <a:bodyPr wrap="square" lIns="288000" tIns="270000" rIns="288000" bIns="270000" rtlCol="0">
            <a:spAutoFit/>
          </a:bodyPr>
          <a:lstStyle/>
          <a:p>
            <a:pPr algn="ctr"/>
            <a:endParaRPr lang="en-GB" sz="1600" b="1" dirty="0">
              <a:solidFill>
                <a:schemeClr val="bg1"/>
              </a:solidFill>
              <a:latin typeface="Calibri"/>
              <a:cs typeface="Calibri"/>
            </a:endParaRPr>
          </a:p>
        </p:txBody>
      </p:sp>
      <p:sp>
        <p:nvSpPr>
          <p:cNvPr id="14" name="Text Placeholder 6"/>
          <p:cNvSpPr>
            <a:spLocks noGrp="1"/>
          </p:cNvSpPr>
          <p:nvPr>
            <p:ph type="body" sz="quarter" idx="10"/>
          </p:nvPr>
        </p:nvSpPr>
        <p:spPr>
          <a:xfrm>
            <a:off x="1" y="0"/>
            <a:ext cx="12192000" cy="787400"/>
          </a:xfrm>
          <a:prstGeom prst="rect">
            <a:avLst/>
          </a:prstGeom>
        </p:spPr>
        <p:txBody>
          <a:bodyPr vert="horz" anchor="ctr"/>
          <a:lstStyle>
            <a:lvl1pPr algn="ctr">
              <a:defRPr sz="40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479478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w/Subtitl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64F53BD-76E0-4B94-9D32-444BB9E7050A}"/>
              </a:ext>
            </a:extLst>
          </p:cNvPr>
          <p:cNvSpPr>
            <a:spLocks noGrp="1"/>
          </p:cNvSpPr>
          <p:nvPr>
            <p:ph type="title" hasCustomPrompt="1"/>
          </p:nvPr>
        </p:nvSpPr>
        <p:spPr>
          <a:xfrm>
            <a:off x="587829" y="373916"/>
            <a:ext cx="10951200" cy="486000"/>
          </a:xfrm>
        </p:spPr>
        <p:txBody>
          <a:bodyPr lIns="0" tIns="0" rIns="0" bIns="0" anchor="b">
            <a:normAutofit/>
          </a:bodyPr>
          <a:lstStyle>
            <a:lvl1pPr>
              <a:defRPr sz="2768" cap="all" baseline="0"/>
            </a:lvl1pPr>
          </a:lstStyle>
          <a:p>
            <a:r>
              <a:rPr lang="en-US"/>
              <a:t>Click to add title</a:t>
            </a:r>
          </a:p>
        </p:txBody>
      </p:sp>
      <p:sp>
        <p:nvSpPr>
          <p:cNvPr id="11" name="Text Placeholder 2">
            <a:extLst>
              <a:ext uri="{FF2B5EF4-FFF2-40B4-BE49-F238E27FC236}">
                <a16:creationId xmlns:a16="http://schemas.microsoft.com/office/drawing/2014/main" id="{E8869CE0-5965-4AEF-8259-6014E4BF9607}"/>
              </a:ext>
            </a:extLst>
          </p:cNvPr>
          <p:cNvSpPr>
            <a:spLocks noGrp="1"/>
          </p:cNvSpPr>
          <p:nvPr>
            <p:ph type="body" idx="1" hasCustomPrompt="1"/>
          </p:nvPr>
        </p:nvSpPr>
        <p:spPr>
          <a:xfrm>
            <a:off x="587829" y="907021"/>
            <a:ext cx="10951200" cy="360000"/>
          </a:xfrm>
          <a:prstGeom prst="rect">
            <a:avLst/>
          </a:prstGeom>
        </p:spPr>
        <p:txBody>
          <a:bodyPr lIns="0" tIns="0" rIns="0" bIns="0" anchor="t">
            <a:normAutofit/>
          </a:bodyPr>
          <a:lstStyle>
            <a:lvl1pPr marL="0" indent="0">
              <a:buNone/>
              <a:defRPr sz="1780" b="0">
                <a:solidFill>
                  <a:schemeClr val="tx1"/>
                </a:solidFill>
              </a:defRPr>
            </a:lvl1pPr>
            <a:lvl2pPr marL="451737" indent="0">
              <a:buNone/>
              <a:defRPr sz="1976">
                <a:solidFill>
                  <a:schemeClr val="tx1">
                    <a:tint val="75000"/>
                  </a:schemeClr>
                </a:solidFill>
              </a:defRPr>
            </a:lvl2pPr>
            <a:lvl3pPr marL="903475" indent="0">
              <a:buNone/>
              <a:defRPr sz="1780">
                <a:solidFill>
                  <a:schemeClr val="tx1">
                    <a:tint val="75000"/>
                  </a:schemeClr>
                </a:solidFill>
              </a:defRPr>
            </a:lvl3pPr>
            <a:lvl4pPr marL="1355212" indent="0">
              <a:buNone/>
              <a:defRPr sz="1580">
                <a:solidFill>
                  <a:schemeClr val="tx1">
                    <a:tint val="75000"/>
                  </a:schemeClr>
                </a:solidFill>
              </a:defRPr>
            </a:lvl4pPr>
            <a:lvl5pPr marL="1806948" indent="0">
              <a:buNone/>
              <a:defRPr sz="1580">
                <a:solidFill>
                  <a:schemeClr val="tx1">
                    <a:tint val="75000"/>
                  </a:schemeClr>
                </a:solidFill>
              </a:defRPr>
            </a:lvl5pPr>
            <a:lvl6pPr marL="2258686" indent="0">
              <a:buNone/>
              <a:defRPr sz="1580">
                <a:solidFill>
                  <a:schemeClr val="tx1">
                    <a:tint val="75000"/>
                  </a:schemeClr>
                </a:solidFill>
              </a:defRPr>
            </a:lvl6pPr>
            <a:lvl7pPr marL="2710423" indent="0">
              <a:buNone/>
              <a:defRPr sz="1580">
                <a:solidFill>
                  <a:schemeClr val="tx1">
                    <a:tint val="75000"/>
                  </a:schemeClr>
                </a:solidFill>
              </a:defRPr>
            </a:lvl7pPr>
            <a:lvl8pPr marL="3162160" indent="0">
              <a:buNone/>
              <a:defRPr sz="1580">
                <a:solidFill>
                  <a:schemeClr val="tx1">
                    <a:tint val="75000"/>
                  </a:schemeClr>
                </a:solidFill>
              </a:defRPr>
            </a:lvl8pPr>
            <a:lvl9pPr marL="3613897" indent="0">
              <a:buNone/>
              <a:defRPr sz="1580">
                <a:solidFill>
                  <a:schemeClr val="tx1">
                    <a:tint val="75000"/>
                  </a:schemeClr>
                </a:solidFill>
              </a:defRPr>
            </a:lvl9pPr>
          </a:lstStyle>
          <a:p>
            <a:pPr lvl="0"/>
            <a:r>
              <a:rPr lang="en-US"/>
              <a:t>Click to enter Subhead</a:t>
            </a:r>
          </a:p>
        </p:txBody>
      </p:sp>
    </p:spTree>
    <p:extLst>
      <p:ext uri="{BB962C8B-B14F-4D97-AF65-F5344CB8AC3E}">
        <p14:creationId xmlns:p14="http://schemas.microsoft.com/office/powerpoint/2010/main" val="3230964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1-Column 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A25D03F-5AAC-4042-A8FD-93DB5EA606BC}"/>
              </a:ext>
            </a:extLst>
          </p:cNvPr>
          <p:cNvSpPr>
            <a:spLocks noGrp="1"/>
          </p:cNvSpPr>
          <p:nvPr>
            <p:ph type="title" hasCustomPrompt="1"/>
          </p:nvPr>
        </p:nvSpPr>
        <p:spPr>
          <a:xfrm>
            <a:off x="587829" y="373916"/>
            <a:ext cx="10951200" cy="486000"/>
          </a:xfrm>
        </p:spPr>
        <p:txBody>
          <a:bodyPr vert="horz" lIns="0" tIns="0" rIns="0" bIns="0" rtlCol="0" anchor="b">
            <a:normAutofit/>
          </a:bodyPr>
          <a:lstStyle>
            <a:lvl1pPr>
              <a:defRPr lang="en-US" cap="all" baseline="0"/>
            </a:lvl1pPr>
          </a:lstStyle>
          <a:p>
            <a:pPr lvl="0"/>
            <a:r>
              <a:rPr lang="en-US"/>
              <a:t>Click to add title</a:t>
            </a:r>
          </a:p>
        </p:txBody>
      </p:sp>
      <p:sp>
        <p:nvSpPr>
          <p:cNvPr id="12" name="Text Placeholder 2">
            <a:extLst>
              <a:ext uri="{FF2B5EF4-FFF2-40B4-BE49-F238E27FC236}">
                <a16:creationId xmlns:a16="http://schemas.microsoft.com/office/drawing/2014/main" id="{C9C22EEE-EFF0-439F-87EA-CE6C0121881C}"/>
              </a:ext>
            </a:extLst>
          </p:cNvPr>
          <p:cNvSpPr>
            <a:spLocks noGrp="1"/>
          </p:cNvSpPr>
          <p:nvPr>
            <p:ph type="body" idx="1" hasCustomPrompt="1"/>
          </p:nvPr>
        </p:nvSpPr>
        <p:spPr>
          <a:xfrm>
            <a:off x="587829" y="907021"/>
            <a:ext cx="10951200" cy="360000"/>
          </a:xfrm>
          <a:prstGeom prst="rect">
            <a:avLst/>
          </a:prstGeom>
        </p:spPr>
        <p:txBody>
          <a:bodyPr vert="horz" lIns="0" tIns="0" rIns="0" bIns="0" rtlCol="0" anchor="t">
            <a:normAutofit/>
          </a:bodyPr>
          <a:lstStyle>
            <a:lvl1pPr>
              <a:defRPr lang="en-US" sz="1790" b="0" dirty="0">
                <a:solidFill>
                  <a:schemeClr val="tx1">
                    <a:lumMod val="50000"/>
                  </a:schemeClr>
                </a:solidFill>
                <a:latin typeface="Gilroy" panose="00000500000000000000" pitchFamily="50" charset="0"/>
              </a:defRPr>
            </a:lvl1pPr>
          </a:lstStyle>
          <a:p>
            <a:pPr lvl="0">
              <a:lnSpc>
                <a:spcPct val="90000"/>
              </a:lnSpc>
              <a:spcBef>
                <a:spcPts val="994"/>
              </a:spcBef>
              <a:buFont typeface="Arial"/>
            </a:pPr>
            <a:r>
              <a:rPr lang="en-US"/>
              <a:t>Click to enter Subhead</a:t>
            </a:r>
          </a:p>
        </p:txBody>
      </p:sp>
    </p:spTree>
    <p:extLst>
      <p:ext uri="{BB962C8B-B14F-4D97-AF65-F5344CB8AC3E}">
        <p14:creationId xmlns:p14="http://schemas.microsoft.com/office/powerpoint/2010/main" val="742299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w/Subtitl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64F53BD-76E0-4B94-9D32-444BB9E7050A}"/>
              </a:ext>
            </a:extLst>
          </p:cNvPr>
          <p:cNvSpPr>
            <a:spLocks noGrp="1"/>
          </p:cNvSpPr>
          <p:nvPr>
            <p:ph type="title" hasCustomPrompt="1"/>
          </p:nvPr>
        </p:nvSpPr>
        <p:spPr>
          <a:xfrm>
            <a:off x="587829" y="373916"/>
            <a:ext cx="10951200" cy="486000"/>
          </a:xfrm>
        </p:spPr>
        <p:txBody>
          <a:bodyPr lIns="0" tIns="0" rIns="0" bIns="0" anchor="b">
            <a:normAutofit/>
          </a:bodyPr>
          <a:lstStyle>
            <a:lvl1pPr>
              <a:defRPr sz="2768" cap="all" baseline="0"/>
            </a:lvl1pPr>
          </a:lstStyle>
          <a:p>
            <a:r>
              <a:rPr lang="en-US"/>
              <a:t>Click to add title</a:t>
            </a:r>
          </a:p>
        </p:txBody>
      </p:sp>
      <p:sp>
        <p:nvSpPr>
          <p:cNvPr id="11" name="Text Placeholder 2">
            <a:extLst>
              <a:ext uri="{FF2B5EF4-FFF2-40B4-BE49-F238E27FC236}">
                <a16:creationId xmlns:a16="http://schemas.microsoft.com/office/drawing/2014/main" id="{E8869CE0-5965-4AEF-8259-6014E4BF9607}"/>
              </a:ext>
            </a:extLst>
          </p:cNvPr>
          <p:cNvSpPr>
            <a:spLocks noGrp="1"/>
          </p:cNvSpPr>
          <p:nvPr>
            <p:ph type="body" idx="1" hasCustomPrompt="1"/>
          </p:nvPr>
        </p:nvSpPr>
        <p:spPr>
          <a:xfrm>
            <a:off x="587829" y="907021"/>
            <a:ext cx="10951200" cy="360000"/>
          </a:xfrm>
          <a:prstGeom prst="rect">
            <a:avLst/>
          </a:prstGeom>
        </p:spPr>
        <p:txBody>
          <a:bodyPr lIns="0" tIns="0" rIns="0" bIns="0" anchor="t">
            <a:normAutofit/>
          </a:bodyPr>
          <a:lstStyle>
            <a:lvl1pPr marL="0" indent="0">
              <a:buNone/>
              <a:defRPr sz="1780" b="0">
                <a:solidFill>
                  <a:schemeClr val="tx1"/>
                </a:solidFill>
              </a:defRPr>
            </a:lvl1pPr>
            <a:lvl2pPr marL="451737" indent="0">
              <a:buNone/>
              <a:defRPr sz="1976">
                <a:solidFill>
                  <a:schemeClr val="tx1">
                    <a:tint val="75000"/>
                  </a:schemeClr>
                </a:solidFill>
              </a:defRPr>
            </a:lvl2pPr>
            <a:lvl3pPr marL="903475" indent="0">
              <a:buNone/>
              <a:defRPr sz="1780">
                <a:solidFill>
                  <a:schemeClr val="tx1">
                    <a:tint val="75000"/>
                  </a:schemeClr>
                </a:solidFill>
              </a:defRPr>
            </a:lvl3pPr>
            <a:lvl4pPr marL="1355212" indent="0">
              <a:buNone/>
              <a:defRPr sz="1580">
                <a:solidFill>
                  <a:schemeClr val="tx1">
                    <a:tint val="75000"/>
                  </a:schemeClr>
                </a:solidFill>
              </a:defRPr>
            </a:lvl4pPr>
            <a:lvl5pPr marL="1806948" indent="0">
              <a:buNone/>
              <a:defRPr sz="1580">
                <a:solidFill>
                  <a:schemeClr val="tx1">
                    <a:tint val="75000"/>
                  </a:schemeClr>
                </a:solidFill>
              </a:defRPr>
            </a:lvl5pPr>
            <a:lvl6pPr marL="2258686" indent="0">
              <a:buNone/>
              <a:defRPr sz="1580">
                <a:solidFill>
                  <a:schemeClr val="tx1">
                    <a:tint val="75000"/>
                  </a:schemeClr>
                </a:solidFill>
              </a:defRPr>
            </a:lvl6pPr>
            <a:lvl7pPr marL="2710423" indent="0">
              <a:buNone/>
              <a:defRPr sz="1580">
                <a:solidFill>
                  <a:schemeClr val="tx1">
                    <a:tint val="75000"/>
                  </a:schemeClr>
                </a:solidFill>
              </a:defRPr>
            </a:lvl7pPr>
            <a:lvl8pPr marL="3162160" indent="0">
              <a:buNone/>
              <a:defRPr sz="1580">
                <a:solidFill>
                  <a:schemeClr val="tx1">
                    <a:tint val="75000"/>
                  </a:schemeClr>
                </a:solidFill>
              </a:defRPr>
            </a:lvl8pPr>
            <a:lvl9pPr marL="3613897" indent="0">
              <a:buNone/>
              <a:defRPr sz="1580">
                <a:solidFill>
                  <a:schemeClr val="tx1">
                    <a:tint val="75000"/>
                  </a:schemeClr>
                </a:solidFill>
              </a:defRPr>
            </a:lvl9pPr>
          </a:lstStyle>
          <a:p>
            <a:pPr lvl="0"/>
            <a:r>
              <a:rPr lang="en-US"/>
              <a:t>Click to enter Subhead</a:t>
            </a:r>
          </a:p>
        </p:txBody>
      </p:sp>
      <p:sp>
        <p:nvSpPr>
          <p:cNvPr id="13" name="Text Placeholder 4">
            <a:extLst>
              <a:ext uri="{FF2B5EF4-FFF2-40B4-BE49-F238E27FC236}">
                <a16:creationId xmlns:a16="http://schemas.microsoft.com/office/drawing/2014/main" id="{7E739080-A589-4729-AF56-7CF6FB4BE834}"/>
              </a:ext>
            </a:extLst>
          </p:cNvPr>
          <p:cNvSpPr>
            <a:spLocks noGrp="1"/>
          </p:cNvSpPr>
          <p:nvPr>
            <p:ph type="body" sz="quarter" idx="31" hasCustomPrompt="1"/>
          </p:nvPr>
        </p:nvSpPr>
        <p:spPr>
          <a:xfrm>
            <a:off x="369406" y="366661"/>
            <a:ext cx="81178" cy="932911"/>
          </a:xfrm>
          <a:prstGeom prst="rect">
            <a:avLst/>
          </a:prstGeom>
          <a:solidFill>
            <a:schemeClr val="accent1"/>
          </a:solidFill>
          <a:ln>
            <a:solidFill>
              <a:schemeClr val="accent3">
                <a:lumMod val="75000"/>
              </a:schemeClr>
            </a:solidFill>
          </a:ln>
        </p:spPr>
        <p:txBody>
          <a:bodyPr vert="horz" lIns="182880" tIns="137160" rIns="91440" bIns="45720" rtlCol="0">
            <a:normAutofit/>
          </a:bodyPr>
          <a:lstStyle>
            <a:lvl1pPr>
              <a:defRPr lang="en-US" sz="1383" kern="1200" dirty="0" smtClean="0">
                <a:solidFill>
                  <a:srgbClr val="FFFFFF"/>
                </a:solidFill>
                <a:cs typeface="Arial"/>
              </a:defRPr>
            </a:lvl1pPr>
          </a:lstStyle>
          <a:p>
            <a:pPr lvl="0" algn="l" defTabSz="452144" rtl="0" latinLnBrk="0"/>
            <a:r>
              <a:rPr lang="en-US"/>
              <a:t> </a:t>
            </a:r>
          </a:p>
        </p:txBody>
      </p:sp>
    </p:spTree>
    <p:extLst>
      <p:ext uri="{BB962C8B-B14F-4D97-AF65-F5344CB8AC3E}">
        <p14:creationId xmlns:p14="http://schemas.microsoft.com/office/powerpoint/2010/main" val="720503150"/>
      </p:ext>
    </p:extLst>
  </p:cSld>
  <p:clrMapOvr>
    <a:masterClrMapping/>
  </p:clrMapOvr>
  <p:extLst>
    <p:ext uri="{DCECCB84-F9BA-43D5-87BE-67443E8EF086}">
      <p15:sldGuideLst xmlns:p15="http://schemas.microsoft.com/office/powerpoint/2012/main">
        <p15:guide id="1" orient="horz" pos="2164">
          <p15:clr>
            <a:srgbClr val="FBAE40"/>
          </p15:clr>
        </p15:guide>
        <p15:guide id="2" pos="38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40079" y="1416247"/>
            <a:ext cx="2507384" cy="2086322"/>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8"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3811976" y="1416247"/>
            <a:ext cx="6685808" cy="2086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0746F416-2A6D-4641-9C1B-110780D15901}"/>
              </a:ext>
            </a:extLst>
          </p:cNvPr>
          <p:cNvSpPr>
            <a:spLocks noGrp="1"/>
          </p:cNvSpPr>
          <p:nvPr>
            <p:ph type="body" sz="quarter" idx="14"/>
          </p:nvPr>
        </p:nvSpPr>
        <p:spPr>
          <a:xfrm>
            <a:off x="640078" y="3831120"/>
            <a:ext cx="2507384" cy="2092875"/>
          </a:xfrm>
          <a:solidFill>
            <a:schemeClr val="bg2"/>
          </a:solidFill>
        </p:spPr>
        <p:txBody>
          <a:bodyPr lIns="182880" tIns="182880" rIns="182880" bIns="182880"/>
          <a:lstStyle>
            <a:lvl1pPr>
              <a:defRPr sz="1400" baseline="0">
                <a:solidFill>
                  <a:schemeClr val="tx2"/>
                </a:solidFill>
              </a:defRPr>
            </a:lvl1pPr>
            <a:lvl2pPr>
              <a:defRPr sz="1400" baseline="0">
                <a:solidFill>
                  <a:schemeClr val="tx2"/>
                </a:solidFill>
              </a:defRPr>
            </a:lvl2pPr>
            <a:lvl3pPr>
              <a:defRPr sz="1400" baseline="0">
                <a:solidFill>
                  <a:schemeClr val="tx2"/>
                </a:solidFill>
              </a:defRPr>
            </a:lvl3pPr>
            <a:lvl4pPr>
              <a:defRPr sz="14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5" name="Content Placeholder 14">
            <a:extLst>
              <a:ext uri="{FF2B5EF4-FFF2-40B4-BE49-F238E27FC236}">
                <a16:creationId xmlns:a16="http://schemas.microsoft.com/office/drawing/2014/main" id="{F326B64C-F29E-864A-864F-DE4F232F6637}"/>
              </a:ext>
            </a:extLst>
          </p:cNvPr>
          <p:cNvSpPr>
            <a:spLocks noGrp="1"/>
          </p:cNvSpPr>
          <p:nvPr>
            <p:ph sz="quarter" idx="15"/>
          </p:nvPr>
        </p:nvSpPr>
        <p:spPr>
          <a:xfrm>
            <a:off x="3811588" y="3831120"/>
            <a:ext cx="6686550" cy="2092874"/>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898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lank Slide - Whit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3" dirty="0"/>
          </a:p>
        </p:txBody>
      </p:sp>
      <p:sp>
        <p:nvSpPr>
          <p:cNvPr id="4" name="Slide Number Placeholder 7">
            <a:extLst>
              <a:ext uri="{FF2B5EF4-FFF2-40B4-BE49-F238E27FC236}">
                <a16:creationId xmlns:a16="http://schemas.microsoft.com/office/drawing/2014/main" id="{D60612A7-CEE9-94DF-1DD0-5E884AF331EE}"/>
              </a:ext>
            </a:extLst>
          </p:cNvPr>
          <p:cNvSpPr txBox="1">
            <a:spLocks/>
          </p:cNvSpPr>
          <p:nvPr userDrawn="1"/>
        </p:nvSpPr>
        <p:spPr>
          <a:xfrm>
            <a:off x="165218" y="6653902"/>
            <a:ext cx="3233351" cy="180000"/>
          </a:xfrm>
          <a:prstGeom prst="rect">
            <a:avLst/>
          </a:prstGeom>
        </p:spPr>
        <p:txBody>
          <a:bodyPr l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326792-6F73-4BF5-A7E2-F3CDEFE6AD86}" type="slidenum">
              <a:rPr lang="en-US" sz="696" i="1" smtClean="0">
                <a:solidFill>
                  <a:schemeClr val="tx1"/>
                </a:solidFill>
                <a:latin typeface="Gilroy" panose="00000500000000000000" pitchFamily="50" charset="0"/>
              </a:rPr>
              <a:t>‹nº›</a:t>
            </a:fld>
            <a:r>
              <a:rPr lang="en-US" sz="696" dirty="0">
                <a:solidFill>
                  <a:schemeClr val="tx1"/>
                </a:solidFill>
                <a:latin typeface="Gilroy" panose="00000500000000000000" pitchFamily="50" charset="0"/>
              </a:rPr>
              <a:t>      Proprietary and Confidential. Cognition © 2023</a:t>
            </a:r>
            <a:endParaRPr lang="en-PH" sz="696" dirty="0">
              <a:solidFill>
                <a:schemeClr val="tx1"/>
              </a:solidFill>
              <a:latin typeface="Gilroy" panose="00000500000000000000" pitchFamily="50" charset="0"/>
            </a:endParaRPr>
          </a:p>
        </p:txBody>
      </p:sp>
      <p:pic>
        <p:nvPicPr>
          <p:cNvPr id="6" name="Picture 5" descr="A black background with a black square&#10;&#10;Description automatically generated">
            <a:extLst>
              <a:ext uri="{FF2B5EF4-FFF2-40B4-BE49-F238E27FC236}">
                <a16:creationId xmlns:a16="http://schemas.microsoft.com/office/drawing/2014/main" id="{5D6ADC06-D07F-413A-6EF8-576DDDB8FA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9925" y="6418992"/>
            <a:ext cx="1160639" cy="390224"/>
          </a:xfrm>
          <a:prstGeom prst="rect">
            <a:avLst/>
          </a:prstGeom>
        </p:spPr>
      </p:pic>
    </p:spTree>
    <p:extLst>
      <p:ext uri="{BB962C8B-B14F-4D97-AF65-F5344CB8AC3E}">
        <p14:creationId xmlns:p14="http://schemas.microsoft.com/office/powerpoint/2010/main" val="30815923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16171D"/>
        </a:solidFill>
        <a:effectLst/>
      </p:bgPr>
    </p:bg>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6AAD6856-ADF6-CB4C-BE1F-97839D4FA569}"/>
              </a:ext>
            </a:extLst>
          </p:cNvPr>
          <p:cNvSpPr/>
          <p:nvPr userDrawn="1"/>
        </p:nvSpPr>
        <p:spPr>
          <a:xfrm rot="5400000" flipH="1" flipV="1">
            <a:off x="-1504148" y="3932248"/>
            <a:ext cx="4836160" cy="3367384"/>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rgbClr val="D11778"/>
                </a:gs>
                <a:gs pos="51000">
                  <a:schemeClr val="accent3"/>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0156CEB4-8989-6B41-8164-E1965381B136}"/>
              </a:ext>
            </a:extLst>
          </p:cNvPr>
          <p:cNvSpPr/>
          <p:nvPr userDrawn="1"/>
        </p:nvSpPr>
        <p:spPr>
          <a:xfrm flipH="1" flipV="1">
            <a:off x="8595359" y="5181600"/>
            <a:ext cx="5039361" cy="1988434"/>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chemeClr val="accent6"/>
                </a:gs>
                <a:gs pos="51000">
                  <a:schemeClr val="accent1"/>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9780EF69-55A7-4D4D-81F5-BA8118EF0E2B}"/>
              </a:ext>
            </a:extLst>
          </p:cNvPr>
          <p:cNvCxnSpPr/>
          <p:nvPr userDrawn="1"/>
        </p:nvCxnSpPr>
        <p:spPr>
          <a:xfrm>
            <a:off x="0" y="0"/>
            <a:ext cx="12188952" cy="0"/>
          </a:xfrm>
          <a:prstGeom prst="line">
            <a:avLst/>
          </a:prstGeom>
          <a:ln w="635" cap="rnd">
            <a:solidFill>
              <a:srgbClr val="16171D"/>
            </a:soli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E4ED926-1D56-B744-BA7B-217154BBDBED}"/>
              </a:ext>
            </a:extLst>
          </p:cNvPr>
          <p:cNvCxnSpPr>
            <a:cxnSpLocks/>
          </p:cNvCxnSpPr>
          <p:nvPr userDrawn="1"/>
        </p:nvCxnSpPr>
        <p:spPr>
          <a:xfrm flipH="1" flipV="1">
            <a:off x="12188952" y="0"/>
            <a:ext cx="0" cy="6858000"/>
          </a:xfrm>
          <a:prstGeom prst="line">
            <a:avLst/>
          </a:prstGeom>
          <a:ln w="635" cap="rnd">
            <a:solidFill>
              <a:srgbClr val="16171D"/>
            </a:solidFill>
            <a:prstDash val="solid"/>
            <a:round/>
          </a:ln>
          <a:effectLst/>
        </p:spPr>
        <p:style>
          <a:lnRef idx="2">
            <a:schemeClr val="accent1"/>
          </a:lnRef>
          <a:fillRef idx="0">
            <a:schemeClr val="accent1"/>
          </a:fillRef>
          <a:effectRef idx="1">
            <a:schemeClr val="accent1"/>
          </a:effectRef>
          <a:fontRef idx="minor">
            <a:schemeClr val="tx1"/>
          </a:fontRef>
        </p:style>
      </p:cxnSp>
      <p:pic>
        <p:nvPicPr>
          <p:cNvPr id="5" name="Graphic 4">
            <a:extLst>
              <a:ext uri="{FF2B5EF4-FFF2-40B4-BE49-F238E27FC236}">
                <a16:creationId xmlns:a16="http://schemas.microsoft.com/office/drawing/2014/main" id="{2724F26B-111D-374C-B01D-1C2E96FF7C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00856" y="2962275"/>
            <a:ext cx="4587240" cy="933450"/>
          </a:xfrm>
          <a:prstGeom prst="rect">
            <a:avLst/>
          </a:prstGeom>
        </p:spPr>
      </p:pic>
      <p:pic>
        <p:nvPicPr>
          <p:cNvPr id="10" name="Graphic 9">
            <a:extLst>
              <a:ext uri="{FF2B5EF4-FFF2-40B4-BE49-F238E27FC236}">
                <a16:creationId xmlns:a16="http://schemas.microsoft.com/office/drawing/2014/main" id="{BBE35523-9BCA-4648-8259-B144C43E453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3515" y="832168"/>
            <a:ext cx="728980" cy="648970"/>
          </a:xfrm>
          <a:prstGeom prst="rect">
            <a:avLst/>
          </a:prstGeom>
        </p:spPr>
      </p:pic>
      <p:sp>
        <p:nvSpPr>
          <p:cNvPr id="9" name="Rectangle 1">
            <a:extLst>
              <a:ext uri="{FF2B5EF4-FFF2-40B4-BE49-F238E27FC236}">
                <a16:creationId xmlns:a16="http://schemas.microsoft.com/office/drawing/2014/main" id="{E0D29F0D-9867-754E-AEBA-7890AB400603}"/>
              </a:ext>
            </a:extLst>
          </p:cNvPr>
          <p:cNvSpPr/>
          <p:nvPr userDrawn="1"/>
        </p:nvSpPr>
        <p:spPr>
          <a:xfrm flipH="1">
            <a:off x="6734344" y="-312034"/>
            <a:ext cx="5950857" cy="2228352"/>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99000">
                  <a:schemeClr val="accent5"/>
                </a:gs>
                <a:gs pos="51000">
                  <a:srgbClr val="D11778"/>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46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02">
    <p:bg>
      <p:bgPr>
        <a:solidFill>
          <a:srgbClr val="16171D"/>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640080" y="873400"/>
            <a:ext cx="7362816" cy="3182213"/>
          </a:xfrm>
          <a:prstGeom prst="rect">
            <a:avLst/>
          </a:prstGeom>
        </p:spPr>
        <p:txBody>
          <a:bodyPr lIns="0" tIns="0" rIns="0" bIns="0" anchor="b">
            <a:noAutofit/>
          </a:bodyPr>
          <a:lstStyle>
            <a:lvl1pPr algn="l">
              <a:spcBef>
                <a:spcPts val="600"/>
              </a:spcBef>
              <a:spcAft>
                <a:spcPts val="600"/>
              </a:spcAft>
              <a:defRPr lang="en-US" sz="3999" b="0" i="0" kern="1200" cap="none"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GB"/>
              <a:t>Click to edit Master title style</a:t>
            </a:r>
            <a:endParaRPr lang="en-US"/>
          </a:p>
        </p:txBody>
      </p:sp>
      <p:sp>
        <p:nvSpPr>
          <p:cNvPr id="8" name="Text Placeholder 3">
            <a:extLst>
              <a:ext uri="{FF2B5EF4-FFF2-40B4-BE49-F238E27FC236}">
                <a16:creationId xmlns:a16="http://schemas.microsoft.com/office/drawing/2014/main" id="{025904FA-67E2-9041-8DEA-D74287F68190}"/>
              </a:ext>
            </a:extLst>
          </p:cNvPr>
          <p:cNvSpPr>
            <a:spLocks noGrp="1"/>
          </p:cNvSpPr>
          <p:nvPr>
            <p:ph type="body" sz="quarter" idx="11" hasCustomPrompt="1"/>
          </p:nvPr>
        </p:nvSpPr>
        <p:spPr>
          <a:xfrm>
            <a:off x="643264" y="4306825"/>
            <a:ext cx="7362816" cy="794362"/>
          </a:xfrm>
          <a:noFill/>
        </p:spPr>
        <p:txBody>
          <a:bodyPr anchor="b"/>
          <a:lstStyle>
            <a:lvl1pPr>
              <a:spcBef>
                <a:spcPts val="0"/>
              </a:spcBef>
              <a:spcAft>
                <a:spcPts val="0"/>
              </a:spcAft>
              <a:defRPr sz="2500">
                <a:solidFill>
                  <a:srgbClr val="E9EAE3"/>
                </a:solidFill>
              </a:defRPr>
            </a:lvl1pPr>
          </a:lstStyle>
          <a:p>
            <a:pPr lvl="0"/>
            <a:r>
              <a:rPr lang="en-GB"/>
              <a:t>First name Surname</a:t>
            </a:r>
            <a:endParaRPr lang="en-US"/>
          </a:p>
        </p:txBody>
      </p:sp>
      <p:sp>
        <p:nvSpPr>
          <p:cNvPr id="10" name="Text Placeholder 12">
            <a:extLst>
              <a:ext uri="{FF2B5EF4-FFF2-40B4-BE49-F238E27FC236}">
                <a16:creationId xmlns:a16="http://schemas.microsoft.com/office/drawing/2014/main" id="{1C56F9A3-CCE4-014C-816E-3964D35695A8}"/>
              </a:ext>
            </a:extLst>
          </p:cNvPr>
          <p:cNvSpPr>
            <a:spLocks noGrp="1"/>
          </p:cNvSpPr>
          <p:nvPr>
            <p:ph type="body" sz="quarter" idx="12" hasCustomPrompt="1"/>
          </p:nvPr>
        </p:nvSpPr>
        <p:spPr>
          <a:xfrm>
            <a:off x="640080" y="5194937"/>
            <a:ext cx="7362816" cy="901956"/>
          </a:xfrm>
          <a:noFill/>
        </p:spPr>
        <p:txBody>
          <a:bodyPr/>
          <a:lstStyle>
            <a:lvl1pPr>
              <a:spcBef>
                <a:spcPts val="0"/>
              </a:spcBef>
              <a:spcAft>
                <a:spcPts val="0"/>
              </a:spcAft>
              <a:defRPr sz="1800" cap="all" spc="300" baseline="0">
                <a:solidFill>
                  <a:srgbClr val="1AB0E6"/>
                </a:solidFill>
              </a:defRPr>
            </a:lvl1pPr>
            <a:lvl2pPr>
              <a:defRPr cap="all" baseline="0">
                <a:solidFill>
                  <a:srgbClr val="1AB0E6"/>
                </a:solidFill>
              </a:defRPr>
            </a:lvl2pPr>
            <a:lvl3pPr>
              <a:defRPr cap="all" baseline="0">
                <a:solidFill>
                  <a:srgbClr val="1AB0E6"/>
                </a:solidFill>
              </a:defRPr>
            </a:lvl3pPr>
            <a:lvl4pPr>
              <a:defRPr cap="all" baseline="0">
                <a:solidFill>
                  <a:srgbClr val="1AB0E6"/>
                </a:solidFill>
              </a:defRPr>
            </a:lvl4pPr>
            <a:lvl5pPr>
              <a:defRPr cap="all" baseline="0">
                <a:solidFill>
                  <a:srgbClr val="1AB0E6"/>
                </a:solidFill>
              </a:defRPr>
            </a:lvl5pPr>
          </a:lstStyle>
          <a:p>
            <a:pPr lvl="0"/>
            <a:r>
              <a:rPr lang="en-GB"/>
              <a:t>JOB TITLE, COMPANY</a:t>
            </a:r>
            <a:endParaRPr lang="en-US"/>
          </a:p>
        </p:txBody>
      </p:sp>
      <p:pic>
        <p:nvPicPr>
          <p:cNvPr id="9" name="Graphic 8">
            <a:extLst>
              <a:ext uri="{FF2B5EF4-FFF2-40B4-BE49-F238E27FC236}">
                <a16:creationId xmlns:a16="http://schemas.microsoft.com/office/drawing/2014/main" id="{062D75C6-CAF9-834B-AE9B-71A8CFD12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55019" y="873400"/>
            <a:ext cx="728980" cy="648970"/>
          </a:xfrm>
          <a:prstGeom prst="rect">
            <a:avLst/>
          </a:prstGeom>
        </p:spPr>
      </p:pic>
      <p:sp>
        <p:nvSpPr>
          <p:cNvPr id="12" name="Rectangle 1">
            <a:extLst>
              <a:ext uri="{FF2B5EF4-FFF2-40B4-BE49-F238E27FC236}">
                <a16:creationId xmlns:a16="http://schemas.microsoft.com/office/drawing/2014/main" id="{2EFD4943-C38C-6941-8182-599B915A7813}"/>
              </a:ext>
            </a:extLst>
          </p:cNvPr>
          <p:cNvSpPr/>
          <p:nvPr userDrawn="1"/>
        </p:nvSpPr>
        <p:spPr>
          <a:xfrm rot="5400000" flipH="1" flipV="1">
            <a:off x="8026401" y="4490720"/>
            <a:ext cx="3647440" cy="2204717"/>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chemeClr val="accent5"/>
                </a:gs>
                <a:gs pos="52000">
                  <a:srgbClr val="D11778"/>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2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02">
    <p:bg>
      <p:bgPr>
        <a:solidFill>
          <a:srgbClr val="16171D"/>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640080" y="873400"/>
            <a:ext cx="7360920" cy="3182213"/>
          </a:xfrm>
          <a:prstGeom prst="rect">
            <a:avLst/>
          </a:prstGeom>
        </p:spPr>
        <p:txBody>
          <a:bodyPr lIns="0" tIns="0" rIns="0" bIns="0" anchor="b">
            <a:noAutofit/>
          </a:bodyPr>
          <a:lstStyle>
            <a:lvl1pPr algn="l">
              <a:spcBef>
                <a:spcPts val="600"/>
              </a:spcBef>
              <a:spcAft>
                <a:spcPts val="600"/>
              </a:spcAft>
              <a:defRPr lang="en-US" sz="3999" b="0" i="0" kern="1200" cap="none"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GB"/>
              <a:t>Click to edit Master title style</a:t>
            </a:r>
            <a:endParaRPr lang="en-US"/>
          </a:p>
        </p:txBody>
      </p:sp>
      <p:sp>
        <p:nvSpPr>
          <p:cNvPr id="7" name="Text Placeholder 3">
            <a:extLst>
              <a:ext uri="{FF2B5EF4-FFF2-40B4-BE49-F238E27FC236}">
                <a16:creationId xmlns:a16="http://schemas.microsoft.com/office/drawing/2014/main" id="{DD78F4DB-2235-414A-A821-73B277384993}"/>
              </a:ext>
            </a:extLst>
          </p:cNvPr>
          <p:cNvSpPr>
            <a:spLocks noGrp="1"/>
          </p:cNvSpPr>
          <p:nvPr>
            <p:ph type="body" sz="quarter" idx="11" hasCustomPrompt="1"/>
          </p:nvPr>
        </p:nvSpPr>
        <p:spPr>
          <a:xfrm>
            <a:off x="643264" y="4306825"/>
            <a:ext cx="7360920" cy="794362"/>
          </a:xfrm>
          <a:noFill/>
        </p:spPr>
        <p:txBody>
          <a:bodyPr anchor="b"/>
          <a:lstStyle>
            <a:lvl1pPr>
              <a:spcBef>
                <a:spcPts val="0"/>
              </a:spcBef>
              <a:spcAft>
                <a:spcPts val="0"/>
              </a:spcAft>
              <a:defRPr sz="2500">
                <a:solidFill>
                  <a:srgbClr val="E9EAE3"/>
                </a:solidFill>
              </a:defRPr>
            </a:lvl1pPr>
          </a:lstStyle>
          <a:p>
            <a:pPr lvl="0"/>
            <a:r>
              <a:rPr lang="en-GB"/>
              <a:t>First name Surname</a:t>
            </a:r>
            <a:endParaRPr lang="en-US"/>
          </a:p>
        </p:txBody>
      </p:sp>
      <p:sp>
        <p:nvSpPr>
          <p:cNvPr id="8" name="Text Placeholder 12">
            <a:extLst>
              <a:ext uri="{FF2B5EF4-FFF2-40B4-BE49-F238E27FC236}">
                <a16:creationId xmlns:a16="http://schemas.microsoft.com/office/drawing/2014/main" id="{DB0A5347-515B-B744-9FB4-25EC0B317B94}"/>
              </a:ext>
            </a:extLst>
          </p:cNvPr>
          <p:cNvSpPr>
            <a:spLocks noGrp="1"/>
          </p:cNvSpPr>
          <p:nvPr>
            <p:ph type="body" sz="quarter" idx="12" hasCustomPrompt="1"/>
          </p:nvPr>
        </p:nvSpPr>
        <p:spPr>
          <a:xfrm>
            <a:off x="640080" y="5194937"/>
            <a:ext cx="7360920" cy="901956"/>
          </a:xfrm>
          <a:noFill/>
        </p:spPr>
        <p:txBody>
          <a:bodyPr/>
          <a:lstStyle>
            <a:lvl1pPr>
              <a:spcBef>
                <a:spcPts val="0"/>
              </a:spcBef>
              <a:spcAft>
                <a:spcPts val="0"/>
              </a:spcAft>
              <a:defRPr sz="1800" cap="all" spc="300" baseline="0">
                <a:solidFill>
                  <a:srgbClr val="1AB0E6"/>
                </a:solidFill>
              </a:defRPr>
            </a:lvl1pPr>
            <a:lvl2pPr>
              <a:defRPr cap="all" baseline="0">
                <a:solidFill>
                  <a:srgbClr val="1AB0E6"/>
                </a:solidFill>
              </a:defRPr>
            </a:lvl2pPr>
            <a:lvl3pPr>
              <a:defRPr cap="all" baseline="0">
                <a:solidFill>
                  <a:srgbClr val="1AB0E6"/>
                </a:solidFill>
              </a:defRPr>
            </a:lvl3pPr>
            <a:lvl4pPr>
              <a:defRPr cap="all" baseline="0">
                <a:solidFill>
                  <a:srgbClr val="1AB0E6"/>
                </a:solidFill>
              </a:defRPr>
            </a:lvl4pPr>
            <a:lvl5pPr>
              <a:defRPr cap="all" baseline="0">
                <a:solidFill>
                  <a:srgbClr val="1AB0E6"/>
                </a:solidFill>
              </a:defRPr>
            </a:lvl5pPr>
          </a:lstStyle>
          <a:p>
            <a:pPr lvl="0"/>
            <a:r>
              <a:rPr lang="en-GB"/>
              <a:t>JOB TITLE, COMPANY</a:t>
            </a:r>
            <a:endParaRPr lang="en-US"/>
          </a:p>
        </p:txBody>
      </p:sp>
      <p:pic>
        <p:nvPicPr>
          <p:cNvPr id="9" name="Graphic 8">
            <a:extLst>
              <a:ext uri="{FF2B5EF4-FFF2-40B4-BE49-F238E27FC236}">
                <a16:creationId xmlns:a16="http://schemas.microsoft.com/office/drawing/2014/main" id="{86145F0F-557B-CF4A-9B24-B35866AA9F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923" y="5481976"/>
            <a:ext cx="728980" cy="648970"/>
          </a:xfrm>
          <a:prstGeom prst="rect">
            <a:avLst/>
          </a:prstGeom>
        </p:spPr>
      </p:pic>
      <p:sp>
        <p:nvSpPr>
          <p:cNvPr id="11" name="Rectangle 1">
            <a:extLst>
              <a:ext uri="{FF2B5EF4-FFF2-40B4-BE49-F238E27FC236}">
                <a16:creationId xmlns:a16="http://schemas.microsoft.com/office/drawing/2014/main" id="{10C10D13-5468-B749-8675-1EA01FE9FF13}"/>
              </a:ext>
            </a:extLst>
          </p:cNvPr>
          <p:cNvSpPr/>
          <p:nvPr userDrawn="1"/>
        </p:nvSpPr>
        <p:spPr>
          <a:xfrm rot="16200000" flipH="1" flipV="1">
            <a:off x="9331133" y="696789"/>
            <a:ext cx="3955590" cy="2175938"/>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chemeClr val="accent6"/>
                </a:gs>
                <a:gs pos="51000">
                  <a:schemeClr val="accent1"/>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00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Title02">
    <p:bg>
      <p:bgPr>
        <a:solidFill>
          <a:srgbClr val="16171D"/>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640080" y="873400"/>
            <a:ext cx="7360920" cy="3182213"/>
          </a:xfrm>
          <a:prstGeom prst="rect">
            <a:avLst/>
          </a:prstGeom>
        </p:spPr>
        <p:txBody>
          <a:bodyPr lIns="0" tIns="0" rIns="0" bIns="0" anchor="b">
            <a:noAutofit/>
          </a:bodyPr>
          <a:lstStyle>
            <a:lvl1pPr algn="l">
              <a:spcBef>
                <a:spcPts val="600"/>
              </a:spcBef>
              <a:spcAft>
                <a:spcPts val="600"/>
              </a:spcAft>
              <a:defRPr lang="en-US" sz="3999" b="0" i="0" kern="1200" cap="none"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GB"/>
              <a:t>Click to edit Master title style</a:t>
            </a:r>
            <a:endParaRPr lang="en-US"/>
          </a:p>
        </p:txBody>
      </p:sp>
      <p:sp>
        <p:nvSpPr>
          <p:cNvPr id="7" name="Text Placeholder 3">
            <a:extLst>
              <a:ext uri="{FF2B5EF4-FFF2-40B4-BE49-F238E27FC236}">
                <a16:creationId xmlns:a16="http://schemas.microsoft.com/office/drawing/2014/main" id="{66DF5A10-1F6E-054D-A81F-4E51CF7B8261}"/>
              </a:ext>
            </a:extLst>
          </p:cNvPr>
          <p:cNvSpPr>
            <a:spLocks noGrp="1"/>
          </p:cNvSpPr>
          <p:nvPr>
            <p:ph type="body" sz="quarter" idx="11" hasCustomPrompt="1"/>
          </p:nvPr>
        </p:nvSpPr>
        <p:spPr>
          <a:xfrm>
            <a:off x="643264" y="4306825"/>
            <a:ext cx="7357736" cy="794362"/>
          </a:xfrm>
          <a:noFill/>
        </p:spPr>
        <p:txBody>
          <a:bodyPr anchor="b"/>
          <a:lstStyle>
            <a:lvl1pPr>
              <a:spcBef>
                <a:spcPts val="0"/>
              </a:spcBef>
              <a:spcAft>
                <a:spcPts val="0"/>
              </a:spcAft>
              <a:defRPr sz="2500">
                <a:solidFill>
                  <a:srgbClr val="E9EAE3"/>
                </a:solidFill>
              </a:defRPr>
            </a:lvl1pPr>
          </a:lstStyle>
          <a:p>
            <a:pPr lvl="0"/>
            <a:r>
              <a:rPr lang="en-GB"/>
              <a:t>First name Surname</a:t>
            </a:r>
            <a:endParaRPr lang="en-US"/>
          </a:p>
        </p:txBody>
      </p:sp>
      <p:sp>
        <p:nvSpPr>
          <p:cNvPr id="8" name="Text Placeholder 12">
            <a:extLst>
              <a:ext uri="{FF2B5EF4-FFF2-40B4-BE49-F238E27FC236}">
                <a16:creationId xmlns:a16="http://schemas.microsoft.com/office/drawing/2014/main" id="{CAE358F8-9157-A948-82B4-7B30A5CF32E4}"/>
              </a:ext>
            </a:extLst>
          </p:cNvPr>
          <p:cNvSpPr>
            <a:spLocks noGrp="1"/>
          </p:cNvSpPr>
          <p:nvPr>
            <p:ph type="body" sz="quarter" idx="12" hasCustomPrompt="1"/>
          </p:nvPr>
        </p:nvSpPr>
        <p:spPr>
          <a:xfrm>
            <a:off x="640080" y="5194937"/>
            <a:ext cx="7357736" cy="901956"/>
          </a:xfrm>
          <a:noFill/>
        </p:spPr>
        <p:txBody>
          <a:bodyPr/>
          <a:lstStyle>
            <a:lvl1pPr>
              <a:spcBef>
                <a:spcPts val="0"/>
              </a:spcBef>
              <a:spcAft>
                <a:spcPts val="0"/>
              </a:spcAft>
              <a:defRPr sz="1800" cap="all" spc="300" baseline="0">
                <a:solidFill>
                  <a:srgbClr val="1AB0E6"/>
                </a:solidFill>
              </a:defRPr>
            </a:lvl1pPr>
            <a:lvl2pPr>
              <a:defRPr cap="all" baseline="0">
                <a:solidFill>
                  <a:srgbClr val="1AB0E6"/>
                </a:solidFill>
              </a:defRPr>
            </a:lvl2pPr>
            <a:lvl3pPr>
              <a:defRPr cap="all" baseline="0">
                <a:solidFill>
                  <a:srgbClr val="1AB0E6"/>
                </a:solidFill>
              </a:defRPr>
            </a:lvl3pPr>
            <a:lvl4pPr>
              <a:defRPr cap="all" baseline="0">
                <a:solidFill>
                  <a:srgbClr val="1AB0E6"/>
                </a:solidFill>
              </a:defRPr>
            </a:lvl4pPr>
            <a:lvl5pPr>
              <a:defRPr cap="all" baseline="0">
                <a:solidFill>
                  <a:srgbClr val="1AB0E6"/>
                </a:solidFill>
              </a:defRPr>
            </a:lvl5pPr>
          </a:lstStyle>
          <a:p>
            <a:pPr lvl="0"/>
            <a:r>
              <a:rPr lang="en-GB"/>
              <a:t>JOB TITLE, COMPANY</a:t>
            </a:r>
            <a:endParaRPr lang="en-US"/>
          </a:p>
        </p:txBody>
      </p:sp>
      <p:pic>
        <p:nvPicPr>
          <p:cNvPr id="9" name="Graphic 8">
            <a:extLst>
              <a:ext uri="{FF2B5EF4-FFF2-40B4-BE49-F238E27FC236}">
                <a16:creationId xmlns:a16="http://schemas.microsoft.com/office/drawing/2014/main" id="{46D1C615-850E-7241-8A5E-99F2044B607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55019" y="873400"/>
            <a:ext cx="728980" cy="648970"/>
          </a:xfrm>
          <a:prstGeom prst="rect">
            <a:avLst/>
          </a:prstGeom>
        </p:spPr>
      </p:pic>
      <p:sp>
        <p:nvSpPr>
          <p:cNvPr id="10" name="Rectangle 1">
            <a:extLst>
              <a:ext uri="{FF2B5EF4-FFF2-40B4-BE49-F238E27FC236}">
                <a16:creationId xmlns:a16="http://schemas.microsoft.com/office/drawing/2014/main" id="{FDA954C0-4134-814A-9E8E-21F4843DC8D9}"/>
              </a:ext>
            </a:extLst>
          </p:cNvPr>
          <p:cNvSpPr/>
          <p:nvPr userDrawn="1"/>
        </p:nvSpPr>
        <p:spPr>
          <a:xfrm flipH="1" flipV="1">
            <a:off x="9184640" y="3739208"/>
            <a:ext cx="3322320" cy="3367384"/>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rgbClr val="D11778"/>
                </a:gs>
                <a:gs pos="51000">
                  <a:schemeClr val="accent3"/>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46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Quote Dark Background 02">
    <p:bg>
      <p:bgPr>
        <a:solidFill>
          <a:srgbClr val="16171D"/>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8B89204-C3E3-A448-97D2-AEBDCFE82FCB}"/>
              </a:ext>
            </a:extLst>
          </p:cNvPr>
          <p:cNvSpPr>
            <a:spLocks noGrp="1"/>
          </p:cNvSpPr>
          <p:nvPr>
            <p:ph type="body" sz="quarter" idx="10"/>
          </p:nvPr>
        </p:nvSpPr>
        <p:spPr>
          <a:xfrm>
            <a:off x="932532" y="2048411"/>
            <a:ext cx="5563891" cy="4192292"/>
          </a:xfrm>
        </p:spPr>
        <p:txBody>
          <a:bodyPr>
            <a:noAutofit/>
          </a:bodyPr>
          <a:lstStyle>
            <a:lvl1pPr>
              <a:lnSpc>
                <a:spcPct val="100000"/>
              </a:lnSpc>
              <a:defRPr sz="3200" b="0" i="0">
                <a:solidFill>
                  <a:schemeClr val="bg1"/>
                </a:solidFill>
                <a:latin typeface="+mn-lt"/>
              </a:defRPr>
            </a:lvl1pPr>
          </a:lstStyle>
          <a:p>
            <a:pPr lvl="0"/>
            <a:r>
              <a:rPr lang="en-GB"/>
              <a:t>Click to edit Master text styles</a:t>
            </a:r>
          </a:p>
        </p:txBody>
      </p:sp>
      <p:sp>
        <p:nvSpPr>
          <p:cNvPr id="6" name="Rectangle 1">
            <a:extLst>
              <a:ext uri="{FF2B5EF4-FFF2-40B4-BE49-F238E27FC236}">
                <a16:creationId xmlns:a16="http://schemas.microsoft.com/office/drawing/2014/main" id="{64A9E5E9-22F0-6F46-A98C-39F8AED6CE06}"/>
              </a:ext>
            </a:extLst>
          </p:cNvPr>
          <p:cNvSpPr/>
          <p:nvPr userDrawn="1"/>
        </p:nvSpPr>
        <p:spPr>
          <a:xfrm rot="5400000" flipH="1" flipV="1">
            <a:off x="618823" y="629393"/>
            <a:ext cx="5830377" cy="7250904"/>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rgbClr val="D11778"/>
                </a:gs>
                <a:gs pos="51000">
                  <a:schemeClr val="accent3"/>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a:extLst>
              <a:ext uri="{FF2B5EF4-FFF2-40B4-BE49-F238E27FC236}">
                <a16:creationId xmlns:a16="http://schemas.microsoft.com/office/drawing/2014/main" id="{9E2F436F-A846-3744-AC99-914F6066AAF7}"/>
              </a:ext>
            </a:extLst>
          </p:cNvPr>
          <p:cNvSpPr/>
          <p:nvPr userDrawn="1"/>
        </p:nvSpPr>
        <p:spPr>
          <a:xfrm rot="16200000" flipH="1" flipV="1">
            <a:off x="8782135" y="483783"/>
            <a:ext cx="4602480" cy="2781475"/>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chemeClr val="accent6"/>
                </a:gs>
                <a:gs pos="51000">
                  <a:schemeClr val="accent1"/>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23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Quote Dark Background 02">
    <p:bg>
      <p:bgPr>
        <a:solidFill>
          <a:srgbClr val="16171D"/>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64A9E5E9-22F0-6F46-A98C-39F8AED6CE06}"/>
              </a:ext>
            </a:extLst>
          </p:cNvPr>
          <p:cNvSpPr/>
          <p:nvPr userDrawn="1"/>
        </p:nvSpPr>
        <p:spPr>
          <a:xfrm rot="5400000" flipH="1" flipV="1">
            <a:off x="618823" y="629393"/>
            <a:ext cx="5830377" cy="7250904"/>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rgbClr val="D11778"/>
                </a:gs>
                <a:gs pos="51000">
                  <a:schemeClr val="accent3"/>
                </a:gs>
              </a:gsLst>
              <a:lin ang="21594000" scaled="0"/>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a:extLst>
              <a:ext uri="{FF2B5EF4-FFF2-40B4-BE49-F238E27FC236}">
                <a16:creationId xmlns:a16="http://schemas.microsoft.com/office/drawing/2014/main" id="{9E2F436F-A846-3744-AC99-914F6066AAF7}"/>
              </a:ext>
            </a:extLst>
          </p:cNvPr>
          <p:cNvSpPr/>
          <p:nvPr userDrawn="1"/>
        </p:nvSpPr>
        <p:spPr>
          <a:xfrm rot="16200000" flipH="1" flipV="1">
            <a:off x="8782135" y="483783"/>
            <a:ext cx="4602480" cy="2781475"/>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100000">
                  <a:schemeClr val="accent6"/>
                </a:gs>
                <a:gs pos="51000">
                  <a:schemeClr val="accent1"/>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79F9E8BF-B849-E448-86EC-7DCDEE2223F8}"/>
              </a:ext>
            </a:extLst>
          </p:cNvPr>
          <p:cNvSpPr>
            <a:spLocks noGrp="1" noChangeAspect="1"/>
          </p:cNvSpPr>
          <p:nvPr>
            <p:ph type="pic" sz="quarter" idx="10" hasCustomPrompt="1"/>
          </p:nvPr>
        </p:nvSpPr>
        <p:spPr>
          <a:xfrm>
            <a:off x="1108200" y="622800"/>
            <a:ext cx="9975600" cy="5612400"/>
          </a:xfrm>
          <a:solidFill>
            <a:srgbClr val="16171D">
              <a:alpha val="90000"/>
            </a:srgbClr>
          </a:solidFill>
        </p:spPr>
        <p:txBody>
          <a:bodyPr anchor="ctr"/>
          <a:lstStyle>
            <a:lvl1pPr algn="ctr">
              <a:defRPr>
                <a:solidFill>
                  <a:schemeClr val="bg1"/>
                </a:solidFill>
              </a:defRPr>
            </a:lvl1pPr>
          </a:lstStyle>
          <a:p>
            <a:r>
              <a:rPr lang="en-GB"/>
              <a:t>Video Still image</a:t>
            </a:r>
            <a:endParaRPr lang="en-US"/>
          </a:p>
        </p:txBody>
      </p:sp>
    </p:spTree>
    <p:extLst>
      <p:ext uri="{BB962C8B-B14F-4D97-AF65-F5344CB8AC3E}">
        <p14:creationId xmlns:p14="http://schemas.microsoft.com/office/powerpoint/2010/main" val="244259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mp; Subhead &amp; Content Dark">
    <p:bg>
      <p:bgRef idx="1001">
        <a:schemeClr val="bg1"/>
      </p:bgRef>
    </p:bg>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F0A1421A-65BB-2849-879E-935D4162E1A2}"/>
              </a:ext>
            </a:extLst>
          </p:cNvPr>
          <p:cNvSpPr>
            <a:spLocks noGrp="1"/>
          </p:cNvSpPr>
          <p:nvPr>
            <p:ph sz="quarter" idx="14"/>
          </p:nvPr>
        </p:nvSpPr>
        <p:spPr>
          <a:xfrm>
            <a:off x="640080" y="1826298"/>
            <a:ext cx="10881360" cy="4312109"/>
          </a:xfrm>
        </p:spPr>
        <p:txBody>
          <a:bodyPr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4D788CF2-2C91-9B47-9036-3B970094E388}"/>
              </a:ext>
            </a:extLst>
          </p:cNvPr>
          <p:cNvSpPr>
            <a:spLocks noGrp="1"/>
          </p:cNvSpPr>
          <p:nvPr>
            <p:ph type="title"/>
          </p:nvPr>
        </p:nvSpPr>
        <p:spPr>
          <a:xfrm>
            <a:off x="640080" y="457200"/>
            <a:ext cx="10881360" cy="443450"/>
          </a:xfrm>
          <a:prstGeom prst="rect">
            <a:avLst/>
          </a:prstGeom>
        </p:spPr>
        <p:txBody>
          <a:bodyPr bIns="0" anchor="t"/>
          <a:lstStyle>
            <a:lvl1pPr>
              <a:defRPr b="0">
                <a:solidFill>
                  <a:schemeClr val="bg1"/>
                </a:solidFill>
              </a:defRPr>
            </a:lvl1pPr>
          </a:lstStyle>
          <a:p>
            <a:r>
              <a:rPr lang="en-GB"/>
              <a:t>Click to edit Master title style</a:t>
            </a:r>
            <a:endParaRPr lang="en-US"/>
          </a:p>
        </p:txBody>
      </p:sp>
      <p:sp>
        <p:nvSpPr>
          <p:cNvPr id="13" name="Text Placeholder 7">
            <a:extLst>
              <a:ext uri="{FF2B5EF4-FFF2-40B4-BE49-F238E27FC236}">
                <a16:creationId xmlns:a16="http://schemas.microsoft.com/office/drawing/2014/main" id="{2C138584-104B-8341-ADC5-8BE90FE2FCAE}"/>
              </a:ext>
            </a:extLst>
          </p:cNvPr>
          <p:cNvSpPr>
            <a:spLocks noGrp="1"/>
          </p:cNvSpPr>
          <p:nvPr>
            <p:ph type="body" sz="quarter" idx="13" hasCustomPrompt="1"/>
          </p:nvPr>
        </p:nvSpPr>
        <p:spPr>
          <a:xfrm>
            <a:off x="640080" y="1083598"/>
            <a:ext cx="10881360" cy="548640"/>
          </a:xfrm>
        </p:spPr>
        <p:txBody>
          <a:bodyPr>
            <a:normAutofit/>
          </a:bodyPr>
          <a:lstStyle>
            <a:lvl1pPr>
              <a:lnSpc>
                <a:spcPct val="100000"/>
              </a:lnSpc>
              <a:defRPr lang="en-GB" sz="1500" kern="1200" cap="all" spc="300" baseline="0" dirty="0" smtClean="0">
                <a:solidFill>
                  <a:schemeClr val="accent1"/>
                </a:solidFill>
                <a:latin typeface="Arial Nova" panose="020B0504020202020204" pitchFamily="34" charset="0"/>
                <a:ea typeface="+mn-ea"/>
                <a:cs typeface="+mn-cs"/>
              </a:defRPr>
            </a:lvl1pPr>
          </a:lstStyle>
          <a:p>
            <a:pPr lvl="0"/>
            <a:r>
              <a:rPr lang="en-GB"/>
              <a:t>CLICK TO EDIT MASTER TEXT STYLES</a:t>
            </a:r>
          </a:p>
        </p:txBody>
      </p:sp>
    </p:spTree>
    <p:extLst>
      <p:ext uri="{BB962C8B-B14F-4D97-AF65-F5344CB8AC3E}">
        <p14:creationId xmlns:p14="http://schemas.microsoft.com/office/powerpoint/2010/main" val="2546449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itle &amp; Subhead &amp; Content Dark">
    <p:bg>
      <p:bgPr>
        <a:solidFill>
          <a:srgbClr val="16171D"/>
        </a:solidFill>
        <a:effectLst/>
      </p:bgPr>
    </p:bg>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F0A1421A-65BB-2849-879E-935D4162E1A2}"/>
              </a:ext>
            </a:extLst>
          </p:cNvPr>
          <p:cNvSpPr>
            <a:spLocks noGrp="1"/>
          </p:cNvSpPr>
          <p:nvPr>
            <p:ph sz="quarter" idx="14"/>
          </p:nvPr>
        </p:nvSpPr>
        <p:spPr>
          <a:xfrm>
            <a:off x="640080" y="1826298"/>
            <a:ext cx="10881360" cy="4312109"/>
          </a:xfrm>
        </p:spPr>
        <p:txBody>
          <a:bodyPr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4D788CF2-2C91-9B47-9036-3B970094E388}"/>
              </a:ext>
            </a:extLst>
          </p:cNvPr>
          <p:cNvSpPr>
            <a:spLocks noGrp="1"/>
          </p:cNvSpPr>
          <p:nvPr>
            <p:ph type="title"/>
          </p:nvPr>
        </p:nvSpPr>
        <p:spPr>
          <a:xfrm>
            <a:off x="640080" y="457200"/>
            <a:ext cx="10881360" cy="443450"/>
          </a:xfrm>
          <a:prstGeom prst="rect">
            <a:avLst/>
          </a:prstGeom>
        </p:spPr>
        <p:txBody>
          <a:bodyPr bIns="0" anchor="t"/>
          <a:lstStyle>
            <a:lvl1pPr>
              <a:defRPr b="0">
                <a:solidFill>
                  <a:schemeClr val="bg1"/>
                </a:solidFill>
              </a:defRPr>
            </a:lvl1pPr>
          </a:lstStyle>
          <a:p>
            <a:r>
              <a:rPr lang="en-GB"/>
              <a:t>Click to edit Master title style</a:t>
            </a:r>
            <a:endParaRPr lang="en-US"/>
          </a:p>
        </p:txBody>
      </p:sp>
      <p:sp>
        <p:nvSpPr>
          <p:cNvPr id="13" name="Text Placeholder 7">
            <a:extLst>
              <a:ext uri="{FF2B5EF4-FFF2-40B4-BE49-F238E27FC236}">
                <a16:creationId xmlns:a16="http://schemas.microsoft.com/office/drawing/2014/main" id="{2C138584-104B-8341-ADC5-8BE90FE2FCAE}"/>
              </a:ext>
            </a:extLst>
          </p:cNvPr>
          <p:cNvSpPr>
            <a:spLocks noGrp="1"/>
          </p:cNvSpPr>
          <p:nvPr>
            <p:ph type="body" sz="quarter" idx="13" hasCustomPrompt="1"/>
          </p:nvPr>
        </p:nvSpPr>
        <p:spPr>
          <a:xfrm>
            <a:off x="640080" y="1083598"/>
            <a:ext cx="10881360" cy="548640"/>
          </a:xfrm>
        </p:spPr>
        <p:txBody>
          <a:bodyPr>
            <a:normAutofit/>
          </a:bodyPr>
          <a:lstStyle>
            <a:lvl1pPr>
              <a:lnSpc>
                <a:spcPct val="100000"/>
              </a:lnSpc>
              <a:defRPr lang="en-GB" sz="1500" kern="1200" cap="all" spc="300" baseline="0" dirty="0" smtClean="0">
                <a:solidFill>
                  <a:schemeClr val="accent1"/>
                </a:solidFill>
                <a:latin typeface="Arial Nova" panose="020B0504020202020204" pitchFamily="34" charset="0"/>
                <a:ea typeface="+mn-ea"/>
                <a:cs typeface="+mn-cs"/>
              </a:defRPr>
            </a:lvl1pPr>
          </a:lstStyle>
          <a:p>
            <a:pPr lvl="0"/>
            <a:r>
              <a:rPr lang="en-GB"/>
              <a:t>CLICK TO EDIT MASTER TEXT STYLES</a:t>
            </a:r>
          </a:p>
        </p:txBody>
      </p:sp>
      <p:sp>
        <p:nvSpPr>
          <p:cNvPr id="8" name="Rectangle 1">
            <a:extLst>
              <a:ext uri="{FF2B5EF4-FFF2-40B4-BE49-F238E27FC236}">
                <a16:creationId xmlns:a16="http://schemas.microsoft.com/office/drawing/2014/main" id="{373D6921-6D60-1645-AC2C-67291A35BE7A}"/>
              </a:ext>
            </a:extLst>
          </p:cNvPr>
          <p:cNvSpPr/>
          <p:nvPr userDrawn="1"/>
        </p:nvSpPr>
        <p:spPr>
          <a:xfrm rot="5400000" flipH="1">
            <a:off x="9777598" y="4433437"/>
            <a:ext cx="789693" cy="4587749"/>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98000">
                  <a:schemeClr val="accent6"/>
                </a:gs>
                <a:gs pos="51000">
                  <a:schemeClr val="accent1"/>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5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mp; Subhead &amp; Content Dark 02">
    <p:bg>
      <p:bgPr>
        <a:solidFill>
          <a:srgbClr val="16171D"/>
        </a:solidFill>
        <a:effectLst/>
      </p:bgPr>
    </p:bg>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F0A1421A-65BB-2849-879E-935D4162E1A2}"/>
              </a:ext>
            </a:extLst>
          </p:cNvPr>
          <p:cNvSpPr>
            <a:spLocks noGrp="1"/>
          </p:cNvSpPr>
          <p:nvPr>
            <p:ph sz="quarter" idx="14"/>
          </p:nvPr>
        </p:nvSpPr>
        <p:spPr>
          <a:xfrm>
            <a:off x="640080" y="1828800"/>
            <a:ext cx="10881360" cy="4574502"/>
          </a:xfrm>
        </p:spPr>
        <p:txBody>
          <a:bodyPr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4D788CF2-2C91-9B47-9036-3B970094E388}"/>
              </a:ext>
            </a:extLst>
          </p:cNvPr>
          <p:cNvSpPr>
            <a:spLocks noGrp="1"/>
          </p:cNvSpPr>
          <p:nvPr>
            <p:ph type="title"/>
          </p:nvPr>
        </p:nvSpPr>
        <p:spPr>
          <a:xfrm>
            <a:off x="640080" y="457200"/>
            <a:ext cx="10881360" cy="443450"/>
          </a:xfrm>
          <a:prstGeom prst="rect">
            <a:avLst/>
          </a:prstGeom>
        </p:spPr>
        <p:txBody>
          <a:bodyPr bIns="0" anchor="t"/>
          <a:lstStyle>
            <a:lvl1pPr>
              <a:defRPr b="0">
                <a:solidFill>
                  <a:schemeClr val="bg1"/>
                </a:solidFill>
              </a:defRPr>
            </a:lvl1pPr>
          </a:lstStyle>
          <a:p>
            <a:r>
              <a:rPr lang="en-GB"/>
              <a:t>Click to edit Master title style</a:t>
            </a:r>
            <a:endParaRPr lang="en-US"/>
          </a:p>
        </p:txBody>
      </p:sp>
      <p:sp>
        <p:nvSpPr>
          <p:cNvPr id="13" name="Text Placeholder 7">
            <a:extLst>
              <a:ext uri="{FF2B5EF4-FFF2-40B4-BE49-F238E27FC236}">
                <a16:creationId xmlns:a16="http://schemas.microsoft.com/office/drawing/2014/main" id="{2C138584-104B-8341-ADC5-8BE90FE2FCAE}"/>
              </a:ext>
            </a:extLst>
          </p:cNvPr>
          <p:cNvSpPr>
            <a:spLocks noGrp="1"/>
          </p:cNvSpPr>
          <p:nvPr>
            <p:ph type="body" sz="quarter" idx="13" hasCustomPrompt="1"/>
          </p:nvPr>
        </p:nvSpPr>
        <p:spPr>
          <a:xfrm>
            <a:off x="640080" y="1083598"/>
            <a:ext cx="10881360" cy="548640"/>
          </a:xfrm>
        </p:spPr>
        <p:txBody>
          <a:bodyPr>
            <a:normAutofit/>
          </a:bodyPr>
          <a:lstStyle>
            <a:lvl1pPr>
              <a:lnSpc>
                <a:spcPct val="100000"/>
              </a:lnSpc>
              <a:defRPr lang="en-GB" sz="1500" kern="1200" cap="all" spc="300" baseline="0" dirty="0" smtClean="0">
                <a:solidFill>
                  <a:schemeClr val="accent1"/>
                </a:solidFill>
                <a:latin typeface="Arial Nova" panose="020B0504020202020204" pitchFamily="34" charset="0"/>
                <a:ea typeface="+mn-ea"/>
                <a:cs typeface="+mn-cs"/>
              </a:defRPr>
            </a:lvl1pPr>
          </a:lstStyle>
          <a:p>
            <a:pPr lvl="0"/>
            <a:r>
              <a:rPr lang="en-GB"/>
              <a:t>CLICK TO EDIT MASTER TEXT STYLES</a:t>
            </a:r>
          </a:p>
        </p:txBody>
      </p:sp>
    </p:spTree>
    <p:extLst>
      <p:ext uri="{BB962C8B-B14F-4D97-AF65-F5344CB8AC3E}">
        <p14:creationId xmlns:p14="http://schemas.microsoft.com/office/powerpoint/2010/main" val="303559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image" Target="../media/image14.svg"/><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image" Target="../media/image13.png"/><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theme" Target="../theme/theme3.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1" Type="http://schemas.openxmlformats.org/officeDocument/2006/relationships/slideLayout" Target="../slideLayouts/slideLayout44.xml"/><Relationship Id="rId6"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theme" Target="../theme/theme4.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B2722D-739C-9E4C-BFBC-FF309635ECA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Commercial in Confidence</a:t>
            </a:r>
          </a:p>
        </p:txBody>
      </p:sp>
      <p:sp>
        <p:nvSpPr>
          <p:cNvPr id="3" name="Text Placeholder 2">
            <a:extLst>
              <a:ext uri="{FF2B5EF4-FFF2-40B4-BE49-F238E27FC236}">
                <a16:creationId xmlns:a16="http://schemas.microsoft.com/office/drawing/2014/main" id="{913C51E2-6C0D-204F-BD5F-6496BD80F93B}"/>
              </a:ext>
            </a:extLst>
          </p:cNvPr>
          <p:cNvSpPr>
            <a:spLocks noGrp="1"/>
          </p:cNvSpPr>
          <p:nvPr>
            <p:ph type="body" idx="1"/>
          </p:nvPr>
        </p:nvSpPr>
        <p:spPr>
          <a:xfrm>
            <a:off x="640080" y="1371600"/>
            <a:ext cx="10881360" cy="5029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F3BBF29-8765-8A4B-8AAA-ED71D599372F}"/>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16" name="Title Placeholder 15">
            <a:extLst>
              <a:ext uri="{FF2B5EF4-FFF2-40B4-BE49-F238E27FC236}">
                <a16:creationId xmlns:a16="http://schemas.microsoft.com/office/drawing/2014/main" id="{65559CAE-713A-AF45-B24B-CABD78CFD116}"/>
              </a:ext>
            </a:extLst>
          </p:cNvPr>
          <p:cNvSpPr>
            <a:spLocks noGrp="1"/>
          </p:cNvSpPr>
          <p:nvPr>
            <p:ph type="title"/>
          </p:nvPr>
        </p:nvSpPr>
        <p:spPr>
          <a:xfrm>
            <a:off x="640080" y="457200"/>
            <a:ext cx="10881360" cy="914400"/>
          </a:xfrm>
          <a:prstGeom prst="rect">
            <a:avLst/>
          </a:prstGeom>
        </p:spPr>
        <p:txBody>
          <a:bodyPr vert="horz" lIns="0" tIns="0" rIns="0" bIns="45720" rtlCol="0" anchor="t">
            <a:noAutofit/>
          </a:bodyPr>
          <a:lstStyle/>
          <a:p>
            <a:r>
              <a:rPr lang="en-US"/>
              <a:t>Click to edit Master title style</a:t>
            </a:r>
          </a:p>
        </p:txBody>
      </p:sp>
      <p:sp>
        <p:nvSpPr>
          <p:cNvPr id="34" name="Rectangle 33">
            <a:extLst>
              <a:ext uri="{FF2B5EF4-FFF2-40B4-BE49-F238E27FC236}">
                <a16:creationId xmlns:a16="http://schemas.microsoft.com/office/drawing/2014/main" id="{E409D699-45CF-4873-BF0F-014DE08F4E40}"/>
              </a:ext>
            </a:extLst>
          </p:cNvPr>
          <p:cNvSpPr/>
          <p:nvPr userDrawn="1"/>
        </p:nvSpPr>
        <p:spPr>
          <a:xfrm>
            <a:off x="640080" y="0"/>
            <a:ext cx="4572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A03D0F0E-45E5-CC44-8C90-154F002E8755}"/>
              </a:ext>
            </a:extLst>
          </p:cNvPr>
          <p:cNvPicPr>
            <a:picLocks noChangeAspect="1"/>
          </p:cNvPicPr>
          <p:nvPr userDrawn="1"/>
        </p:nvPicPr>
        <p:blipFill>
          <a:blip r:embed="rId43" cstate="print">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10671048" y="6503542"/>
            <a:ext cx="887200" cy="201794"/>
          </a:xfrm>
          <a:prstGeom prst="rect">
            <a:avLst/>
          </a:prstGeom>
        </p:spPr>
      </p:pic>
    </p:spTree>
    <p:extLst>
      <p:ext uri="{BB962C8B-B14F-4D97-AF65-F5344CB8AC3E}">
        <p14:creationId xmlns:p14="http://schemas.microsoft.com/office/powerpoint/2010/main" val="2513736072"/>
      </p:ext>
    </p:extLst>
  </p:cSld>
  <p:clrMap bg1="lt1" tx1="dk1" bg2="lt2" tx2="dk2" accent1="accent1" accent2="accent2" accent3="accent3" accent4="accent4" accent5="accent5" accent6="accent6" hlink="hlink" folHlink="folHlink"/>
  <p:sldLayoutIdLst>
    <p:sldLayoutId id="2147483741" r:id="rId1"/>
    <p:sldLayoutId id="2147483731" r:id="rId2"/>
    <p:sldLayoutId id="2147483756" r:id="rId3"/>
    <p:sldLayoutId id="2147483757" r:id="rId4"/>
    <p:sldLayoutId id="2147483758" r:id="rId5"/>
    <p:sldLayoutId id="2147483701" r:id="rId6"/>
    <p:sldLayoutId id="2147483672" r:id="rId7"/>
    <p:sldLayoutId id="2147483734" r:id="rId8"/>
    <p:sldLayoutId id="2147483770" r:id="rId9"/>
    <p:sldLayoutId id="2147483700" r:id="rId10"/>
    <p:sldLayoutId id="2147483733" r:id="rId11"/>
    <p:sldLayoutId id="2147483732" r:id="rId12"/>
    <p:sldLayoutId id="2147483762" r:id="rId13"/>
    <p:sldLayoutId id="2147483716" r:id="rId14"/>
    <p:sldLayoutId id="2147483675" r:id="rId15"/>
    <p:sldLayoutId id="2147483755" r:id="rId16"/>
    <p:sldLayoutId id="2147483715" r:id="rId17"/>
    <p:sldLayoutId id="2147483686" r:id="rId18"/>
    <p:sldLayoutId id="2147483768" r:id="rId19"/>
    <p:sldLayoutId id="2147483764" r:id="rId20"/>
    <p:sldLayoutId id="2147483766" r:id="rId21"/>
    <p:sldLayoutId id="2147483769" r:id="rId22"/>
    <p:sldLayoutId id="2147483767" r:id="rId23"/>
    <p:sldLayoutId id="2147483746" r:id="rId24"/>
    <p:sldLayoutId id="2147483752" r:id="rId25"/>
    <p:sldLayoutId id="2147483759" r:id="rId26"/>
    <p:sldLayoutId id="2147483749" r:id="rId27"/>
    <p:sldLayoutId id="2147483737" r:id="rId28"/>
    <p:sldLayoutId id="2147483747" r:id="rId29"/>
    <p:sldLayoutId id="2147483753" r:id="rId30"/>
    <p:sldLayoutId id="2147483760" r:id="rId31"/>
    <p:sldLayoutId id="2147483750" r:id="rId32"/>
    <p:sldLayoutId id="2147483738" r:id="rId33"/>
    <p:sldLayoutId id="2147483748" r:id="rId34"/>
    <p:sldLayoutId id="2147483754" r:id="rId35"/>
    <p:sldLayoutId id="2147483761" r:id="rId36"/>
    <p:sldLayoutId id="2147483751" r:id="rId37"/>
    <p:sldLayoutId id="2147483745" r:id="rId38"/>
    <p:sldLayoutId id="2147483739" r:id="rId39"/>
    <p:sldLayoutId id="2147483763" r:id="rId40"/>
    <p:sldLayoutId id="2147483825"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tx1"/>
          </a:solidFill>
          <a:latin typeface="Arial Nova" panose="020B0504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2"/>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2"/>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orient="horz" pos="4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B2722D-739C-9E4C-BFBC-FF309635ECA3}"/>
              </a:ext>
            </a:extLst>
          </p:cNvPr>
          <p:cNvSpPr txBox="1"/>
          <p:nvPr userDrawn="1"/>
        </p:nvSpPr>
        <p:spPr>
          <a:xfrm>
            <a:off x="640080" y="6563817"/>
            <a:ext cx="124072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Commercial in Confidence </a:t>
            </a:r>
          </a:p>
        </p:txBody>
      </p:sp>
      <p:sp>
        <p:nvSpPr>
          <p:cNvPr id="3" name="Text Placeholder 2">
            <a:extLst>
              <a:ext uri="{FF2B5EF4-FFF2-40B4-BE49-F238E27FC236}">
                <a16:creationId xmlns:a16="http://schemas.microsoft.com/office/drawing/2014/main" id="{913C51E2-6C0D-204F-BD5F-6496BD80F93B}"/>
              </a:ext>
            </a:extLst>
          </p:cNvPr>
          <p:cNvSpPr>
            <a:spLocks noGrp="1"/>
          </p:cNvSpPr>
          <p:nvPr>
            <p:ph type="body" idx="1"/>
          </p:nvPr>
        </p:nvSpPr>
        <p:spPr>
          <a:xfrm>
            <a:off x="640080" y="1371600"/>
            <a:ext cx="10881360" cy="5029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F3BBF29-8765-8A4B-8AAA-ED71D599372F}"/>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16" name="Title Placeholder 15">
            <a:extLst>
              <a:ext uri="{FF2B5EF4-FFF2-40B4-BE49-F238E27FC236}">
                <a16:creationId xmlns:a16="http://schemas.microsoft.com/office/drawing/2014/main" id="{65559CAE-713A-AF45-B24B-CABD78CFD116}"/>
              </a:ext>
            </a:extLst>
          </p:cNvPr>
          <p:cNvSpPr>
            <a:spLocks noGrp="1"/>
          </p:cNvSpPr>
          <p:nvPr>
            <p:ph type="title"/>
          </p:nvPr>
        </p:nvSpPr>
        <p:spPr>
          <a:xfrm>
            <a:off x="640080" y="457200"/>
            <a:ext cx="10881360" cy="914400"/>
          </a:xfrm>
          <a:prstGeom prst="rect">
            <a:avLst/>
          </a:prstGeom>
        </p:spPr>
        <p:txBody>
          <a:bodyPr vert="horz" lIns="0" tIns="0" rIns="0" bIns="45720" rtlCol="0" anchor="t">
            <a:noAutofit/>
          </a:bodyPr>
          <a:lstStyle/>
          <a:p>
            <a:r>
              <a:rPr lang="en-US"/>
              <a:t>Click to edit Master title style</a:t>
            </a:r>
          </a:p>
        </p:txBody>
      </p:sp>
      <p:sp>
        <p:nvSpPr>
          <p:cNvPr id="34" name="Rectangle 33">
            <a:extLst>
              <a:ext uri="{FF2B5EF4-FFF2-40B4-BE49-F238E27FC236}">
                <a16:creationId xmlns:a16="http://schemas.microsoft.com/office/drawing/2014/main" id="{E409D699-45CF-4873-BF0F-014DE08F4E40}"/>
              </a:ext>
            </a:extLst>
          </p:cNvPr>
          <p:cNvSpPr/>
          <p:nvPr userDrawn="1"/>
        </p:nvSpPr>
        <p:spPr>
          <a:xfrm>
            <a:off x="640080" y="0"/>
            <a:ext cx="4572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A03D0F0E-45E5-CC44-8C90-154F002E8755}"/>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71048" y="6503542"/>
            <a:ext cx="887200" cy="201794"/>
          </a:xfrm>
          <a:prstGeom prst="rect">
            <a:avLst/>
          </a:prstGeom>
        </p:spPr>
      </p:pic>
    </p:spTree>
    <p:extLst>
      <p:ext uri="{BB962C8B-B14F-4D97-AF65-F5344CB8AC3E}">
        <p14:creationId xmlns:p14="http://schemas.microsoft.com/office/powerpoint/2010/main" val="1834824459"/>
      </p:ext>
    </p:extLst>
  </p:cSld>
  <p:clrMap bg1="lt1" tx1="dk1" bg2="lt2" tx2="dk2" accent1="accent1" accent2="accent2" accent3="accent3" accent4="accent4" accent5="accent5" accent6="accent6" hlink="hlink" folHlink="folHlink"/>
  <p:sldLayoutIdLst>
    <p:sldLayoutId id="2147483780" r:id="rId1"/>
    <p:sldLayoutId id="214748380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tx1"/>
          </a:solidFill>
          <a:latin typeface="Arial Nova" panose="020B0504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2"/>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2"/>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B2722D-739C-9E4C-BFBC-FF309635ECA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Confidential</a:t>
            </a:r>
          </a:p>
        </p:txBody>
      </p:sp>
      <p:sp>
        <p:nvSpPr>
          <p:cNvPr id="3" name="Text Placeholder 2">
            <a:extLst>
              <a:ext uri="{FF2B5EF4-FFF2-40B4-BE49-F238E27FC236}">
                <a16:creationId xmlns:a16="http://schemas.microsoft.com/office/drawing/2014/main" id="{913C51E2-6C0D-204F-BD5F-6496BD80F93B}"/>
              </a:ext>
            </a:extLst>
          </p:cNvPr>
          <p:cNvSpPr>
            <a:spLocks noGrp="1"/>
          </p:cNvSpPr>
          <p:nvPr>
            <p:ph type="body" idx="1"/>
          </p:nvPr>
        </p:nvSpPr>
        <p:spPr>
          <a:xfrm>
            <a:off x="640080" y="1371600"/>
            <a:ext cx="10881360" cy="5029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F3BBF29-8765-8A4B-8AAA-ED71D599372F}"/>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16" name="Title Placeholder 15">
            <a:extLst>
              <a:ext uri="{FF2B5EF4-FFF2-40B4-BE49-F238E27FC236}">
                <a16:creationId xmlns:a16="http://schemas.microsoft.com/office/drawing/2014/main" id="{65559CAE-713A-AF45-B24B-CABD78CFD116}"/>
              </a:ext>
            </a:extLst>
          </p:cNvPr>
          <p:cNvSpPr>
            <a:spLocks noGrp="1"/>
          </p:cNvSpPr>
          <p:nvPr>
            <p:ph type="title"/>
          </p:nvPr>
        </p:nvSpPr>
        <p:spPr>
          <a:xfrm>
            <a:off x="640080" y="457200"/>
            <a:ext cx="10881360" cy="914400"/>
          </a:xfrm>
          <a:prstGeom prst="rect">
            <a:avLst/>
          </a:prstGeom>
        </p:spPr>
        <p:txBody>
          <a:bodyPr vert="horz" lIns="0" tIns="0" rIns="0" bIns="45720" rtlCol="0" anchor="t">
            <a:noAutofit/>
          </a:bodyPr>
          <a:lstStyle/>
          <a:p>
            <a:r>
              <a:rPr lang="en-US"/>
              <a:t>Click to edit Master title style</a:t>
            </a:r>
          </a:p>
        </p:txBody>
      </p:sp>
      <p:sp>
        <p:nvSpPr>
          <p:cNvPr id="34" name="Rectangle 33">
            <a:extLst>
              <a:ext uri="{FF2B5EF4-FFF2-40B4-BE49-F238E27FC236}">
                <a16:creationId xmlns:a16="http://schemas.microsoft.com/office/drawing/2014/main" id="{E409D699-45CF-4873-BF0F-014DE08F4E40}"/>
              </a:ext>
            </a:extLst>
          </p:cNvPr>
          <p:cNvSpPr/>
          <p:nvPr userDrawn="1"/>
        </p:nvSpPr>
        <p:spPr>
          <a:xfrm>
            <a:off x="640080" y="0"/>
            <a:ext cx="4572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D77C46FF-17EC-A541-8620-A0FB2A401FF2}"/>
              </a:ext>
            </a:extLst>
          </p:cNvPr>
          <p:cNvPicPr>
            <a:picLocks noChangeAspect="1"/>
          </p:cNvPicPr>
          <p:nvPr userDrawn="1"/>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338352485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92" r:id="rId42"/>
    <p:sldLayoutId id="2147483894" r:id="rId43"/>
    <p:sldLayoutId id="2147483895" r:id="rId44"/>
    <p:sldLayoutId id="2147483896" r:id="rId45"/>
    <p:sldLayoutId id="2147483897" r:id="rId46"/>
    <p:sldLayoutId id="2147483898"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tx1"/>
          </a:solidFill>
          <a:latin typeface="Arial Nova" panose="020B0504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2"/>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2"/>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2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3C51E2-6C0D-204F-BD5F-6496BD80F93B}"/>
              </a:ext>
            </a:extLst>
          </p:cNvPr>
          <p:cNvSpPr>
            <a:spLocks noGrp="1"/>
          </p:cNvSpPr>
          <p:nvPr>
            <p:ph type="body" idx="1"/>
          </p:nvPr>
        </p:nvSpPr>
        <p:spPr>
          <a:xfrm>
            <a:off x="640080" y="1371600"/>
            <a:ext cx="10881360" cy="50292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itle Placeholder 15">
            <a:extLst>
              <a:ext uri="{FF2B5EF4-FFF2-40B4-BE49-F238E27FC236}">
                <a16:creationId xmlns:a16="http://schemas.microsoft.com/office/drawing/2014/main" id="{65559CAE-713A-AF45-B24B-CABD78CFD116}"/>
              </a:ext>
            </a:extLst>
          </p:cNvPr>
          <p:cNvSpPr>
            <a:spLocks noGrp="1"/>
          </p:cNvSpPr>
          <p:nvPr>
            <p:ph type="title"/>
          </p:nvPr>
        </p:nvSpPr>
        <p:spPr>
          <a:xfrm>
            <a:off x="640080" y="457200"/>
            <a:ext cx="10881360" cy="914400"/>
          </a:xfrm>
          <a:prstGeom prst="rect">
            <a:avLst/>
          </a:prstGeom>
        </p:spPr>
        <p:txBody>
          <a:bodyPr vert="horz" lIns="0" tIns="0" rIns="0" bIns="45720" rtlCol="0" anchor="t">
            <a:noAutofit/>
          </a:bodyPr>
          <a:lstStyle/>
          <a:p>
            <a:r>
              <a:rPr lang="en-GB"/>
              <a:t>Click to edit Master title style</a:t>
            </a:r>
            <a:endParaRPr lang="en-US"/>
          </a:p>
        </p:txBody>
      </p:sp>
    </p:spTree>
    <p:extLst>
      <p:ext uri="{BB962C8B-B14F-4D97-AF65-F5344CB8AC3E}">
        <p14:creationId xmlns:p14="http://schemas.microsoft.com/office/powerpoint/2010/main" val="3168700561"/>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0" kern="1200">
          <a:solidFill>
            <a:schemeClr val="tx1"/>
          </a:solidFill>
          <a:latin typeface="Arial Nova" panose="020B0504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1"/>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1"/>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openxmlformats.org/officeDocument/2006/relationships/image" Target="../media/image26.png"/><Relationship Id="rId4"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hyperlink" Target="https://static1.squarespace.com/static/6228a33fcc1b0e0a772fb509/t/62335a711e592120b5ee41cc/1647532658718/Becoming+Strategic+with+Intelligent+Automation+copy.pdf" TargetMode="External"/><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sv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141.sv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26.png"/><Relationship Id="rId10" Type="http://schemas.openxmlformats.org/officeDocument/2006/relationships/image" Target="../media/image145.svg"/><Relationship Id="rId4" Type="http://schemas.openxmlformats.org/officeDocument/2006/relationships/image" Target="../media/image139.svg"/><Relationship Id="rId9" Type="http://schemas.openxmlformats.org/officeDocument/2006/relationships/image" Target="../media/image144.png"/><Relationship Id="rId14" Type="http://schemas.openxmlformats.org/officeDocument/2006/relationships/image" Target="../media/image149.svg"/></Relationships>
</file>

<file path=ppt/slides/_rels/slide12.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26.png"/><Relationship Id="rId4" Type="http://schemas.openxmlformats.org/officeDocument/2006/relationships/image" Target="../media/image151.svg"/><Relationship Id="rId9" Type="http://schemas.openxmlformats.org/officeDocument/2006/relationships/image" Target="../media/image15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7.jpe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163.png"/><Relationship Id="rId3" Type="http://schemas.openxmlformats.org/officeDocument/2006/relationships/image" Target="../media/image142.png"/><Relationship Id="rId7" Type="http://schemas.openxmlformats.org/officeDocument/2006/relationships/image" Target="../media/image140.png"/><Relationship Id="rId12" Type="http://schemas.openxmlformats.org/officeDocument/2006/relationships/image" Target="../media/image162.sv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159.svg"/><Relationship Id="rId11" Type="http://schemas.openxmlformats.org/officeDocument/2006/relationships/image" Target="../media/image146.png"/><Relationship Id="rId5" Type="http://schemas.openxmlformats.org/officeDocument/2006/relationships/image" Target="../media/image148.png"/><Relationship Id="rId10" Type="http://schemas.openxmlformats.org/officeDocument/2006/relationships/image" Target="../media/image161.svg"/><Relationship Id="rId4" Type="http://schemas.openxmlformats.org/officeDocument/2006/relationships/image" Target="../media/image158.svg"/><Relationship Id="rId9" Type="http://schemas.openxmlformats.org/officeDocument/2006/relationships/image" Target="../media/image144.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166.png"/><Relationship Id="rId4" Type="http://schemas.openxmlformats.org/officeDocument/2006/relationships/image" Target="../media/image165.png"/></Relationships>
</file>

<file path=ppt/slides/_rels/slide1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166.png"/><Relationship Id="rId4" Type="http://schemas.openxmlformats.org/officeDocument/2006/relationships/image" Target="../media/image16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7.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26.png"/><Relationship Id="rId2" Type="http://schemas.openxmlformats.org/officeDocument/2006/relationships/image" Target="../media/image168.png"/><Relationship Id="rId1" Type="http://schemas.openxmlformats.org/officeDocument/2006/relationships/slideLayout" Target="../slideLayouts/slideLayout86.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9.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26.png"/><Relationship Id="rId2" Type="http://schemas.openxmlformats.org/officeDocument/2006/relationships/image" Target="../media/image168.png"/><Relationship Id="rId1" Type="http://schemas.openxmlformats.org/officeDocument/2006/relationships/slideLayout" Target="../slideLayouts/slideLayout85.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5.xml"/><Relationship Id="rId5" Type="http://schemas.openxmlformats.org/officeDocument/2006/relationships/image" Target="../media/image26.png"/><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26.png"/><Relationship Id="rId2" Type="http://schemas.openxmlformats.org/officeDocument/2006/relationships/image" Target="../media/image168.png"/><Relationship Id="rId1" Type="http://schemas.openxmlformats.org/officeDocument/2006/relationships/slideLayout" Target="../slideLayouts/slideLayout86.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26.png"/><Relationship Id="rId3" Type="http://schemas.openxmlformats.org/officeDocument/2006/relationships/image" Target="../media/image142.png"/><Relationship Id="rId7" Type="http://schemas.openxmlformats.org/officeDocument/2006/relationships/image" Target="../media/image140.png"/><Relationship Id="rId12" Type="http://schemas.openxmlformats.org/officeDocument/2006/relationships/image" Target="../media/image162.svg"/><Relationship Id="rId2" Type="http://schemas.openxmlformats.org/officeDocument/2006/relationships/notesSlide" Target="../notesSlides/notesSlide18.xml"/><Relationship Id="rId1" Type="http://schemas.openxmlformats.org/officeDocument/2006/relationships/slideLayout" Target="../slideLayouts/slideLayout54.xml"/><Relationship Id="rId6" Type="http://schemas.openxmlformats.org/officeDocument/2006/relationships/image" Target="../media/image159.svg"/><Relationship Id="rId11" Type="http://schemas.openxmlformats.org/officeDocument/2006/relationships/image" Target="../media/image146.png"/><Relationship Id="rId5" Type="http://schemas.openxmlformats.org/officeDocument/2006/relationships/image" Target="../media/image148.png"/><Relationship Id="rId10" Type="http://schemas.openxmlformats.org/officeDocument/2006/relationships/image" Target="../media/image161.svg"/><Relationship Id="rId4" Type="http://schemas.openxmlformats.org/officeDocument/2006/relationships/image" Target="../media/image158.svg"/><Relationship Id="rId9" Type="http://schemas.openxmlformats.org/officeDocument/2006/relationships/image" Target="../media/image144.png"/></Relationships>
</file>

<file path=ppt/slides/_rels/slide28.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175.png"/><Relationship Id="rId5" Type="http://schemas.openxmlformats.org/officeDocument/2006/relationships/image" Target="../media/image174.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svg"/><Relationship Id="rId7" Type="http://schemas.openxmlformats.org/officeDocument/2006/relationships/image" Target="../media/image181.svg"/><Relationship Id="rId2" Type="http://schemas.openxmlformats.org/officeDocument/2006/relationships/image" Target="../media/image176.png"/><Relationship Id="rId1" Type="http://schemas.openxmlformats.org/officeDocument/2006/relationships/slideLayout" Target="../slideLayouts/slideLayout50.xml"/><Relationship Id="rId6" Type="http://schemas.openxmlformats.org/officeDocument/2006/relationships/image" Target="../media/image180.png"/><Relationship Id="rId5" Type="http://schemas.openxmlformats.org/officeDocument/2006/relationships/image" Target="../media/image179.svg"/><Relationship Id="rId4" Type="http://schemas.openxmlformats.org/officeDocument/2006/relationships/image" Target="../media/image178.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2.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87.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microsoft.com/office/2007/relationships/hdphoto" Target="../media/hdphoto1.wdp"/><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26.png"/><Relationship Id="rId3" Type="http://schemas.openxmlformats.org/officeDocument/2006/relationships/image" Target="../media/image142.png"/><Relationship Id="rId7" Type="http://schemas.openxmlformats.org/officeDocument/2006/relationships/image" Target="../media/image140.png"/><Relationship Id="rId12" Type="http://schemas.openxmlformats.org/officeDocument/2006/relationships/image" Target="../media/image162.svg"/><Relationship Id="rId2" Type="http://schemas.openxmlformats.org/officeDocument/2006/relationships/notesSlide" Target="../notesSlides/notesSlide20.xml"/><Relationship Id="rId1" Type="http://schemas.openxmlformats.org/officeDocument/2006/relationships/slideLayout" Target="../slideLayouts/slideLayout54.xml"/><Relationship Id="rId6" Type="http://schemas.openxmlformats.org/officeDocument/2006/relationships/image" Target="../media/image159.svg"/><Relationship Id="rId11" Type="http://schemas.openxmlformats.org/officeDocument/2006/relationships/image" Target="../media/image146.png"/><Relationship Id="rId5" Type="http://schemas.openxmlformats.org/officeDocument/2006/relationships/image" Target="../media/image148.png"/><Relationship Id="rId10" Type="http://schemas.openxmlformats.org/officeDocument/2006/relationships/image" Target="../media/image161.svg"/><Relationship Id="rId4" Type="http://schemas.openxmlformats.org/officeDocument/2006/relationships/image" Target="../media/image158.svg"/><Relationship Id="rId9" Type="http://schemas.openxmlformats.org/officeDocument/2006/relationships/image" Target="../media/image144.png"/></Relationships>
</file>

<file path=ppt/slides/_rels/slide31.xml.rels><?xml version="1.0" encoding="UTF-8" standalone="yes"?>
<Relationships xmlns="http://schemas.openxmlformats.org/package/2006/relationships"><Relationship Id="rId8" Type="http://schemas.openxmlformats.org/officeDocument/2006/relationships/image" Target="../media/image188.svg"/><Relationship Id="rId13" Type="http://schemas.openxmlformats.org/officeDocument/2006/relationships/image" Target="../media/image26.png"/><Relationship Id="rId3" Type="http://schemas.openxmlformats.org/officeDocument/2006/relationships/image" Target="../media/image183.png"/><Relationship Id="rId7" Type="http://schemas.openxmlformats.org/officeDocument/2006/relationships/image" Target="../media/image187.png"/><Relationship Id="rId12" Type="http://schemas.openxmlformats.org/officeDocument/2006/relationships/image" Target="../media/image192.sv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186.svg"/><Relationship Id="rId11" Type="http://schemas.openxmlformats.org/officeDocument/2006/relationships/image" Target="../media/image191.png"/><Relationship Id="rId5" Type="http://schemas.openxmlformats.org/officeDocument/2006/relationships/image" Target="../media/image185.png"/><Relationship Id="rId10" Type="http://schemas.openxmlformats.org/officeDocument/2006/relationships/image" Target="../media/image190.svg"/><Relationship Id="rId4" Type="http://schemas.openxmlformats.org/officeDocument/2006/relationships/image" Target="../media/image184.svg"/><Relationship Id="rId9" Type="http://schemas.openxmlformats.org/officeDocument/2006/relationships/image" Target="../media/image189.png"/></Relationships>
</file>

<file path=ppt/slides/_rels/slide32.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svg"/><Relationship Id="rId12"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196.png"/><Relationship Id="rId11" Type="http://schemas.openxmlformats.org/officeDocument/2006/relationships/image" Target="../media/image201.sv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svg"/></Relationships>
</file>

<file path=ppt/slides/_rels/slide33.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3.png"/><Relationship Id="rId7" Type="http://schemas.openxmlformats.org/officeDocument/2006/relationships/image" Target="../media/image203.png"/><Relationship Id="rId2" Type="http://schemas.openxmlformats.org/officeDocument/2006/relationships/notesSlide" Target="../notesSlides/notesSlide23.xml"/><Relationship Id="rId1" Type="http://schemas.openxmlformats.org/officeDocument/2006/relationships/slideLayout" Target="../slideLayouts/slideLayout49.xml"/><Relationship Id="rId6" Type="http://schemas.openxmlformats.org/officeDocument/2006/relationships/image" Target="../media/image202.jpeg"/><Relationship Id="rId5" Type="http://schemas.openxmlformats.org/officeDocument/2006/relationships/image" Target="../media/image195.png"/><Relationship Id="rId4" Type="http://schemas.openxmlformats.org/officeDocument/2006/relationships/image" Target="../media/image194.png"/><Relationship Id="rId9"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5.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6.pn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209.tiff"/><Relationship Id="rId4" Type="http://schemas.openxmlformats.org/officeDocument/2006/relationships/image" Target="../media/image208.png"/></Relationships>
</file>

<file path=ppt/slides/_rels/slide3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212.png"/><Relationship Id="rId4" Type="http://schemas.openxmlformats.org/officeDocument/2006/relationships/image" Target="../media/image211.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jpeg"/><Relationship Id="rId26" Type="http://schemas.openxmlformats.org/officeDocument/2006/relationships/image" Target="../media/image60.png"/><Relationship Id="rId39" Type="http://schemas.openxmlformats.org/officeDocument/2006/relationships/image" Target="../media/image73.jpeg"/><Relationship Id="rId21" Type="http://schemas.openxmlformats.org/officeDocument/2006/relationships/image" Target="../media/image55.jpeg"/><Relationship Id="rId34" Type="http://schemas.openxmlformats.org/officeDocument/2006/relationships/image" Target="../media/image68.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 Id="rId2" Type="http://schemas.openxmlformats.org/officeDocument/2006/relationships/notesSlide" Target="../notesSlides/notesSlide3.xml"/><Relationship Id="rId16" Type="http://schemas.openxmlformats.org/officeDocument/2006/relationships/image" Target="../media/image50.png"/><Relationship Id="rId20" Type="http://schemas.openxmlformats.org/officeDocument/2006/relationships/image" Target="../media/image54.jpeg"/><Relationship Id="rId29" Type="http://schemas.openxmlformats.org/officeDocument/2006/relationships/image" Target="../media/image63.jpeg"/><Relationship Id="rId1" Type="http://schemas.openxmlformats.org/officeDocument/2006/relationships/slideLayout" Target="../slideLayouts/slideLayout88.xml"/><Relationship Id="rId6" Type="http://schemas.openxmlformats.org/officeDocument/2006/relationships/image" Target="../media/image40.jpeg"/><Relationship Id="rId11" Type="http://schemas.openxmlformats.org/officeDocument/2006/relationships/image" Target="../media/image45.jpe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40" Type="http://schemas.openxmlformats.org/officeDocument/2006/relationships/image" Target="../media/image26.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jpeg"/><Relationship Id="rId28" Type="http://schemas.openxmlformats.org/officeDocument/2006/relationships/image" Target="../media/image62.jpeg"/><Relationship Id="rId36" Type="http://schemas.openxmlformats.org/officeDocument/2006/relationships/image" Target="../media/image70.png"/><Relationship Id="rId10" Type="http://schemas.openxmlformats.org/officeDocument/2006/relationships/image" Target="../media/image44.jpeg"/><Relationship Id="rId19" Type="http://schemas.openxmlformats.org/officeDocument/2006/relationships/image" Target="../media/image53.jpe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jpeg"/><Relationship Id="rId22" Type="http://schemas.openxmlformats.org/officeDocument/2006/relationships/image" Target="../media/image56.jpe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tiff"/><Relationship Id="rId8" Type="http://schemas.openxmlformats.org/officeDocument/2006/relationships/image" Target="../media/image42.png"/><Relationship Id="rId3"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eg"/><Relationship Id="rId1" Type="http://schemas.openxmlformats.org/officeDocument/2006/relationships/slideLayout" Target="../slideLayouts/slideLayout49.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5.pn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49.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8.xml"/><Relationship Id="rId1" Type="http://schemas.openxmlformats.org/officeDocument/2006/relationships/slideLayout" Target="../slideLayouts/slideLayout67.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9.png"/><Relationship Id="rId7" Type="http://schemas.openxmlformats.org/officeDocument/2006/relationships/image" Target="../media/image14.svg"/><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image" Target="../media/image13.png"/><Relationship Id="rId5" Type="http://schemas.openxmlformats.org/officeDocument/2006/relationships/image" Target="../media/image221.png"/><Relationship Id="rId4" Type="http://schemas.openxmlformats.org/officeDocument/2006/relationships/image" Target="../media/image220.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2.jpe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3.pn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4.png"/><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5.pn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229.png"/><Relationship Id="rId4" Type="http://schemas.openxmlformats.org/officeDocument/2006/relationships/image" Target="../media/image228.png"/></Relationships>
</file>

<file path=ppt/slides/_rels/slide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emf"/><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77.emf"/><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232.png"/><Relationship Id="rId4" Type="http://schemas.openxmlformats.org/officeDocument/2006/relationships/image" Target="../media/image231.png"/></Relationships>
</file>

<file path=ppt/slides/_rels/slide5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32.xml"/><Relationship Id="rId1" Type="http://schemas.openxmlformats.org/officeDocument/2006/relationships/slideLayout" Target="../slideLayouts/slideLayout50.xml"/><Relationship Id="rId5" Type="http://schemas.openxmlformats.org/officeDocument/2006/relationships/image" Target="../media/image26.png"/><Relationship Id="rId4" Type="http://schemas.openxmlformats.org/officeDocument/2006/relationships/image" Target="../media/image234.png"/></Relationships>
</file>

<file path=ppt/slides/_rels/slide5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3.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209.tiff"/><Relationship Id="rId4" Type="http://schemas.openxmlformats.org/officeDocument/2006/relationships/image" Target="../media/image208.png"/></Relationships>
</file>

<file path=ppt/slides/_rels/slide5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4.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166.png"/><Relationship Id="rId4" Type="http://schemas.openxmlformats.org/officeDocument/2006/relationships/image" Target="../media/image165.png"/></Relationships>
</file>

<file path=ppt/slides/_rels/slide5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5.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212.png"/><Relationship Id="rId4" Type="http://schemas.openxmlformats.org/officeDocument/2006/relationships/image" Target="../media/image211.png"/></Relationships>
</file>

<file path=ppt/slides/_rels/slide5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6.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237.png"/><Relationship Id="rId4" Type="http://schemas.openxmlformats.org/officeDocument/2006/relationships/image" Target="../media/image236.png"/></Relationships>
</file>

<file path=ppt/slides/_rels/slide5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240.png"/><Relationship Id="rId4" Type="http://schemas.openxmlformats.org/officeDocument/2006/relationships/image" Target="../media/image239.png"/></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6" Type="http://schemas.openxmlformats.org/officeDocument/2006/relationships/image" Target="../media/image101.jpeg"/><Relationship Id="rId21" Type="http://schemas.openxmlformats.org/officeDocument/2006/relationships/image" Target="../media/image96.jpeg"/><Relationship Id="rId42" Type="http://schemas.openxmlformats.org/officeDocument/2006/relationships/image" Target="../media/image41.png"/><Relationship Id="rId47" Type="http://schemas.openxmlformats.org/officeDocument/2006/relationships/image" Target="../media/image118.png"/><Relationship Id="rId63" Type="http://schemas.openxmlformats.org/officeDocument/2006/relationships/image" Target="../media/image130.jpeg"/><Relationship Id="rId68" Type="http://schemas.openxmlformats.org/officeDocument/2006/relationships/image" Target="../media/image135.jpeg"/><Relationship Id="rId7" Type="http://schemas.openxmlformats.org/officeDocument/2006/relationships/image" Target="../media/image84.png"/><Relationship Id="rId2" Type="http://schemas.openxmlformats.org/officeDocument/2006/relationships/notesSlide" Target="../notesSlides/notesSlide5.xml"/><Relationship Id="rId16" Type="http://schemas.openxmlformats.org/officeDocument/2006/relationships/image" Target="../media/image92.png"/><Relationship Id="rId29" Type="http://schemas.openxmlformats.org/officeDocument/2006/relationships/image" Target="../media/image104.png"/><Relationship Id="rId11" Type="http://schemas.openxmlformats.org/officeDocument/2006/relationships/image" Target="../media/image88.png"/><Relationship Id="rId24" Type="http://schemas.openxmlformats.org/officeDocument/2006/relationships/image" Target="../media/image99.png"/><Relationship Id="rId32" Type="http://schemas.openxmlformats.org/officeDocument/2006/relationships/image" Target="../media/image107.png"/><Relationship Id="rId37" Type="http://schemas.openxmlformats.org/officeDocument/2006/relationships/image" Target="../media/image112.jpeg"/><Relationship Id="rId40" Type="http://schemas.openxmlformats.org/officeDocument/2006/relationships/image" Target="../media/image39.png"/><Relationship Id="rId45" Type="http://schemas.openxmlformats.org/officeDocument/2006/relationships/image" Target="../media/image116.jpeg"/><Relationship Id="rId53" Type="http://schemas.openxmlformats.org/officeDocument/2006/relationships/image" Target="../media/image69.tiff"/><Relationship Id="rId58" Type="http://schemas.openxmlformats.org/officeDocument/2006/relationships/image" Target="../media/image68.png"/><Relationship Id="rId66" Type="http://schemas.openxmlformats.org/officeDocument/2006/relationships/image" Target="../media/image133.png"/><Relationship Id="rId5" Type="http://schemas.openxmlformats.org/officeDocument/2006/relationships/image" Target="../media/image82.png"/><Relationship Id="rId61" Type="http://schemas.openxmlformats.org/officeDocument/2006/relationships/image" Target="../media/image128.png"/><Relationship Id="rId19" Type="http://schemas.openxmlformats.org/officeDocument/2006/relationships/image" Target="../media/image95.png"/><Relationship Id="rId14" Type="http://schemas.openxmlformats.org/officeDocument/2006/relationships/image" Target="../media/image90.jpeg"/><Relationship Id="rId22" Type="http://schemas.openxmlformats.org/officeDocument/2006/relationships/image" Target="../media/image97.png"/><Relationship Id="rId27" Type="http://schemas.openxmlformats.org/officeDocument/2006/relationships/image" Target="../media/image102.png"/><Relationship Id="rId30" Type="http://schemas.openxmlformats.org/officeDocument/2006/relationships/image" Target="../media/image105.png"/><Relationship Id="rId35" Type="http://schemas.openxmlformats.org/officeDocument/2006/relationships/image" Target="../media/image110.jpeg"/><Relationship Id="rId43" Type="http://schemas.openxmlformats.org/officeDocument/2006/relationships/image" Target="../media/image42.png"/><Relationship Id="rId48" Type="http://schemas.openxmlformats.org/officeDocument/2006/relationships/image" Target="../media/image119.png"/><Relationship Id="rId56" Type="http://schemas.openxmlformats.org/officeDocument/2006/relationships/image" Target="../media/image125.jpeg"/><Relationship Id="rId64" Type="http://schemas.openxmlformats.org/officeDocument/2006/relationships/image" Target="../media/image131.jpeg"/><Relationship Id="rId69" Type="http://schemas.openxmlformats.org/officeDocument/2006/relationships/image" Target="../media/image136.jpeg"/><Relationship Id="rId8" Type="http://schemas.openxmlformats.org/officeDocument/2006/relationships/image" Target="../media/image85.png"/><Relationship Id="rId51" Type="http://schemas.openxmlformats.org/officeDocument/2006/relationships/image" Target="../media/image122.png"/><Relationship Id="rId3" Type="http://schemas.openxmlformats.org/officeDocument/2006/relationships/image" Target="../media/image80.png"/><Relationship Id="rId12" Type="http://schemas.openxmlformats.org/officeDocument/2006/relationships/image" Target="../media/image61.png"/><Relationship Id="rId17" Type="http://schemas.openxmlformats.org/officeDocument/2006/relationships/image" Target="../media/image93.png"/><Relationship Id="rId25" Type="http://schemas.openxmlformats.org/officeDocument/2006/relationships/image" Target="../media/image100.png"/><Relationship Id="rId33" Type="http://schemas.openxmlformats.org/officeDocument/2006/relationships/image" Target="../media/image108.png"/><Relationship Id="rId38" Type="http://schemas.openxmlformats.org/officeDocument/2006/relationships/image" Target="../media/image113.png"/><Relationship Id="rId46" Type="http://schemas.openxmlformats.org/officeDocument/2006/relationships/image" Target="../media/image117.jpeg"/><Relationship Id="rId59" Type="http://schemas.openxmlformats.org/officeDocument/2006/relationships/image" Target="../media/image37.png"/><Relationship Id="rId67" Type="http://schemas.openxmlformats.org/officeDocument/2006/relationships/image" Target="../media/image134.jpeg"/><Relationship Id="rId20" Type="http://schemas.openxmlformats.org/officeDocument/2006/relationships/image" Target="../media/image46.png"/><Relationship Id="rId41" Type="http://schemas.openxmlformats.org/officeDocument/2006/relationships/image" Target="../media/image115.jpeg"/><Relationship Id="rId54" Type="http://schemas.openxmlformats.org/officeDocument/2006/relationships/image" Target="../media/image70.png"/><Relationship Id="rId62" Type="http://schemas.openxmlformats.org/officeDocument/2006/relationships/image" Target="../media/image129.png"/><Relationship Id="rId70" Type="http://schemas.openxmlformats.org/officeDocument/2006/relationships/image" Target="../media/image26.png"/><Relationship Id="rId1" Type="http://schemas.openxmlformats.org/officeDocument/2006/relationships/slideLayout" Target="../slideLayouts/slideLayout89.xml"/><Relationship Id="rId6" Type="http://schemas.openxmlformats.org/officeDocument/2006/relationships/image" Target="../media/image83.png"/><Relationship Id="rId15" Type="http://schemas.openxmlformats.org/officeDocument/2006/relationships/image" Target="../media/image91.png"/><Relationship Id="rId23" Type="http://schemas.openxmlformats.org/officeDocument/2006/relationships/image" Target="../media/image98.jpeg"/><Relationship Id="rId28" Type="http://schemas.openxmlformats.org/officeDocument/2006/relationships/image" Target="../media/image103.png"/><Relationship Id="rId36" Type="http://schemas.openxmlformats.org/officeDocument/2006/relationships/image" Target="../media/image111.jpeg"/><Relationship Id="rId49" Type="http://schemas.openxmlformats.org/officeDocument/2006/relationships/image" Target="../media/image120.png"/><Relationship Id="rId57" Type="http://schemas.openxmlformats.org/officeDocument/2006/relationships/image" Target="../media/image126.jpeg"/><Relationship Id="rId10" Type="http://schemas.openxmlformats.org/officeDocument/2006/relationships/image" Target="../media/image87.png"/><Relationship Id="rId31" Type="http://schemas.openxmlformats.org/officeDocument/2006/relationships/image" Target="../media/image106.png"/><Relationship Id="rId44" Type="http://schemas.openxmlformats.org/officeDocument/2006/relationships/image" Target="../media/image43.png"/><Relationship Id="rId52" Type="http://schemas.openxmlformats.org/officeDocument/2006/relationships/image" Target="../media/image123.png"/><Relationship Id="rId60" Type="http://schemas.openxmlformats.org/officeDocument/2006/relationships/image" Target="../media/image127.png"/><Relationship Id="rId65" Type="http://schemas.openxmlformats.org/officeDocument/2006/relationships/image" Target="../media/image132.png"/><Relationship Id="rId4" Type="http://schemas.openxmlformats.org/officeDocument/2006/relationships/image" Target="../media/image81.png"/><Relationship Id="rId9" Type="http://schemas.openxmlformats.org/officeDocument/2006/relationships/image" Target="../media/image86.png"/><Relationship Id="rId13" Type="http://schemas.openxmlformats.org/officeDocument/2006/relationships/image" Target="../media/image89.jpeg"/><Relationship Id="rId18" Type="http://schemas.openxmlformats.org/officeDocument/2006/relationships/image" Target="../media/image94.jpeg"/><Relationship Id="rId39" Type="http://schemas.openxmlformats.org/officeDocument/2006/relationships/image" Target="../media/image114.jpeg"/><Relationship Id="rId34" Type="http://schemas.openxmlformats.org/officeDocument/2006/relationships/image" Target="../media/image109.png"/><Relationship Id="rId50" Type="http://schemas.openxmlformats.org/officeDocument/2006/relationships/image" Target="../media/image121.png"/><Relationship Id="rId55"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5D2989-BDB0-494C-8FD6-20A22CD798B3}"/>
              </a:ext>
            </a:extLst>
          </p:cNvPr>
          <p:cNvSpPr/>
          <p:nvPr/>
        </p:nvSpPr>
        <p:spPr>
          <a:xfrm>
            <a:off x="6096000" y="0"/>
            <a:ext cx="6096000" cy="6858000"/>
          </a:xfrm>
          <a:prstGeom prst="rect">
            <a:avLst/>
          </a:prstGeom>
          <a:gradFill flip="none" rotWithShape="1">
            <a:gsLst>
              <a:gs pos="0">
                <a:schemeClr val="accent2"/>
              </a:gs>
              <a:gs pos="99000">
                <a:srgbClr val="00ABE6"/>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CFC30-0E54-324F-85B4-3FDD1FD6E1CE}"/>
              </a:ext>
            </a:extLst>
          </p:cNvPr>
          <p:cNvSpPr>
            <a:spLocks noGrp="1"/>
          </p:cNvSpPr>
          <p:nvPr>
            <p:ph type="ctrTitle"/>
          </p:nvPr>
        </p:nvSpPr>
        <p:spPr>
          <a:xfrm>
            <a:off x="731520" y="1051820"/>
            <a:ext cx="5255394" cy="3824980"/>
          </a:xfrm>
        </p:spPr>
        <p:txBody>
          <a:bodyPr anchor="b">
            <a:normAutofit/>
          </a:bodyPr>
          <a:lstStyle/>
          <a:p>
            <a:pPr>
              <a:lnSpc>
                <a:spcPct val="100000"/>
              </a:lnSpc>
            </a:pPr>
            <a:br>
              <a:rPr lang="en-US" sz="3800" b="1" dirty="0"/>
            </a:br>
            <a:br>
              <a:rPr lang="en-US" sz="3800" b="1" dirty="0"/>
            </a:br>
            <a:br>
              <a:rPr lang="en-US" sz="3800" b="1" dirty="0"/>
            </a:br>
            <a:r>
              <a:rPr lang="en-US" sz="3800" b="1" dirty="0"/>
              <a:t>ENTREGANDO VALOR TRANSFORMACIONAL NA ERA DO </a:t>
            </a:r>
            <a:r>
              <a:rPr lang="en-US" sz="3800" b="1" dirty="0">
                <a:solidFill>
                  <a:schemeClr val="accent2"/>
                </a:solidFill>
              </a:rPr>
              <a:t>5G</a:t>
            </a:r>
          </a:p>
        </p:txBody>
      </p:sp>
      <p:pic>
        <p:nvPicPr>
          <p:cNvPr id="9" name="Picture Placeholder 8">
            <a:extLst>
              <a:ext uri="{FF2B5EF4-FFF2-40B4-BE49-F238E27FC236}">
                <a16:creationId xmlns:a16="http://schemas.microsoft.com/office/drawing/2014/main" id="{8AB548E2-959E-832F-5F82-88C1A4A91C4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4905" b="-24905"/>
          <a:stretch/>
        </p:blipFill>
        <p:spPr>
          <a:xfrm>
            <a:off x="5519928" y="507836"/>
            <a:ext cx="6108192" cy="6858000"/>
          </a:xfrm>
        </p:spPr>
      </p:pic>
      <p:pic>
        <p:nvPicPr>
          <p:cNvPr id="4" name="Picture 9" descr="A picture containing graphics, design&#10;&#10;Description automatically generated">
            <a:extLst>
              <a:ext uri="{FF2B5EF4-FFF2-40B4-BE49-F238E27FC236}">
                <a16:creationId xmlns:a16="http://schemas.microsoft.com/office/drawing/2014/main" id="{FCAAD101-DA79-5AD0-8F79-8A0443B9B2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737" y="1327785"/>
            <a:ext cx="2760791" cy="923802"/>
          </a:xfrm>
          <a:prstGeom prst="rect">
            <a:avLst/>
          </a:prstGeom>
        </p:spPr>
      </p:pic>
    </p:spTree>
    <p:extLst>
      <p:ext uri="{BB962C8B-B14F-4D97-AF65-F5344CB8AC3E}">
        <p14:creationId xmlns:p14="http://schemas.microsoft.com/office/powerpoint/2010/main" val="414859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0216A-030A-47F8-2B36-850ECEF92A2D}"/>
              </a:ext>
            </a:extLst>
          </p:cNvPr>
          <p:cNvSpPr>
            <a:spLocks noGrp="1"/>
          </p:cNvSpPr>
          <p:nvPr>
            <p:ph type="title"/>
          </p:nvPr>
        </p:nvSpPr>
        <p:spPr>
          <a:xfrm>
            <a:off x="640080" y="457200"/>
            <a:ext cx="11551920" cy="914400"/>
          </a:xfrm>
        </p:spPr>
        <p:txBody>
          <a:bodyPr/>
          <a:lstStyle/>
          <a:p>
            <a:r>
              <a:rPr lang="en-US" sz="2600" dirty="0" err="1"/>
              <a:t>Empresas</a:t>
            </a:r>
            <a:r>
              <a:rPr lang="en-US" sz="2600" dirty="0"/>
              <a:t> que </a:t>
            </a:r>
            <a:r>
              <a:rPr lang="en-US" sz="2600" dirty="0" err="1">
                <a:solidFill>
                  <a:schemeClr val="accent2"/>
                </a:solidFill>
              </a:rPr>
              <a:t>Pensam</a:t>
            </a:r>
            <a:r>
              <a:rPr lang="en-US" sz="2600" dirty="0">
                <a:solidFill>
                  <a:schemeClr val="accent2"/>
                </a:solidFill>
              </a:rPr>
              <a:t> </a:t>
            </a:r>
            <a:r>
              <a:rPr lang="en-US" sz="2600" dirty="0" err="1">
                <a:solidFill>
                  <a:schemeClr val="accent2"/>
                </a:solidFill>
              </a:rPr>
              <a:t>estrategicamente</a:t>
            </a:r>
            <a:r>
              <a:rPr lang="en-US" sz="2600" dirty="0">
                <a:solidFill>
                  <a:schemeClr val="accent2"/>
                </a:solidFill>
              </a:rPr>
              <a:t> </a:t>
            </a:r>
            <a:r>
              <a:rPr lang="en-US" sz="2600" dirty="0" err="1"/>
              <a:t>Atinge</a:t>
            </a:r>
            <a:r>
              <a:rPr lang="en-US" sz="2600" dirty="0"/>
              <a:t> </a:t>
            </a:r>
            <a:r>
              <a:rPr lang="en-US" sz="2600" dirty="0">
                <a:solidFill>
                  <a:schemeClr val="accent2"/>
                </a:solidFill>
              </a:rPr>
              <a:t>5x* </a:t>
            </a:r>
            <a:r>
              <a:rPr lang="en-US" sz="2600" dirty="0" err="1">
                <a:solidFill>
                  <a:schemeClr val="accent2"/>
                </a:solidFill>
              </a:rPr>
              <a:t>Mais</a:t>
            </a:r>
            <a:r>
              <a:rPr lang="en-US" sz="2600" dirty="0">
                <a:solidFill>
                  <a:schemeClr val="accent2"/>
                </a:solidFill>
              </a:rPr>
              <a:t> Valor </a:t>
            </a:r>
            <a:r>
              <a:rPr lang="en-US" sz="2600" dirty="0" err="1">
                <a:solidFill>
                  <a:schemeClr val="accent2"/>
                </a:solidFill>
              </a:rPr>
              <a:t>Empresarial</a:t>
            </a:r>
            <a:br>
              <a:rPr lang="en-US" sz="2600" dirty="0">
                <a:solidFill>
                  <a:schemeClr val="accent2"/>
                </a:solidFill>
              </a:rPr>
            </a:br>
            <a:br>
              <a:rPr lang="en-US" sz="2600" i="1" dirty="0">
                <a:solidFill>
                  <a:schemeClr val="accent2"/>
                </a:solidFill>
              </a:rPr>
            </a:br>
            <a:r>
              <a:rPr lang="en-US" sz="2600" dirty="0"/>
              <a:t>                                                                                                                      </a:t>
            </a:r>
          </a:p>
        </p:txBody>
      </p:sp>
      <p:sp>
        <p:nvSpPr>
          <p:cNvPr id="3" name="Slide Number Placeholder 2">
            <a:extLst>
              <a:ext uri="{FF2B5EF4-FFF2-40B4-BE49-F238E27FC236}">
                <a16:creationId xmlns:a16="http://schemas.microsoft.com/office/drawing/2014/main" id="{56FFD983-0513-63B9-5C49-6415D9D5F41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027E8A-8089-874A-B94B-79D229332FD1}"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00000">
                  <a:lumMod val="65000"/>
                  <a:lumOff val="35000"/>
                </a:srgbClr>
              </a:solidFill>
              <a:effectLst/>
              <a:uLnTx/>
              <a:uFillTx/>
              <a:latin typeface="Arial Nova" panose="020B0504020202020204" pitchFamily="34" charset="0"/>
              <a:ea typeface="+mn-ea"/>
              <a:cs typeface="+mn-cs"/>
            </a:endParaRPr>
          </a:p>
        </p:txBody>
      </p:sp>
      <p:sp>
        <p:nvSpPr>
          <p:cNvPr id="21" name="Arrow: Pentagon 20">
            <a:extLst>
              <a:ext uri="{FF2B5EF4-FFF2-40B4-BE49-F238E27FC236}">
                <a16:creationId xmlns:a16="http://schemas.microsoft.com/office/drawing/2014/main" id="{62A6B7D8-5DE3-03E3-239E-5C2703F3E7B2}"/>
              </a:ext>
            </a:extLst>
          </p:cNvPr>
          <p:cNvSpPr/>
          <p:nvPr/>
        </p:nvSpPr>
        <p:spPr>
          <a:xfrm>
            <a:off x="1069213" y="4170638"/>
            <a:ext cx="4633200" cy="898970"/>
          </a:xfrm>
          <a:prstGeom prst="homePlate">
            <a:avLst/>
          </a:prstGeom>
          <a:solidFill>
            <a:schemeClr val="bg2"/>
          </a:solidFill>
          <a:ln w="3175">
            <a:solidFill>
              <a:schemeClr val="bg1"/>
            </a:solid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600"/>
              </a:spcBef>
              <a:spcAft>
                <a:spcPts val="600"/>
              </a:spcAft>
              <a:buClr>
                <a:srgbClr val="006CB7"/>
              </a:buClr>
              <a:buSzTx/>
              <a:buFontTx/>
              <a:buNone/>
              <a:tabLst/>
              <a:defRPr/>
            </a:pPr>
            <a:endParaRPr kumimoji="0" lang="en-US" sz="1100" b="0" i="0" u="none" strike="noStrike" kern="1200" cap="none" spc="0" normalizeH="0" baseline="0" noProof="0">
              <a:ln>
                <a:noFill/>
              </a:ln>
              <a:solidFill>
                <a:srgbClr val="000000"/>
              </a:solidFill>
              <a:effectLst/>
              <a:uLnTx/>
              <a:uFillTx/>
              <a:latin typeface="Arial Nova"/>
              <a:ea typeface="+mn-ea"/>
              <a:cs typeface="+mn-cs"/>
            </a:endParaRPr>
          </a:p>
        </p:txBody>
      </p:sp>
      <p:sp>
        <p:nvSpPr>
          <p:cNvPr id="8" name="Arrow: Pentagon 7">
            <a:extLst>
              <a:ext uri="{FF2B5EF4-FFF2-40B4-BE49-F238E27FC236}">
                <a16:creationId xmlns:a16="http://schemas.microsoft.com/office/drawing/2014/main" id="{809A7577-22E6-2A28-37D8-09DB60F53E2F}"/>
              </a:ext>
            </a:extLst>
          </p:cNvPr>
          <p:cNvSpPr/>
          <p:nvPr/>
        </p:nvSpPr>
        <p:spPr>
          <a:xfrm>
            <a:off x="1069213" y="1912385"/>
            <a:ext cx="4633200" cy="898970"/>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30" name="Arrow: Pentagon 29">
            <a:extLst>
              <a:ext uri="{FF2B5EF4-FFF2-40B4-BE49-F238E27FC236}">
                <a16:creationId xmlns:a16="http://schemas.microsoft.com/office/drawing/2014/main" id="{32E653AA-80B9-0D60-F277-C969170EFF49}"/>
              </a:ext>
            </a:extLst>
          </p:cNvPr>
          <p:cNvSpPr/>
          <p:nvPr/>
        </p:nvSpPr>
        <p:spPr>
          <a:xfrm>
            <a:off x="1069213" y="3041512"/>
            <a:ext cx="4633200" cy="898970"/>
          </a:xfrm>
          <a:prstGeom prst="homePlate">
            <a:avLst/>
          </a:prstGeom>
          <a:solidFill>
            <a:schemeClr val="bg2"/>
          </a:solidFill>
          <a:ln w="3175">
            <a:solidFill>
              <a:schemeClr val="bg1"/>
            </a:solid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600"/>
              </a:spcBef>
              <a:spcAft>
                <a:spcPts val="600"/>
              </a:spcAft>
              <a:buClr>
                <a:srgbClr val="006CB7"/>
              </a:buClr>
              <a:buSzTx/>
              <a:buFontTx/>
              <a:buNone/>
              <a:tabLst/>
              <a:defRPr/>
            </a:pPr>
            <a:endParaRPr kumimoji="0" lang="en-US" sz="1100" b="0" i="0" u="none" strike="noStrike" kern="1200" cap="none" spc="0" normalizeH="0" baseline="0" noProof="0">
              <a:ln>
                <a:noFill/>
              </a:ln>
              <a:solidFill>
                <a:srgbClr val="000000"/>
              </a:solidFill>
              <a:effectLst/>
              <a:uLnTx/>
              <a:uFillTx/>
              <a:latin typeface="Arial Nova"/>
              <a:ea typeface="+mn-ea"/>
              <a:cs typeface="+mn-cs"/>
            </a:endParaRPr>
          </a:p>
        </p:txBody>
      </p:sp>
      <p:sp>
        <p:nvSpPr>
          <p:cNvPr id="36" name="Arrow: Chevron 35">
            <a:extLst>
              <a:ext uri="{FF2B5EF4-FFF2-40B4-BE49-F238E27FC236}">
                <a16:creationId xmlns:a16="http://schemas.microsoft.com/office/drawing/2014/main" id="{92CA043E-A04A-0179-DE14-CC033538CC5B}"/>
              </a:ext>
            </a:extLst>
          </p:cNvPr>
          <p:cNvSpPr/>
          <p:nvPr/>
        </p:nvSpPr>
        <p:spPr>
          <a:xfrm>
            <a:off x="5722242" y="3041512"/>
            <a:ext cx="5045468" cy="898970"/>
          </a:xfrm>
          <a:prstGeom prst="chevron">
            <a:avLst/>
          </a:prstGeom>
          <a:solidFill>
            <a:srgbClr val="1A9CA6"/>
          </a:solidFill>
          <a:ln w="3175">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600"/>
              </a:spcBef>
              <a:spcAft>
                <a:spcPts val="600"/>
              </a:spcAft>
              <a:buClr>
                <a:srgbClr val="006CB7"/>
              </a:buClr>
              <a:buSzTx/>
              <a:buFontTx/>
              <a:buNone/>
              <a:tabLst/>
              <a:defRPr/>
            </a:pPr>
            <a:endParaRPr kumimoji="0" lang="en-US" sz="1100" b="0" i="0" u="none" strike="noStrike" kern="1200" cap="none" spc="0" normalizeH="0" baseline="0" noProof="0">
              <a:ln>
                <a:noFill/>
              </a:ln>
              <a:solidFill>
                <a:srgbClr val="000000">
                  <a:lumMod val="65000"/>
                  <a:lumOff val="35000"/>
                </a:srgbClr>
              </a:solidFill>
              <a:effectLst/>
              <a:uLnTx/>
              <a:uFillTx/>
              <a:latin typeface="Arial Nova"/>
              <a:ea typeface="+mn-ea"/>
              <a:cs typeface="+mn-cs"/>
            </a:endParaRPr>
          </a:p>
        </p:txBody>
      </p:sp>
      <p:sp>
        <p:nvSpPr>
          <p:cNvPr id="26" name="Arrow: Chevron 25">
            <a:extLst>
              <a:ext uri="{FF2B5EF4-FFF2-40B4-BE49-F238E27FC236}">
                <a16:creationId xmlns:a16="http://schemas.microsoft.com/office/drawing/2014/main" id="{2587CDED-8076-006A-051B-87002A2A239C}"/>
              </a:ext>
            </a:extLst>
          </p:cNvPr>
          <p:cNvSpPr/>
          <p:nvPr/>
        </p:nvSpPr>
        <p:spPr>
          <a:xfrm>
            <a:off x="5722242" y="4170638"/>
            <a:ext cx="5045467" cy="898970"/>
          </a:xfrm>
          <a:prstGeom prst="chevron">
            <a:avLst/>
          </a:prstGeom>
          <a:solidFill>
            <a:schemeClr val="accent5"/>
          </a:solidFill>
          <a:ln w="3175">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600"/>
              </a:spcBef>
              <a:spcAft>
                <a:spcPts val="600"/>
              </a:spcAft>
              <a:buClr>
                <a:srgbClr val="006CB7"/>
              </a:buClr>
              <a:buSzTx/>
              <a:buFontTx/>
              <a:buNone/>
              <a:tabLst/>
              <a:defRPr/>
            </a:pPr>
            <a:endParaRPr kumimoji="0" lang="en-US" sz="1100" b="0" i="0" u="none" strike="noStrike" kern="1200" cap="none" spc="0" normalizeH="0" baseline="0" noProof="0">
              <a:ln>
                <a:noFill/>
              </a:ln>
              <a:solidFill>
                <a:srgbClr val="FFFFFF"/>
              </a:solidFill>
              <a:effectLst/>
              <a:uLnTx/>
              <a:uFillTx/>
              <a:latin typeface="Arial Nova"/>
              <a:ea typeface="+mn-ea"/>
              <a:cs typeface="+mn-cs"/>
            </a:endParaRPr>
          </a:p>
        </p:txBody>
      </p:sp>
      <p:sp>
        <p:nvSpPr>
          <p:cNvPr id="23" name="TextBox 22">
            <a:extLst>
              <a:ext uri="{FF2B5EF4-FFF2-40B4-BE49-F238E27FC236}">
                <a16:creationId xmlns:a16="http://schemas.microsoft.com/office/drawing/2014/main" id="{824C3AD0-9E90-F49F-0574-D0014FE7A56A}"/>
              </a:ext>
            </a:extLst>
          </p:cNvPr>
          <p:cNvSpPr txBox="1"/>
          <p:nvPr/>
        </p:nvSpPr>
        <p:spPr>
          <a:xfrm>
            <a:off x="6100955" y="4297394"/>
            <a:ext cx="4292399" cy="606066"/>
          </a:xfrm>
          <a:prstGeom prst="rect">
            <a:avLst/>
          </a:prstGeom>
          <a:noFill/>
        </p:spPr>
        <p:txBody>
          <a:bodyPr wrap="square" lIns="0" tIns="0" rIns="0" bIns="0" rtlCol="0" anchor="t">
            <a:noAutofit/>
          </a:bodyPr>
          <a:lstStyle/>
          <a:p>
            <a:pPr lvl="0" algn="ctr">
              <a:defRPr/>
            </a:pPr>
            <a:r>
              <a:rPr lang="en-US" b="1" dirty="0" err="1">
                <a:solidFill>
                  <a:srgbClr val="FFFFFF"/>
                </a:solidFill>
                <a:cs typeface="Roboto Regular"/>
              </a:rPr>
              <a:t>Força</a:t>
            </a:r>
            <a:r>
              <a:rPr lang="en-US" b="1" dirty="0">
                <a:solidFill>
                  <a:srgbClr val="FFFFFF"/>
                </a:solidFill>
                <a:cs typeface="Roboto Regular"/>
              </a:rPr>
              <a:t> de </a:t>
            </a:r>
            <a:r>
              <a:rPr lang="en-US" b="1" dirty="0" err="1">
                <a:solidFill>
                  <a:srgbClr val="FFFFFF"/>
                </a:solidFill>
                <a:cs typeface="Roboto Regular"/>
              </a:rPr>
              <a:t>trabalho</a:t>
            </a:r>
            <a:r>
              <a:rPr lang="en-US" b="1" dirty="0">
                <a:solidFill>
                  <a:srgbClr val="FFFFFF"/>
                </a:solidFill>
                <a:cs typeface="Roboto Regular"/>
              </a:rPr>
              <a:t> </a:t>
            </a:r>
            <a:r>
              <a:rPr lang="en-US" b="1" dirty="0" err="1">
                <a:solidFill>
                  <a:srgbClr val="FFFFFF"/>
                </a:solidFill>
                <a:cs typeface="Roboto Regular"/>
              </a:rPr>
              <a:t>unificada</a:t>
            </a:r>
            <a:r>
              <a:rPr lang="en-US" b="1" dirty="0">
                <a:solidFill>
                  <a:srgbClr val="FFFFFF"/>
                </a:solidFill>
                <a:cs typeface="Roboto Regular"/>
              </a:rPr>
              <a:t> </a:t>
            </a:r>
            <a:r>
              <a:rPr lang="en-US" b="1" dirty="0" err="1">
                <a:solidFill>
                  <a:srgbClr val="FFFFFF"/>
                </a:solidFill>
                <a:cs typeface="Roboto Regular"/>
              </a:rPr>
              <a:t>capacitada</a:t>
            </a:r>
            <a:r>
              <a:rPr lang="en-US" b="1" dirty="0">
                <a:solidFill>
                  <a:srgbClr val="FFFFFF"/>
                </a:solidFill>
                <a:cs typeface="Roboto Regular"/>
              </a:rPr>
              <a:t>
</a:t>
            </a:r>
            <a:r>
              <a:rPr lang="en-US" b="1" dirty="0" err="1">
                <a:solidFill>
                  <a:srgbClr val="FFFFFF"/>
                </a:solidFill>
                <a:cs typeface="Roboto Regular"/>
              </a:rPr>
              <a:t>colaborando</a:t>
            </a:r>
            <a:r>
              <a:rPr lang="en-US" b="1" dirty="0">
                <a:solidFill>
                  <a:srgbClr val="FFFFFF"/>
                </a:solidFill>
                <a:cs typeface="Roboto Regular"/>
              </a:rPr>
              <a:t> </a:t>
            </a:r>
            <a:r>
              <a:rPr lang="en-US" b="1" dirty="0" err="1">
                <a:solidFill>
                  <a:srgbClr val="FFFFFF"/>
                </a:solidFill>
                <a:cs typeface="Roboto Regular"/>
              </a:rPr>
              <a:t>perfeitamente</a:t>
            </a:r>
            <a:r>
              <a:rPr lang="en-US" b="1" dirty="0">
                <a:solidFill>
                  <a:srgbClr val="FFFFFF"/>
                </a:solidFill>
                <a:cs typeface="Roboto Regular"/>
              </a:rPr>
              <a:t> 
</a:t>
            </a:r>
            <a:endParaRPr kumimoji="0" lang="en-US" sz="1800" b="1" i="0" u="none" strike="noStrike" kern="1200" cap="none" spc="0" normalizeH="0" baseline="0" noProof="0" dirty="0">
              <a:ln>
                <a:noFill/>
              </a:ln>
              <a:solidFill>
                <a:srgbClr val="FFFFFF"/>
              </a:solidFill>
              <a:effectLst/>
              <a:uLnTx/>
              <a:uFillTx/>
              <a:latin typeface="Arial Nova"/>
              <a:ea typeface="+mn-ea"/>
              <a:cs typeface="Roboto Regular"/>
            </a:endParaRPr>
          </a:p>
        </p:txBody>
      </p:sp>
      <p:sp>
        <p:nvSpPr>
          <p:cNvPr id="24" name="TextBox 23">
            <a:extLst>
              <a:ext uri="{FF2B5EF4-FFF2-40B4-BE49-F238E27FC236}">
                <a16:creationId xmlns:a16="http://schemas.microsoft.com/office/drawing/2014/main" id="{BA1896D2-BFD8-626B-1CA4-6FD244769518}"/>
              </a:ext>
            </a:extLst>
          </p:cNvPr>
          <p:cNvSpPr txBox="1"/>
          <p:nvPr/>
        </p:nvSpPr>
        <p:spPr>
          <a:xfrm>
            <a:off x="2044681" y="4304280"/>
            <a:ext cx="2682264" cy="553998"/>
          </a:xfrm>
          <a:prstGeom prst="rect">
            <a:avLst/>
          </a:prstGeom>
          <a:noFill/>
        </p:spPr>
        <p:txBody>
          <a:bodyPr wrap="square" lIns="0" tIns="0" rIns="0" bIns="0" rtlCol="0" anchor="t">
            <a:spAutoFit/>
          </a:bodyPr>
          <a:lstStyle/>
          <a:p>
            <a:pPr lvl="0" algn="ctr">
              <a:defRPr/>
            </a:pPr>
            <a:r>
              <a:rPr lang="en-US" dirty="0" err="1">
                <a:solidFill>
                  <a:srgbClr val="000000"/>
                </a:solidFill>
                <a:cs typeface="Roboto Regular"/>
              </a:rPr>
              <a:t>Força</a:t>
            </a:r>
            <a:r>
              <a:rPr lang="en-US" dirty="0">
                <a:solidFill>
                  <a:srgbClr val="000000"/>
                </a:solidFill>
                <a:cs typeface="Roboto Regular"/>
              </a:rPr>
              <a:t> de </a:t>
            </a:r>
            <a:r>
              <a:rPr lang="en-US" dirty="0" err="1">
                <a:solidFill>
                  <a:srgbClr val="000000"/>
                </a:solidFill>
                <a:cs typeface="Roboto Regular"/>
              </a:rPr>
              <a:t>trabalho</a:t>
            </a:r>
            <a:r>
              <a:rPr lang="en-US" dirty="0">
                <a:solidFill>
                  <a:srgbClr val="000000"/>
                </a:solidFill>
                <a:cs typeface="Roboto Regular"/>
              </a:rPr>
              <a:t>, dados e </a:t>
            </a:r>
            <a:r>
              <a:rPr lang="en-US" dirty="0" err="1">
                <a:solidFill>
                  <a:srgbClr val="000000"/>
                </a:solidFill>
                <a:cs typeface="Roboto Regular"/>
              </a:rPr>
              <a:t>aplicativos</a:t>
            </a:r>
            <a:r>
              <a:rPr lang="en-US" dirty="0">
                <a:solidFill>
                  <a:srgbClr val="000000"/>
                </a:solidFill>
                <a:cs typeface="Roboto Regular"/>
              </a:rPr>
              <a:t> </a:t>
            </a:r>
            <a:r>
              <a:rPr lang="en-US" dirty="0" err="1">
                <a:solidFill>
                  <a:srgbClr val="000000"/>
                </a:solidFill>
                <a:cs typeface="Roboto Regular"/>
              </a:rPr>
              <a:t>em</a:t>
            </a:r>
            <a:r>
              <a:rPr lang="en-US" dirty="0">
                <a:solidFill>
                  <a:srgbClr val="000000"/>
                </a:solidFill>
                <a:cs typeface="Roboto Regular"/>
              </a:rPr>
              <a:t> silos </a:t>
            </a:r>
            <a:endParaRPr kumimoji="0" lang="en-US" sz="1800" b="0" i="0" u="none" strike="noStrike" kern="1200" cap="none" spc="0" normalizeH="0" baseline="0" noProof="0" dirty="0">
              <a:ln>
                <a:noFill/>
              </a:ln>
              <a:solidFill>
                <a:srgbClr val="000000"/>
              </a:solidFill>
              <a:effectLst/>
              <a:uLnTx/>
              <a:uFillTx/>
              <a:latin typeface="Arial Nova"/>
              <a:ea typeface="+mn-ea"/>
              <a:cs typeface="Roboto Regular"/>
            </a:endParaRPr>
          </a:p>
        </p:txBody>
      </p:sp>
      <p:sp>
        <p:nvSpPr>
          <p:cNvPr id="15" name="Arrow: Chevron 14">
            <a:extLst>
              <a:ext uri="{FF2B5EF4-FFF2-40B4-BE49-F238E27FC236}">
                <a16:creationId xmlns:a16="http://schemas.microsoft.com/office/drawing/2014/main" id="{E1648303-0937-8F03-7EB3-7E2EC1FFC661}"/>
              </a:ext>
            </a:extLst>
          </p:cNvPr>
          <p:cNvSpPr/>
          <p:nvPr/>
        </p:nvSpPr>
        <p:spPr>
          <a:xfrm>
            <a:off x="5722243" y="1912385"/>
            <a:ext cx="5045466" cy="89897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32" name="TextBox 31">
            <a:extLst>
              <a:ext uri="{FF2B5EF4-FFF2-40B4-BE49-F238E27FC236}">
                <a16:creationId xmlns:a16="http://schemas.microsoft.com/office/drawing/2014/main" id="{61715353-71A5-5AE2-F0B3-EA52CFE269A5}"/>
              </a:ext>
            </a:extLst>
          </p:cNvPr>
          <p:cNvSpPr txBox="1"/>
          <p:nvPr/>
        </p:nvSpPr>
        <p:spPr>
          <a:xfrm>
            <a:off x="6465969" y="2048707"/>
            <a:ext cx="3558017" cy="626326"/>
          </a:xfrm>
          <a:prstGeom prst="rect">
            <a:avLst/>
          </a:prstGeom>
          <a:noFill/>
        </p:spPr>
        <p:txBody>
          <a:bodyPr wrap="square" lIns="0" tIns="0" rIns="0" bIns="0" rtlCol="0" anchor="t">
            <a:noAutofit/>
          </a:bodyPr>
          <a:lstStyle/>
          <a:p>
            <a:pPr lvl="0" algn="ctr">
              <a:defRPr/>
            </a:pPr>
            <a:r>
              <a:rPr lang="en-US" b="1" dirty="0" err="1">
                <a:solidFill>
                  <a:srgbClr val="FFFFFF"/>
                </a:solidFill>
                <a:cs typeface="Roboto Regular"/>
              </a:rPr>
              <a:t>Modelo</a:t>
            </a:r>
            <a:r>
              <a:rPr lang="en-US" b="1" dirty="0">
                <a:solidFill>
                  <a:srgbClr val="FFFFFF"/>
                </a:solidFill>
                <a:cs typeface="Roboto Regular"/>
              </a:rPr>
              <a:t> de </a:t>
            </a:r>
            <a:r>
              <a:rPr lang="en-US" b="1" dirty="0" err="1">
                <a:solidFill>
                  <a:srgbClr val="FFFFFF"/>
                </a:solidFill>
                <a:cs typeface="Roboto Regular"/>
              </a:rPr>
              <a:t>negócios</a:t>
            </a:r>
            <a:r>
              <a:rPr lang="en-US" b="1" dirty="0">
                <a:solidFill>
                  <a:srgbClr val="FFFFFF"/>
                </a:solidFill>
                <a:cs typeface="Roboto Regular"/>
              </a:rPr>
              <a:t> </a:t>
            </a:r>
            <a:r>
              <a:rPr lang="en-US" b="1" dirty="0" err="1">
                <a:solidFill>
                  <a:srgbClr val="FFFFFF"/>
                </a:solidFill>
                <a:cs typeface="Roboto Regular"/>
              </a:rPr>
              <a:t>em</a:t>
            </a:r>
            <a:r>
              <a:rPr lang="en-US" b="1" dirty="0">
                <a:solidFill>
                  <a:srgbClr val="FFFFFF"/>
                </a:solidFill>
                <a:cs typeface="Roboto Regular"/>
              </a:rPr>
              <a:t> </a:t>
            </a:r>
            <a:r>
              <a:rPr lang="en-US" b="1" dirty="0" err="1">
                <a:solidFill>
                  <a:srgbClr val="FFFFFF"/>
                </a:solidFill>
                <a:cs typeface="Roboto Regular"/>
              </a:rPr>
              <a:t>toda</a:t>
            </a:r>
            <a:r>
              <a:rPr lang="en-US" b="1" dirty="0">
                <a:solidFill>
                  <a:srgbClr val="FFFFFF"/>
                </a:solidFill>
                <a:cs typeface="Roboto Regular"/>
              </a:rPr>
              <a:t> a </a:t>
            </a:r>
            <a:r>
              <a:rPr lang="en-US" b="1" dirty="0" err="1">
                <a:solidFill>
                  <a:srgbClr val="FFFFFF"/>
                </a:solidFill>
                <a:cs typeface="Roboto Regular"/>
              </a:rPr>
              <a:t>empresa</a:t>
            </a:r>
            <a:r>
              <a:rPr lang="en-US" b="1" dirty="0">
                <a:solidFill>
                  <a:srgbClr val="FFFFFF"/>
                </a:solidFill>
                <a:cs typeface="Roboto Regular"/>
              </a:rPr>
              <a:t>, </a:t>
            </a:r>
            <a:r>
              <a:rPr lang="en-US" b="1" dirty="0" err="1">
                <a:solidFill>
                  <a:srgbClr val="FFFFFF"/>
                </a:solidFill>
                <a:cs typeface="Roboto Regular"/>
              </a:rPr>
              <a:t>estratégico</a:t>
            </a:r>
            <a:r>
              <a:rPr lang="en-US" b="1" dirty="0">
                <a:solidFill>
                  <a:srgbClr val="FFFFFF"/>
                </a:solidFill>
                <a:cs typeface="Roboto Regular"/>
              </a:rPr>
              <a:t> e </a:t>
            </a:r>
            <a:r>
              <a:rPr lang="en-US" b="1" dirty="0" err="1">
                <a:solidFill>
                  <a:srgbClr val="FFFFFF"/>
                </a:solidFill>
                <a:cs typeface="Roboto Regular"/>
              </a:rPr>
              <a:t>ágil</a:t>
            </a:r>
            <a:r>
              <a:rPr lang="en-US" b="1" dirty="0">
                <a:solidFill>
                  <a:srgbClr val="FFFFFF"/>
                </a:solidFill>
                <a:cs typeface="Roboto Regular"/>
              </a:rPr>
              <a:t>
</a:t>
            </a:r>
            <a:endParaRPr kumimoji="0" lang="en-US" sz="1800" b="1" i="0" u="none" strike="noStrike" kern="1200" cap="none" spc="0" normalizeH="0" baseline="0" noProof="0" dirty="0">
              <a:ln>
                <a:noFill/>
              </a:ln>
              <a:solidFill>
                <a:srgbClr val="FFFFFF"/>
              </a:solidFill>
              <a:effectLst/>
              <a:uLnTx/>
              <a:uFillTx/>
              <a:latin typeface="Arial Nova"/>
              <a:ea typeface="+mn-ea"/>
              <a:cs typeface="Roboto Regular"/>
            </a:endParaRPr>
          </a:p>
        </p:txBody>
      </p:sp>
      <p:sp>
        <p:nvSpPr>
          <p:cNvPr id="33" name="TextBox 32">
            <a:extLst>
              <a:ext uri="{FF2B5EF4-FFF2-40B4-BE49-F238E27FC236}">
                <a16:creationId xmlns:a16="http://schemas.microsoft.com/office/drawing/2014/main" id="{C545FA63-43C8-F005-7570-34666E4ADCC2}"/>
              </a:ext>
            </a:extLst>
          </p:cNvPr>
          <p:cNvSpPr txBox="1"/>
          <p:nvPr/>
        </p:nvSpPr>
        <p:spPr>
          <a:xfrm>
            <a:off x="2044681" y="2046026"/>
            <a:ext cx="2682264" cy="553998"/>
          </a:xfrm>
          <a:prstGeom prst="rect">
            <a:avLst/>
          </a:prstGeom>
          <a:noFill/>
        </p:spPr>
        <p:txBody>
          <a:bodyPr wrap="square" lIns="0" tIns="0" rIns="0" bIns="0" rtlCol="0">
            <a:spAutoFit/>
          </a:bodyPr>
          <a:lstStyle/>
          <a:p>
            <a:pPr lvl="0" algn="ctr">
              <a:defRPr/>
            </a:pPr>
            <a:r>
              <a:rPr lang="en-US" dirty="0" err="1">
                <a:solidFill>
                  <a:srgbClr val="000000"/>
                </a:solidFill>
                <a:cs typeface="Roboto Regular"/>
              </a:rPr>
              <a:t>Pequenas</a:t>
            </a:r>
            <a:r>
              <a:rPr lang="en-US" dirty="0">
                <a:solidFill>
                  <a:srgbClr val="000000"/>
                </a:solidFill>
                <a:cs typeface="Roboto Regular"/>
              </a:rPr>
              <a:t> </a:t>
            </a:r>
            <a:r>
              <a:rPr lang="en-US" dirty="0" err="1">
                <a:solidFill>
                  <a:srgbClr val="000000"/>
                </a:solidFill>
                <a:cs typeface="Roboto Regular"/>
              </a:rPr>
              <a:t>implementações</a:t>
            </a:r>
            <a:r>
              <a:rPr lang="en-US" dirty="0">
                <a:solidFill>
                  <a:srgbClr val="000000"/>
                </a:solidFill>
                <a:cs typeface="Roboto Regular"/>
              </a:rPr>
              <a:t> </a:t>
            </a:r>
            <a:r>
              <a:rPr lang="en-US" dirty="0" err="1">
                <a:solidFill>
                  <a:srgbClr val="000000"/>
                </a:solidFill>
                <a:cs typeface="Roboto Regular"/>
              </a:rPr>
              <a:t>táticas</a:t>
            </a:r>
            <a:endParaRPr kumimoji="0" lang="en-US" sz="1800" b="0" i="0" u="none" strike="noStrike" kern="1200" cap="none" spc="0" normalizeH="0" baseline="0" noProof="0" dirty="0">
              <a:ln>
                <a:noFill/>
              </a:ln>
              <a:solidFill>
                <a:srgbClr val="000000"/>
              </a:solidFill>
              <a:effectLst/>
              <a:uLnTx/>
              <a:uFillTx/>
              <a:latin typeface="Arial Nova"/>
              <a:ea typeface="+mn-ea"/>
              <a:cs typeface="Roboto Regular"/>
            </a:endParaRPr>
          </a:p>
        </p:txBody>
      </p:sp>
      <p:sp>
        <p:nvSpPr>
          <p:cNvPr id="13" name="TextBox 12">
            <a:extLst>
              <a:ext uri="{FF2B5EF4-FFF2-40B4-BE49-F238E27FC236}">
                <a16:creationId xmlns:a16="http://schemas.microsoft.com/office/drawing/2014/main" id="{1A8122DC-B928-42E9-F324-A3E5FA6E4999}"/>
              </a:ext>
            </a:extLst>
          </p:cNvPr>
          <p:cNvSpPr txBox="1"/>
          <p:nvPr/>
        </p:nvSpPr>
        <p:spPr>
          <a:xfrm>
            <a:off x="6272110" y="3177834"/>
            <a:ext cx="3945733" cy="629006"/>
          </a:xfrm>
          <a:prstGeom prst="rect">
            <a:avLst/>
          </a:prstGeom>
          <a:noFill/>
        </p:spPr>
        <p:txBody>
          <a:bodyPr wrap="square" lIns="0" tIns="0" rIns="0" bIns="0" rtlCol="0" anchor="t">
            <a:noAutofit/>
          </a:bodyPr>
          <a:lstStyle/>
          <a:p>
            <a:pPr lvl="0" algn="ctr">
              <a:defRPr/>
            </a:pPr>
            <a:r>
              <a:rPr lang="en-US" b="1" dirty="0" err="1">
                <a:solidFill>
                  <a:srgbClr val="FFFFFF"/>
                </a:solidFill>
                <a:cs typeface="Roboto Regular"/>
              </a:rPr>
              <a:t>Processos</a:t>
            </a:r>
            <a:r>
              <a:rPr lang="en-US" b="1" dirty="0">
                <a:solidFill>
                  <a:srgbClr val="FFFFFF"/>
                </a:solidFill>
                <a:cs typeface="Roboto Regular"/>
              </a:rPr>
              <a:t> e jornadas que </a:t>
            </a:r>
            <a:r>
              <a:rPr lang="en-US" b="1" dirty="0" err="1">
                <a:solidFill>
                  <a:srgbClr val="FFFFFF"/>
                </a:solidFill>
                <a:cs typeface="Roboto Regular"/>
              </a:rPr>
              <a:t>fornecem</a:t>
            </a:r>
            <a:r>
              <a:rPr lang="en-US" b="1" dirty="0">
                <a:solidFill>
                  <a:srgbClr val="FFFFFF"/>
                </a:solidFill>
                <a:cs typeface="Roboto Regular"/>
              </a:rPr>
              <a:t> </a:t>
            </a:r>
            <a:r>
              <a:rPr lang="en-US" b="1" dirty="0" err="1">
                <a:solidFill>
                  <a:srgbClr val="FFFFFF"/>
                </a:solidFill>
                <a:cs typeface="Roboto Regular"/>
              </a:rPr>
              <a:t>novos</a:t>
            </a:r>
            <a:r>
              <a:rPr lang="en-US" b="1" dirty="0">
                <a:solidFill>
                  <a:srgbClr val="FFFFFF"/>
                </a:solidFill>
                <a:cs typeface="Roboto Regular"/>
              </a:rPr>
              <a:t> </a:t>
            </a:r>
            <a:r>
              <a:rPr lang="en-US" b="1" dirty="0" err="1">
                <a:solidFill>
                  <a:srgbClr val="FFFFFF"/>
                </a:solidFill>
                <a:cs typeface="Roboto Regular"/>
              </a:rPr>
              <a:t>fluxos</a:t>
            </a:r>
            <a:r>
              <a:rPr lang="en-US" b="1" dirty="0">
                <a:solidFill>
                  <a:srgbClr val="FFFFFF"/>
                </a:solidFill>
                <a:cs typeface="Roboto Regular"/>
              </a:rPr>
              <a:t> de valor
</a:t>
            </a:r>
            <a:endParaRPr kumimoji="0" lang="en-US" sz="1800" b="1" i="0" u="none" strike="noStrike" kern="1200" cap="none" spc="0" normalizeH="0" baseline="0" noProof="0" dirty="0">
              <a:ln>
                <a:noFill/>
              </a:ln>
              <a:solidFill>
                <a:srgbClr val="FFFFFF"/>
              </a:solidFill>
              <a:effectLst/>
              <a:uLnTx/>
              <a:uFillTx/>
              <a:latin typeface="Arial Nova"/>
              <a:ea typeface="+mn-ea"/>
              <a:cs typeface="Roboto Regular"/>
            </a:endParaRPr>
          </a:p>
        </p:txBody>
      </p:sp>
      <p:sp>
        <p:nvSpPr>
          <p:cNvPr id="14" name="TextBox 13">
            <a:extLst>
              <a:ext uri="{FF2B5EF4-FFF2-40B4-BE49-F238E27FC236}">
                <a16:creationId xmlns:a16="http://schemas.microsoft.com/office/drawing/2014/main" id="{C8CB1341-0633-BE01-CC4B-C71B58D3E728}"/>
              </a:ext>
            </a:extLst>
          </p:cNvPr>
          <p:cNvSpPr txBox="1"/>
          <p:nvPr/>
        </p:nvSpPr>
        <p:spPr>
          <a:xfrm>
            <a:off x="1795919" y="3175153"/>
            <a:ext cx="3179788" cy="553998"/>
          </a:xfrm>
          <a:prstGeom prst="rect">
            <a:avLst/>
          </a:prstGeom>
          <a:noFill/>
        </p:spPr>
        <p:txBody>
          <a:bodyPr wrap="square" lIns="0" tIns="0" rIns="0" bIns="0" rtlCol="0">
            <a:spAutoFit/>
          </a:bodyPr>
          <a:lstStyle/>
          <a:p>
            <a:pPr lvl="0" algn="ctr">
              <a:defRPr/>
            </a:pPr>
            <a:r>
              <a:rPr lang="en-US" dirty="0" err="1">
                <a:solidFill>
                  <a:srgbClr val="000000"/>
                </a:solidFill>
                <a:cs typeface="Roboto Regular"/>
              </a:rPr>
              <a:t>Tarefas</a:t>
            </a:r>
            <a:r>
              <a:rPr lang="en-US" dirty="0">
                <a:solidFill>
                  <a:srgbClr val="000000"/>
                </a:solidFill>
                <a:cs typeface="Roboto Regular"/>
              </a:rPr>
              <a:t>, </a:t>
            </a:r>
            <a:r>
              <a:rPr lang="en-US" dirty="0" err="1">
                <a:solidFill>
                  <a:srgbClr val="000000"/>
                </a:solidFill>
                <a:cs typeface="Roboto Regular"/>
              </a:rPr>
              <a:t>processos</a:t>
            </a:r>
            <a:r>
              <a:rPr lang="en-US" dirty="0">
                <a:solidFill>
                  <a:srgbClr val="000000"/>
                </a:solidFill>
                <a:cs typeface="Roboto Regular"/>
              </a:rPr>
              <a:t> e </a:t>
            </a:r>
            <a:r>
              <a:rPr lang="en-US" dirty="0" err="1">
                <a:solidFill>
                  <a:srgbClr val="000000"/>
                </a:solidFill>
                <a:cs typeface="Roboto Regular"/>
              </a:rPr>
              <a:t>funções</a:t>
            </a:r>
            <a:r>
              <a:rPr lang="en-US" dirty="0">
                <a:solidFill>
                  <a:srgbClr val="000000"/>
                </a:solidFill>
                <a:cs typeface="Roboto Regular"/>
              </a:rPr>
              <a:t> </a:t>
            </a:r>
            <a:r>
              <a:rPr lang="en-US" dirty="0" err="1">
                <a:solidFill>
                  <a:srgbClr val="000000"/>
                </a:solidFill>
                <a:cs typeface="Roboto Regular"/>
              </a:rPr>
              <a:t>independentes</a:t>
            </a:r>
            <a:endParaRPr kumimoji="0" lang="en-US" sz="1800" b="0" i="0" u="none" strike="noStrike" kern="1200" cap="none" spc="0" normalizeH="0" baseline="0" noProof="0" dirty="0">
              <a:ln>
                <a:noFill/>
              </a:ln>
              <a:solidFill>
                <a:srgbClr val="000000"/>
              </a:solidFill>
              <a:effectLst/>
              <a:uLnTx/>
              <a:uFillTx/>
              <a:latin typeface="Arial Nova"/>
              <a:ea typeface="+mn-ea"/>
              <a:cs typeface="Roboto Regular"/>
            </a:endParaRPr>
          </a:p>
        </p:txBody>
      </p:sp>
      <p:sp>
        <p:nvSpPr>
          <p:cNvPr id="44" name="TextBox 43">
            <a:extLst>
              <a:ext uri="{FF2B5EF4-FFF2-40B4-BE49-F238E27FC236}">
                <a16:creationId xmlns:a16="http://schemas.microsoft.com/office/drawing/2014/main" id="{4C258FD5-AF86-44E4-8262-002424894450}"/>
              </a:ext>
            </a:extLst>
          </p:cNvPr>
          <p:cNvSpPr txBox="1"/>
          <p:nvPr/>
        </p:nvSpPr>
        <p:spPr>
          <a:xfrm>
            <a:off x="5522105" y="5399968"/>
            <a:ext cx="5311490" cy="369332"/>
          </a:xfrm>
          <a:prstGeom prst="rect">
            <a:avLst/>
          </a:prstGeom>
          <a:noFill/>
        </p:spPr>
        <p:txBody>
          <a:bodyPr wrap="square" lIns="0" tIns="0" rIns="0" bIns="0" rtlCol="0" anchor="t">
            <a:noAutofit/>
          </a:bodyPr>
          <a:lstStyle/>
          <a:p>
            <a:pPr lvl="0" algn="ctr">
              <a:defRPr/>
            </a:pPr>
            <a:r>
              <a:rPr lang="en-US" sz="2400" b="1" dirty="0">
                <a:solidFill>
                  <a:srgbClr val="006CB7"/>
                </a:solidFill>
              </a:rPr>
              <a:t>Valor de </a:t>
            </a:r>
            <a:r>
              <a:rPr lang="en-US" sz="2400" b="1" dirty="0" err="1">
                <a:solidFill>
                  <a:srgbClr val="006CB7"/>
                </a:solidFill>
              </a:rPr>
              <a:t>negócio</a:t>
            </a:r>
            <a:r>
              <a:rPr lang="en-US" sz="2400" b="1" dirty="0">
                <a:solidFill>
                  <a:srgbClr val="006CB7"/>
                </a:solidFill>
              </a:rPr>
              <a:t> </a:t>
            </a:r>
            <a:r>
              <a:rPr lang="en-US" sz="2400" b="1" dirty="0" err="1">
                <a:solidFill>
                  <a:srgbClr val="006CB7"/>
                </a:solidFill>
              </a:rPr>
              <a:t>transformacional</a:t>
            </a:r>
            <a:r>
              <a:rPr lang="en-US" sz="2400" b="1" dirty="0">
                <a:solidFill>
                  <a:srgbClr val="006CB7"/>
                </a:solidFill>
              </a:rPr>
              <a:t>
</a:t>
            </a:r>
            <a:endParaRPr kumimoji="0" lang="en-US" sz="2400" b="1" i="0" u="none" strike="noStrike" kern="1200" cap="none" spc="0" normalizeH="0" baseline="0" noProof="0" dirty="0">
              <a:ln>
                <a:noFill/>
              </a:ln>
              <a:solidFill>
                <a:srgbClr val="006CB7"/>
              </a:solidFill>
              <a:effectLst/>
              <a:uLnTx/>
              <a:uFillTx/>
              <a:latin typeface="Arial Nova"/>
              <a:ea typeface="+mn-ea"/>
              <a:cs typeface="+mn-cs"/>
            </a:endParaRPr>
          </a:p>
        </p:txBody>
      </p:sp>
      <p:sp>
        <p:nvSpPr>
          <p:cNvPr id="45" name="TextBox 44">
            <a:extLst>
              <a:ext uri="{FF2B5EF4-FFF2-40B4-BE49-F238E27FC236}">
                <a16:creationId xmlns:a16="http://schemas.microsoft.com/office/drawing/2014/main" id="{118EF299-5893-4693-B653-927FCF9E3D37}"/>
              </a:ext>
            </a:extLst>
          </p:cNvPr>
          <p:cNvSpPr txBox="1"/>
          <p:nvPr/>
        </p:nvSpPr>
        <p:spPr>
          <a:xfrm>
            <a:off x="640080" y="5399968"/>
            <a:ext cx="4935187" cy="369332"/>
          </a:xfrm>
          <a:prstGeom prst="rect">
            <a:avLst/>
          </a:prstGeom>
          <a:noFill/>
        </p:spPr>
        <p:txBody>
          <a:bodyPr wrap="square" lIns="0" tIns="0" rIns="0" bIns="0" rtlCol="0" anchor="t">
            <a:noAutofit/>
          </a:bodyPr>
          <a:lstStyle/>
          <a:p>
            <a:pPr lvl="0" algn="ctr">
              <a:buClr>
                <a:srgbClr val="000000"/>
              </a:buClr>
              <a:defRPr/>
            </a:pPr>
            <a:r>
              <a:rPr lang="en-US" sz="2400" b="1" dirty="0">
                <a:solidFill>
                  <a:srgbClr val="000000"/>
                </a:solidFill>
              </a:rPr>
              <a:t>Economia incremental de custos 
</a:t>
            </a:r>
            <a:endParaRPr kumimoji="0" lang="en-US" sz="24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10" name="TextBox 9">
            <a:extLst>
              <a:ext uri="{FF2B5EF4-FFF2-40B4-BE49-F238E27FC236}">
                <a16:creationId xmlns:a16="http://schemas.microsoft.com/office/drawing/2014/main" id="{FC07B81D-7995-43AC-8C35-B5C3C725ED33}"/>
              </a:ext>
            </a:extLst>
          </p:cNvPr>
          <p:cNvSpPr txBox="1"/>
          <p:nvPr/>
        </p:nvSpPr>
        <p:spPr>
          <a:xfrm>
            <a:off x="2424299" y="1270823"/>
            <a:ext cx="1634486" cy="430887"/>
          </a:xfrm>
          <a:prstGeom prst="rect">
            <a:avLst/>
          </a:prstGeom>
          <a:noFill/>
        </p:spPr>
        <p:txBody>
          <a:bodyPr wrap="none" lIns="0" tIns="0" rIns="0" bIns="0" rtlCol="0" anchor="t">
            <a:spAutoFit/>
          </a:bodyPr>
          <a:lstStyle/>
          <a:p>
            <a:pPr lvl="0">
              <a:spcBef>
                <a:spcPts val="600"/>
              </a:spcBef>
              <a:spcAft>
                <a:spcPts val="600"/>
              </a:spcAft>
              <a:buClr>
                <a:srgbClr val="006CB7"/>
              </a:buClr>
              <a:defRPr/>
            </a:pPr>
            <a:r>
              <a:rPr lang="en-US" sz="2800" b="1" dirty="0" err="1">
                <a:solidFill>
                  <a:srgbClr val="000000"/>
                </a:solidFill>
              </a:rPr>
              <a:t>Eficiência</a:t>
            </a:r>
            <a:endParaRPr kumimoji="0" lang="en-GB" sz="2800" b="1" i="0" u="none" strike="noStrike" kern="1200" cap="none" spc="0" normalizeH="0" baseline="0" noProof="0" dirty="0">
              <a:ln>
                <a:noFill/>
              </a:ln>
              <a:solidFill>
                <a:srgbClr val="000000"/>
              </a:solidFill>
              <a:effectLst/>
              <a:uLnTx/>
              <a:uFillTx/>
              <a:latin typeface="Arial Nova"/>
              <a:ea typeface="+mn-ea"/>
              <a:cs typeface="+mn-cs"/>
            </a:endParaRPr>
          </a:p>
        </p:txBody>
      </p:sp>
      <p:sp>
        <p:nvSpPr>
          <p:cNvPr id="54" name="TextBox 53">
            <a:extLst>
              <a:ext uri="{FF2B5EF4-FFF2-40B4-BE49-F238E27FC236}">
                <a16:creationId xmlns:a16="http://schemas.microsoft.com/office/drawing/2014/main" id="{390AEC92-3028-6B4F-F99B-5AF9FBFBBE4C}"/>
              </a:ext>
            </a:extLst>
          </p:cNvPr>
          <p:cNvSpPr txBox="1"/>
          <p:nvPr/>
        </p:nvSpPr>
        <p:spPr>
          <a:xfrm>
            <a:off x="7189526" y="1270824"/>
            <a:ext cx="1929952" cy="430887"/>
          </a:xfrm>
          <a:prstGeom prst="rect">
            <a:avLst/>
          </a:prstGeom>
          <a:noFill/>
        </p:spPr>
        <p:txBody>
          <a:bodyPr wrap="none" lIns="0" tIns="0" rIns="0" bIns="0" rtlCol="0">
            <a:spAutoFit/>
          </a:bodyPr>
          <a:lstStyle/>
          <a:p>
            <a:pPr lvl="0">
              <a:spcBef>
                <a:spcPts val="600"/>
              </a:spcBef>
              <a:spcAft>
                <a:spcPts val="600"/>
              </a:spcAft>
              <a:buClr>
                <a:srgbClr val="006CB7"/>
              </a:buClr>
              <a:defRPr/>
            </a:pPr>
            <a:r>
              <a:rPr lang="en-US" sz="2800" b="1" dirty="0" err="1">
                <a:solidFill>
                  <a:srgbClr val="006CB7"/>
                </a:solidFill>
              </a:rPr>
              <a:t>Estratégico</a:t>
            </a:r>
            <a:endParaRPr kumimoji="0" lang="en-GB" sz="2800" b="1" i="0" u="none" strike="noStrike" kern="1200" cap="none" spc="0" normalizeH="0" baseline="0" noProof="0" dirty="0">
              <a:ln>
                <a:noFill/>
              </a:ln>
              <a:solidFill>
                <a:srgbClr val="006CB7"/>
              </a:solidFill>
              <a:effectLst/>
              <a:uLnTx/>
              <a:uFillTx/>
              <a:latin typeface="Arial Nova"/>
              <a:ea typeface="+mn-ea"/>
              <a:cs typeface="+mn-cs"/>
            </a:endParaRPr>
          </a:p>
        </p:txBody>
      </p:sp>
      <p:sp>
        <p:nvSpPr>
          <p:cNvPr id="5" name="TextBox 4">
            <a:extLst>
              <a:ext uri="{FF2B5EF4-FFF2-40B4-BE49-F238E27FC236}">
                <a16:creationId xmlns:a16="http://schemas.microsoft.com/office/drawing/2014/main" id="{D794D5F2-D0F0-E414-90AF-9A8B8F388544}"/>
              </a:ext>
            </a:extLst>
          </p:cNvPr>
          <p:cNvSpPr txBox="1"/>
          <p:nvPr/>
        </p:nvSpPr>
        <p:spPr>
          <a:xfrm>
            <a:off x="235844" y="6099660"/>
            <a:ext cx="246031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
                <a:srgbClr val="006CB7"/>
              </a:buClr>
              <a:buSzTx/>
              <a:buFontTx/>
              <a:buNone/>
              <a:tabLst/>
              <a:defRPr/>
            </a:pPr>
            <a:r>
              <a:rPr kumimoji="0" lang="en-US" sz="1200" b="0" i="0" u="none" strike="noStrike" kern="1200" cap="none" spc="0" normalizeH="0" baseline="0" noProof="0">
                <a:ln>
                  <a:noFill/>
                </a:ln>
                <a:solidFill>
                  <a:srgbClr val="000000"/>
                </a:solidFill>
                <a:effectLst/>
                <a:uLnTx/>
                <a:uFillTx/>
                <a:latin typeface="Arial Nova" panose="020B0504020202020204" pitchFamily="34" charset="0"/>
                <a:ea typeface="+mn-ea"/>
                <a:cs typeface="+mn-cs"/>
              </a:rPr>
              <a:t>* </a:t>
            </a:r>
            <a:r>
              <a:rPr kumimoji="0" lang="en-US" sz="1200" b="0" i="0" u="none" strike="noStrike" kern="1200" cap="none" spc="0" normalizeH="0" baseline="0" noProof="0">
                <a:ln>
                  <a:noFill/>
                </a:ln>
                <a:solidFill>
                  <a:srgbClr val="000000"/>
                </a:solidFill>
                <a:effectLst/>
                <a:uLnTx/>
                <a:uFillTx/>
                <a:latin typeface="Arial Nova" panose="020B0504020202020204" pitchFamily="34" charset="0"/>
                <a:ea typeface="+mn-ea"/>
                <a:cs typeface="+mn-cs"/>
                <a:hlinkClick r:id="rId3"/>
              </a:rPr>
              <a:t>Knowledge Capital Partners</a:t>
            </a:r>
            <a:endParaRPr kumimoji="0" lang="en-GB" sz="1200" b="0" i="0" u="none" strike="noStrike" kern="1200" cap="none" spc="0" normalizeH="0" baseline="0" noProof="0" err="1">
              <a:ln>
                <a:noFill/>
              </a:ln>
              <a:solidFill>
                <a:srgbClr val="000000"/>
              </a:solidFill>
              <a:effectLst/>
              <a:uLnTx/>
              <a:uFillTx/>
              <a:latin typeface="Arial Nova" panose="020B0504020202020204" pitchFamily="34" charset="0"/>
              <a:ea typeface="+mn-ea"/>
              <a:cs typeface="+mn-cs"/>
            </a:endParaRPr>
          </a:p>
        </p:txBody>
      </p:sp>
      <p:pic>
        <p:nvPicPr>
          <p:cNvPr id="6" name="Picture 9" descr="A picture containing graphics, design&#10;&#10;Description automatically generated">
            <a:extLst>
              <a:ext uri="{FF2B5EF4-FFF2-40B4-BE49-F238E27FC236}">
                <a16:creationId xmlns:a16="http://schemas.microsoft.com/office/drawing/2014/main" id="{8FAAA489-12B3-8A80-3E2E-24A74418D9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5994" y="6352068"/>
            <a:ext cx="1217163" cy="407281"/>
          </a:xfrm>
          <a:prstGeom prst="rect">
            <a:avLst/>
          </a:prstGeom>
        </p:spPr>
      </p:pic>
    </p:spTree>
    <p:extLst>
      <p:ext uri="{BB962C8B-B14F-4D97-AF65-F5344CB8AC3E}">
        <p14:creationId xmlns:p14="http://schemas.microsoft.com/office/powerpoint/2010/main" val="25880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1168C5-672C-42D0-8115-B107A488DB0F}"/>
              </a:ext>
            </a:extLst>
          </p:cNvPr>
          <p:cNvSpPr/>
          <p:nvPr/>
        </p:nvSpPr>
        <p:spPr>
          <a:xfrm>
            <a:off x="4701532" y="3472311"/>
            <a:ext cx="2880000" cy="7154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lvl="0">
              <a:defRPr/>
            </a:pPr>
            <a:r>
              <a:rPr lang="en-GB" sz="1700" b="1" dirty="0">
                <a:solidFill>
                  <a:schemeClr val="bg1"/>
                </a:solidFill>
              </a:rPr>
              <a:t>PROJETAR</a:t>
            </a:r>
            <a:endParaRPr kumimoji="0" lang="en-GB" sz="1700" b="1" i="0" u="none" strike="noStrike" kern="1200" cap="none" spc="0" normalizeH="0" baseline="0" noProof="0" dirty="0">
              <a:ln>
                <a:noFill/>
              </a:ln>
              <a:solidFill>
                <a:schemeClr val="bg1"/>
              </a:solidFill>
              <a:effectLst/>
              <a:uLnTx/>
              <a:uFillTx/>
              <a:latin typeface="Arial Nova"/>
              <a:ea typeface="+mn-ea"/>
              <a:cs typeface="+mn-cs"/>
            </a:endParaRPr>
          </a:p>
        </p:txBody>
      </p:sp>
      <p:grpSp>
        <p:nvGrpSpPr>
          <p:cNvPr id="30" name="Group 29">
            <a:extLst>
              <a:ext uri="{FF2B5EF4-FFF2-40B4-BE49-F238E27FC236}">
                <a16:creationId xmlns:a16="http://schemas.microsoft.com/office/drawing/2014/main" id="{D08F473B-C079-BF1F-92AA-BCA2CEB62B65}"/>
              </a:ext>
            </a:extLst>
          </p:cNvPr>
          <p:cNvGrpSpPr/>
          <p:nvPr/>
        </p:nvGrpSpPr>
        <p:grpSpPr>
          <a:xfrm>
            <a:off x="4235576" y="3367394"/>
            <a:ext cx="931911" cy="931911"/>
            <a:chOff x="603463" y="3362469"/>
            <a:chExt cx="931911" cy="931911"/>
          </a:xfrm>
        </p:grpSpPr>
        <p:sp>
          <p:nvSpPr>
            <p:cNvPr id="14" name="Oval 13">
              <a:extLst>
                <a:ext uri="{FF2B5EF4-FFF2-40B4-BE49-F238E27FC236}">
                  <a16:creationId xmlns:a16="http://schemas.microsoft.com/office/drawing/2014/main" id="{DB3DFE60-8F97-AF01-850E-95D4E6939C75}"/>
                </a:ext>
              </a:extLst>
            </p:cNvPr>
            <p:cNvSpPr/>
            <p:nvPr/>
          </p:nvSpPr>
          <p:spPr>
            <a:xfrm>
              <a:off x="603463" y="3362469"/>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212D2875-C8DA-25A4-7DE9-F031D3D205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327" y="3419333"/>
              <a:ext cx="817200" cy="817200"/>
            </a:xfrm>
            <a:prstGeom prst="ellipse">
              <a:avLst/>
            </a:prstGeom>
          </p:spPr>
        </p:pic>
        <p:pic>
          <p:nvPicPr>
            <p:cNvPr id="29" name="Graphic 28">
              <a:extLst>
                <a:ext uri="{FF2B5EF4-FFF2-40B4-BE49-F238E27FC236}">
                  <a16:creationId xmlns:a16="http://schemas.microsoft.com/office/drawing/2014/main" id="{A48BF280-4A7E-CF4E-A909-FE61131901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327" y="3419333"/>
              <a:ext cx="817200" cy="817200"/>
            </a:xfrm>
            <a:prstGeom prst="rect">
              <a:avLst/>
            </a:prstGeom>
          </p:spPr>
        </p:pic>
      </p:grpSp>
      <p:sp>
        <p:nvSpPr>
          <p:cNvPr id="36" name="Title 35">
            <a:extLst>
              <a:ext uri="{FF2B5EF4-FFF2-40B4-BE49-F238E27FC236}">
                <a16:creationId xmlns:a16="http://schemas.microsoft.com/office/drawing/2014/main" id="{96E4EC3A-3E7D-1DC5-2B5B-4B3EC5038362}"/>
              </a:ext>
            </a:extLst>
          </p:cNvPr>
          <p:cNvSpPr>
            <a:spLocks noGrp="1"/>
          </p:cNvSpPr>
          <p:nvPr>
            <p:ph type="title"/>
          </p:nvPr>
        </p:nvSpPr>
        <p:spPr/>
        <p:txBody>
          <a:bodyPr/>
          <a:lstStyle/>
          <a:p>
            <a:pPr lvl="0">
              <a:defRPr/>
            </a:pPr>
            <a:r>
              <a:rPr lang="en-US" dirty="0">
                <a:solidFill>
                  <a:srgbClr val="000000"/>
                </a:solidFill>
              </a:rPr>
              <a:t>ROM2 </a:t>
            </a:r>
            <a:r>
              <a:rPr lang="en-US" dirty="0" err="1">
                <a:solidFill>
                  <a:srgbClr val="000000"/>
                </a:solidFill>
              </a:rPr>
              <a:t>Fornece</a:t>
            </a:r>
            <a:r>
              <a:rPr lang="en-US" dirty="0">
                <a:solidFill>
                  <a:srgbClr val="000000"/>
                </a:solidFill>
              </a:rPr>
              <a:t> as Bases e </a:t>
            </a:r>
            <a:r>
              <a:rPr lang="en-US" dirty="0" err="1">
                <a:solidFill>
                  <a:srgbClr val="000000"/>
                </a:solidFill>
              </a:rPr>
              <a:t>Orientação</a:t>
            </a:r>
            <a:r>
              <a:rPr lang="en-US" dirty="0">
                <a:solidFill>
                  <a:srgbClr val="000000"/>
                </a:solidFill>
              </a:rPr>
              <a:t>
</a:t>
            </a:r>
            <a:endParaRPr kumimoji="0" lang="en-CA" sz="3200" b="1" i="0" u="none" strike="noStrike" kern="1200" cap="none" spc="0" normalizeH="0" baseline="0" noProof="0" dirty="0">
              <a:ln>
                <a:noFill/>
              </a:ln>
              <a:solidFill>
                <a:srgbClr val="000000"/>
              </a:solidFill>
              <a:effectLst/>
              <a:uLnTx/>
              <a:uFillTx/>
              <a:latin typeface="Arial Nova" panose="020B0504020202020204" pitchFamily="34" charset="0"/>
              <a:ea typeface="+mj-ea"/>
              <a:cs typeface="+mj-cs"/>
            </a:endParaRPr>
          </a:p>
        </p:txBody>
      </p:sp>
      <p:sp>
        <p:nvSpPr>
          <p:cNvPr id="3" name="Slide Number Placeholder 2">
            <a:extLst>
              <a:ext uri="{FF2B5EF4-FFF2-40B4-BE49-F238E27FC236}">
                <a16:creationId xmlns:a16="http://schemas.microsoft.com/office/drawing/2014/main" id="{5CCC8CCA-6E61-4FCC-A727-550105B78F1F}"/>
              </a:ext>
            </a:extLst>
          </p:cNvPr>
          <p:cNvSpPr>
            <a:spLocks noGrp="1"/>
          </p:cNvSpPr>
          <p:nvPr>
            <p:ph type="sldNum" sz="quarter" idx="11"/>
          </p:nvPr>
        </p:nvSpPr>
        <p:spPr/>
        <p:txBody>
          <a:bodyPr/>
          <a:lstStyle/>
          <a:p>
            <a:pPr lvl="0"/>
            <a:fld id="{4B0EDFBC-7666-BA46-8E94-F83EDA5B5493}" type="slidenum">
              <a:rPr lang="en-US" noProof="0" smtClean="0"/>
              <a:pPr lvl="0"/>
              <a:t>11</a:t>
            </a:fld>
            <a:endParaRPr lang="en-US" noProof="0" dirty="0"/>
          </a:p>
        </p:txBody>
      </p:sp>
      <p:sp>
        <p:nvSpPr>
          <p:cNvPr id="31" name="Text Placeholder 30">
            <a:extLst>
              <a:ext uri="{FF2B5EF4-FFF2-40B4-BE49-F238E27FC236}">
                <a16:creationId xmlns:a16="http://schemas.microsoft.com/office/drawing/2014/main" id="{6D95B3F9-6E67-D38F-BC0D-0C105C6DCD78}"/>
              </a:ext>
            </a:extLst>
          </p:cNvPr>
          <p:cNvSpPr>
            <a:spLocks noGrp="1"/>
          </p:cNvSpPr>
          <p:nvPr>
            <p:ph type="body" sz="quarter" idx="13"/>
          </p:nvPr>
        </p:nvSpPr>
        <p:spPr>
          <a:xfrm>
            <a:off x="640080" y="1005840"/>
            <a:ext cx="10662920" cy="548640"/>
          </a:xfrm>
        </p:spPr>
        <p:txBody>
          <a:bodyPr>
            <a:normAutofit fontScale="85000" lnSpcReduction="20000"/>
          </a:bodyPr>
          <a:lstStyle/>
          <a:p>
            <a:pPr lvl="0"/>
            <a:r>
              <a:rPr lang="en-US" sz="2000" dirty="0"/>
              <a:t>Para </a:t>
            </a:r>
            <a:r>
              <a:rPr lang="en-US" sz="2000" dirty="0" err="1"/>
              <a:t>ajudá</a:t>
            </a:r>
            <a:r>
              <a:rPr lang="en-US" sz="2000" dirty="0"/>
              <a:t>-lo a </a:t>
            </a:r>
            <a:r>
              <a:rPr lang="en-US" sz="2000" dirty="0" err="1"/>
              <a:t>iniciar</a:t>
            </a:r>
            <a:r>
              <a:rPr lang="en-US" sz="2000" dirty="0"/>
              <a:t>, </a:t>
            </a:r>
            <a:r>
              <a:rPr lang="en-US" sz="2000" dirty="0" err="1"/>
              <a:t>manter</a:t>
            </a:r>
            <a:r>
              <a:rPr lang="en-US" sz="2000" dirty="0"/>
              <a:t> e </a:t>
            </a:r>
            <a:r>
              <a:rPr lang="en-US" sz="2000" dirty="0" err="1"/>
              <a:t>dimensionar</a:t>
            </a:r>
            <a:r>
              <a:rPr lang="en-US" sz="2000" dirty="0"/>
              <a:t> com </a:t>
            </a:r>
            <a:r>
              <a:rPr lang="en-US" sz="2000" dirty="0" err="1"/>
              <a:t>sucesso</a:t>
            </a:r>
            <a:r>
              <a:rPr lang="en-US" sz="2000" dirty="0"/>
              <a:t> </a:t>
            </a:r>
            <a:r>
              <a:rPr lang="en-US" sz="2000" dirty="0" err="1"/>
              <a:t>seu</a:t>
            </a:r>
            <a:r>
              <a:rPr lang="en-US" sz="2000" dirty="0"/>
              <a:t> </a:t>
            </a:r>
            <a:r>
              <a:rPr lang="en-US" sz="2000" dirty="0" err="1"/>
              <a:t>programa</a:t>
            </a:r>
            <a:r>
              <a:rPr lang="en-US" sz="2000" dirty="0"/>
              <a:t> de </a:t>
            </a:r>
            <a:r>
              <a:rPr lang="en-US" sz="2000" dirty="0" err="1"/>
              <a:t>automação</a:t>
            </a:r>
            <a:r>
              <a:rPr lang="en-US" sz="2000" dirty="0"/>
              <a:t> </a:t>
            </a:r>
            <a:r>
              <a:rPr lang="en-US" sz="2000" dirty="0" err="1"/>
              <a:t>inteligente</a:t>
            </a:r>
            <a:r>
              <a:rPr lang="en-US" sz="2000" dirty="0"/>
              <a:t>
</a:t>
            </a:r>
            <a:endParaRPr lang="en-GB" sz="2000" noProof="0" dirty="0"/>
          </a:p>
        </p:txBody>
      </p:sp>
      <p:sp>
        <p:nvSpPr>
          <p:cNvPr id="4" name="Rectangle 3">
            <a:extLst>
              <a:ext uri="{FF2B5EF4-FFF2-40B4-BE49-F238E27FC236}">
                <a16:creationId xmlns:a16="http://schemas.microsoft.com/office/drawing/2014/main" id="{40F4718A-C55C-4A21-83C8-0AB2CCFF86AD}"/>
              </a:ext>
            </a:extLst>
          </p:cNvPr>
          <p:cNvSpPr/>
          <p:nvPr/>
        </p:nvSpPr>
        <p:spPr>
          <a:xfrm>
            <a:off x="4701532" y="1662805"/>
            <a:ext cx="2880000" cy="715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lvl="0">
              <a:defRPr/>
            </a:pPr>
            <a:r>
              <a:rPr lang="en-US" sz="1700" b="1" dirty="0">
                <a:solidFill>
                  <a:schemeClr val="bg1"/>
                </a:solidFill>
              </a:rPr>
              <a:t>ESTRATÉGIA </a:t>
            </a:r>
            <a:endParaRPr kumimoji="0" lang="en-GB" sz="1700" b="1" i="0" u="none" strike="noStrike" kern="1200" cap="none" spc="0" normalizeH="0" baseline="0" noProof="0" dirty="0">
              <a:ln>
                <a:noFill/>
              </a:ln>
              <a:solidFill>
                <a:schemeClr val="bg1"/>
              </a:solidFill>
              <a:effectLst/>
              <a:uLnTx/>
              <a:uFillTx/>
              <a:latin typeface="Arial Nova"/>
              <a:ea typeface="+mn-ea"/>
              <a:cs typeface="+mn-cs"/>
            </a:endParaRPr>
          </a:p>
        </p:txBody>
      </p:sp>
      <p:sp>
        <p:nvSpPr>
          <p:cNvPr id="7" name="Rectangle 6">
            <a:extLst>
              <a:ext uri="{FF2B5EF4-FFF2-40B4-BE49-F238E27FC236}">
                <a16:creationId xmlns:a16="http://schemas.microsoft.com/office/drawing/2014/main" id="{E06636E1-00FB-4B3E-88B1-E4E76D0219FA}"/>
              </a:ext>
            </a:extLst>
          </p:cNvPr>
          <p:cNvSpPr/>
          <p:nvPr/>
        </p:nvSpPr>
        <p:spPr>
          <a:xfrm>
            <a:off x="4701532" y="2567558"/>
            <a:ext cx="2880000" cy="715433"/>
          </a:xfrm>
          <a:prstGeom prst="rect">
            <a:avLst/>
          </a:prstGeom>
          <a:solidFill>
            <a:srgbClr val="1A9CA6"/>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lvl="0">
              <a:defRPr/>
            </a:pPr>
            <a:r>
              <a:rPr lang="en-GB" sz="1700" b="1" dirty="0">
                <a:solidFill>
                  <a:schemeClr val="bg1"/>
                </a:solidFill>
              </a:rPr>
              <a:t>FORÇA DE TRABALHO</a:t>
            </a:r>
            <a:endParaRPr kumimoji="0" lang="en-GB" sz="1700" b="1" i="0" u="none" strike="noStrike" kern="1200" cap="none" spc="0" normalizeH="0" baseline="0" noProof="0" dirty="0">
              <a:ln>
                <a:noFill/>
              </a:ln>
              <a:solidFill>
                <a:schemeClr val="bg1"/>
              </a:solidFill>
              <a:effectLst/>
              <a:uLnTx/>
              <a:uFillTx/>
              <a:latin typeface="Arial Nova"/>
              <a:ea typeface="+mn-ea"/>
              <a:cs typeface="+mn-cs"/>
            </a:endParaRPr>
          </a:p>
        </p:txBody>
      </p:sp>
      <p:sp>
        <p:nvSpPr>
          <p:cNvPr id="9" name="Rectangle 8">
            <a:extLst>
              <a:ext uri="{FF2B5EF4-FFF2-40B4-BE49-F238E27FC236}">
                <a16:creationId xmlns:a16="http://schemas.microsoft.com/office/drawing/2014/main" id="{53E4A92C-E42F-4523-8D07-7F9836817FF4}"/>
              </a:ext>
            </a:extLst>
          </p:cNvPr>
          <p:cNvSpPr/>
          <p:nvPr/>
        </p:nvSpPr>
        <p:spPr>
          <a:xfrm>
            <a:off x="4701532" y="4377064"/>
            <a:ext cx="2880000" cy="7154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lvl="0">
              <a:defRPr/>
            </a:pPr>
            <a:r>
              <a:rPr lang="en-GB" sz="1600" b="1" dirty="0">
                <a:solidFill>
                  <a:schemeClr val="bg1"/>
                </a:solidFill>
              </a:rPr>
              <a:t>DESENVOLVIMENTO</a:t>
            </a:r>
            <a:r>
              <a:rPr kumimoji="0" lang="en-GB" sz="1700" b="0" i="0" u="none" strike="noStrike" kern="1200" cap="none" spc="0" normalizeH="0" baseline="0" noProof="0" dirty="0">
                <a:ln>
                  <a:noFill/>
                </a:ln>
                <a:solidFill>
                  <a:schemeClr val="bg1"/>
                </a:solidFill>
                <a:effectLst/>
                <a:uLnTx/>
                <a:uFillTx/>
                <a:latin typeface="Arial Nova"/>
                <a:ea typeface="+mn-ea"/>
                <a:cs typeface="+mn-cs"/>
              </a:rPr>
              <a:t> </a:t>
            </a:r>
          </a:p>
        </p:txBody>
      </p:sp>
      <p:sp>
        <p:nvSpPr>
          <p:cNvPr id="10" name="Rectangle 9">
            <a:extLst>
              <a:ext uri="{FF2B5EF4-FFF2-40B4-BE49-F238E27FC236}">
                <a16:creationId xmlns:a16="http://schemas.microsoft.com/office/drawing/2014/main" id="{5B2947C6-B5BB-46B1-B02A-B24F07563C97}"/>
              </a:ext>
            </a:extLst>
          </p:cNvPr>
          <p:cNvSpPr/>
          <p:nvPr/>
        </p:nvSpPr>
        <p:spPr>
          <a:xfrm>
            <a:off x="4701532" y="5295001"/>
            <a:ext cx="2880000" cy="7154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pPr lvl="0">
              <a:defRPr/>
            </a:pPr>
            <a:r>
              <a:rPr lang="en-GB" sz="1700" b="1" dirty="0">
                <a:solidFill>
                  <a:schemeClr val="bg1"/>
                </a:solidFill>
              </a:rPr>
              <a:t>OPERAÇÕES</a:t>
            </a:r>
            <a:endParaRPr kumimoji="0" lang="en-GB" sz="1700" b="1" i="0" u="none" strike="noStrike" kern="1200" cap="none" spc="0" normalizeH="0" baseline="0" noProof="0" dirty="0">
              <a:ln>
                <a:noFill/>
              </a:ln>
              <a:solidFill>
                <a:schemeClr val="bg1"/>
              </a:solidFill>
              <a:effectLst/>
              <a:uLnTx/>
              <a:uFillTx/>
              <a:latin typeface="Arial Nova"/>
              <a:ea typeface="+mn-ea"/>
              <a:cs typeface="+mn-cs"/>
            </a:endParaRPr>
          </a:p>
        </p:txBody>
      </p:sp>
      <p:grpSp>
        <p:nvGrpSpPr>
          <p:cNvPr id="11" name="Group 10">
            <a:extLst>
              <a:ext uri="{FF2B5EF4-FFF2-40B4-BE49-F238E27FC236}">
                <a16:creationId xmlns:a16="http://schemas.microsoft.com/office/drawing/2014/main" id="{52DC2F4B-2DC5-4DB6-91AE-1FE9916D348D}"/>
              </a:ext>
            </a:extLst>
          </p:cNvPr>
          <p:cNvGrpSpPr/>
          <p:nvPr/>
        </p:nvGrpSpPr>
        <p:grpSpPr>
          <a:xfrm>
            <a:off x="4235576" y="1554480"/>
            <a:ext cx="931911" cy="931911"/>
            <a:chOff x="616163" y="1549555"/>
            <a:chExt cx="931911" cy="931911"/>
          </a:xfrm>
        </p:grpSpPr>
        <p:sp>
          <p:nvSpPr>
            <p:cNvPr id="6" name="Oval 5">
              <a:extLst>
                <a:ext uri="{FF2B5EF4-FFF2-40B4-BE49-F238E27FC236}">
                  <a16:creationId xmlns:a16="http://schemas.microsoft.com/office/drawing/2014/main" id="{836F4876-7E41-A327-3AD1-CB1378C0ADA8}"/>
                </a:ext>
              </a:extLst>
            </p:cNvPr>
            <p:cNvSpPr/>
            <p:nvPr/>
          </p:nvSpPr>
          <p:spPr>
            <a:xfrm>
              <a:off x="616163" y="1549555"/>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1E1D815D-407A-BEDC-FA13-68484AC291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027" y="1606419"/>
              <a:ext cx="818182" cy="818182"/>
            </a:xfrm>
            <a:prstGeom prst="ellipse">
              <a:avLst/>
            </a:prstGeom>
          </p:spPr>
        </p:pic>
      </p:grpSp>
      <p:grpSp>
        <p:nvGrpSpPr>
          <p:cNvPr id="24" name="Group 23">
            <a:extLst>
              <a:ext uri="{FF2B5EF4-FFF2-40B4-BE49-F238E27FC236}">
                <a16:creationId xmlns:a16="http://schemas.microsoft.com/office/drawing/2014/main" id="{CCF570DB-0AD3-EE4C-A65F-E8390A48C006}"/>
              </a:ext>
            </a:extLst>
          </p:cNvPr>
          <p:cNvGrpSpPr/>
          <p:nvPr/>
        </p:nvGrpSpPr>
        <p:grpSpPr>
          <a:xfrm>
            <a:off x="4235576" y="4273851"/>
            <a:ext cx="931911" cy="931911"/>
            <a:chOff x="877176" y="4214457"/>
            <a:chExt cx="931911" cy="931911"/>
          </a:xfrm>
        </p:grpSpPr>
        <p:sp>
          <p:nvSpPr>
            <p:cNvPr id="15" name="Oval 14">
              <a:extLst>
                <a:ext uri="{FF2B5EF4-FFF2-40B4-BE49-F238E27FC236}">
                  <a16:creationId xmlns:a16="http://schemas.microsoft.com/office/drawing/2014/main" id="{89932D1C-C0E0-4628-6A25-C13F664634B2}"/>
                </a:ext>
              </a:extLst>
            </p:cNvPr>
            <p:cNvSpPr/>
            <p:nvPr/>
          </p:nvSpPr>
          <p:spPr>
            <a:xfrm>
              <a:off x="877176" y="4214457"/>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457D93D7-EB91-A297-A35E-398EE83A1F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4040" y="4271321"/>
              <a:ext cx="818182" cy="818182"/>
            </a:xfrm>
            <a:prstGeom prst="ellipse">
              <a:avLst/>
            </a:prstGeom>
          </p:spPr>
        </p:pic>
      </p:grpSp>
      <p:grpSp>
        <p:nvGrpSpPr>
          <p:cNvPr id="17" name="Group 16">
            <a:extLst>
              <a:ext uri="{FF2B5EF4-FFF2-40B4-BE49-F238E27FC236}">
                <a16:creationId xmlns:a16="http://schemas.microsoft.com/office/drawing/2014/main" id="{C3E15514-0907-A2B5-CA6C-18A1F74FEF1E}"/>
              </a:ext>
            </a:extLst>
          </p:cNvPr>
          <p:cNvGrpSpPr/>
          <p:nvPr/>
        </p:nvGrpSpPr>
        <p:grpSpPr>
          <a:xfrm>
            <a:off x="4235576" y="5180306"/>
            <a:ext cx="931911" cy="931911"/>
            <a:chOff x="901822" y="5321189"/>
            <a:chExt cx="931911" cy="931911"/>
          </a:xfrm>
        </p:grpSpPr>
        <p:sp>
          <p:nvSpPr>
            <p:cNvPr id="16" name="Oval 15">
              <a:extLst>
                <a:ext uri="{FF2B5EF4-FFF2-40B4-BE49-F238E27FC236}">
                  <a16:creationId xmlns:a16="http://schemas.microsoft.com/office/drawing/2014/main" id="{79CE0461-E59E-3607-BBBD-6AAD1FCFCCEB}"/>
                </a:ext>
              </a:extLst>
            </p:cNvPr>
            <p:cNvSpPr/>
            <p:nvPr/>
          </p:nvSpPr>
          <p:spPr>
            <a:xfrm>
              <a:off x="901822" y="5321189"/>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a:extLst>
                <a:ext uri="{FF2B5EF4-FFF2-40B4-BE49-F238E27FC236}">
                  <a16:creationId xmlns:a16="http://schemas.microsoft.com/office/drawing/2014/main" id="{DDFBC871-C472-DD14-C720-65DDCAB652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8686" y="5378053"/>
              <a:ext cx="818182" cy="818182"/>
            </a:xfrm>
            <a:prstGeom prst="ellipse">
              <a:avLst/>
            </a:prstGeom>
          </p:spPr>
        </p:pic>
      </p:grpSp>
      <p:grpSp>
        <p:nvGrpSpPr>
          <p:cNvPr id="27" name="Group 26">
            <a:extLst>
              <a:ext uri="{FF2B5EF4-FFF2-40B4-BE49-F238E27FC236}">
                <a16:creationId xmlns:a16="http://schemas.microsoft.com/office/drawing/2014/main" id="{85E1A062-D05C-00A1-1CC0-0EFCE5DEE0D1}"/>
              </a:ext>
            </a:extLst>
          </p:cNvPr>
          <p:cNvGrpSpPr/>
          <p:nvPr/>
        </p:nvGrpSpPr>
        <p:grpSpPr>
          <a:xfrm>
            <a:off x="4235576" y="2460937"/>
            <a:ext cx="931911" cy="931911"/>
            <a:chOff x="724776" y="2066740"/>
            <a:chExt cx="931911" cy="931911"/>
          </a:xfrm>
        </p:grpSpPr>
        <p:sp>
          <p:nvSpPr>
            <p:cNvPr id="13" name="Oval 12">
              <a:extLst>
                <a:ext uri="{FF2B5EF4-FFF2-40B4-BE49-F238E27FC236}">
                  <a16:creationId xmlns:a16="http://schemas.microsoft.com/office/drawing/2014/main" id="{6AF799A4-71F9-76BE-2215-A9C83B4BCB60}"/>
                </a:ext>
              </a:extLst>
            </p:cNvPr>
            <p:cNvSpPr/>
            <p:nvPr/>
          </p:nvSpPr>
          <p:spPr>
            <a:xfrm>
              <a:off x="724776" y="2066740"/>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B5A50B64-7431-266C-5A38-481764F1685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1640" y="2123604"/>
              <a:ext cx="818182" cy="818182"/>
            </a:xfrm>
            <a:prstGeom prst="ellipse">
              <a:avLst/>
            </a:prstGeom>
          </p:spPr>
        </p:pic>
      </p:grpSp>
      <p:sp>
        <p:nvSpPr>
          <p:cNvPr id="2" name="Arrow: Up-Down 1">
            <a:extLst>
              <a:ext uri="{FF2B5EF4-FFF2-40B4-BE49-F238E27FC236}">
                <a16:creationId xmlns:a16="http://schemas.microsoft.com/office/drawing/2014/main" id="{8DD72BD3-17E5-C6BE-AE70-473070C68E7A}"/>
              </a:ext>
            </a:extLst>
          </p:cNvPr>
          <p:cNvSpPr/>
          <p:nvPr/>
        </p:nvSpPr>
        <p:spPr>
          <a:xfrm>
            <a:off x="3199977" y="1554480"/>
            <a:ext cx="977752" cy="4644416"/>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ln w="10160">
                  <a:noFill/>
                  <a:prstDash val="solid"/>
                </a:ln>
                <a:solidFill>
                  <a:srgbClr val="FFFFFF"/>
                </a:solidFill>
                <a:effectLst>
                  <a:outerShdw blurRad="38100" dist="22860" dir="5400000" algn="tl" rotWithShape="0">
                    <a:srgbClr val="000000">
                      <a:alpha val="30000"/>
                    </a:srgbClr>
                  </a:outerShdw>
                </a:effectLst>
                <a:latin typeface="+mj-lt"/>
              </a:rPr>
              <a:t>REALIZAÇÃO DE VALOR </a:t>
            </a:r>
            <a:endParaRPr lang="en-GB" dirty="0"/>
          </a:p>
        </p:txBody>
      </p:sp>
      <p:pic>
        <p:nvPicPr>
          <p:cNvPr id="19" name="Picture 9" descr="A picture containing graphics, design&#10;&#10;Description automatically generated">
            <a:extLst>
              <a:ext uri="{FF2B5EF4-FFF2-40B4-BE49-F238E27FC236}">
                <a16:creationId xmlns:a16="http://schemas.microsoft.com/office/drawing/2014/main" id="{07255A87-9087-D89B-D4E8-292547643B2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5426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C131659-B668-1E41-2684-470E5EC7ED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9561" y="2898851"/>
            <a:ext cx="7238543" cy="3305071"/>
          </a:xfrm>
          <a:prstGeom prst="rect">
            <a:avLst/>
          </a:prstGeom>
        </p:spPr>
      </p:pic>
      <p:sp>
        <p:nvSpPr>
          <p:cNvPr id="29" name="Title 5">
            <a:extLst>
              <a:ext uri="{FF2B5EF4-FFF2-40B4-BE49-F238E27FC236}">
                <a16:creationId xmlns:a16="http://schemas.microsoft.com/office/drawing/2014/main" id="{C12952BE-36FB-BC68-CE37-4C5401015146}"/>
              </a:ext>
            </a:extLst>
          </p:cNvPr>
          <p:cNvSpPr>
            <a:spLocks noGrp="1"/>
          </p:cNvSpPr>
          <p:nvPr>
            <p:ph type="title"/>
          </p:nvPr>
        </p:nvSpPr>
        <p:spPr>
          <a:xfrm>
            <a:off x="655320" y="363360"/>
            <a:ext cx="10774680" cy="945466"/>
          </a:xfrm>
        </p:spPr>
        <p:txBody>
          <a:bodyPr/>
          <a:lstStyle/>
          <a:p>
            <a:r>
              <a:rPr lang="en-US" dirty="0">
                <a:latin typeface="Arial Nova"/>
              </a:rPr>
              <a:t>Intelligent Automation: </a:t>
            </a:r>
            <a:br>
              <a:rPr lang="en-US" dirty="0">
                <a:latin typeface="Arial Nova"/>
              </a:rPr>
            </a:br>
            <a:r>
              <a:rPr lang="en-US" dirty="0">
                <a:solidFill>
                  <a:schemeClr val="accent2"/>
                </a:solidFill>
                <a:latin typeface="Arial Nova"/>
              </a:rPr>
              <a:t>Que </a:t>
            </a:r>
            <a:r>
              <a:rPr lang="en-US" dirty="0" err="1">
                <a:solidFill>
                  <a:schemeClr val="accent2"/>
                </a:solidFill>
                <a:latin typeface="Arial Nova"/>
              </a:rPr>
              <a:t>objetivos</a:t>
            </a:r>
            <a:r>
              <a:rPr lang="en-US" dirty="0">
                <a:solidFill>
                  <a:schemeClr val="accent2"/>
                </a:solidFill>
                <a:latin typeface="Arial Nova"/>
              </a:rPr>
              <a:t> </a:t>
            </a:r>
            <a:r>
              <a:rPr lang="en-US" dirty="0" err="1">
                <a:solidFill>
                  <a:schemeClr val="accent2"/>
                </a:solidFill>
                <a:latin typeface="Arial Nova"/>
              </a:rPr>
              <a:t>estamos</a:t>
            </a:r>
            <a:r>
              <a:rPr lang="en-US" dirty="0">
                <a:solidFill>
                  <a:schemeClr val="accent2"/>
                </a:solidFill>
                <a:latin typeface="Arial Nova"/>
              </a:rPr>
              <a:t> </a:t>
            </a:r>
            <a:r>
              <a:rPr lang="en-US" dirty="0" err="1">
                <a:solidFill>
                  <a:schemeClr val="accent2"/>
                </a:solidFill>
                <a:latin typeface="Arial Nova"/>
              </a:rPr>
              <a:t>alcançando</a:t>
            </a:r>
            <a:endParaRPr lang="en-GB" dirty="0">
              <a:solidFill>
                <a:schemeClr val="accent2"/>
              </a:solidFill>
            </a:endParaRPr>
          </a:p>
        </p:txBody>
      </p:sp>
      <p:grpSp>
        <p:nvGrpSpPr>
          <p:cNvPr id="24" name="Group 23">
            <a:extLst>
              <a:ext uri="{FF2B5EF4-FFF2-40B4-BE49-F238E27FC236}">
                <a16:creationId xmlns:a16="http://schemas.microsoft.com/office/drawing/2014/main" id="{FEE44113-39DD-095C-17E9-741DFC6368AB}"/>
              </a:ext>
            </a:extLst>
          </p:cNvPr>
          <p:cNvGrpSpPr/>
          <p:nvPr/>
        </p:nvGrpSpPr>
        <p:grpSpPr>
          <a:xfrm>
            <a:off x="6054336" y="1765179"/>
            <a:ext cx="1880112" cy="1944472"/>
            <a:chOff x="6054336" y="1182211"/>
            <a:chExt cx="1880112" cy="1944472"/>
          </a:xfrm>
        </p:grpSpPr>
        <p:sp>
          <p:nvSpPr>
            <p:cNvPr id="8" name="Text Placeholder 9">
              <a:extLst>
                <a:ext uri="{FF2B5EF4-FFF2-40B4-BE49-F238E27FC236}">
                  <a16:creationId xmlns:a16="http://schemas.microsoft.com/office/drawing/2014/main" id="{CB5E8BA8-82F1-4780-AB32-F82ED9227579}"/>
                </a:ext>
              </a:extLst>
            </p:cNvPr>
            <p:cNvSpPr txBox="1">
              <a:spLocks/>
            </p:cNvSpPr>
            <p:nvPr/>
          </p:nvSpPr>
          <p:spPr>
            <a:xfrm>
              <a:off x="6054336" y="1472951"/>
              <a:ext cx="1880112" cy="1653732"/>
            </a:xfrm>
            <a:prstGeom prst="rect">
              <a:avLst/>
            </a:prstGeom>
            <a:solidFill>
              <a:schemeClr val="bg2"/>
            </a:solidFill>
          </p:spPr>
          <p:txBody>
            <a:bodyPr lIns="91440" tIns="288000" rIns="91440" bIns="45720" anchor="ct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1"/>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1"/>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800" b="1" dirty="0" err="1">
                  <a:solidFill>
                    <a:schemeClr val="tx1"/>
                  </a:solidFill>
                  <a:latin typeface="Arial Nova"/>
                </a:rPr>
                <a:t>Minimizar</a:t>
              </a:r>
              <a:br>
                <a:rPr lang="en-US" sz="1800" b="1" dirty="0">
                  <a:solidFill>
                    <a:schemeClr val="tx1"/>
                  </a:solidFill>
                  <a:latin typeface="Arial Nova"/>
                </a:rPr>
              </a:br>
              <a:r>
                <a:rPr lang="en-US" sz="1800" b="1" dirty="0" err="1">
                  <a:solidFill>
                    <a:schemeClr val="tx1"/>
                  </a:solidFill>
                  <a:latin typeface="Arial Nova"/>
                </a:rPr>
                <a:t>Risco</a:t>
              </a:r>
              <a:r>
                <a:rPr lang="en-US" sz="1800" b="1" dirty="0">
                  <a:solidFill>
                    <a:schemeClr val="tx1"/>
                  </a:solidFill>
                  <a:latin typeface="Arial Nova"/>
                </a:rPr>
                <a:t>, </a:t>
              </a:r>
              <a:r>
                <a:rPr lang="en-US" sz="1800" b="1" dirty="0" err="1">
                  <a:solidFill>
                    <a:schemeClr val="tx1"/>
                  </a:solidFill>
                  <a:latin typeface="Arial Nova"/>
                </a:rPr>
                <a:t>garantir</a:t>
              </a:r>
              <a:r>
                <a:rPr lang="en-US" sz="1800" b="1" dirty="0">
                  <a:solidFill>
                    <a:schemeClr val="tx1"/>
                  </a:solidFill>
                  <a:latin typeface="Arial Nova"/>
                </a:rPr>
                <a:t> </a:t>
              </a:r>
              <a:r>
                <a:rPr lang="en-US" sz="1800" b="1" dirty="0" err="1">
                  <a:solidFill>
                    <a:schemeClr val="tx1"/>
                  </a:solidFill>
                  <a:latin typeface="Arial Nova"/>
                </a:rPr>
                <a:t>conformidade</a:t>
              </a:r>
              <a:endParaRPr kumimoji="0" lang="en-US" sz="1800" b="1" i="0" u="none" strike="noStrike" kern="1200" cap="none" spc="0" normalizeH="0" baseline="0" noProof="0" dirty="0">
                <a:ln>
                  <a:noFill/>
                </a:ln>
                <a:solidFill>
                  <a:schemeClr val="tx1"/>
                </a:solidFill>
                <a:effectLst/>
                <a:uLnTx/>
                <a:uFillTx/>
                <a:latin typeface="Arial Nova"/>
              </a:endParaRPr>
            </a:p>
          </p:txBody>
        </p:sp>
        <p:sp>
          <p:nvSpPr>
            <p:cNvPr id="12" name="Oval 11">
              <a:extLst>
                <a:ext uri="{FF2B5EF4-FFF2-40B4-BE49-F238E27FC236}">
                  <a16:creationId xmlns:a16="http://schemas.microsoft.com/office/drawing/2014/main" id="{FFBC3AFF-7154-1AE6-D437-44F4FDFBC798}"/>
                </a:ext>
              </a:extLst>
            </p:cNvPr>
            <p:cNvSpPr/>
            <p:nvPr/>
          </p:nvSpPr>
          <p:spPr>
            <a:xfrm>
              <a:off x="6665219" y="1182211"/>
              <a:ext cx="826839" cy="826839"/>
            </a:xfrm>
            <a:prstGeom prst="ellipse">
              <a:avLst/>
            </a:prstGeom>
            <a:solidFill>
              <a:srgbClr val="1A9CA6"/>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05D77D45-17F4-C101-1435-FE8CE1DEB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013" y="1360005"/>
              <a:ext cx="471250" cy="471250"/>
            </a:xfrm>
            <a:prstGeom prst="rect">
              <a:avLst/>
            </a:prstGeom>
          </p:spPr>
        </p:pic>
      </p:grpSp>
      <p:grpSp>
        <p:nvGrpSpPr>
          <p:cNvPr id="22" name="Group 21">
            <a:extLst>
              <a:ext uri="{FF2B5EF4-FFF2-40B4-BE49-F238E27FC236}">
                <a16:creationId xmlns:a16="http://schemas.microsoft.com/office/drawing/2014/main" id="{9FEEDE5A-E38B-E73B-2933-1383360B133C}"/>
              </a:ext>
            </a:extLst>
          </p:cNvPr>
          <p:cNvGrpSpPr/>
          <p:nvPr/>
        </p:nvGrpSpPr>
        <p:grpSpPr>
          <a:xfrm>
            <a:off x="3606288" y="1749139"/>
            <a:ext cx="1880112" cy="1944472"/>
            <a:chOff x="3606288" y="1182211"/>
            <a:chExt cx="1880112" cy="1944472"/>
          </a:xfrm>
        </p:grpSpPr>
        <p:sp>
          <p:nvSpPr>
            <p:cNvPr id="13" name="Text Placeholder 9">
              <a:extLst>
                <a:ext uri="{FF2B5EF4-FFF2-40B4-BE49-F238E27FC236}">
                  <a16:creationId xmlns:a16="http://schemas.microsoft.com/office/drawing/2014/main" id="{A05F03DF-89EC-4DFF-B7AC-07D3F4928AB9}"/>
                </a:ext>
              </a:extLst>
            </p:cNvPr>
            <p:cNvSpPr txBox="1">
              <a:spLocks/>
            </p:cNvSpPr>
            <p:nvPr/>
          </p:nvSpPr>
          <p:spPr>
            <a:xfrm>
              <a:off x="3606288" y="1472951"/>
              <a:ext cx="1880112" cy="1653732"/>
            </a:xfrm>
            <a:prstGeom prst="rect">
              <a:avLst/>
            </a:prstGeom>
            <a:solidFill>
              <a:schemeClr val="bg2"/>
            </a:solidFill>
          </p:spPr>
          <p:txBody>
            <a:bodyPr lIns="91440" tIns="288000" rIns="91440" bIns="45720" anchor="ct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1"/>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1"/>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b="1" dirty="0" err="1">
                  <a:solidFill>
                    <a:schemeClr val="tx1"/>
                  </a:solidFill>
                  <a:latin typeface="Arial Nova"/>
                </a:rPr>
                <a:t>Aumentar</a:t>
              </a:r>
              <a:r>
                <a:rPr lang="en-GB" b="1" dirty="0">
                  <a:solidFill>
                    <a:schemeClr val="tx1"/>
                  </a:solidFill>
                  <a:latin typeface="Arial Nova"/>
                </a:rPr>
                <a:t> a </a:t>
              </a:r>
              <a:r>
                <a:rPr lang="en-GB" b="1" dirty="0" err="1">
                  <a:solidFill>
                    <a:schemeClr val="tx1"/>
                  </a:solidFill>
                  <a:latin typeface="Arial Nova"/>
                </a:rPr>
                <a:t>rentabilidade</a:t>
              </a:r>
              <a:r>
                <a:rPr lang="en-GB" b="1" dirty="0">
                  <a:solidFill>
                    <a:schemeClr val="tx1"/>
                  </a:solidFill>
                  <a:latin typeface="Arial Nova"/>
                </a:rPr>
                <a:t> </a:t>
              </a:r>
              <a:endParaRPr lang="en-GB" b="1" dirty="0">
                <a:solidFill>
                  <a:schemeClr val="tx1"/>
                </a:solidFill>
              </a:endParaRPr>
            </a:p>
          </p:txBody>
        </p:sp>
        <p:sp>
          <p:nvSpPr>
            <p:cNvPr id="18" name="Oval 17">
              <a:extLst>
                <a:ext uri="{FF2B5EF4-FFF2-40B4-BE49-F238E27FC236}">
                  <a16:creationId xmlns:a16="http://schemas.microsoft.com/office/drawing/2014/main" id="{0A425DC6-25E9-79C8-D6C1-91AA2EA9F5DD}"/>
                </a:ext>
              </a:extLst>
            </p:cNvPr>
            <p:cNvSpPr/>
            <p:nvPr/>
          </p:nvSpPr>
          <p:spPr>
            <a:xfrm>
              <a:off x="4217171" y="1182211"/>
              <a:ext cx="826839" cy="826839"/>
            </a:xfrm>
            <a:prstGeom prst="ellipse">
              <a:avLst/>
            </a:prstGeom>
            <a:solidFill>
              <a:schemeClr val="accent5"/>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3071BF70-A024-5E9C-469E-E17C8D1ED8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926" y="1352966"/>
              <a:ext cx="485329" cy="485329"/>
            </a:xfrm>
            <a:prstGeom prst="rect">
              <a:avLst/>
            </a:prstGeom>
          </p:spPr>
        </p:pic>
      </p:grpSp>
      <p:grpSp>
        <p:nvGrpSpPr>
          <p:cNvPr id="15" name="Group 14">
            <a:extLst>
              <a:ext uri="{FF2B5EF4-FFF2-40B4-BE49-F238E27FC236}">
                <a16:creationId xmlns:a16="http://schemas.microsoft.com/office/drawing/2014/main" id="{732387CA-2A6F-70C3-2158-3184879CE972}"/>
              </a:ext>
            </a:extLst>
          </p:cNvPr>
          <p:cNvGrpSpPr/>
          <p:nvPr/>
        </p:nvGrpSpPr>
        <p:grpSpPr>
          <a:xfrm>
            <a:off x="1158240" y="1749139"/>
            <a:ext cx="1880112" cy="1944472"/>
            <a:chOff x="1158240" y="1182211"/>
            <a:chExt cx="1880112" cy="1944472"/>
          </a:xfrm>
        </p:grpSpPr>
        <p:sp>
          <p:nvSpPr>
            <p:cNvPr id="7" name="Text Placeholder 9">
              <a:extLst>
                <a:ext uri="{FF2B5EF4-FFF2-40B4-BE49-F238E27FC236}">
                  <a16:creationId xmlns:a16="http://schemas.microsoft.com/office/drawing/2014/main" id="{B4189026-7348-496D-B270-8674422CC601}"/>
                </a:ext>
              </a:extLst>
            </p:cNvPr>
            <p:cNvSpPr txBox="1">
              <a:spLocks/>
            </p:cNvSpPr>
            <p:nvPr/>
          </p:nvSpPr>
          <p:spPr>
            <a:xfrm>
              <a:off x="1158240" y="1472951"/>
              <a:ext cx="1880112" cy="1653732"/>
            </a:xfrm>
            <a:prstGeom prst="rect">
              <a:avLst/>
            </a:prstGeom>
            <a:solidFill>
              <a:schemeClr val="bg2"/>
            </a:solidFill>
          </p:spPr>
          <p:txBody>
            <a:bodyPr lIns="91440" tIns="288000" rIns="91440" bIns="45720" anchor="ct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1"/>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1"/>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b="1" dirty="0" err="1">
                  <a:solidFill>
                    <a:schemeClr val="tx1"/>
                  </a:solidFill>
                  <a:latin typeface="Arial Nova"/>
                </a:rPr>
                <a:t>Acelerar</a:t>
              </a:r>
              <a:r>
                <a:rPr lang="en-GB" b="1" dirty="0">
                  <a:solidFill>
                    <a:schemeClr val="tx1"/>
                  </a:solidFill>
                  <a:latin typeface="Arial Nova"/>
                </a:rPr>
                <a:t> o </a:t>
              </a:r>
              <a:r>
                <a:rPr lang="en-GB" b="1" dirty="0" err="1">
                  <a:solidFill>
                    <a:schemeClr val="tx1"/>
                  </a:solidFill>
                  <a:latin typeface="Arial Nova"/>
                </a:rPr>
                <a:t>crescimento</a:t>
              </a:r>
              <a:endParaRPr lang="en-US" b="1" i="0" u="none" strike="noStrike" kern="1200" cap="none" spc="0" normalizeH="0" baseline="0" noProof="0" dirty="0">
                <a:ln>
                  <a:noFill/>
                </a:ln>
                <a:solidFill>
                  <a:schemeClr val="tx1"/>
                </a:solidFill>
                <a:effectLst/>
                <a:uLnTx/>
                <a:uFillTx/>
                <a:latin typeface="Arial Nova"/>
              </a:endParaRPr>
            </a:p>
          </p:txBody>
        </p:sp>
        <p:sp>
          <p:nvSpPr>
            <p:cNvPr id="19" name="Oval 18">
              <a:extLst>
                <a:ext uri="{FF2B5EF4-FFF2-40B4-BE49-F238E27FC236}">
                  <a16:creationId xmlns:a16="http://schemas.microsoft.com/office/drawing/2014/main" id="{B41B986F-9BB8-613E-5201-5BDAFCD602F2}"/>
                </a:ext>
              </a:extLst>
            </p:cNvPr>
            <p:cNvSpPr/>
            <p:nvPr/>
          </p:nvSpPr>
          <p:spPr>
            <a:xfrm>
              <a:off x="1769123" y="1182211"/>
              <a:ext cx="826839" cy="826839"/>
            </a:xfrm>
            <a:prstGeom prst="ellipse">
              <a:avLst/>
            </a:prstGeom>
            <a:solidFill>
              <a:srgbClr val="D0167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5" name="Picture 24">
              <a:extLst>
                <a:ext uri="{FF2B5EF4-FFF2-40B4-BE49-F238E27FC236}">
                  <a16:creationId xmlns:a16="http://schemas.microsoft.com/office/drawing/2014/main" id="{2E60F6F9-731F-C009-75C9-7168727A9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4833" y="1357921"/>
              <a:ext cx="475419" cy="475419"/>
            </a:xfrm>
            <a:prstGeom prst="rect">
              <a:avLst/>
            </a:prstGeom>
          </p:spPr>
        </p:pic>
      </p:grpSp>
      <p:grpSp>
        <p:nvGrpSpPr>
          <p:cNvPr id="16" name="Group 15">
            <a:extLst>
              <a:ext uri="{FF2B5EF4-FFF2-40B4-BE49-F238E27FC236}">
                <a16:creationId xmlns:a16="http://schemas.microsoft.com/office/drawing/2014/main" id="{C33D8DA5-BE1B-1EB6-BAC6-EE7494F1E318}"/>
              </a:ext>
            </a:extLst>
          </p:cNvPr>
          <p:cNvGrpSpPr/>
          <p:nvPr/>
        </p:nvGrpSpPr>
        <p:grpSpPr>
          <a:xfrm>
            <a:off x="3606288" y="4326988"/>
            <a:ext cx="1880112" cy="1938039"/>
            <a:chOff x="1158240" y="3737751"/>
            <a:chExt cx="1880112" cy="1938039"/>
          </a:xfrm>
        </p:grpSpPr>
        <p:sp>
          <p:nvSpPr>
            <p:cNvPr id="14" name="Text Placeholder 9">
              <a:extLst>
                <a:ext uri="{FF2B5EF4-FFF2-40B4-BE49-F238E27FC236}">
                  <a16:creationId xmlns:a16="http://schemas.microsoft.com/office/drawing/2014/main" id="{6A21AE6C-AAF7-4395-9C53-E1212AAB2B86}"/>
                </a:ext>
              </a:extLst>
            </p:cNvPr>
            <p:cNvSpPr txBox="1">
              <a:spLocks/>
            </p:cNvSpPr>
            <p:nvPr/>
          </p:nvSpPr>
          <p:spPr>
            <a:xfrm>
              <a:off x="1158240" y="4022058"/>
              <a:ext cx="1880112" cy="1653732"/>
            </a:xfrm>
            <a:prstGeom prst="rect">
              <a:avLst/>
            </a:prstGeom>
            <a:solidFill>
              <a:schemeClr val="bg2"/>
            </a:solidFill>
          </p:spPr>
          <p:txBody>
            <a:bodyPr lIns="91440" tIns="288000" rIns="91440" bIns="45720" anchor="ct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1"/>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1"/>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GB" sz="1800" b="1" dirty="0" err="1">
                  <a:solidFill>
                    <a:schemeClr val="tx1"/>
                  </a:solidFill>
                  <a:latin typeface="Arial Nova"/>
                  <a:ea typeface="STHupo"/>
                </a:rPr>
                <a:t>Impulsionar</a:t>
              </a:r>
              <a:br>
                <a:rPr lang="en-GB" sz="1800" b="1" dirty="0">
                  <a:solidFill>
                    <a:schemeClr val="tx1"/>
                  </a:solidFill>
                  <a:latin typeface="Arial Nova"/>
                  <a:ea typeface="STHupo"/>
                </a:rPr>
              </a:br>
              <a:r>
                <a:rPr lang="en-GB" sz="1800" b="1" dirty="0" err="1">
                  <a:solidFill>
                    <a:schemeClr val="tx1"/>
                  </a:solidFill>
                  <a:latin typeface="Arial Nova"/>
                  <a:ea typeface="STHupo"/>
                </a:rPr>
                <a:t>Experiência</a:t>
              </a:r>
              <a:r>
                <a:rPr lang="en-GB" sz="1800" b="1" dirty="0">
                  <a:solidFill>
                    <a:schemeClr val="tx1"/>
                  </a:solidFill>
                  <a:latin typeface="Arial Nova"/>
                  <a:ea typeface="STHupo"/>
                </a:rPr>
                <a:t> do </a:t>
              </a:r>
              <a:r>
                <a:rPr lang="en-GB" sz="1800" b="1" dirty="0" err="1">
                  <a:solidFill>
                    <a:schemeClr val="tx1"/>
                  </a:solidFill>
                  <a:latin typeface="Arial Nova"/>
                  <a:ea typeface="STHupo"/>
                </a:rPr>
                <a:t>Funcionário</a:t>
              </a:r>
              <a:endParaRPr kumimoji="0" lang="en-US" sz="1800" b="1" i="0" u="none" strike="noStrike" kern="1200" cap="none" spc="0" normalizeH="0" baseline="0" noProof="0" dirty="0">
                <a:ln>
                  <a:noFill/>
                </a:ln>
                <a:solidFill>
                  <a:schemeClr val="tx1"/>
                </a:solidFill>
                <a:effectLst/>
                <a:uLnTx/>
                <a:uFillTx/>
                <a:latin typeface="Arial Nova"/>
                <a:ea typeface="STHupo"/>
                <a:cs typeface="+mn-cs"/>
              </a:endParaRPr>
            </a:p>
          </p:txBody>
        </p:sp>
        <p:sp>
          <p:nvSpPr>
            <p:cNvPr id="2" name="Oval 1">
              <a:extLst>
                <a:ext uri="{FF2B5EF4-FFF2-40B4-BE49-F238E27FC236}">
                  <a16:creationId xmlns:a16="http://schemas.microsoft.com/office/drawing/2014/main" id="{113FF80C-DC59-E009-6F50-DB2E95684755}"/>
                </a:ext>
              </a:extLst>
            </p:cNvPr>
            <p:cNvSpPr/>
            <p:nvPr/>
          </p:nvSpPr>
          <p:spPr>
            <a:xfrm>
              <a:off x="1769123" y="3737751"/>
              <a:ext cx="826839" cy="826839"/>
            </a:xfrm>
            <a:prstGeom prst="ellipse">
              <a:avLst/>
            </a:prstGeom>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26">
              <a:extLst>
                <a:ext uri="{FF2B5EF4-FFF2-40B4-BE49-F238E27FC236}">
                  <a16:creationId xmlns:a16="http://schemas.microsoft.com/office/drawing/2014/main" id="{26613138-9C2D-50B0-581E-891DC7111E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33613" y="3902241"/>
              <a:ext cx="497858" cy="497858"/>
            </a:xfrm>
            <a:prstGeom prst="rect">
              <a:avLst/>
            </a:prstGeom>
          </p:spPr>
        </p:pic>
      </p:grpSp>
      <p:grpSp>
        <p:nvGrpSpPr>
          <p:cNvPr id="20" name="Group 19">
            <a:extLst>
              <a:ext uri="{FF2B5EF4-FFF2-40B4-BE49-F238E27FC236}">
                <a16:creationId xmlns:a16="http://schemas.microsoft.com/office/drawing/2014/main" id="{2C03968E-5A03-60A4-9A73-151AAE4C4D97}"/>
              </a:ext>
            </a:extLst>
          </p:cNvPr>
          <p:cNvGrpSpPr/>
          <p:nvPr/>
        </p:nvGrpSpPr>
        <p:grpSpPr>
          <a:xfrm>
            <a:off x="1158240" y="4326988"/>
            <a:ext cx="1880112" cy="1938039"/>
            <a:chOff x="3606288" y="3737751"/>
            <a:chExt cx="1880112" cy="1938039"/>
          </a:xfrm>
        </p:grpSpPr>
        <p:sp>
          <p:nvSpPr>
            <p:cNvPr id="6" name="Text Placeholder 9">
              <a:extLst>
                <a:ext uri="{FF2B5EF4-FFF2-40B4-BE49-F238E27FC236}">
                  <a16:creationId xmlns:a16="http://schemas.microsoft.com/office/drawing/2014/main" id="{BC7BF6BC-8302-4107-87A7-7A295E2150A4}"/>
                </a:ext>
              </a:extLst>
            </p:cNvPr>
            <p:cNvSpPr txBox="1">
              <a:spLocks/>
            </p:cNvSpPr>
            <p:nvPr/>
          </p:nvSpPr>
          <p:spPr>
            <a:xfrm>
              <a:off x="3606288" y="4022058"/>
              <a:ext cx="1880112" cy="1653732"/>
            </a:xfrm>
            <a:prstGeom prst="rect">
              <a:avLst/>
            </a:prstGeom>
            <a:solidFill>
              <a:schemeClr val="bg2"/>
            </a:solidFill>
          </p:spPr>
          <p:txBody>
            <a:bodyPr lIns="91440" tIns="288000" rIns="91440" bIns="45720" anchor="ct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1"/>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1"/>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1"/>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b="1" dirty="0" err="1">
                  <a:solidFill>
                    <a:schemeClr val="tx1"/>
                  </a:solidFill>
                  <a:latin typeface="Arial Nova"/>
                  <a:cs typeface="Vijaya"/>
                </a:rPr>
                <a:t>Elevar</a:t>
              </a:r>
              <a:r>
                <a:rPr lang="en-GB" b="1" dirty="0">
                  <a:solidFill>
                    <a:schemeClr val="tx1"/>
                  </a:solidFill>
                  <a:latin typeface="Arial Nova"/>
                  <a:cs typeface="Vijaya"/>
                </a:rPr>
                <a:t> a </a:t>
              </a:r>
              <a:r>
                <a:rPr lang="en-GB" b="1" dirty="0" err="1">
                  <a:solidFill>
                    <a:schemeClr val="tx1"/>
                  </a:solidFill>
                  <a:latin typeface="Arial Nova"/>
                  <a:cs typeface="Vijaya"/>
                </a:rPr>
                <a:t>experiência</a:t>
              </a:r>
              <a:r>
                <a:rPr lang="en-GB" b="1" dirty="0">
                  <a:solidFill>
                    <a:schemeClr val="tx1"/>
                  </a:solidFill>
                  <a:latin typeface="Arial Nova"/>
                  <a:cs typeface="Vijaya"/>
                </a:rPr>
                <a:t> do </a:t>
              </a:r>
              <a:r>
                <a:rPr lang="en-GB" b="1" dirty="0" err="1">
                  <a:solidFill>
                    <a:schemeClr val="tx1"/>
                  </a:solidFill>
                  <a:latin typeface="Arial Nova"/>
                  <a:cs typeface="Vijaya"/>
                </a:rPr>
                <a:t>cliente</a:t>
              </a:r>
              <a:endParaRPr kumimoji="0" lang="en-US" b="1" i="0" u="none" strike="noStrike" kern="1200" cap="none" spc="0" normalizeH="0" baseline="0" noProof="0" dirty="0">
                <a:ln>
                  <a:noFill/>
                </a:ln>
                <a:solidFill>
                  <a:schemeClr val="tx1"/>
                </a:solidFill>
                <a:effectLst/>
                <a:uLnTx/>
                <a:uFillTx/>
                <a:latin typeface="Arial Nova"/>
                <a:ea typeface="+mn-ea"/>
                <a:cs typeface="Vijaya"/>
              </a:endParaRPr>
            </a:p>
          </p:txBody>
        </p:sp>
        <p:sp>
          <p:nvSpPr>
            <p:cNvPr id="17" name="Oval 16">
              <a:extLst>
                <a:ext uri="{FF2B5EF4-FFF2-40B4-BE49-F238E27FC236}">
                  <a16:creationId xmlns:a16="http://schemas.microsoft.com/office/drawing/2014/main" id="{2BFF4357-08FE-6079-3A88-111D09556C02}"/>
                </a:ext>
              </a:extLst>
            </p:cNvPr>
            <p:cNvSpPr/>
            <p:nvPr/>
          </p:nvSpPr>
          <p:spPr>
            <a:xfrm>
              <a:off x="4217171" y="3737751"/>
              <a:ext cx="826839" cy="826839"/>
            </a:xfrm>
            <a:prstGeom prst="ellipse">
              <a:avLst/>
            </a:prstGeom>
            <a:solidFill>
              <a:schemeClr val="accent6"/>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3D833F3E-9FCC-7793-3585-51C4662C2B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7926" y="3893266"/>
              <a:ext cx="485329" cy="485329"/>
            </a:xfrm>
            <a:prstGeom prst="rect">
              <a:avLst/>
            </a:prstGeom>
          </p:spPr>
        </p:pic>
      </p:grpSp>
      <p:sp>
        <p:nvSpPr>
          <p:cNvPr id="5" name="Cloud Callout 4">
            <a:extLst>
              <a:ext uri="{FF2B5EF4-FFF2-40B4-BE49-F238E27FC236}">
                <a16:creationId xmlns:a16="http://schemas.microsoft.com/office/drawing/2014/main" id="{93301947-1D93-AACC-7EA5-1FB786A8BF95}"/>
              </a:ext>
            </a:extLst>
          </p:cNvPr>
          <p:cNvSpPr/>
          <p:nvPr/>
        </p:nvSpPr>
        <p:spPr>
          <a:xfrm>
            <a:off x="8545331" y="918899"/>
            <a:ext cx="2764958" cy="1692559"/>
          </a:xfrm>
          <a:prstGeom prst="cloudCallout">
            <a:avLst>
              <a:gd name="adj1" fmla="val -39030"/>
              <a:gd name="adj2" fmla="val 629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6E2F4A-E2B7-1092-1D00-B9525BAA6532}"/>
              </a:ext>
            </a:extLst>
          </p:cNvPr>
          <p:cNvSpPr/>
          <p:nvPr/>
        </p:nvSpPr>
        <p:spPr>
          <a:xfrm>
            <a:off x="9113267" y="1244468"/>
            <a:ext cx="1580323" cy="923330"/>
          </a:xfrm>
          <a:prstGeom prst="rect">
            <a:avLst/>
          </a:prstGeom>
          <a:noFill/>
        </p:spPr>
        <p:txBody>
          <a:bodyPr wrap="squar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KPI</a:t>
            </a:r>
          </a:p>
        </p:txBody>
      </p:sp>
      <p:pic>
        <p:nvPicPr>
          <p:cNvPr id="10" name="Picture 9" descr="A picture containing graphics, design&#10;&#10;Description automatically generated">
            <a:extLst>
              <a:ext uri="{FF2B5EF4-FFF2-40B4-BE49-F238E27FC236}">
                <a16:creationId xmlns:a16="http://schemas.microsoft.com/office/drawing/2014/main" id="{EA601C4E-8212-8189-C739-31E54536482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93799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46455C-2288-D527-9F2F-96822ED45E24}"/>
              </a:ext>
            </a:extLst>
          </p:cNvPr>
          <p:cNvSpPr>
            <a:spLocks noGrp="1"/>
          </p:cNvSpPr>
          <p:nvPr>
            <p:ph type="sldNum" sz="quarter" idx="11"/>
          </p:nvPr>
        </p:nvSpPr>
        <p:spPr/>
        <p:txBody>
          <a:bodyPr/>
          <a:lstStyle/>
          <a:p>
            <a:fld id="{4B0EDFBC-7666-BA46-8E94-F83EDA5B5493}" type="slidenum">
              <a:rPr lang="en-US" smtClean="0"/>
              <a:pPr/>
              <a:t>13</a:t>
            </a:fld>
            <a:endParaRPr lang="en-US"/>
          </a:p>
        </p:txBody>
      </p:sp>
      <p:pic>
        <p:nvPicPr>
          <p:cNvPr id="6" name="Content Placeholder 5" descr="A picture containing text, screenshot, font, brand&#10;&#10;Description automatically generated">
            <a:extLst>
              <a:ext uri="{FF2B5EF4-FFF2-40B4-BE49-F238E27FC236}">
                <a16:creationId xmlns:a16="http://schemas.microsoft.com/office/drawing/2014/main" id="{45DF5546-F0AD-6689-FBE1-9B64E43409BB}"/>
              </a:ext>
            </a:extLst>
          </p:cNvPr>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b="9536"/>
          <a:stretch/>
        </p:blipFill>
        <p:spPr>
          <a:xfrm>
            <a:off x="3035408" y="0"/>
            <a:ext cx="6121184" cy="6874828"/>
          </a:xfrm>
        </p:spPr>
      </p:pic>
      <p:pic>
        <p:nvPicPr>
          <p:cNvPr id="4" name="Picture 9" descr="A picture containing graphics, design&#10;&#10;Description automatically generated">
            <a:extLst>
              <a:ext uri="{FF2B5EF4-FFF2-40B4-BE49-F238E27FC236}">
                <a16:creationId xmlns:a16="http://schemas.microsoft.com/office/drawing/2014/main" id="{92F752D9-C401-F22B-24D3-246B1F5DB2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5800" y="5762133"/>
            <a:ext cx="1217163" cy="407281"/>
          </a:xfrm>
          <a:prstGeom prst="rect">
            <a:avLst/>
          </a:prstGeom>
        </p:spPr>
      </p:pic>
    </p:spTree>
    <p:extLst>
      <p:ext uri="{BB962C8B-B14F-4D97-AF65-F5344CB8AC3E}">
        <p14:creationId xmlns:p14="http://schemas.microsoft.com/office/powerpoint/2010/main" val="288720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533AC2-CC88-DCEB-4FDF-0B5B0EB00B93}"/>
              </a:ext>
            </a:extLst>
          </p:cNvPr>
          <p:cNvSpPr>
            <a:spLocks noGrp="1"/>
          </p:cNvSpPr>
          <p:nvPr>
            <p:ph type="title"/>
          </p:nvPr>
        </p:nvSpPr>
        <p:spPr>
          <a:xfrm>
            <a:off x="674420" y="245754"/>
            <a:ext cx="10881360" cy="548640"/>
          </a:xfrm>
        </p:spPr>
        <p:txBody>
          <a:bodyPr/>
          <a:lstStyle/>
          <a:p>
            <a:pPr lvl="0"/>
            <a:r>
              <a:rPr lang="en-US" dirty="0"/>
              <a:t>Como </a:t>
            </a:r>
            <a:r>
              <a:rPr lang="en-US" dirty="0" err="1"/>
              <a:t>Nós</a:t>
            </a:r>
            <a:r>
              <a:rPr lang="en-US" dirty="0"/>
              <a:t> </a:t>
            </a:r>
            <a:r>
              <a:rPr lang="en-US" dirty="0" err="1"/>
              <a:t>Operamos</a:t>
            </a:r>
            <a:r>
              <a:rPr lang="en-US" dirty="0"/>
              <a:t>?</a:t>
            </a:r>
            <a:endParaRPr lang="en-CA" noProof="0" dirty="0"/>
          </a:p>
        </p:txBody>
      </p:sp>
      <p:sp>
        <p:nvSpPr>
          <p:cNvPr id="3" name="Slide Number Placeholder 2">
            <a:extLst>
              <a:ext uri="{FF2B5EF4-FFF2-40B4-BE49-F238E27FC236}">
                <a16:creationId xmlns:a16="http://schemas.microsoft.com/office/drawing/2014/main" id="{5CCC8CCA-6E61-4FCC-A727-550105B78F1F}"/>
              </a:ext>
            </a:extLst>
          </p:cNvPr>
          <p:cNvSpPr>
            <a:spLocks noGrp="1"/>
          </p:cNvSpPr>
          <p:nvPr>
            <p:ph type="sldNum" sz="quarter" idx="11"/>
          </p:nvPr>
        </p:nvSpPr>
        <p:spPr/>
        <p:txBody>
          <a:bodyPr/>
          <a:lstStyle/>
          <a:p>
            <a:pPr lvl="0"/>
            <a:fld id="{4B0EDFBC-7666-BA46-8E94-F83EDA5B5493}" type="slidenum">
              <a:rPr lang="en-US" noProof="0" smtClean="0"/>
              <a:pPr lvl="0"/>
              <a:t>14</a:t>
            </a:fld>
            <a:endParaRPr lang="en-US" noProof="0"/>
          </a:p>
        </p:txBody>
      </p:sp>
      <p:grpSp>
        <p:nvGrpSpPr>
          <p:cNvPr id="13" name="Group 12">
            <a:extLst>
              <a:ext uri="{FF2B5EF4-FFF2-40B4-BE49-F238E27FC236}">
                <a16:creationId xmlns:a16="http://schemas.microsoft.com/office/drawing/2014/main" id="{B927AC34-DF33-39F2-E236-98F3E24F49AC}"/>
              </a:ext>
            </a:extLst>
          </p:cNvPr>
          <p:cNvGrpSpPr/>
          <p:nvPr/>
        </p:nvGrpSpPr>
        <p:grpSpPr>
          <a:xfrm>
            <a:off x="700832" y="3347952"/>
            <a:ext cx="10881360" cy="675347"/>
            <a:chOff x="412980" y="1528777"/>
            <a:chExt cx="11266198" cy="675347"/>
          </a:xfrm>
        </p:grpSpPr>
        <p:sp>
          <p:nvSpPr>
            <p:cNvPr id="24" name="Rectangle 23">
              <a:extLst>
                <a:ext uri="{FF2B5EF4-FFF2-40B4-BE49-F238E27FC236}">
                  <a16:creationId xmlns:a16="http://schemas.microsoft.com/office/drawing/2014/main" id="{0F5B012D-782E-69AC-6F0A-8C5EF3532D18}"/>
                </a:ext>
              </a:extLst>
            </p:cNvPr>
            <p:cNvSpPr/>
            <p:nvPr/>
          </p:nvSpPr>
          <p:spPr>
            <a:xfrm>
              <a:off x="5223826" y="1626533"/>
              <a:ext cx="2088000" cy="488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Nova"/>
                  <a:ea typeface="+mn-ea"/>
                  <a:cs typeface="+mn-cs"/>
                </a:rPr>
                <a:t>DESIGN</a:t>
              </a:r>
            </a:p>
          </p:txBody>
        </p:sp>
        <p:grpSp>
          <p:nvGrpSpPr>
            <p:cNvPr id="51" name="Group 50">
              <a:extLst>
                <a:ext uri="{FF2B5EF4-FFF2-40B4-BE49-F238E27FC236}">
                  <a16:creationId xmlns:a16="http://schemas.microsoft.com/office/drawing/2014/main" id="{2D871D6B-E341-A15D-3A10-536879AF06A2}"/>
                </a:ext>
              </a:extLst>
            </p:cNvPr>
            <p:cNvGrpSpPr/>
            <p:nvPr/>
          </p:nvGrpSpPr>
          <p:grpSpPr>
            <a:xfrm>
              <a:off x="412980" y="1567616"/>
              <a:ext cx="2406252" cy="636508"/>
              <a:chOff x="1133775" y="2271926"/>
              <a:chExt cx="2406252" cy="636508"/>
            </a:xfrm>
          </p:grpSpPr>
          <p:sp>
            <p:nvSpPr>
              <p:cNvPr id="22" name="Rectangle 21">
                <a:extLst>
                  <a:ext uri="{FF2B5EF4-FFF2-40B4-BE49-F238E27FC236}">
                    <a16:creationId xmlns:a16="http://schemas.microsoft.com/office/drawing/2014/main" id="{CB5BE984-8BBC-B524-EE98-D4EF03D70396}"/>
                  </a:ext>
                </a:extLst>
              </p:cNvPr>
              <p:cNvSpPr/>
              <p:nvPr/>
            </p:nvSpPr>
            <p:spPr>
              <a:xfrm>
                <a:off x="1452027" y="2345913"/>
                <a:ext cx="2088000" cy="488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ova"/>
                    <a:ea typeface="+mn-ea"/>
                    <a:cs typeface="+mn-cs"/>
                  </a:rPr>
                  <a:t>S</a:t>
                </a:r>
                <a:r>
                  <a:rPr kumimoji="0" lang="en-GB" sz="1200" b="1" i="0" u="none" strike="noStrike" kern="1200" cap="none" spc="0" normalizeH="0" baseline="0" noProof="0" dirty="0">
                    <a:ln>
                      <a:noFill/>
                    </a:ln>
                    <a:solidFill>
                      <a:schemeClr val="bg1"/>
                    </a:solidFill>
                    <a:effectLst/>
                    <a:uLnTx/>
                    <a:uFillTx/>
                    <a:latin typeface="Arial Nova"/>
                    <a:ea typeface="+mn-ea"/>
                    <a:cs typeface="+mn-cs"/>
                  </a:rPr>
                  <a:t>TRATEGY </a:t>
                </a:r>
              </a:p>
            </p:txBody>
          </p:sp>
          <p:grpSp>
            <p:nvGrpSpPr>
              <p:cNvPr id="27" name="Group 26">
                <a:extLst>
                  <a:ext uri="{FF2B5EF4-FFF2-40B4-BE49-F238E27FC236}">
                    <a16:creationId xmlns:a16="http://schemas.microsoft.com/office/drawing/2014/main" id="{6829CB18-E044-4801-45D2-F6A16FD6697D}"/>
                  </a:ext>
                </a:extLst>
              </p:cNvPr>
              <p:cNvGrpSpPr/>
              <p:nvPr/>
            </p:nvGrpSpPr>
            <p:grpSpPr>
              <a:xfrm>
                <a:off x="1133775" y="2271926"/>
                <a:ext cx="636508" cy="636508"/>
                <a:chOff x="616163" y="1549555"/>
                <a:chExt cx="931911" cy="931911"/>
              </a:xfrm>
            </p:grpSpPr>
            <p:sp>
              <p:nvSpPr>
                <p:cNvPr id="28" name="Oval 27">
                  <a:extLst>
                    <a:ext uri="{FF2B5EF4-FFF2-40B4-BE49-F238E27FC236}">
                      <a16:creationId xmlns:a16="http://schemas.microsoft.com/office/drawing/2014/main" id="{43F00B09-A44E-199E-6F8D-2EBB57A8D462}"/>
                    </a:ext>
                  </a:extLst>
                </p:cNvPr>
                <p:cNvSpPr/>
                <p:nvPr/>
              </p:nvSpPr>
              <p:spPr>
                <a:xfrm>
                  <a:off x="616163" y="1549555"/>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29" name="Graphic 28">
                  <a:extLst>
                    <a:ext uri="{FF2B5EF4-FFF2-40B4-BE49-F238E27FC236}">
                      <a16:creationId xmlns:a16="http://schemas.microsoft.com/office/drawing/2014/main" id="{3BE87CB8-814C-D23C-453A-FC350157C3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027" y="1606419"/>
                  <a:ext cx="818182" cy="818182"/>
                </a:xfrm>
                <a:prstGeom prst="ellipse">
                  <a:avLst/>
                </a:prstGeom>
              </p:spPr>
            </p:pic>
          </p:grpSp>
        </p:grpSp>
        <p:grpSp>
          <p:nvGrpSpPr>
            <p:cNvPr id="82" name="Group 81">
              <a:extLst>
                <a:ext uri="{FF2B5EF4-FFF2-40B4-BE49-F238E27FC236}">
                  <a16:creationId xmlns:a16="http://schemas.microsoft.com/office/drawing/2014/main" id="{6BCA18A5-8B24-DA18-14C7-633EE186C196}"/>
                </a:ext>
              </a:extLst>
            </p:cNvPr>
            <p:cNvGrpSpPr/>
            <p:nvPr/>
          </p:nvGrpSpPr>
          <p:grpSpPr>
            <a:xfrm>
              <a:off x="2659277" y="1554571"/>
              <a:ext cx="2406252" cy="636508"/>
              <a:chOff x="1133775" y="2891048"/>
              <a:chExt cx="2406252" cy="636508"/>
            </a:xfrm>
          </p:grpSpPr>
          <p:sp>
            <p:nvSpPr>
              <p:cNvPr id="23" name="Rectangle 22">
                <a:extLst>
                  <a:ext uri="{FF2B5EF4-FFF2-40B4-BE49-F238E27FC236}">
                    <a16:creationId xmlns:a16="http://schemas.microsoft.com/office/drawing/2014/main" id="{7FC19445-84BC-57F8-86BD-CA007CA5F167}"/>
                  </a:ext>
                </a:extLst>
              </p:cNvPr>
              <p:cNvSpPr/>
              <p:nvPr/>
            </p:nvSpPr>
            <p:spPr>
              <a:xfrm>
                <a:off x="1452027" y="2963872"/>
                <a:ext cx="2088000" cy="488650"/>
              </a:xfrm>
              <a:prstGeom prst="rect">
                <a:avLst/>
              </a:prstGeom>
              <a:solidFill>
                <a:srgbClr val="1A9CA6"/>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Nova"/>
                    <a:ea typeface="+mn-ea"/>
                    <a:cs typeface="+mn-cs"/>
                  </a:rPr>
                  <a:t>WORKFORCE</a:t>
                </a:r>
              </a:p>
            </p:txBody>
          </p:sp>
          <p:grpSp>
            <p:nvGrpSpPr>
              <p:cNvPr id="39" name="Group 38">
                <a:extLst>
                  <a:ext uri="{FF2B5EF4-FFF2-40B4-BE49-F238E27FC236}">
                    <a16:creationId xmlns:a16="http://schemas.microsoft.com/office/drawing/2014/main" id="{25FBF13A-90C8-9D15-0E06-51882AEF0AAE}"/>
                  </a:ext>
                </a:extLst>
              </p:cNvPr>
              <p:cNvGrpSpPr/>
              <p:nvPr/>
            </p:nvGrpSpPr>
            <p:grpSpPr>
              <a:xfrm>
                <a:off x="1133775" y="2891048"/>
                <a:ext cx="636508" cy="636508"/>
                <a:chOff x="724776" y="2066740"/>
                <a:chExt cx="931911" cy="931911"/>
              </a:xfrm>
            </p:grpSpPr>
            <p:sp>
              <p:nvSpPr>
                <p:cNvPr id="40" name="Oval 39">
                  <a:extLst>
                    <a:ext uri="{FF2B5EF4-FFF2-40B4-BE49-F238E27FC236}">
                      <a16:creationId xmlns:a16="http://schemas.microsoft.com/office/drawing/2014/main" id="{7772D135-6F2A-06C4-6263-76494AD90958}"/>
                    </a:ext>
                  </a:extLst>
                </p:cNvPr>
                <p:cNvSpPr/>
                <p:nvPr/>
              </p:nvSpPr>
              <p:spPr>
                <a:xfrm>
                  <a:off x="724776" y="2066740"/>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41" name="Graphic 40">
                  <a:extLst>
                    <a:ext uri="{FF2B5EF4-FFF2-40B4-BE49-F238E27FC236}">
                      <a16:creationId xmlns:a16="http://schemas.microsoft.com/office/drawing/2014/main" id="{CB3205FF-5FDC-9A3A-59FC-CB59084532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640" y="2123604"/>
                  <a:ext cx="818182" cy="818182"/>
                </a:xfrm>
                <a:prstGeom prst="ellipse">
                  <a:avLst/>
                </a:prstGeom>
              </p:spPr>
            </p:pic>
          </p:grpSp>
        </p:grpSp>
        <p:sp>
          <p:nvSpPr>
            <p:cNvPr id="31" name="Oval 30">
              <a:extLst>
                <a:ext uri="{FF2B5EF4-FFF2-40B4-BE49-F238E27FC236}">
                  <a16:creationId xmlns:a16="http://schemas.microsoft.com/office/drawing/2014/main" id="{A530E099-3A7F-4760-83FC-26F4C0B75242}"/>
                </a:ext>
              </a:extLst>
            </p:cNvPr>
            <p:cNvSpPr/>
            <p:nvPr/>
          </p:nvSpPr>
          <p:spPr>
            <a:xfrm>
              <a:off x="4905574" y="1554873"/>
              <a:ext cx="636508" cy="636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12" name="Graphic 11">
              <a:extLst>
                <a:ext uri="{FF2B5EF4-FFF2-40B4-BE49-F238E27FC236}">
                  <a16:creationId xmlns:a16="http://schemas.microsoft.com/office/drawing/2014/main" id="{E36E72E0-0C49-C304-45FC-DC94A7AB13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4413" y="1593712"/>
              <a:ext cx="558000" cy="558000"/>
            </a:xfrm>
            <a:prstGeom prst="rect">
              <a:avLst/>
            </a:prstGeom>
          </p:spPr>
        </p:pic>
        <p:grpSp>
          <p:nvGrpSpPr>
            <p:cNvPr id="85" name="Group 84">
              <a:extLst>
                <a:ext uri="{FF2B5EF4-FFF2-40B4-BE49-F238E27FC236}">
                  <a16:creationId xmlns:a16="http://schemas.microsoft.com/office/drawing/2014/main" id="{8863C21E-2162-BF3F-A3DB-0F1D91D67A22}"/>
                </a:ext>
              </a:extLst>
            </p:cNvPr>
            <p:cNvGrpSpPr/>
            <p:nvPr/>
          </p:nvGrpSpPr>
          <p:grpSpPr>
            <a:xfrm>
              <a:off x="7147175" y="1546611"/>
              <a:ext cx="2406252" cy="636508"/>
              <a:chOff x="1133775" y="4129293"/>
              <a:chExt cx="2406252" cy="636508"/>
            </a:xfrm>
          </p:grpSpPr>
          <p:sp>
            <p:nvSpPr>
              <p:cNvPr id="25" name="Rectangle 24">
                <a:extLst>
                  <a:ext uri="{FF2B5EF4-FFF2-40B4-BE49-F238E27FC236}">
                    <a16:creationId xmlns:a16="http://schemas.microsoft.com/office/drawing/2014/main" id="{6E40B237-502A-F69E-983B-3C8B96F540F1}"/>
                  </a:ext>
                </a:extLst>
              </p:cNvPr>
              <p:cNvSpPr/>
              <p:nvPr/>
            </p:nvSpPr>
            <p:spPr>
              <a:xfrm>
                <a:off x="1452027" y="4199788"/>
                <a:ext cx="2088000" cy="488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Nova"/>
                    <a:ea typeface="+mn-ea"/>
                    <a:cs typeface="+mn-cs"/>
                  </a:rPr>
                  <a:t>DEVELOPMENT</a:t>
                </a:r>
                <a:r>
                  <a:rPr kumimoji="0" lang="en-GB" sz="1200" b="0" i="0" u="none" strike="noStrike" kern="1200" cap="none" spc="0" normalizeH="0" baseline="0" noProof="0" dirty="0">
                    <a:ln>
                      <a:noFill/>
                    </a:ln>
                    <a:solidFill>
                      <a:schemeClr val="bg1"/>
                    </a:solidFill>
                    <a:effectLst/>
                    <a:uLnTx/>
                    <a:uFillTx/>
                    <a:latin typeface="Arial Nova"/>
                    <a:ea typeface="+mn-ea"/>
                    <a:cs typeface="+mn-cs"/>
                  </a:rPr>
                  <a:t> </a:t>
                </a:r>
              </a:p>
            </p:txBody>
          </p:sp>
          <p:sp>
            <p:nvSpPr>
              <p:cNvPr id="34" name="Oval 33">
                <a:extLst>
                  <a:ext uri="{FF2B5EF4-FFF2-40B4-BE49-F238E27FC236}">
                    <a16:creationId xmlns:a16="http://schemas.microsoft.com/office/drawing/2014/main" id="{5FBA8813-18CA-688F-5BC2-91C94CFEB7A5}"/>
                  </a:ext>
                </a:extLst>
              </p:cNvPr>
              <p:cNvSpPr/>
              <p:nvPr/>
            </p:nvSpPr>
            <p:spPr>
              <a:xfrm>
                <a:off x="1133775" y="4129293"/>
                <a:ext cx="636508" cy="636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35" name="Graphic 34">
                <a:extLst>
                  <a:ext uri="{FF2B5EF4-FFF2-40B4-BE49-F238E27FC236}">
                    <a16:creationId xmlns:a16="http://schemas.microsoft.com/office/drawing/2014/main" id="{7786F15A-8F65-7495-1002-DB98F9FB6E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2614" y="4168132"/>
                <a:ext cx="558830" cy="558830"/>
              </a:xfrm>
              <a:prstGeom prst="ellipse">
                <a:avLst/>
              </a:prstGeom>
            </p:spPr>
          </p:pic>
        </p:grpSp>
        <p:grpSp>
          <p:nvGrpSpPr>
            <p:cNvPr id="86" name="Group 85">
              <a:extLst>
                <a:ext uri="{FF2B5EF4-FFF2-40B4-BE49-F238E27FC236}">
                  <a16:creationId xmlns:a16="http://schemas.microsoft.com/office/drawing/2014/main" id="{3C6D5F92-1DC7-93B8-A32A-CF83D9DF8674}"/>
                </a:ext>
              </a:extLst>
            </p:cNvPr>
            <p:cNvGrpSpPr/>
            <p:nvPr/>
          </p:nvGrpSpPr>
          <p:grpSpPr>
            <a:xfrm>
              <a:off x="9393845" y="1528777"/>
              <a:ext cx="2285333" cy="636508"/>
              <a:chOff x="1133775" y="4748413"/>
              <a:chExt cx="2285333" cy="636508"/>
            </a:xfrm>
          </p:grpSpPr>
          <p:sp>
            <p:nvSpPr>
              <p:cNvPr id="26" name="Rectangle 25">
                <a:extLst>
                  <a:ext uri="{FF2B5EF4-FFF2-40B4-BE49-F238E27FC236}">
                    <a16:creationId xmlns:a16="http://schemas.microsoft.com/office/drawing/2014/main" id="{57B4942D-41BF-C934-10AD-3EDF9133C0F4}"/>
                  </a:ext>
                </a:extLst>
              </p:cNvPr>
              <p:cNvSpPr/>
              <p:nvPr/>
            </p:nvSpPr>
            <p:spPr>
              <a:xfrm>
                <a:off x="1452029" y="4826752"/>
                <a:ext cx="1967079" cy="488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Nova"/>
                    <a:ea typeface="+mn-ea"/>
                    <a:cs typeface="+mn-cs"/>
                  </a:rPr>
                  <a:t>OPERATIONS</a:t>
                </a:r>
              </a:p>
            </p:txBody>
          </p:sp>
          <p:grpSp>
            <p:nvGrpSpPr>
              <p:cNvPr id="36" name="Group 35">
                <a:extLst>
                  <a:ext uri="{FF2B5EF4-FFF2-40B4-BE49-F238E27FC236}">
                    <a16:creationId xmlns:a16="http://schemas.microsoft.com/office/drawing/2014/main" id="{A467C6AB-DADF-A36B-97A7-276013BA44BF}"/>
                  </a:ext>
                </a:extLst>
              </p:cNvPr>
              <p:cNvGrpSpPr/>
              <p:nvPr/>
            </p:nvGrpSpPr>
            <p:grpSpPr>
              <a:xfrm>
                <a:off x="1133775" y="4748413"/>
                <a:ext cx="636508" cy="636508"/>
                <a:chOff x="901822" y="5321189"/>
                <a:chExt cx="931911" cy="931911"/>
              </a:xfrm>
            </p:grpSpPr>
            <p:sp>
              <p:nvSpPr>
                <p:cNvPr id="37" name="Oval 36">
                  <a:extLst>
                    <a:ext uri="{FF2B5EF4-FFF2-40B4-BE49-F238E27FC236}">
                      <a16:creationId xmlns:a16="http://schemas.microsoft.com/office/drawing/2014/main" id="{B06484E0-C32F-5B05-4592-49CFE619908C}"/>
                    </a:ext>
                  </a:extLst>
                </p:cNvPr>
                <p:cNvSpPr/>
                <p:nvPr/>
              </p:nvSpPr>
              <p:spPr>
                <a:xfrm>
                  <a:off x="901822" y="5321189"/>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38" name="Graphic 37">
                  <a:extLst>
                    <a:ext uri="{FF2B5EF4-FFF2-40B4-BE49-F238E27FC236}">
                      <a16:creationId xmlns:a16="http://schemas.microsoft.com/office/drawing/2014/main" id="{DA05C32F-B149-BFC2-9710-147434BFB4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8686" y="5378053"/>
                  <a:ext cx="818182" cy="818182"/>
                </a:xfrm>
                <a:prstGeom prst="ellipse">
                  <a:avLst/>
                </a:prstGeom>
              </p:spPr>
            </p:pic>
          </p:grpSp>
        </p:grpSp>
      </p:grpSp>
      <p:cxnSp>
        <p:nvCxnSpPr>
          <p:cNvPr id="88" name="Straight Connector 87">
            <a:extLst>
              <a:ext uri="{FF2B5EF4-FFF2-40B4-BE49-F238E27FC236}">
                <a16:creationId xmlns:a16="http://schemas.microsoft.com/office/drawing/2014/main" id="{96BD0935-1C1F-DC87-9C7C-C79737A4DCBD}"/>
              </a:ext>
            </a:extLst>
          </p:cNvPr>
          <p:cNvCxnSpPr>
            <a:cxnSpLocks/>
          </p:cNvCxnSpPr>
          <p:nvPr/>
        </p:nvCxnSpPr>
        <p:spPr>
          <a:xfrm flipH="1">
            <a:off x="3177780" y="1583165"/>
            <a:ext cx="678255" cy="1808536"/>
          </a:xfrm>
          <a:prstGeom prst="line">
            <a:avLst/>
          </a:prstGeom>
          <a:ln/>
        </p:spPr>
        <p:style>
          <a:lnRef idx="2">
            <a:schemeClr val="accent5"/>
          </a:lnRef>
          <a:fillRef idx="0">
            <a:schemeClr val="accent5"/>
          </a:fillRef>
          <a:effectRef idx="1">
            <a:schemeClr val="accent5"/>
          </a:effectRef>
          <a:fontRef idx="minor">
            <a:schemeClr val="tx1"/>
          </a:fontRef>
        </p:style>
      </p:cxnSp>
      <p:cxnSp>
        <p:nvCxnSpPr>
          <p:cNvPr id="91" name="Straight Connector 90">
            <a:extLst>
              <a:ext uri="{FF2B5EF4-FFF2-40B4-BE49-F238E27FC236}">
                <a16:creationId xmlns:a16="http://schemas.microsoft.com/office/drawing/2014/main" id="{643B2E36-4275-69AB-7B55-6BB50DFDBF21}"/>
              </a:ext>
            </a:extLst>
          </p:cNvPr>
          <p:cNvCxnSpPr>
            <a:cxnSpLocks/>
          </p:cNvCxnSpPr>
          <p:nvPr/>
        </p:nvCxnSpPr>
        <p:spPr>
          <a:xfrm>
            <a:off x="8643257" y="1426029"/>
            <a:ext cx="1039048" cy="1921923"/>
          </a:xfrm>
          <a:prstGeom prst="line">
            <a:avLst/>
          </a:prstGeom>
          <a:ln/>
        </p:spPr>
        <p:style>
          <a:lnRef idx="2">
            <a:schemeClr val="accent5"/>
          </a:lnRef>
          <a:fillRef idx="0">
            <a:schemeClr val="accent5"/>
          </a:fillRef>
          <a:effectRef idx="1">
            <a:schemeClr val="accent5"/>
          </a:effectRef>
          <a:fontRef idx="minor">
            <a:schemeClr val="tx1"/>
          </a:fontRef>
        </p:style>
      </p:cxnSp>
      <p:sp>
        <p:nvSpPr>
          <p:cNvPr id="14" name="Up Ribbon 13">
            <a:extLst>
              <a:ext uri="{FF2B5EF4-FFF2-40B4-BE49-F238E27FC236}">
                <a16:creationId xmlns:a16="http://schemas.microsoft.com/office/drawing/2014/main" id="{F08E9533-5C33-DC2E-4501-72906FD7FE78}"/>
              </a:ext>
            </a:extLst>
          </p:cNvPr>
          <p:cNvSpPr/>
          <p:nvPr/>
        </p:nvSpPr>
        <p:spPr>
          <a:xfrm rot="16200000">
            <a:off x="-402591" y="3448492"/>
            <a:ext cx="1558941" cy="435428"/>
          </a:xfrm>
          <a:prstGeom prst="ribbon2">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ROM</a:t>
            </a:r>
          </a:p>
        </p:txBody>
      </p:sp>
      <p:sp>
        <p:nvSpPr>
          <p:cNvPr id="15" name="Up Ribbon 14">
            <a:extLst>
              <a:ext uri="{FF2B5EF4-FFF2-40B4-BE49-F238E27FC236}">
                <a16:creationId xmlns:a16="http://schemas.microsoft.com/office/drawing/2014/main" id="{B6153AAB-E68C-F583-EA1A-4C5BAF5A6D59}"/>
              </a:ext>
            </a:extLst>
          </p:cNvPr>
          <p:cNvSpPr/>
          <p:nvPr/>
        </p:nvSpPr>
        <p:spPr>
          <a:xfrm rot="16200000">
            <a:off x="-402592" y="5007434"/>
            <a:ext cx="1558941" cy="435428"/>
          </a:xfrm>
          <a:prstGeom prst="ribbon2">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Product</a:t>
            </a:r>
          </a:p>
        </p:txBody>
      </p:sp>
      <p:sp>
        <p:nvSpPr>
          <p:cNvPr id="16" name="Up Ribbon 15">
            <a:extLst>
              <a:ext uri="{FF2B5EF4-FFF2-40B4-BE49-F238E27FC236}">
                <a16:creationId xmlns:a16="http://schemas.microsoft.com/office/drawing/2014/main" id="{BBE767C8-FE49-29A6-E1CA-3F8E546170F1}"/>
              </a:ext>
            </a:extLst>
          </p:cNvPr>
          <p:cNvSpPr/>
          <p:nvPr/>
        </p:nvSpPr>
        <p:spPr>
          <a:xfrm rot="16200000">
            <a:off x="-402592" y="1889550"/>
            <a:ext cx="1558941" cy="435428"/>
          </a:xfrm>
          <a:prstGeom prst="ribbon2">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Service</a:t>
            </a:r>
          </a:p>
        </p:txBody>
      </p:sp>
      <p:sp>
        <p:nvSpPr>
          <p:cNvPr id="30" name="Rectangle 29">
            <a:extLst>
              <a:ext uri="{FF2B5EF4-FFF2-40B4-BE49-F238E27FC236}">
                <a16:creationId xmlns:a16="http://schemas.microsoft.com/office/drawing/2014/main" id="{AC03DB65-9885-D065-9A9A-E5F0D364861E}"/>
              </a:ext>
            </a:extLst>
          </p:cNvPr>
          <p:cNvSpPr/>
          <p:nvPr/>
        </p:nvSpPr>
        <p:spPr>
          <a:xfrm>
            <a:off x="1138390" y="4354920"/>
            <a:ext cx="1698233" cy="387378"/>
          </a:xfrm>
          <a:prstGeom prst="rect">
            <a:avLst/>
          </a:prstGeom>
          <a:solidFill>
            <a:schemeClr val="bg1"/>
          </a:solidFill>
          <a:ln w="15875">
            <a:solidFill>
              <a:schemeClr val="accent4">
                <a:lumMod val="50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4">
                    <a:lumMod val="50000"/>
                  </a:schemeClr>
                </a:solidFill>
                <a:effectLst/>
                <a:uLnTx/>
                <a:uFillTx/>
                <a:latin typeface="Arial Nova"/>
                <a:ea typeface="Verdana"/>
                <a:cs typeface="+mn-cs"/>
              </a:rPr>
              <a:t>Process Mining</a:t>
            </a:r>
          </a:p>
        </p:txBody>
      </p:sp>
      <p:sp>
        <p:nvSpPr>
          <p:cNvPr id="32" name="Rectangle 31">
            <a:extLst>
              <a:ext uri="{FF2B5EF4-FFF2-40B4-BE49-F238E27FC236}">
                <a16:creationId xmlns:a16="http://schemas.microsoft.com/office/drawing/2014/main" id="{31AA6344-363A-2663-6FD0-108A42C1B3C3}"/>
              </a:ext>
            </a:extLst>
          </p:cNvPr>
          <p:cNvSpPr/>
          <p:nvPr/>
        </p:nvSpPr>
        <p:spPr>
          <a:xfrm>
            <a:off x="1142696" y="4806059"/>
            <a:ext cx="1698233" cy="387378"/>
          </a:xfrm>
          <a:prstGeom prst="rect">
            <a:avLst/>
          </a:prstGeom>
          <a:solidFill>
            <a:schemeClr val="bg1"/>
          </a:solidFill>
          <a:ln w="15875">
            <a:solidFill>
              <a:schemeClr val="accent4">
                <a:lumMod val="50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4">
                    <a:lumMod val="50000"/>
                  </a:schemeClr>
                </a:solidFill>
                <a:effectLst/>
                <a:uLnTx/>
                <a:uFillTx/>
                <a:latin typeface="Arial Nova"/>
                <a:ea typeface="Verdana"/>
                <a:cs typeface="+mn-cs"/>
              </a:rPr>
              <a:t>Task Mining</a:t>
            </a:r>
          </a:p>
        </p:txBody>
      </p:sp>
      <p:sp>
        <p:nvSpPr>
          <p:cNvPr id="33" name="Rectangle 32">
            <a:extLst>
              <a:ext uri="{FF2B5EF4-FFF2-40B4-BE49-F238E27FC236}">
                <a16:creationId xmlns:a16="http://schemas.microsoft.com/office/drawing/2014/main" id="{F0BBB0F8-4022-8851-FA42-B56FB5FF18D1}"/>
              </a:ext>
            </a:extLst>
          </p:cNvPr>
          <p:cNvSpPr/>
          <p:nvPr/>
        </p:nvSpPr>
        <p:spPr>
          <a:xfrm>
            <a:off x="4307477" y="4353888"/>
            <a:ext cx="1698233" cy="384048"/>
          </a:xfrm>
          <a:prstGeom prst="rect">
            <a:avLst/>
          </a:prstGeom>
          <a:solidFill>
            <a:schemeClr val="bg1"/>
          </a:solidFill>
          <a:ln w="15875">
            <a:solidFill>
              <a:schemeClr val="accent4">
                <a:lumMod val="50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4">
                    <a:lumMod val="50000"/>
                  </a:schemeClr>
                </a:solidFill>
                <a:effectLst/>
                <a:uLnTx/>
                <a:uFillTx/>
                <a:latin typeface="Arial Nova"/>
                <a:ea typeface="Verdana"/>
                <a:cs typeface="+mn-cs"/>
              </a:rPr>
              <a:t>UX Builder</a:t>
            </a:r>
          </a:p>
        </p:txBody>
      </p:sp>
      <p:sp>
        <p:nvSpPr>
          <p:cNvPr id="42" name="Rectangle 41">
            <a:extLst>
              <a:ext uri="{FF2B5EF4-FFF2-40B4-BE49-F238E27FC236}">
                <a16:creationId xmlns:a16="http://schemas.microsoft.com/office/drawing/2014/main" id="{EF9524E6-05E0-1D03-F4F5-936CFB0F9812}"/>
              </a:ext>
            </a:extLst>
          </p:cNvPr>
          <p:cNvSpPr/>
          <p:nvPr/>
        </p:nvSpPr>
        <p:spPr>
          <a:xfrm>
            <a:off x="4307476" y="4821458"/>
            <a:ext cx="1698233" cy="387378"/>
          </a:xfrm>
          <a:prstGeom prst="rect">
            <a:avLst/>
          </a:prstGeom>
          <a:solidFill>
            <a:schemeClr val="bg1"/>
          </a:solidFill>
          <a:ln w="15875">
            <a:solidFill>
              <a:schemeClr val="accent4">
                <a:lumMod val="50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4">
                    <a:lumMod val="50000"/>
                  </a:schemeClr>
                </a:solidFill>
                <a:effectLst/>
                <a:uLnTx/>
                <a:uFillTx/>
                <a:latin typeface="Arial Nova"/>
                <a:ea typeface="Verdana"/>
                <a:cs typeface="+mn-cs"/>
              </a:rPr>
              <a:t>Capture</a:t>
            </a:r>
          </a:p>
        </p:txBody>
      </p:sp>
      <p:cxnSp>
        <p:nvCxnSpPr>
          <p:cNvPr id="43" name="Straight Connector 42">
            <a:extLst>
              <a:ext uri="{FF2B5EF4-FFF2-40B4-BE49-F238E27FC236}">
                <a16:creationId xmlns:a16="http://schemas.microsoft.com/office/drawing/2014/main" id="{94E09D4C-7846-729B-66C3-A6863ED123EE}"/>
              </a:ext>
            </a:extLst>
          </p:cNvPr>
          <p:cNvCxnSpPr>
            <a:cxnSpLocks/>
            <a:stCxn id="40" idx="4"/>
          </p:cNvCxnSpPr>
          <p:nvPr/>
        </p:nvCxnSpPr>
        <p:spPr>
          <a:xfrm>
            <a:off x="3177782" y="4010254"/>
            <a:ext cx="750314" cy="207388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8" name="Straight Connector 47">
            <a:extLst>
              <a:ext uri="{FF2B5EF4-FFF2-40B4-BE49-F238E27FC236}">
                <a16:creationId xmlns:a16="http://schemas.microsoft.com/office/drawing/2014/main" id="{67535EFC-BC86-A263-F86B-B00C986181A4}"/>
              </a:ext>
            </a:extLst>
          </p:cNvPr>
          <p:cNvCxnSpPr>
            <a:cxnSpLocks/>
            <a:stCxn id="38" idx="4"/>
          </p:cNvCxnSpPr>
          <p:nvPr/>
        </p:nvCxnSpPr>
        <p:spPr>
          <a:xfrm flipH="1">
            <a:off x="8643257" y="3945621"/>
            <a:ext cx="1039049" cy="2058998"/>
          </a:xfrm>
          <a:prstGeom prst="line">
            <a:avLst/>
          </a:prstGeom>
          <a:ln/>
        </p:spPr>
        <p:style>
          <a:lnRef idx="3">
            <a:schemeClr val="accent4"/>
          </a:lnRef>
          <a:fillRef idx="0">
            <a:schemeClr val="accent4"/>
          </a:fillRef>
          <a:effectRef idx="2">
            <a:schemeClr val="accent4"/>
          </a:effectRef>
          <a:fontRef idx="minor">
            <a:schemeClr val="tx1"/>
          </a:fontRef>
        </p:style>
      </p:cxnSp>
      <p:sp>
        <p:nvSpPr>
          <p:cNvPr id="54" name="Rectangle 53">
            <a:extLst>
              <a:ext uri="{FF2B5EF4-FFF2-40B4-BE49-F238E27FC236}">
                <a16:creationId xmlns:a16="http://schemas.microsoft.com/office/drawing/2014/main" id="{F45ED3E5-1221-5869-8DD3-BB7E8CF4EFEA}"/>
              </a:ext>
            </a:extLst>
          </p:cNvPr>
          <p:cNvSpPr/>
          <p:nvPr/>
        </p:nvSpPr>
        <p:spPr>
          <a:xfrm>
            <a:off x="6663260" y="4832779"/>
            <a:ext cx="1698233" cy="387378"/>
          </a:xfrm>
          <a:prstGeom prst="rect">
            <a:avLst/>
          </a:prstGeom>
          <a:noFill/>
          <a:ln w="15875">
            <a:solidFill>
              <a:schemeClr val="accent4">
                <a:lumMod val="50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4">
                    <a:lumMod val="50000"/>
                  </a:schemeClr>
                </a:solidFill>
                <a:effectLst/>
                <a:uLnTx/>
                <a:uFillTx/>
                <a:latin typeface="Arial Nova"/>
                <a:ea typeface="Verdana"/>
                <a:cs typeface="+mn-cs"/>
              </a:rPr>
              <a:t>Interact</a:t>
            </a:r>
          </a:p>
        </p:txBody>
      </p:sp>
      <p:sp>
        <p:nvSpPr>
          <p:cNvPr id="58" name="Rectangle 57">
            <a:extLst>
              <a:ext uri="{FF2B5EF4-FFF2-40B4-BE49-F238E27FC236}">
                <a16:creationId xmlns:a16="http://schemas.microsoft.com/office/drawing/2014/main" id="{2F8075C4-444A-4309-7F07-2B86A78F74DD}"/>
              </a:ext>
            </a:extLst>
          </p:cNvPr>
          <p:cNvSpPr/>
          <p:nvPr/>
        </p:nvSpPr>
        <p:spPr>
          <a:xfrm>
            <a:off x="6663260" y="4363285"/>
            <a:ext cx="1698233" cy="387378"/>
          </a:xfrm>
          <a:prstGeom prst="rect">
            <a:avLst/>
          </a:prstGeom>
          <a:noFill/>
          <a:ln w="15875">
            <a:solidFill>
              <a:schemeClr val="accent4">
                <a:lumMod val="50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4">
                    <a:lumMod val="50000"/>
                  </a:schemeClr>
                </a:solidFill>
                <a:effectLst/>
                <a:uLnTx/>
                <a:uFillTx/>
                <a:latin typeface="Arial Nova"/>
                <a:ea typeface="Verdana"/>
                <a:cs typeface="+mn-cs"/>
              </a:rPr>
              <a:t>Decipher OCR</a:t>
            </a:r>
          </a:p>
        </p:txBody>
      </p:sp>
      <p:sp>
        <p:nvSpPr>
          <p:cNvPr id="60" name="Rectangle 59">
            <a:extLst>
              <a:ext uri="{FF2B5EF4-FFF2-40B4-BE49-F238E27FC236}">
                <a16:creationId xmlns:a16="http://schemas.microsoft.com/office/drawing/2014/main" id="{F3DD31DF-F01C-9CC8-E532-0DF2786989ED}"/>
              </a:ext>
            </a:extLst>
          </p:cNvPr>
          <p:cNvSpPr/>
          <p:nvPr/>
        </p:nvSpPr>
        <p:spPr>
          <a:xfrm>
            <a:off x="4307475" y="5289028"/>
            <a:ext cx="1698233" cy="387378"/>
          </a:xfrm>
          <a:prstGeom prst="rect">
            <a:avLst/>
          </a:prstGeom>
          <a:solidFill>
            <a:schemeClr val="bg1"/>
          </a:solidFill>
          <a:ln w="15875">
            <a:solidFill>
              <a:schemeClr val="accent4">
                <a:lumMod val="50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4">
                    <a:lumMod val="50000"/>
                  </a:schemeClr>
                </a:solidFill>
                <a:effectLst/>
                <a:uLnTx/>
                <a:uFillTx/>
                <a:latin typeface="Arial Nova"/>
                <a:ea typeface="Verdana"/>
                <a:cs typeface="+mn-cs"/>
              </a:rPr>
              <a:t>Email AI</a:t>
            </a:r>
          </a:p>
        </p:txBody>
      </p:sp>
      <p:sp>
        <p:nvSpPr>
          <p:cNvPr id="61" name="Rectangle 60">
            <a:extLst>
              <a:ext uri="{FF2B5EF4-FFF2-40B4-BE49-F238E27FC236}">
                <a16:creationId xmlns:a16="http://schemas.microsoft.com/office/drawing/2014/main" id="{96794397-AB40-B829-3061-F19F48124AB0}"/>
              </a:ext>
            </a:extLst>
          </p:cNvPr>
          <p:cNvSpPr/>
          <p:nvPr/>
        </p:nvSpPr>
        <p:spPr>
          <a:xfrm>
            <a:off x="6663259" y="5302273"/>
            <a:ext cx="1698233" cy="387378"/>
          </a:xfrm>
          <a:prstGeom prst="rect">
            <a:avLst/>
          </a:prstGeom>
          <a:noFill/>
          <a:ln w="15875">
            <a:solidFill>
              <a:schemeClr val="accent4">
                <a:lumMod val="50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4">
                    <a:lumMod val="50000"/>
                  </a:schemeClr>
                </a:solidFill>
                <a:effectLst/>
                <a:uLnTx/>
                <a:uFillTx/>
                <a:latin typeface="Arial Nova"/>
                <a:ea typeface="Verdana"/>
                <a:cs typeface="+mn-cs"/>
              </a:rPr>
              <a:t>Document Automation</a:t>
            </a:r>
          </a:p>
        </p:txBody>
      </p:sp>
      <p:sp>
        <p:nvSpPr>
          <p:cNvPr id="62" name="Rectangle 61">
            <a:extLst>
              <a:ext uri="{FF2B5EF4-FFF2-40B4-BE49-F238E27FC236}">
                <a16:creationId xmlns:a16="http://schemas.microsoft.com/office/drawing/2014/main" id="{BCED77B0-64B1-4A4A-59B1-247615C68998}"/>
              </a:ext>
            </a:extLst>
          </p:cNvPr>
          <p:cNvSpPr/>
          <p:nvPr/>
        </p:nvSpPr>
        <p:spPr>
          <a:xfrm>
            <a:off x="5456422" y="5767919"/>
            <a:ext cx="1698233" cy="387378"/>
          </a:xfrm>
          <a:prstGeom prst="rect">
            <a:avLst/>
          </a:prstGeom>
          <a:noFill/>
          <a:ln w="15875">
            <a:solidFill>
              <a:schemeClr val="accent4">
                <a:lumMod val="50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4">
                    <a:lumMod val="50000"/>
                  </a:schemeClr>
                </a:solidFill>
                <a:effectLst/>
                <a:uLnTx/>
                <a:uFillTx/>
                <a:latin typeface="Arial Nova"/>
                <a:ea typeface="Verdana"/>
                <a:cs typeface="+mn-cs"/>
              </a:rPr>
              <a:t>Decision</a:t>
            </a:r>
          </a:p>
        </p:txBody>
      </p:sp>
      <p:sp>
        <p:nvSpPr>
          <p:cNvPr id="63" name="Rectangle 62">
            <a:extLst>
              <a:ext uri="{FF2B5EF4-FFF2-40B4-BE49-F238E27FC236}">
                <a16:creationId xmlns:a16="http://schemas.microsoft.com/office/drawing/2014/main" id="{5F8B642C-699C-E234-26C0-00A7DD6CBAF9}"/>
              </a:ext>
            </a:extLst>
          </p:cNvPr>
          <p:cNvSpPr/>
          <p:nvPr/>
        </p:nvSpPr>
        <p:spPr>
          <a:xfrm>
            <a:off x="9746629" y="4363285"/>
            <a:ext cx="1698233" cy="387378"/>
          </a:xfrm>
          <a:prstGeom prst="rect">
            <a:avLst/>
          </a:prstGeom>
          <a:noFill/>
          <a:ln w="15875">
            <a:solidFill>
              <a:schemeClr val="accent4">
                <a:lumMod val="50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4">
                    <a:lumMod val="50000"/>
                  </a:schemeClr>
                </a:solidFill>
                <a:effectLst/>
                <a:uLnTx/>
                <a:uFillTx/>
                <a:latin typeface="Arial Nova"/>
                <a:ea typeface="Verdana"/>
                <a:cs typeface="+mn-cs"/>
              </a:rPr>
              <a:t>Chorus BPM</a:t>
            </a:r>
          </a:p>
        </p:txBody>
      </p:sp>
      <p:sp>
        <p:nvSpPr>
          <p:cNvPr id="64" name="Rectangle 63">
            <a:extLst>
              <a:ext uri="{FF2B5EF4-FFF2-40B4-BE49-F238E27FC236}">
                <a16:creationId xmlns:a16="http://schemas.microsoft.com/office/drawing/2014/main" id="{5294CB36-3839-645F-D543-6C8531C70094}"/>
              </a:ext>
            </a:extLst>
          </p:cNvPr>
          <p:cNvSpPr/>
          <p:nvPr/>
        </p:nvSpPr>
        <p:spPr>
          <a:xfrm>
            <a:off x="9746629" y="4860866"/>
            <a:ext cx="1698233" cy="387378"/>
          </a:xfrm>
          <a:prstGeom prst="rect">
            <a:avLst/>
          </a:prstGeom>
          <a:noFill/>
          <a:ln w="15875">
            <a:solidFill>
              <a:schemeClr val="accent4">
                <a:lumMod val="50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4">
                    <a:lumMod val="50000"/>
                  </a:schemeClr>
                </a:solidFill>
                <a:effectLst/>
                <a:uLnTx/>
                <a:uFillTx/>
                <a:latin typeface="Arial Nova"/>
                <a:ea typeface="Verdana"/>
                <a:cs typeface="+mn-cs"/>
              </a:rPr>
              <a:t>Director</a:t>
            </a:r>
          </a:p>
        </p:txBody>
      </p:sp>
      <p:sp>
        <p:nvSpPr>
          <p:cNvPr id="70" name="Terminator 69">
            <a:extLst>
              <a:ext uri="{FF2B5EF4-FFF2-40B4-BE49-F238E27FC236}">
                <a16:creationId xmlns:a16="http://schemas.microsoft.com/office/drawing/2014/main" id="{4CF03C01-9278-F994-F795-09BBADA8B804}"/>
              </a:ext>
            </a:extLst>
          </p:cNvPr>
          <p:cNvSpPr/>
          <p:nvPr/>
        </p:nvSpPr>
        <p:spPr>
          <a:xfrm>
            <a:off x="1151070" y="2343193"/>
            <a:ext cx="1899698" cy="488650"/>
          </a:xfrm>
          <a:prstGeom prst="flowChartTermina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Discovery</a:t>
            </a:r>
          </a:p>
        </p:txBody>
      </p:sp>
      <p:sp>
        <p:nvSpPr>
          <p:cNvPr id="71" name="Terminator 70">
            <a:extLst>
              <a:ext uri="{FF2B5EF4-FFF2-40B4-BE49-F238E27FC236}">
                <a16:creationId xmlns:a16="http://schemas.microsoft.com/office/drawing/2014/main" id="{EE490EE5-508F-7186-576B-CC52BC7A5B0E}"/>
              </a:ext>
            </a:extLst>
          </p:cNvPr>
          <p:cNvSpPr/>
          <p:nvPr/>
        </p:nvSpPr>
        <p:spPr>
          <a:xfrm>
            <a:off x="1453945" y="1934804"/>
            <a:ext cx="1293947" cy="300289"/>
          </a:xfrm>
          <a:prstGeom prst="flowChartTerminator">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Assessment</a:t>
            </a:r>
          </a:p>
        </p:txBody>
      </p:sp>
      <p:sp>
        <p:nvSpPr>
          <p:cNvPr id="72" name="Terminator 71">
            <a:extLst>
              <a:ext uri="{FF2B5EF4-FFF2-40B4-BE49-F238E27FC236}">
                <a16:creationId xmlns:a16="http://schemas.microsoft.com/office/drawing/2014/main" id="{08FAB12E-8841-E126-C612-449311608803}"/>
              </a:ext>
            </a:extLst>
          </p:cNvPr>
          <p:cNvSpPr/>
          <p:nvPr/>
        </p:nvSpPr>
        <p:spPr>
          <a:xfrm>
            <a:off x="5416850" y="2350751"/>
            <a:ext cx="1899698" cy="488650"/>
          </a:xfrm>
          <a:prstGeom prst="flowChartTermina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Development</a:t>
            </a:r>
          </a:p>
        </p:txBody>
      </p:sp>
      <p:sp>
        <p:nvSpPr>
          <p:cNvPr id="73" name="Terminator 72">
            <a:extLst>
              <a:ext uri="{FF2B5EF4-FFF2-40B4-BE49-F238E27FC236}">
                <a16:creationId xmlns:a16="http://schemas.microsoft.com/office/drawing/2014/main" id="{A6477FE4-2E7E-C8A3-58C0-D824435F3FA8}"/>
              </a:ext>
            </a:extLst>
          </p:cNvPr>
          <p:cNvSpPr/>
          <p:nvPr/>
        </p:nvSpPr>
        <p:spPr>
          <a:xfrm>
            <a:off x="4445666" y="1957119"/>
            <a:ext cx="1293947" cy="300289"/>
          </a:xfrm>
          <a:prstGeom prst="flowChartTerminator">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Create</a:t>
            </a:r>
          </a:p>
        </p:txBody>
      </p:sp>
      <p:sp>
        <p:nvSpPr>
          <p:cNvPr id="80" name="Terminator 79">
            <a:extLst>
              <a:ext uri="{FF2B5EF4-FFF2-40B4-BE49-F238E27FC236}">
                <a16:creationId xmlns:a16="http://schemas.microsoft.com/office/drawing/2014/main" id="{517A1DC3-390D-5398-598F-E84CB49EE32F}"/>
              </a:ext>
            </a:extLst>
          </p:cNvPr>
          <p:cNvSpPr/>
          <p:nvPr/>
        </p:nvSpPr>
        <p:spPr>
          <a:xfrm>
            <a:off x="6988883" y="1957119"/>
            <a:ext cx="1293947" cy="300289"/>
          </a:xfrm>
          <a:prstGeom prst="flowChartTerminator">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Shadow</a:t>
            </a:r>
          </a:p>
        </p:txBody>
      </p:sp>
      <p:sp>
        <p:nvSpPr>
          <p:cNvPr id="81" name="Terminator 80">
            <a:extLst>
              <a:ext uri="{FF2B5EF4-FFF2-40B4-BE49-F238E27FC236}">
                <a16:creationId xmlns:a16="http://schemas.microsoft.com/office/drawing/2014/main" id="{4BD454ED-CAC1-A3FB-583E-41A08EEFB5E1}"/>
              </a:ext>
            </a:extLst>
          </p:cNvPr>
          <p:cNvSpPr/>
          <p:nvPr/>
        </p:nvSpPr>
        <p:spPr>
          <a:xfrm>
            <a:off x="9952176" y="2397367"/>
            <a:ext cx="1899698" cy="488650"/>
          </a:xfrm>
          <a:prstGeom prst="flowChartTermina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Sustain</a:t>
            </a:r>
          </a:p>
        </p:txBody>
      </p:sp>
      <p:sp>
        <p:nvSpPr>
          <p:cNvPr id="83" name="Terminator 82">
            <a:extLst>
              <a:ext uri="{FF2B5EF4-FFF2-40B4-BE49-F238E27FC236}">
                <a16:creationId xmlns:a16="http://schemas.microsoft.com/office/drawing/2014/main" id="{F1835813-B0A9-AC91-1241-7561A8FEEE10}"/>
              </a:ext>
            </a:extLst>
          </p:cNvPr>
          <p:cNvSpPr/>
          <p:nvPr/>
        </p:nvSpPr>
        <p:spPr>
          <a:xfrm>
            <a:off x="9746629" y="1949023"/>
            <a:ext cx="1293947" cy="300289"/>
          </a:xfrm>
          <a:prstGeom prst="flowChartTerminator">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Operate</a:t>
            </a:r>
          </a:p>
        </p:txBody>
      </p:sp>
      <p:sp>
        <p:nvSpPr>
          <p:cNvPr id="95" name="Trapezium 11">
            <a:extLst>
              <a:ext uri="{FF2B5EF4-FFF2-40B4-BE49-F238E27FC236}">
                <a16:creationId xmlns:a16="http://schemas.microsoft.com/office/drawing/2014/main" id="{7EE48F61-906A-D461-E0D5-ADA6F697586A}"/>
              </a:ext>
            </a:extLst>
          </p:cNvPr>
          <p:cNvSpPr/>
          <p:nvPr/>
        </p:nvSpPr>
        <p:spPr>
          <a:xfrm rot="16200000">
            <a:off x="5983965" y="2900406"/>
            <a:ext cx="262271" cy="7263057"/>
          </a:xfrm>
          <a:prstGeom prst="trapezoid">
            <a:avLst>
              <a:gd name="adj" fmla="val 0"/>
            </a:avLst>
          </a:prstGeom>
          <a:solidFill>
            <a:srgbClr val="006CB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tIns="72000" rIns="72000" bIns="72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ova"/>
                <a:ea typeface="+mn-ea"/>
                <a:cs typeface="+mn-cs"/>
              </a:rPr>
              <a:t>INFRASTRUCTURE (ON PREM / HYBRID / CLOUD)</a:t>
            </a:r>
          </a:p>
        </p:txBody>
      </p:sp>
      <p:pic>
        <p:nvPicPr>
          <p:cNvPr id="2" name="Picture 1">
            <a:extLst>
              <a:ext uri="{FF2B5EF4-FFF2-40B4-BE49-F238E27FC236}">
                <a16:creationId xmlns:a16="http://schemas.microsoft.com/office/drawing/2014/main" id="{85393C2C-755E-4E21-2F62-C902CE35F831}"/>
              </a:ext>
            </a:extLst>
          </p:cNvPr>
          <p:cNvPicPr>
            <a:picLocks noChangeAspect="1"/>
          </p:cNvPicPr>
          <p:nvPr/>
        </p:nvPicPr>
        <p:blipFill>
          <a:blip r:embed="rId13"/>
          <a:stretch>
            <a:fillRect/>
          </a:stretch>
        </p:blipFill>
        <p:spPr>
          <a:xfrm>
            <a:off x="5746861" y="1109428"/>
            <a:ext cx="1137510" cy="488649"/>
          </a:xfrm>
          <a:prstGeom prst="rect">
            <a:avLst/>
          </a:prstGeom>
        </p:spPr>
      </p:pic>
      <p:pic>
        <p:nvPicPr>
          <p:cNvPr id="4" name="Picture 3">
            <a:extLst>
              <a:ext uri="{FF2B5EF4-FFF2-40B4-BE49-F238E27FC236}">
                <a16:creationId xmlns:a16="http://schemas.microsoft.com/office/drawing/2014/main" id="{17205F8C-5E65-2943-BACE-E889F85C2842}"/>
              </a:ext>
            </a:extLst>
          </p:cNvPr>
          <p:cNvPicPr>
            <a:picLocks noChangeAspect="1"/>
          </p:cNvPicPr>
          <p:nvPr/>
        </p:nvPicPr>
        <p:blipFill>
          <a:blip r:embed="rId13"/>
          <a:stretch>
            <a:fillRect/>
          </a:stretch>
        </p:blipFill>
        <p:spPr>
          <a:xfrm>
            <a:off x="1532163" y="1095444"/>
            <a:ext cx="1137510" cy="488649"/>
          </a:xfrm>
          <a:prstGeom prst="rect">
            <a:avLst/>
          </a:prstGeom>
        </p:spPr>
      </p:pic>
      <p:pic>
        <p:nvPicPr>
          <p:cNvPr id="5" name="Picture 4">
            <a:extLst>
              <a:ext uri="{FF2B5EF4-FFF2-40B4-BE49-F238E27FC236}">
                <a16:creationId xmlns:a16="http://schemas.microsoft.com/office/drawing/2014/main" id="{4D27395C-6AF9-1DFB-EA93-3CF754DE84D9}"/>
              </a:ext>
            </a:extLst>
          </p:cNvPr>
          <p:cNvPicPr>
            <a:picLocks noChangeAspect="1"/>
          </p:cNvPicPr>
          <p:nvPr/>
        </p:nvPicPr>
        <p:blipFill>
          <a:blip r:embed="rId13"/>
          <a:stretch>
            <a:fillRect/>
          </a:stretch>
        </p:blipFill>
        <p:spPr>
          <a:xfrm>
            <a:off x="10188971" y="1099138"/>
            <a:ext cx="1137510" cy="488649"/>
          </a:xfrm>
          <a:prstGeom prst="rect">
            <a:avLst/>
          </a:prstGeom>
        </p:spPr>
      </p:pic>
      <p:pic>
        <p:nvPicPr>
          <p:cNvPr id="6" name="Picture 9" descr="A picture containing graphics, design&#10;&#10;Description automatically generated">
            <a:extLst>
              <a:ext uri="{FF2B5EF4-FFF2-40B4-BE49-F238E27FC236}">
                <a16:creationId xmlns:a16="http://schemas.microsoft.com/office/drawing/2014/main" id="{D421A0BC-0C5D-5BC9-141D-9E08C723868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78456" y="5800978"/>
            <a:ext cx="1217163" cy="407281"/>
          </a:xfrm>
          <a:prstGeom prst="rect">
            <a:avLst/>
          </a:prstGeom>
        </p:spPr>
      </p:pic>
    </p:spTree>
    <p:extLst>
      <p:ext uri="{BB962C8B-B14F-4D97-AF65-F5344CB8AC3E}">
        <p14:creationId xmlns:p14="http://schemas.microsoft.com/office/powerpoint/2010/main" val="238433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dirty="0"/>
              <a:t>Intelligent Automation Is Unlocking</a:t>
            </a:r>
            <a:br>
              <a:rPr lang="en-US" dirty="0"/>
            </a:br>
            <a:r>
              <a:rPr lang="en-US" sz="2800" dirty="0">
                <a:solidFill>
                  <a:schemeClr val="accent2"/>
                </a:solidFill>
              </a:rPr>
              <a:t>Transformational Business Value for Manufacturing</a:t>
            </a:r>
            <a:endParaRPr lang="en-GB" dirty="0">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extLst>
              <p:ext uri="{D42A27DB-BD31-4B8C-83A1-F6EECF244321}">
                <p14:modId xmlns:p14="http://schemas.microsoft.com/office/powerpoint/2010/main" val="2372164547"/>
              </p:ext>
            </p:extLst>
          </p:nvPr>
        </p:nvGraphicFramePr>
        <p:xfrm>
          <a:off x="640079" y="1492923"/>
          <a:ext cx="11153334" cy="4528460"/>
        </p:xfrm>
        <a:graphic>
          <a:graphicData uri="http://schemas.openxmlformats.org/drawingml/2006/table">
            <a:tbl>
              <a:tblPr firstRow="1" bandRow="1">
                <a:tableStyleId>{2D5ABB26-0587-4C30-8999-92F81FD0307C}</a:tableStyleId>
              </a:tblPr>
              <a:tblGrid>
                <a:gridCol w="1845213">
                  <a:extLst>
                    <a:ext uri="{9D8B030D-6E8A-4147-A177-3AD203B41FA5}">
                      <a16:colId xmlns:a16="http://schemas.microsoft.com/office/drawing/2014/main" val="2839472965"/>
                    </a:ext>
                  </a:extLst>
                </a:gridCol>
                <a:gridCol w="2617883">
                  <a:extLst>
                    <a:ext uri="{9D8B030D-6E8A-4147-A177-3AD203B41FA5}">
                      <a16:colId xmlns:a16="http://schemas.microsoft.com/office/drawing/2014/main" val="2409610305"/>
                    </a:ext>
                  </a:extLst>
                </a:gridCol>
                <a:gridCol w="3922294">
                  <a:extLst>
                    <a:ext uri="{9D8B030D-6E8A-4147-A177-3AD203B41FA5}">
                      <a16:colId xmlns:a16="http://schemas.microsoft.com/office/drawing/2014/main" val="2956979084"/>
                    </a:ext>
                  </a:extLst>
                </a:gridCol>
                <a:gridCol w="2767944">
                  <a:extLst>
                    <a:ext uri="{9D8B030D-6E8A-4147-A177-3AD203B41FA5}">
                      <a16:colId xmlns:a16="http://schemas.microsoft.com/office/drawing/2014/main" val="1353351353"/>
                    </a:ext>
                  </a:extLst>
                </a:gridCol>
              </a:tblGrid>
              <a:tr h="1486990">
                <a:tc>
                  <a:txBody>
                    <a:bodyPr/>
                    <a:lstStyle/>
                    <a:p>
                      <a:pPr lvl="0" algn="l">
                        <a:buNone/>
                      </a:pPr>
                      <a:r>
                        <a:rPr lang="en-US" sz="1600" b="1" dirty="0"/>
                        <a:t>Financial Sustainability &amp; Productivity</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dirty="0">
                          <a:solidFill>
                            <a:schemeClr val="bg1"/>
                          </a:solidFill>
                        </a:rPr>
                        <a:t>$50 million</a:t>
                      </a:r>
                    </a:p>
                    <a:p>
                      <a:pPr lvl="0" algn="ctr">
                        <a:buNone/>
                      </a:pPr>
                      <a:r>
                        <a:rPr lang="en-US" sz="1600" b="0" dirty="0">
                          <a:solidFill>
                            <a:schemeClr val="bg1"/>
                          </a:solidFill>
                        </a:rPr>
                        <a:t>In total savings</a:t>
                      </a: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“It is very interesting to see that we are now using all that product instead of it going to waste or instead of it having to be sent to outlet stores”</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One of the largest chocolate manufacturers in the world</a:t>
                      </a:r>
                      <a:endParaRPr lang="en-US" sz="16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342347"/>
                  </a:ext>
                </a:extLst>
              </a:tr>
              <a:tr h="1486990">
                <a:tc>
                  <a:txBody>
                    <a:bodyPr/>
                    <a:lstStyle/>
                    <a:p>
                      <a:pPr lvl="0" algn="l">
                        <a:buNone/>
                      </a:pPr>
                      <a:r>
                        <a:rPr lang="en-US" sz="1600" b="1" dirty="0"/>
                        <a:t>Organizational Agility &amp; Resilience </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dirty="0">
                          <a:solidFill>
                            <a:schemeClr val="bg1"/>
                          </a:solidFill>
                        </a:rPr>
                        <a:t>Zero errors</a:t>
                      </a:r>
                      <a:endParaRPr kumimoji="0" lang="en-US" sz="1800" b="0" i="0" u="none" strike="noStrike" kern="1200" cap="none" spc="0" normalizeH="0" baseline="0" noProof="0" dirty="0">
                        <a:ln>
                          <a:noFill/>
                        </a:ln>
                        <a:solidFill>
                          <a:srgbClr val="FFFFFF"/>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Ensuring 1000 trucks enter UK (post Brexit) per month seamlessly without delay </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“Blue Prism is helping our employees to do more intelligent work. We can carve out the less interesting things that no one wants to do”</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Global leader in frozen food production</a:t>
                      </a:r>
                      <a:endParaRPr lang="en-US" sz="1600"/>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9218485"/>
                  </a:ext>
                </a:extLst>
              </a:tr>
              <a:tr h="1486990">
                <a:tc>
                  <a:txBody>
                    <a:bodyPr/>
                    <a:lstStyle/>
                    <a:p>
                      <a:pPr algn="l"/>
                      <a:r>
                        <a:rPr lang="en-US" sz="1600" b="1"/>
                        <a:t>Employee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srgbClr val="FFFFFF"/>
                          </a:solidFill>
                          <a:effectLst/>
                          <a:uLnTx/>
                          <a:uFillTx/>
                          <a:latin typeface="+mn-lt"/>
                          <a:ea typeface="+mn-lt"/>
                          <a:cs typeface="+mn-lt"/>
                        </a:rPr>
                        <a:t>50%</a:t>
                      </a:r>
                      <a:endParaRPr kumimoji="0" lang="en-US" sz="2800" b="0" i="0" u="none" strike="noStrike" kern="1200" cap="none" spc="0" normalizeH="0" baseline="0" dirty="0">
                        <a:ln>
                          <a:noFill/>
                        </a:ln>
                        <a:solidFill>
                          <a:srgbClr val="FFFFFF"/>
                        </a:solidFill>
                        <a:effectLst/>
                        <a:uLnTx/>
                        <a:uFillTx/>
                        <a:latin typeface="+mn-lt"/>
                        <a:ea typeface="+mn-lt"/>
                        <a:cs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rgbClr val="FFFFFF"/>
                          </a:solidFill>
                          <a:effectLst/>
                          <a:uLnTx/>
                          <a:uFillTx/>
                          <a:latin typeface="+mn-lt"/>
                          <a:ea typeface="+mn-lt"/>
                          <a:cs typeface="+mn-lt"/>
                        </a:rPr>
                        <a:t>Improvement in employee satisfaction whilst increasing capacity</a:t>
                      </a:r>
                      <a:endParaRPr kumimoji="0" lang="en-US" sz="2800" b="1" i="0" u="none" strike="noStrike" kern="1200" cap="none" spc="0" normalizeH="0" baseline="0" dirty="0">
                        <a:ln>
                          <a:noFill/>
                        </a:ln>
                        <a:solidFill>
                          <a:srgbClr val="FFFFFF"/>
                        </a:solidFill>
                        <a:effectLst/>
                        <a:uLnTx/>
                        <a:uFillTx/>
                        <a:latin typeface="+mn-lt"/>
                        <a:ea typeface="+mn-lt"/>
                        <a:cs typeface="+mn-lt"/>
                      </a:endParaRP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dirty="0">
                          <a:ln>
                            <a:noFill/>
                          </a:ln>
                          <a:solidFill>
                            <a:srgbClr val="FFFFFF"/>
                          </a:solidFill>
                          <a:effectLst/>
                          <a:uLnTx/>
                          <a:uFillTx/>
                          <a:latin typeface="+mn-lt"/>
                          <a:ea typeface="+mn-lt"/>
                          <a:cs typeface="+mn-lt"/>
                        </a:rPr>
                        <a:t>“The production planners  in </a:t>
                      </a:r>
                      <a:r>
                        <a:rPr kumimoji="0" lang="en-GB" sz="1600" b="0" i="0" u="none" strike="noStrike" kern="1200" cap="none" spc="0" normalizeH="0" baseline="0" dirty="0" err="1">
                          <a:ln>
                            <a:noFill/>
                          </a:ln>
                          <a:solidFill>
                            <a:srgbClr val="FFFFFF"/>
                          </a:solidFill>
                          <a:effectLst/>
                          <a:uLnTx/>
                          <a:uFillTx/>
                          <a:latin typeface="+mn-lt"/>
                          <a:ea typeface="+mn-lt"/>
                          <a:cs typeface="+mn-lt"/>
                        </a:rPr>
                        <a:t>Horten</a:t>
                      </a:r>
                      <a:r>
                        <a:rPr kumimoji="0" lang="en-GB" sz="1600" b="0" i="0" u="none" strike="noStrike" kern="1200" cap="none" spc="0" normalizeH="0" baseline="0" dirty="0">
                          <a:ln>
                            <a:noFill/>
                          </a:ln>
                          <a:solidFill>
                            <a:srgbClr val="FFFFFF"/>
                          </a:solidFill>
                          <a:effectLst/>
                          <a:uLnTx/>
                          <a:uFillTx/>
                          <a:latin typeface="+mn-lt"/>
                          <a:ea typeface="+mn-lt"/>
                          <a:cs typeface="+mn-lt"/>
                        </a:rPr>
                        <a:t> now handle about  50% more production orders  than they did before”</a:t>
                      </a:r>
                    </a:p>
                  </a:txBody>
                  <a:tcPr marL="0" marR="0" marT="0" marB="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r>
                        <a:rPr lang="en-US" sz="1600" b="1" dirty="0"/>
                        <a:t>Norwegian production and distribution activities within steel and metals</a:t>
                      </a:r>
                    </a:p>
                  </a:txBody>
                  <a:tcPr marL="180000" anchor="b">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bl>
          </a:graphicData>
        </a:graphic>
      </p:graphicFrame>
      <p:pic>
        <p:nvPicPr>
          <p:cNvPr id="4" name="Picture 3">
            <a:extLst>
              <a:ext uri="{FF2B5EF4-FFF2-40B4-BE49-F238E27FC236}">
                <a16:creationId xmlns:a16="http://schemas.microsoft.com/office/drawing/2014/main" id="{79B3EF72-52CB-00D1-5DCF-8EF707BECA7C}"/>
              </a:ext>
            </a:extLst>
          </p:cNvPr>
          <p:cNvPicPr>
            <a:picLocks noChangeAspect="1"/>
          </p:cNvPicPr>
          <p:nvPr/>
        </p:nvPicPr>
        <p:blipFill>
          <a:blip r:embed="rId3"/>
          <a:stretch>
            <a:fillRect/>
          </a:stretch>
        </p:blipFill>
        <p:spPr>
          <a:xfrm>
            <a:off x="9490536" y="4822122"/>
            <a:ext cx="1812496" cy="250961"/>
          </a:xfrm>
          <a:prstGeom prst="rect">
            <a:avLst/>
          </a:prstGeom>
        </p:spPr>
      </p:pic>
      <p:pic>
        <p:nvPicPr>
          <p:cNvPr id="7" name="Picture 6">
            <a:extLst>
              <a:ext uri="{FF2B5EF4-FFF2-40B4-BE49-F238E27FC236}">
                <a16:creationId xmlns:a16="http://schemas.microsoft.com/office/drawing/2014/main" id="{94B094B5-0B75-EA27-775F-5ACC0B39567D}"/>
              </a:ext>
            </a:extLst>
          </p:cNvPr>
          <p:cNvPicPr>
            <a:picLocks noChangeAspect="1"/>
          </p:cNvPicPr>
          <p:nvPr/>
        </p:nvPicPr>
        <p:blipFill>
          <a:blip r:embed="rId4"/>
          <a:stretch>
            <a:fillRect/>
          </a:stretch>
        </p:blipFill>
        <p:spPr>
          <a:xfrm>
            <a:off x="9698648" y="1651409"/>
            <a:ext cx="1396272" cy="526287"/>
          </a:xfrm>
          <a:prstGeom prst="rect">
            <a:avLst/>
          </a:prstGeom>
        </p:spPr>
      </p:pic>
      <p:pic>
        <p:nvPicPr>
          <p:cNvPr id="9" name="Picture 8">
            <a:extLst>
              <a:ext uri="{FF2B5EF4-FFF2-40B4-BE49-F238E27FC236}">
                <a16:creationId xmlns:a16="http://schemas.microsoft.com/office/drawing/2014/main" id="{77DC3BC9-A40A-6FCC-CBDE-2A90FB31A1C1}"/>
              </a:ext>
            </a:extLst>
          </p:cNvPr>
          <p:cNvPicPr>
            <a:picLocks noChangeAspect="1"/>
          </p:cNvPicPr>
          <p:nvPr/>
        </p:nvPicPr>
        <p:blipFill>
          <a:blip r:embed="rId5"/>
          <a:stretch>
            <a:fillRect/>
          </a:stretch>
        </p:blipFill>
        <p:spPr>
          <a:xfrm>
            <a:off x="9692175" y="3207853"/>
            <a:ext cx="1409219" cy="627870"/>
          </a:xfrm>
          <a:prstGeom prst="rect">
            <a:avLst/>
          </a:prstGeom>
        </p:spPr>
      </p:pic>
      <p:pic>
        <p:nvPicPr>
          <p:cNvPr id="5" name="Picture 9" descr="A picture containing graphics, design&#10;&#10;Description automatically generated">
            <a:extLst>
              <a:ext uri="{FF2B5EF4-FFF2-40B4-BE49-F238E27FC236}">
                <a16:creationId xmlns:a16="http://schemas.microsoft.com/office/drawing/2014/main" id="{5134C082-8C3A-0982-E66A-091BFB37E4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75648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dirty="0"/>
              <a:t>Intelligent Automation Is Unlocking</a:t>
            </a:r>
            <a:br>
              <a:rPr lang="en-US" dirty="0"/>
            </a:br>
            <a:r>
              <a:rPr lang="en-US" sz="2800" dirty="0">
                <a:solidFill>
                  <a:schemeClr val="accent2"/>
                </a:solidFill>
              </a:rPr>
              <a:t>Transformational Business Value for Manufacturing</a:t>
            </a:r>
            <a:endParaRPr lang="en-GB" dirty="0">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extLst>
              <p:ext uri="{D42A27DB-BD31-4B8C-83A1-F6EECF244321}">
                <p14:modId xmlns:p14="http://schemas.microsoft.com/office/powerpoint/2010/main" val="1930074768"/>
              </p:ext>
            </p:extLst>
          </p:nvPr>
        </p:nvGraphicFramePr>
        <p:xfrm>
          <a:off x="640079" y="1492923"/>
          <a:ext cx="11153334" cy="4528460"/>
        </p:xfrm>
        <a:graphic>
          <a:graphicData uri="http://schemas.openxmlformats.org/drawingml/2006/table">
            <a:tbl>
              <a:tblPr firstRow="1" bandRow="1">
                <a:tableStyleId>{2D5ABB26-0587-4C30-8999-92F81FD0307C}</a:tableStyleId>
              </a:tblPr>
              <a:tblGrid>
                <a:gridCol w="1845213">
                  <a:extLst>
                    <a:ext uri="{9D8B030D-6E8A-4147-A177-3AD203B41FA5}">
                      <a16:colId xmlns:a16="http://schemas.microsoft.com/office/drawing/2014/main" val="2839472965"/>
                    </a:ext>
                  </a:extLst>
                </a:gridCol>
                <a:gridCol w="2617883">
                  <a:extLst>
                    <a:ext uri="{9D8B030D-6E8A-4147-A177-3AD203B41FA5}">
                      <a16:colId xmlns:a16="http://schemas.microsoft.com/office/drawing/2014/main" val="2409610305"/>
                    </a:ext>
                  </a:extLst>
                </a:gridCol>
                <a:gridCol w="3922294">
                  <a:extLst>
                    <a:ext uri="{9D8B030D-6E8A-4147-A177-3AD203B41FA5}">
                      <a16:colId xmlns:a16="http://schemas.microsoft.com/office/drawing/2014/main" val="2956979084"/>
                    </a:ext>
                  </a:extLst>
                </a:gridCol>
                <a:gridCol w="2767944">
                  <a:extLst>
                    <a:ext uri="{9D8B030D-6E8A-4147-A177-3AD203B41FA5}">
                      <a16:colId xmlns:a16="http://schemas.microsoft.com/office/drawing/2014/main" val="1353351353"/>
                    </a:ext>
                  </a:extLst>
                </a:gridCol>
              </a:tblGrid>
              <a:tr h="1486990">
                <a:tc>
                  <a:txBody>
                    <a:bodyPr/>
                    <a:lstStyle/>
                    <a:p>
                      <a:pPr lvl="0" algn="l">
                        <a:buNone/>
                      </a:pPr>
                      <a:r>
                        <a:rPr lang="en-US" sz="1600" b="1" dirty="0"/>
                        <a:t>Financial Sustainability &amp; Productivity</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dirty="0">
                          <a:solidFill>
                            <a:schemeClr val="bg1"/>
                          </a:solidFill>
                        </a:rPr>
                        <a:t>$50 million</a:t>
                      </a:r>
                    </a:p>
                    <a:p>
                      <a:pPr lvl="0" algn="ctr">
                        <a:buNone/>
                      </a:pPr>
                      <a:r>
                        <a:rPr lang="en-US" sz="1600" b="0" dirty="0">
                          <a:solidFill>
                            <a:schemeClr val="bg1"/>
                          </a:solidFill>
                        </a:rPr>
                        <a:t>In total savings</a:t>
                      </a: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“It is very interesting to see that we are now using all that product instead of it going to waste or instead of it having to be sent to outlet stores”</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One of the largest chocolate manufacturers in the world</a:t>
                      </a:r>
                      <a:endParaRPr lang="en-US" sz="16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342347"/>
                  </a:ext>
                </a:extLst>
              </a:tr>
              <a:tr h="1486990">
                <a:tc>
                  <a:txBody>
                    <a:bodyPr/>
                    <a:lstStyle/>
                    <a:p>
                      <a:pPr lvl="0" algn="l">
                        <a:buNone/>
                      </a:pPr>
                      <a:r>
                        <a:rPr lang="en-US" sz="1600" b="1" dirty="0">
                          <a:solidFill>
                            <a:schemeClr val="tx2">
                              <a:lumMod val="60000"/>
                              <a:lumOff val="40000"/>
                            </a:schemeClr>
                          </a:solidFill>
                        </a:rPr>
                        <a:t>Organizational Agility &amp; Resilience </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lvl="0" algn="ctr">
                        <a:buNone/>
                      </a:pPr>
                      <a:r>
                        <a:rPr lang="en-US" sz="2800" b="1" dirty="0">
                          <a:solidFill>
                            <a:schemeClr val="tx2">
                              <a:lumMod val="60000"/>
                              <a:lumOff val="40000"/>
                            </a:schemeClr>
                          </a:solidFill>
                        </a:rPr>
                        <a:t>Zero errors</a:t>
                      </a:r>
                      <a:endParaRPr kumimoji="0" lang="en-US" sz="1800" b="0" i="0" u="none" strike="noStrike" kern="1200" cap="none" spc="0" normalizeH="0" baseline="0" noProof="0" dirty="0">
                        <a:ln>
                          <a:noFill/>
                        </a:ln>
                        <a:solidFill>
                          <a:schemeClr val="tx2">
                            <a:lumMod val="60000"/>
                            <a:lumOff val="40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lumMod val="60000"/>
                              <a:lumOff val="40000"/>
                            </a:schemeClr>
                          </a:solidFill>
                          <a:effectLst/>
                          <a:uLnTx/>
                          <a:uFillTx/>
                          <a:latin typeface="+mn-lt"/>
                          <a:ea typeface="+mn-ea"/>
                          <a:cs typeface="+mn-cs"/>
                        </a:rPr>
                        <a:t>Ensuring 1000 trucks enter UK (post Brexit) per month seamlessly without delay </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lumMod val="60000"/>
                              <a:lumOff val="40000"/>
                            </a:schemeClr>
                          </a:solidFill>
                          <a:effectLst/>
                          <a:uLnTx/>
                          <a:uFillTx/>
                          <a:latin typeface="+mn-lt"/>
                          <a:ea typeface="+mn-lt"/>
                          <a:cs typeface="+mn-lt"/>
                        </a:rPr>
                        <a:t>“Blue Prism is helping our employees to do more intelligent work. We can carve out the less interesting things that no one wants to do”</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lvl="0" algn="ctr">
                        <a:buNone/>
                      </a:pPr>
                      <a:endParaRPr lang="en-US" sz="1600" b="1" dirty="0">
                        <a:solidFill>
                          <a:schemeClr val="tx2">
                            <a:lumMod val="60000"/>
                            <a:lumOff val="40000"/>
                          </a:schemeClr>
                        </a:solidFill>
                      </a:endParaRPr>
                    </a:p>
                    <a:p>
                      <a:pPr lvl="0" algn="ctr">
                        <a:buNone/>
                      </a:pPr>
                      <a:endParaRPr lang="en-US" sz="1600" b="1" dirty="0">
                        <a:solidFill>
                          <a:schemeClr val="tx2">
                            <a:lumMod val="60000"/>
                            <a:lumOff val="40000"/>
                          </a:schemeClr>
                        </a:solidFill>
                      </a:endParaRPr>
                    </a:p>
                    <a:p>
                      <a:pPr lvl="0" algn="ctr">
                        <a:buNone/>
                      </a:pPr>
                      <a:endParaRPr lang="en-US" sz="1600" b="1" dirty="0">
                        <a:solidFill>
                          <a:schemeClr val="tx2">
                            <a:lumMod val="60000"/>
                            <a:lumOff val="40000"/>
                          </a:schemeClr>
                        </a:solidFill>
                      </a:endParaRPr>
                    </a:p>
                    <a:p>
                      <a:pPr lvl="0" algn="ctr">
                        <a:buNone/>
                      </a:pPr>
                      <a:r>
                        <a:rPr lang="en-US" sz="1600" b="1" dirty="0">
                          <a:solidFill>
                            <a:schemeClr val="tx2">
                              <a:lumMod val="60000"/>
                              <a:lumOff val="40000"/>
                            </a:schemeClr>
                          </a:solidFill>
                        </a:rPr>
                        <a:t>Global leader in frozen food production</a:t>
                      </a:r>
                      <a:endParaRPr lang="en-US" sz="1600" dirty="0">
                        <a:solidFill>
                          <a:schemeClr val="tx2">
                            <a:lumMod val="60000"/>
                            <a:lumOff val="40000"/>
                          </a:schemeClr>
                        </a:solidFill>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999218485"/>
                  </a:ext>
                </a:extLst>
              </a:tr>
              <a:tr h="1486990">
                <a:tc>
                  <a:txBody>
                    <a:bodyPr/>
                    <a:lstStyle/>
                    <a:p>
                      <a:pPr algn="l"/>
                      <a:r>
                        <a:rPr lang="en-US" sz="1600" b="1" dirty="0">
                          <a:solidFill>
                            <a:schemeClr val="tx2">
                              <a:lumMod val="60000"/>
                              <a:lumOff val="40000"/>
                            </a:schemeClr>
                          </a:solidFill>
                        </a:rPr>
                        <a:t>Employee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schemeClr val="tx2">
                              <a:lumMod val="60000"/>
                              <a:lumOff val="40000"/>
                            </a:schemeClr>
                          </a:solidFill>
                          <a:effectLst/>
                          <a:uLnTx/>
                          <a:uFillTx/>
                          <a:latin typeface="+mn-lt"/>
                          <a:ea typeface="+mn-lt"/>
                          <a:cs typeface="+mn-lt"/>
                        </a:rPr>
                        <a:t>50%</a:t>
                      </a:r>
                      <a:endParaRPr kumimoji="0" lang="en-US" sz="2800" b="0" i="0" u="none" strike="noStrike" kern="1200" cap="none" spc="0" normalizeH="0" baseline="0" dirty="0">
                        <a:ln>
                          <a:noFill/>
                        </a:ln>
                        <a:solidFill>
                          <a:schemeClr val="tx2">
                            <a:lumMod val="60000"/>
                            <a:lumOff val="40000"/>
                          </a:schemeClr>
                        </a:solidFill>
                        <a:effectLst/>
                        <a:uLnTx/>
                        <a:uFillTx/>
                        <a:latin typeface="+mn-lt"/>
                        <a:ea typeface="+mn-lt"/>
                        <a:cs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tx2">
                              <a:lumMod val="60000"/>
                              <a:lumOff val="40000"/>
                            </a:schemeClr>
                          </a:solidFill>
                          <a:effectLst/>
                          <a:uLnTx/>
                          <a:uFillTx/>
                          <a:latin typeface="+mn-lt"/>
                          <a:ea typeface="+mn-lt"/>
                          <a:cs typeface="+mn-lt"/>
                        </a:rPr>
                        <a:t>Improvement in employee satisfaction whilst increasing capacity</a:t>
                      </a:r>
                      <a:endParaRPr kumimoji="0" lang="en-US" sz="2800" b="1" i="0" u="none" strike="noStrike" kern="1200" cap="none" spc="0" normalizeH="0" baseline="0" dirty="0">
                        <a:ln>
                          <a:noFill/>
                        </a:ln>
                        <a:solidFill>
                          <a:schemeClr val="tx2">
                            <a:lumMod val="60000"/>
                            <a:lumOff val="40000"/>
                          </a:schemeClr>
                        </a:solidFill>
                        <a:effectLst/>
                        <a:uLnTx/>
                        <a:uFillTx/>
                        <a:latin typeface="+mn-lt"/>
                        <a:ea typeface="+mn-lt"/>
                        <a:cs typeface="+mn-lt"/>
                      </a:endParaRP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dirty="0">
                          <a:ln>
                            <a:noFill/>
                          </a:ln>
                          <a:solidFill>
                            <a:schemeClr val="tx2">
                              <a:lumMod val="60000"/>
                              <a:lumOff val="40000"/>
                            </a:schemeClr>
                          </a:solidFill>
                          <a:effectLst/>
                          <a:uLnTx/>
                          <a:uFillTx/>
                          <a:latin typeface="+mn-lt"/>
                          <a:ea typeface="+mn-lt"/>
                          <a:cs typeface="+mn-lt"/>
                        </a:rPr>
                        <a:t>“The production planners  in </a:t>
                      </a:r>
                      <a:r>
                        <a:rPr kumimoji="0" lang="en-GB" sz="1600" b="0" i="0" u="none" strike="noStrike" kern="1200" cap="none" spc="0" normalizeH="0" baseline="0" dirty="0" err="1">
                          <a:ln>
                            <a:noFill/>
                          </a:ln>
                          <a:solidFill>
                            <a:schemeClr val="tx2">
                              <a:lumMod val="60000"/>
                              <a:lumOff val="40000"/>
                            </a:schemeClr>
                          </a:solidFill>
                          <a:effectLst/>
                          <a:uLnTx/>
                          <a:uFillTx/>
                          <a:latin typeface="+mn-lt"/>
                          <a:ea typeface="+mn-lt"/>
                          <a:cs typeface="+mn-lt"/>
                        </a:rPr>
                        <a:t>Horten</a:t>
                      </a:r>
                      <a:r>
                        <a:rPr kumimoji="0" lang="en-GB" sz="1600" b="0" i="0" u="none" strike="noStrike" kern="1200" cap="none" spc="0" normalizeH="0" baseline="0" dirty="0">
                          <a:ln>
                            <a:noFill/>
                          </a:ln>
                          <a:solidFill>
                            <a:schemeClr val="tx2">
                              <a:lumMod val="60000"/>
                              <a:lumOff val="40000"/>
                            </a:schemeClr>
                          </a:solidFill>
                          <a:effectLst/>
                          <a:uLnTx/>
                          <a:uFillTx/>
                          <a:latin typeface="+mn-lt"/>
                          <a:ea typeface="+mn-lt"/>
                          <a:cs typeface="+mn-lt"/>
                        </a:rPr>
                        <a:t> now handle about  50% more production orders  than they did before”</a:t>
                      </a:r>
                    </a:p>
                  </a:txBody>
                  <a:tcPr marL="0" marR="0" marT="0" marB="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lvl="0" algn="ctr">
                        <a:buNone/>
                      </a:pPr>
                      <a:r>
                        <a:rPr lang="en-US" sz="1600" b="1" dirty="0">
                          <a:solidFill>
                            <a:schemeClr val="tx2">
                              <a:lumMod val="60000"/>
                              <a:lumOff val="40000"/>
                            </a:schemeClr>
                          </a:solidFill>
                        </a:rPr>
                        <a:t>Norwegian production and distribution activities within steel and metals</a:t>
                      </a:r>
                    </a:p>
                  </a:txBody>
                  <a:tcPr marL="180000" anchor="b">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92519873"/>
                  </a:ext>
                </a:extLst>
              </a:tr>
            </a:tbl>
          </a:graphicData>
        </a:graphic>
      </p:graphicFrame>
      <p:pic>
        <p:nvPicPr>
          <p:cNvPr id="4" name="Picture 3">
            <a:extLst>
              <a:ext uri="{FF2B5EF4-FFF2-40B4-BE49-F238E27FC236}">
                <a16:creationId xmlns:a16="http://schemas.microsoft.com/office/drawing/2014/main" id="{79B3EF72-52CB-00D1-5DCF-8EF707BECA7C}"/>
              </a:ext>
            </a:extLst>
          </p:cNvPr>
          <p:cNvPicPr>
            <a:picLocks noChangeAspect="1"/>
          </p:cNvPicPr>
          <p:nvPr/>
        </p:nvPicPr>
        <p:blipFill>
          <a:blip r:embed="rId3"/>
          <a:stretch>
            <a:fillRect/>
          </a:stretch>
        </p:blipFill>
        <p:spPr>
          <a:xfrm>
            <a:off x="9490536" y="4822122"/>
            <a:ext cx="1812496" cy="250961"/>
          </a:xfrm>
          <a:prstGeom prst="rect">
            <a:avLst/>
          </a:prstGeom>
        </p:spPr>
      </p:pic>
      <p:pic>
        <p:nvPicPr>
          <p:cNvPr id="7" name="Picture 6">
            <a:extLst>
              <a:ext uri="{FF2B5EF4-FFF2-40B4-BE49-F238E27FC236}">
                <a16:creationId xmlns:a16="http://schemas.microsoft.com/office/drawing/2014/main" id="{94B094B5-0B75-EA27-775F-5ACC0B39567D}"/>
              </a:ext>
            </a:extLst>
          </p:cNvPr>
          <p:cNvPicPr>
            <a:picLocks noChangeAspect="1"/>
          </p:cNvPicPr>
          <p:nvPr/>
        </p:nvPicPr>
        <p:blipFill>
          <a:blip r:embed="rId4"/>
          <a:stretch>
            <a:fillRect/>
          </a:stretch>
        </p:blipFill>
        <p:spPr>
          <a:xfrm>
            <a:off x="9698648" y="1651409"/>
            <a:ext cx="1396272" cy="526287"/>
          </a:xfrm>
          <a:prstGeom prst="rect">
            <a:avLst/>
          </a:prstGeom>
        </p:spPr>
      </p:pic>
      <p:pic>
        <p:nvPicPr>
          <p:cNvPr id="9" name="Picture 8">
            <a:extLst>
              <a:ext uri="{FF2B5EF4-FFF2-40B4-BE49-F238E27FC236}">
                <a16:creationId xmlns:a16="http://schemas.microsoft.com/office/drawing/2014/main" id="{77DC3BC9-A40A-6FCC-CBDE-2A90FB31A1C1}"/>
              </a:ext>
            </a:extLst>
          </p:cNvPr>
          <p:cNvPicPr>
            <a:picLocks noChangeAspect="1"/>
          </p:cNvPicPr>
          <p:nvPr/>
        </p:nvPicPr>
        <p:blipFill>
          <a:blip r:embed="rId5"/>
          <a:stretch>
            <a:fillRect/>
          </a:stretch>
        </p:blipFill>
        <p:spPr>
          <a:xfrm>
            <a:off x="9692175" y="3207853"/>
            <a:ext cx="1409219" cy="627870"/>
          </a:xfrm>
          <a:prstGeom prst="rect">
            <a:avLst/>
          </a:prstGeom>
        </p:spPr>
      </p:pic>
      <p:pic>
        <p:nvPicPr>
          <p:cNvPr id="5" name="Picture 9" descr="A picture containing graphics, design&#10;&#10;Description automatically generated">
            <a:extLst>
              <a:ext uri="{FF2B5EF4-FFF2-40B4-BE49-F238E27FC236}">
                <a16:creationId xmlns:a16="http://schemas.microsoft.com/office/drawing/2014/main" id="{EB41F98C-D893-F480-032C-AFB3D9C834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26902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10DDD0-56BC-4ABF-8F9D-FF313DF5F33E}"/>
              </a:ext>
            </a:extLst>
          </p:cNvPr>
          <p:cNvSpPr>
            <a:spLocks noGrp="1"/>
          </p:cNvSpPr>
          <p:nvPr>
            <p:ph type="sldNum" sz="quarter" idx="10"/>
          </p:nvPr>
        </p:nvSpPr>
        <p:spPr/>
        <p:txBody>
          <a:bodyPr/>
          <a:lstStyle/>
          <a:p>
            <a:fld id="{F3027E8A-8089-874A-B94B-79D229332FD1}" type="slidenum">
              <a:rPr lang="en-US" smtClean="0"/>
              <a:pPr/>
              <a:t>17</a:t>
            </a:fld>
            <a:endParaRPr lang="en-US" dirty="0"/>
          </a:p>
        </p:txBody>
      </p:sp>
      <p:pic>
        <p:nvPicPr>
          <p:cNvPr id="6" name="Picture 5">
            <a:extLst>
              <a:ext uri="{FF2B5EF4-FFF2-40B4-BE49-F238E27FC236}">
                <a16:creationId xmlns:a16="http://schemas.microsoft.com/office/drawing/2014/main" id="{768B9569-A952-4B87-ADFC-81D695698C1C}"/>
              </a:ext>
            </a:extLst>
          </p:cNvPr>
          <p:cNvPicPr>
            <a:picLocks noChangeAspect="1"/>
          </p:cNvPicPr>
          <p:nvPr/>
        </p:nvPicPr>
        <p:blipFill>
          <a:blip r:embed="rId2"/>
          <a:stretch>
            <a:fillRect/>
          </a:stretch>
        </p:blipFill>
        <p:spPr>
          <a:xfrm>
            <a:off x="1551008" y="0"/>
            <a:ext cx="8870807" cy="6042247"/>
          </a:xfrm>
          <a:prstGeom prst="rect">
            <a:avLst/>
          </a:prstGeom>
        </p:spPr>
      </p:pic>
      <p:pic>
        <p:nvPicPr>
          <p:cNvPr id="4" name="Picture 9" descr="A picture containing graphics, design&#10;&#10;Description automatically generated">
            <a:extLst>
              <a:ext uri="{FF2B5EF4-FFF2-40B4-BE49-F238E27FC236}">
                <a16:creationId xmlns:a16="http://schemas.microsoft.com/office/drawing/2014/main" id="{BCBEAD8F-D937-0456-5AEB-53EAC91B92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8217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reeform 475"/>
          <p:cNvSpPr/>
          <p:nvPr/>
        </p:nvSpPr>
        <p:spPr>
          <a:xfrm>
            <a:off x="610622" y="1044901"/>
            <a:ext cx="10970509" cy="0"/>
          </a:xfrm>
          <a:custGeom>
            <a:avLst/>
            <a:gdLst/>
            <a:ahLst/>
            <a:cxnLst/>
            <a:rect l="0" t="0" r="0" b="0"/>
            <a:pathLst>
              <a:path w="10981943">
                <a:moveTo>
                  <a:pt x="0" y="0"/>
                </a:moveTo>
                <a:lnTo>
                  <a:pt x="10981943" y="0"/>
                </a:lnTo>
              </a:path>
            </a:pathLst>
          </a:custGeom>
          <a:noFill/>
          <a:ln w="18288" cap="flat" cmpd="sng">
            <a:solidFill>
              <a:srgbClr val="FFD2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76" name="Freeform 476"/>
          <p:cNvSpPr/>
          <p:nvPr/>
        </p:nvSpPr>
        <p:spPr>
          <a:xfrm>
            <a:off x="3960692" y="1759675"/>
            <a:ext cx="3123991" cy="3146828"/>
          </a:xfrm>
          <a:custGeom>
            <a:avLst/>
            <a:gdLst/>
            <a:ahLst/>
            <a:cxnLst/>
            <a:rect l="0" t="0" r="0" b="0"/>
            <a:pathLst>
              <a:path w="3127247" h="3150108">
                <a:moveTo>
                  <a:pt x="0" y="1575054"/>
                </a:moveTo>
                <a:cubicBezTo>
                  <a:pt x="0" y="705231"/>
                  <a:pt x="700023" y="0"/>
                  <a:pt x="1563623" y="0"/>
                </a:cubicBezTo>
                <a:cubicBezTo>
                  <a:pt x="2427223" y="0"/>
                  <a:pt x="3127247" y="705231"/>
                  <a:pt x="3127247" y="1575054"/>
                </a:cubicBezTo>
                <a:cubicBezTo>
                  <a:pt x="3127247" y="2444876"/>
                  <a:pt x="2427223" y="3150108"/>
                  <a:pt x="1563623" y="3150108"/>
                </a:cubicBezTo>
                <a:cubicBezTo>
                  <a:pt x="700023" y="3150108"/>
                  <a:pt x="0" y="2444876"/>
                  <a:pt x="0" y="1575054"/>
                </a:cubicBezTo>
                <a:close/>
              </a:path>
            </a:pathLst>
          </a:custGeom>
          <a:solidFill>
            <a:srgbClr val="F0F0F0">
              <a:alpha val="100000"/>
            </a:srgbClr>
          </a:solidFill>
          <a:ln w="18288">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77" name="Freeform 477"/>
          <p:cNvSpPr/>
          <p:nvPr/>
        </p:nvSpPr>
        <p:spPr>
          <a:xfrm>
            <a:off x="3960692" y="1759675"/>
            <a:ext cx="3123991" cy="3146828"/>
          </a:xfrm>
          <a:custGeom>
            <a:avLst/>
            <a:gdLst/>
            <a:ahLst/>
            <a:cxnLst/>
            <a:rect l="0" t="0" r="0" b="0"/>
            <a:pathLst>
              <a:path w="3127247" h="3150108">
                <a:moveTo>
                  <a:pt x="0" y="1575054"/>
                </a:moveTo>
                <a:cubicBezTo>
                  <a:pt x="0" y="705231"/>
                  <a:pt x="700023" y="0"/>
                  <a:pt x="1563623" y="0"/>
                </a:cubicBezTo>
                <a:cubicBezTo>
                  <a:pt x="2427223" y="0"/>
                  <a:pt x="3127247" y="705231"/>
                  <a:pt x="3127247" y="1575054"/>
                </a:cubicBezTo>
                <a:cubicBezTo>
                  <a:pt x="3127247" y="2444876"/>
                  <a:pt x="2427223" y="3150108"/>
                  <a:pt x="1563623" y="3150108"/>
                </a:cubicBezTo>
                <a:cubicBezTo>
                  <a:pt x="700023" y="3150108"/>
                  <a:pt x="0" y="2444876"/>
                  <a:pt x="0" y="1575054"/>
                </a:cubicBezTo>
                <a:close/>
              </a:path>
            </a:pathLst>
          </a:custGeom>
          <a:noFill/>
          <a:ln w="13716"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78" name="Freeform 478"/>
          <p:cNvSpPr/>
          <p:nvPr/>
        </p:nvSpPr>
        <p:spPr>
          <a:xfrm>
            <a:off x="4275829" y="2074815"/>
            <a:ext cx="2498281" cy="2516548"/>
          </a:xfrm>
          <a:custGeom>
            <a:avLst/>
            <a:gdLst/>
            <a:ahLst/>
            <a:cxnLst/>
            <a:rect l="0" t="0" r="0" b="0"/>
            <a:pathLst>
              <a:path w="2500885" h="2519171">
                <a:moveTo>
                  <a:pt x="0" y="1259586"/>
                </a:moveTo>
                <a:cubicBezTo>
                  <a:pt x="0" y="563880"/>
                  <a:pt x="559816" y="0"/>
                  <a:pt x="1250442" y="0"/>
                </a:cubicBezTo>
                <a:cubicBezTo>
                  <a:pt x="1941068" y="0"/>
                  <a:pt x="2500885" y="563880"/>
                  <a:pt x="2500885" y="1259586"/>
                </a:cubicBezTo>
                <a:cubicBezTo>
                  <a:pt x="2500885" y="1955292"/>
                  <a:pt x="1941068" y="2519171"/>
                  <a:pt x="1250442" y="2519171"/>
                </a:cubicBezTo>
                <a:cubicBezTo>
                  <a:pt x="559816" y="2519171"/>
                  <a:pt x="0" y="1955292"/>
                  <a:pt x="0" y="1259586"/>
                </a:cubicBezTo>
                <a:close/>
              </a:path>
            </a:pathLst>
          </a:custGeom>
          <a:solidFill>
            <a:srgbClr val="C1C1C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79" name="Freeform 479"/>
          <p:cNvSpPr/>
          <p:nvPr/>
        </p:nvSpPr>
        <p:spPr>
          <a:xfrm>
            <a:off x="4275829" y="2074815"/>
            <a:ext cx="2498281" cy="2516548"/>
          </a:xfrm>
          <a:custGeom>
            <a:avLst/>
            <a:gdLst/>
            <a:ahLst/>
            <a:cxnLst/>
            <a:rect l="0" t="0" r="0" b="0"/>
            <a:pathLst>
              <a:path w="2500885" h="2519171">
                <a:moveTo>
                  <a:pt x="0" y="1259586"/>
                </a:moveTo>
                <a:cubicBezTo>
                  <a:pt x="0" y="563880"/>
                  <a:pt x="559816" y="0"/>
                  <a:pt x="1250442" y="0"/>
                </a:cubicBezTo>
                <a:cubicBezTo>
                  <a:pt x="1941068" y="0"/>
                  <a:pt x="2500885" y="563880"/>
                  <a:pt x="2500885" y="1259586"/>
                </a:cubicBezTo>
                <a:cubicBezTo>
                  <a:pt x="2500885" y="1955292"/>
                  <a:pt x="1941068" y="2519171"/>
                  <a:pt x="1250442" y="2519171"/>
                </a:cubicBezTo>
                <a:cubicBezTo>
                  <a:pt x="559816" y="2519171"/>
                  <a:pt x="0" y="1955292"/>
                  <a:pt x="0" y="1259586"/>
                </a:cubicBezTo>
                <a:close/>
              </a:path>
            </a:pathLst>
          </a:custGeom>
          <a:noFill/>
          <a:ln w="13716"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80" name="Freeform 480"/>
          <p:cNvSpPr/>
          <p:nvPr/>
        </p:nvSpPr>
        <p:spPr>
          <a:xfrm>
            <a:off x="4586404" y="2389955"/>
            <a:ext cx="1872567" cy="1886269"/>
          </a:xfrm>
          <a:custGeom>
            <a:avLst/>
            <a:gdLst/>
            <a:ahLst/>
            <a:cxnLst/>
            <a:rect l="0" t="0" r="0" b="0"/>
            <a:pathLst>
              <a:path w="1874519" h="1888235">
                <a:moveTo>
                  <a:pt x="0" y="944118"/>
                </a:moveTo>
                <a:cubicBezTo>
                  <a:pt x="0" y="422656"/>
                  <a:pt x="419607" y="0"/>
                  <a:pt x="937259" y="0"/>
                </a:cubicBezTo>
                <a:cubicBezTo>
                  <a:pt x="1454912" y="0"/>
                  <a:pt x="1874519" y="422656"/>
                  <a:pt x="1874519" y="944118"/>
                </a:cubicBezTo>
                <a:cubicBezTo>
                  <a:pt x="1874519" y="1465579"/>
                  <a:pt x="1454912" y="1888235"/>
                  <a:pt x="937259" y="1888235"/>
                </a:cubicBezTo>
                <a:cubicBezTo>
                  <a:pt x="419607" y="1888235"/>
                  <a:pt x="0" y="1465579"/>
                  <a:pt x="0" y="944118"/>
                </a:cubicBezTo>
                <a:close/>
              </a:path>
            </a:pathLst>
          </a:custGeom>
          <a:solidFill>
            <a:srgbClr val="9A9A9A">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81" name="Freeform 481"/>
          <p:cNvSpPr/>
          <p:nvPr/>
        </p:nvSpPr>
        <p:spPr>
          <a:xfrm>
            <a:off x="4586404" y="2389955"/>
            <a:ext cx="1872567" cy="1886269"/>
          </a:xfrm>
          <a:custGeom>
            <a:avLst/>
            <a:gdLst/>
            <a:ahLst/>
            <a:cxnLst/>
            <a:rect l="0" t="0" r="0" b="0"/>
            <a:pathLst>
              <a:path w="1874519" h="1888235">
                <a:moveTo>
                  <a:pt x="0" y="944118"/>
                </a:moveTo>
                <a:cubicBezTo>
                  <a:pt x="0" y="422656"/>
                  <a:pt x="419607" y="0"/>
                  <a:pt x="937259" y="0"/>
                </a:cubicBezTo>
                <a:cubicBezTo>
                  <a:pt x="1454912" y="0"/>
                  <a:pt x="1874519" y="422656"/>
                  <a:pt x="1874519" y="944118"/>
                </a:cubicBezTo>
                <a:cubicBezTo>
                  <a:pt x="1874519" y="1465579"/>
                  <a:pt x="1454912" y="1888235"/>
                  <a:pt x="937259" y="1888235"/>
                </a:cubicBezTo>
                <a:cubicBezTo>
                  <a:pt x="419607" y="1888235"/>
                  <a:pt x="0" y="1465579"/>
                  <a:pt x="0" y="944118"/>
                </a:cubicBezTo>
                <a:close/>
              </a:path>
            </a:pathLst>
          </a:custGeom>
          <a:noFill/>
          <a:ln w="13716"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82" name="Freeform 482"/>
          <p:cNvSpPr/>
          <p:nvPr/>
        </p:nvSpPr>
        <p:spPr>
          <a:xfrm>
            <a:off x="4896975" y="2705095"/>
            <a:ext cx="1251425" cy="1255992"/>
          </a:xfrm>
          <a:custGeom>
            <a:avLst/>
            <a:gdLst/>
            <a:ahLst/>
            <a:cxnLst/>
            <a:rect l="0" t="0" r="0" b="0"/>
            <a:pathLst>
              <a:path w="1252729" h="1257300">
                <a:moveTo>
                  <a:pt x="0" y="628650"/>
                </a:moveTo>
                <a:cubicBezTo>
                  <a:pt x="0" y="281432"/>
                  <a:pt x="280417" y="0"/>
                  <a:pt x="626364" y="0"/>
                </a:cubicBezTo>
                <a:cubicBezTo>
                  <a:pt x="972312" y="0"/>
                  <a:pt x="1252729" y="281432"/>
                  <a:pt x="1252729" y="628650"/>
                </a:cubicBezTo>
                <a:cubicBezTo>
                  <a:pt x="1252729" y="975867"/>
                  <a:pt x="972312" y="1257300"/>
                  <a:pt x="626364" y="1257300"/>
                </a:cubicBezTo>
                <a:cubicBezTo>
                  <a:pt x="280417" y="1257300"/>
                  <a:pt x="0" y="975867"/>
                  <a:pt x="0" y="628650"/>
                </a:cubicBezTo>
                <a:close/>
              </a:path>
            </a:pathLst>
          </a:custGeom>
          <a:solidFill>
            <a:srgbClr val="FFF27F">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83" name="Freeform 483"/>
          <p:cNvSpPr/>
          <p:nvPr/>
        </p:nvSpPr>
        <p:spPr>
          <a:xfrm>
            <a:off x="4896975" y="2705095"/>
            <a:ext cx="1251425" cy="1255992"/>
          </a:xfrm>
          <a:custGeom>
            <a:avLst/>
            <a:gdLst/>
            <a:ahLst/>
            <a:cxnLst/>
            <a:rect l="0" t="0" r="0" b="0"/>
            <a:pathLst>
              <a:path w="1252729" h="1257300">
                <a:moveTo>
                  <a:pt x="0" y="628650"/>
                </a:moveTo>
                <a:cubicBezTo>
                  <a:pt x="0" y="281432"/>
                  <a:pt x="280417" y="0"/>
                  <a:pt x="626364" y="0"/>
                </a:cubicBezTo>
                <a:cubicBezTo>
                  <a:pt x="972312" y="0"/>
                  <a:pt x="1252729" y="281432"/>
                  <a:pt x="1252729" y="628650"/>
                </a:cubicBezTo>
                <a:cubicBezTo>
                  <a:pt x="1252729" y="975867"/>
                  <a:pt x="972312" y="1257300"/>
                  <a:pt x="626364" y="1257300"/>
                </a:cubicBezTo>
                <a:cubicBezTo>
                  <a:pt x="280417" y="1257300"/>
                  <a:pt x="0" y="975867"/>
                  <a:pt x="0" y="628650"/>
                </a:cubicBezTo>
                <a:close/>
              </a:path>
            </a:pathLst>
          </a:custGeom>
          <a:noFill/>
          <a:ln w="13716"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84" name="Freeform 484"/>
          <p:cNvSpPr/>
          <p:nvPr/>
        </p:nvSpPr>
        <p:spPr>
          <a:xfrm>
            <a:off x="3960692" y="1764244"/>
            <a:ext cx="3123991" cy="3142261"/>
          </a:xfrm>
          <a:custGeom>
            <a:avLst/>
            <a:gdLst/>
            <a:ahLst/>
            <a:cxnLst/>
            <a:rect l="0" t="0" r="0" b="0"/>
            <a:pathLst>
              <a:path w="3127247" h="3145537">
                <a:moveTo>
                  <a:pt x="0" y="1572768"/>
                </a:moveTo>
                <a:cubicBezTo>
                  <a:pt x="0" y="704216"/>
                  <a:pt x="700023" y="0"/>
                  <a:pt x="1563623" y="0"/>
                </a:cubicBezTo>
                <a:cubicBezTo>
                  <a:pt x="2427223" y="0"/>
                  <a:pt x="3127247" y="704216"/>
                  <a:pt x="3127247" y="1572768"/>
                </a:cubicBezTo>
                <a:cubicBezTo>
                  <a:pt x="3127247" y="2441321"/>
                  <a:pt x="2427223" y="3145537"/>
                  <a:pt x="1563623" y="3145537"/>
                </a:cubicBezTo>
                <a:cubicBezTo>
                  <a:pt x="700023" y="3145537"/>
                  <a:pt x="0" y="2441321"/>
                  <a:pt x="0" y="1572768"/>
                </a:cubicBezTo>
                <a:close/>
              </a:path>
            </a:pathLst>
          </a:custGeom>
          <a:noFill/>
          <a:ln w="4576" cap="flat" cmpd="sng">
            <a:solidFill>
              <a:srgbClr val="818181">
                <a:alpha val="100000"/>
              </a:srgbClr>
            </a:solidFill>
            <a:custDash>
              <a:ds d="399988" sp="300005"/>
            </a:custDash>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85" name="Picture 48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934020" y="1733287"/>
            <a:ext cx="1217422" cy="3234874"/>
          </a:xfrm>
          <a:prstGeom prst="rect">
            <a:avLst/>
          </a:prstGeom>
          <a:noFill/>
        </p:spPr>
      </p:pic>
      <p:pic>
        <p:nvPicPr>
          <p:cNvPr id="486" name="Picture 48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65314" y="3284627"/>
            <a:ext cx="3542147" cy="101495"/>
          </a:xfrm>
          <a:prstGeom prst="rect">
            <a:avLst/>
          </a:prstGeom>
          <a:noFill/>
        </p:spPr>
      </p:pic>
      <p:pic>
        <p:nvPicPr>
          <p:cNvPr id="487" name="Picture 48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107856" y="2377268"/>
            <a:ext cx="2913137" cy="1912658"/>
          </a:xfrm>
          <a:prstGeom prst="rect">
            <a:avLst/>
          </a:prstGeom>
          <a:noFill/>
        </p:spPr>
      </p:pic>
      <p:pic>
        <p:nvPicPr>
          <p:cNvPr id="488" name="Picture 48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089589" y="2377268"/>
            <a:ext cx="2856047" cy="2021130"/>
          </a:xfrm>
          <a:prstGeom prst="rect">
            <a:avLst/>
          </a:prstGeom>
          <a:noFill/>
        </p:spPr>
      </p:pic>
      <p:pic>
        <p:nvPicPr>
          <p:cNvPr id="489" name="Picture 48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877817" y="1746988"/>
            <a:ext cx="1324880" cy="3172074"/>
          </a:xfrm>
          <a:prstGeom prst="rect">
            <a:avLst/>
          </a:prstGeom>
          <a:noFill/>
        </p:spPr>
      </p:pic>
      <p:sp>
        <p:nvSpPr>
          <p:cNvPr id="490" name="Freeform 490"/>
          <p:cNvSpPr/>
          <p:nvPr/>
        </p:nvSpPr>
        <p:spPr>
          <a:xfrm>
            <a:off x="5143603" y="2947157"/>
            <a:ext cx="762729" cy="771865"/>
          </a:xfrm>
          <a:custGeom>
            <a:avLst/>
            <a:gdLst/>
            <a:ahLst/>
            <a:cxnLst/>
            <a:rect l="0" t="0" r="0" b="0"/>
            <a:pathLst>
              <a:path w="763524" h="772669">
                <a:moveTo>
                  <a:pt x="0" y="386335"/>
                </a:moveTo>
                <a:cubicBezTo>
                  <a:pt x="0" y="172975"/>
                  <a:pt x="170943" y="0"/>
                  <a:pt x="381762" y="0"/>
                </a:cubicBezTo>
                <a:cubicBezTo>
                  <a:pt x="592582" y="0"/>
                  <a:pt x="763524" y="172975"/>
                  <a:pt x="763524" y="386335"/>
                </a:cubicBezTo>
                <a:cubicBezTo>
                  <a:pt x="763524" y="599694"/>
                  <a:pt x="592582" y="772669"/>
                  <a:pt x="381762" y="772669"/>
                </a:cubicBezTo>
                <a:cubicBezTo>
                  <a:pt x="170943" y="772669"/>
                  <a:pt x="0" y="599694"/>
                  <a:pt x="0" y="386335"/>
                </a:cubicBezTo>
                <a:close/>
              </a:path>
            </a:pathLst>
          </a:custGeom>
          <a:solidFill>
            <a:srgbClr val="FFD200">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1" name="Freeform 491"/>
          <p:cNvSpPr/>
          <p:nvPr/>
        </p:nvSpPr>
        <p:spPr>
          <a:xfrm>
            <a:off x="5143603" y="2947157"/>
            <a:ext cx="762729" cy="771865"/>
          </a:xfrm>
          <a:custGeom>
            <a:avLst/>
            <a:gdLst/>
            <a:ahLst/>
            <a:cxnLst/>
            <a:rect l="0" t="0" r="0" b="0"/>
            <a:pathLst>
              <a:path w="763524" h="772669">
                <a:moveTo>
                  <a:pt x="0" y="386335"/>
                </a:moveTo>
                <a:cubicBezTo>
                  <a:pt x="0" y="172975"/>
                  <a:pt x="170943" y="0"/>
                  <a:pt x="381762" y="0"/>
                </a:cubicBezTo>
                <a:cubicBezTo>
                  <a:pt x="592582" y="0"/>
                  <a:pt x="763524" y="172975"/>
                  <a:pt x="763524" y="386335"/>
                </a:cubicBezTo>
                <a:cubicBezTo>
                  <a:pt x="763524" y="599694"/>
                  <a:pt x="592582" y="772669"/>
                  <a:pt x="381762" y="772669"/>
                </a:cubicBezTo>
                <a:cubicBezTo>
                  <a:pt x="170943" y="772669"/>
                  <a:pt x="0" y="599694"/>
                  <a:pt x="0" y="386335"/>
                </a:cubicBezTo>
                <a:close/>
              </a:path>
            </a:pathLst>
          </a:custGeom>
          <a:noFill/>
          <a:ln w="13716"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2" name="Freeform 492"/>
          <p:cNvSpPr/>
          <p:nvPr/>
        </p:nvSpPr>
        <p:spPr>
          <a:xfrm>
            <a:off x="6054770" y="1474224"/>
            <a:ext cx="278600" cy="274033"/>
          </a:xfrm>
          <a:custGeom>
            <a:avLst/>
            <a:gdLst/>
            <a:ahLst/>
            <a:cxnLst/>
            <a:rect l="0" t="0" r="0" b="0"/>
            <a:pathLst>
              <a:path w="278891" h="274319">
                <a:moveTo>
                  <a:pt x="0" y="137160"/>
                </a:moveTo>
                <a:cubicBezTo>
                  <a:pt x="0" y="61468"/>
                  <a:pt x="62484" y="0"/>
                  <a:pt x="139446" y="0"/>
                </a:cubicBezTo>
                <a:cubicBezTo>
                  <a:pt x="216408" y="0"/>
                  <a:pt x="278891" y="61468"/>
                  <a:pt x="278891" y="137160"/>
                </a:cubicBezTo>
                <a:cubicBezTo>
                  <a:pt x="278891" y="212851"/>
                  <a:pt x="216408" y="274319"/>
                  <a:pt x="139446" y="274319"/>
                </a:cubicBezTo>
                <a:cubicBezTo>
                  <a:pt x="62484" y="274319"/>
                  <a:pt x="0" y="212851"/>
                  <a:pt x="0" y="137160"/>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3" name="Freeform 493"/>
          <p:cNvSpPr/>
          <p:nvPr/>
        </p:nvSpPr>
        <p:spPr>
          <a:xfrm>
            <a:off x="6922546" y="2141041"/>
            <a:ext cx="278600" cy="278601"/>
          </a:xfrm>
          <a:custGeom>
            <a:avLst/>
            <a:gdLst/>
            <a:ahLst/>
            <a:cxnLst/>
            <a:rect l="0" t="0" r="0" b="0"/>
            <a:pathLst>
              <a:path w="278891" h="278892">
                <a:moveTo>
                  <a:pt x="0" y="139445"/>
                </a:moveTo>
                <a:cubicBezTo>
                  <a:pt x="0" y="62483"/>
                  <a:pt x="62484" y="0"/>
                  <a:pt x="139446" y="0"/>
                </a:cubicBezTo>
                <a:cubicBezTo>
                  <a:pt x="216408" y="0"/>
                  <a:pt x="278891" y="62483"/>
                  <a:pt x="278891" y="139445"/>
                </a:cubicBezTo>
                <a:cubicBezTo>
                  <a:pt x="278891" y="216407"/>
                  <a:pt x="216408" y="278892"/>
                  <a:pt x="139446" y="278892"/>
                </a:cubicBezTo>
                <a:cubicBezTo>
                  <a:pt x="62484" y="278892"/>
                  <a:pt x="0" y="216407"/>
                  <a:pt x="0" y="139445"/>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4" name="Freeform 494"/>
          <p:cNvSpPr/>
          <p:nvPr/>
        </p:nvSpPr>
        <p:spPr>
          <a:xfrm>
            <a:off x="7315328" y="3186938"/>
            <a:ext cx="278602" cy="278601"/>
          </a:xfrm>
          <a:custGeom>
            <a:avLst/>
            <a:gdLst/>
            <a:ahLst/>
            <a:cxnLst/>
            <a:rect l="0" t="0" r="0" b="0"/>
            <a:pathLst>
              <a:path w="278893" h="278892">
                <a:moveTo>
                  <a:pt x="0" y="139445"/>
                </a:moveTo>
                <a:cubicBezTo>
                  <a:pt x="0" y="62483"/>
                  <a:pt x="62485" y="0"/>
                  <a:pt x="139447" y="0"/>
                </a:cubicBezTo>
                <a:cubicBezTo>
                  <a:pt x="216409" y="0"/>
                  <a:pt x="278893" y="62483"/>
                  <a:pt x="278893" y="139445"/>
                </a:cubicBezTo>
                <a:cubicBezTo>
                  <a:pt x="278893" y="216407"/>
                  <a:pt x="216409" y="278892"/>
                  <a:pt x="139447" y="278892"/>
                </a:cubicBezTo>
                <a:cubicBezTo>
                  <a:pt x="62485" y="278892"/>
                  <a:pt x="0" y="216407"/>
                  <a:pt x="0" y="139445"/>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5" name="Freeform 495"/>
          <p:cNvSpPr/>
          <p:nvPr/>
        </p:nvSpPr>
        <p:spPr>
          <a:xfrm>
            <a:off x="7013889" y="4210001"/>
            <a:ext cx="278601" cy="278602"/>
          </a:xfrm>
          <a:custGeom>
            <a:avLst/>
            <a:gdLst/>
            <a:ahLst/>
            <a:cxnLst/>
            <a:rect l="0" t="0" r="0" b="0"/>
            <a:pathLst>
              <a:path w="278892" h="278893">
                <a:moveTo>
                  <a:pt x="0" y="139446"/>
                </a:moveTo>
                <a:cubicBezTo>
                  <a:pt x="0" y="62484"/>
                  <a:pt x="62485" y="0"/>
                  <a:pt x="139447" y="0"/>
                </a:cubicBezTo>
                <a:cubicBezTo>
                  <a:pt x="216409" y="0"/>
                  <a:pt x="278892" y="62484"/>
                  <a:pt x="278892" y="139446"/>
                </a:cubicBezTo>
                <a:cubicBezTo>
                  <a:pt x="278892" y="216409"/>
                  <a:pt x="216409" y="278893"/>
                  <a:pt x="139447" y="278893"/>
                </a:cubicBezTo>
                <a:cubicBezTo>
                  <a:pt x="62485" y="278893"/>
                  <a:pt x="0" y="216409"/>
                  <a:pt x="0" y="139446"/>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6" name="Freeform 496"/>
          <p:cNvSpPr/>
          <p:nvPr/>
        </p:nvSpPr>
        <p:spPr>
          <a:xfrm>
            <a:off x="4748538" y="4972728"/>
            <a:ext cx="278601" cy="278601"/>
          </a:xfrm>
          <a:custGeom>
            <a:avLst/>
            <a:gdLst/>
            <a:ahLst/>
            <a:cxnLst/>
            <a:rect l="0" t="0" r="0" b="0"/>
            <a:pathLst>
              <a:path w="278892" h="278892">
                <a:moveTo>
                  <a:pt x="0" y="139447"/>
                </a:moveTo>
                <a:cubicBezTo>
                  <a:pt x="0" y="62485"/>
                  <a:pt x="62483" y="0"/>
                  <a:pt x="139445" y="0"/>
                </a:cubicBezTo>
                <a:cubicBezTo>
                  <a:pt x="216407" y="0"/>
                  <a:pt x="278892" y="62485"/>
                  <a:pt x="278892" y="139447"/>
                </a:cubicBezTo>
                <a:cubicBezTo>
                  <a:pt x="278892" y="216409"/>
                  <a:pt x="216407" y="278892"/>
                  <a:pt x="139445" y="278892"/>
                </a:cubicBezTo>
                <a:cubicBezTo>
                  <a:pt x="62483" y="278892"/>
                  <a:pt x="0" y="216409"/>
                  <a:pt x="0" y="139447"/>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7" name="Freeform 497"/>
          <p:cNvSpPr/>
          <p:nvPr/>
        </p:nvSpPr>
        <p:spPr>
          <a:xfrm>
            <a:off x="3812255" y="4333317"/>
            <a:ext cx="278602" cy="278602"/>
          </a:xfrm>
          <a:custGeom>
            <a:avLst/>
            <a:gdLst/>
            <a:ahLst/>
            <a:cxnLst/>
            <a:rect l="0" t="0" r="0" b="0"/>
            <a:pathLst>
              <a:path w="278893" h="278893">
                <a:moveTo>
                  <a:pt x="0" y="139446"/>
                </a:moveTo>
                <a:cubicBezTo>
                  <a:pt x="0" y="62484"/>
                  <a:pt x="62485" y="0"/>
                  <a:pt x="139447" y="0"/>
                </a:cubicBezTo>
                <a:cubicBezTo>
                  <a:pt x="216408" y="0"/>
                  <a:pt x="278893" y="62484"/>
                  <a:pt x="278893" y="139446"/>
                </a:cubicBezTo>
                <a:cubicBezTo>
                  <a:pt x="278893" y="216409"/>
                  <a:pt x="216408" y="278893"/>
                  <a:pt x="139447" y="278893"/>
                </a:cubicBezTo>
                <a:cubicBezTo>
                  <a:pt x="62485" y="278893"/>
                  <a:pt x="0" y="216409"/>
                  <a:pt x="0" y="139446"/>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8" name="Freeform 498"/>
          <p:cNvSpPr/>
          <p:nvPr/>
        </p:nvSpPr>
        <p:spPr>
          <a:xfrm>
            <a:off x="3446877" y="3196074"/>
            <a:ext cx="278600" cy="278601"/>
          </a:xfrm>
          <a:custGeom>
            <a:avLst/>
            <a:gdLst/>
            <a:ahLst/>
            <a:cxnLst/>
            <a:rect l="0" t="0" r="0" b="0"/>
            <a:pathLst>
              <a:path w="278891" h="278892">
                <a:moveTo>
                  <a:pt x="0" y="139445"/>
                </a:moveTo>
                <a:cubicBezTo>
                  <a:pt x="0" y="62483"/>
                  <a:pt x="62483" y="0"/>
                  <a:pt x="139446" y="0"/>
                </a:cubicBezTo>
                <a:cubicBezTo>
                  <a:pt x="216408" y="0"/>
                  <a:pt x="278891" y="62483"/>
                  <a:pt x="278891" y="139445"/>
                </a:cubicBezTo>
                <a:cubicBezTo>
                  <a:pt x="278891" y="216407"/>
                  <a:pt x="216408" y="278892"/>
                  <a:pt x="139446" y="278892"/>
                </a:cubicBezTo>
                <a:cubicBezTo>
                  <a:pt x="62483" y="278892"/>
                  <a:pt x="0" y="216407"/>
                  <a:pt x="0" y="139445"/>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9" name="Freeform 499"/>
          <p:cNvSpPr/>
          <p:nvPr/>
        </p:nvSpPr>
        <p:spPr>
          <a:xfrm>
            <a:off x="3830522" y="2136473"/>
            <a:ext cx="274035" cy="274036"/>
          </a:xfrm>
          <a:custGeom>
            <a:avLst/>
            <a:gdLst/>
            <a:ahLst/>
            <a:cxnLst/>
            <a:rect l="0" t="0" r="0" b="0"/>
            <a:pathLst>
              <a:path w="274320" h="274321">
                <a:moveTo>
                  <a:pt x="0" y="137161"/>
                </a:moveTo>
                <a:cubicBezTo>
                  <a:pt x="0" y="61468"/>
                  <a:pt x="61468" y="0"/>
                  <a:pt x="137161" y="0"/>
                </a:cubicBezTo>
                <a:cubicBezTo>
                  <a:pt x="212853" y="0"/>
                  <a:pt x="274320" y="61468"/>
                  <a:pt x="274320" y="137161"/>
                </a:cubicBezTo>
                <a:cubicBezTo>
                  <a:pt x="274320" y="212853"/>
                  <a:pt x="212853" y="274321"/>
                  <a:pt x="137161" y="274321"/>
                </a:cubicBezTo>
                <a:cubicBezTo>
                  <a:pt x="61468" y="274321"/>
                  <a:pt x="0" y="212853"/>
                  <a:pt x="0" y="137161"/>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00" name="Freeform 500"/>
          <p:cNvSpPr/>
          <p:nvPr/>
        </p:nvSpPr>
        <p:spPr>
          <a:xfrm>
            <a:off x="4702865" y="1465090"/>
            <a:ext cx="260332" cy="264899"/>
          </a:xfrm>
          <a:custGeom>
            <a:avLst/>
            <a:gdLst/>
            <a:ahLst/>
            <a:cxnLst/>
            <a:rect l="0" t="0" r="0" b="0"/>
            <a:pathLst>
              <a:path w="260603" h="265175">
                <a:moveTo>
                  <a:pt x="0" y="132588"/>
                </a:moveTo>
                <a:cubicBezTo>
                  <a:pt x="0" y="59308"/>
                  <a:pt x="58292" y="0"/>
                  <a:pt x="130302" y="0"/>
                </a:cubicBezTo>
                <a:cubicBezTo>
                  <a:pt x="202310" y="0"/>
                  <a:pt x="260603" y="59308"/>
                  <a:pt x="260603" y="132588"/>
                </a:cubicBezTo>
                <a:cubicBezTo>
                  <a:pt x="260603" y="205867"/>
                  <a:pt x="202310" y="265175"/>
                  <a:pt x="130302" y="265175"/>
                </a:cubicBezTo>
                <a:cubicBezTo>
                  <a:pt x="58292" y="265175"/>
                  <a:pt x="0" y="205867"/>
                  <a:pt x="0" y="132588"/>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01" name="Freeform 501"/>
          <p:cNvSpPr/>
          <p:nvPr/>
        </p:nvSpPr>
        <p:spPr>
          <a:xfrm>
            <a:off x="6105007" y="4881385"/>
            <a:ext cx="274035" cy="274036"/>
          </a:xfrm>
          <a:custGeom>
            <a:avLst/>
            <a:gdLst/>
            <a:ahLst/>
            <a:cxnLst/>
            <a:rect l="0" t="0" r="0" b="0"/>
            <a:pathLst>
              <a:path w="274320" h="274321">
                <a:moveTo>
                  <a:pt x="0" y="137160"/>
                </a:moveTo>
                <a:cubicBezTo>
                  <a:pt x="0" y="61469"/>
                  <a:pt x="61468" y="0"/>
                  <a:pt x="137161" y="0"/>
                </a:cubicBezTo>
                <a:cubicBezTo>
                  <a:pt x="212853" y="0"/>
                  <a:pt x="274320" y="61469"/>
                  <a:pt x="274320" y="137160"/>
                </a:cubicBezTo>
                <a:cubicBezTo>
                  <a:pt x="274320" y="212853"/>
                  <a:pt x="212853" y="274321"/>
                  <a:pt x="137161" y="274321"/>
                </a:cubicBezTo>
                <a:cubicBezTo>
                  <a:pt x="61468" y="274321"/>
                  <a:pt x="0" y="212853"/>
                  <a:pt x="0" y="137160"/>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02" name="Freeform 502"/>
          <p:cNvSpPr/>
          <p:nvPr/>
        </p:nvSpPr>
        <p:spPr>
          <a:xfrm>
            <a:off x="610620" y="5781131"/>
            <a:ext cx="10965943" cy="365380"/>
          </a:xfrm>
          <a:custGeom>
            <a:avLst/>
            <a:gdLst/>
            <a:ahLst/>
            <a:cxnLst/>
            <a:rect l="0" t="0" r="0" b="0"/>
            <a:pathLst>
              <a:path w="10977371" h="365760">
                <a:moveTo>
                  <a:pt x="0" y="365760"/>
                </a:moveTo>
                <a:lnTo>
                  <a:pt x="10977371" y="365760"/>
                </a:lnTo>
                <a:lnTo>
                  <a:pt x="10977371" y="0"/>
                </a:lnTo>
                <a:lnTo>
                  <a:pt x="0" y="0"/>
                </a:lnTo>
                <a:lnTo>
                  <a:pt x="0" y="365760"/>
                </a:lnTo>
                <a:close/>
              </a:path>
            </a:pathLst>
          </a:custGeom>
          <a:solidFill>
            <a:srgbClr val="C1C1C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05" name="Rectangle 505"/>
          <p:cNvSpPr/>
          <p:nvPr/>
        </p:nvSpPr>
        <p:spPr>
          <a:xfrm>
            <a:off x="6497536" y="1391501"/>
            <a:ext cx="1378801"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646464"/>
                </a:solidFill>
                <a:effectLst/>
                <a:uLnTx/>
                <a:uFillTx/>
                <a:latin typeface="Arial"/>
                <a:ea typeface="+mn-ea"/>
                <a:cs typeface="+mn-cs"/>
              </a:rPr>
              <a:t>Ca</a:t>
            </a:r>
            <a:r>
              <a:rPr kumimoji="0" lang="en-US" sz="1006" b="1" i="0" u="none" strike="noStrike" kern="0" cap="none" spc="-12" normalizeH="0" baseline="0" noProof="0" dirty="0">
                <a:ln>
                  <a:noFill/>
                </a:ln>
                <a:solidFill>
                  <a:srgbClr val="646464"/>
                </a:solidFill>
                <a:effectLst/>
                <a:uLnTx/>
                <a:uFillTx/>
                <a:latin typeface="Arial"/>
                <a:ea typeface="+mn-ea"/>
                <a:cs typeface="+mn-cs"/>
              </a:rPr>
              <a:t>t</a:t>
            </a:r>
            <a:r>
              <a:rPr kumimoji="0" lang="en-US" sz="1006" b="1" i="0" u="none" strike="noStrike" kern="0" cap="none" spc="0" normalizeH="0" baseline="0" noProof="0" dirty="0">
                <a:ln>
                  <a:noFill/>
                </a:ln>
                <a:solidFill>
                  <a:srgbClr val="646464"/>
                </a:solidFill>
                <a:effectLst/>
                <a:uLnTx/>
                <a:uFillTx/>
                <a:latin typeface="Arial"/>
                <a:ea typeface="+mn-ea"/>
                <a:cs typeface="+mn-cs"/>
              </a:rPr>
              <a:t>egory</a:t>
            </a:r>
            <a:r>
              <a:rPr kumimoji="0" lang="en-US" sz="1006" b="1" i="0" u="none" strike="noStrike" kern="0" cap="none" spc="-56"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manag</a:t>
            </a:r>
            <a:r>
              <a:rPr kumimoji="0" lang="en-US" sz="1006" b="1" i="0" u="none" strike="noStrike" kern="0" cap="none" spc="-20" normalizeH="0" baseline="0" noProof="0" dirty="0">
                <a:ln>
                  <a:noFill/>
                </a:ln>
                <a:solidFill>
                  <a:srgbClr val="646464"/>
                </a:solidFill>
                <a:effectLst/>
                <a:uLnTx/>
                <a:uFillTx/>
                <a:latin typeface="Arial"/>
                <a:ea typeface="+mn-ea"/>
                <a:cs typeface="+mn-cs"/>
              </a:rPr>
              <a:t>e</a:t>
            </a:r>
            <a:r>
              <a:rPr kumimoji="0" lang="en-US" sz="1006" b="1" i="0" u="none" strike="noStrike" kern="0" cap="none" spc="0" normalizeH="0" baseline="0" noProof="0" dirty="0">
                <a:ln>
                  <a:noFill/>
                </a:ln>
                <a:solidFill>
                  <a:srgbClr val="646464"/>
                </a:solidFill>
                <a:effectLst/>
                <a:uLnTx/>
                <a:uFillTx/>
                <a:latin typeface="Arial"/>
                <a:ea typeface="+mn-ea"/>
                <a:cs typeface="+mn-cs"/>
              </a:rPr>
              <a:t>m</a:t>
            </a:r>
            <a:r>
              <a:rPr kumimoji="0" lang="en-US" sz="1006" b="1" i="0" u="none" strike="noStrike" kern="0" cap="none" spc="-20" normalizeH="0" baseline="0" noProof="0" dirty="0">
                <a:ln>
                  <a:noFill/>
                </a:ln>
                <a:solidFill>
                  <a:srgbClr val="646464"/>
                </a:solidFill>
                <a:effectLst/>
                <a:uLnTx/>
                <a:uFillTx/>
                <a:latin typeface="Arial"/>
                <a:ea typeface="+mn-ea"/>
                <a:cs typeface="+mn-cs"/>
              </a:rPr>
              <a:t>e</a:t>
            </a:r>
            <a:r>
              <a:rPr kumimoji="0" lang="en-US" sz="1006" b="1" i="0" u="none" strike="noStrike" kern="0" cap="none" spc="0" normalizeH="0" baseline="0" noProof="0" dirty="0">
                <a:ln>
                  <a:noFill/>
                </a:ln>
                <a:solidFill>
                  <a:srgbClr val="646464"/>
                </a:solidFill>
                <a:effectLst/>
                <a:uLnTx/>
                <a:uFillTx/>
                <a:latin typeface="Arial"/>
                <a:ea typeface="+mn-ea"/>
                <a:cs typeface="+mn-cs"/>
              </a:rPr>
              <a:t>nt</a:t>
            </a:r>
          </a:p>
        </p:txBody>
      </p:sp>
      <p:sp>
        <p:nvSpPr>
          <p:cNvPr id="506" name="Rectangle 506"/>
          <p:cNvSpPr/>
          <p:nvPr/>
        </p:nvSpPr>
        <p:spPr>
          <a:xfrm>
            <a:off x="6497539" y="1551354"/>
            <a:ext cx="3799409"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Aut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ting</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th</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ss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 c</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izing</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ssing</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 sp</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nd </a:t>
            </a:r>
          </a:p>
        </p:txBody>
      </p:sp>
      <p:sp>
        <p:nvSpPr>
          <p:cNvPr id="507" name="Rectangle 507"/>
          <p:cNvSpPr/>
          <p:nvPr/>
        </p:nvSpPr>
        <p:spPr>
          <a:xfrm>
            <a:off x="6671094" y="1688372"/>
            <a:ext cx="2851128"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i</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 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 s</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st</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nit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nce</a:t>
            </a:r>
          </a:p>
        </p:txBody>
      </p:sp>
      <p:sp>
        <p:nvSpPr>
          <p:cNvPr id="508" name="Rectangle 508"/>
          <p:cNvSpPr/>
          <p:nvPr/>
        </p:nvSpPr>
        <p:spPr>
          <a:xfrm>
            <a:off x="6497538" y="1848480"/>
            <a:ext cx="3849988"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ut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ting</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43" normalizeH="0" baseline="0" noProof="0" dirty="0">
                <a:ln>
                  <a:noFill/>
                </a:ln>
                <a:solidFill>
                  <a:srgbClr val="646464"/>
                </a:solidFill>
                <a:effectLst/>
                <a:uLnTx/>
                <a:uFillTx/>
                <a:latin typeface="Arial"/>
                <a:ea typeface="+mn-ea"/>
                <a:cs typeface="+mn-cs"/>
              </a:rPr>
              <a:t>w</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kb</a:t>
            </a:r>
            <a:r>
              <a:rPr kumimoji="0" lang="en-US" sz="1006" b="0" i="0" u="none" strike="noStrike" kern="0" cap="none" spc="-20" normalizeH="0" baseline="0" noProof="0" dirty="0">
                <a:ln>
                  <a:noFill/>
                </a:ln>
                <a:solidFill>
                  <a:srgbClr val="646464"/>
                </a:solidFill>
                <a:effectLst/>
                <a:uLnTx/>
                <a:uFillTx/>
                <a:latin typeface="Arial"/>
                <a:ea typeface="+mn-ea"/>
                <a:cs typeface="+mn-cs"/>
              </a:rPr>
              <a:t>oo</a:t>
            </a:r>
            <a:r>
              <a:rPr kumimoji="0" lang="en-US" sz="1006" b="0" i="0" u="none" strike="noStrike" kern="0" cap="none" spc="0" normalizeH="0" baseline="0" noProof="0" dirty="0">
                <a:ln>
                  <a:noFill/>
                </a:ln>
                <a:solidFill>
                  <a:srgbClr val="646464"/>
                </a:solidFill>
                <a:effectLst/>
                <a:uLnTx/>
                <a:uFillTx/>
                <a:latin typeface="Arial"/>
                <a:ea typeface="+mn-ea"/>
                <a:cs typeface="+mn-cs"/>
              </a:rPr>
              <a:t>ks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s</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k</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 st</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 inputs</a:t>
            </a:r>
          </a:p>
        </p:txBody>
      </p:sp>
      <p:sp>
        <p:nvSpPr>
          <p:cNvPr id="509" name="Rectangle 509"/>
          <p:cNvSpPr/>
          <p:nvPr/>
        </p:nvSpPr>
        <p:spPr>
          <a:xfrm>
            <a:off x="7344255" y="2101240"/>
            <a:ext cx="1351493" cy="155259"/>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9" b="1" i="0" u="none" strike="noStrike" kern="0" cap="none" spc="0" normalizeH="0" baseline="0" noProof="0" dirty="0">
                <a:ln>
                  <a:noFill/>
                </a:ln>
                <a:solidFill>
                  <a:srgbClr val="646464"/>
                </a:solidFill>
                <a:effectLst/>
                <a:uLnTx/>
                <a:uFillTx/>
                <a:latin typeface="Arial"/>
                <a:ea typeface="+mn-ea"/>
                <a:cs typeface="+mn-cs"/>
              </a:rPr>
              <a:t>Con</a:t>
            </a:r>
            <a:r>
              <a:rPr kumimoji="0" lang="en-US" sz="1009" b="1" i="0" u="none" strike="noStrike" kern="0" cap="none" spc="-12" normalizeH="0" baseline="0" noProof="0" dirty="0">
                <a:ln>
                  <a:noFill/>
                </a:ln>
                <a:solidFill>
                  <a:srgbClr val="646464"/>
                </a:solidFill>
                <a:effectLst/>
                <a:uLnTx/>
                <a:uFillTx/>
                <a:latin typeface="Arial"/>
                <a:ea typeface="+mn-ea"/>
                <a:cs typeface="+mn-cs"/>
              </a:rPr>
              <a:t>t</a:t>
            </a:r>
            <a:r>
              <a:rPr kumimoji="0" lang="en-US" sz="1009" b="1" i="0" u="none" strike="noStrike" kern="0" cap="none" spc="0" normalizeH="0" baseline="0" noProof="0" dirty="0">
                <a:ln>
                  <a:noFill/>
                </a:ln>
                <a:solidFill>
                  <a:srgbClr val="646464"/>
                </a:solidFill>
                <a:effectLst/>
                <a:uLnTx/>
                <a:uFillTx/>
                <a:latin typeface="Arial"/>
                <a:ea typeface="+mn-ea"/>
                <a:cs typeface="+mn-cs"/>
              </a:rPr>
              <a:t>rac</a:t>
            </a:r>
            <a:r>
              <a:rPr kumimoji="0" lang="en-US" sz="1009" b="1" i="0" u="none" strike="noStrike" kern="0" cap="none" spc="-12" normalizeH="0" baseline="0" noProof="0" dirty="0">
                <a:ln>
                  <a:noFill/>
                </a:ln>
                <a:solidFill>
                  <a:srgbClr val="646464"/>
                </a:solidFill>
                <a:effectLst/>
                <a:uLnTx/>
                <a:uFillTx/>
                <a:latin typeface="Arial"/>
                <a:ea typeface="+mn-ea"/>
                <a:cs typeface="+mn-cs"/>
              </a:rPr>
              <a:t>t</a:t>
            </a:r>
            <a:r>
              <a:rPr kumimoji="0" lang="en-US" sz="1009" b="1" i="0" u="none" strike="noStrike" kern="0" cap="none" spc="-28" normalizeH="0" baseline="0" noProof="0" dirty="0">
                <a:ln>
                  <a:noFill/>
                </a:ln>
                <a:solidFill>
                  <a:srgbClr val="646464"/>
                </a:solidFill>
                <a:effectLst/>
                <a:uLnTx/>
                <a:uFillTx/>
                <a:latin typeface="Arial"/>
                <a:ea typeface="+mn-ea"/>
                <a:cs typeface="+mn-cs"/>
              </a:rPr>
              <a:t> </a:t>
            </a:r>
            <a:r>
              <a:rPr kumimoji="0" lang="en-US" sz="1009" b="1" i="0" u="none" strike="noStrike" kern="0" cap="none" spc="0" normalizeH="0" baseline="0" noProof="0" dirty="0">
                <a:ln>
                  <a:noFill/>
                </a:ln>
                <a:solidFill>
                  <a:srgbClr val="646464"/>
                </a:solidFill>
                <a:effectLst/>
                <a:uLnTx/>
                <a:uFillTx/>
                <a:latin typeface="Arial"/>
                <a:ea typeface="+mn-ea"/>
                <a:cs typeface="+mn-cs"/>
              </a:rPr>
              <a:t>manag</a:t>
            </a:r>
            <a:r>
              <a:rPr kumimoji="0" lang="en-US" sz="1009" b="1" i="0" u="none" strike="noStrike" kern="0" cap="none" spc="-22" normalizeH="0" baseline="0" noProof="0" dirty="0">
                <a:ln>
                  <a:noFill/>
                </a:ln>
                <a:solidFill>
                  <a:srgbClr val="646464"/>
                </a:solidFill>
                <a:effectLst/>
                <a:uLnTx/>
                <a:uFillTx/>
                <a:latin typeface="Arial"/>
                <a:ea typeface="+mn-ea"/>
                <a:cs typeface="+mn-cs"/>
              </a:rPr>
              <a:t>e</a:t>
            </a:r>
            <a:r>
              <a:rPr kumimoji="0" lang="en-US" sz="1009" b="1" i="0" u="none" strike="noStrike" kern="0" cap="none" spc="0" normalizeH="0" baseline="0" noProof="0" dirty="0">
                <a:ln>
                  <a:noFill/>
                </a:ln>
                <a:solidFill>
                  <a:srgbClr val="646464"/>
                </a:solidFill>
                <a:effectLst/>
                <a:uLnTx/>
                <a:uFillTx/>
                <a:latin typeface="Arial"/>
                <a:ea typeface="+mn-ea"/>
                <a:cs typeface="+mn-cs"/>
              </a:rPr>
              <a:t>m</a:t>
            </a:r>
            <a:r>
              <a:rPr kumimoji="0" lang="en-US" sz="1009" b="1" i="0" u="none" strike="noStrike" kern="0" cap="none" spc="-22" normalizeH="0" baseline="0" noProof="0" dirty="0">
                <a:ln>
                  <a:noFill/>
                </a:ln>
                <a:solidFill>
                  <a:srgbClr val="646464"/>
                </a:solidFill>
                <a:effectLst/>
                <a:uLnTx/>
                <a:uFillTx/>
                <a:latin typeface="Arial"/>
                <a:ea typeface="+mn-ea"/>
                <a:cs typeface="+mn-cs"/>
              </a:rPr>
              <a:t>e</a:t>
            </a:r>
            <a:r>
              <a:rPr kumimoji="0" lang="en-US" sz="1009" b="1" i="0" u="none" strike="noStrike" kern="0" cap="none" spc="0" normalizeH="0" baseline="0" noProof="0" dirty="0">
                <a:ln>
                  <a:noFill/>
                </a:ln>
                <a:solidFill>
                  <a:srgbClr val="646464"/>
                </a:solidFill>
                <a:effectLst/>
                <a:uLnTx/>
                <a:uFillTx/>
                <a:latin typeface="Arial"/>
                <a:ea typeface="+mn-ea"/>
                <a:cs typeface="+mn-cs"/>
              </a:rPr>
              <a:t>nt</a:t>
            </a:r>
          </a:p>
        </p:txBody>
      </p:sp>
      <p:sp>
        <p:nvSpPr>
          <p:cNvPr id="510" name="Rectangle 510"/>
          <p:cNvSpPr/>
          <p:nvPr/>
        </p:nvSpPr>
        <p:spPr>
          <a:xfrm>
            <a:off x="7344254" y="2261686"/>
            <a:ext cx="2689331"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Aut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nt</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ct</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upd</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 </a:t>
            </a:r>
          </a:p>
        </p:txBody>
      </p:sp>
      <p:sp>
        <p:nvSpPr>
          <p:cNvPr id="511" name="Rectangle 511"/>
          <p:cNvSpPr/>
          <p:nvPr/>
        </p:nvSpPr>
        <p:spPr>
          <a:xfrm>
            <a:off x="7517809" y="2398704"/>
            <a:ext cx="2354262"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nt</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 c</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nt</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ct</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in</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sit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y</a:t>
            </a:r>
          </a:p>
        </p:txBody>
      </p:sp>
      <p:sp>
        <p:nvSpPr>
          <p:cNvPr id="512" name="Rectangle 512"/>
          <p:cNvSpPr/>
          <p:nvPr/>
        </p:nvSpPr>
        <p:spPr>
          <a:xfrm>
            <a:off x="7344252" y="2558218"/>
            <a:ext cx="3330750" cy="155259"/>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6" b="0" i="0" u="none" strike="noStrike" kern="0" cap="none" spc="687" normalizeH="0" baseline="0" noProof="0" dirty="0">
                <a:ln>
                  <a:noFill/>
                </a:ln>
                <a:solidFill>
                  <a:srgbClr val="808080"/>
                </a:solidFill>
                <a:effectLst/>
                <a:uLnTx/>
                <a:uFillTx/>
                <a:latin typeface="Arial"/>
                <a:ea typeface="+mn-ea"/>
                <a:cs typeface="+mn-cs"/>
              </a:rPr>
              <a:t>►</a:t>
            </a:r>
            <a:r>
              <a:rPr kumimoji="0" lang="en-US" sz="1009" b="0" i="0" u="none" strike="noStrike" kern="0" cap="none" spc="0" normalizeH="0" baseline="0" noProof="0" dirty="0">
                <a:ln>
                  <a:noFill/>
                </a:ln>
                <a:solidFill>
                  <a:srgbClr val="646464"/>
                </a:solidFill>
                <a:effectLst/>
                <a:uLnTx/>
                <a:uFillTx/>
                <a:latin typeface="Arial"/>
                <a:ea typeface="+mn-ea"/>
                <a:cs typeface="+mn-cs"/>
              </a:rPr>
              <a:t>Ong</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ing</a:t>
            </a:r>
            <a:r>
              <a:rPr kumimoji="0" lang="en-US" sz="1009" b="0" i="0" u="none" strike="noStrike" kern="0" cap="none" spc="-101"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c</a:t>
            </a:r>
            <a:r>
              <a:rPr kumimoji="0" lang="en-US" sz="1009" b="0" i="0" u="none" strike="noStrike" kern="0" cap="none" spc="-23"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nt</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ct</a:t>
            </a:r>
            <a:r>
              <a:rPr kumimoji="0" lang="en-US" sz="1009" b="0" i="0" u="none" strike="noStrike" kern="0" cap="none" spc="-29"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c</a:t>
            </a:r>
            <a:r>
              <a:rPr kumimoji="0" lang="en-US" sz="1009" b="0" i="0" u="none" strike="noStrike" kern="0" cap="none" spc="-23"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mpli</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nc</a:t>
            </a:r>
            <a:r>
              <a:rPr kumimoji="0" lang="en-US" sz="1009" b="0" i="0" u="none" strike="noStrike" kern="0" cap="none" spc="-23" normalizeH="0" baseline="0" noProof="0" dirty="0">
                <a:ln>
                  <a:noFill/>
                </a:ln>
                <a:solidFill>
                  <a:srgbClr val="646464"/>
                </a:solidFill>
                <a:effectLst/>
                <a:uLnTx/>
                <a:uFillTx/>
                <a:latin typeface="Arial"/>
                <a:ea typeface="+mn-ea"/>
                <a:cs typeface="+mn-cs"/>
              </a:rPr>
              <a:t>e</a:t>
            </a:r>
            <a:r>
              <a:rPr kumimoji="0" lang="en-US" sz="1009" b="0" i="0" u="none" strike="noStrike" kern="0" cap="none" spc="-64"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nd</a:t>
            </a:r>
            <a:r>
              <a:rPr kumimoji="0" lang="en-US" sz="1009" b="0" i="0" u="none" strike="noStrike" kern="0" cap="none" spc="-29"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m</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nit</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0" normalizeH="0" baseline="0" noProof="0" dirty="0">
                <a:ln>
                  <a:noFill/>
                </a:ln>
                <a:solidFill>
                  <a:srgbClr val="646464"/>
                </a:solidFill>
                <a:effectLst/>
                <a:uLnTx/>
                <a:uFillTx/>
                <a:latin typeface="Arial"/>
                <a:ea typeface="+mn-ea"/>
                <a:cs typeface="+mn-cs"/>
              </a:rPr>
              <a:t>ing</a:t>
            </a:r>
            <a:r>
              <a:rPr kumimoji="0" lang="en-US" sz="1009" b="0" i="0" u="none" strike="noStrike" kern="0" cap="none" spc="-64"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29" normalizeH="0" baseline="0" noProof="0" dirty="0">
                <a:ln>
                  <a:noFill/>
                </a:ln>
                <a:solidFill>
                  <a:srgbClr val="646464"/>
                </a:solidFill>
                <a:effectLst/>
                <a:uLnTx/>
                <a:uFillTx/>
                <a:latin typeface="Arial"/>
                <a:ea typeface="+mn-ea"/>
                <a:cs typeface="+mn-cs"/>
              </a:rPr>
              <a:t>f</a:t>
            </a:r>
            <a:r>
              <a:rPr kumimoji="0" lang="en-US" sz="1009" b="0" i="0" u="none" strike="noStrike" kern="0" cap="none" spc="0" normalizeH="0" baseline="0" noProof="0" dirty="0">
                <a:ln>
                  <a:noFill/>
                </a:ln>
                <a:solidFill>
                  <a:srgbClr val="646464"/>
                </a:solidFill>
                <a:effectLst/>
                <a:uLnTx/>
                <a:uFillTx/>
                <a:latin typeface="Arial"/>
                <a:ea typeface="+mn-ea"/>
                <a:cs typeface="+mn-cs"/>
              </a:rPr>
              <a:t> c</a:t>
            </a:r>
            <a:r>
              <a:rPr kumimoji="0" lang="en-US" sz="1009" b="0" i="0" u="none" strike="noStrike" kern="0" cap="none" spc="-23"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nt</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ct </a:t>
            </a:r>
          </a:p>
        </p:txBody>
      </p:sp>
      <p:sp>
        <p:nvSpPr>
          <p:cNvPr id="513" name="Rectangle 513"/>
          <p:cNvSpPr/>
          <p:nvPr/>
        </p:nvSpPr>
        <p:spPr>
          <a:xfrm>
            <a:off x="7517809" y="2695829"/>
            <a:ext cx="1953744"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blig</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ns</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nit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ing</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 SLAs</a:t>
            </a:r>
          </a:p>
        </p:txBody>
      </p:sp>
      <p:sp>
        <p:nvSpPr>
          <p:cNvPr id="514" name="Rectangle 514"/>
          <p:cNvSpPr/>
          <p:nvPr/>
        </p:nvSpPr>
        <p:spPr>
          <a:xfrm>
            <a:off x="7748959" y="3002215"/>
            <a:ext cx="1114246"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646464"/>
                </a:solidFill>
                <a:effectLst/>
                <a:uLnTx/>
                <a:uFillTx/>
                <a:latin typeface="Arial"/>
                <a:ea typeface="+mn-ea"/>
                <a:cs typeface="+mn-cs"/>
              </a:rPr>
              <a:t>S</a:t>
            </a:r>
            <a:r>
              <a:rPr kumimoji="0" lang="en-US" sz="1006" b="1" i="0" u="none" strike="noStrike" kern="0" cap="none" spc="-12" normalizeH="0" baseline="0" noProof="0" dirty="0">
                <a:ln>
                  <a:noFill/>
                </a:ln>
                <a:solidFill>
                  <a:srgbClr val="646464"/>
                </a:solidFill>
                <a:effectLst/>
                <a:uLnTx/>
                <a:uFillTx/>
                <a:latin typeface="Arial"/>
                <a:ea typeface="+mn-ea"/>
                <a:cs typeface="+mn-cs"/>
              </a:rPr>
              <a:t>t</a:t>
            </a:r>
            <a:r>
              <a:rPr kumimoji="0" lang="en-US" sz="1006" b="1" i="0" u="none" strike="noStrike" kern="0" cap="none" spc="0" normalizeH="0" baseline="0" noProof="0" dirty="0">
                <a:ln>
                  <a:noFill/>
                </a:ln>
                <a:solidFill>
                  <a:srgbClr val="646464"/>
                </a:solidFill>
                <a:effectLst/>
                <a:uLnTx/>
                <a:uFillTx/>
                <a:latin typeface="Arial"/>
                <a:ea typeface="+mn-ea"/>
                <a:cs typeface="+mn-cs"/>
              </a:rPr>
              <a:t>ra</a:t>
            </a:r>
            <a:r>
              <a:rPr kumimoji="0" lang="en-US" sz="1006" b="1" i="0" u="none" strike="noStrike" kern="0" cap="none" spc="-12" normalizeH="0" baseline="0" noProof="0" dirty="0">
                <a:ln>
                  <a:noFill/>
                </a:ln>
                <a:solidFill>
                  <a:srgbClr val="646464"/>
                </a:solidFill>
                <a:effectLst/>
                <a:uLnTx/>
                <a:uFillTx/>
                <a:latin typeface="Arial"/>
                <a:ea typeface="+mn-ea"/>
                <a:cs typeface="+mn-cs"/>
              </a:rPr>
              <a:t>t</a:t>
            </a:r>
            <a:r>
              <a:rPr kumimoji="0" lang="en-US" sz="1006" b="1" i="0" u="none" strike="noStrike" kern="0" cap="none" spc="0" normalizeH="0" baseline="0" noProof="0" dirty="0">
                <a:ln>
                  <a:noFill/>
                </a:ln>
                <a:solidFill>
                  <a:srgbClr val="646464"/>
                </a:solidFill>
                <a:effectLst/>
                <a:uLnTx/>
                <a:uFillTx/>
                <a:latin typeface="Arial"/>
                <a:ea typeface="+mn-ea"/>
                <a:cs typeface="+mn-cs"/>
              </a:rPr>
              <a:t>egic</a:t>
            </a:r>
            <a:r>
              <a:rPr kumimoji="0" lang="en-US" sz="1006" b="1" i="0" u="none" strike="noStrike" kern="0" cap="none" spc="-90" normalizeH="0" baseline="0" noProof="0" dirty="0">
                <a:ln>
                  <a:noFill/>
                </a:ln>
                <a:solidFill>
                  <a:srgbClr val="646464"/>
                </a:solidFill>
                <a:effectLst/>
                <a:uLnTx/>
                <a:uFillTx/>
                <a:latin typeface="Arial"/>
                <a:ea typeface="+mn-ea"/>
                <a:cs typeface="+mn-cs"/>
              </a:rPr>
              <a:t> </a:t>
            </a:r>
            <a:r>
              <a:rPr kumimoji="0" lang="en-US" sz="1006" b="1" i="0" u="none" strike="noStrike" kern="0" cap="none" spc="-20" normalizeH="0" baseline="0" noProof="0" dirty="0">
                <a:ln>
                  <a:noFill/>
                </a:ln>
                <a:solidFill>
                  <a:srgbClr val="646464"/>
                </a:solidFill>
                <a:effectLst/>
                <a:uLnTx/>
                <a:uFillTx/>
                <a:latin typeface="Arial"/>
                <a:ea typeface="+mn-ea"/>
                <a:cs typeface="+mn-cs"/>
              </a:rPr>
              <a:t>s</a:t>
            </a:r>
            <a:r>
              <a:rPr kumimoji="0" lang="en-US" sz="1006" b="1" i="0" u="none" strike="noStrike" kern="0" cap="none" spc="0" normalizeH="0" baseline="0" noProof="0" dirty="0">
                <a:ln>
                  <a:noFill/>
                </a:ln>
                <a:solidFill>
                  <a:srgbClr val="646464"/>
                </a:solidFill>
                <a:effectLst/>
                <a:uLnTx/>
                <a:uFillTx/>
                <a:latin typeface="Arial"/>
                <a:ea typeface="+mn-ea"/>
                <a:cs typeface="+mn-cs"/>
              </a:rPr>
              <a:t>ourcing</a:t>
            </a:r>
          </a:p>
        </p:txBody>
      </p:sp>
      <p:sp>
        <p:nvSpPr>
          <p:cNvPr id="515" name="Rectangle 515"/>
          <p:cNvSpPr/>
          <p:nvPr/>
        </p:nvSpPr>
        <p:spPr>
          <a:xfrm>
            <a:off x="7748961" y="3162324"/>
            <a:ext cx="3328442" cy="488084"/>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1"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Aut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 suppli</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k</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t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a:t>
            </a:r>
            <a:r>
              <a:rPr kumimoji="0" lang="en-US" sz="1006" b="0" i="0" u="none" strike="noStrike" kern="0" cap="none" spc="-20" normalizeH="0" baseline="0" noProof="0" dirty="0">
                <a:ln>
                  <a:noFill/>
                </a:ln>
                <a:solidFill>
                  <a:srgbClr val="646464"/>
                </a:solidFill>
                <a:effectLst/>
                <a:uLnTx/>
                <a:uFillTx/>
                <a:latin typeface="Arial"/>
                <a:ea typeface="+mn-ea"/>
                <a:cs typeface="+mn-cs"/>
              </a:rPr>
              <a:t>ea</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ch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sis</a:t>
            </a:r>
          </a:p>
          <a:p>
            <a:pPr marL="0" marR="0" lvl="0" indent="0" algn="l" defTabSz="913413" rtl="0" eaLnBrk="1" fontAlgn="auto" latinLnBrk="0" hangingPunct="1">
              <a:lnSpc>
                <a:spcPts val="1259"/>
              </a:lnSpc>
              <a:spcBef>
                <a:spcPts val="0"/>
              </a:spcBef>
              <a:spcAft>
                <a:spcPts val="0"/>
              </a:spcAft>
              <a:buClrTx/>
              <a:buSzTx/>
              <a:buFontTx/>
              <a:buNone/>
              <a:tabLst/>
              <a:defRPr/>
            </a:pPr>
            <a:r>
              <a:rPr kumimoji="0" lang="en-US" sz="683" b="0" i="0" u="none" strike="noStrike" kern="0" cap="none" spc="691"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Id</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nti</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s</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l</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ct suppli</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s</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b</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s</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in</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it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ia</a:t>
            </a:r>
          </a:p>
          <a:p>
            <a:pPr marL="0" marR="0" lvl="0" indent="0" algn="l" defTabSz="913413" rtl="0" eaLnBrk="1" fontAlgn="auto" latinLnBrk="0" hangingPunct="1">
              <a:lnSpc>
                <a:spcPts val="1259"/>
              </a:lnSpc>
              <a:spcBef>
                <a:spcPts val="0"/>
              </a:spcBef>
              <a:spcAft>
                <a:spcPts val="0"/>
              </a:spcAft>
              <a:buClrTx/>
              <a:buSzTx/>
              <a:buFontTx/>
              <a:buNone/>
              <a:tabLst/>
              <a:defRPr/>
            </a:pPr>
            <a:r>
              <a:rPr kumimoji="0" lang="en-US" sz="683" b="0" i="0" u="none" strike="noStrike" kern="0" cap="none" spc="691" normalizeH="0" baseline="0" noProof="0" dirty="0">
                <a:ln>
                  <a:noFill/>
                </a:ln>
                <a:solidFill>
                  <a:srgbClr val="808080"/>
                </a:solidFill>
                <a:effectLst/>
                <a:uLnTx/>
                <a:uFillTx/>
                <a:latin typeface="Arial"/>
                <a:ea typeface="+mn-ea"/>
                <a:cs typeface="+mn-cs"/>
              </a:rPr>
              <a:t>►</a:t>
            </a:r>
            <a:r>
              <a:rPr kumimoji="0" lang="en-US" sz="1009" b="0" i="0" u="none" strike="noStrike" kern="0" cap="none" spc="0" normalizeH="0" baseline="0" noProof="0" dirty="0">
                <a:ln>
                  <a:noFill/>
                </a:ln>
                <a:solidFill>
                  <a:srgbClr val="646464"/>
                </a:solidFill>
                <a:effectLst/>
                <a:uLnTx/>
                <a:uFillTx/>
                <a:latin typeface="Arial"/>
                <a:ea typeface="+mn-ea"/>
                <a:cs typeface="+mn-cs"/>
              </a:rPr>
              <a:t>Aut</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m</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ti</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n</a:t>
            </a:r>
            <a:r>
              <a:rPr kumimoji="0" lang="en-US" sz="1009" b="0" i="0" u="none" strike="noStrike" kern="0" cap="none" spc="-101"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29" normalizeH="0" baseline="0" noProof="0" dirty="0">
                <a:ln>
                  <a:noFill/>
                </a:ln>
                <a:solidFill>
                  <a:srgbClr val="646464"/>
                </a:solidFill>
                <a:effectLst/>
                <a:uLnTx/>
                <a:uFillTx/>
                <a:latin typeface="Arial"/>
                <a:ea typeface="+mn-ea"/>
                <a:cs typeface="+mn-cs"/>
              </a:rPr>
              <a:t>f</a:t>
            </a:r>
            <a:r>
              <a:rPr kumimoji="0" lang="en-US" sz="1009" b="0" i="0" u="none" strike="noStrike" kern="0" cap="none" spc="0"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RFX/</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37" normalizeH="0" baseline="0" noProof="0" dirty="0">
                <a:ln>
                  <a:noFill/>
                </a:ln>
                <a:solidFill>
                  <a:srgbClr val="646464"/>
                </a:solidFill>
                <a:effectLst/>
                <a:uLnTx/>
                <a:uFillTx/>
                <a:latin typeface="Arial"/>
                <a:ea typeface="+mn-ea"/>
                <a:cs typeface="+mn-cs"/>
              </a:rPr>
              <a:t>v</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0" normalizeH="0" baseline="0" noProof="0" dirty="0">
                <a:ln>
                  <a:noFill/>
                </a:ln>
                <a:solidFill>
                  <a:srgbClr val="646464"/>
                </a:solidFill>
                <a:effectLst/>
                <a:uLnTx/>
                <a:uFillTx/>
                <a:latin typeface="Arial"/>
                <a:ea typeface="+mn-ea"/>
                <a:cs typeface="+mn-cs"/>
              </a:rPr>
              <a:t>s</a:t>
            </a:r>
            <a:r>
              <a:rPr kumimoji="0" lang="en-US" sz="1009" b="0" i="0" u="none" strike="noStrike" kern="0" cap="none" spc="-23"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ucti</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ns</a:t>
            </a:r>
          </a:p>
        </p:txBody>
      </p:sp>
      <p:sp>
        <p:nvSpPr>
          <p:cNvPr id="516" name="Rectangle 516"/>
          <p:cNvSpPr/>
          <p:nvPr/>
        </p:nvSpPr>
        <p:spPr>
          <a:xfrm>
            <a:off x="7418218" y="3793870"/>
            <a:ext cx="2084258"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646464"/>
                </a:solidFill>
                <a:effectLst/>
                <a:uLnTx/>
                <a:uFillTx/>
                <a:latin typeface="Arial"/>
                <a:ea typeface="+mn-ea"/>
                <a:cs typeface="+mn-cs"/>
              </a:rPr>
              <a:t>Supplier</a:t>
            </a:r>
            <a:r>
              <a:rPr kumimoji="0" lang="en-US" sz="1006" b="1" i="0" u="none" strike="noStrike" kern="0" cap="none" spc="-99"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rela</a:t>
            </a:r>
            <a:r>
              <a:rPr kumimoji="0" lang="en-US" sz="1006" b="1" i="0" u="none" strike="noStrike" kern="0" cap="none" spc="-12" normalizeH="0" baseline="0" noProof="0" dirty="0">
                <a:ln>
                  <a:noFill/>
                </a:ln>
                <a:solidFill>
                  <a:srgbClr val="646464"/>
                </a:solidFill>
                <a:effectLst/>
                <a:uLnTx/>
                <a:uFillTx/>
                <a:latin typeface="Arial"/>
                <a:ea typeface="+mn-ea"/>
                <a:cs typeface="+mn-cs"/>
              </a:rPr>
              <a:t>t</a:t>
            </a:r>
            <a:r>
              <a:rPr kumimoji="0" lang="en-US" sz="1006" b="1" i="0" u="none" strike="noStrike" kern="0" cap="none" spc="0" normalizeH="0" baseline="0" noProof="0" dirty="0">
                <a:ln>
                  <a:noFill/>
                </a:ln>
                <a:solidFill>
                  <a:srgbClr val="646464"/>
                </a:solidFill>
                <a:effectLst/>
                <a:uLnTx/>
                <a:uFillTx/>
                <a:latin typeface="Arial"/>
                <a:ea typeface="+mn-ea"/>
                <a:cs typeface="+mn-cs"/>
              </a:rPr>
              <a:t>ion</a:t>
            </a:r>
            <a:r>
              <a:rPr kumimoji="0" lang="en-US" sz="1006" b="1" i="0" u="none" strike="noStrike" kern="0" cap="none" spc="-20" normalizeH="0" baseline="0" noProof="0" dirty="0">
                <a:ln>
                  <a:noFill/>
                </a:ln>
                <a:solidFill>
                  <a:srgbClr val="646464"/>
                </a:solidFill>
                <a:effectLst/>
                <a:uLnTx/>
                <a:uFillTx/>
                <a:latin typeface="Arial"/>
                <a:ea typeface="+mn-ea"/>
                <a:cs typeface="+mn-cs"/>
              </a:rPr>
              <a:t>s</a:t>
            </a:r>
            <a:r>
              <a:rPr kumimoji="0" lang="en-US" sz="1006" b="1" i="0" u="none" strike="noStrike" kern="0" cap="none" spc="0" normalizeH="0" baseline="0" noProof="0" dirty="0">
                <a:ln>
                  <a:noFill/>
                </a:ln>
                <a:solidFill>
                  <a:srgbClr val="646464"/>
                </a:solidFill>
                <a:effectLst/>
                <a:uLnTx/>
                <a:uFillTx/>
                <a:latin typeface="Arial"/>
                <a:ea typeface="+mn-ea"/>
                <a:cs typeface="+mn-cs"/>
              </a:rPr>
              <a:t>hip</a:t>
            </a:r>
            <a:r>
              <a:rPr kumimoji="0" lang="en-US" sz="1006" b="1" i="0" u="none" strike="noStrike" kern="0" cap="none" spc="-50"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manag</a:t>
            </a:r>
            <a:r>
              <a:rPr kumimoji="0" lang="en-US" sz="1006" b="1" i="0" u="none" strike="noStrike" kern="0" cap="none" spc="-19" normalizeH="0" baseline="0" noProof="0" dirty="0">
                <a:ln>
                  <a:noFill/>
                </a:ln>
                <a:solidFill>
                  <a:srgbClr val="646464"/>
                </a:solidFill>
                <a:effectLst/>
                <a:uLnTx/>
                <a:uFillTx/>
                <a:latin typeface="Arial"/>
                <a:ea typeface="+mn-ea"/>
                <a:cs typeface="+mn-cs"/>
              </a:rPr>
              <a:t>e</a:t>
            </a:r>
            <a:r>
              <a:rPr kumimoji="0" lang="en-US" sz="1006" b="1" i="0" u="none" strike="noStrike" kern="0" cap="none" spc="0" normalizeH="0" baseline="0" noProof="0" dirty="0">
                <a:ln>
                  <a:noFill/>
                </a:ln>
                <a:solidFill>
                  <a:srgbClr val="646464"/>
                </a:solidFill>
                <a:effectLst/>
                <a:uLnTx/>
                <a:uFillTx/>
                <a:latin typeface="Arial"/>
                <a:ea typeface="+mn-ea"/>
                <a:cs typeface="+mn-cs"/>
              </a:rPr>
              <a:t>m</a:t>
            </a:r>
            <a:r>
              <a:rPr kumimoji="0" lang="en-US" sz="1006" b="1" i="0" u="none" strike="noStrike" kern="0" cap="none" spc="-18" normalizeH="0" baseline="0" noProof="0" dirty="0">
                <a:ln>
                  <a:noFill/>
                </a:ln>
                <a:solidFill>
                  <a:srgbClr val="646464"/>
                </a:solidFill>
                <a:effectLst/>
                <a:uLnTx/>
                <a:uFillTx/>
                <a:latin typeface="Arial"/>
                <a:ea typeface="+mn-ea"/>
                <a:cs typeface="+mn-cs"/>
              </a:rPr>
              <a:t>e</a:t>
            </a:r>
            <a:r>
              <a:rPr kumimoji="0" lang="en-US" sz="1006" b="1" i="0" u="none" strike="noStrike" kern="0" cap="none" spc="0" normalizeH="0" baseline="0" noProof="0" dirty="0">
                <a:ln>
                  <a:noFill/>
                </a:ln>
                <a:solidFill>
                  <a:srgbClr val="646464"/>
                </a:solidFill>
                <a:effectLst/>
                <a:uLnTx/>
                <a:uFillTx/>
                <a:latin typeface="Arial"/>
                <a:ea typeface="+mn-ea"/>
                <a:cs typeface="+mn-cs"/>
              </a:rPr>
              <a:t>nt</a:t>
            </a:r>
          </a:p>
        </p:txBody>
      </p:sp>
      <p:sp>
        <p:nvSpPr>
          <p:cNvPr id="517" name="Rectangle 517"/>
          <p:cNvSpPr/>
          <p:nvPr/>
        </p:nvSpPr>
        <p:spPr>
          <a:xfrm>
            <a:off x="7418218" y="3953383"/>
            <a:ext cx="1975155" cy="155259"/>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9" b="0" i="0" u="none" strike="noStrike" kern="0" cap="none" spc="0" normalizeH="0" baseline="0" noProof="0" dirty="0">
                <a:ln>
                  <a:noFill/>
                </a:ln>
                <a:solidFill>
                  <a:srgbClr val="646464"/>
                </a:solidFill>
                <a:effectLst/>
                <a:uLnTx/>
                <a:uFillTx/>
                <a:latin typeface="Arial"/>
                <a:ea typeface="+mn-ea"/>
                <a:cs typeface="+mn-cs"/>
              </a:rPr>
              <a:t>Suppli</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64"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qu</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li</a:t>
            </a:r>
            <a:r>
              <a:rPr kumimoji="0" lang="en-US" sz="1009" b="0" i="0" u="none" strike="noStrike" kern="0" cap="none" spc="-29" normalizeH="0" baseline="0" noProof="0" dirty="0">
                <a:ln>
                  <a:noFill/>
                </a:ln>
                <a:solidFill>
                  <a:srgbClr val="646464"/>
                </a:solidFill>
                <a:effectLst/>
                <a:uLnTx/>
                <a:uFillTx/>
                <a:latin typeface="Arial"/>
                <a:ea typeface="+mn-ea"/>
                <a:cs typeface="+mn-cs"/>
              </a:rPr>
              <a:t>f</a:t>
            </a:r>
            <a:r>
              <a:rPr kumimoji="0" lang="en-US" sz="1009" b="0" i="0" u="none" strike="noStrike" kern="0" cap="none" spc="0" normalizeH="0" baseline="0" noProof="0" dirty="0">
                <a:ln>
                  <a:noFill/>
                </a:ln>
                <a:solidFill>
                  <a:srgbClr val="646464"/>
                </a:solidFill>
                <a:effectLst/>
                <a:uLnTx/>
                <a:uFillTx/>
                <a:latin typeface="Arial"/>
                <a:ea typeface="+mn-ea"/>
                <a:cs typeface="+mn-cs"/>
              </a:rPr>
              <a:t>ic</a:t>
            </a:r>
            <a:r>
              <a:rPr kumimoji="0" lang="en-US" sz="1009" b="0" i="0" u="none" strike="noStrike" kern="0" cap="none" spc="-23"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ti</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n</a:t>
            </a:r>
            <a:r>
              <a:rPr kumimoji="0" lang="en-US" sz="1009" b="0" i="0" u="none" strike="noStrike" kern="0" cap="none" spc="-29"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nd</a:t>
            </a:r>
            <a:r>
              <a:rPr kumimoji="0" lang="en-US" sz="1009" b="0" i="0" u="none" strike="noStrike" kern="0" cap="none" spc="-29"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s</a:t>
            </a:r>
            <a:r>
              <a:rPr kumimoji="0" lang="en-US" sz="1009" b="0" i="0" u="none" strike="noStrike" kern="0" cap="none" spc="-23"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t</a:t>
            </a:r>
            <a:r>
              <a:rPr kumimoji="0" lang="en-US" sz="1009" b="0" i="0" u="none" strike="noStrike" kern="0" cap="none" spc="-12" normalizeH="0" baseline="0" noProof="0" dirty="0">
                <a:ln>
                  <a:noFill/>
                </a:ln>
                <a:solidFill>
                  <a:srgbClr val="646464"/>
                </a:solidFill>
                <a:effectLst/>
                <a:uLnTx/>
                <a:uFillTx/>
                <a:latin typeface="Arial"/>
                <a:ea typeface="+mn-ea"/>
                <a:cs typeface="+mn-cs"/>
              </a:rPr>
              <a:t>-</a:t>
            </a:r>
            <a:r>
              <a:rPr kumimoji="0" lang="en-US" sz="1009" b="0" i="0" u="none" strike="noStrike" kern="0" cap="none" spc="0" normalizeH="0" baseline="0" noProof="0" dirty="0">
                <a:ln>
                  <a:noFill/>
                </a:ln>
                <a:solidFill>
                  <a:srgbClr val="646464"/>
                </a:solidFill>
                <a:effectLst/>
                <a:uLnTx/>
                <a:uFillTx/>
                <a:latin typeface="Arial"/>
                <a:ea typeface="+mn-ea"/>
                <a:cs typeface="+mn-cs"/>
              </a:rPr>
              <a:t>up</a:t>
            </a:r>
          </a:p>
        </p:txBody>
      </p:sp>
      <p:sp>
        <p:nvSpPr>
          <p:cNvPr id="518" name="Rectangle 518"/>
          <p:cNvSpPr/>
          <p:nvPr/>
        </p:nvSpPr>
        <p:spPr>
          <a:xfrm>
            <a:off x="7418216" y="4113830"/>
            <a:ext cx="1942398"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Ad</a:t>
            </a:r>
            <a:r>
              <a:rPr kumimoji="0" lang="en-US" sz="1006" b="0" i="0" u="none" strike="noStrike" kern="0" cap="none" spc="-36" normalizeH="0" baseline="0" noProof="0" dirty="0">
                <a:ln>
                  <a:noFill/>
                </a:ln>
                <a:solidFill>
                  <a:srgbClr val="646464"/>
                </a:solidFill>
                <a:effectLst/>
                <a:uLnTx/>
                <a:uFillTx/>
                <a:latin typeface="Arial"/>
                <a:ea typeface="+mn-ea"/>
                <a:cs typeface="+mn-cs"/>
              </a:rPr>
              <a:t>v</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nc</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shipping</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ic</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ns</a:t>
            </a:r>
          </a:p>
        </p:txBody>
      </p:sp>
      <p:sp>
        <p:nvSpPr>
          <p:cNvPr id="519" name="Rectangle 519"/>
          <p:cNvSpPr/>
          <p:nvPr/>
        </p:nvSpPr>
        <p:spPr>
          <a:xfrm>
            <a:off x="7418217" y="4273683"/>
            <a:ext cx="3543637" cy="321414"/>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Suppli</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 upd</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int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43" normalizeH="0" baseline="0" noProof="0" dirty="0">
                <a:ln>
                  <a:noFill/>
                </a:ln>
                <a:solidFill>
                  <a:srgbClr val="646464"/>
                </a:solidFill>
                <a:effectLst/>
                <a:uLnTx/>
                <a:uFillTx/>
                <a:latin typeface="Arial"/>
                <a:ea typeface="+mn-ea"/>
                <a:cs typeface="+mn-cs"/>
              </a:rPr>
              <a:t>w</a:t>
            </a:r>
            <a:r>
              <a:rPr kumimoji="0" lang="en-US" sz="1006" b="0" i="0" u="none" strike="noStrike" kern="0" cap="none" spc="0" normalizeH="0" baseline="0" noProof="0" dirty="0">
                <a:ln>
                  <a:noFill/>
                </a:ln>
                <a:solidFill>
                  <a:srgbClr val="646464"/>
                </a:solidFill>
                <a:effectLst/>
                <a:uLnTx/>
                <a:uFillTx/>
                <a:latin typeface="Arial"/>
                <a:ea typeface="+mn-ea"/>
                <a:cs typeface="+mn-cs"/>
              </a:rPr>
              <a:t>ith int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s</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st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ms</a:t>
            </a:r>
          </a:p>
          <a:p>
            <a:pPr marL="0" marR="0" lvl="0" indent="0" algn="l" defTabSz="913413" rtl="0" eaLnBrk="1" fontAlgn="auto" latinLnBrk="0" hangingPunct="1">
              <a:lnSpc>
                <a:spcPts val="1259"/>
              </a:lnSpc>
              <a:spcBef>
                <a:spcPts val="0"/>
              </a:spcBef>
              <a:spcAft>
                <a:spcPts val="0"/>
              </a:spcAft>
              <a:buClrTx/>
              <a:buSzTx/>
              <a:buFontTx/>
              <a:buNone/>
              <a:tabLst/>
              <a:defRPr/>
            </a:pPr>
            <a:r>
              <a:rPr kumimoji="0" lang="en-US" sz="686" b="0" i="0" u="none" strike="noStrike" kern="0" cap="none" spc="687" normalizeH="0" baseline="0" noProof="0" dirty="0">
                <a:ln>
                  <a:noFill/>
                </a:ln>
                <a:solidFill>
                  <a:srgbClr val="808080"/>
                </a:solidFill>
                <a:effectLst/>
                <a:uLnTx/>
                <a:uFillTx/>
                <a:latin typeface="Arial"/>
                <a:ea typeface="+mn-ea"/>
                <a:cs typeface="+mn-cs"/>
              </a:rPr>
              <a:t>►</a:t>
            </a:r>
            <a:r>
              <a:rPr kumimoji="0" lang="en-US" sz="1009" b="0" i="0" u="none" strike="noStrike" kern="0" cap="none" spc="0" normalizeH="0" baseline="0" noProof="0" dirty="0">
                <a:ln>
                  <a:noFill/>
                </a:ln>
                <a:solidFill>
                  <a:srgbClr val="646464"/>
                </a:solidFill>
                <a:effectLst/>
                <a:uLnTx/>
                <a:uFillTx/>
                <a:latin typeface="Arial"/>
                <a:ea typeface="+mn-ea"/>
                <a:cs typeface="+mn-cs"/>
              </a:rPr>
              <a:t>Aut</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m</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ti</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n</a:t>
            </a:r>
            <a:r>
              <a:rPr kumimoji="0" lang="en-US" sz="1009" b="0" i="0" u="none" strike="noStrike" kern="0" cap="none" spc="-101"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nd</a:t>
            </a:r>
            <a:r>
              <a:rPr kumimoji="0" lang="en-US" sz="1009" b="0" i="0" u="none" strike="noStrike" kern="0" cap="none" spc="-29"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int</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g</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ti</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n</a:t>
            </a:r>
            <a:r>
              <a:rPr kumimoji="0" lang="en-US" sz="1009" b="0" i="0" u="none" strike="noStrike" kern="0" cap="none" spc="-64"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29" normalizeH="0" baseline="0" noProof="0" dirty="0">
                <a:ln>
                  <a:noFill/>
                </a:ln>
                <a:solidFill>
                  <a:srgbClr val="646464"/>
                </a:solidFill>
                <a:effectLst/>
                <a:uLnTx/>
                <a:uFillTx/>
                <a:latin typeface="Arial"/>
                <a:ea typeface="+mn-ea"/>
                <a:cs typeface="+mn-cs"/>
              </a:rPr>
              <a:t>f</a:t>
            </a:r>
            <a:r>
              <a:rPr kumimoji="0" lang="en-US" sz="1009" b="0" i="0" u="none" strike="noStrike" kern="0" cap="none" spc="0"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th</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29"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k</a:t>
            </a:r>
            <a:r>
              <a:rPr kumimoji="0" lang="en-US" sz="1009" b="0" i="0" u="none" strike="noStrike" kern="0" cap="none" spc="-23" normalizeH="0" baseline="0" noProof="0" dirty="0">
                <a:ln>
                  <a:noFill/>
                </a:ln>
                <a:solidFill>
                  <a:srgbClr val="646464"/>
                </a:solidFill>
                <a:effectLst/>
                <a:uLnTx/>
                <a:uFillTx/>
                <a:latin typeface="Arial"/>
                <a:ea typeface="+mn-ea"/>
                <a:cs typeface="+mn-cs"/>
              </a:rPr>
              <a:t>e</a:t>
            </a:r>
            <a:r>
              <a:rPr kumimoji="0" lang="en-US" sz="1009" b="0" i="0" u="none" strike="noStrike" kern="0" cap="none" spc="-37" normalizeH="0" baseline="0" noProof="0" dirty="0">
                <a:ln>
                  <a:noFill/>
                </a:ln>
                <a:solidFill>
                  <a:srgbClr val="646464"/>
                </a:solidFill>
                <a:effectLst/>
                <a:uLnTx/>
                <a:uFillTx/>
                <a:latin typeface="Arial"/>
                <a:ea typeface="+mn-ea"/>
                <a:cs typeface="+mn-cs"/>
              </a:rPr>
              <a:t>y</a:t>
            </a:r>
            <a:r>
              <a:rPr kumimoji="0" lang="en-US" sz="1009" b="0" i="0" u="none" strike="noStrike" kern="0" cap="none" spc="0" normalizeH="0" baseline="0" noProof="0" dirty="0">
                <a:ln>
                  <a:noFill/>
                </a:ln>
                <a:solidFill>
                  <a:srgbClr val="646464"/>
                </a:solidFill>
                <a:effectLst/>
                <a:uLnTx/>
                <a:uFillTx/>
                <a:latin typeface="Arial"/>
                <a:ea typeface="+mn-ea"/>
                <a:cs typeface="+mn-cs"/>
              </a:rPr>
              <a:t> p</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29" normalizeH="0" baseline="0" noProof="0" dirty="0">
                <a:ln>
                  <a:noFill/>
                </a:ln>
                <a:solidFill>
                  <a:srgbClr val="646464"/>
                </a:solidFill>
                <a:effectLst/>
                <a:uLnTx/>
                <a:uFillTx/>
                <a:latin typeface="Arial"/>
                <a:ea typeface="+mn-ea"/>
                <a:cs typeface="+mn-cs"/>
              </a:rPr>
              <a:t>f</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0" normalizeH="0" baseline="0" noProof="0" dirty="0">
                <a:ln>
                  <a:noFill/>
                </a:ln>
                <a:solidFill>
                  <a:srgbClr val="646464"/>
                </a:solidFill>
                <a:effectLst/>
                <a:uLnTx/>
                <a:uFillTx/>
                <a:latin typeface="Arial"/>
                <a:ea typeface="+mn-ea"/>
                <a:cs typeface="+mn-cs"/>
              </a:rPr>
              <a:t>m</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nc</a:t>
            </a:r>
            <a:r>
              <a:rPr kumimoji="0" lang="en-US" sz="1009" b="0" i="0" u="none" strike="noStrike" kern="0" cap="none" spc="-23"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 </a:t>
            </a:r>
          </a:p>
        </p:txBody>
      </p:sp>
      <p:sp>
        <p:nvSpPr>
          <p:cNvPr id="520" name="Rectangle 520"/>
          <p:cNvSpPr/>
          <p:nvPr/>
        </p:nvSpPr>
        <p:spPr>
          <a:xfrm>
            <a:off x="7591771" y="4570934"/>
            <a:ext cx="3023886"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nt</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11" normalizeH="0" baseline="0" noProof="0" dirty="0">
                <a:ln>
                  <a:noFill/>
                </a:ln>
                <a:solidFill>
                  <a:srgbClr val="646464"/>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tim</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li</a:t>
            </a:r>
            <a:r>
              <a:rPr kumimoji="0" lang="en-US" sz="1006" b="0" i="0" u="none" strike="noStrike" kern="0" cap="none" spc="-36" normalizeH="0" baseline="0" noProof="0" dirty="0">
                <a:ln>
                  <a:noFill/>
                </a:ln>
                <a:solidFill>
                  <a:srgbClr val="646464"/>
                </a:solidFill>
                <a:effectLst/>
                <a:uLnTx/>
                <a:uFillTx/>
                <a:latin typeface="Arial"/>
                <a:ea typeface="+mn-ea"/>
                <a:cs typeface="+mn-cs"/>
              </a:rPr>
              <a:t>v</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 qu</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lit</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st,</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tc.)</a:t>
            </a:r>
          </a:p>
        </p:txBody>
      </p:sp>
      <p:sp>
        <p:nvSpPr>
          <p:cNvPr id="521" name="Rectangle 521"/>
          <p:cNvSpPr/>
          <p:nvPr/>
        </p:nvSpPr>
        <p:spPr>
          <a:xfrm>
            <a:off x="701357" y="2866338"/>
            <a:ext cx="1106169"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646464"/>
                </a:solidFill>
                <a:effectLst/>
                <a:uLnTx/>
                <a:uFillTx/>
                <a:latin typeface="Arial"/>
                <a:ea typeface="+mn-ea"/>
                <a:cs typeface="+mn-cs"/>
              </a:rPr>
              <a:t>Requi</a:t>
            </a:r>
            <a:r>
              <a:rPr kumimoji="0" lang="en-US" sz="1006" b="1" i="0" u="none" strike="noStrike" kern="0" cap="none" spc="-20" normalizeH="0" baseline="0" noProof="0" dirty="0">
                <a:ln>
                  <a:noFill/>
                </a:ln>
                <a:solidFill>
                  <a:srgbClr val="646464"/>
                </a:solidFill>
                <a:effectLst/>
                <a:uLnTx/>
                <a:uFillTx/>
                <a:latin typeface="Arial"/>
                <a:ea typeface="+mn-ea"/>
                <a:cs typeface="+mn-cs"/>
              </a:rPr>
              <a:t>s</a:t>
            </a:r>
            <a:r>
              <a:rPr kumimoji="0" lang="en-US" sz="1006" b="1" i="0" u="none" strike="noStrike" kern="0" cap="none" spc="0" normalizeH="0" baseline="0" noProof="0" dirty="0">
                <a:ln>
                  <a:noFill/>
                </a:ln>
                <a:solidFill>
                  <a:srgbClr val="646464"/>
                </a:solidFill>
                <a:effectLst/>
                <a:uLnTx/>
                <a:uFillTx/>
                <a:latin typeface="Arial"/>
                <a:ea typeface="+mn-ea"/>
                <a:cs typeface="+mn-cs"/>
              </a:rPr>
              <a:t>i</a:t>
            </a:r>
            <a:r>
              <a:rPr kumimoji="0" lang="en-US" sz="1006" b="1" i="0" u="none" strike="noStrike" kern="0" cap="none" spc="-12" normalizeH="0" baseline="0" noProof="0" dirty="0">
                <a:ln>
                  <a:noFill/>
                </a:ln>
                <a:solidFill>
                  <a:srgbClr val="646464"/>
                </a:solidFill>
                <a:effectLst/>
                <a:uLnTx/>
                <a:uFillTx/>
                <a:latin typeface="Arial"/>
                <a:ea typeface="+mn-ea"/>
                <a:cs typeface="+mn-cs"/>
              </a:rPr>
              <a:t>t</a:t>
            </a:r>
            <a:r>
              <a:rPr kumimoji="0" lang="en-US" sz="1006" b="1" i="0" u="none" strike="noStrike" kern="0" cap="none" spc="0" normalizeH="0" baseline="0" noProof="0" dirty="0">
                <a:ln>
                  <a:noFill/>
                </a:ln>
                <a:solidFill>
                  <a:srgbClr val="646464"/>
                </a:solidFill>
                <a:effectLst/>
                <a:uLnTx/>
                <a:uFillTx/>
                <a:latin typeface="Arial"/>
                <a:ea typeface="+mn-ea"/>
                <a:cs typeface="+mn-cs"/>
              </a:rPr>
              <a:t>ion</a:t>
            </a:r>
            <a:r>
              <a:rPr kumimoji="0" lang="en-US" sz="1006" b="1" i="0" u="none" strike="noStrike" kern="0" cap="none" spc="-28" normalizeH="0" baseline="0" noProof="0" dirty="0">
                <a:ln>
                  <a:noFill/>
                </a:ln>
                <a:solidFill>
                  <a:srgbClr val="646464"/>
                </a:solidFill>
                <a:effectLst/>
                <a:uLnTx/>
                <a:uFillTx/>
                <a:latin typeface="Arial"/>
                <a:ea typeface="+mn-ea"/>
                <a:cs typeface="+mn-cs"/>
              </a:rPr>
              <a:t> </a:t>
            </a:r>
            <a:r>
              <a:rPr kumimoji="0" lang="en-US" sz="1006" b="1" i="0" u="none" strike="noStrike" kern="0" cap="none" spc="-12" normalizeH="0" baseline="0" noProof="0" dirty="0">
                <a:ln>
                  <a:noFill/>
                </a:ln>
                <a:solidFill>
                  <a:srgbClr val="646464"/>
                </a:solidFill>
                <a:effectLst/>
                <a:uLnTx/>
                <a:uFillTx/>
                <a:latin typeface="Arial"/>
                <a:ea typeface="+mn-ea"/>
                <a:cs typeface="+mn-cs"/>
              </a:rPr>
              <a:t>t</a:t>
            </a:r>
            <a:r>
              <a:rPr kumimoji="0" lang="en-US" sz="1006" b="1" i="0" u="none" strike="noStrike" kern="0" cap="none" spc="0" normalizeH="0" baseline="0" noProof="0" dirty="0">
                <a:ln>
                  <a:noFill/>
                </a:ln>
                <a:solidFill>
                  <a:srgbClr val="646464"/>
                </a:solidFill>
                <a:effectLst/>
                <a:uLnTx/>
                <a:uFillTx/>
                <a:latin typeface="Arial"/>
                <a:ea typeface="+mn-ea"/>
                <a:cs typeface="+mn-cs"/>
              </a:rPr>
              <a:t>o pay</a:t>
            </a:r>
          </a:p>
        </p:txBody>
      </p:sp>
      <p:sp>
        <p:nvSpPr>
          <p:cNvPr id="522" name="Rectangle 522"/>
          <p:cNvSpPr/>
          <p:nvPr/>
        </p:nvSpPr>
        <p:spPr>
          <a:xfrm>
            <a:off x="701355" y="3026192"/>
            <a:ext cx="2636702"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Bu</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ing</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ch</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nn</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l</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ptimiz</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bilit</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 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ll</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43" normalizeH="0" baseline="0" noProof="0" dirty="0">
                <a:ln>
                  <a:noFill/>
                </a:ln>
                <a:solidFill>
                  <a:srgbClr val="646464"/>
                </a:solidFill>
                <a:effectLst/>
                <a:uLnTx/>
                <a:uFillTx/>
                <a:latin typeface="Arial"/>
                <a:ea typeface="+mn-ea"/>
                <a:cs typeface="+mn-cs"/>
              </a:rPr>
              <a:t>w</a:t>
            </a:r>
            <a:r>
              <a:rPr kumimoji="0" lang="en-US" sz="1006" b="0" i="0" u="none" strike="noStrike" kern="0" cap="none" spc="0" normalizeH="0" baseline="0" noProof="0" dirty="0">
                <a:ln>
                  <a:noFill/>
                </a:ln>
                <a:solidFill>
                  <a:srgbClr val="646464"/>
                </a:solidFill>
                <a:effectLst/>
                <a:uLnTx/>
                <a:uFillTx/>
                <a:latin typeface="Arial"/>
                <a:ea typeface="+mn-ea"/>
                <a:cs typeface="+mn-cs"/>
              </a:rPr>
              <a:t> </a:t>
            </a:r>
          </a:p>
        </p:txBody>
      </p:sp>
      <p:sp>
        <p:nvSpPr>
          <p:cNvPr id="523" name="Rectangle 523"/>
          <p:cNvSpPr/>
          <p:nvPr/>
        </p:nvSpPr>
        <p:spPr>
          <a:xfrm>
            <a:off x="874909" y="3163211"/>
            <a:ext cx="2503560" cy="295773"/>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cti</a:t>
            </a:r>
            <a:r>
              <a:rPr kumimoji="0" lang="en-US" sz="1006" b="0" i="0" u="none" strike="noStrike" kern="0" cap="none" spc="-36" normalizeH="0" baseline="0" noProof="0" dirty="0">
                <a:ln>
                  <a:noFill/>
                </a:ln>
                <a:solidFill>
                  <a:srgbClr val="646464"/>
                </a:solidFill>
                <a:effectLst/>
                <a:uLnTx/>
                <a:uFillTx/>
                <a:latin typeface="Arial"/>
                <a:ea typeface="+mn-ea"/>
                <a:cs typeface="+mn-cs"/>
              </a:rPr>
              <a:t>v</a:t>
            </a:r>
            <a:r>
              <a:rPr kumimoji="0" lang="en-US" sz="1006" b="0" i="0" u="none" strike="noStrike" kern="0" cap="none" spc="0" normalizeH="0" baseline="0" noProof="0" dirty="0">
                <a:ln>
                  <a:noFill/>
                </a:ln>
                <a:solidFill>
                  <a:srgbClr val="646464"/>
                </a:solidFill>
                <a:effectLst/>
                <a:uLnTx/>
                <a:uFillTx/>
                <a:latin typeface="Arial"/>
                <a:ea typeface="+mn-ea"/>
                <a:cs typeface="+mn-cs"/>
              </a:rPr>
              <a:t>it</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 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 b</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int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 f</a:t>
            </a:r>
            <a:r>
              <a:rPr kumimoji="0" lang="en-US" sz="1006" b="0" i="0" u="none" strike="noStrike" kern="0" cap="none" spc="0" normalizeH="0" baseline="0" noProof="0" dirty="0">
                <a:ln>
                  <a:noFill/>
                </a:ln>
                <a:solidFill>
                  <a:srgbClr val="646464"/>
                </a:solidFill>
                <a:effectLst/>
                <a:uLnTx/>
                <a:uFillTx/>
                <a:latin typeface="Arial"/>
                <a:ea typeface="+mn-ea"/>
                <a:cs typeface="+mn-cs"/>
              </a:rPr>
              <a:t>uncti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s</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st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ms </a:t>
            </a:r>
          </a:p>
          <a:p>
            <a:pPr marL="0" marR="0" lvl="0" indent="0" algn="l" defTabSz="913413" rtl="0" eaLnBrk="1" fontAlgn="auto" latinLnBrk="0" hangingPunct="1">
              <a:lnSpc>
                <a:spcPts val="1079"/>
              </a:lnSpc>
              <a:spcBef>
                <a:spcPts val="0"/>
              </a:spcBef>
              <a:spcAft>
                <a:spcPts val="0"/>
              </a:spcAft>
              <a:buClrTx/>
              <a:buSzTx/>
              <a:buFontTx/>
              <a:buNone/>
              <a:tabLst/>
              <a:defRPr/>
            </a:pP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nd</a:t>
            </a:r>
            <a:r>
              <a:rPr kumimoji="0" lang="en-US" sz="1009" b="0" i="0" u="none" strike="noStrike" kern="0" cap="none" spc="-64"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ut</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m</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t</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29"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int</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g</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ti</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n</a:t>
            </a:r>
            <a:r>
              <a:rPr kumimoji="0" lang="en-US" sz="1009" b="0" i="0" u="none" strike="noStrike" kern="0" cap="none" spc="-64" normalizeH="0" baseline="0" noProof="0" dirty="0">
                <a:ln>
                  <a:noFill/>
                </a:ln>
                <a:solidFill>
                  <a:srgbClr val="646464"/>
                </a:solidFill>
                <a:effectLst/>
                <a:uLnTx/>
                <a:uFillTx/>
                <a:latin typeface="Arial"/>
                <a:ea typeface="+mn-ea"/>
                <a:cs typeface="+mn-cs"/>
              </a:rPr>
              <a:t> </a:t>
            </a:r>
            <a:r>
              <a:rPr kumimoji="0" lang="en-US" sz="1009" b="0" i="0" u="none" strike="noStrike" kern="0" cap="none" spc="-45" normalizeH="0" baseline="0" noProof="0" dirty="0">
                <a:ln>
                  <a:noFill/>
                </a:ln>
                <a:solidFill>
                  <a:srgbClr val="646464"/>
                </a:solidFill>
                <a:effectLst/>
                <a:uLnTx/>
                <a:uFillTx/>
                <a:latin typeface="Arial"/>
                <a:ea typeface="+mn-ea"/>
                <a:cs typeface="+mn-cs"/>
              </a:rPr>
              <a:t>w</a:t>
            </a:r>
            <a:r>
              <a:rPr kumimoji="0" lang="en-US" sz="1009" b="0" i="0" u="none" strike="noStrike" kern="0" cap="none" spc="0" normalizeH="0" baseline="0" noProof="0" dirty="0">
                <a:ln>
                  <a:noFill/>
                </a:ln>
                <a:solidFill>
                  <a:srgbClr val="646464"/>
                </a:solidFill>
                <a:effectLst/>
                <a:uLnTx/>
                <a:uFillTx/>
                <a:latin typeface="Arial"/>
                <a:ea typeface="+mn-ea"/>
                <a:cs typeface="+mn-cs"/>
              </a:rPr>
              <a:t>ith bu</a:t>
            </a:r>
            <a:r>
              <a:rPr kumimoji="0" lang="en-US" sz="1009" b="0" i="0" u="none" strike="noStrike" kern="0" cap="none" spc="-37" normalizeH="0" baseline="0" noProof="0" dirty="0">
                <a:ln>
                  <a:noFill/>
                </a:ln>
                <a:solidFill>
                  <a:srgbClr val="646464"/>
                </a:solidFill>
                <a:effectLst/>
                <a:uLnTx/>
                <a:uFillTx/>
                <a:latin typeface="Arial"/>
                <a:ea typeface="+mn-ea"/>
                <a:cs typeface="+mn-cs"/>
              </a:rPr>
              <a:t>y</a:t>
            </a:r>
            <a:r>
              <a:rPr kumimoji="0" lang="en-US" sz="1009" b="0" i="0" u="none" strike="noStrike" kern="0" cap="none" spc="0" normalizeH="0" baseline="0" noProof="0" dirty="0">
                <a:ln>
                  <a:noFill/>
                </a:ln>
                <a:solidFill>
                  <a:srgbClr val="646464"/>
                </a:solidFill>
                <a:effectLst/>
                <a:uLnTx/>
                <a:uFillTx/>
                <a:latin typeface="Arial"/>
                <a:ea typeface="+mn-ea"/>
                <a:cs typeface="+mn-cs"/>
              </a:rPr>
              <a:t>ing</a:t>
            </a:r>
            <a:r>
              <a:rPr kumimoji="0" lang="en-US" sz="1009" b="0" i="0" u="none" strike="noStrike" kern="0" cap="none" spc="-64"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p</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0" normalizeH="0" baseline="0" noProof="0" dirty="0">
                <a:ln>
                  <a:noFill/>
                </a:ln>
                <a:solidFill>
                  <a:srgbClr val="646464"/>
                </a:solidFill>
                <a:effectLst/>
                <a:uLnTx/>
                <a:uFillTx/>
                <a:latin typeface="Arial"/>
                <a:ea typeface="+mn-ea"/>
                <a:cs typeface="+mn-cs"/>
              </a:rPr>
              <a:t>t</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l)</a:t>
            </a:r>
          </a:p>
        </p:txBody>
      </p:sp>
      <p:sp>
        <p:nvSpPr>
          <p:cNvPr id="524" name="Rectangle 524"/>
          <p:cNvSpPr/>
          <p:nvPr/>
        </p:nvSpPr>
        <p:spPr>
          <a:xfrm>
            <a:off x="701356" y="3460463"/>
            <a:ext cx="2594971" cy="295773"/>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Aut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PO</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ss</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 </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m c</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 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 </a:t>
            </a:r>
          </a:p>
          <a:p>
            <a:pPr marL="173548" marR="0" lvl="0" indent="0" algn="l" defTabSz="913413" rtl="0" eaLnBrk="1" fontAlgn="auto" latinLnBrk="0" hangingPunct="1">
              <a:lnSpc>
                <a:spcPts val="1078"/>
              </a:lnSpc>
              <a:spcBef>
                <a:spcPts val="0"/>
              </a:spcBef>
              <a:spcAft>
                <a:spcPts val="0"/>
              </a:spcAft>
              <a:buClrTx/>
              <a:buSzTx/>
              <a:buFontTx/>
              <a:buNone/>
              <a:tabLst/>
              <a:defRPr/>
            </a:pP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pp</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36" normalizeH="0" baseline="0" noProof="0" dirty="0">
                <a:ln>
                  <a:noFill/>
                </a:ln>
                <a:solidFill>
                  <a:srgbClr val="646464"/>
                </a:solidFill>
                <a:effectLst/>
                <a:uLnTx/>
                <a:uFillTx/>
                <a:latin typeface="Arial"/>
                <a:ea typeface="+mn-ea"/>
                <a:cs typeface="+mn-cs"/>
              </a:rPr>
              <a:t>v</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in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 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tching</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in</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uchl</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ss</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 </a:t>
            </a:r>
          </a:p>
        </p:txBody>
      </p:sp>
      <p:sp>
        <p:nvSpPr>
          <p:cNvPr id="525" name="Rectangle 525"/>
          <p:cNvSpPr/>
          <p:nvPr/>
        </p:nvSpPr>
        <p:spPr>
          <a:xfrm>
            <a:off x="874911" y="3734156"/>
            <a:ext cx="1298223" cy="155259"/>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9" b="0" i="0" u="none" strike="noStrike" kern="0" cap="none" spc="0" normalizeH="0" baseline="0" noProof="0" dirty="0">
                <a:ln>
                  <a:noFill/>
                </a:ln>
                <a:solidFill>
                  <a:srgbClr val="646464"/>
                </a:solidFill>
                <a:effectLst/>
                <a:uLnTx/>
                <a:uFillTx/>
                <a:latin typeface="Arial"/>
                <a:ea typeface="+mn-ea"/>
                <a:cs typeface="+mn-cs"/>
              </a:rPr>
              <a:t>n</a:t>
            </a:r>
            <a:r>
              <a:rPr kumimoji="0" lang="en-US" sz="1009" b="0" i="0" u="none" strike="noStrike" kern="0" cap="none" spc="-22" normalizeH="0" baseline="0" noProof="0" dirty="0">
                <a:ln>
                  <a:noFill/>
                </a:ln>
                <a:solidFill>
                  <a:srgbClr val="646464"/>
                </a:solidFill>
                <a:effectLst/>
                <a:uLnTx/>
                <a:uFillTx/>
                <a:latin typeface="Arial"/>
                <a:ea typeface="+mn-ea"/>
                <a:cs typeface="+mn-cs"/>
              </a:rPr>
              <a:t>ea</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0" normalizeH="0" baseline="0" noProof="0" dirty="0">
                <a:ln>
                  <a:noFill/>
                </a:ln>
                <a:solidFill>
                  <a:srgbClr val="646464"/>
                </a:solidFill>
                <a:effectLst/>
                <a:uLnTx/>
                <a:uFillTx/>
                <a:latin typeface="Arial"/>
                <a:ea typeface="+mn-ea"/>
                <a:cs typeface="+mn-cs"/>
              </a:rPr>
              <a:t> t</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uchl</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ss</a:t>
            </a:r>
            <a:r>
              <a:rPr kumimoji="0" lang="en-US" sz="1009" b="0" i="0" u="none" strike="noStrike" kern="0" cap="none" spc="-67"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p</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c</a:t>
            </a:r>
            <a:r>
              <a:rPr kumimoji="0" lang="en-US" sz="1009" b="0" i="0" u="none" strike="noStrike" kern="0" cap="none" spc="-23"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ss</a:t>
            </a:r>
          </a:p>
        </p:txBody>
      </p:sp>
      <p:sp>
        <p:nvSpPr>
          <p:cNvPr id="526" name="Rectangle 526"/>
          <p:cNvSpPr/>
          <p:nvPr/>
        </p:nvSpPr>
        <p:spPr>
          <a:xfrm>
            <a:off x="701353" y="3894603"/>
            <a:ext cx="2434520"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oa</a:t>
            </a:r>
            <a:r>
              <a:rPr kumimoji="0" lang="en-US" sz="1006" b="0" i="0" u="none" strike="noStrike" kern="0" cap="none" spc="0" normalizeH="0" baseline="0" noProof="0" dirty="0">
                <a:ln>
                  <a:noFill/>
                </a:ln>
                <a:solidFill>
                  <a:srgbClr val="646464"/>
                </a:solidFill>
                <a:effectLst/>
                <a:uLnTx/>
                <a:uFillTx/>
                <a:latin typeface="Arial"/>
                <a:ea typeface="+mn-ea"/>
                <a:cs typeface="+mn-cs"/>
              </a:rPr>
              <a:t>cti</a:t>
            </a:r>
            <a:r>
              <a:rPr kumimoji="0" lang="en-US" sz="1006" b="0" i="0" u="none" strike="noStrike" kern="0" cap="none" spc="-36" normalizeH="0" baseline="0" noProof="0" dirty="0">
                <a:ln>
                  <a:noFill/>
                </a:ln>
                <a:solidFill>
                  <a:srgbClr val="646464"/>
                </a:solidFill>
                <a:effectLst/>
                <a:uLnTx/>
                <a:uFillTx/>
                <a:latin typeface="Arial"/>
                <a:ea typeface="+mn-ea"/>
                <a:cs typeface="+mn-cs"/>
              </a:rPr>
              <a:t>v</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 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tching</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ncili</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 </a:t>
            </a:r>
          </a:p>
        </p:txBody>
      </p:sp>
      <p:sp>
        <p:nvSpPr>
          <p:cNvPr id="527" name="Rectangle 527"/>
          <p:cNvSpPr/>
          <p:nvPr/>
        </p:nvSpPr>
        <p:spPr>
          <a:xfrm>
            <a:off x="874910" y="4031619"/>
            <a:ext cx="1430275"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0" i="0" u="none" strike="noStrike" kern="0" cap="none" spc="0" normalizeH="0" baseline="0" noProof="0" dirty="0">
                <a:ln>
                  <a:noFill/>
                </a:ln>
                <a:solidFill>
                  <a:srgbClr val="646464"/>
                </a:solidFill>
                <a:effectLst/>
                <a:uLnTx/>
                <a:uFillTx/>
                <a:latin typeface="Arial"/>
                <a:ea typeface="+mn-ea"/>
                <a:cs typeface="+mn-cs"/>
              </a:rPr>
              <a:t>in</a:t>
            </a:r>
            <a:r>
              <a:rPr kumimoji="0" lang="en-US" sz="1006" b="0" i="0" u="none" strike="noStrike" kern="0" cap="none" spc="-36" normalizeH="0" baseline="0" noProof="0" dirty="0">
                <a:ln>
                  <a:noFill/>
                </a:ln>
                <a:solidFill>
                  <a:srgbClr val="646464"/>
                </a:solidFill>
                <a:effectLst/>
                <a:uLnTx/>
                <a:uFillTx/>
                <a:latin typeface="Arial"/>
                <a:ea typeface="+mn-ea"/>
                <a:cs typeface="+mn-cs"/>
              </a:rPr>
              <a:t>v</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ic</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20" normalizeH="0" baseline="0" noProof="0" dirty="0">
                <a:ln>
                  <a:noFill/>
                </a:ln>
                <a:solidFill>
                  <a:srgbClr val="646464"/>
                </a:solidFill>
                <a:effectLst/>
                <a:uLnTx/>
                <a:uFillTx/>
                <a:latin typeface="Arial"/>
                <a:ea typeface="+mn-ea"/>
                <a:cs typeface="+mn-cs"/>
              </a:rPr>
              <a:t>oo</a:t>
            </a:r>
            <a:r>
              <a:rPr kumimoji="0" lang="en-US" sz="1006" b="0" i="0" u="none" strike="noStrike" kern="0" cap="none" spc="0" normalizeH="0" baseline="0" noProof="0" dirty="0">
                <a:ln>
                  <a:noFill/>
                </a:ln>
                <a:solidFill>
                  <a:srgbClr val="646464"/>
                </a:solidFill>
                <a:effectLst/>
                <a:uLnTx/>
                <a:uFillTx/>
                <a:latin typeface="Arial"/>
                <a:ea typeface="+mn-ea"/>
                <a:cs typeface="+mn-cs"/>
              </a:rPr>
              <a:t>ds</a:t>
            </a:r>
            <a:r>
              <a:rPr kumimoji="0" lang="en-US" sz="1006" b="0" i="0" u="none" strike="noStrike" kern="0" cap="none" spc="-17"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ipt</a:t>
            </a:r>
          </a:p>
        </p:txBody>
      </p:sp>
      <p:sp>
        <p:nvSpPr>
          <p:cNvPr id="528" name="Rectangle 528"/>
          <p:cNvSpPr/>
          <p:nvPr/>
        </p:nvSpPr>
        <p:spPr>
          <a:xfrm>
            <a:off x="949204" y="2051340"/>
            <a:ext cx="1711305"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646464"/>
                </a:solidFill>
                <a:effectLst/>
                <a:uLnTx/>
                <a:uFillTx/>
                <a:latin typeface="Arial"/>
                <a:ea typeface="+mn-ea"/>
                <a:cs typeface="+mn-cs"/>
              </a:rPr>
              <a:t>Scorec</a:t>
            </a:r>
            <a:r>
              <a:rPr kumimoji="0" lang="en-US" sz="1006" b="1" i="0" u="none" strike="noStrike" kern="0" cap="none" spc="-20" normalizeH="0" baseline="0" noProof="0" dirty="0">
                <a:ln>
                  <a:noFill/>
                </a:ln>
                <a:solidFill>
                  <a:srgbClr val="646464"/>
                </a:solidFill>
                <a:effectLst/>
                <a:uLnTx/>
                <a:uFillTx/>
                <a:latin typeface="Arial"/>
                <a:ea typeface="+mn-ea"/>
                <a:cs typeface="+mn-cs"/>
              </a:rPr>
              <a:t>a</a:t>
            </a:r>
            <a:r>
              <a:rPr kumimoji="0" lang="en-US" sz="1006" b="1" i="0" u="none" strike="noStrike" kern="0" cap="none" spc="0" normalizeH="0" baseline="0" noProof="0" dirty="0">
                <a:ln>
                  <a:noFill/>
                </a:ln>
                <a:solidFill>
                  <a:srgbClr val="646464"/>
                </a:solidFill>
                <a:effectLst/>
                <a:uLnTx/>
                <a:uFillTx/>
                <a:latin typeface="Arial"/>
                <a:ea typeface="+mn-ea"/>
                <a:cs typeface="+mn-cs"/>
              </a:rPr>
              <a:t>rd</a:t>
            </a:r>
            <a:r>
              <a:rPr kumimoji="0" lang="en-US" sz="1006" b="1" i="0" u="none" strike="noStrike" kern="0" cap="none" spc="-20" normalizeH="0" baseline="0" noProof="0" dirty="0">
                <a:ln>
                  <a:noFill/>
                </a:ln>
                <a:solidFill>
                  <a:srgbClr val="646464"/>
                </a:solidFill>
                <a:effectLst/>
                <a:uLnTx/>
                <a:uFillTx/>
                <a:latin typeface="Arial"/>
                <a:ea typeface="+mn-ea"/>
                <a:cs typeface="+mn-cs"/>
              </a:rPr>
              <a:t>s</a:t>
            </a:r>
            <a:r>
              <a:rPr kumimoji="0" lang="en-US" sz="1006" b="1" i="0" u="none" strike="noStrike" kern="0" cap="none" spc="-99"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and</a:t>
            </a:r>
            <a:r>
              <a:rPr kumimoji="0" lang="en-US" sz="1006" b="1" i="0" u="none" strike="noStrike" kern="0" cap="none" spc="-18"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da</a:t>
            </a:r>
            <a:r>
              <a:rPr kumimoji="0" lang="en-US" sz="1006" b="1" i="0" u="none" strike="noStrike" kern="0" cap="none" spc="-20" normalizeH="0" baseline="0" noProof="0" dirty="0">
                <a:ln>
                  <a:noFill/>
                </a:ln>
                <a:solidFill>
                  <a:srgbClr val="646464"/>
                </a:solidFill>
                <a:effectLst/>
                <a:uLnTx/>
                <a:uFillTx/>
                <a:latin typeface="Arial"/>
                <a:ea typeface="+mn-ea"/>
                <a:cs typeface="+mn-cs"/>
              </a:rPr>
              <a:t>s</a:t>
            </a:r>
            <a:r>
              <a:rPr kumimoji="0" lang="en-US" sz="1006" b="1" i="0" u="none" strike="noStrike" kern="0" cap="none" spc="0" normalizeH="0" baseline="0" noProof="0" dirty="0">
                <a:ln>
                  <a:noFill/>
                </a:ln>
                <a:solidFill>
                  <a:srgbClr val="646464"/>
                </a:solidFill>
                <a:effectLst/>
                <a:uLnTx/>
                <a:uFillTx/>
                <a:latin typeface="Arial"/>
                <a:ea typeface="+mn-ea"/>
                <a:cs typeface="+mn-cs"/>
              </a:rPr>
              <a:t>hboards</a:t>
            </a:r>
          </a:p>
        </p:txBody>
      </p:sp>
      <p:sp>
        <p:nvSpPr>
          <p:cNvPr id="529" name="Rectangle 529"/>
          <p:cNvSpPr/>
          <p:nvPr/>
        </p:nvSpPr>
        <p:spPr>
          <a:xfrm>
            <a:off x="949205" y="2211196"/>
            <a:ext cx="2481893" cy="488084"/>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 d</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shb</a:t>
            </a:r>
            <a:r>
              <a:rPr kumimoji="0" lang="en-US" sz="1006" b="0" i="0" u="none" strike="noStrike" kern="0" cap="none" spc="-20" normalizeH="0" baseline="0" noProof="0" dirty="0">
                <a:ln>
                  <a:noFill/>
                </a:ln>
                <a:solidFill>
                  <a:srgbClr val="646464"/>
                </a:solidFill>
                <a:effectLst/>
                <a:uLnTx/>
                <a:uFillTx/>
                <a:latin typeface="Arial"/>
                <a:ea typeface="+mn-ea"/>
                <a:cs typeface="+mn-cs"/>
              </a:rPr>
              <a:t>oa</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ds</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sc</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ds</a:t>
            </a:r>
          </a:p>
          <a:p>
            <a:pPr marL="0" marR="0" lvl="0" indent="0" algn="l" defTabSz="913413" rtl="0" eaLnBrk="1" fontAlgn="auto" latinLnBrk="0" hangingPunct="1">
              <a:lnSpc>
                <a:spcPts val="1259"/>
              </a:lnSpc>
              <a:spcBef>
                <a:spcPts val="0"/>
              </a:spcBef>
              <a:spcAft>
                <a:spcPts val="0"/>
              </a:spcAft>
              <a:buClrTx/>
              <a:buSzTx/>
              <a:buFontTx/>
              <a:buNone/>
              <a:tabLst/>
              <a:defRPr/>
            </a:pPr>
            <a:r>
              <a:rPr kumimoji="0" lang="en-US" sz="686" b="0" i="0" u="none" strike="noStrike" kern="0" cap="none" spc="687" normalizeH="0" baseline="0" noProof="0" dirty="0">
                <a:ln>
                  <a:noFill/>
                </a:ln>
                <a:solidFill>
                  <a:srgbClr val="808080"/>
                </a:solidFill>
                <a:effectLst/>
                <a:uLnTx/>
                <a:uFillTx/>
                <a:latin typeface="Arial"/>
                <a:ea typeface="+mn-ea"/>
                <a:cs typeface="+mn-cs"/>
              </a:rPr>
              <a:t>►</a:t>
            </a:r>
            <a:r>
              <a:rPr kumimoji="0" lang="en-US" sz="1009" b="0" i="0" u="none" strike="noStrike" kern="0" cap="none" spc="0" normalizeH="0" baseline="0" noProof="0" dirty="0">
                <a:ln>
                  <a:noFill/>
                </a:ln>
                <a:solidFill>
                  <a:srgbClr val="646464"/>
                </a:solidFill>
                <a:effectLst/>
                <a:uLnTx/>
                <a:uFillTx/>
                <a:latin typeface="Arial"/>
                <a:ea typeface="+mn-ea"/>
                <a:cs typeface="+mn-cs"/>
              </a:rPr>
              <a:t>C</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ll</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ct d</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t</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29" normalizeH="0" baseline="0" noProof="0" dirty="0">
                <a:ln>
                  <a:noFill/>
                </a:ln>
                <a:solidFill>
                  <a:srgbClr val="646464"/>
                </a:solidFill>
                <a:effectLst/>
                <a:uLnTx/>
                <a:uFillTx/>
                <a:latin typeface="Arial"/>
                <a:ea typeface="+mn-ea"/>
                <a:cs typeface="+mn-cs"/>
              </a:rPr>
              <a:t> f</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m multipl</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57"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s</a:t>
            </a:r>
            <a:r>
              <a:rPr kumimoji="0" lang="en-US" sz="1009" b="0" i="0" u="none" strike="noStrike" kern="0" cap="none" spc="-23"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u</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0" normalizeH="0" baseline="0" noProof="0" dirty="0">
                <a:ln>
                  <a:noFill/>
                </a:ln>
                <a:solidFill>
                  <a:srgbClr val="646464"/>
                </a:solidFill>
                <a:effectLst/>
                <a:uLnTx/>
                <a:uFillTx/>
                <a:latin typeface="Arial"/>
                <a:ea typeface="+mn-ea"/>
                <a:cs typeface="+mn-cs"/>
              </a:rPr>
              <a:t>c</a:t>
            </a:r>
            <a:r>
              <a:rPr kumimoji="0" lang="en-US" sz="1009" b="0" i="0" u="none" strike="noStrike" kern="0" cap="none" spc="-23"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s</a:t>
            </a:r>
          </a:p>
          <a:p>
            <a:pPr marL="0" marR="0" lvl="0" indent="0" algn="l" defTabSz="913413" rtl="0" eaLnBrk="1" fontAlgn="auto" latinLnBrk="0" hangingPunct="1">
              <a:lnSpc>
                <a:spcPts val="126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A</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chi</a:t>
            </a:r>
            <a:r>
              <a:rPr kumimoji="0" lang="en-US" sz="1006" b="0" i="0" u="none" strike="noStrike" kern="0" cap="none" spc="-36" normalizeH="0" baseline="0" noProof="0" dirty="0">
                <a:ln>
                  <a:noFill/>
                </a:ln>
                <a:solidFill>
                  <a:srgbClr val="646464"/>
                </a:solidFill>
                <a:effectLst/>
                <a:uLnTx/>
                <a:uFillTx/>
                <a:latin typeface="Arial"/>
                <a:ea typeface="+mn-ea"/>
                <a:cs typeface="+mn-cs"/>
              </a:rPr>
              <a:t>v</a:t>
            </a:r>
            <a:r>
              <a:rPr kumimoji="0" lang="en-US" sz="1006" b="0" i="0" u="none" strike="noStrike" kern="0" cap="none" spc="0" normalizeH="0" baseline="0" noProof="0" dirty="0">
                <a:ln>
                  <a:noFill/>
                </a:ln>
                <a:solidFill>
                  <a:srgbClr val="646464"/>
                </a:solidFill>
                <a:effectLst/>
                <a:uLnTx/>
                <a:uFillTx/>
                <a:latin typeface="Arial"/>
                <a:ea typeface="+mn-ea"/>
                <a:cs typeface="+mn-cs"/>
              </a:rPr>
              <a:t>ing</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 d</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28" normalizeH="0" baseline="0" noProof="0" dirty="0">
                <a:ln>
                  <a:noFill/>
                </a:ln>
                <a:solidFill>
                  <a:srgbClr val="646464"/>
                </a:solidFill>
                <a:effectLst/>
                <a:uLnTx/>
                <a:uFillTx/>
                <a:latin typeface="Arial"/>
                <a:ea typeface="+mn-ea"/>
                <a:cs typeface="+mn-cs"/>
              </a:rPr>
              <a:t> f</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 multi</a:t>
            </a:r>
            <a:r>
              <a:rPr kumimoji="0" lang="en-US" sz="1006" b="0" i="0" u="none" strike="noStrike" kern="0" cap="none" spc="-11" normalizeH="0" baseline="0" noProof="0" dirty="0">
                <a:ln>
                  <a:noFill/>
                </a:ln>
                <a:solidFill>
                  <a:srgbClr val="646464"/>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0" normalizeH="0" baseline="0" noProof="0" dirty="0">
                <a:ln>
                  <a:noFill/>
                </a:ln>
                <a:solidFill>
                  <a:srgbClr val="646464"/>
                </a:solidFill>
                <a:effectLst/>
                <a:uLnTx/>
                <a:uFillTx/>
                <a:latin typeface="Arial"/>
                <a:ea typeface="+mn-ea"/>
                <a:cs typeface="+mn-cs"/>
              </a:rPr>
              <a:t>sis</a:t>
            </a:r>
          </a:p>
        </p:txBody>
      </p:sp>
      <p:sp>
        <p:nvSpPr>
          <p:cNvPr id="530" name="Rectangle 530"/>
          <p:cNvSpPr/>
          <p:nvPr/>
        </p:nvSpPr>
        <p:spPr>
          <a:xfrm>
            <a:off x="6539149" y="4849790"/>
            <a:ext cx="1589508"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646464"/>
                </a:solidFill>
                <a:effectLst/>
                <a:uLnTx/>
                <a:uFillTx/>
                <a:latin typeface="Arial"/>
                <a:ea typeface="+mn-ea"/>
                <a:cs typeface="+mn-cs"/>
              </a:rPr>
              <a:t>Supplier</a:t>
            </a:r>
            <a:r>
              <a:rPr kumimoji="0" lang="en-US" sz="1006" b="1" i="0" u="none" strike="noStrike" kern="0" cap="none" spc="-99"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ri</a:t>
            </a:r>
            <a:r>
              <a:rPr kumimoji="0" lang="en-US" sz="1006" b="1" i="0" u="none" strike="noStrike" kern="0" cap="none" spc="-20" normalizeH="0" baseline="0" noProof="0" dirty="0">
                <a:ln>
                  <a:noFill/>
                </a:ln>
                <a:solidFill>
                  <a:srgbClr val="646464"/>
                </a:solidFill>
                <a:effectLst/>
                <a:uLnTx/>
                <a:uFillTx/>
                <a:latin typeface="Arial"/>
                <a:ea typeface="+mn-ea"/>
                <a:cs typeface="+mn-cs"/>
              </a:rPr>
              <a:t>s</a:t>
            </a:r>
            <a:r>
              <a:rPr kumimoji="0" lang="en-US" sz="1006" b="1" i="0" u="none" strike="noStrike" kern="0" cap="none" spc="0" normalizeH="0" baseline="0" noProof="0" dirty="0">
                <a:ln>
                  <a:noFill/>
                </a:ln>
                <a:solidFill>
                  <a:srgbClr val="646464"/>
                </a:solidFill>
                <a:effectLst/>
                <a:uLnTx/>
                <a:uFillTx/>
                <a:latin typeface="Arial"/>
                <a:ea typeface="+mn-ea"/>
                <a:cs typeface="+mn-cs"/>
              </a:rPr>
              <a:t>k</a:t>
            </a:r>
            <a:r>
              <a:rPr kumimoji="0" lang="en-US" sz="1006" b="1" i="0" u="none" strike="noStrike" kern="0" cap="none" spc="-18"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manag</a:t>
            </a:r>
            <a:r>
              <a:rPr kumimoji="0" lang="en-US" sz="1006" b="1" i="0" u="none" strike="noStrike" kern="0" cap="none" spc="-20" normalizeH="0" baseline="0" noProof="0" dirty="0">
                <a:ln>
                  <a:noFill/>
                </a:ln>
                <a:solidFill>
                  <a:srgbClr val="646464"/>
                </a:solidFill>
                <a:effectLst/>
                <a:uLnTx/>
                <a:uFillTx/>
                <a:latin typeface="Arial"/>
                <a:ea typeface="+mn-ea"/>
                <a:cs typeface="+mn-cs"/>
              </a:rPr>
              <a:t>e</a:t>
            </a:r>
            <a:r>
              <a:rPr kumimoji="0" lang="en-US" sz="1006" b="1" i="0" u="none" strike="noStrike" kern="0" cap="none" spc="0" normalizeH="0" baseline="0" noProof="0" dirty="0">
                <a:ln>
                  <a:noFill/>
                </a:ln>
                <a:solidFill>
                  <a:srgbClr val="646464"/>
                </a:solidFill>
                <a:effectLst/>
                <a:uLnTx/>
                <a:uFillTx/>
                <a:latin typeface="Arial"/>
                <a:ea typeface="+mn-ea"/>
                <a:cs typeface="+mn-cs"/>
              </a:rPr>
              <a:t>m</a:t>
            </a:r>
            <a:r>
              <a:rPr kumimoji="0" lang="en-US" sz="1006" b="1" i="0" u="none" strike="noStrike" kern="0" cap="none" spc="-20" normalizeH="0" baseline="0" noProof="0" dirty="0">
                <a:ln>
                  <a:noFill/>
                </a:ln>
                <a:solidFill>
                  <a:srgbClr val="646464"/>
                </a:solidFill>
                <a:effectLst/>
                <a:uLnTx/>
                <a:uFillTx/>
                <a:latin typeface="Arial"/>
                <a:ea typeface="+mn-ea"/>
                <a:cs typeface="+mn-cs"/>
              </a:rPr>
              <a:t>e</a:t>
            </a:r>
            <a:r>
              <a:rPr kumimoji="0" lang="en-US" sz="1006" b="1" i="0" u="none" strike="noStrike" kern="0" cap="none" spc="0" normalizeH="0" baseline="0" noProof="0" dirty="0">
                <a:ln>
                  <a:noFill/>
                </a:ln>
                <a:solidFill>
                  <a:srgbClr val="646464"/>
                </a:solidFill>
                <a:effectLst/>
                <a:uLnTx/>
                <a:uFillTx/>
                <a:latin typeface="Arial"/>
                <a:ea typeface="+mn-ea"/>
                <a:cs typeface="+mn-cs"/>
              </a:rPr>
              <a:t>nt</a:t>
            </a:r>
          </a:p>
        </p:txBody>
      </p:sp>
      <p:sp>
        <p:nvSpPr>
          <p:cNvPr id="531" name="Rectangle 531"/>
          <p:cNvSpPr/>
          <p:nvPr/>
        </p:nvSpPr>
        <p:spPr>
          <a:xfrm>
            <a:off x="6539152" y="5009304"/>
            <a:ext cx="3295173" cy="155259"/>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6" b="0" i="0" u="none" strike="noStrike" kern="0" cap="none" spc="687" normalizeH="0" baseline="0" noProof="0" dirty="0">
                <a:ln>
                  <a:noFill/>
                </a:ln>
                <a:solidFill>
                  <a:srgbClr val="808080"/>
                </a:solidFill>
                <a:effectLst/>
                <a:uLnTx/>
                <a:uFillTx/>
                <a:latin typeface="Arial"/>
                <a:ea typeface="+mn-ea"/>
                <a:cs typeface="+mn-cs"/>
              </a:rPr>
              <a:t>►</a:t>
            </a:r>
            <a:r>
              <a:rPr kumimoji="0" lang="en-US" sz="1009" b="0" i="0" u="none" strike="noStrike" kern="0" cap="none" spc="0" normalizeH="0" baseline="0" noProof="0" dirty="0">
                <a:ln>
                  <a:noFill/>
                </a:ln>
                <a:solidFill>
                  <a:srgbClr val="646464"/>
                </a:solidFill>
                <a:effectLst/>
                <a:uLnTx/>
                <a:uFillTx/>
                <a:latin typeface="Arial"/>
                <a:ea typeface="+mn-ea"/>
                <a:cs typeface="+mn-cs"/>
              </a:rPr>
              <a:t>C</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mpl</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37" normalizeH="0" baseline="0" noProof="0" dirty="0">
                <a:ln>
                  <a:noFill/>
                </a:ln>
                <a:solidFill>
                  <a:srgbClr val="646464"/>
                </a:solidFill>
                <a:effectLst/>
                <a:uLnTx/>
                <a:uFillTx/>
                <a:latin typeface="Arial"/>
                <a:ea typeface="+mn-ea"/>
                <a:cs typeface="+mn-cs"/>
              </a:rPr>
              <a:t>x</a:t>
            </a:r>
            <a:r>
              <a:rPr kumimoji="0" lang="en-US" sz="1009" b="0" i="0" u="none" strike="noStrike" kern="0" cap="none" spc="0" normalizeH="0" baseline="0" noProof="0" dirty="0">
                <a:ln>
                  <a:noFill/>
                </a:ln>
                <a:solidFill>
                  <a:srgbClr val="646464"/>
                </a:solidFill>
                <a:effectLst/>
                <a:uLnTx/>
                <a:uFillTx/>
                <a:latin typeface="Arial"/>
                <a:ea typeface="+mn-ea"/>
                <a:cs typeface="+mn-cs"/>
              </a:rPr>
              <a:t>/</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uts</a:t>
            </a:r>
            <a:r>
              <a:rPr kumimoji="0" lang="en-US" sz="1009" b="0" i="0" u="none" strike="noStrike" kern="0" cap="none" spc="-23"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u</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0" normalizeH="0" baseline="0" noProof="0" dirty="0">
                <a:ln>
                  <a:noFill/>
                </a:ln>
                <a:solidFill>
                  <a:srgbClr val="646464"/>
                </a:solidFill>
                <a:effectLst/>
                <a:uLnTx/>
                <a:uFillTx/>
                <a:latin typeface="Arial"/>
                <a:ea typeface="+mn-ea"/>
                <a:cs typeface="+mn-cs"/>
              </a:rPr>
              <a:t>cing</a:t>
            </a:r>
            <a:r>
              <a:rPr kumimoji="0" lang="en-US" sz="1009" b="0" i="0" u="none" strike="noStrike" kern="0" cap="none" spc="-101"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c</a:t>
            </a:r>
            <a:r>
              <a:rPr kumimoji="0" lang="en-US" sz="1009" b="0" i="0" u="none" strike="noStrike" kern="0" cap="none" spc="-23"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nt</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ct</a:t>
            </a:r>
            <a:r>
              <a:rPr kumimoji="0" lang="en-US" sz="1009" b="0" i="0" u="none" strike="noStrike" kern="0" cap="none" spc="-29"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c</a:t>
            </a:r>
            <a:r>
              <a:rPr kumimoji="0" lang="en-US" sz="1009" b="0" i="0" u="none" strike="noStrike" kern="0" cap="none" spc="-23"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mpli</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nc</a:t>
            </a:r>
            <a:r>
              <a:rPr kumimoji="0" lang="en-US" sz="1009" b="0" i="0" u="none" strike="noStrike" kern="0" cap="none" spc="-23" normalizeH="0" baseline="0" noProof="0" dirty="0">
                <a:ln>
                  <a:noFill/>
                </a:ln>
                <a:solidFill>
                  <a:srgbClr val="646464"/>
                </a:solidFill>
                <a:effectLst/>
                <a:uLnTx/>
                <a:uFillTx/>
                <a:latin typeface="Arial"/>
                <a:ea typeface="+mn-ea"/>
                <a:cs typeface="+mn-cs"/>
              </a:rPr>
              <a:t>e</a:t>
            </a:r>
            <a:r>
              <a:rPr kumimoji="0" lang="en-US" sz="1009" b="0" i="0" u="none" strike="noStrike" kern="0" cap="none" spc="-29"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m</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n</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g</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m</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nt</a:t>
            </a:r>
          </a:p>
        </p:txBody>
      </p:sp>
      <p:sp>
        <p:nvSpPr>
          <p:cNvPr id="532" name="Rectangle 532"/>
          <p:cNvSpPr/>
          <p:nvPr/>
        </p:nvSpPr>
        <p:spPr>
          <a:xfrm>
            <a:off x="6539149" y="5169750"/>
            <a:ext cx="3338314"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Inb</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un</a:t>
            </a:r>
            <a:r>
              <a:rPr kumimoji="0" lang="en-US" sz="1006" b="0" i="0" u="none" strike="noStrike" kern="0" cap="none" spc="-20" normalizeH="0" baseline="0" noProof="0" dirty="0">
                <a:ln>
                  <a:noFill/>
                </a:ln>
                <a:solidFill>
                  <a:srgbClr val="646464"/>
                </a:solidFill>
                <a:effectLst/>
                <a:uLnTx/>
                <a:uFillTx/>
                <a:latin typeface="Arial"/>
                <a:ea typeface="+mn-ea"/>
                <a:cs typeface="+mn-cs"/>
              </a:rPr>
              <a:t>d</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duct</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qu</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lit</a:t>
            </a:r>
            <a:r>
              <a:rPr kumimoji="0" lang="en-US" sz="1006" b="0" i="0" u="none" strike="noStrike" kern="0" cap="none" spc="-36" normalizeH="0" baseline="0" noProof="0" dirty="0">
                <a:ln>
                  <a:noFill/>
                </a:ln>
                <a:solidFill>
                  <a:srgbClr val="646464"/>
                </a:solidFill>
                <a:effectLst/>
                <a:uLnTx/>
                <a:uFillTx/>
                <a:latin typeface="Arial"/>
                <a:ea typeface="+mn-ea"/>
                <a:cs typeface="+mn-cs"/>
              </a:rPr>
              <a:t>y</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sting</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mpli</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nc</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ting</a:t>
            </a:r>
          </a:p>
        </p:txBody>
      </p:sp>
      <p:sp>
        <p:nvSpPr>
          <p:cNvPr id="533" name="Rectangle 533"/>
          <p:cNvSpPr/>
          <p:nvPr/>
        </p:nvSpPr>
        <p:spPr>
          <a:xfrm>
            <a:off x="6539148" y="5329604"/>
            <a:ext cx="2949270"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12"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nit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ing</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a:t>
            </a:r>
            <a:r>
              <a:rPr kumimoji="0" lang="en-US" sz="1006" b="0" i="0" u="none" strike="noStrike" kern="0" cap="none" spc="0" normalizeH="0" baseline="0" noProof="0" dirty="0">
                <a:ln>
                  <a:noFill/>
                </a:ln>
                <a:solidFill>
                  <a:srgbClr val="646464"/>
                </a:solidFill>
                <a:effectLst/>
                <a:uLnTx/>
                <a:uFillTx/>
                <a:latin typeface="Arial"/>
                <a:ea typeface="+mn-ea"/>
                <a:cs typeface="+mn-cs"/>
              </a:rPr>
              <a:t>l</a:t>
            </a:r>
            <a:r>
              <a:rPr kumimoji="0" lang="en-US" sz="1006" b="0" i="0" u="none" strike="noStrike" kern="0" cap="none" spc="-11" normalizeH="0" baseline="0" noProof="0" dirty="0">
                <a:ln>
                  <a:noFill/>
                </a:ln>
                <a:solidFill>
                  <a:srgbClr val="646464"/>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tim</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 n</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ic</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isk </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36" normalizeH="0" baseline="0" noProof="0" dirty="0">
                <a:ln>
                  <a:noFill/>
                </a:ln>
                <a:solidFill>
                  <a:srgbClr val="646464"/>
                </a:solidFill>
                <a:effectLst/>
                <a:uLnTx/>
                <a:uFillTx/>
                <a:latin typeface="Arial"/>
                <a:ea typeface="+mn-ea"/>
                <a:cs typeface="+mn-cs"/>
              </a:rPr>
              <a:t>v</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nts</a:t>
            </a:r>
          </a:p>
        </p:txBody>
      </p:sp>
      <p:sp>
        <p:nvSpPr>
          <p:cNvPr id="534" name="Rectangle 534"/>
          <p:cNvSpPr/>
          <p:nvPr/>
        </p:nvSpPr>
        <p:spPr>
          <a:xfrm>
            <a:off x="6539149" y="5489813"/>
            <a:ext cx="4281789"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Ong</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ing</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isk 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nt</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in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nci</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 l</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put</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a:t>
            </a:r>
            <a:r>
              <a:rPr kumimoji="0" lang="en-US" sz="1006" b="0" i="0" u="none" strike="noStrike" kern="0" cap="none" spc="-12" normalizeH="0" baseline="0" noProof="0" dirty="0">
                <a:ln>
                  <a:noFill/>
                </a:ln>
                <a:solidFill>
                  <a:srgbClr val="646464"/>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 </a:t>
            </a:r>
          </a:p>
        </p:txBody>
      </p:sp>
      <p:sp>
        <p:nvSpPr>
          <p:cNvPr id="535" name="Rectangle 535"/>
          <p:cNvSpPr/>
          <p:nvPr/>
        </p:nvSpPr>
        <p:spPr>
          <a:xfrm>
            <a:off x="2414680" y="5003810"/>
            <a:ext cx="2104965" cy="654752"/>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24" normalizeH="0" baseline="0" noProof="0" dirty="0">
                <a:ln>
                  <a:noFill/>
                </a:ln>
                <a:solidFill>
                  <a:srgbClr val="646464"/>
                </a:solidFill>
                <a:effectLst/>
                <a:uLnTx/>
                <a:uFillTx/>
                <a:latin typeface="Arial"/>
                <a:ea typeface="+mn-ea"/>
                <a:cs typeface="+mn-cs"/>
              </a:rPr>
              <a:t>P</a:t>
            </a:r>
            <a:r>
              <a:rPr kumimoji="0" lang="en-US" sz="1006" b="1" i="0" u="none" strike="noStrike" kern="0" cap="none" spc="0" normalizeH="0" baseline="0" noProof="0" dirty="0">
                <a:ln>
                  <a:noFill/>
                </a:ln>
                <a:solidFill>
                  <a:srgbClr val="646464"/>
                </a:solidFill>
                <a:effectLst/>
                <a:uLnTx/>
                <a:uFillTx/>
                <a:latin typeface="Arial"/>
                <a:ea typeface="+mn-ea"/>
                <a:cs typeface="+mn-cs"/>
              </a:rPr>
              <a:t>rocurem</a:t>
            </a:r>
            <a:r>
              <a:rPr kumimoji="0" lang="en-US" sz="1006" b="1" i="0" u="none" strike="noStrike" kern="0" cap="none" spc="-20" normalizeH="0" baseline="0" noProof="0" dirty="0">
                <a:ln>
                  <a:noFill/>
                </a:ln>
                <a:solidFill>
                  <a:srgbClr val="646464"/>
                </a:solidFill>
                <a:effectLst/>
                <a:uLnTx/>
                <a:uFillTx/>
                <a:latin typeface="Arial"/>
                <a:ea typeface="+mn-ea"/>
                <a:cs typeface="+mn-cs"/>
              </a:rPr>
              <a:t>e</a:t>
            </a:r>
            <a:r>
              <a:rPr kumimoji="0" lang="en-US" sz="1006" b="1" i="0" u="none" strike="noStrike" kern="0" cap="none" spc="0" normalizeH="0" baseline="0" noProof="0" dirty="0">
                <a:ln>
                  <a:noFill/>
                </a:ln>
                <a:solidFill>
                  <a:srgbClr val="646464"/>
                </a:solidFill>
                <a:effectLst/>
                <a:uLnTx/>
                <a:uFillTx/>
                <a:latin typeface="Arial"/>
                <a:ea typeface="+mn-ea"/>
                <a:cs typeface="+mn-cs"/>
              </a:rPr>
              <a:t>n</a:t>
            </a:r>
            <a:r>
              <a:rPr kumimoji="0" lang="en-US" sz="1006" b="1" i="0" u="none" strike="noStrike" kern="0" cap="none" spc="-12" normalizeH="0" baseline="0" noProof="0" dirty="0">
                <a:ln>
                  <a:noFill/>
                </a:ln>
                <a:solidFill>
                  <a:srgbClr val="646464"/>
                </a:solidFill>
                <a:effectLst/>
                <a:uLnTx/>
                <a:uFillTx/>
                <a:latin typeface="Arial"/>
                <a:ea typeface="+mn-ea"/>
                <a:cs typeface="+mn-cs"/>
              </a:rPr>
              <a:t>t</a:t>
            </a:r>
            <a:r>
              <a:rPr kumimoji="0" lang="en-US" sz="1006" b="1" i="0" u="none" strike="noStrike" kern="0" cap="none" spc="-99"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da</a:t>
            </a:r>
            <a:r>
              <a:rPr kumimoji="0" lang="en-US" sz="1006" b="1" i="0" u="none" strike="noStrike" kern="0" cap="none" spc="-12" normalizeH="0" baseline="0" noProof="0" dirty="0">
                <a:ln>
                  <a:noFill/>
                </a:ln>
                <a:solidFill>
                  <a:srgbClr val="646464"/>
                </a:solidFill>
                <a:effectLst/>
                <a:uLnTx/>
                <a:uFillTx/>
                <a:latin typeface="Arial"/>
                <a:ea typeface="+mn-ea"/>
                <a:cs typeface="+mn-cs"/>
              </a:rPr>
              <a:t>t</a:t>
            </a:r>
            <a:r>
              <a:rPr kumimoji="0" lang="en-US" sz="1006" b="1" i="0" u="none" strike="noStrike" kern="0" cap="none" spc="0" normalizeH="0" baseline="0" noProof="0" dirty="0">
                <a:ln>
                  <a:noFill/>
                </a:ln>
                <a:solidFill>
                  <a:srgbClr val="646464"/>
                </a:solidFill>
                <a:effectLst/>
                <a:uLnTx/>
                <a:uFillTx/>
                <a:latin typeface="Arial"/>
                <a:ea typeface="+mn-ea"/>
                <a:cs typeface="+mn-cs"/>
              </a:rPr>
              <a:t>a</a:t>
            </a:r>
            <a:r>
              <a:rPr kumimoji="0" lang="en-US" sz="1006" b="1" i="0" u="none" strike="noStrike" kern="0" cap="none" spc="-17"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manag</a:t>
            </a:r>
            <a:r>
              <a:rPr kumimoji="0" lang="en-US" sz="1006" b="1" i="0" u="none" strike="noStrike" kern="0" cap="none" spc="-20" normalizeH="0" baseline="0" noProof="0" dirty="0">
                <a:ln>
                  <a:noFill/>
                </a:ln>
                <a:solidFill>
                  <a:srgbClr val="646464"/>
                </a:solidFill>
                <a:effectLst/>
                <a:uLnTx/>
                <a:uFillTx/>
                <a:latin typeface="Arial"/>
                <a:ea typeface="+mn-ea"/>
                <a:cs typeface="+mn-cs"/>
              </a:rPr>
              <a:t>e</a:t>
            </a:r>
            <a:r>
              <a:rPr kumimoji="0" lang="en-US" sz="1006" b="1" i="0" u="none" strike="noStrike" kern="0" cap="none" spc="0" normalizeH="0" baseline="0" noProof="0" dirty="0">
                <a:ln>
                  <a:noFill/>
                </a:ln>
                <a:solidFill>
                  <a:srgbClr val="646464"/>
                </a:solidFill>
                <a:effectLst/>
                <a:uLnTx/>
                <a:uFillTx/>
                <a:latin typeface="Arial"/>
                <a:ea typeface="+mn-ea"/>
                <a:cs typeface="+mn-cs"/>
              </a:rPr>
              <a:t>m</a:t>
            </a:r>
            <a:r>
              <a:rPr kumimoji="0" lang="en-US" sz="1006" b="1" i="0" u="none" strike="noStrike" kern="0" cap="none" spc="-20" normalizeH="0" baseline="0" noProof="0" dirty="0">
                <a:ln>
                  <a:noFill/>
                </a:ln>
                <a:solidFill>
                  <a:srgbClr val="646464"/>
                </a:solidFill>
                <a:effectLst/>
                <a:uLnTx/>
                <a:uFillTx/>
                <a:latin typeface="Arial"/>
                <a:ea typeface="+mn-ea"/>
                <a:cs typeface="+mn-cs"/>
              </a:rPr>
              <a:t>e</a:t>
            </a:r>
            <a:r>
              <a:rPr kumimoji="0" lang="en-US" sz="1006" b="1" i="0" u="none" strike="noStrike" kern="0" cap="none" spc="0" normalizeH="0" baseline="0" noProof="0" dirty="0">
                <a:ln>
                  <a:noFill/>
                </a:ln>
                <a:solidFill>
                  <a:srgbClr val="646464"/>
                </a:solidFill>
                <a:effectLst/>
                <a:uLnTx/>
                <a:uFillTx/>
                <a:latin typeface="Arial"/>
                <a:ea typeface="+mn-ea"/>
                <a:cs typeface="+mn-cs"/>
              </a:rPr>
              <a:t>nt</a:t>
            </a:r>
          </a:p>
          <a:p>
            <a:pPr marL="0" marR="0" lvl="0" indent="0" algn="l" defTabSz="913413" rtl="0" eaLnBrk="1" fontAlgn="auto" latinLnBrk="0" hangingPunct="1">
              <a:lnSpc>
                <a:spcPts val="1261"/>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12"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i</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 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st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 d</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nt</a:t>
            </a:r>
          </a:p>
          <a:p>
            <a:pPr marL="0" marR="0" lvl="0" indent="0" algn="l" defTabSz="913413" rtl="0" eaLnBrk="1" fontAlgn="auto" latinLnBrk="0" hangingPunct="1">
              <a:lnSpc>
                <a:spcPts val="1259"/>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nt</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ct</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nt</a:t>
            </a:r>
          </a:p>
          <a:p>
            <a:pPr marL="0" marR="0" lvl="0" indent="0" algn="l" defTabSz="913413" rtl="0" eaLnBrk="1" fontAlgn="auto" latinLnBrk="0" hangingPunct="1">
              <a:lnSpc>
                <a:spcPts val="1258"/>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V</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st</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nt</a:t>
            </a:r>
          </a:p>
        </p:txBody>
      </p:sp>
      <p:sp>
        <p:nvSpPr>
          <p:cNvPr id="536" name="Rectangle 536"/>
          <p:cNvSpPr/>
          <p:nvPr/>
        </p:nvSpPr>
        <p:spPr>
          <a:xfrm>
            <a:off x="1380706" y="4290431"/>
            <a:ext cx="2159965" cy="321414"/>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646464"/>
                </a:solidFill>
                <a:effectLst/>
                <a:uLnTx/>
                <a:uFillTx/>
                <a:latin typeface="Arial"/>
                <a:ea typeface="+mn-ea"/>
                <a:cs typeface="+mn-cs"/>
              </a:rPr>
              <a:t>Tra</a:t>
            </a:r>
            <a:r>
              <a:rPr kumimoji="0" lang="en-US" sz="1006" b="1" i="0" u="none" strike="noStrike" kern="0" cap="none" spc="-20" normalizeH="0" baseline="0" noProof="0" dirty="0">
                <a:ln>
                  <a:noFill/>
                </a:ln>
                <a:solidFill>
                  <a:srgbClr val="646464"/>
                </a:solidFill>
                <a:effectLst/>
                <a:uLnTx/>
                <a:uFillTx/>
                <a:latin typeface="Arial"/>
                <a:ea typeface="+mn-ea"/>
                <a:cs typeface="+mn-cs"/>
              </a:rPr>
              <a:t>v</a:t>
            </a:r>
            <a:r>
              <a:rPr kumimoji="0" lang="en-US" sz="1006" b="1" i="0" u="none" strike="noStrike" kern="0" cap="none" spc="0" normalizeH="0" baseline="0" noProof="0" dirty="0">
                <a:ln>
                  <a:noFill/>
                </a:ln>
                <a:solidFill>
                  <a:srgbClr val="646464"/>
                </a:solidFill>
                <a:effectLst/>
                <a:uLnTx/>
                <a:uFillTx/>
                <a:latin typeface="Arial"/>
                <a:ea typeface="+mn-ea"/>
                <a:cs typeface="+mn-cs"/>
              </a:rPr>
              <a:t>el</a:t>
            </a:r>
            <a:r>
              <a:rPr kumimoji="0" lang="en-US" sz="1006" b="1" i="0" u="none" strike="noStrike" kern="0" cap="none" spc="-99"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and</a:t>
            </a:r>
            <a:r>
              <a:rPr kumimoji="0" lang="en-US" sz="1006" b="1" i="0" u="none" strike="noStrike" kern="0" cap="none" spc="-28"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expen</a:t>
            </a:r>
            <a:r>
              <a:rPr kumimoji="0" lang="en-US" sz="1006" b="1" i="0" u="none" strike="noStrike" kern="0" cap="none" spc="-20" normalizeH="0" baseline="0" noProof="0" dirty="0">
                <a:ln>
                  <a:noFill/>
                </a:ln>
                <a:solidFill>
                  <a:srgbClr val="646464"/>
                </a:solidFill>
                <a:effectLst/>
                <a:uLnTx/>
                <a:uFillTx/>
                <a:latin typeface="Arial"/>
                <a:ea typeface="+mn-ea"/>
                <a:cs typeface="+mn-cs"/>
              </a:rPr>
              <a:t>s</a:t>
            </a:r>
            <a:r>
              <a:rPr kumimoji="0" lang="en-US" sz="1006" b="1" i="0" u="none" strike="noStrike" kern="0" cap="none" spc="0" normalizeH="0" baseline="0" noProof="0" dirty="0">
                <a:ln>
                  <a:noFill/>
                </a:ln>
                <a:solidFill>
                  <a:srgbClr val="646464"/>
                </a:solidFill>
                <a:effectLst/>
                <a:uLnTx/>
                <a:uFillTx/>
                <a:latin typeface="Arial"/>
                <a:ea typeface="+mn-ea"/>
                <a:cs typeface="+mn-cs"/>
              </a:rPr>
              <a:t>e</a:t>
            </a:r>
            <a:r>
              <a:rPr kumimoji="0" lang="en-US" sz="1006" b="1" i="0" u="none" strike="noStrike" kern="0" cap="none" spc="-86"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manag</a:t>
            </a:r>
            <a:r>
              <a:rPr kumimoji="0" lang="en-US" sz="1006" b="1" i="0" u="none" strike="noStrike" kern="0" cap="none" spc="-20" normalizeH="0" baseline="0" noProof="0" dirty="0">
                <a:ln>
                  <a:noFill/>
                </a:ln>
                <a:solidFill>
                  <a:srgbClr val="646464"/>
                </a:solidFill>
                <a:effectLst/>
                <a:uLnTx/>
                <a:uFillTx/>
                <a:latin typeface="Arial"/>
                <a:ea typeface="+mn-ea"/>
                <a:cs typeface="+mn-cs"/>
              </a:rPr>
              <a:t>e</a:t>
            </a:r>
            <a:r>
              <a:rPr kumimoji="0" lang="en-US" sz="1006" b="1" i="0" u="none" strike="noStrike" kern="0" cap="none" spc="0" normalizeH="0" baseline="0" noProof="0" dirty="0">
                <a:ln>
                  <a:noFill/>
                </a:ln>
                <a:solidFill>
                  <a:srgbClr val="646464"/>
                </a:solidFill>
                <a:effectLst/>
                <a:uLnTx/>
                <a:uFillTx/>
                <a:latin typeface="Arial"/>
                <a:ea typeface="+mn-ea"/>
                <a:cs typeface="+mn-cs"/>
              </a:rPr>
              <a:t>m</a:t>
            </a:r>
            <a:r>
              <a:rPr kumimoji="0" lang="en-US" sz="1006" b="1" i="0" u="none" strike="noStrike" kern="0" cap="none" spc="-20" normalizeH="0" baseline="0" noProof="0" dirty="0">
                <a:ln>
                  <a:noFill/>
                </a:ln>
                <a:solidFill>
                  <a:srgbClr val="646464"/>
                </a:solidFill>
                <a:effectLst/>
                <a:uLnTx/>
                <a:uFillTx/>
                <a:latin typeface="Arial"/>
                <a:ea typeface="+mn-ea"/>
                <a:cs typeface="+mn-cs"/>
              </a:rPr>
              <a:t>e</a:t>
            </a:r>
            <a:r>
              <a:rPr kumimoji="0" lang="en-US" sz="1006" b="1" i="0" u="none" strike="noStrike" kern="0" cap="none" spc="0" normalizeH="0" baseline="0" noProof="0" dirty="0">
                <a:ln>
                  <a:noFill/>
                </a:ln>
                <a:solidFill>
                  <a:srgbClr val="646464"/>
                </a:solidFill>
                <a:effectLst/>
                <a:uLnTx/>
                <a:uFillTx/>
                <a:latin typeface="Arial"/>
                <a:ea typeface="+mn-ea"/>
                <a:cs typeface="+mn-cs"/>
              </a:rPr>
              <a:t>nt</a:t>
            </a:r>
          </a:p>
          <a:p>
            <a:pPr marL="0" marR="0" lvl="0" indent="0" algn="l" defTabSz="913413" rtl="0" eaLnBrk="1" fontAlgn="auto" latinLnBrk="0" hangingPunct="1">
              <a:lnSpc>
                <a:spcPts val="1258"/>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Aut</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ting</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ssing</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 st</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d </a:t>
            </a:r>
          </a:p>
        </p:txBody>
      </p:sp>
      <p:sp>
        <p:nvSpPr>
          <p:cNvPr id="537" name="Rectangle 537"/>
          <p:cNvSpPr/>
          <p:nvPr/>
        </p:nvSpPr>
        <p:spPr>
          <a:xfrm>
            <a:off x="1380705" y="4586960"/>
            <a:ext cx="2202914" cy="321927"/>
          </a:xfrm>
          <a:prstGeom prst="rect">
            <a:avLst/>
          </a:prstGeom>
        </p:spPr>
        <p:txBody>
          <a:bodyPr wrap="none" lIns="0" tIns="0" rIns="0" bIns="0">
            <a:spAutoFit/>
          </a:bodyPr>
          <a:lstStyle/>
          <a:p>
            <a:pPr marL="173549" marR="0" lvl="0" indent="0" algn="l" defTabSz="913413" rtl="0" eaLnBrk="1" fontAlgn="auto" latinLnBrk="0" hangingPunct="1">
              <a:lnSpc>
                <a:spcPct val="100000"/>
              </a:lnSpc>
              <a:spcBef>
                <a:spcPts val="0"/>
              </a:spcBef>
              <a:spcAft>
                <a:spcPts val="0"/>
              </a:spcAft>
              <a:buClrTx/>
              <a:buSzTx/>
              <a:buFontTx/>
              <a:buNone/>
              <a:tabLst/>
              <a:defRPr/>
            </a:pP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37" normalizeH="0" baseline="0" noProof="0" dirty="0">
                <a:ln>
                  <a:noFill/>
                </a:ln>
                <a:solidFill>
                  <a:srgbClr val="646464"/>
                </a:solidFill>
                <a:effectLst/>
                <a:uLnTx/>
                <a:uFillTx/>
                <a:latin typeface="Arial"/>
                <a:ea typeface="+mn-ea"/>
                <a:cs typeface="+mn-cs"/>
              </a:rPr>
              <a:t>x</a:t>
            </a:r>
            <a:r>
              <a:rPr kumimoji="0" lang="en-US" sz="1009" b="0" i="0" u="none" strike="noStrike" kern="0" cap="none" spc="0" normalizeH="0" baseline="0" noProof="0" dirty="0">
                <a:ln>
                  <a:noFill/>
                </a:ln>
                <a:solidFill>
                  <a:srgbClr val="646464"/>
                </a:solidFill>
                <a:effectLst/>
                <a:uLnTx/>
                <a:uFillTx/>
                <a:latin typeface="Arial"/>
                <a:ea typeface="+mn-ea"/>
                <a:cs typeface="+mn-cs"/>
              </a:rPr>
              <a:t>p</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ns</a:t>
            </a:r>
            <a:r>
              <a:rPr kumimoji="0" lang="en-US" sz="1009" b="0" i="0" u="none" strike="noStrike" kern="0" cap="none" spc="-23"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s </a:t>
            </a:r>
            <a:r>
              <a:rPr kumimoji="0" lang="en-US" sz="1009" b="0" i="0" u="none" strike="noStrike" kern="0" cap="none" spc="-45" normalizeH="0" baseline="0" noProof="0" dirty="0">
                <a:ln>
                  <a:noFill/>
                </a:ln>
                <a:solidFill>
                  <a:srgbClr val="646464"/>
                </a:solidFill>
                <a:effectLst/>
                <a:uLnTx/>
                <a:uFillTx/>
                <a:latin typeface="Arial"/>
                <a:ea typeface="+mn-ea"/>
                <a:cs typeface="+mn-cs"/>
              </a:rPr>
              <a:t>w</a:t>
            </a:r>
            <a:r>
              <a:rPr kumimoji="0" lang="en-US" sz="1009" b="0" i="0" u="none" strike="noStrike" kern="0" cap="none" spc="0" normalizeH="0" baseline="0" noProof="0" dirty="0">
                <a:ln>
                  <a:noFill/>
                </a:ln>
                <a:solidFill>
                  <a:srgbClr val="646464"/>
                </a:solidFill>
                <a:effectLst/>
                <a:uLnTx/>
                <a:uFillTx/>
                <a:latin typeface="Arial"/>
                <a:ea typeface="+mn-ea"/>
                <a:cs typeface="+mn-cs"/>
              </a:rPr>
              <a:t>ith </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0" normalizeH="0" baseline="0" noProof="0" dirty="0">
                <a:ln>
                  <a:noFill/>
                </a:ln>
                <a:solidFill>
                  <a:srgbClr val="646464"/>
                </a:solidFill>
                <a:effectLst/>
                <a:uLnTx/>
                <a:uFillTx/>
                <a:latin typeface="Arial"/>
                <a:ea typeface="+mn-ea"/>
                <a:cs typeface="+mn-cs"/>
              </a:rPr>
              <a:t>ul</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s</a:t>
            </a:r>
            <a:r>
              <a:rPr kumimoji="0" lang="en-US" sz="1009" b="0" i="0" u="none" strike="noStrike" kern="0" cap="none" spc="-30"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b</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s</a:t>
            </a:r>
            <a:r>
              <a:rPr kumimoji="0" lang="en-US" sz="1009" b="0" i="0" u="none" strike="noStrike" kern="0" cap="none" spc="-23"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d</a:t>
            </a:r>
            <a:r>
              <a:rPr kumimoji="0" lang="en-US" sz="1009" b="0" i="0" u="none" strike="noStrike" kern="0" cap="none" spc="-29"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l</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gic</a:t>
            </a:r>
          </a:p>
          <a:p>
            <a:pPr marL="0" marR="0" lvl="0" indent="0" algn="l" defTabSz="913413" rtl="0" eaLnBrk="1" fontAlgn="auto" latinLnBrk="0" hangingPunct="1">
              <a:lnSpc>
                <a:spcPts val="1261"/>
              </a:lnSpc>
              <a:spcBef>
                <a:spcPts val="0"/>
              </a:spcBef>
              <a:spcAft>
                <a:spcPts val="0"/>
              </a:spcAft>
              <a:buClrTx/>
              <a:buSzTx/>
              <a:buFontTx/>
              <a:buNone/>
              <a:tabLst/>
              <a:defRPr/>
            </a:pPr>
            <a:r>
              <a:rPr kumimoji="0" lang="en-US" sz="683" b="0" i="0" u="none" strike="noStrike" kern="0" cap="none" spc="690"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Aut</a:t>
            </a:r>
            <a:r>
              <a:rPr kumimoji="0" lang="en-US" sz="1006" b="0" i="0" u="none" strike="noStrike" kern="0" cap="none" spc="-17" normalizeH="0" baseline="0" noProof="0" dirty="0">
                <a:ln>
                  <a:noFill/>
                </a:ln>
                <a:solidFill>
                  <a:srgbClr val="646464"/>
                </a:solidFill>
                <a:effectLst/>
                <a:uLnTx/>
                <a:uFillTx/>
                <a:latin typeface="Arial"/>
                <a:ea typeface="+mn-ea"/>
                <a:cs typeface="+mn-cs"/>
              </a:rPr>
              <a:t>o</a:t>
            </a:r>
            <a:r>
              <a:rPr kumimoji="0" lang="en-US" sz="1006" b="0" i="0" u="none" strike="noStrike" kern="0" cap="none" spc="-11" normalizeH="0" baseline="0" noProof="0" dirty="0">
                <a:ln>
                  <a:noFill/>
                </a:ln>
                <a:solidFill>
                  <a:srgbClr val="646464"/>
                </a:solidFill>
                <a:effectLst/>
                <a:uLnTx/>
                <a:uFillTx/>
                <a:latin typeface="Arial"/>
                <a:ea typeface="+mn-ea"/>
                <a:cs typeface="+mn-cs"/>
              </a:rPr>
              <a:t>-</a:t>
            </a:r>
            <a:r>
              <a:rPr kumimoji="0" lang="en-US" sz="1006" b="0" i="0" u="none" strike="noStrike" kern="0" cap="none" spc="-18"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pp</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18" normalizeH="0" baseline="0" noProof="0" dirty="0">
                <a:ln>
                  <a:noFill/>
                </a:ln>
                <a:solidFill>
                  <a:srgbClr val="646464"/>
                </a:solidFill>
                <a:effectLst/>
                <a:uLnTx/>
                <a:uFillTx/>
                <a:latin typeface="Arial"/>
                <a:ea typeface="+mn-ea"/>
                <a:cs typeface="+mn-cs"/>
              </a:rPr>
              <a:t>o</a:t>
            </a:r>
            <a:r>
              <a:rPr kumimoji="0" lang="en-US" sz="1006" b="0" i="0" u="none" strike="noStrike" kern="0" cap="none" spc="-33" normalizeH="0" baseline="0" noProof="0" dirty="0">
                <a:ln>
                  <a:noFill/>
                </a:ln>
                <a:solidFill>
                  <a:srgbClr val="646464"/>
                </a:solidFill>
                <a:effectLst/>
                <a:uLnTx/>
                <a:uFillTx/>
                <a:latin typeface="Arial"/>
                <a:ea typeface="+mn-ea"/>
                <a:cs typeface="+mn-cs"/>
              </a:rPr>
              <a:t>v</a:t>
            </a:r>
            <a:r>
              <a:rPr kumimoji="0" lang="en-US" sz="1006" b="0" i="0" u="none" strike="noStrike" kern="0" cap="none" spc="-18"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l </a:t>
            </a:r>
            <a:r>
              <a:rPr kumimoji="0" lang="en-US" sz="1006" b="0" i="0" u="none" strike="noStrike" kern="0" cap="none" spc="-18"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 st</a:t>
            </a:r>
            <a:r>
              <a:rPr kumimoji="0" lang="en-US" sz="1006" b="0" i="0" u="none" strike="noStrike" kern="0" cap="none" spc="-18"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nd</a:t>
            </a:r>
            <a:r>
              <a:rPr kumimoji="0" lang="en-US" sz="1006" b="0" i="0" u="none" strike="noStrike" kern="0" cap="none" spc="-18" normalizeH="0" baseline="0" noProof="0" dirty="0">
                <a:ln>
                  <a:noFill/>
                </a:ln>
                <a:solidFill>
                  <a:srgbClr val="646464"/>
                </a:solidFill>
                <a:effectLst/>
                <a:uLnTx/>
                <a:uFillTx/>
                <a:latin typeface="Arial"/>
                <a:ea typeface="+mn-ea"/>
                <a:cs typeface="+mn-cs"/>
              </a:rPr>
              <a:t>a</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d</a:t>
            </a:r>
            <a:r>
              <a:rPr kumimoji="0" lang="en-US" sz="1006" b="0" i="0" u="none" strike="noStrike" kern="0" cap="none" spc="-64" normalizeH="0" baseline="0" noProof="0" dirty="0">
                <a:ln>
                  <a:noFill/>
                </a:ln>
                <a:solidFill>
                  <a:srgbClr val="646464"/>
                </a:solidFill>
                <a:effectLst/>
                <a:uLnTx/>
                <a:uFillTx/>
                <a:latin typeface="Arial"/>
                <a:ea typeface="+mn-ea"/>
                <a:cs typeface="+mn-cs"/>
              </a:rPr>
              <a:t> </a:t>
            </a:r>
            <a:r>
              <a:rPr kumimoji="0" lang="en-US" sz="1006" b="0" i="0" u="none" strike="noStrike" kern="0" cap="none" spc="-18" normalizeH="0" baseline="0" noProof="0" dirty="0">
                <a:ln>
                  <a:noFill/>
                </a:ln>
                <a:solidFill>
                  <a:srgbClr val="646464"/>
                </a:solidFill>
                <a:effectLst/>
                <a:uLnTx/>
                <a:uFillTx/>
                <a:latin typeface="Arial"/>
                <a:ea typeface="+mn-ea"/>
                <a:cs typeface="+mn-cs"/>
              </a:rPr>
              <a:t>e</a:t>
            </a:r>
            <a:r>
              <a:rPr kumimoji="0" lang="en-US" sz="1006" b="0" i="0" u="none" strike="noStrike" kern="0" cap="none" spc="-33" normalizeH="0" baseline="0" noProof="0" dirty="0">
                <a:ln>
                  <a:noFill/>
                </a:ln>
                <a:solidFill>
                  <a:srgbClr val="646464"/>
                </a:solidFill>
                <a:effectLst/>
                <a:uLnTx/>
                <a:uFillTx/>
                <a:latin typeface="Arial"/>
                <a:ea typeface="+mn-ea"/>
                <a:cs typeface="+mn-cs"/>
              </a:rPr>
              <a:t>x</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18"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ns</a:t>
            </a:r>
            <a:r>
              <a:rPr kumimoji="0" lang="en-US" sz="1006" b="0" i="0" u="none" strike="noStrike" kern="0" cap="none" spc="-16"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s</a:t>
            </a:r>
          </a:p>
        </p:txBody>
      </p:sp>
      <p:sp>
        <p:nvSpPr>
          <p:cNvPr id="538" name="Rectangle 538"/>
          <p:cNvSpPr/>
          <p:nvPr/>
        </p:nvSpPr>
        <p:spPr>
          <a:xfrm>
            <a:off x="1298751" y="1388455"/>
            <a:ext cx="1778998"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646464"/>
                </a:solidFill>
                <a:effectLst/>
                <a:uLnTx/>
                <a:uFillTx/>
                <a:latin typeface="Arial"/>
                <a:ea typeface="+mn-ea"/>
                <a:cs typeface="+mn-cs"/>
              </a:rPr>
              <a:t>Spen</a:t>
            </a:r>
            <a:r>
              <a:rPr kumimoji="0" lang="en-US" sz="1006" b="1" i="0" u="none" strike="noStrike" kern="0" cap="none" spc="-13" normalizeH="0" baseline="0" noProof="0" dirty="0">
                <a:ln>
                  <a:noFill/>
                </a:ln>
                <a:solidFill>
                  <a:srgbClr val="646464"/>
                </a:solidFill>
                <a:effectLst/>
                <a:uLnTx/>
                <a:uFillTx/>
                <a:latin typeface="Arial"/>
                <a:ea typeface="+mn-ea"/>
                <a:cs typeface="+mn-cs"/>
              </a:rPr>
              <a:t>t</a:t>
            </a:r>
            <a:r>
              <a:rPr kumimoji="0" lang="en-US" sz="1006" b="1" i="0" u="none" strike="noStrike" kern="0" cap="none" spc="-28"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analy</a:t>
            </a:r>
            <a:r>
              <a:rPr kumimoji="0" lang="en-US" sz="1006" b="1" i="0" u="none" strike="noStrike" kern="0" cap="none" spc="-12" normalizeH="0" baseline="0" noProof="0" dirty="0">
                <a:ln>
                  <a:noFill/>
                </a:ln>
                <a:solidFill>
                  <a:srgbClr val="646464"/>
                </a:solidFill>
                <a:effectLst/>
                <a:uLnTx/>
                <a:uFillTx/>
                <a:latin typeface="Arial"/>
                <a:ea typeface="+mn-ea"/>
                <a:cs typeface="+mn-cs"/>
              </a:rPr>
              <a:t>t</a:t>
            </a:r>
            <a:r>
              <a:rPr kumimoji="0" lang="en-US" sz="1006" b="1" i="0" u="none" strike="noStrike" kern="0" cap="none" spc="0" normalizeH="0" baseline="0" noProof="0" dirty="0">
                <a:ln>
                  <a:noFill/>
                </a:ln>
                <a:solidFill>
                  <a:srgbClr val="646464"/>
                </a:solidFill>
                <a:effectLst/>
                <a:uLnTx/>
                <a:uFillTx/>
                <a:latin typeface="Arial"/>
                <a:ea typeface="+mn-ea"/>
                <a:cs typeface="+mn-cs"/>
              </a:rPr>
              <a:t>i</a:t>
            </a:r>
            <a:r>
              <a:rPr kumimoji="0" lang="en-US" sz="1006" b="1" i="0" u="none" strike="noStrike" kern="0" cap="none" spc="-18" normalizeH="0" baseline="0" noProof="0" dirty="0">
                <a:ln>
                  <a:noFill/>
                </a:ln>
                <a:solidFill>
                  <a:srgbClr val="646464"/>
                </a:solidFill>
                <a:effectLst/>
                <a:uLnTx/>
                <a:uFillTx/>
                <a:latin typeface="Arial"/>
                <a:ea typeface="+mn-ea"/>
                <a:cs typeface="+mn-cs"/>
              </a:rPr>
              <a:t>cs</a:t>
            </a:r>
            <a:r>
              <a:rPr kumimoji="0" lang="en-US" sz="1006" b="1" i="0" u="none" strike="noStrike" kern="0" cap="none" spc="-99"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and</a:t>
            </a:r>
            <a:r>
              <a:rPr kumimoji="0" lang="en-US" sz="1006" b="1" i="0" u="none" strike="noStrike" kern="0" cap="none" spc="-49" normalizeH="0" baseline="0" noProof="0" dirty="0">
                <a:ln>
                  <a:noFill/>
                </a:ln>
                <a:solidFill>
                  <a:srgbClr val="646464"/>
                </a:solidFill>
                <a:effectLst/>
                <a:uLnTx/>
                <a:uFillTx/>
                <a:latin typeface="Arial"/>
                <a:ea typeface="+mn-ea"/>
                <a:cs typeface="+mn-cs"/>
              </a:rPr>
              <a:t> </a:t>
            </a:r>
            <a:r>
              <a:rPr kumimoji="0" lang="en-US" sz="1006" b="1" i="0" u="none" strike="noStrike" kern="0" cap="none" spc="0" normalizeH="0" baseline="0" noProof="0" dirty="0">
                <a:ln>
                  <a:noFill/>
                </a:ln>
                <a:solidFill>
                  <a:srgbClr val="646464"/>
                </a:solidFill>
                <a:effectLst/>
                <a:uLnTx/>
                <a:uFillTx/>
                <a:latin typeface="Arial"/>
                <a:ea typeface="+mn-ea"/>
                <a:cs typeface="+mn-cs"/>
              </a:rPr>
              <a:t>repor</a:t>
            </a:r>
            <a:r>
              <a:rPr kumimoji="0" lang="en-US" sz="1006" b="1" i="0" u="none" strike="noStrike" kern="0" cap="none" spc="-12" normalizeH="0" baseline="0" noProof="0" dirty="0">
                <a:ln>
                  <a:noFill/>
                </a:ln>
                <a:solidFill>
                  <a:srgbClr val="646464"/>
                </a:solidFill>
                <a:effectLst/>
                <a:uLnTx/>
                <a:uFillTx/>
                <a:latin typeface="Arial"/>
                <a:ea typeface="+mn-ea"/>
                <a:cs typeface="+mn-cs"/>
              </a:rPr>
              <a:t>t</a:t>
            </a:r>
            <a:r>
              <a:rPr kumimoji="0" lang="en-US" sz="1006" b="1" i="0" u="none" strike="noStrike" kern="0" cap="none" spc="0" normalizeH="0" baseline="0" noProof="0" dirty="0">
                <a:ln>
                  <a:noFill/>
                </a:ln>
                <a:solidFill>
                  <a:srgbClr val="646464"/>
                </a:solidFill>
                <a:effectLst/>
                <a:uLnTx/>
                <a:uFillTx/>
                <a:latin typeface="Arial"/>
                <a:ea typeface="+mn-ea"/>
                <a:cs typeface="+mn-cs"/>
              </a:rPr>
              <a:t>ing</a:t>
            </a:r>
          </a:p>
        </p:txBody>
      </p:sp>
      <p:sp>
        <p:nvSpPr>
          <p:cNvPr id="539" name="Rectangle 539"/>
          <p:cNvSpPr/>
          <p:nvPr/>
        </p:nvSpPr>
        <p:spPr>
          <a:xfrm>
            <a:off x="1298751" y="1547969"/>
            <a:ext cx="2969014" cy="155259"/>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6" b="0" i="0" u="none" strike="noStrike" kern="0" cap="none" spc="690" normalizeH="0" baseline="0" noProof="0" dirty="0">
                <a:ln>
                  <a:noFill/>
                </a:ln>
                <a:solidFill>
                  <a:srgbClr val="808080"/>
                </a:solidFill>
                <a:effectLst/>
                <a:uLnTx/>
                <a:uFillTx/>
                <a:latin typeface="Arial"/>
                <a:ea typeface="+mn-ea"/>
                <a:cs typeface="+mn-cs"/>
              </a:rPr>
              <a:t>►</a:t>
            </a:r>
            <a:r>
              <a:rPr kumimoji="0" lang="en-US" sz="1009" b="0" i="0" u="none" strike="noStrike" kern="0" cap="none" spc="0" normalizeH="0" baseline="0" noProof="0" dirty="0">
                <a:ln>
                  <a:noFill/>
                </a:ln>
                <a:solidFill>
                  <a:srgbClr val="646464"/>
                </a:solidFill>
                <a:effectLst/>
                <a:uLnTx/>
                <a:uFillTx/>
                <a:latin typeface="Arial"/>
                <a:ea typeface="+mn-ea"/>
                <a:cs typeface="+mn-cs"/>
              </a:rPr>
              <a:t>D</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t</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 c</a:t>
            </a:r>
            <a:r>
              <a:rPr kumimoji="0" lang="en-US" sz="1009" b="0" i="0" u="none" strike="noStrike" kern="0" cap="none" spc="-23"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ptu</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29"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nd</a:t>
            </a:r>
            <a:r>
              <a:rPr kumimoji="0" lang="en-US" sz="1009" b="0" i="0" u="none" strike="noStrike" kern="0" cap="none" spc="-64"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cl</a:t>
            </a:r>
            <a:r>
              <a:rPr kumimoji="0" lang="en-US" sz="1009" b="0" i="0" u="none" strike="noStrike" kern="0" cap="none" spc="-22" normalizeH="0" baseline="0" noProof="0" dirty="0">
                <a:ln>
                  <a:noFill/>
                </a:ln>
                <a:solidFill>
                  <a:srgbClr val="646464"/>
                </a:solidFill>
                <a:effectLst/>
                <a:uLnTx/>
                <a:uFillTx/>
                <a:latin typeface="Arial"/>
                <a:ea typeface="+mn-ea"/>
                <a:cs typeface="+mn-cs"/>
              </a:rPr>
              <a:t>ea</a:t>
            </a:r>
            <a:r>
              <a:rPr kumimoji="0" lang="en-US" sz="1009" b="0" i="0" u="none" strike="noStrike" kern="0" cap="none" spc="0" normalizeH="0" baseline="0" noProof="0" dirty="0">
                <a:ln>
                  <a:noFill/>
                </a:ln>
                <a:solidFill>
                  <a:srgbClr val="646464"/>
                </a:solidFill>
                <a:effectLst/>
                <a:uLnTx/>
                <a:uFillTx/>
                <a:latin typeface="Arial"/>
                <a:ea typeface="+mn-ea"/>
                <a:cs typeface="+mn-cs"/>
              </a:rPr>
              <a:t>nsing</a:t>
            </a:r>
            <a:r>
              <a:rPr kumimoji="0" lang="en-US" sz="1009" b="0" i="0" u="none" strike="noStrike" kern="0" cap="none" spc="-64" normalizeH="0" baseline="0" noProof="0" dirty="0">
                <a:ln>
                  <a:noFill/>
                </a:ln>
                <a:solidFill>
                  <a:srgbClr val="646464"/>
                </a:solidFill>
                <a:effectLst/>
                <a:uLnTx/>
                <a:uFillTx/>
                <a:latin typeface="Arial"/>
                <a:ea typeface="+mn-ea"/>
                <a:cs typeface="+mn-cs"/>
              </a:rPr>
              <a:t> </a:t>
            </a:r>
            <a:r>
              <a:rPr kumimoji="0" lang="en-US" sz="1009" b="0" i="0" u="none" strike="noStrike" kern="0" cap="none" spc="0" normalizeH="0" baseline="0" noProof="0" dirty="0">
                <a:ln>
                  <a:noFill/>
                </a:ln>
                <a:solidFill>
                  <a:srgbClr val="646464"/>
                </a:solidFill>
                <a:effectLst/>
                <a:uLnTx/>
                <a:uFillTx/>
                <a:latin typeface="Arial"/>
                <a:ea typeface="+mn-ea"/>
                <a:cs typeface="+mn-cs"/>
              </a:rPr>
              <a:t>t</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 supp</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12" normalizeH="0" baseline="0" noProof="0" dirty="0">
                <a:ln>
                  <a:noFill/>
                </a:ln>
                <a:solidFill>
                  <a:srgbClr val="646464"/>
                </a:solidFill>
                <a:effectLst/>
                <a:uLnTx/>
                <a:uFillTx/>
                <a:latin typeface="Arial"/>
                <a:ea typeface="+mn-ea"/>
                <a:cs typeface="+mn-cs"/>
              </a:rPr>
              <a:t>r</a:t>
            </a:r>
            <a:r>
              <a:rPr kumimoji="0" lang="en-US" sz="1009" b="0" i="0" u="none" strike="noStrike" kern="0" cap="none" spc="0" normalizeH="0" baseline="0" noProof="0" dirty="0">
                <a:ln>
                  <a:noFill/>
                </a:ln>
                <a:solidFill>
                  <a:srgbClr val="646464"/>
                </a:solidFill>
                <a:effectLst/>
                <a:uLnTx/>
                <a:uFillTx/>
                <a:latin typeface="Arial"/>
                <a:ea typeface="+mn-ea"/>
                <a:cs typeface="+mn-cs"/>
              </a:rPr>
              <a:t>t</a:t>
            </a:r>
            <a:r>
              <a:rPr kumimoji="0" lang="en-US" sz="1009" b="0" i="0" u="none" strike="noStrike" kern="0" cap="none" spc="-64" normalizeH="0" baseline="0" noProof="0" dirty="0">
                <a:ln>
                  <a:noFill/>
                </a:ln>
                <a:solidFill>
                  <a:srgbClr val="646464"/>
                </a:solidFill>
                <a:effectLst/>
                <a:uLnTx/>
                <a:uFillTx/>
                <a:latin typeface="Arial"/>
                <a:ea typeface="+mn-ea"/>
                <a:cs typeface="+mn-cs"/>
              </a:rPr>
              <a:t> </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ut</a:t>
            </a:r>
            <a:r>
              <a:rPr kumimoji="0" lang="en-US" sz="1009" b="0" i="0" u="none" strike="noStrike" kern="0" cap="none" spc="-22" normalizeH="0" baseline="0" noProof="0" dirty="0">
                <a:ln>
                  <a:noFill/>
                </a:ln>
                <a:solidFill>
                  <a:srgbClr val="646464"/>
                </a:solidFill>
                <a:effectLst/>
                <a:uLnTx/>
                <a:uFillTx/>
                <a:latin typeface="Arial"/>
                <a:ea typeface="+mn-ea"/>
                <a:cs typeface="+mn-cs"/>
              </a:rPr>
              <a:t>o</a:t>
            </a:r>
            <a:r>
              <a:rPr kumimoji="0" lang="en-US" sz="1009" b="0" i="0" u="none" strike="noStrike" kern="0" cap="none" spc="0" normalizeH="0" baseline="0" noProof="0" dirty="0">
                <a:ln>
                  <a:noFill/>
                </a:ln>
                <a:solidFill>
                  <a:srgbClr val="646464"/>
                </a:solidFill>
                <a:effectLst/>
                <a:uLnTx/>
                <a:uFillTx/>
                <a:latin typeface="Arial"/>
                <a:ea typeface="+mn-ea"/>
                <a:cs typeface="+mn-cs"/>
              </a:rPr>
              <a:t>m</a:t>
            </a:r>
            <a:r>
              <a:rPr kumimoji="0" lang="en-US" sz="1009" b="0" i="0" u="none" strike="noStrike" kern="0" cap="none" spc="-22" normalizeH="0" baseline="0" noProof="0" dirty="0">
                <a:ln>
                  <a:noFill/>
                </a:ln>
                <a:solidFill>
                  <a:srgbClr val="646464"/>
                </a:solidFill>
                <a:effectLst/>
                <a:uLnTx/>
                <a:uFillTx/>
                <a:latin typeface="Arial"/>
                <a:ea typeface="+mn-ea"/>
                <a:cs typeface="+mn-cs"/>
              </a:rPr>
              <a:t>a</a:t>
            </a:r>
            <a:r>
              <a:rPr kumimoji="0" lang="en-US" sz="1009" b="0" i="0" u="none" strike="noStrike" kern="0" cap="none" spc="0" normalizeH="0" baseline="0" noProof="0" dirty="0">
                <a:ln>
                  <a:noFill/>
                </a:ln>
                <a:solidFill>
                  <a:srgbClr val="646464"/>
                </a:solidFill>
                <a:effectLst/>
                <a:uLnTx/>
                <a:uFillTx/>
                <a:latin typeface="Arial"/>
                <a:ea typeface="+mn-ea"/>
                <a:cs typeface="+mn-cs"/>
              </a:rPr>
              <a:t>t</a:t>
            </a:r>
            <a:r>
              <a:rPr kumimoji="0" lang="en-US" sz="1009" b="0" i="0" u="none" strike="noStrike" kern="0" cap="none" spc="-22" normalizeH="0" baseline="0" noProof="0" dirty="0">
                <a:ln>
                  <a:noFill/>
                </a:ln>
                <a:solidFill>
                  <a:srgbClr val="646464"/>
                </a:solidFill>
                <a:effectLst/>
                <a:uLnTx/>
                <a:uFillTx/>
                <a:latin typeface="Arial"/>
                <a:ea typeface="+mn-ea"/>
                <a:cs typeface="+mn-cs"/>
              </a:rPr>
              <a:t>e</a:t>
            </a:r>
            <a:r>
              <a:rPr kumimoji="0" lang="en-US" sz="1009" b="0" i="0" u="none" strike="noStrike" kern="0" cap="none" spc="0" normalizeH="0" baseline="0" noProof="0" dirty="0">
                <a:ln>
                  <a:noFill/>
                </a:ln>
                <a:solidFill>
                  <a:srgbClr val="646464"/>
                </a:solidFill>
                <a:effectLst/>
                <a:uLnTx/>
                <a:uFillTx/>
                <a:latin typeface="Arial"/>
                <a:ea typeface="+mn-ea"/>
                <a:cs typeface="+mn-cs"/>
              </a:rPr>
              <a:t>d </a:t>
            </a:r>
          </a:p>
        </p:txBody>
      </p:sp>
      <p:sp>
        <p:nvSpPr>
          <p:cNvPr id="540" name="Rectangle 540"/>
          <p:cNvSpPr/>
          <p:nvPr/>
        </p:nvSpPr>
        <p:spPr>
          <a:xfrm>
            <a:off x="1472560" y="1685581"/>
            <a:ext cx="119783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0" i="0" u="none" strike="noStrike" kern="0" cap="none" spc="0" normalizeH="0" baseline="0" noProof="0" dirty="0">
                <a:ln>
                  <a:noFill/>
                </a:ln>
                <a:solidFill>
                  <a:srgbClr val="646464"/>
                </a:solidFill>
                <a:effectLst/>
                <a:uLnTx/>
                <a:uFillTx/>
                <a:latin typeface="Arial"/>
                <a:ea typeface="+mn-ea"/>
                <a:cs typeface="+mn-cs"/>
              </a:rPr>
              <a:t>g</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n</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28" normalizeH="0" baseline="0" noProof="0" dirty="0">
                <a:ln>
                  <a:noFill/>
                </a:ln>
                <a:solidFill>
                  <a:srgbClr val="646464"/>
                </a:solidFill>
                <a:effectLst/>
                <a:uLnTx/>
                <a:uFillTx/>
                <a:latin typeface="Arial"/>
                <a:ea typeface="+mn-ea"/>
                <a:cs typeface="+mn-cs"/>
              </a:rPr>
              <a:t>f</a:t>
            </a:r>
            <a:r>
              <a:rPr kumimoji="0" lang="en-US" sz="1006" b="0" i="0" u="none" strike="noStrike" kern="0" cap="none" spc="0"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ts </a:t>
            </a:r>
          </a:p>
        </p:txBody>
      </p:sp>
      <p:sp>
        <p:nvSpPr>
          <p:cNvPr id="541" name="Rectangle 541"/>
          <p:cNvSpPr/>
          <p:nvPr/>
        </p:nvSpPr>
        <p:spPr>
          <a:xfrm>
            <a:off x="1298750" y="1845433"/>
            <a:ext cx="3328955"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683" b="0" i="0" u="none" strike="noStrike" kern="0" cap="none" spc="691" normalizeH="0" baseline="0" noProof="0" dirty="0">
                <a:ln>
                  <a:noFill/>
                </a:ln>
                <a:solidFill>
                  <a:srgbClr val="808080"/>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19" normalizeH="0" baseline="0" noProof="0" dirty="0">
                <a:ln>
                  <a:noFill/>
                </a:ln>
                <a:solidFill>
                  <a:srgbClr val="646464"/>
                </a:solidFill>
                <a:effectLst/>
                <a:uLnTx/>
                <a:uFillTx/>
                <a:latin typeface="Arial"/>
                <a:ea typeface="+mn-ea"/>
                <a:cs typeface="+mn-cs"/>
              </a:rPr>
              <a:t>e</a:t>
            </a:r>
            <a:r>
              <a:rPr kumimoji="0" lang="en-US" sz="1006" b="0" i="0" u="none" strike="noStrike" kern="0" cap="none" spc="-11" normalizeH="0" baseline="0" noProof="0" dirty="0">
                <a:ln>
                  <a:noFill/>
                </a:ln>
                <a:solidFill>
                  <a:srgbClr val="646464"/>
                </a:solidFill>
                <a:effectLst/>
                <a:uLnTx/>
                <a:uFillTx/>
                <a:latin typeface="Arial"/>
                <a:ea typeface="+mn-ea"/>
                <a:cs typeface="+mn-cs"/>
              </a:rPr>
              <a:t>-</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pul</a:t>
            </a:r>
            <a:r>
              <a:rPr kumimoji="0" lang="en-US" sz="1006" b="0" i="0" u="none" strike="noStrike" kern="0" cap="none" spc="-20" normalizeH="0" baseline="0" noProof="0" dirty="0">
                <a:ln>
                  <a:noFill/>
                </a:ln>
                <a:solidFill>
                  <a:srgbClr val="646464"/>
                </a:solidFill>
                <a:effectLst/>
                <a:uLnTx/>
                <a:uFillTx/>
                <a:latin typeface="Arial"/>
                <a:ea typeface="+mn-ea"/>
                <a:cs typeface="+mn-cs"/>
              </a:rPr>
              <a:t>a</a:t>
            </a:r>
            <a:r>
              <a:rPr kumimoji="0" lang="en-US" sz="1006" b="0" i="0" u="none" strike="noStrike" kern="0" cap="none" spc="0" normalizeH="0" baseline="0" noProof="0" dirty="0">
                <a:ln>
                  <a:noFill/>
                </a:ln>
                <a:solidFill>
                  <a:srgbClr val="646464"/>
                </a:solidFill>
                <a:effectLst/>
                <a:uLnTx/>
                <a:uFillTx/>
                <a:latin typeface="Arial"/>
                <a:ea typeface="+mn-ea"/>
                <a:cs typeface="+mn-cs"/>
              </a:rPr>
              <a:t>ting</a:t>
            </a:r>
            <a:r>
              <a:rPr kumimoji="0" lang="en-US" sz="1006" b="0" i="0" u="none" strike="noStrike" kern="0" cap="none" spc="-99" normalizeH="0" baseline="0" noProof="0" dirty="0">
                <a:ln>
                  <a:noFill/>
                </a:ln>
                <a:solidFill>
                  <a:srgbClr val="646464"/>
                </a:solidFill>
                <a:effectLst/>
                <a:uLnTx/>
                <a:uFillTx/>
                <a:latin typeface="Arial"/>
                <a:ea typeface="+mn-ea"/>
                <a:cs typeface="+mn-cs"/>
              </a:rPr>
              <a:t> </a:t>
            </a:r>
            <a:r>
              <a:rPr kumimoji="0" lang="en-US" sz="1006" b="0" i="0" u="none" strike="noStrike" kern="0" cap="none" spc="0" normalizeH="0" baseline="0" noProof="0" dirty="0">
                <a:ln>
                  <a:noFill/>
                </a:ln>
                <a:solidFill>
                  <a:srgbClr val="646464"/>
                </a:solidFill>
                <a:effectLst/>
                <a:uLnTx/>
                <a:uFillTx/>
                <a:latin typeface="Arial"/>
                <a:ea typeface="+mn-ea"/>
                <a:cs typeface="+mn-cs"/>
              </a:rPr>
              <a:t>c</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mpl</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36" normalizeH="0" baseline="0" noProof="0" dirty="0">
                <a:ln>
                  <a:noFill/>
                </a:ln>
                <a:solidFill>
                  <a:srgbClr val="646464"/>
                </a:solidFill>
                <a:effectLst/>
                <a:uLnTx/>
                <a:uFillTx/>
                <a:latin typeface="Arial"/>
                <a:ea typeface="+mn-ea"/>
                <a:cs typeface="+mn-cs"/>
              </a:rPr>
              <a:t>x</a:t>
            </a:r>
            <a:r>
              <a:rPr kumimoji="0" lang="en-US" sz="1006" b="0" i="0" u="none" strike="noStrike" kern="0" cap="none" spc="0" normalizeH="0" baseline="0" noProof="0" dirty="0">
                <a:ln>
                  <a:noFill/>
                </a:ln>
                <a:solidFill>
                  <a:srgbClr val="646464"/>
                </a:solidFill>
                <a:effectLst/>
                <a:uLnTx/>
                <a:uFillTx/>
                <a:latin typeface="Arial"/>
                <a:ea typeface="+mn-ea"/>
                <a:cs typeface="+mn-cs"/>
              </a:rPr>
              <a:t> p</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i</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0" normalizeH="0" baseline="0" noProof="0" dirty="0">
                <a:ln>
                  <a:noFill/>
                </a:ln>
                <a:solidFill>
                  <a:srgbClr val="646464"/>
                </a:solidFill>
                <a:effectLst/>
                <a:uLnTx/>
                <a:uFillTx/>
                <a:latin typeface="Arial"/>
                <a:ea typeface="+mn-ea"/>
                <a:cs typeface="+mn-cs"/>
              </a:rPr>
              <a:t>dic</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p</a:t>
            </a:r>
            <a:r>
              <a:rPr kumimoji="0" lang="en-US" sz="1006" b="0" i="0" u="none" strike="noStrike" kern="0" cap="none" spc="-20" normalizeH="0" baseline="0" noProof="0" dirty="0">
                <a:ln>
                  <a:noFill/>
                </a:ln>
                <a:solidFill>
                  <a:srgbClr val="646464"/>
                </a:solidFill>
                <a:effectLst/>
                <a:uLnTx/>
                <a:uFillTx/>
                <a:latin typeface="Arial"/>
                <a:ea typeface="+mn-ea"/>
                <a:cs typeface="+mn-cs"/>
              </a:rPr>
              <a:t>o</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0" normalizeH="0" baseline="0" noProof="0" dirty="0">
                <a:ln>
                  <a:noFill/>
                </a:ln>
                <a:solidFill>
                  <a:srgbClr val="646464"/>
                </a:solidFill>
                <a:effectLst/>
                <a:uLnTx/>
                <a:uFillTx/>
                <a:latin typeface="Arial"/>
                <a:ea typeface="+mn-ea"/>
                <a:cs typeface="+mn-cs"/>
              </a:rPr>
              <a:t>ting</a:t>
            </a:r>
            <a:r>
              <a:rPr kumimoji="0" lang="en-US" sz="1006" b="0" i="0" u="none" strike="noStrike" kern="0" cap="none" spc="-28" normalizeH="0" baseline="0" noProof="0" dirty="0">
                <a:ln>
                  <a:noFill/>
                </a:ln>
                <a:solidFill>
                  <a:srgbClr val="646464"/>
                </a:solidFill>
                <a:effectLst/>
                <a:uLnTx/>
                <a:uFillTx/>
                <a:latin typeface="Arial"/>
                <a:ea typeface="+mn-ea"/>
                <a:cs typeface="+mn-cs"/>
              </a:rPr>
              <a:t> </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qui</a:t>
            </a:r>
            <a:r>
              <a:rPr kumimoji="0" lang="en-US" sz="1006" b="0" i="0" u="none" strike="noStrike" kern="0" cap="none" spc="-12" normalizeH="0" baseline="0" noProof="0" dirty="0">
                <a:ln>
                  <a:noFill/>
                </a:ln>
                <a:solidFill>
                  <a:srgbClr val="646464"/>
                </a:solidFill>
                <a:effectLst/>
                <a:uLnTx/>
                <a:uFillTx/>
                <a:latin typeface="Arial"/>
                <a:ea typeface="+mn-ea"/>
                <a:cs typeface="+mn-cs"/>
              </a:rPr>
              <a:t>r</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m</a:t>
            </a:r>
            <a:r>
              <a:rPr kumimoji="0" lang="en-US" sz="1006" b="0" i="0" u="none" strike="noStrike" kern="0" cap="none" spc="-20" normalizeH="0" baseline="0" noProof="0" dirty="0">
                <a:ln>
                  <a:noFill/>
                </a:ln>
                <a:solidFill>
                  <a:srgbClr val="646464"/>
                </a:solidFill>
                <a:effectLst/>
                <a:uLnTx/>
                <a:uFillTx/>
                <a:latin typeface="Arial"/>
                <a:ea typeface="+mn-ea"/>
                <a:cs typeface="+mn-cs"/>
              </a:rPr>
              <a:t>e</a:t>
            </a:r>
            <a:r>
              <a:rPr kumimoji="0" lang="en-US" sz="1006" b="0" i="0" u="none" strike="noStrike" kern="0" cap="none" spc="0" normalizeH="0" baseline="0" noProof="0" dirty="0">
                <a:ln>
                  <a:noFill/>
                </a:ln>
                <a:solidFill>
                  <a:srgbClr val="646464"/>
                </a:solidFill>
                <a:effectLst/>
                <a:uLnTx/>
                <a:uFillTx/>
                <a:latin typeface="Arial"/>
                <a:ea typeface="+mn-ea"/>
                <a:cs typeface="+mn-cs"/>
              </a:rPr>
              <a:t>nts </a:t>
            </a:r>
          </a:p>
        </p:txBody>
      </p:sp>
      <p:sp>
        <p:nvSpPr>
          <p:cNvPr id="542" name="Rectangle 542"/>
          <p:cNvSpPr/>
          <p:nvPr/>
        </p:nvSpPr>
        <p:spPr>
          <a:xfrm>
            <a:off x="6159562" y="1515704"/>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FFFFFF"/>
                </a:solidFill>
                <a:effectLst/>
                <a:uLnTx/>
                <a:uFillTx/>
                <a:latin typeface="Arial"/>
                <a:ea typeface="+mn-ea"/>
                <a:cs typeface="+mn-cs"/>
              </a:rPr>
              <a:t>1</a:t>
            </a:r>
          </a:p>
        </p:txBody>
      </p:sp>
      <p:sp>
        <p:nvSpPr>
          <p:cNvPr id="543" name="Rectangle 543"/>
          <p:cNvSpPr/>
          <p:nvPr/>
        </p:nvSpPr>
        <p:spPr>
          <a:xfrm>
            <a:off x="7026068" y="2184679"/>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FFFFFF"/>
                </a:solidFill>
                <a:effectLst/>
                <a:uLnTx/>
                <a:uFillTx/>
                <a:latin typeface="Arial"/>
                <a:ea typeface="+mn-ea"/>
                <a:cs typeface="+mn-cs"/>
              </a:rPr>
              <a:t>2</a:t>
            </a:r>
          </a:p>
        </p:txBody>
      </p:sp>
      <p:sp>
        <p:nvSpPr>
          <p:cNvPr id="544" name="Rectangle 544"/>
          <p:cNvSpPr/>
          <p:nvPr/>
        </p:nvSpPr>
        <p:spPr>
          <a:xfrm>
            <a:off x="7420374" y="3232733"/>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FFFFFF"/>
                </a:solidFill>
                <a:effectLst/>
                <a:uLnTx/>
                <a:uFillTx/>
                <a:latin typeface="Arial"/>
                <a:ea typeface="+mn-ea"/>
                <a:cs typeface="+mn-cs"/>
              </a:rPr>
              <a:t>3</a:t>
            </a:r>
          </a:p>
        </p:txBody>
      </p:sp>
      <p:sp>
        <p:nvSpPr>
          <p:cNvPr id="545" name="Rectangle 545"/>
          <p:cNvSpPr/>
          <p:nvPr/>
        </p:nvSpPr>
        <p:spPr>
          <a:xfrm>
            <a:off x="7118302" y="4254440"/>
            <a:ext cx="72117" cy="155259"/>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9" b="1" i="0" u="none" strike="noStrike" kern="0" cap="none" spc="0" normalizeH="0" baseline="0" noProof="0" dirty="0">
                <a:ln>
                  <a:noFill/>
                </a:ln>
                <a:solidFill>
                  <a:srgbClr val="FFFFFF"/>
                </a:solidFill>
                <a:effectLst/>
                <a:uLnTx/>
                <a:uFillTx/>
                <a:latin typeface="Arial"/>
                <a:ea typeface="+mn-ea"/>
                <a:cs typeface="+mn-cs"/>
              </a:rPr>
              <a:t>4</a:t>
            </a:r>
          </a:p>
        </p:txBody>
      </p:sp>
      <p:sp>
        <p:nvSpPr>
          <p:cNvPr id="546" name="Rectangle 546"/>
          <p:cNvSpPr/>
          <p:nvPr/>
        </p:nvSpPr>
        <p:spPr>
          <a:xfrm>
            <a:off x="4851427" y="5019412"/>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FFFFFF"/>
                </a:solidFill>
                <a:effectLst/>
                <a:uLnTx/>
                <a:uFillTx/>
                <a:latin typeface="Arial"/>
                <a:ea typeface="+mn-ea"/>
                <a:cs typeface="+mn-cs"/>
              </a:rPr>
              <a:t>6</a:t>
            </a:r>
          </a:p>
        </p:txBody>
      </p:sp>
      <p:sp>
        <p:nvSpPr>
          <p:cNvPr id="547" name="Rectangle 547"/>
          <p:cNvSpPr/>
          <p:nvPr/>
        </p:nvSpPr>
        <p:spPr>
          <a:xfrm>
            <a:off x="3914508" y="4379109"/>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FFFFFF"/>
                </a:solidFill>
                <a:effectLst/>
                <a:uLnTx/>
                <a:uFillTx/>
                <a:latin typeface="Arial"/>
                <a:ea typeface="+mn-ea"/>
                <a:cs typeface="+mn-cs"/>
              </a:rPr>
              <a:t>7</a:t>
            </a:r>
          </a:p>
        </p:txBody>
      </p:sp>
      <p:sp>
        <p:nvSpPr>
          <p:cNvPr id="548" name="Rectangle 548"/>
          <p:cNvSpPr/>
          <p:nvPr/>
        </p:nvSpPr>
        <p:spPr>
          <a:xfrm>
            <a:off x="3548622" y="3241868"/>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FFFFFF"/>
                </a:solidFill>
                <a:effectLst/>
                <a:uLnTx/>
                <a:uFillTx/>
                <a:latin typeface="Arial"/>
                <a:ea typeface="+mn-ea"/>
                <a:cs typeface="+mn-cs"/>
              </a:rPr>
              <a:t>8</a:t>
            </a:r>
          </a:p>
        </p:txBody>
      </p:sp>
      <p:sp>
        <p:nvSpPr>
          <p:cNvPr id="549" name="Rectangle 549"/>
          <p:cNvSpPr/>
          <p:nvPr/>
        </p:nvSpPr>
        <p:spPr>
          <a:xfrm>
            <a:off x="3931255" y="2178841"/>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FFFFFF"/>
                </a:solidFill>
                <a:effectLst/>
                <a:uLnTx/>
                <a:uFillTx/>
                <a:latin typeface="Arial"/>
                <a:ea typeface="+mn-ea"/>
                <a:cs typeface="+mn-cs"/>
              </a:rPr>
              <a:t>9</a:t>
            </a:r>
          </a:p>
        </p:txBody>
      </p:sp>
      <p:sp>
        <p:nvSpPr>
          <p:cNvPr id="550" name="Rectangle 550"/>
          <p:cNvSpPr/>
          <p:nvPr/>
        </p:nvSpPr>
        <p:spPr>
          <a:xfrm>
            <a:off x="4760082" y="1500734"/>
            <a:ext cx="144232"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FFFFFF"/>
                </a:solidFill>
                <a:effectLst/>
                <a:uLnTx/>
                <a:uFillTx/>
                <a:latin typeface="Arial"/>
                <a:ea typeface="+mn-ea"/>
                <a:cs typeface="+mn-cs"/>
              </a:rPr>
              <a:t>10</a:t>
            </a:r>
          </a:p>
        </p:txBody>
      </p:sp>
      <p:sp>
        <p:nvSpPr>
          <p:cNvPr id="551" name="Rectangle 551"/>
          <p:cNvSpPr/>
          <p:nvPr/>
        </p:nvSpPr>
        <p:spPr>
          <a:xfrm>
            <a:off x="6207010" y="4925276"/>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FFFFFF"/>
                </a:solidFill>
                <a:effectLst/>
                <a:uLnTx/>
                <a:uFillTx/>
                <a:latin typeface="Arial"/>
                <a:ea typeface="+mn-ea"/>
                <a:cs typeface="+mn-cs"/>
              </a:rPr>
              <a:t>5</a:t>
            </a:r>
          </a:p>
        </p:txBody>
      </p:sp>
      <p:sp>
        <p:nvSpPr>
          <p:cNvPr id="553" name="Rectangle 553"/>
          <p:cNvSpPr/>
          <p:nvPr/>
        </p:nvSpPr>
        <p:spPr>
          <a:xfrm>
            <a:off x="852376" y="5794348"/>
            <a:ext cx="10455652" cy="295773"/>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0" i="1" u="none" strike="noStrike" kern="0" cap="none" spc="0" normalizeH="0" baseline="0" noProof="0" dirty="0">
                <a:ln>
                  <a:noFill/>
                </a:ln>
                <a:solidFill>
                  <a:srgbClr val="646464"/>
                </a:solidFill>
                <a:effectLst/>
                <a:uLnTx/>
                <a:uFillTx/>
                <a:latin typeface="Arial"/>
                <a:ea typeface="+mn-ea"/>
                <a:cs typeface="+mn-cs"/>
              </a:rPr>
              <a:t>Supply</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function</a:t>
            </a:r>
            <a:r>
              <a:rPr kumimoji="0" lang="en-US" sz="1006" b="0" i="1" u="none" strike="noStrike" kern="0" cap="none" spc="-36" normalizeH="0" baseline="0" noProof="0" dirty="0">
                <a:ln>
                  <a:noFill/>
                </a:ln>
                <a:solidFill>
                  <a:srgbClr val="646464"/>
                </a:solidFill>
                <a:effectLst/>
                <a:uLnTx/>
                <a:uFillTx/>
                <a:latin typeface="Arial"/>
                <a:ea typeface="+mn-ea"/>
                <a:cs typeface="+mn-cs"/>
              </a:rPr>
              <a:t>s</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face</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epetitive</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wo</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k</a:t>
            </a:r>
            <a:r>
              <a:rPr kumimoji="0" lang="en-US" sz="1006" b="0" i="1" u="none" strike="noStrike" kern="0" cap="none" spc="-28"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effo</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t</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with</a:t>
            </a:r>
            <a:r>
              <a:rPr kumimoji="0" lang="en-US" sz="1006" b="0" i="1" u="none" strike="noStrike" kern="0" cap="none" spc="-28"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peaks</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in</a:t>
            </a:r>
            <a:r>
              <a:rPr kumimoji="0" lang="en-US" sz="1006" b="0" i="1" u="none" strike="noStrike" kern="0" cap="none" spc="-28"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de</a:t>
            </a:r>
            <a:r>
              <a:rPr kumimoji="0" lang="en-US" sz="1006" b="0" i="1" u="none" strike="noStrike" kern="0" cap="none" spc="-47" normalizeH="0" baseline="0" noProof="0" dirty="0">
                <a:ln>
                  <a:noFill/>
                </a:ln>
                <a:solidFill>
                  <a:srgbClr val="646464"/>
                </a:solidFill>
                <a:effectLst/>
                <a:uLnTx/>
                <a:uFillTx/>
                <a:latin typeface="Arial"/>
                <a:ea typeface="+mn-ea"/>
                <a:cs typeface="+mn-cs"/>
              </a:rPr>
              <a:t>m</a:t>
            </a:r>
            <a:r>
              <a:rPr kumimoji="0" lang="en-US" sz="1006" b="0" i="1" u="none" strike="noStrike" kern="0" cap="none" spc="0" normalizeH="0" baseline="0" noProof="0" dirty="0">
                <a:ln>
                  <a:noFill/>
                </a:ln>
                <a:solidFill>
                  <a:srgbClr val="646464"/>
                </a:solidFill>
                <a:effectLst/>
                <a:uLnTx/>
                <a:uFillTx/>
                <a:latin typeface="Arial"/>
                <a:ea typeface="+mn-ea"/>
                <a:cs typeface="+mn-cs"/>
              </a:rPr>
              <a:t>and</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that</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could</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be</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suppo</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te</a:t>
            </a:r>
            <a:r>
              <a:rPr kumimoji="0" lang="en-US" sz="1006" b="0" i="1" u="none" strike="noStrike" kern="0" cap="none" spc="-20" normalizeH="0" baseline="0" noProof="0" dirty="0">
                <a:ln>
                  <a:noFill/>
                </a:ln>
                <a:solidFill>
                  <a:srgbClr val="646464"/>
                </a:solidFill>
                <a:effectLst/>
                <a:uLnTx/>
                <a:uFillTx/>
                <a:latin typeface="Arial"/>
                <a:ea typeface="+mn-ea"/>
                <a:cs typeface="+mn-cs"/>
              </a:rPr>
              <a:t>d</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th</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ou</a:t>
            </a:r>
            <a:r>
              <a:rPr kumimoji="0" lang="en-US" sz="1006" b="0" i="1" u="none" strike="noStrike" kern="0" cap="none" spc="-20" normalizeH="0" baseline="0" noProof="0" dirty="0">
                <a:ln>
                  <a:noFill/>
                </a:ln>
                <a:solidFill>
                  <a:srgbClr val="646464"/>
                </a:solidFill>
                <a:effectLst/>
                <a:uLnTx/>
                <a:uFillTx/>
                <a:latin typeface="Arial"/>
                <a:ea typeface="+mn-ea"/>
                <a:cs typeface="+mn-cs"/>
              </a:rPr>
              <a:t>g</a:t>
            </a:r>
            <a:r>
              <a:rPr kumimoji="0" lang="en-US" sz="1006" b="0" i="1" u="none" strike="noStrike" kern="0" cap="none" spc="0" normalizeH="0" baseline="0" noProof="0" dirty="0">
                <a:ln>
                  <a:noFill/>
                </a:ln>
                <a:solidFill>
                  <a:srgbClr val="646464"/>
                </a:solidFill>
                <a:effectLst/>
                <a:uLnTx/>
                <a:uFillTx/>
                <a:latin typeface="Arial"/>
                <a:ea typeface="+mn-ea"/>
                <a:cs typeface="+mn-cs"/>
              </a:rPr>
              <a:t>h</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the</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use</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of</a:t>
            </a:r>
            <a:r>
              <a:rPr kumimoji="0" lang="en-US" sz="1006" b="0" i="1" u="none" strike="noStrike" kern="0" cap="none" spc="-28" normalizeH="0" baseline="0" noProof="0" dirty="0">
                <a:ln>
                  <a:noFill/>
                </a:ln>
                <a:solidFill>
                  <a:srgbClr val="646464"/>
                </a:solidFill>
                <a:effectLst/>
                <a:uLnTx/>
                <a:uFillTx/>
                <a:latin typeface="Arial"/>
                <a:ea typeface="+mn-ea"/>
                <a:cs typeface="+mn-cs"/>
              </a:rPr>
              <a:t> </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obotic</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assista</a:t>
            </a:r>
            <a:r>
              <a:rPr kumimoji="0" lang="en-US" sz="1006" b="0" i="1" u="none" strike="noStrike" kern="0" cap="none" spc="127" normalizeH="0" baseline="0" noProof="0" dirty="0">
                <a:ln>
                  <a:noFill/>
                </a:ln>
                <a:solidFill>
                  <a:srgbClr val="646464"/>
                </a:solidFill>
                <a:effectLst/>
                <a:uLnTx/>
                <a:uFillTx/>
                <a:latin typeface="Arial"/>
                <a:ea typeface="+mn-ea"/>
                <a:cs typeface="+mn-cs"/>
              </a:rPr>
              <a:t>n</a:t>
            </a:r>
            <a:r>
              <a:rPr kumimoji="0" lang="en-US" sz="1006" b="0" i="1" u="none" strike="noStrike" kern="0" cap="none" spc="0" normalizeH="0" baseline="0" noProof="0" dirty="0">
                <a:ln>
                  <a:noFill/>
                </a:ln>
                <a:solidFill>
                  <a:srgbClr val="646464"/>
                </a:solidFill>
                <a:effectLst/>
                <a:uLnTx/>
                <a:uFillTx/>
                <a:latin typeface="Arial"/>
                <a:ea typeface="+mn-ea"/>
                <a:cs typeface="+mn-cs"/>
              </a:rPr>
              <a:t>ts</a:t>
            </a:r>
            <a:r>
              <a:rPr kumimoji="0" lang="en-US" sz="1006" b="0" i="1" u="none" strike="noStrike" kern="0" cap="none" spc="152" normalizeH="0" baseline="0" noProof="0" dirty="0">
                <a:ln>
                  <a:noFill/>
                </a:ln>
                <a:solidFill>
                  <a:srgbClr val="646464"/>
                </a:solidFill>
                <a:effectLst/>
                <a:uLnTx/>
                <a:uFillTx/>
                <a:latin typeface="Arial"/>
                <a:ea typeface="+mn-ea"/>
                <a:cs typeface="+mn-cs"/>
              </a:rPr>
              <a:t>.</a:t>
            </a:r>
            <a:r>
              <a:rPr kumimoji="0" lang="en-US" sz="1006" b="0" i="1" u="none" strike="noStrike" kern="0" cap="none" spc="0" normalizeH="0" baseline="0" noProof="0" dirty="0">
                <a:ln>
                  <a:noFill/>
                </a:ln>
                <a:solidFill>
                  <a:srgbClr val="646464"/>
                </a:solidFill>
                <a:effectLst/>
                <a:uLnTx/>
                <a:uFillTx/>
                <a:latin typeface="Arial"/>
                <a:ea typeface="+mn-ea"/>
                <a:cs typeface="+mn-cs"/>
              </a:rPr>
              <a:t>Auto</a:t>
            </a:r>
            <a:r>
              <a:rPr kumimoji="0" lang="en-US" sz="1006" b="0" i="1" u="none" strike="noStrike" kern="0" cap="none" spc="-47" normalizeH="0" baseline="0" noProof="0" dirty="0">
                <a:ln>
                  <a:noFill/>
                </a:ln>
                <a:solidFill>
                  <a:srgbClr val="646464"/>
                </a:solidFill>
                <a:effectLst/>
                <a:uLnTx/>
                <a:uFillTx/>
                <a:latin typeface="Arial"/>
                <a:ea typeface="+mn-ea"/>
                <a:cs typeface="+mn-cs"/>
              </a:rPr>
              <a:t>m</a:t>
            </a:r>
            <a:r>
              <a:rPr kumimoji="0" lang="en-US" sz="1006" b="0" i="1" u="none" strike="noStrike" kern="0" cap="none" spc="0" normalizeH="0" baseline="0" noProof="0" dirty="0">
                <a:ln>
                  <a:noFill/>
                </a:ln>
                <a:solidFill>
                  <a:srgbClr val="646464"/>
                </a:solidFill>
                <a:effectLst/>
                <a:uLnTx/>
                <a:uFillTx/>
                <a:latin typeface="Arial"/>
                <a:ea typeface="+mn-ea"/>
                <a:cs typeface="+mn-cs"/>
              </a:rPr>
              <a:t>atio</a:t>
            </a:r>
            <a:r>
              <a:rPr kumimoji="0" lang="en-US" sz="1006" b="0" i="1" u="none" strike="noStrike" kern="0" cap="none" spc="-20" normalizeH="0" baseline="0" noProof="0" dirty="0">
                <a:ln>
                  <a:noFill/>
                </a:ln>
                <a:solidFill>
                  <a:srgbClr val="646464"/>
                </a:solidFill>
                <a:effectLst/>
                <a:uLnTx/>
                <a:uFillTx/>
                <a:latin typeface="Arial"/>
                <a:ea typeface="+mn-ea"/>
                <a:cs typeface="+mn-cs"/>
              </a:rPr>
              <a:t>n</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of</a:t>
            </a:r>
            <a:r>
              <a:rPr kumimoji="0" lang="en-US" sz="1006" b="0" i="1" u="none" strike="noStrike" kern="0" cap="none" spc="-28"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a</a:t>
            </a:r>
            <a:r>
              <a:rPr kumimoji="0" lang="en-US" sz="1006" b="0" i="1" u="none" strike="noStrike" kern="0" cap="none" spc="-28" normalizeH="0" baseline="0" noProof="0" dirty="0">
                <a:ln>
                  <a:noFill/>
                </a:ln>
                <a:solidFill>
                  <a:srgbClr val="646464"/>
                </a:solidFill>
                <a:effectLst/>
                <a:uLnTx/>
                <a:uFillTx/>
                <a:latin typeface="Arial"/>
                <a:ea typeface="+mn-ea"/>
                <a:cs typeface="+mn-cs"/>
              </a:rPr>
              <a:t> </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an</a:t>
            </a:r>
            <a:r>
              <a:rPr kumimoji="0" lang="en-US" sz="1006" b="0" i="1" u="none" strike="noStrike" kern="0" cap="none" spc="-20" normalizeH="0" baseline="0" noProof="0" dirty="0">
                <a:ln>
                  <a:noFill/>
                </a:ln>
                <a:solidFill>
                  <a:srgbClr val="646464"/>
                </a:solidFill>
                <a:effectLst/>
                <a:uLnTx/>
                <a:uFillTx/>
                <a:latin typeface="Arial"/>
                <a:ea typeface="+mn-ea"/>
                <a:cs typeface="+mn-cs"/>
              </a:rPr>
              <a:t>g</a:t>
            </a:r>
            <a:r>
              <a:rPr kumimoji="0" lang="en-US" sz="1006" b="0" i="1" u="none" strike="noStrike" kern="0" cap="none" spc="0" normalizeH="0" baseline="0" noProof="0" dirty="0">
                <a:ln>
                  <a:noFill/>
                </a:ln>
                <a:solidFill>
                  <a:srgbClr val="646464"/>
                </a:solidFill>
                <a:effectLst/>
                <a:uLnTx/>
                <a:uFillTx/>
                <a:latin typeface="Arial"/>
                <a:ea typeface="+mn-ea"/>
                <a:cs typeface="+mn-cs"/>
              </a:rPr>
              <a:t>e</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of</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co</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e</a:t>
            </a:r>
            <a:r>
              <a:rPr kumimoji="0" lang="en-US" sz="1006" b="0" i="1" u="none" strike="noStrike" kern="0" cap="none" spc="-28"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p</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ocu</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e</a:t>
            </a:r>
            <a:r>
              <a:rPr kumimoji="0" lang="en-US" sz="1006" b="0" i="1" u="none" strike="noStrike" kern="0" cap="none" spc="-47" normalizeH="0" baseline="0" noProof="0" dirty="0">
                <a:ln>
                  <a:noFill/>
                </a:ln>
                <a:solidFill>
                  <a:srgbClr val="646464"/>
                </a:solidFill>
                <a:effectLst/>
                <a:uLnTx/>
                <a:uFillTx/>
                <a:latin typeface="Arial"/>
                <a:ea typeface="+mn-ea"/>
                <a:cs typeface="+mn-cs"/>
              </a:rPr>
              <a:t>m</a:t>
            </a:r>
            <a:r>
              <a:rPr kumimoji="0" lang="en-US" sz="1006" b="0" i="1" u="none" strike="noStrike" kern="0" cap="none" spc="0" normalizeH="0" baseline="0" noProof="0" dirty="0">
                <a:ln>
                  <a:noFill/>
                </a:ln>
                <a:solidFill>
                  <a:srgbClr val="646464"/>
                </a:solidFill>
                <a:effectLst/>
                <a:uLnTx/>
                <a:uFillTx/>
                <a:latin typeface="Arial"/>
                <a:ea typeface="+mn-ea"/>
                <a:cs typeface="+mn-cs"/>
              </a:rPr>
              <a:t>ent</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activities</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has</a:t>
            </a:r>
            <a:r>
              <a:rPr kumimoji="0" lang="en-US" sz="1006" b="0" i="1" u="none" strike="noStrike" kern="0" cap="none" spc="-28"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the </a:t>
            </a:r>
          </a:p>
          <a:p>
            <a:pPr marL="3102228" marR="0" lvl="0" indent="0" algn="l" defTabSz="913413" rtl="0" eaLnBrk="1" fontAlgn="auto" latinLnBrk="0" hangingPunct="1">
              <a:lnSpc>
                <a:spcPts val="1079"/>
              </a:lnSpc>
              <a:spcBef>
                <a:spcPts val="0"/>
              </a:spcBef>
              <a:spcAft>
                <a:spcPts val="0"/>
              </a:spcAft>
              <a:buClrTx/>
              <a:buSzTx/>
              <a:buFontTx/>
              <a:buNone/>
              <a:tabLst/>
              <a:defRPr/>
            </a:pPr>
            <a:r>
              <a:rPr kumimoji="0" lang="en-US" sz="1006" b="0" i="1" u="none" strike="noStrike" kern="0" cap="none" spc="0" normalizeH="0" baseline="0" noProof="0" dirty="0">
                <a:ln>
                  <a:noFill/>
                </a:ln>
                <a:solidFill>
                  <a:srgbClr val="646464"/>
                </a:solidFill>
                <a:effectLst/>
                <a:uLnTx/>
                <a:uFillTx/>
                <a:latin typeface="Arial"/>
                <a:ea typeface="+mn-ea"/>
                <a:cs typeface="+mn-cs"/>
              </a:rPr>
              <a:t>poten</a:t>
            </a:r>
            <a:r>
              <a:rPr kumimoji="0" lang="en-US" sz="1006" b="0" i="1" u="none" strike="noStrike" kern="0" cap="none" spc="-28" normalizeH="0" baseline="0" noProof="0" dirty="0">
                <a:ln>
                  <a:noFill/>
                </a:ln>
                <a:solidFill>
                  <a:srgbClr val="646464"/>
                </a:solidFill>
                <a:effectLst/>
                <a:uLnTx/>
                <a:uFillTx/>
                <a:latin typeface="Arial"/>
                <a:ea typeface="+mn-ea"/>
                <a:cs typeface="+mn-cs"/>
              </a:rPr>
              <a:t>t</a:t>
            </a:r>
            <a:r>
              <a:rPr kumimoji="0" lang="en-US" sz="1006" b="0" i="1" u="none" strike="noStrike" kern="0" cap="none" spc="0" normalizeH="0" baseline="0" noProof="0" dirty="0">
                <a:ln>
                  <a:noFill/>
                </a:ln>
                <a:solidFill>
                  <a:srgbClr val="646464"/>
                </a:solidFill>
                <a:effectLst/>
                <a:uLnTx/>
                <a:uFillTx/>
                <a:latin typeface="Arial"/>
                <a:ea typeface="+mn-ea"/>
                <a:cs typeface="+mn-cs"/>
              </a:rPr>
              <a:t>ial</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to</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i</a:t>
            </a:r>
            <a:r>
              <a:rPr kumimoji="0" lang="en-US" sz="1006" b="0" i="1" u="none" strike="noStrike" kern="0" cap="none" spc="-47" normalizeH="0" baseline="0" noProof="0" dirty="0">
                <a:ln>
                  <a:noFill/>
                </a:ln>
                <a:solidFill>
                  <a:srgbClr val="646464"/>
                </a:solidFill>
                <a:effectLst/>
                <a:uLnTx/>
                <a:uFillTx/>
                <a:latin typeface="Arial"/>
                <a:ea typeface="+mn-ea"/>
                <a:cs typeface="+mn-cs"/>
              </a:rPr>
              <a:t>m</a:t>
            </a:r>
            <a:r>
              <a:rPr kumimoji="0" lang="en-US" sz="1006" b="0" i="1" u="none" strike="noStrike" kern="0" cap="none" spc="0" normalizeH="0" baseline="0" noProof="0" dirty="0">
                <a:ln>
                  <a:noFill/>
                </a:ln>
                <a:solidFill>
                  <a:srgbClr val="646464"/>
                </a:solidFill>
                <a:effectLst/>
                <a:uLnTx/>
                <a:uFillTx/>
                <a:latin typeface="Arial"/>
                <a:ea typeface="+mn-ea"/>
                <a:cs typeface="+mn-cs"/>
              </a:rPr>
              <a:t>p</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ove </a:t>
            </a:r>
            <a:r>
              <a:rPr kumimoji="0" lang="en-US" sz="1006" b="0" i="1" u="none" strike="noStrike" kern="0" cap="none" spc="-20" normalizeH="0" baseline="0" noProof="0" dirty="0">
                <a:ln>
                  <a:noFill/>
                </a:ln>
                <a:solidFill>
                  <a:srgbClr val="646464"/>
                </a:solidFill>
                <a:effectLst/>
                <a:uLnTx/>
                <a:uFillTx/>
                <a:latin typeface="Arial"/>
                <a:ea typeface="+mn-ea"/>
                <a:cs typeface="+mn-cs"/>
              </a:rPr>
              <a:t>q</a:t>
            </a:r>
            <a:r>
              <a:rPr kumimoji="0" lang="en-US" sz="1006" b="0" i="1" u="none" strike="noStrike" kern="0" cap="none" spc="0" normalizeH="0" baseline="0" noProof="0" dirty="0">
                <a:ln>
                  <a:noFill/>
                </a:ln>
                <a:solidFill>
                  <a:srgbClr val="646464"/>
                </a:solidFill>
                <a:effectLst/>
                <a:uLnTx/>
                <a:uFillTx/>
                <a:latin typeface="Arial"/>
                <a:ea typeface="+mn-ea"/>
                <a:cs typeface="+mn-cs"/>
              </a:rPr>
              <a:t>uality</a:t>
            </a:r>
            <a:r>
              <a:rPr kumimoji="0" lang="en-US" sz="1006" b="0" i="1" u="none" strike="noStrike" kern="0" cap="none" spc="-58"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and</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shift</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focus</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f</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o</a:t>
            </a:r>
            <a:r>
              <a:rPr kumimoji="0" lang="en-US" sz="1006" b="0" i="1" u="none" strike="noStrike" kern="0" cap="none" spc="-47" normalizeH="0" baseline="0" noProof="0" dirty="0">
                <a:ln>
                  <a:noFill/>
                </a:ln>
                <a:solidFill>
                  <a:srgbClr val="646464"/>
                </a:solidFill>
                <a:effectLst/>
                <a:uLnTx/>
                <a:uFillTx/>
                <a:latin typeface="Arial"/>
                <a:ea typeface="+mn-ea"/>
                <a:cs typeface="+mn-cs"/>
              </a:rPr>
              <a:t>m</a:t>
            </a:r>
            <a:r>
              <a:rPr kumimoji="0" lang="en-US" sz="1006" b="0" i="1" u="none" strike="noStrike" kern="0" cap="none" spc="0" normalizeH="0" baseline="0" noProof="0" dirty="0">
                <a:ln>
                  <a:noFill/>
                </a:ln>
                <a:solidFill>
                  <a:srgbClr val="646464"/>
                </a:solidFill>
                <a:effectLst/>
                <a:uLnTx/>
                <a:uFillTx/>
                <a:latin typeface="Arial"/>
                <a:ea typeface="+mn-ea"/>
                <a:cs typeface="+mn-cs"/>
              </a:rPr>
              <a:t> tactical</a:t>
            </a:r>
            <a:r>
              <a:rPr kumimoji="0" lang="en-US" sz="1006" b="0" i="1" u="none" strike="noStrike" kern="0" cap="none" spc="-99"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activities</a:t>
            </a:r>
            <a:r>
              <a:rPr kumimoji="0" lang="en-US" sz="1006" b="0" i="1" u="none" strike="noStrike" kern="0" cap="none" spc="-64"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to</a:t>
            </a:r>
            <a:r>
              <a:rPr kumimoji="0" lang="en-US" sz="1006" b="0" i="1" u="none" strike="noStrike" kern="0" cap="none" spc="-28" normalizeH="0" baseline="0" noProof="0" dirty="0">
                <a:ln>
                  <a:noFill/>
                </a:ln>
                <a:solidFill>
                  <a:srgbClr val="646464"/>
                </a:solidFill>
                <a:effectLst/>
                <a:uLnTx/>
                <a:uFillTx/>
                <a:latin typeface="Arial"/>
                <a:ea typeface="+mn-ea"/>
                <a:cs typeface="+mn-cs"/>
              </a:rPr>
              <a:t> </a:t>
            </a:r>
            <a:r>
              <a:rPr kumimoji="0" lang="en-US" sz="1006" b="0" i="1" u="none" strike="noStrike" kern="0" cap="none" spc="0" normalizeH="0" baseline="0" noProof="0" dirty="0">
                <a:ln>
                  <a:noFill/>
                </a:ln>
                <a:solidFill>
                  <a:srgbClr val="646464"/>
                </a:solidFill>
                <a:effectLst/>
                <a:uLnTx/>
                <a:uFillTx/>
                <a:latin typeface="Arial"/>
                <a:ea typeface="+mn-ea"/>
                <a:cs typeface="+mn-cs"/>
              </a:rPr>
              <a:t>st</a:t>
            </a:r>
            <a:r>
              <a:rPr kumimoji="0" lang="en-US" sz="1006" b="0" i="1" u="none" strike="noStrike" kern="0" cap="none" spc="-12" normalizeH="0" baseline="0" noProof="0" dirty="0">
                <a:ln>
                  <a:noFill/>
                </a:ln>
                <a:solidFill>
                  <a:srgbClr val="646464"/>
                </a:solidFill>
                <a:effectLst/>
                <a:uLnTx/>
                <a:uFillTx/>
                <a:latin typeface="Arial"/>
                <a:ea typeface="+mn-ea"/>
                <a:cs typeface="+mn-cs"/>
              </a:rPr>
              <a:t>r</a:t>
            </a:r>
            <a:r>
              <a:rPr kumimoji="0" lang="en-US" sz="1006" b="0" i="1" u="none" strike="noStrike" kern="0" cap="none" spc="0" normalizeH="0" baseline="0" noProof="0" dirty="0">
                <a:ln>
                  <a:noFill/>
                </a:ln>
                <a:solidFill>
                  <a:srgbClr val="646464"/>
                </a:solidFill>
                <a:effectLst/>
                <a:uLnTx/>
                <a:uFillTx/>
                <a:latin typeface="Arial"/>
                <a:ea typeface="+mn-ea"/>
                <a:cs typeface="+mn-cs"/>
              </a:rPr>
              <a:t>ate</a:t>
            </a:r>
            <a:r>
              <a:rPr kumimoji="0" lang="en-US" sz="1006" b="0" i="1" u="none" strike="noStrike" kern="0" cap="none" spc="-20" normalizeH="0" baseline="0" noProof="0" dirty="0">
                <a:ln>
                  <a:noFill/>
                </a:ln>
                <a:solidFill>
                  <a:srgbClr val="646464"/>
                </a:solidFill>
                <a:effectLst/>
                <a:uLnTx/>
                <a:uFillTx/>
                <a:latin typeface="Arial"/>
                <a:ea typeface="+mn-ea"/>
                <a:cs typeface="+mn-cs"/>
              </a:rPr>
              <a:t>g</a:t>
            </a:r>
            <a:r>
              <a:rPr kumimoji="0" lang="en-US" sz="1006" b="0" i="1" u="none" strike="noStrike" kern="0" cap="none" spc="0" normalizeH="0" baseline="0" noProof="0" dirty="0">
                <a:ln>
                  <a:noFill/>
                </a:ln>
                <a:solidFill>
                  <a:srgbClr val="646464"/>
                </a:solidFill>
                <a:effectLst/>
                <a:uLnTx/>
                <a:uFillTx/>
                <a:latin typeface="Arial"/>
                <a:ea typeface="+mn-ea"/>
                <a:cs typeface="+mn-cs"/>
              </a:rPr>
              <a:t>ic.</a:t>
            </a:r>
          </a:p>
        </p:txBody>
      </p:sp>
      <p:sp>
        <p:nvSpPr>
          <p:cNvPr id="5" name="Text Placeholder 4">
            <a:extLst>
              <a:ext uri="{FF2B5EF4-FFF2-40B4-BE49-F238E27FC236}">
                <a16:creationId xmlns:a16="http://schemas.microsoft.com/office/drawing/2014/main" id="{953CC927-BC25-460A-92C6-4D4C54447A83}"/>
              </a:ext>
            </a:extLst>
          </p:cNvPr>
          <p:cNvSpPr>
            <a:spLocks noGrp="1"/>
          </p:cNvSpPr>
          <p:nvPr>
            <p:ph type="body" sz="quarter" idx="10"/>
          </p:nvPr>
        </p:nvSpPr>
        <p:spPr>
          <a:xfrm>
            <a:off x="65149" y="-52015"/>
            <a:ext cx="12188825" cy="787195"/>
          </a:xfrm>
        </p:spPr>
        <p:txBody>
          <a:bodyPr>
            <a:normAutofit/>
          </a:bodyPr>
          <a:lstStyle/>
          <a:p>
            <a:pPr marL="0" indent="0">
              <a:buNone/>
            </a:pPr>
            <a:r>
              <a:rPr lang="en-US" sz="2399" b="1" kern="0" spc="-16" dirty="0">
                <a:solidFill>
                  <a:schemeClr val="bg1"/>
                </a:solidFill>
                <a:latin typeface="EYInterstate Light,Bold"/>
              </a:rPr>
              <a:t>Supply Chain Use Cases</a:t>
            </a:r>
            <a:endParaRPr lang="en-US" sz="3199" b="1" kern="0" spc="-16" dirty="0">
              <a:solidFill>
                <a:schemeClr val="bg1"/>
              </a:solidFill>
              <a:latin typeface="EYInterstate Light,Bold"/>
            </a:endParaRPr>
          </a:p>
        </p:txBody>
      </p:sp>
      <p:sp>
        <p:nvSpPr>
          <p:cNvPr id="84" name="Rectangle 470">
            <a:extLst>
              <a:ext uri="{FF2B5EF4-FFF2-40B4-BE49-F238E27FC236}">
                <a16:creationId xmlns:a16="http://schemas.microsoft.com/office/drawing/2014/main" id="{95A2B77D-9D24-40F0-BF35-7104797B7852}"/>
              </a:ext>
            </a:extLst>
          </p:cNvPr>
          <p:cNvSpPr/>
          <p:nvPr/>
        </p:nvSpPr>
        <p:spPr>
          <a:xfrm>
            <a:off x="4940949" y="3178283"/>
            <a:ext cx="1181372" cy="323081"/>
          </a:xfrm>
          <a:prstGeom prst="rect">
            <a:avLst/>
          </a:prstGeom>
        </p:spPr>
        <p:txBody>
          <a:bodyPr wrap="square" lIns="0" tIns="0" rIns="0" bIns="0">
            <a:spAutoFit/>
          </a:bodyPr>
          <a:lstStyle/>
          <a:p>
            <a:pPr marL="0" marR="0" lvl="0" indent="0" algn="ctr" defTabSz="913413" rtl="0" eaLnBrk="1" fontAlgn="auto" latinLnBrk="0" hangingPunct="1">
              <a:lnSpc>
                <a:spcPct val="100000"/>
              </a:lnSpc>
              <a:spcBef>
                <a:spcPts val="0"/>
              </a:spcBef>
              <a:spcAft>
                <a:spcPts val="0"/>
              </a:spcAft>
              <a:buClrTx/>
              <a:buSzTx/>
              <a:buFontTx/>
              <a:buNone/>
              <a:tabLst/>
              <a:defRPr/>
            </a:pPr>
            <a:r>
              <a:rPr kumimoji="0" lang="en-US" sz="1050" b="1" i="0" u="none" strike="noStrike" kern="0" cap="none" spc="-43" normalizeH="0" baseline="0" noProof="0" dirty="0">
                <a:ln>
                  <a:noFill/>
                </a:ln>
                <a:solidFill>
                  <a:srgbClr val="646464"/>
                </a:solidFill>
                <a:effectLst/>
                <a:uLnTx/>
                <a:uFillTx/>
                <a:latin typeface="Arial"/>
                <a:ea typeface="+mn-ea"/>
                <a:cs typeface="+mn-cs"/>
              </a:rPr>
              <a:t>Strong RPA </a:t>
            </a:r>
          </a:p>
          <a:p>
            <a:pPr marL="0" marR="0" lvl="0" indent="0" algn="ctr" defTabSz="913413" rtl="0" eaLnBrk="1" fontAlgn="auto" latinLnBrk="0" hangingPunct="1">
              <a:lnSpc>
                <a:spcPct val="100000"/>
              </a:lnSpc>
              <a:spcBef>
                <a:spcPts val="0"/>
              </a:spcBef>
              <a:spcAft>
                <a:spcPts val="0"/>
              </a:spcAft>
              <a:buClrTx/>
              <a:buSzTx/>
              <a:buFontTx/>
              <a:buNone/>
              <a:tabLst/>
              <a:defRPr/>
            </a:pPr>
            <a:r>
              <a:rPr kumimoji="0" lang="en-US" sz="1050" b="1" i="0" u="none" strike="noStrike" kern="0" cap="none" spc="-43" normalizeH="0" baseline="0" noProof="0" dirty="0">
                <a:ln>
                  <a:noFill/>
                </a:ln>
                <a:solidFill>
                  <a:srgbClr val="646464"/>
                </a:solidFill>
                <a:effectLst/>
                <a:uLnTx/>
                <a:uFillTx/>
                <a:latin typeface="Arial"/>
                <a:ea typeface="+mn-ea"/>
                <a:cs typeface="+mn-cs"/>
              </a:rPr>
              <a:t>Potential Areas</a:t>
            </a:r>
            <a:endParaRPr kumimoji="0" lang="en-US" sz="1050" b="1" i="0" u="none" strike="noStrike" kern="0" cap="none" spc="0" normalizeH="0" baseline="0" noProof="0" dirty="0">
              <a:ln>
                <a:noFill/>
              </a:ln>
              <a:solidFill>
                <a:srgbClr val="646464"/>
              </a:solidFill>
              <a:effectLst/>
              <a:uLnTx/>
              <a:uFillTx/>
              <a:latin typeface="Arial"/>
              <a:ea typeface="+mn-ea"/>
              <a:cs typeface="+mn-cs"/>
            </a:endParaRPr>
          </a:p>
        </p:txBody>
      </p:sp>
      <p:pic>
        <p:nvPicPr>
          <p:cNvPr id="3" name="Picture 9" descr="A picture containing graphics, design&#10;&#10;Description automatically generated">
            <a:extLst>
              <a:ext uri="{FF2B5EF4-FFF2-40B4-BE49-F238E27FC236}">
                <a16:creationId xmlns:a16="http://schemas.microsoft.com/office/drawing/2014/main" id="{FA4C8926-D56B-FA5D-C4A8-DBE52AC4833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505619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05E1CA-EFFB-47C5-AD4F-D7597A1C391E}"/>
              </a:ext>
            </a:extLst>
          </p:cNvPr>
          <p:cNvSpPr>
            <a:spLocks noGrp="1"/>
          </p:cNvSpPr>
          <p:nvPr>
            <p:ph type="title"/>
          </p:nvPr>
        </p:nvSpPr>
        <p:spPr/>
        <p:txBody>
          <a:bodyPr/>
          <a:lstStyle/>
          <a:p>
            <a:r>
              <a:rPr lang="en-US" dirty="0"/>
              <a:t>Automation ‘Hot Spots’ for Human Resources</a:t>
            </a:r>
          </a:p>
        </p:txBody>
      </p:sp>
      <p:sp>
        <p:nvSpPr>
          <p:cNvPr id="5" name="Freeform 559">
            <a:extLst>
              <a:ext uri="{FF2B5EF4-FFF2-40B4-BE49-F238E27FC236}">
                <a16:creationId xmlns:a16="http://schemas.microsoft.com/office/drawing/2014/main" id="{1C1B3A73-EA40-4969-8476-CA536548B187}"/>
              </a:ext>
            </a:extLst>
          </p:cNvPr>
          <p:cNvSpPr/>
          <p:nvPr/>
        </p:nvSpPr>
        <p:spPr>
          <a:xfrm>
            <a:off x="4113052" y="1912035"/>
            <a:ext cx="3123991" cy="3146828"/>
          </a:xfrm>
          <a:custGeom>
            <a:avLst/>
            <a:gdLst/>
            <a:ahLst/>
            <a:cxnLst/>
            <a:rect l="0" t="0" r="0" b="0"/>
            <a:pathLst>
              <a:path w="3127247" h="3150108">
                <a:moveTo>
                  <a:pt x="0" y="1575054"/>
                </a:moveTo>
                <a:cubicBezTo>
                  <a:pt x="0" y="705231"/>
                  <a:pt x="700023" y="0"/>
                  <a:pt x="1563623" y="0"/>
                </a:cubicBezTo>
                <a:cubicBezTo>
                  <a:pt x="2427223" y="0"/>
                  <a:pt x="3127247" y="705231"/>
                  <a:pt x="3127247" y="1575054"/>
                </a:cubicBezTo>
                <a:cubicBezTo>
                  <a:pt x="3127247" y="2444876"/>
                  <a:pt x="2427223" y="3150108"/>
                  <a:pt x="1563623" y="3150108"/>
                </a:cubicBezTo>
                <a:cubicBezTo>
                  <a:pt x="700023" y="3150108"/>
                  <a:pt x="0" y="2444876"/>
                  <a:pt x="0" y="1575054"/>
                </a:cubicBezTo>
                <a:close/>
              </a:path>
            </a:pathLst>
          </a:custGeom>
          <a:solidFill>
            <a:srgbClr val="F0F0F0">
              <a:alpha val="100000"/>
            </a:srgbClr>
          </a:solidFill>
          <a:ln w="18288">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Freeform 560">
            <a:extLst>
              <a:ext uri="{FF2B5EF4-FFF2-40B4-BE49-F238E27FC236}">
                <a16:creationId xmlns:a16="http://schemas.microsoft.com/office/drawing/2014/main" id="{9A47F9F3-C94E-4271-A02C-49390EA2D375}"/>
              </a:ext>
            </a:extLst>
          </p:cNvPr>
          <p:cNvSpPr/>
          <p:nvPr/>
        </p:nvSpPr>
        <p:spPr>
          <a:xfrm>
            <a:off x="4113052" y="1912035"/>
            <a:ext cx="3123991" cy="3146828"/>
          </a:xfrm>
          <a:custGeom>
            <a:avLst/>
            <a:gdLst/>
            <a:ahLst/>
            <a:cxnLst/>
            <a:rect l="0" t="0" r="0" b="0"/>
            <a:pathLst>
              <a:path w="3127247" h="3150108">
                <a:moveTo>
                  <a:pt x="0" y="1575054"/>
                </a:moveTo>
                <a:cubicBezTo>
                  <a:pt x="0" y="705231"/>
                  <a:pt x="700023" y="0"/>
                  <a:pt x="1563623" y="0"/>
                </a:cubicBezTo>
                <a:cubicBezTo>
                  <a:pt x="2427223" y="0"/>
                  <a:pt x="3127247" y="705231"/>
                  <a:pt x="3127247" y="1575054"/>
                </a:cubicBezTo>
                <a:cubicBezTo>
                  <a:pt x="3127247" y="2444876"/>
                  <a:pt x="2427223" y="3150108"/>
                  <a:pt x="1563623" y="3150108"/>
                </a:cubicBezTo>
                <a:cubicBezTo>
                  <a:pt x="700023" y="3150108"/>
                  <a:pt x="0" y="2444876"/>
                  <a:pt x="0" y="1575054"/>
                </a:cubicBezTo>
                <a:close/>
              </a:path>
            </a:pathLst>
          </a:custGeom>
          <a:noFill/>
          <a:ln w="13716"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Freeform 561">
            <a:extLst>
              <a:ext uri="{FF2B5EF4-FFF2-40B4-BE49-F238E27FC236}">
                <a16:creationId xmlns:a16="http://schemas.microsoft.com/office/drawing/2014/main" id="{BBB649F8-29C2-4331-9A8D-070AE55DF6E7}"/>
              </a:ext>
            </a:extLst>
          </p:cNvPr>
          <p:cNvSpPr/>
          <p:nvPr/>
        </p:nvSpPr>
        <p:spPr>
          <a:xfrm>
            <a:off x="4428190" y="2227175"/>
            <a:ext cx="2498281" cy="2516548"/>
          </a:xfrm>
          <a:custGeom>
            <a:avLst/>
            <a:gdLst/>
            <a:ahLst/>
            <a:cxnLst/>
            <a:rect l="0" t="0" r="0" b="0"/>
            <a:pathLst>
              <a:path w="2500885" h="2519171">
                <a:moveTo>
                  <a:pt x="0" y="1259586"/>
                </a:moveTo>
                <a:cubicBezTo>
                  <a:pt x="0" y="563880"/>
                  <a:pt x="559816" y="0"/>
                  <a:pt x="1250442" y="0"/>
                </a:cubicBezTo>
                <a:cubicBezTo>
                  <a:pt x="1941068" y="0"/>
                  <a:pt x="2500885" y="563880"/>
                  <a:pt x="2500885" y="1259586"/>
                </a:cubicBezTo>
                <a:cubicBezTo>
                  <a:pt x="2500885" y="1955292"/>
                  <a:pt x="1941068" y="2519171"/>
                  <a:pt x="1250442" y="2519171"/>
                </a:cubicBezTo>
                <a:cubicBezTo>
                  <a:pt x="559816" y="2519171"/>
                  <a:pt x="0" y="1955292"/>
                  <a:pt x="0" y="1259586"/>
                </a:cubicBezTo>
                <a:close/>
              </a:path>
            </a:pathLst>
          </a:custGeom>
          <a:solidFill>
            <a:srgbClr val="C1C1C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Freeform 562">
            <a:extLst>
              <a:ext uri="{FF2B5EF4-FFF2-40B4-BE49-F238E27FC236}">
                <a16:creationId xmlns:a16="http://schemas.microsoft.com/office/drawing/2014/main" id="{3B932FAC-4978-4689-9CD9-BCBA1E52C698}"/>
              </a:ext>
            </a:extLst>
          </p:cNvPr>
          <p:cNvSpPr/>
          <p:nvPr/>
        </p:nvSpPr>
        <p:spPr>
          <a:xfrm>
            <a:off x="4428190" y="2227175"/>
            <a:ext cx="2498281" cy="2516548"/>
          </a:xfrm>
          <a:custGeom>
            <a:avLst/>
            <a:gdLst/>
            <a:ahLst/>
            <a:cxnLst/>
            <a:rect l="0" t="0" r="0" b="0"/>
            <a:pathLst>
              <a:path w="2500885" h="2519171">
                <a:moveTo>
                  <a:pt x="0" y="1259586"/>
                </a:moveTo>
                <a:cubicBezTo>
                  <a:pt x="0" y="563880"/>
                  <a:pt x="559816" y="0"/>
                  <a:pt x="1250442" y="0"/>
                </a:cubicBezTo>
                <a:cubicBezTo>
                  <a:pt x="1941068" y="0"/>
                  <a:pt x="2500885" y="563880"/>
                  <a:pt x="2500885" y="1259586"/>
                </a:cubicBezTo>
                <a:cubicBezTo>
                  <a:pt x="2500885" y="1955292"/>
                  <a:pt x="1941068" y="2519171"/>
                  <a:pt x="1250442" y="2519171"/>
                </a:cubicBezTo>
                <a:cubicBezTo>
                  <a:pt x="559816" y="2519171"/>
                  <a:pt x="0" y="1955292"/>
                  <a:pt x="0" y="1259586"/>
                </a:cubicBezTo>
                <a:close/>
              </a:path>
            </a:pathLst>
          </a:custGeom>
          <a:noFill/>
          <a:ln w="13716"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Freeform 563">
            <a:extLst>
              <a:ext uri="{FF2B5EF4-FFF2-40B4-BE49-F238E27FC236}">
                <a16:creationId xmlns:a16="http://schemas.microsoft.com/office/drawing/2014/main" id="{33E8A5F9-A326-4F75-8519-A4F3F4D4D2C2}"/>
              </a:ext>
            </a:extLst>
          </p:cNvPr>
          <p:cNvSpPr/>
          <p:nvPr/>
        </p:nvSpPr>
        <p:spPr>
          <a:xfrm>
            <a:off x="4738764" y="2542316"/>
            <a:ext cx="1872567" cy="1886269"/>
          </a:xfrm>
          <a:custGeom>
            <a:avLst/>
            <a:gdLst/>
            <a:ahLst/>
            <a:cxnLst/>
            <a:rect l="0" t="0" r="0" b="0"/>
            <a:pathLst>
              <a:path w="1874519" h="1888235">
                <a:moveTo>
                  <a:pt x="0" y="944118"/>
                </a:moveTo>
                <a:cubicBezTo>
                  <a:pt x="0" y="422656"/>
                  <a:pt x="419607" y="0"/>
                  <a:pt x="937259" y="0"/>
                </a:cubicBezTo>
                <a:cubicBezTo>
                  <a:pt x="1454912" y="0"/>
                  <a:pt x="1874519" y="422656"/>
                  <a:pt x="1874519" y="944118"/>
                </a:cubicBezTo>
                <a:cubicBezTo>
                  <a:pt x="1874519" y="1465579"/>
                  <a:pt x="1454912" y="1888235"/>
                  <a:pt x="937259" y="1888235"/>
                </a:cubicBezTo>
                <a:cubicBezTo>
                  <a:pt x="419607" y="1888235"/>
                  <a:pt x="0" y="1465579"/>
                  <a:pt x="0" y="944118"/>
                </a:cubicBezTo>
                <a:close/>
              </a:path>
            </a:pathLst>
          </a:custGeom>
          <a:solidFill>
            <a:srgbClr val="9A9A9A">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Freeform 564">
            <a:extLst>
              <a:ext uri="{FF2B5EF4-FFF2-40B4-BE49-F238E27FC236}">
                <a16:creationId xmlns:a16="http://schemas.microsoft.com/office/drawing/2014/main" id="{FCFBA009-3383-4679-8BBB-D71CD74D4537}"/>
              </a:ext>
            </a:extLst>
          </p:cNvPr>
          <p:cNvSpPr/>
          <p:nvPr/>
        </p:nvSpPr>
        <p:spPr>
          <a:xfrm>
            <a:off x="4738764" y="2542316"/>
            <a:ext cx="1872567" cy="1886269"/>
          </a:xfrm>
          <a:custGeom>
            <a:avLst/>
            <a:gdLst/>
            <a:ahLst/>
            <a:cxnLst/>
            <a:rect l="0" t="0" r="0" b="0"/>
            <a:pathLst>
              <a:path w="1874519" h="1888235">
                <a:moveTo>
                  <a:pt x="0" y="944118"/>
                </a:moveTo>
                <a:cubicBezTo>
                  <a:pt x="0" y="422656"/>
                  <a:pt x="419607" y="0"/>
                  <a:pt x="937259" y="0"/>
                </a:cubicBezTo>
                <a:cubicBezTo>
                  <a:pt x="1454912" y="0"/>
                  <a:pt x="1874519" y="422656"/>
                  <a:pt x="1874519" y="944118"/>
                </a:cubicBezTo>
                <a:cubicBezTo>
                  <a:pt x="1874519" y="1465579"/>
                  <a:pt x="1454912" y="1888235"/>
                  <a:pt x="937259" y="1888235"/>
                </a:cubicBezTo>
                <a:cubicBezTo>
                  <a:pt x="419607" y="1888235"/>
                  <a:pt x="0" y="1465579"/>
                  <a:pt x="0" y="944118"/>
                </a:cubicBezTo>
                <a:close/>
              </a:path>
            </a:pathLst>
          </a:custGeom>
          <a:noFill/>
          <a:ln w="13716"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Freeform 565">
            <a:extLst>
              <a:ext uri="{FF2B5EF4-FFF2-40B4-BE49-F238E27FC236}">
                <a16:creationId xmlns:a16="http://schemas.microsoft.com/office/drawing/2014/main" id="{3F9ED2BB-C011-46CB-86D8-065AB0A3E682}"/>
              </a:ext>
            </a:extLst>
          </p:cNvPr>
          <p:cNvSpPr/>
          <p:nvPr/>
        </p:nvSpPr>
        <p:spPr>
          <a:xfrm>
            <a:off x="5049335" y="2857455"/>
            <a:ext cx="1251425" cy="1255992"/>
          </a:xfrm>
          <a:custGeom>
            <a:avLst/>
            <a:gdLst/>
            <a:ahLst/>
            <a:cxnLst/>
            <a:rect l="0" t="0" r="0" b="0"/>
            <a:pathLst>
              <a:path w="1252729" h="1257300">
                <a:moveTo>
                  <a:pt x="0" y="628650"/>
                </a:moveTo>
                <a:cubicBezTo>
                  <a:pt x="0" y="281432"/>
                  <a:pt x="280417" y="0"/>
                  <a:pt x="626364" y="0"/>
                </a:cubicBezTo>
                <a:cubicBezTo>
                  <a:pt x="972312" y="0"/>
                  <a:pt x="1252729" y="281432"/>
                  <a:pt x="1252729" y="628650"/>
                </a:cubicBezTo>
                <a:cubicBezTo>
                  <a:pt x="1252729" y="975867"/>
                  <a:pt x="972312" y="1257300"/>
                  <a:pt x="626364" y="1257300"/>
                </a:cubicBezTo>
                <a:cubicBezTo>
                  <a:pt x="280417" y="1257300"/>
                  <a:pt x="0" y="975867"/>
                  <a:pt x="0" y="628650"/>
                </a:cubicBezTo>
                <a:close/>
              </a:path>
            </a:pathLst>
          </a:custGeom>
          <a:solidFill>
            <a:srgbClr val="FFF27F">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566">
            <a:extLst>
              <a:ext uri="{FF2B5EF4-FFF2-40B4-BE49-F238E27FC236}">
                <a16:creationId xmlns:a16="http://schemas.microsoft.com/office/drawing/2014/main" id="{2CF3F312-0670-4F34-BE87-1740C8B06185}"/>
              </a:ext>
            </a:extLst>
          </p:cNvPr>
          <p:cNvSpPr/>
          <p:nvPr/>
        </p:nvSpPr>
        <p:spPr>
          <a:xfrm>
            <a:off x="5049335" y="2857455"/>
            <a:ext cx="1251425" cy="1255992"/>
          </a:xfrm>
          <a:custGeom>
            <a:avLst/>
            <a:gdLst/>
            <a:ahLst/>
            <a:cxnLst/>
            <a:rect l="0" t="0" r="0" b="0"/>
            <a:pathLst>
              <a:path w="1252729" h="1257300">
                <a:moveTo>
                  <a:pt x="0" y="628650"/>
                </a:moveTo>
                <a:cubicBezTo>
                  <a:pt x="0" y="281432"/>
                  <a:pt x="280417" y="0"/>
                  <a:pt x="626364" y="0"/>
                </a:cubicBezTo>
                <a:cubicBezTo>
                  <a:pt x="972312" y="0"/>
                  <a:pt x="1252729" y="281432"/>
                  <a:pt x="1252729" y="628650"/>
                </a:cubicBezTo>
                <a:cubicBezTo>
                  <a:pt x="1252729" y="975867"/>
                  <a:pt x="972312" y="1257300"/>
                  <a:pt x="626364" y="1257300"/>
                </a:cubicBezTo>
                <a:cubicBezTo>
                  <a:pt x="280417" y="1257300"/>
                  <a:pt x="0" y="975867"/>
                  <a:pt x="0" y="628650"/>
                </a:cubicBezTo>
                <a:close/>
              </a:path>
            </a:pathLst>
          </a:custGeom>
          <a:noFill/>
          <a:ln w="13716"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Freeform 567">
            <a:extLst>
              <a:ext uri="{FF2B5EF4-FFF2-40B4-BE49-F238E27FC236}">
                <a16:creationId xmlns:a16="http://schemas.microsoft.com/office/drawing/2014/main" id="{40781822-DCC4-4DEB-9A84-D831AB7A2F95}"/>
              </a:ext>
            </a:extLst>
          </p:cNvPr>
          <p:cNvSpPr/>
          <p:nvPr/>
        </p:nvSpPr>
        <p:spPr>
          <a:xfrm>
            <a:off x="4113052" y="1916604"/>
            <a:ext cx="3123991" cy="3142261"/>
          </a:xfrm>
          <a:custGeom>
            <a:avLst/>
            <a:gdLst/>
            <a:ahLst/>
            <a:cxnLst/>
            <a:rect l="0" t="0" r="0" b="0"/>
            <a:pathLst>
              <a:path w="3127247" h="3145537">
                <a:moveTo>
                  <a:pt x="0" y="1572768"/>
                </a:moveTo>
                <a:cubicBezTo>
                  <a:pt x="0" y="704216"/>
                  <a:pt x="700023" y="0"/>
                  <a:pt x="1563623" y="0"/>
                </a:cubicBezTo>
                <a:cubicBezTo>
                  <a:pt x="2427223" y="0"/>
                  <a:pt x="3127247" y="704216"/>
                  <a:pt x="3127247" y="1572768"/>
                </a:cubicBezTo>
                <a:cubicBezTo>
                  <a:pt x="3127247" y="2441321"/>
                  <a:pt x="2427223" y="3145537"/>
                  <a:pt x="1563623" y="3145537"/>
                </a:cubicBezTo>
                <a:cubicBezTo>
                  <a:pt x="700023" y="3145537"/>
                  <a:pt x="0" y="2441321"/>
                  <a:pt x="0" y="1572768"/>
                </a:cubicBezTo>
                <a:close/>
              </a:path>
            </a:pathLst>
          </a:custGeom>
          <a:noFill/>
          <a:ln w="4576" cap="flat" cmpd="sng">
            <a:solidFill>
              <a:srgbClr val="818181">
                <a:alpha val="100000"/>
              </a:srgbClr>
            </a:solidFill>
            <a:custDash>
              <a:ds d="399988" sp="300005"/>
            </a:custDash>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4" name="Picture 568">
            <a:extLst>
              <a:ext uri="{FF2B5EF4-FFF2-40B4-BE49-F238E27FC236}">
                <a16:creationId xmlns:a16="http://schemas.microsoft.com/office/drawing/2014/main" id="{E5219A32-E574-4AB0-BDD1-4DB3C94CA75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086380" y="1885648"/>
            <a:ext cx="1217422" cy="3234874"/>
          </a:xfrm>
          <a:prstGeom prst="rect">
            <a:avLst/>
          </a:prstGeom>
          <a:noFill/>
        </p:spPr>
      </p:pic>
      <p:pic>
        <p:nvPicPr>
          <p:cNvPr id="15" name="Picture 569">
            <a:extLst>
              <a:ext uri="{FF2B5EF4-FFF2-40B4-BE49-F238E27FC236}">
                <a16:creationId xmlns:a16="http://schemas.microsoft.com/office/drawing/2014/main" id="{1F57F969-851F-4CBD-B703-141646D098E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917675" y="3436987"/>
            <a:ext cx="3542147" cy="101495"/>
          </a:xfrm>
          <a:prstGeom prst="rect">
            <a:avLst/>
          </a:prstGeom>
          <a:noFill/>
        </p:spPr>
      </p:pic>
      <p:pic>
        <p:nvPicPr>
          <p:cNvPr id="16" name="Picture 570">
            <a:extLst>
              <a:ext uri="{FF2B5EF4-FFF2-40B4-BE49-F238E27FC236}">
                <a16:creationId xmlns:a16="http://schemas.microsoft.com/office/drawing/2014/main" id="{1168C853-AB00-4E0B-8D87-7D03502B49F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260216" y="2529628"/>
            <a:ext cx="2913137" cy="1912658"/>
          </a:xfrm>
          <a:prstGeom prst="rect">
            <a:avLst/>
          </a:prstGeom>
          <a:noFill/>
        </p:spPr>
      </p:pic>
      <p:pic>
        <p:nvPicPr>
          <p:cNvPr id="17" name="Picture 571">
            <a:extLst>
              <a:ext uri="{FF2B5EF4-FFF2-40B4-BE49-F238E27FC236}">
                <a16:creationId xmlns:a16="http://schemas.microsoft.com/office/drawing/2014/main" id="{9DB9343A-D728-4DD3-9A95-1D5B5554FE5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241949" y="2529628"/>
            <a:ext cx="2856047" cy="2021130"/>
          </a:xfrm>
          <a:prstGeom prst="rect">
            <a:avLst/>
          </a:prstGeom>
          <a:noFill/>
        </p:spPr>
      </p:pic>
      <p:pic>
        <p:nvPicPr>
          <p:cNvPr id="18" name="Picture 572">
            <a:extLst>
              <a:ext uri="{FF2B5EF4-FFF2-40B4-BE49-F238E27FC236}">
                <a16:creationId xmlns:a16="http://schemas.microsoft.com/office/drawing/2014/main" id="{A3164160-00B2-4C6A-A7CB-6E59E4FD989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030177" y="1899348"/>
            <a:ext cx="1324880" cy="3172074"/>
          </a:xfrm>
          <a:prstGeom prst="rect">
            <a:avLst/>
          </a:prstGeom>
          <a:noFill/>
        </p:spPr>
      </p:pic>
      <p:sp>
        <p:nvSpPr>
          <p:cNvPr id="19" name="Freeform 573">
            <a:extLst>
              <a:ext uri="{FF2B5EF4-FFF2-40B4-BE49-F238E27FC236}">
                <a16:creationId xmlns:a16="http://schemas.microsoft.com/office/drawing/2014/main" id="{B96A7CFB-80E4-47DA-B843-E5502D8D486F}"/>
              </a:ext>
            </a:extLst>
          </p:cNvPr>
          <p:cNvSpPr/>
          <p:nvPr/>
        </p:nvSpPr>
        <p:spPr>
          <a:xfrm>
            <a:off x="5295964" y="3099518"/>
            <a:ext cx="762729" cy="771865"/>
          </a:xfrm>
          <a:custGeom>
            <a:avLst/>
            <a:gdLst/>
            <a:ahLst/>
            <a:cxnLst/>
            <a:rect l="0" t="0" r="0" b="0"/>
            <a:pathLst>
              <a:path w="763524" h="772669">
                <a:moveTo>
                  <a:pt x="0" y="386335"/>
                </a:moveTo>
                <a:cubicBezTo>
                  <a:pt x="0" y="172975"/>
                  <a:pt x="170943" y="0"/>
                  <a:pt x="381762" y="0"/>
                </a:cubicBezTo>
                <a:cubicBezTo>
                  <a:pt x="592582" y="0"/>
                  <a:pt x="763524" y="172975"/>
                  <a:pt x="763524" y="386335"/>
                </a:cubicBezTo>
                <a:cubicBezTo>
                  <a:pt x="763524" y="599694"/>
                  <a:pt x="592582" y="772669"/>
                  <a:pt x="381762" y="772669"/>
                </a:cubicBezTo>
                <a:cubicBezTo>
                  <a:pt x="170943" y="772669"/>
                  <a:pt x="0" y="599694"/>
                  <a:pt x="0" y="386335"/>
                </a:cubicBezTo>
                <a:close/>
              </a:path>
            </a:pathLst>
          </a:custGeom>
          <a:solidFill>
            <a:srgbClr val="FFD200">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Freeform 574">
            <a:extLst>
              <a:ext uri="{FF2B5EF4-FFF2-40B4-BE49-F238E27FC236}">
                <a16:creationId xmlns:a16="http://schemas.microsoft.com/office/drawing/2014/main" id="{FD512647-5E8A-44E6-A978-FB4885FA3ACC}"/>
              </a:ext>
            </a:extLst>
          </p:cNvPr>
          <p:cNvSpPr/>
          <p:nvPr/>
        </p:nvSpPr>
        <p:spPr>
          <a:xfrm>
            <a:off x="5295964" y="3099518"/>
            <a:ext cx="762729" cy="771865"/>
          </a:xfrm>
          <a:custGeom>
            <a:avLst/>
            <a:gdLst/>
            <a:ahLst/>
            <a:cxnLst/>
            <a:rect l="0" t="0" r="0" b="0"/>
            <a:pathLst>
              <a:path w="763524" h="772669">
                <a:moveTo>
                  <a:pt x="0" y="386335"/>
                </a:moveTo>
                <a:cubicBezTo>
                  <a:pt x="0" y="172975"/>
                  <a:pt x="170943" y="0"/>
                  <a:pt x="381762" y="0"/>
                </a:cubicBezTo>
                <a:cubicBezTo>
                  <a:pt x="592582" y="0"/>
                  <a:pt x="763524" y="172975"/>
                  <a:pt x="763524" y="386335"/>
                </a:cubicBezTo>
                <a:cubicBezTo>
                  <a:pt x="763524" y="599694"/>
                  <a:pt x="592582" y="772669"/>
                  <a:pt x="381762" y="772669"/>
                </a:cubicBezTo>
                <a:cubicBezTo>
                  <a:pt x="170943" y="772669"/>
                  <a:pt x="0" y="599694"/>
                  <a:pt x="0" y="386335"/>
                </a:cubicBezTo>
                <a:close/>
              </a:path>
            </a:pathLst>
          </a:custGeom>
          <a:noFill/>
          <a:ln w="13716"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Freeform 575">
            <a:extLst>
              <a:ext uri="{FF2B5EF4-FFF2-40B4-BE49-F238E27FC236}">
                <a16:creationId xmlns:a16="http://schemas.microsoft.com/office/drawing/2014/main" id="{F83977F4-BC55-4BDB-8284-61857A07CDF2}"/>
              </a:ext>
            </a:extLst>
          </p:cNvPr>
          <p:cNvSpPr/>
          <p:nvPr/>
        </p:nvSpPr>
        <p:spPr>
          <a:xfrm>
            <a:off x="6207131" y="1626584"/>
            <a:ext cx="278600" cy="274033"/>
          </a:xfrm>
          <a:custGeom>
            <a:avLst/>
            <a:gdLst/>
            <a:ahLst/>
            <a:cxnLst/>
            <a:rect l="0" t="0" r="0" b="0"/>
            <a:pathLst>
              <a:path w="278891" h="274319">
                <a:moveTo>
                  <a:pt x="0" y="137160"/>
                </a:moveTo>
                <a:cubicBezTo>
                  <a:pt x="0" y="61468"/>
                  <a:pt x="62484" y="0"/>
                  <a:pt x="139446" y="0"/>
                </a:cubicBezTo>
                <a:cubicBezTo>
                  <a:pt x="216408" y="0"/>
                  <a:pt x="278891" y="61468"/>
                  <a:pt x="278891" y="137160"/>
                </a:cubicBezTo>
                <a:cubicBezTo>
                  <a:pt x="278891" y="212851"/>
                  <a:pt x="216408" y="274319"/>
                  <a:pt x="139446" y="274319"/>
                </a:cubicBezTo>
                <a:cubicBezTo>
                  <a:pt x="62484" y="274319"/>
                  <a:pt x="0" y="212851"/>
                  <a:pt x="0" y="137160"/>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Freeform 576">
            <a:extLst>
              <a:ext uri="{FF2B5EF4-FFF2-40B4-BE49-F238E27FC236}">
                <a16:creationId xmlns:a16="http://schemas.microsoft.com/office/drawing/2014/main" id="{3D19F62C-9188-4852-A336-40BC5498279C}"/>
              </a:ext>
            </a:extLst>
          </p:cNvPr>
          <p:cNvSpPr/>
          <p:nvPr/>
        </p:nvSpPr>
        <p:spPr>
          <a:xfrm>
            <a:off x="7074907" y="2293401"/>
            <a:ext cx="278600" cy="278601"/>
          </a:xfrm>
          <a:custGeom>
            <a:avLst/>
            <a:gdLst/>
            <a:ahLst/>
            <a:cxnLst/>
            <a:rect l="0" t="0" r="0" b="0"/>
            <a:pathLst>
              <a:path w="278891" h="278892">
                <a:moveTo>
                  <a:pt x="0" y="139445"/>
                </a:moveTo>
                <a:cubicBezTo>
                  <a:pt x="0" y="62483"/>
                  <a:pt x="62484" y="0"/>
                  <a:pt x="139446" y="0"/>
                </a:cubicBezTo>
                <a:cubicBezTo>
                  <a:pt x="216408" y="0"/>
                  <a:pt x="278891" y="62483"/>
                  <a:pt x="278891" y="139445"/>
                </a:cubicBezTo>
                <a:cubicBezTo>
                  <a:pt x="278891" y="216407"/>
                  <a:pt x="216408" y="278892"/>
                  <a:pt x="139446" y="278892"/>
                </a:cubicBezTo>
                <a:cubicBezTo>
                  <a:pt x="62484" y="278892"/>
                  <a:pt x="0" y="216407"/>
                  <a:pt x="0" y="139445"/>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Freeform 577">
            <a:extLst>
              <a:ext uri="{FF2B5EF4-FFF2-40B4-BE49-F238E27FC236}">
                <a16:creationId xmlns:a16="http://schemas.microsoft.com/office/drawing/2014/main" id="{ADB13C7C-70AD-4799-B716-ACE2C91179DF}"/>
              </a:ext>
            </a:extLst>
          </p:cNvPr>
          <p:cNvSpPr/>
          <p:nvPr/>
        </p:nvSpPr>
        <p:spPr>
          <a:xfrm>
            <a:off x="7467688" y="3339299"/>
            <a:ext cx="278602" cy="278601"/>
          </a:xfrm>
          <a:custGeom>
            <a:avLst/>
            <a:gdLst/>
            <a:ahLst/>
            <a:cxnLst/>
            <a:rect l="0" t="0" r="0" b="0"/>
            <a:pathLst>
              <a:path w="278893" h="278892">
                <a:moveTo>
                  <a:pt x="0" y="139445"/>
                </a:moveTo>
                <a:cubicBezTo>
                  <a:pt x="0" y="62483"/>
                  <a:pt x="62485" y="0"/>
                  <a:pt x="139447" y="0"/>
                </a:cubicBezTo>
                <a:cubicBezTo>
                  <a:pt x="216409" y="0"/>
                  <a:pt x="278893" y="62483"/>
                  <a:pt x="278893" y="139445"/>
                </a:cubicBezTo>
                <a:cubicBezTo>
                  <a:pt x="278893" y="216407"/>
                  <a:pt x="216409" y="278892"/>
                  <a:pt x="139447" y="278892"/>
                </a:cubicBezTo>
                <a:cubicBezTo>
                  <a:pt x="62485" y="278892"/>
                  <a:pt x="0" y="216407"/>
                  <a:pt x="0" y="139445"/>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Freeform 578">
            <a:extLst>
              <a:ext uri="{FF2B5EF4-FFF2-40B4-BE49-F238E27FC236}">
                <a16:creationId xmlns:a16="http://schemas.microsoft.com/office/drawing/2014/main" id="{2593A84A-D030-4699-A1E8-EAD29B6CB200}"/>
              </a:ext>
            </a:extLst>
          </p:cNvPr>
          <p:cNvSpPr/>
          <p:nvPr/>
        </p:nvSpPr>
        <p:spPr>
          <a:xfrm>
            <a:off x="7166249" y="4362362"/>
            <a:ext cx="278601" cy="278602"/>
          </a:xfrm>
          <a:custGeom>
            <a:avLst/>
            <a:gdLst/>
            <a:ahLst/>
            <a:cxnLst/>
            <a:rect l="0" t="0" r="0" b="0"/>
            <a:pathLst>
              <a:path w="278892" h="278893">
                <a:moveTo>
                  <a:pt x="0" y="139446"/>
                </a:moveTo>
                <a:cubicBezTo>
                  <a:pt x="0" y="62484"/>
                  <a:pt x="62485" y="0"/>
                  <a:pt x="139447" y="0"/>
                </a:cubicBezTo>
                <a:cubicBezTo>
                  <a:pt x="216409" y="0"/>
                  <a:pt x="278892" y="62484"/>
                  <a:pt x="278892" y="139446"/>
                </a:cubicBezTo>
                <a:cubicBezTo>
                  <a:pt x="278892" y="216409"/>
                  <a:pt x="216409" y="278893"/>
                  <a:pt x="139447" y="278893"/>
                </a:cubicBezTo>
                <a:cubicBezTo>
                  <a:pt x="62485" y="278893"/>
                  <a:pt x="0" y="216409"/>
                  <a:pt x="0" y="139446"/>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Freeform 579">
            <a:extLst>
              <a:ext uri="{FF2B5EF4-FFF2-40B4-BE49-F238E27FC236}">
                <a16:creationId xmlns:a16="http://schemas.microsoft.com/office/drawing/2014/main" id="{A2AF6643-D47E-4EAF-952C-A215B3B70748}"/>
              </a:ext>
            </a:extLst>
          </p:cNvPr>
          <p:cNvSpPr/>
          <p:nvPr/>
        </p:nvSpPr>
        <p:spPr>
          <a:xfrm>
            <a:off x="4900899" y="5125088"/>
            <a:ext cx="278601" cy="278601"/>
          </a:xfrm>
          <a:custGeom>
            <a:avLst/>
            <a:gdLst/>
            <a:ahLst/>
            <a:cxnLst/>
            <a:rect l="0" t="0" r="0" b="0"/>
            <a:pathLst>
              <a:path w="278892" h="278892">
                <a:moveTo>
                  <a:pt x="0" y="139447"/>
                </a:moveTo>
                <a:cubicBezTo>
                  <a:pt x="0" y="62485"/>
                  <a:pt x="62483" y="0"/>
                  <a:pt x="139445" y="0"/>
                </a:cubicBezTo>
                <a:cubicBezTo>
                  <a:pt x="216407" y="0"/>
                  <a:pt x="278892" y="62485"/>
                  <a:pt x="278892" y="139447"/>
                </a:cubicBezTo>
                <a:cubicBezTo>
                  <a:pt x="278892" y="216409"/>
                  <a:pt x="216407" y="278892"/>
                  <a:pt x="139445" y="278892"/>
                </a:cubicBezTo>
                <a:cubicBezTo>
                  <a:pt x="62483" y="278892"/>
                  <a:pt x="0" y="216409"/>
                  <a:pt x="0" y="139447"/>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Freeform 580">
            <a:extLst>
              <a:ext uri="{FF2B5EF4-FFF2-40B4-BE49-F238E27FC236}">
                <a16:creationId xmlns:a16="http://schemas.microsoft.com/office/drawing/2014/main" id="{3C551073-5C91-4EF9-BBDB-F9DB0289DC56}"/>
              </a:ext>
            </a:extLst>
          </p:cNvPr>
          <p:cNvSpPr/>
          <p:nvPr/>
        </p:nvSpPr>
        <p:spPr>
          <a:xfrm>
            <a:off x="3964615" y="4485677"/>
            <a:ext cx="278602" cy="278602"/>
          </a:xfrm>
          <a:custGeom>
            <a:avLst/>
            <a:gdLst/>
            <a:ahLst/>
            <a:cxnLst/>
            <a:rect l="0" t="0" r="0" b="0"/>
            <a:pathLst>
              <a:path w="278893" h="278893">
                <a:moveTo>
                  <a:pt x="0" y="139446"/>
                </a:moveTo>
                <a:cubicBezTo>
                  <a:pt x="0" y="62484"/>
                  <a:pt x="62485" y="0"/>
                  <a:pt x="139447" y="0"/>
                </a:cubicBezTo>
                <a:cubicBezTo>
                  <a:pt x="216408" y="0"/>
                  <a:pt x="278893" y="62484"/>
                  <a:pt x="278893" y="139446"/>
                </a:cubicBezTo>
                <a:cubicBezTo>
                  <a:pt x="278893" y="216409"/>
                  <a:pt x="216408" y="278893"/>
                  <a:pt x="139447" y="278893"/>
                </a:cubicBezTo>
                <a:cubicBezTo>
                  <a:pt x="62485" y="278893"/>
                  <a:pt x="0" y="216409"/>
                  <a:pt x="0" y="139446"/>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Freeform 581">
            <a:extLst>
              <a:ext uri="{FF2B5EF4-FFF2-40B4-BE49-F238E27FC236}">
                <a16:creationId xmlns:a16="http://schemas.microsoft.com/office/drawing/2014/main" id="{95C81E49-B45B-42E7-AE44-61A08A1B310F}"/>
              </a:ext>
            </a:extLst>
          </p:cNvPr>
          <p:cNvSpPr/>
          <p:nvPr/>
        </p:nvSpPr>
        <p:spPr>
          <a:xfrm>
            <a:off x="3599237" y="3348434"/>
            <a:ext cx="278600" cy="278601"/>
          </a:xfrm>
          <a:custGeom>
            <a:avLst/>
            <a:gdLst/>
            <a:ahLst/>
            <a:cxnLst/>
            <a:rect l="0" t="0" r="0" b="0"/>
            <a:pathLst>
              <a:path w="278891" h="278892">
                <a:moveTo>
                  <a:pt x="0" y="139445"/>
                </a:moveTo>
                <a:cubicBezTo>
                  <a:pt x="0" y="62483"/>
                  <a:pt x="62483" y="0"/>
                  <a:pt x="139446" y="0"/>
                </a:cubicBezTo>
                <a:cubicBezTo>
                  <a:pt x="216408" y="0"/>
                  <a:pt x="278891" y="62483"/>
                  <a:pt x="278891" y="139445"/>
                </a:cubicBezTo>
                <a:cubicBezTo>
                  <a:pt x="278891" y="216407"/>
                  <a:pt x="216408" y="278892"/>
                  <a:pt x="139446" y="278892"/>
                </a:cubicBezTo>
                <a:cubicBezTo>
                  <a:pt x="62483" y="278892"/>
                  <a:pt x="0" y="216407"/>
                  <a:pt x="0" y="139445"/>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Freeform 582">
            <a:extLst>
              <a:ext uri="{FF2B5EF4-FFF2-40B4-BE49-F238E27FC236}">
                <a16:creationId xmlns:a16="http://schemas.microsoft.com/office/drawing/2014/main" id="{9EF065E3-A44F-413F-AFFF-F8AB1EB177C0}"/>
              </a:ext>
            </a:extLst>
          </p:cNvPr>
          <p:cNvSpPr/>
          <p:nvPr/>
        </p:nvSpPr>
        <p:spPr>
          <a:xfrm>
            <a:off x="3982882" y="2288833"/>
            <a:ext cx="274035" cy="274036"/>
          </a:xfrm>
          <a:custGeom>
            <a:avLst/>
            <a:gdLst/>
            <a:ahLst/>
            <a:cxnLst/>
            <a:rect l="0" t="0" r="0" b="0"/>
            <a:pathLst>
              <a:path w="274320" h="274321">
                <a:moveTo>
                  <a:pt x="0" y="137161"/>
                </a:moveTo>
                <a:cubicBezTo>
                  <a:pt x="0" y="61468"/>
                  <a:pt x="61468" y="0"/>
                  <a:pt x="137161" y="0"/>
                </a:cubicBezTo>
                <a:cubicBezTo>
                  <a:pt x="212853" y="0"/>
                  <a:pt x="274320" y="61468"/>
                  <a:pt x="274320" y="137161"/>
                </a:cubicBezTo>
                <a:cubicBezTo>
                  <a:pt x="274320" y="212853"/>
                  <a:pt x="212853" y="274321"/>
                  <a:pt x="137161" y="274321"/>
                </a:cubicBezTo>
                <a:cubicBezTo>
                  <a:pt x="61468" y="274321"/>
                  <a:pt x="0" y="212853"/>
                  <a:pt x="0" y="137161"/>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Freeform 583">
            <a:extLst>
              <a:ext uri="{FF2B5EF4-FFF2-40B4-BE49-F238E27FC236}">
                <a16:creationId xmlns:a16="http://schemas.microsoft.com/office/drawing/2014/main" id="{F7ECEB27-FE2A-4050-9DD6-D1B28E6067CC}"/>
              </a:ext>
            </a:extLst>
          </p:cNvPr>
          <p:cNvSpPr/>
          <p:nvPr/>
        </p:nvSpPr>
        <p:spPr>
          <a:xfrm>
            <a:off x="4855225" y="1617450"/>
            <a:ext cx="260332" cy="264899"/>
          </a:xfrm>
          <a:custGeom>
            <a:avLst/>
            <a:gdLst/>
            <a:ahLst/>
            <a:cxnLst/>
            <a:rect l="0" t="0" r="0" b="0"/>
            <a:pathLst>
              <a:path w="260603" h="265175">
                <a:moveTo>
                  <a:pt x="0" y="132588"/>
                </a:moveTo>
                <a:cubicBezTo>
                  <a:pt x="0" y="59308"/>
                  <a:pt x="58292" y="0"/>
                  <a:pt x="130302" y="0"/>
                </a:cubicBezTo>
                <a:cubicBezTo>
                  <a:pt x="202310" y="0"/>
                  <a:pt x="260603" y="59308"/>
                  <a:pt x="260603" y="132588"/>
                </a:cubicBezTo>
                <a:cubicBezTo>
                  <a:pt x="260603" y="205867"/>
                  <a:pt x="202310" y="265175"/>
                  <a:pt x="130302" y="265175"/>
                </a:cubicBezTo>
                <a:cubicBezTo>
                  <a:pt x="58292" y="265175"/>
                  <a:pt x="0" y="205867"/>
                  <a:pt x="0" y="132588"/>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Freeform 584">
            <a:extLst>
              <a:ext uri="{FF2B5EF4-FFF2-40B4-BE49-F238E27FC236}">
                <a16:creationId xmlns:a16="http://schemas.microsoft.com/office/drawing/2014/main" id="{D34A3A29-A4E2-4B39-9918-5D6F1D8C165B}"/>
              </a:ext>
            </a:extLst>
          </p:cNvPr>
          <p:cNvSpPr/>
          <p:nvPr/>
        </p:nvSpPr>
        <p:spPr>
          <a:xfrm>
            <a:off x="6275124" y="5087013"/>
            <a:ext cx="274035" cy="274036"/>
          </a:xfrm>
          <a:custGeom>
            <a:avLst/>
            <a:gdLst/>
            <a:ahLst/>
            <a:cxnLst/>
            <a:rect l="0" t="0" r="0" b="0"/>
            <a:pathLst>
              <a:path w="274320" h="274321">
                <a:moveTo>
                  <a:pt x="0" y="137160"/>
                </a:moveTo>
                <a:cubicBezTo>
                  <a:pt x="0" y="61469"/>
                  <a:pt x="61468" y="0"/>
                  <a:pt x="137161" y="0"/>
                </a:cubicBezTo>
                <a:cubicBezTo>
                  <a:pt x="212853" y="0"/>
                  <a:pt x="274320" y="61469"/>
                  <a:pt x="274320" y="137160"/>
                </a:cubicBezTo>
                <a:cubicBezTo>
                  <a:pt x="274320" y="212853"/>
                  <a:pt x="212853" y="274321"/>
                  <a:pt x="137161" y="274321"/>
                </a:cubicBezTo>
                <a:cubicBezTo>
                  <a:pt x="61468" y="274321"/>
                  <a:pt x="0" y="212853"/>
                  <a:pt x="0" y="137160"/>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1" name="Rectangle 626">
            <a:extLst>
              <a:ext uri="{FF2B5EF4-FFF2-40B4-BE49-F238E27FC236}">
                <a16:creationId xmlns:a16="http://schemas.microsoft.com/office/drawing/2014/main" id="{C470EBCC-3931-4903-A272-44717116036E}"/>
              </a:ext>
            </a:extLst>
          </p:cNvPr>
          <p:cNvSpPr/>
          <p:nvPr/>
        </p:nvSpPr>
        <p:spPr>
          <a:xfrm>
            <a:off x="6311922" y="1668065"/>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a:ln>
                  <a:noFill/>
                </a:ln>
                <a:solidFill>
                  <a:srgbClr val="FFFFFF"/>
                </a:solidFill>
                <a:effectLst/>
                <a:uLnTx/>
                <a:uFillTx/>
                <a:latin typeface="Arial"/>
                <a:ea typeface="+mn-ea"/>
                <a:cs typeface="+mn-cs"/>
              </a:rPr>
              <a:t>1</a:t>
            </a:r>
          </a:p>
        </p:txBody>
      </p:sp>
      <p:sp>
        <p:nvSpPr>
          <p:cNvPr id="72" name="Rectangle 627">
            <a:extLst>
              <a:ext uri="{FF2B5EF4-FFF2-40B4-BE49-F238E27FC236}">
                <a16:creationId xmlns:a16="http://schemas.microsoft.com/office/drawing/2014/main" id="{5621C79F-435C-4100-B5AF-18B3836678E3}"/>
              </a:ext>
            </a:extLst>
          </p:cNvPr>
          <p:cNvSpPr/>
          <p:nvPr/>
        </p:nvSpPr>
        <p:spPr>
          <a:xfrm>
            <a:off x="7178428" y="2337039"/>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a:ln>
                  <a:noFill/>
                </a:ln>
                <a:solidFill>
                  <a:srgbClr val="FFFFFF"/>
                </a:solidFill>
                <a:effectLst/>
                <a:uLnTx/>
                <a:uFillTx/>
                <a:latin typeface="Arial"/>
                <a:ea typeface="+mn-ea"/>
                <a:cs typeface="+mn-cs"/>
              </a:rPr>
              <a:t>2</a:t>
            </a:r>
          </a:p>
        </p:txBody>
      </p:sp>
      <p:sp>
        <p:nvSpPr>
          <p:cNvPr id="73" name="Rectangle 628">
            <a:extLst>
              <a:ext uri="{FF2B5EF4-FFF2-40B4-BE49-F238E27FC236}">
                <a16:creationId xmlns:a16="http://schemas.microsoft.com/office/drawing/2014/main" id="{C61CB482-6564-4C14-8993-C7E0CF87CF7D}"/>
              </a:ext>
            </a:extLst>
          </p:cNvPr>
          <p:cNvSpPr/>
          <p:nvPr/>
        </p:nvSpPr>
        <p:spPr>
          <a:xfrm>
            <a:off x="7572734" y="3385093"/>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a:ln>
                  <a:noFill/>
                </a:ln>
                <a:solidFill>
                  <a:srgbClr val="FFFFFF"/>
                </a:solidFill>
                <a:effectLst/>
                <a:uLnTx/>
                <a:uFillTx/>
                <a:latin typeface="Arial"/>
                <a:ea typeface="+mn-ea"/>
                <a:cs typeface="+mn-cs"/>
              </a:rPr>
              <a:t>3</a:t>
            </a:r>
          </a:p>
        </p:txBody>
      </p:sp>
      <p:sp>
        <p:nvSpPr>
          <p:cNvPr id="74" name="Rectangle 629">
            <a:extLst>
              <a:ext uri="{FF2B5EF4-FFF2-40B4-BE49-F238E27FC236}">
                <a16:creationId xmlns:a16="http://schemas.microsoft.com/office/drawing/2014/main" id="{5C534D0E-5886-4052-B441-B33B8FE4108D}"/>
              </a:ext>
            </a:extLst>
          </p:cNvPr>
          <p:cNvSpPr/>
          <p:nvPr/>
        </p:nvSpPr>
        <p:spPr>
          <a:xfrm>
            <a:off x="7270662" y="4406801"/>
            <a:ext cx="72117" cy="155259"/>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9" b="1" i="0" u="none" strike="noStrike" kern="0" cap="none" spc="0" normalizeH="0" baseline="0" noProof="0">
                <a:ln>
                  <a:noFill/>
                </a:ln>
                <a:solidFill>
                  <a:srgbClr val="FFFFFF"/>
                </a:solidFill>
                <a:effectLst/>
                <a:uLnTx/>
                <a:uFillTx/>
                <a:latin typeface="Arial"/>
                <a:ea typeface="+mn-ea"/>
                <a:cs typeface="+mn-cs"/>
              </a:rPr>
              <a:t>4</a:t>
            </a:r>
          </a:p>
        </p:txBody>
      </p:sp>
      <p:sp>
        <p:nvSpPr>
          <p:cNvPr id="75" name="Rectangle 630">
            <a:extLst>
              <a:ext uri="{FF2B5EF4-FFF2-40B4-BE49-F238E27FC236}">
                <a16:creationId xmlns:a16="http://schemas.microsoft.com/office/drawing/2014/main" id="{B0232DA0-DFD5-41BC-831A-55FC0776231A}"/>
              </a:ext>
            </a:extLst>
          </p:cNvPr>
          <p:cNvSpPr/>
          <p:nvPr/>
        </p:nvSpPr>
        <p:spPr>
          <a:xfrm>
            <a:off x="5003788" y="5171772"/>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a:ln>
                  <a:noFill/>
                </a:ln>
                <a:solidFill>
                  <a:srgbClr val="FFFFFF"/>
                </a:solidFill>
                <a:effectLst/>
                <a:uLnTx/>
                <a:uFillTx/>
                <a:latin typeface="Arial"/>
                <a:ea typeface="+mn-ea"/>
                <a:cs typeface="+mn-cs"/>
              </a:rPr>
              <a:t>6</a:t>
            </a:r>
          </a:p>
        </p:txBody>
      </p:sp>
      <p:sp>
        <p:nvSpPr>
          <p:cNvPr id="76" name="Rectangle 631">
            <a:extLst>
              <a:ext uri="{FF2B5EF4-FFF2-40B4-BE49-F238E27FC236}">
                <a16:creationId xmlns:a16="http://schemas.microsoft.com/office/drawing/2014/main" id="{2FC352A8-4966-4F31-BB3F-D82881CE59F6}"/>
              </a:ext>
            </a:extLst>
          </p:cNvPr>
          <p:cNvSpPr/>
          <p:nvPr/>
        </p:nvSpPr>
        <p:spPr>
          <a:xfrm>
            <a:off x="4066869" y="4531470"/>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a:ln>
                  <a:noFill/>
                </a:ln>
                <a:solidFill>
                  <a:srgbClr val="FFFFFF"/>
                </a:solidFill>
                <a:effectLst/>
                <a:uLnTx/>
                <a:uFillTx/>
                <a:latin typeface="Arial"/>
                <a:ea typeface="+mn-ea"/>
                <a:cs typeface="+mn-cs"/>
              </a:rPr>
              <a:t>7</a:t>
            </a:r>
          </a:p>
        </p:txBody>
      </p:sp>
      <p:sp>
        <p:nvSpPr>
          <p:cNvPr id="77" name="Rectangle 632">
            <a:extLst>
              <a:ext uri="{FF2B5EF4-FFF2-40B4-BE49-F238E27FC236}">
                <a16:creationId xmlns:a16="http://schemas.microsoft.com/office/drawing/2014/main" id="{402CDF82-CEE5-4919-B662-7B32D6B8E1D5}"/>
              </a:ext>
            </a:extLst>
          </p:cNvPr>
          <p:cNvSpPr/>
          <p:nvPr/>
        </p:nvSpPr>
        <p:spPr>
          <a:xfrm>
            <a:off x="3700982" y="3394228"/>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a:ln>
                  <a:noFill/>
                </a:ln>
                <a:solidFill>
                  <a:srgbClr val="FFFFFF"/>
                </a:solidFill>
                <a:effectLst/>
                <a:uLnTx/>
                <a:uFillTx/>
                <a:latin typeface="Arial"/>
                <a:ea typeface="+mn-ea"/>
                <a:cs typeface="+mn-cs"/>
              </a:rPr>
              <a:t>8</a:t>
            </a:r>
          </a:p>
        </p:txBody>
      </p:sp>
      <p:sp>
        <p:nvSpPr>
          <p:cNvPr id="78" name="Rectangle 633">
            <a:extLst>
              <a:ext uri="{FF2B5EF4-FFF2-40B4-BE49-F238E27FC236}">
                <a16:creationId xmlns:a16="http://schemas.microsoft.com/office/drawing/2014/main" id="{1BDD1762-7C69-450C-96CA-81C175E02E18}"/>
              </a:ext>
            </a:extLst>
          </p:cNvPr>
          <p:cNvSpPr/>
          <p:nvPr/>
        </p:nvSpPr>
        <p:spPr>
          <a:xfrm>
            <a:off x="4083615" y="2331202"/>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a:ln>
                  <a:noFill/>
                </a:ln>
                <a:solidFill>
                  <a:srgbClr val="FFFFFF"/>
                </a:solidFill>
                <a:effectLst/>
                <a:uLnTx/>
                <a:uFillTx/>
                <a:latin typeface="Arial"/>
                <a:ea typeface="+mn-ea"/>
                <a:cs typeface="+mn-cs"/>
              </a:rPr>
              <a:t>9</a:t>
            </a:r>
          </a:p>
        </p:txBody>
      </p:sp>
      <p:sp>
        <p:nvSpPr>
          <p:cNvPr id="79" name="Rectangle 634">
            <a:extLst>
              <a:ext uri="{FF2B5EF4-FFF2-40B4-BE49-F238E27FC236}">
                <a16:creationId xmlns:a16="http://schemas.microsoft.com/office/drawing/2014/main" id="{5FBF2A99-4BE9-4C26-9617-C4FE6D94F6E6}"/>
              </a:ext>
            </a:extLst>
          </p:cNvPr>
          <p:cNvSpPr/>
          <p:nvPr/>
        </p:nvSpPr>
        <p:spPr>
          <a:xfrm>
            <a:off x="4912443" y="1653094"/>
            <a:ext cx="144232"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a:ln>
                  <a:noFill/>
                </a:ln>
                <a:solidFill>
                  <a:srgbClr val="FFFFFF"/>
                </a:solidFill>
                <a:effectLst/>
                <a:uLnTx/>
                <a:uFillTx/>
                <a:latin typeface="Arial"/>
                <a:ea typeface="+mn-ea"/>
                <a:cs typeface="+mn-cs"/>
              </a:rPr>
              <a:t>10</a:t>
            </a:r>
          </a:p>
        </p:txBody>
      </p:sp>
      <p:sp>
        <p:nvSpPr>
          <p:cNvPr id="80" name="Rectangle 635">
            <a:extLst>
              <a:ext uri="{FF2B5EF4-FFF2-40B4-BE49-F238E27FC236}">
                <a16:creationId xmlns:a16="http://schemas.microsoft.com/office/drawing/2014/main" id="{A6DE648C-8A42-4610-884C-E20E234B68FF}"/>
              </a:ext>
            </a:extLst>
          </p:cNvPr>
          <p:cNvSpPr/>
          <p:nvPr/>
        </p:nvSpPr>
        <p:spPr>
          <a:xfrm>
            <a:off x="6377127" y="5130904"/>
            <a:ext cx="72117" cy="154746"/>
          </a:xfrm>
          <a:prstGeom prst="rect">
            <a:avLst/>
          </a:prstGeom>
        </p:spPr>
        <p:txBody>
          <a:bodyPr wrap="none" lIns="0" tIns="0" rIns="0" bIns="0">
            <a:spAutoFit/>
          </a:bodyPr>
          <a:lstStyle/>
          <a:p>
            <a:pPr marL="0" marR="0" lvl="0" indent="0" algn="l" defTabSz="913413" rtl="0" eaLnBrk="1" fontAlgn="auto" latinLnBrk="0" hangingPunct="1">
              <a:lnSpc>
                <a:spcPct val="100000"/>
              </a:lnSpc>
              <a:spcBef>
                <a:spcPts val="0"/>
              </a:spcBef>
              <a:spcAft>
                <a:spcPts val="0"/>
              </a:spcAft>
              <a:buClrTx/>
              <a:buSzTx/>
              <a:buFontTx/>
              <a:buNone/>
              <a:tabLst/>
              <a:defRPr/>
            </a:pPr>
            <a:r>
              <a:rPr kumimoji="0" lang="en-US" sz="1006" b="1" i="0" u="none" strike="noStrike" kern="0" cap="none" spc="0" normalizeH="0" baseline="0" noProof="0" dirty="0">
                <a:ln>
                  <a:noFill/>
                </a:ln>
                <a:solidFill>
                  <a:srgbClr val="FFFFFF"/>
                </a:solidFill>
                <a:effectLst/>
                <a:uLnTx/>
                <a:uFillTx/>
                <a:latin typeface="Arial"/>
                <a:ea typeface="+mn-ea"/>
                <a:cs typeface="+mn-cs"/>
              </a:rPr>
              <a:t>5</a:t>
            </a:r>
          </a:p>
        </p:txBody>
      </p:sp>
      <p:sp>
        <p:nvSpPr>
          <p:cNvPr id="81" name="Rectangle 636">
            <a:extLst>
              <a:ext uri="{FF2B5EF4-FFF2-40B4-BE49-F238E27FC236}">
                <a16:creationId xmlns:a16="http://schemas.microsoft.com/office/drawing/2014/main" id="{D778A6F0-79CC-415E-AD02-5AA1373D502F}"/>
              </a:ext>
            </a:extLst>
          </p:cNvPr>
          <p:cNvSpPr/>
          <p:nvPr/>
        </p:nvSpPr>
        <p:spPr>
          <a:xfrm>
            <a:off x="5192540" y="3285386"/>
            <a:ext cx="995722" cy="430887"/>
          </a:xfrm>
          <a:prstGeom prst="rect">
            <a:avLst/>
          </a:prstGeom>
        </p:spPr>
        <p:txBody>
          <a:bodyPr wrap="none" lIns="0" tIns="0" rIns="0" bIns="0">
            <a:spAutoFit/>
          </a:bodyPr>
          <a:lstStyle/>
          <a:p>
            <a:pPr marL="0" marR="0" lvl="0" indent="0" algn="ctr" defTabSz="913413" rtl="0" eaLnBrk="1" fontAlgn="auto" latinLnBrk="0" hangingPunct="1">
              <a:lnSpc>
                <a:spcPct val="100000"/>
              </a:lnSpc>
              <a:spcBef>
                <a:spcPts val="0"/>
              </a:spcBef>
              <a:spcAft>
                <a:spcPts val="0"/>
              </a:spcAft>
              <a:buClrTx/>
              <a:buSzTx/>
              <a:buFontTx/>
              <a:buNone/>
              <a:tabLst/>
              <a:defRPr/>
            </a:pPr>
            <a:r>
              <a:rPr kumimoji="0" lang="en-US" sz="1400" b="1" i="0" u="none" strike="noStrike" kern="0" cap="none" spc="-43" normalizeH="0" baseline="0" noProof="0" dirty="0">
                <a:ln>
                  <a:noFill/>
                </a:ln>
                <a:solidFill>
                  <a:srgbClr val="0F4B8F"/>
                </a:solidFill>
                <a:effectLst/>
                <a:uLnTx/>
                <a:uFillTx/>
                <a:latin typeface="Arial"/>
                <a:ea typeface="+mn-ea"/>
                <a:cs typeface="+mn-cs"/>
              </a:rPr>
              <a:t>Strong RPA </a:t>
            </a:r>
          </a:p>
          <a:p>
            <a:pPr marL="0" marR="0" lvl="0" indent="0" algn="ctr" defTabSz="913413" rtl="0" eaLnBrk="1" fontAlgn="auto" latinLnBrk="0" hangingPunct="1">
              <a:lnSpc>
                <a:spcPct val="100000"/>
              </a:lnSpc>
              <a:spcBef>
                <a:spcPts val="0"/>
              </a:spcBef>
              <a:spcAft>
                <a:spcPts val="0"/>
              </a:spcAft>
              <a:buClrTx/>
              <a:buSzTx/>
              <a:buFontTx/>
              <a:buNone/>
              <a:tabLst/>
              <a:defRPr/>
            </a:pPr>
            <a:r>
              <a:rPr kumimoji="0" lang="en-US" sz="1400" b="1" i="0" u="none" strike="noStrike" kern="0" cap="none" spc="-43" normalizeH="0" baseline="0" noProof="0" dirty="0">
                <a:ln>
                  <a:noFill/>
                </a:ln>
                <a:solidFill>
                  <a:srgbClr val="0F4B8F"/>
                </a:solidFill>
                <a:effectLst/>
                <a:uLnTx/>
                <a:uFillTx/>
                <a:latin typeface="Arial"/>
                <a:ea typeface="+mn-ea"/>
                <a:cs typeface="+mn-cs"/>
              </a:rPr>
              <a:t>Potential</a:t>
            </a:r>
          </a:p>
        </p:txBody>
      </p:sp>
      <p:sp>
        <p:nvSpPr>
          <p:cNvPr id="82" name="Slide Number Placeholder 5">
            <a:extLst>
              <a:ext uri="{FF2B5EF4-FFF2-40B4-BE49-F238E27FC236}">
                <a16:creationId xmlns:a16="http://schemas.microsoft.com/office/drawing/2014/main" id="{3DCDC9FE-DBFF-4F67-95D3-944BC83D74C8}"/>
              </a:ext>
            </a:extLst>
          </p:cNvPr>
          <p:cNvSpPr>
            <a:spLocks noGrp="1"/>
          </p:cNvSpPr>
          <p:nvPr>
            <p:ph type="sldNum" sz="quarter" idx="10"/>
          </p:nvPr>
        </p:nvSpPr>
        <p:spPr>
          <a:xfrm>
            <a:off x="5776666" y="6480682"/>
            <a:ext cx="638671" cy="36576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775FE8-7436-4EB7-89FE-1BF328DFFCF6}" type="slidenum">
              <a:rPr kumimoji="0" lang="en-US" sz="1200" b="0" i="0" u="none" strike="noStrike" kern="1200" cap="none" spc="0" normalizeH="0" baseline="0" noProof="0">
                <a:ln>
                  <a:noFill/>
                </a:ln>
                <a:solidFill>
                  <a:srgbClr val="0F4B8F"/>
                </a:solidFill>
                <a:effectLst/>
                <a:uLnTx/>
                <a:uFillTx/>
                <a:latin typeface="Source Sans Pro" panose="020B0503030403020204" pitchFamily="34" charset="0"/>
                <a:ea typeface="Source Sans Pro" panose="020B0503030403020204" pitchFamily="34" charset="0"/>
                <a:cs typeface="Calibri"/>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F4B8F"/>
              </a:solidFill>
              <a:effectLst/>
              <a:uLnTx/>
              <a:uFillTx/>
              <a:latin typeface="Source Sans Pro" panose="020B0503030403020204" pitchFamily="34" charset="0"/>
              <a:ea typeface="Source Sans Pro" panose="020B0503030403020204" pitchFamily="34" charset="0"/>
              <a:cs typeface="Calibri"/>
            </a:endParaRPr>
          </a:p>
        </p:txBody>
      </p:sp>
      <p:sp>
        <p:nvSpPr>
          <p:cNvPr id="83" name="TextBox 82">
            <a:extLst>
              <a:ext uri="{FF2B5EF4-FFF2-40B4-BE49-F238E27FC236}">
                <a16:creationId xmlns:a16="http://schemas.microsoft.com/office/drawing/2014/main" id="{1AF9B2FA-C7D7-4188-BA9C-79405B9DA623}"/>
              </a:ext>
            </a:extLst>
          </p:cNvPr>
          <p:cNvSpPr txBox="1"/>
          <p:nvPr/>
        </p:nvSpPr>
        <p:spPr>
          <a:xfrm>
            <a:off x="1629432" y="1002095"/>
            <a:ext cx="3618862"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Spend Analytics and Reporting</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Data capture and cleansing to support automated generation of reports</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Pre-populating complex periodic reporting requirements</a:t>
            </a:r>
          </a:p>
        </p:txBody>
      </p:sp>
      <p:sp>
        <p:nvSpPr>
          <p:cNvPr id="84" name="TextBox 83">
            <a:extLst>
              <a:ext uri="{FF2B5EF4-FFF2-40B4-BE49-F238E27FC236}">
                <a16:creationId xmlns:a16="http://schemas.microsoft.com/office/drawing/2014/main" id="{0E195ED8-01A9-4810-AF62-D6A35290F0FD}"/>
              </a:ext>
            </a:extLst>
          </p:cNvPr>
          <p:cNvSpPr txBox="1"/>
          <p:nvPr/>
        </p:nvSpPr>
        <p:spPr>
          <a:xfrm>
            <a:off x="601103" y="2033384"/>
            <a:ext cx="335104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Learning and Development Administration</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Review employee certification status against requirements</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Notify employees, managers and compliance of certification requirements</a:t>
            </a:r>
          </a:p>
        </p:txBody>
      </p:sp>
      <p:sp>
        <p:nvSpPr>
          <p:cNvPr id="85" name="TextBox 84">
            <a:extLst>
              <a:ext uri="{FF2B5EF4-FFF2-40B4-BE49-F238E27FC236}">
                <a16:creationId xmlns:a16="http://schemas.microsoft.com/office/drawing/2014/main" id="{5C17236C-4EA9-4370-932D-2DD9CA4FB92C}"/>
              </a:ext>
            </a:extLst>
          </p:cNvPr>
          <p:cNvSpPr txBox="1"/>
          <p:nvPr/>
        </p:nvSpPr>
        <p:spPr>
          <a:xfrm>
            <a:off x="531561" y="3029163"/>
            <a:ext cx="3351049"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Position Management</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Compare new hire requisitions against approved position budget and headcount</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Compare salary/hourly wage offer against requisition and/or approved budget</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Report ongoing comp/headcount against approved budget</a:t>
            </a:r>
          </a:p>
        </p:txBody>
      </p:sp>
      <p:sp>
        <p:nvSpPr>
          <p:cNvPr id="86" name="TextBox 85">
            <a:extLst>
              <a:ext uri="{FF2B5EF4-FFF2-40B4-BE49-F238E27FC236}">
                <a16:creationId xmlns:a16="http://schemas.microsoft.com/office/drawing/2014/main" id="{A2AF9FD3-324E-4A7E-AAF6-794939878A29}"/>
              </a:ext>
            </a:extLst>
          </p:cNvPr>
          <p:cNvSpPr txBox="1"/>
          <p:nvPr/>
        </p:nvSpPr>
        <p:spPr>
          <a:xfrm>
            <a:off x="728350" y="4388925"/>
            <a:ext cx="3351049"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Travel and Expense Management</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Automating processing of standard expenses with rule-based logic</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Auto-approval of standard expenses</a:t>
            </a:r>
          </a:p>
        </p:txBody>
      </p:sp>
      <p:sp>
        <p:nvSpPr>
          <p:cNvPr id="87" name="TextBox 86">
            <a:extLst>
              <a:ext uri="{FF2B5EF4-FFF2-40B4-BE49-F238E27FC236}">
                <a16:creationId xmlns:a16="http://schemas.microsoft.com/office/drawing/2014/main" id="{1CCDCA20-4055-499A-9F47-CE4008D6A258}"/>
              </a:ext>
            </a:extLst>
          </p:cNvPr>
          <p:cNvSpPr txBox="1"/>
          <p:nvPr/>
        </p:nvSpPr>
        <p:spPr>
          <a:xfrm>
            <a:off x="1901684" y="5366949"/>
            <a:ext cx="335104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Employee Master Data</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Feed new hires, transfers and terminations from HR module to procurement system in real-time to avoid delays and/or inaccurate submission and approval authorization</a:t>
            </a:r>
          </a:p>
        </p:txBody>
      </p:sp>
      <p:sp>
        <p:nvSpPr>
          <p:cNvPr id="88" name="TextBox 87">
            <a:extLst>
              <a:ext uri="{FF2B5EF4-FFF2-40B4-BE49-F238E27FC236}">
                <a16:creationId xmlns:a16="http://schemas.microsoft.com/office/drawing/2014/main" id="{4EE331DD-E061-4142-9BF4-A6174B12AFC2}"/>
              </a:ext>
            </a:extLst>
          </p:cNvPr>
          <p:cNvSpPr txBox="1"/>
          <p:nvPr/>
        </p:nvSpPr>
        <p:spPr>
          <a:xfrm>
            <a:off x="6617207" y="1000614"/>
            <a:ext cx="391329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Onboarding</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Processing an applicant record from initial application submission through completing the new hire process</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Interacting with applicant to collect accurate and complete information throughout the onboarding process</a:t>
            </a:r>
          </a:p>
        </p:txBody>
      </p:sp>
      <p:sp>
        <p:nvSpPr>
          <p:cNvPr id="89" name="TextBox 88">
            <a:extLst>
              <a:ext uri="{FF2B5EF4-FFF2-40B4-BE49-F238E27FC236}">
                <a16:creationId xmlns:a16="http://schemas.microsoft.com/office/drawing/2014/main" id="{F0A36E88-4591-4A78-81D2-0645DAA37C67}"/>
              </a:ext>
            </a:extLst>
          </p:cNvPr>
          <p:cNvSpPr txBox="1"/>
          <p:nvPr/>
        </p:nvSpPr>
        <p:spPr>
          <a:xfrm>
            <a:off x="7462065" y="2040781"/>
            <a:ext cx="391329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User Credential Creation and Access Termination</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Using the new hire profile completion to trigger automated activation of user credential creation (i.e., activate user in the various systems that new hire should access on Day 1)</a:t>
            </a:r>
          </a:p>
        </p:txBody>
      </p:sp>
      <p:sp>
        <p:nvSpPr>
          <p:cNvPr id="90" name="TextBox 89">
            <a:extLst>
              <a:ext uri="{FF2B5EF4-FFF2-40B4-BE49-F238E27FC236}">
                <a16:creationId xmlns:a16="http://schemas.microsoft.com/office/drawing/2014/main" id="{A480CC79-E05E-41F0-98AF-F1DCCCCBB1E6}"/>
              </a:ext>
            </a:extLst>
          </p:cNvPr>
          <p:cNvSpPr txBox="1"/>
          <p:nvPr/>
        </p:nvSpPr>
        <p:spPr>
          <a:xfrm>
            <a:off x="7792018" y="3134215"/>
            <a:ext cx="391329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Time Record Validation</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Review employee time records on a daily basis for accuracy and completion for that day</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Notify employee or manager of any missing information to fix defects and maximize payroll accuracy</a:t>
            </a:r>
          </a:p>
        </p:txBody>
      </p:sp>
      <p:sp>
        <p:nvSpPr>
          <p:cNvPr id="91" name="TextBox 90">
            <a:extLst>
              <a:ext uri="{FF2B5EF4-FFF2-40B4-BE49-F238E27FC236}">
                <a16:creationId xmlns:a16="http://schemas.microsoft.com/office/drawing/2014/main" id="{3683F66F-D4FB-420D-B36D-AAE07F46548F}"/>
              </a:ext>
            </a:extLst>
          </p:cNvPr>
          <p:cNvSpPr txBox="1"/>
          <p:nvPr/>
        </p:nvSpPr>
        <p:spPr>
          <a:xfrm>
            <a:off x="7518291" y="4369690"/>
            <a:ext cx="3913299"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Employee Benefit Invoice Reconciliation</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Reconcile vendor invoices against employee list and payroll deductions as each invoice is sent to the benefits department</a:t>
            </a:r>
          </a:p>
        </p:txBody>
      </p:sp>
      <p:sp>
        <p:nvSpPr>
          <p:cNvPr id="92" name="TextBox 91">
            <a:extLst>
              <a:ext uri="{FF2B5EF4-FFF2-40B4-BE49-F238E27FC236}">
                <a16:creationId xmlns:a16="http://schemas.microsoft.com/office/drawing/2014/main" id="{1455361B-8010-4043-9027-0392A29F71F9}"/>
              </a:ext>
            </a:extLst>
          </p:cNvPr>
          <p:cNvSpPr txBox="1"/>
          <p:nvPr/>
        </p:nvSpPr>
        <p:spPr>
          <a:xfrm>
            <a:off x="6578738" y="5338837"/>
            <a:ext cx="4413406"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Payroll Batch Import and Validation</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Run standard payroll batch extracts and/or import to payroll in preparation for gross-to-net processing</a:t>
            </a:r>
          </a:p>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F4B8F"/>
                </a:solidFill>
                <a:effectLst/>
                <a:uLnTx/>
                <a:uFillTx/>
                <a:latin typeface="Arial" panose="020B0604020202020204" pitchFamily="34" charset="0"/>
                <a:ea typeface="+mn-ea"/>
                <a:cs typeface="Arial" panose="020B0604020202020204" pitchFamily="34" charset="0"/>
              </a:rPr>
              <a:t>Run standard payroll validations against data to reduce human intervention prior to gross-to-net calculation</a:t>
            </a:r>
          </a:p>
        </p:txBody>
      </p:sp>
      <p:pic>
        <p:nvPicPr>
          <p:cNvPr id="4" name="Picture 9" descr="A picture containing graphics, design&#10;&#10;Description automatically generated">
            <a:extLst>
              <a:ext uri="{FF2B5EF4-FFF2-40B4-BE49-F238E27FC236}">
                <a16:creationId xmlns:a16="http://schemas.microsoft.com/office/drawing/2014/main" id="{9C061780-92F0-101C-3CCC-CA3A9EAB8A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59050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in a suit&#10;&#10;Description automatically generated with low confidence">
            <a:extLst>
              <a:ext uri="{FF2B5EF4-FFF2-40B4-BE49-F238E27FC236}">
                <a16:creationId xmlns:a16="http://schemas.microsoft.com/office/drawing/2014/main" id="{CC75BFBA-0A4E-8F27-E727-EF5822E93F0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025" r="15025"/>
          <a:stretch>
            <a:fillRect/>
          </a:stretch>
        </p:blipFill>
        <p:spPr>
          <a:xfrm>
            <a:off x="2286000" y="2842822"/>
            <a:ext cx="3305908" cy="3711723"/>
          </a:xfrm>
        </p:spPr>
      </p:pic>
      <p:sp>
        <p:nvSpPr>
          <p:cNvPr id="3" name="Title 2">
            <a:extLst>
              <a:ext uri="{FF2B5EF4-FFF2-40B4-BE49-F238E27FC236}">
                <a16:creationId xmlns:a16="http://schemas.microsoft.com/office/drawing/2014/main" id="{7AA8ABAD-F222-A7B8-C56C-32EF0DE318C5}"/>
              </a:ext>
            </a:extLst>
          </p:cNvPr>
          <p:cNvSpPr>
            <a:spLocks noGrp="1"/>
          </p:cNvSpPr>
          <p:nvPr>
            <p:ph type="ctrTitle"/>
          </p:nvPr>
        </p:nvSpPr>
        <p:spPr>
          <a:xfrm>
            <a:off x="438443" y="603769"/>
            <a:ext cx="4979912" cy="1529831"/>
          </a:xfrm>
        </p:spPr>
        <p:txBody>
          <a:bodyPr/>
          <a:lstStyle/>
          <a:p>
            <a:r>
              <a:rPr lang="en-US" dirty="0"/>
              <a:t>Rodrigo Cid</a:t>
            </a:r>
          </a:p>
        </p:txBody>
      </p:sp>
      <p:sp>
        <p:nvSpPr>
          <p:cNvPr id="4" name="Subtitle 3">
            <a:extLst>
              <a:ext uri="{FF2B5EF4-FFF2-40B4-BE49-F238E27FC236}">
                <a16:creationId xmlns:a16="http://schemas.microsoft.com/office/drawing/2014/main" id="{E83E6F2A-0C76-8305-A87F-0A9E805F0AC0}"/>
              </a:ext>
            </a:extLst>
          </p:cNvPr>
          <p:cNvSpPr>
            <a:spLocks noGrp="1"/>
          </p:cNvSpPr>
          <p:nvPr>
            <p:ph type="subTitle" idx="1"/>
          </p:nvPr>
        </p:nvSpPr>
        <p:spPr>
          <a:xfrm>
            <a:off x="416869" y="2264899"/>
            <a:ext cx="4979911" cy="384516"/>
          </a:xfrm>
        </p:spPr>
        <p:txBody>
          <a:bodyPr/>
          <a:lstStyle/>
          <a:p>
            <a:r>
              <a:rPr lang="en-US" dirty="0"/>
              <a:t>Sales Director LATAM</a:t>
            </a:r>
          </a:p>
        </p:txBody>
      </p:sp>
      <p:sp>
        <p:nvSpPr>
          <p:cNvPr id="5" name="Slide Number Placeholder 4">
            <a:extLst>
              <a:ext uri="{FF2B5EF4-FFF2-40B4-BE49-F238E27FC236}">
                <a16:creationId xmlns:a16="http://schemas.microsoft.com/office/drawing/2014/main" id="{49A8A237-92A3-B85B-81AD-2123B07BF603}"/>
              </a:ext>
            </a:extLst>
          </p:cNvPr>
          <p:cNvSpPr>
            <a:spLocks noGrp="1"/>
          </p:cNvSpPr>
          <p:nvPr>
            <p:ph type="sldNum" sz="quarter" idx="4"/>
          </p:nvPr>
        </p:nvSpPr>
        <p:spPr/>
        <p:txBody>
          <a:bodyPr/>
          <a:lstStyle/>
          <a:p>
            <a:fld id="{4B0EDFBC-7666-BA46-8E94-F83EDA5B5493}" type="slidenum">
              <a:rPr lang="en-US" smtClean="0"/>
              <a:pPr/>
              <a:t>2</a:t>
            </a:fld>
            <a:endParaRPr lang="en-US"/>
          </a:p>
        </p:txBody>
      </p:sp>
      <p:pic>
        <p:nvPicPr>
          <p:cNvPr id="6" name="Picture 5" descr="A qr code with a white background&#10;&#10;Description automatically generated">
            <a:extLst>
              <a:ext uri="{FF2B5EF4-FFF2-40B4-BE49-F238E27FC236}">
                <a16:creationId xmlns:a16="http://schemas.microsoft.com/office/drawing/2014/main" id="{54915EBF-0A38-4257-AF83-49CAF2901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94" y="3683662"/>
            <a:ext cx="1741777" cy="1741777"/>
          </a:xfrm>
          <a:prstGeom prst="rect">
            <a:avLst/>
          </a:prstGeom>
        </p:spPr>
      </p:pic>
      <p:sp>
        <p:nvSpPr>
          <p:cNvPr id="9" name="Title 2">
            <a:extLst>
              <a:ext uri="{FF2B5EF4-FFF2-40B4-BE49-F238E27FC236}">
                <a16:creationId xmlns:a16="http://schemas.microsoft.com/office/drawing/2014/main" id="{84289AC8-E2FA-057F-1C0B-C89956B8924A}"/>
              </a:ext>
            </a:extLst>
          </p:cNvPr>
          <p:cNvSpPr txBox="1">
            <a:spLocks/>
          </p:cNvSpPr>
          <p:nvPr/>
        </p:nvSpPr>
        <p:spPr>
          <a:xfrm>
            <a:off x="6182751" y="603769"/>
            <a:ext cx="5570806" cy="1529831"/>
          </a:xfrm>
          <a:prstGeom prst="rect">
            <a:avLst/>
          </a:prstGeom>
        </p:spPr>
        <p:txBody>
          <a:bodyPr vert="horz" lIns="0" tIns="0" rIns="0" bIns="0" rtlCol="0" anchor="b">
            <a:noAutofit/>
          </a:bodyPr>
          <a:lstStyle>
            <a:lvl1pPr algn="l" defTabSz="914400" rtl="0" eaLnBrk="1" latinLnBrk="0" hangingPunct="1">
              <a:lnSpc>
                <a:spcPct val="90000"/>
              </a:lnSpc>
              <a:spcBef>
                <a:spcPts val="600"/>
              </a:spcBef>
              <a:spcAft>
                <a:spcPts val="600"/>
              </a:spcAft>
              <a:buNone/>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dirty="0" err="1">
                <a:solidFill>
                  <a:schemeClr val="accent2"/>
                </a:solidFill>
              </a:rPr>
              <a:t>Ronilson</a:t>
            </a:r>
            <a:r>
              <a:rPr lang="en-US" dirty="0">
                <a:solidFill>
                  <a:schemeClr val="accent2"/>
                </a:solidFill>
              </a:rPr>
              <a:t> </a:t>
            </a:r>
            <a:r>
              <a:rPr lang="en-US" dirty="0" err="1">
                <a:solidFill>
                  <a:schemeClr val="accent2"/>
                </a:solidFill>
              </a:rPr>
              <a:t>Carassini</a:t>
            </a:r>
            <a:endParaRPr lang="en-US" dirty="0">
              <a:solidFill>
                <a:schemeClr val="accent2"/>
              </a:solidFill>
            </a:endParaRPr>
          </a:p>
        </p:txBody>
      </p:sp>
      <p:sp>
        <p:nvSpPr>
          <p:cNvPr id="10" name="Subtitle 3">
            <a:extLst>
              <a:ext uri="{FF2B5EF4-FFF2-40B4-BE49-F238E27FC236}">
                <a16:creationId xmlns:a16="http://schemas.microsoft.com/office/drawing/2014/main" id="{08446E90-76BF-9130-0D24-DCD748395520}"/>
              </a:ext>
            </a:extLst>
          </p:cNvPr>
          <p:cNvSpPr txBox="1">
            <a:spLocks/>
          </p:cNvSpPr>
          <p:nvPr/>
        </p:nvSpPr>
        <p:spPr>
          <a:xfrm>
            <a:off x="6182751" y="2264899"/>
            <a:ext cx="4979911" cy="384516"/>
          </a:xfrm>
          <a:prstGeom prst="rect">
            <a:avLst/>
          </a:prstGeom>
        </p:spPr>
        <p:txBody>
          <a:bodyPr vert="horz" lIns="0" tIns="0" rIns="0" bIns="0" rtlCol="0">
            <a:noAutofit/>
          </a:bodyPr>
          <a:lstStyle>
            <a:lvl1pPr marL="0" indent="0" algn="l" defTabSz="914400" rtl="0" eaLnBrk="1" latinLnBrk="0" hangingPunct="1">
              <a:lnSpc>
                <a:spcPct val="85000"/>
              </a:lnSpc>
              <a:spcBef>
                <a:spcPts val="0"/>
              </a:spcBef>
              <a:spcAft>
                <a:spcPts val="0"/>
              </a:spcAft>
              <a:buFont typeface="Arial" panose="020B0604020202020204" pitchFamily="34" charset="0"/>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defTabSz="914400" rtl="0" eaLnBrk="1" latinLnBrk="0" hangingPunct="1">
              <a:lnSpc>
                <a:spcPct val="100000"/>
              </a:lnSpc>
              <a:spcBef>
                <a:spcPts val="600"/>
              </a:spcBef>
              <a:spcAft>
                <a:spcPts val="600"/>
              </a:spcAft>
              <a:buClr>
                <a:schemeClr val="accent2"/>
              </a:buClr>
              <a:buSzPct val="100000"/>
              <a:buFont typeface="System Font Regular"/>
              <a:buNone/>
              <a:tabLst/>
              <a:defRPr sz="2000" kern="1200">
                <a:solidFill>
                  <a:schemeClr val="tx1">
                    <a:lumMod val="65000"/>
                    <a:lumOff val="35000"/>
                  </a:schemeClr>
                </a:solidFill>
                <a:latin typeface="Arial Nova" panose="020B0504020202020204" pitchFamily="34" charset="0"/>
                <a:ea typeface="+mn-ea"/>
                <a:cs typeface="+mn-cs"/>
              </a:defRPr>
            </a:lvl2pPr>
            <a:lvl3pPr marL="914400" indent="0" algn="ctr" defTabSz="914400" rtl="0" eaLnBrk="1" latinLnBrk="0" hangingPunct="1">
              <a:lnSpc>
                <a:spcPct val="100000"/>
              </a:lnSpc>
              <a:spcBef>
                <a:spcPts val="600"/>
              </a:spcBef>
              <a:spcAft>
                <a:spcPts val="600"/>
              </a:spcAft>
              <a:buClr>
                <a:schemeClr val="accent2"/>
              </a:buClr>
              <a:buFont typeface="Arial" panose="020B0604020202020204" pitchFamily="34" charset="0"/>
              <a:buNone/>
              <a:tabLst/>
              <a:defRPr sz="1800" kern="1200">
                <a:solidFill>
                  <a:schemeClr val="tx1">
                    <a:lumMod val="65000"/>
                    <a:lumOff val="35000"/>
                  </a:schemeClr>
                </a:solidFill>
                <a:latin typeface="Arial Nova" panose="020B0504020202020204" pitchFamily="34" charset="0"/>
                <a:ea typeface="+mn-ea"/>
                <a:cs typeface="+mn-cs"/>
              </a:defRPr>
            </a:lvl3pPr>
            <a:lvl4pPr marL="1371600" indent="0" algn="ctr" defTabSz="914400" rtl="0" eaLnBrk="1" latinLnBrk="0" hangingPunct="1">
              <a:lnSpc>
                <a:spcPct val="100000"/>
              </a:lnSpc>
              <a:spcBef>
                <a:spcPts val="600"/>
              </a:spcBef>
              <a:spcAft>
                <a:spcPts val="600"/>
              </a:spcAft>
              <a:buClr>
                <a:schemeClr val="accent2"/>
              </a:buClr>
              <a:buFont typeface="System Font Regular"/>
              <a:buNone/>
              <a:tabLst/>
              <a:defRPr sz="1600" kern="1200">
                <a:solidFill>
                  <a:schemeClr val="tx1">
                    <a:lumMod val="65000"/>
                    <a:lumOff val="35000"/>
                  </a:schemeClr>
                </a:solidFill>
                <a:latin typeface="Arial Nova" panose="020B0504020202020204" pitchFamily="34" charset="0"/>
                <a:ea typeface="+mn-ea"/>
                <a:cs typeface="+mn-cs"/>
              </a:defRPr>
            </a:lvl4pPr>
            <a:lvl5pPr marL="1828800" indent="0" algn="ctr" defTabSz="914400" rtl="0" eaLnBrk="1" latinLnBrk="0" hangingPunct="1">
              <a:lnSpc>
                <a:spcPct val="100000"/>
              </a:lnSpc>
              <a:spcBef>
                <a:spcPts val="600"/>
              </a:spcBef>
              <a:spcAft>
                <a:spcPts val="600"/>
              </a:spcAft>
              <a:buClr>
                <a:schemeClr val="accent2"/>
              </a:buClr>
              <a:buFont typeface="System Font Regular"/>
              <a:buNone/>
              <a:tabLst/>
              <a:defRPr sz="1600" kern="1200">
                <a:solidFill>
                  <a:schemeClr val="tx1">
                    <a:lumMod val="65000"/>
                    <a:lumOff val="35000"/>
                  </a:schemeClr>
                </a:solidFill>
                <a:latin typeface="Arial Nova" panose="020B05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chemeClr val="accent2"/>
                </a:solidFill>
              </a:rPr>
              <a:t>Diretor</a:t>
            </a:r>
            <a:r>
              <a:rPr lang="en-US" dirty="0">
                <a:solidFill>
                  <a:schemeClr val="accent2"/>
                </a:solidFill>
              </a:rPr>
              <a:t> </a:t>
            </a:r>
            <a:r>
              <a:rPr lang="en-US" dirty="0" err="1">
                <a:solidFill>
                  <a:schemeClr val="accent2"/>
                </a:solidFill>
              </a:rPr>
              <a:t>Geral</a:t>
            </a:r>
            <a:r>
              <a:rPr lang="en-US" dirty="0">
                <a:solidFill>
                  <a:schemeClr val="accent2"/>
                </a:solidFill>
              </a:rPr>
              <a:t> </a:t>
            </a:r>
            <a:r>
              <a:rPr lang="en-US" dirty="0" err="1">
                <a:solidFill>
                  <a:schemeClr val="accent2"/>
                </a:solidFill>
              </a:rPr>
              <a:t>Brasil</a:t>
            </a:r>
            <a:endParaRPr lang="en-US" dirty="0">
              <a:solidFill>
                <a:schemeClr val="accent2"/>
              </a:solidFill>
            </a:endParaRPr>
          </a:p>
        </p:txBody>
      </p:sp>
      <p:pic>
        <p:nvPicPr>
          <p:cNvPr id="11" name="Picture 10">
            <a:extLst>
              <a:ext uri="{FF2B5EF4-FFF2-40B4-BE49-F238E27FC236}">
                <a16:creationId xmlns:a16="http://schemas.microsoft.com/office/drawing/2014/main" id="{6C155946-643B-F44B-CE84-1D3EE36FE680}"/>
              </a:ext>
            </a:extLst>
          </p:cNvPr>
          <p:cNvPicPr>
            <a:picLocks noChangeAspect="1"/>
          </p:cNvPicPr>
          <p:nvPr/>
        </p:nvPicPr>
        <p:blipFill rotWithShape="1">
          <a:blip r:embed="rId4"/>
          <a:srcRect l="35928"/>
          <a:stretch/>
        </p:blipFill>
        <p:spPr>
          <a:xfrm>
            <a:off x="7458033" y="2877704"/>
            <a:ext cx="4206972" cy="3693393"/>
          </a:xfrm>
          <a:prstGeom prst="rect">
            <a:avLst/>
          </a:prstGeom>
        </p:spPr>
      </p:pic>
      <p:pic>
        <p:nvPicPr>
          <p:cNvPr id="8" name="Picture 9" descr="A picture containing graphics, design&#10;&#10;Description automatically generated">
            <a:extLst>
              <a:ext uri="{FF2B5EF4-FFF2-40B4-BE49-F238E27FC236}">
                <a16:creationId xmlns:a16="http://schemas.microsoft.com/office/drawing/2014/main" id="{A133537F-3FB4-872C-7B10-225A60E173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0527" y="126019"/>
            <a:ext cx="2914287" cy="975164"/>
          </a:xfrm>
          <a:prstGeom prst="rect">
            <a:avLst/>
          </a:prstGeom>
        </p:spPr>
      </p:pic>
    </p:spTree>
    <p:extLst>
      <p:ext uri="{BB962C8B-B14F-4D97-AF65-F5344CB8AC3E}">
        <p14:creationId xmlns:p14="http://schemas.microsoft.com/office/powerpoint/2010/main" val="19950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Freeform 733"/>
          <p:cNvSpPr/>
          <p:nvPr/>
        </p:nvSpPr>
        <p:spPr>
          <a:xfrm>
            <a:off x="609191" y="1044280"/>
            <a:ext cx="10973367" cy="0"/>
          </a:xfrm>
          <a:custGeom>
            <a:avLst/>
            <a:gdLst/>
            <a:ahLst/>
            <a:cxnLst/>
            <a:rect l="0" t="0" r="0" b="0"/>
            <a:pathLst>
              <a:path w="10981943">
                <a:moveTo>
                  <a:pt x="0" y="0"/>
                </a:moveTo>
                <a:lnTo>
                  <a:pt x="10981943" y="0"/>
                </a:lnTo>
              </a:path>
            </a:pathLst>
          </a:custGeom>
          <a:noFill/>
          <a:ln w="18288" cap="flat" cmpd="sng">
            <a:solidFill>
              <a:srgbClr val="FFD2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34" name="Freeform 734"/>
          <p:cNvSpPr/>
          <p:nvPr/>
        </p:nvSpPr>
        <p:spPr>
          <a:xfrm>
            <a:off x="3960134" y="1759240"/>
            <a:ext cx="3124805" cy="3147648"/>
          </a:xfrm>
          <a:custGeom>
            <a:avLst/>
            <a:gdLst/>
            <a:ahLst/>
            <a:cxnLst/>
            <a:rect l="0" t="0" r="0" b="0"/>
            <a:pathLst>
              <a:path w="3127247" h="3150108">
                <a:moveTo>
                  <a:pt x="0" y="1575054"/>
                </a:moveTo>
                <a:cubicBezTo>
                  <a:pt x="0" y="705231"/>
                  <a:pt x="700023" y="0"/>
                  <a:pt x="1563623" y="0"/>
                </a:cubicBezTo>
                <a:cubicBezTo>
                  <a:pt x="2427223" y="0"/>
                  <a:pt x="3127247" y="705231"/>
                  <a:pt x="3127247" y="1575054"/>
                </a:cubicBezTo>
                <a:cubicBezTo>
                  <a:pt x="3127247" y="2444876"/>
                  <a:pt x="2427223" y="3150108"/>
                  <a:pt x="1563623" y="3150108"/>
                </a:cubicBezTo>
                <a:cubicBezTo>
                  <a:pt x="700023" y="3150108"/>
                  <a:pt x="0" y="2444876"/>
                  <a:pt x="0" y="1575054"/>
                </a:cubicBezTo>
                <a:close/>
              </a:path>
            </a:pathLst>
          </a:custGeom>
          <a:solidFill>
            <a:srgbClr val="F0F0F0">
              <a:alpha val="100000"/>
            </a:srgbClr>
          </a:solidFill>
          <a:ln w="18288">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35" name="Freeform 735"/>
          <p:cNvSpPr/>
          <p:nvPr/>
        </p:nvSpPr>
        <p:spPr>
          <a:xfrm>
            <a:off x="3960134" y="1759240"/>
            <a:ext cx="3124805" cy="3147648"/>
          </a:xfrm>
          <a:custGeom>
            <a:avLst/>
            <a:gdLst/>
            <a:ahLst/>
            <a:cxnLst/>
            <a:rect l="0" t="0" r="0" b="0"/>
            <a:pathLst>
              <a:path w="3127247" h="3150108">
                <a:moveTo>
                  <a:pt x="0" y="1575054"/>
                </a:moveTo>
                <a:cubicBezTo>
                  <a:pt x="0" y="705231"/>
                  <a:pt x="700023" y="0"/>
                  <a:pt x="1563623" y="0"/>
                </a:cubicBezTo>
                <a:cubicBezTo>
                  <a:pt x="2427223" y="0"/>
                  <a:pt x="3127247" y="705231"/>
                  <a:pt x="3127247" y="1575054"/>
                </a:cubicBezTo>
                <a:cubicBezTo>
                  <a:pt x="3127247" y="2444876"/>
                  <a:pt x="2427223" y="3150108"/>
                  <a:pt x="1563623" y="3150108"/>
                </a:cubicBezTo>
                <a:cubicBezTo>
                  <a:pt x="700023" y="3150108"/>
                  <a:pt x="0" y="2444876"/>
                  <a:pt x="0" y="1575054"/>
                </a:cubicBezTo>
                <a:close/>
              </a:path>
            </a:pathLst>
          </a:custGeom>
          <a:noFill/>
          <a:ln w="13716"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36" name="Freeform 736"/>
          <p:cNvSpPr/>
          <p:nvPr/>
        </p:nvSpPr>
        <p:spPr>
          <a:xfrm>
            <a:off x="4275354" y="2074462"/>
            <a:ext cx="2498932" cy="2517204"/>
          </a:xfrm>
          <a:custGeom>
            <a:avLst/>
            <a:gdLst/>
            <a:ahLst/>
            <a:cxnLst/>
            <a:rect l="0" t="0" r="0" b="0"/>
            <a:pathLst>
              <a:path w="2500885" h="2519171">
                <a:moveTo>
                  <a:pt x="0" y="1259586"/>
                </a:moveTo>
                <a:cubicBezTo>
                  <a:pt x="0" y="563880"/>
                  <a:pt x="559816" y="0"/>
                  <a:pt x="1250442" y="0"/>
                </a:cubicBezTo>
                <a:cubicBezTo>
                  <a:pt x="1941068" y="0"/>
                  <a:pt x="2500885" y="563880"/>
                  <a:pt x="2500885" y="1259586"/>
                </a:cubicBezTo>
                <a:cubicBezTo>
                  <a:pt x="2500885" y="1955292"/>
                  <a:pt x="1941068" y="2519171"/>
                  <a:pt x="1250442" y="2519171"/>
                </a:cubicBezTo>
                <a:cubicBezTo>
                  <a:pt x="559816" y="2519171"/>
                  <a:pt x="0" y="1955292"/>
                  <a:pt x="0" y="1259586"/>
                </a:cubicBezTo>
                <a:close/>
              </a:path>
            </a:pathLst>
          </a:custGeom>
          <a:solidFill>
            <a:srgbClr val="C1C1C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37" name="Freeform 737"/>
          <p:cNvSpPr/>
          <p:nvPr/>
        </p:nvSpPr>
        <p:spPr>
          <a:xfrm>
            <a:off x="4275354" y="2074462"/>
            <a:ext cx="2498932" cy="2517204"/>
          </a:xfrm>
          <a:custGeom>
            <a:avLst/>
            <a:gdLst/>
            <a:ahLst/>
            <a:cxnLst/>
            <a:rect l="0" t="0" r="0" b="0"/>
            <a:pathLst>
              <a:path w="2500885" h="2519171">
                <a:moveTo>
                  <a:pt x="0" y="1259586"/>
                </a:moveTo>
                <a:cubicBezTo>
                  <a:pt x="0" y="563880"/>
                  <a:pt x="559816" y="0"/>
                  <a:pt x="1250442" y="0"/>
                </a:cubicBezTo>
                <a:cubicBezTo>
                  <a:pt x="1941068" y="0"/>
                  <a:pt x="2500885" y="563880"/>
                  <a:pt x="2500885" y="1259586"/>
                </a:cubicBezTo>
                <a:cubicBezTo>
                  <a:pt x="2500885" y="1955292"/>
                  <a:pt x="1941068" y="2519171"/>
                  <a:pt x="1250442" y="2519171"/>
                </a:cubicBezTo>
                <a:cubicBezTo>
                  <a:pt x="559816" y="2519171"/>
                  <a:pt x="0" y="1955292"/>
                  <a:pt x="0" y="1259586"/>
                </a:cubicBezTo>
                <a:close/>
              </a:path>
            </a:pathLst>
          </a:custGeom>
          <a:noFill/>
          <a:ln w="13716"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38" name="Freeform 738"/>
          <p:cNvSpPr/>
          <p:nvPr/>
        </p:nvSpPr>
        <p:spPr>
          <a:xfrm>
            <a:off x="4586009" y="2389684"/>
            <a:ext cx="1873055" cy="1886760"/>
          </a:xfrm>
          <a:custGeom>
            <a:avLst/>
            <a:gdLst/>
            <a:ahLst/>
            <a:cxnLst/>
            <a:rect l="0" t="0" r="0" b="0"/>
            <a:pathLst>
              <a:path w="1874519" h="1888235">
                <a:moveTo>
                  <a:pt x="0" y="944118"/>
                </a:moveTo>
                <a:cubicBezTo>
                  <a:pt x="0" y="422656"/>
                  <a:pt x="419607" y="0"/>
                  <a:pt x="937259" y="0"/>
                </a:cubicBezTo>
                <a:cubicBezTo>
                  <a:pt x="1454912" y="0"/>
                  <a:pt x="1874519" y="422656"/>
                  <a:pt x="1874519" y="944118"/>
                </a:cubicBezTo>
                <a:cubicBezTo>
                  <a:pt x="1874519" y="1465579"/>
                  <a:pt x="1454912" y="1888235"/>
                  <a:pt x="937259" y="1888235"/>
                </a:cubicBezTo>
                <a:cubicBezTo>
                  <a:pt x="419607" y="1888235"/>
                  <a:pt x="0" y="1465579"/>
                  <a:pt x="0" y="944118"/>
                </a:cubicBezTo>
                <a:close/>
              </a:path>
            </a:pathLst>
          </a:custGeom>
          <a:solidFill>
            <a:srgbClr val="9A9A9A">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39" name="Freeform 739"/>
          <p:cNvSpPr/>
          <p:nvPr/>
        </p:nvSpPr>
        <p:spPr>
          <a:xfrm>
            <a:off x="4586009" y="2389684"/>
            <a:ext cx="1873055" cy="1886760"/>
          </a:xfrm>
          <a:custGeom>
            <a:avLst/>
            <a:gdLst/>
            <a:ahLst/>
            <a:cxnLst/>
            <a:rect l="0" t="0" r="0" b="0"/>
            <a:pathLst>
              <a:path w="1874519" h="1888235">
                <a:moveTo>
                  <a:pt x="0" y="944118"/>
                </a:moveTo>
                <a:cubicBezTo>
                  <a:pt x="0" y="422656"/>
                  <a:pt x="419607" y="0"/>
                  <a:pt x="937259" y="0"/>
                </a:cubicBezTo>
                <a:cubicBezTo>
                  <a:pt x="1454912" y="0"/>
                  <a:pt x="1874519" y="422656"/>
                  <a:pt x="1874519" y="944118"/>
                </a:cubicBezTo>
                <a:cubicBezTo>
                  <a:pt x="1874519" y="1465579"/>
                  <a:pt x="1454912" y="1888235"/>
                  <a:pt x="937259" y="1888235"/>
                </a:cubicBezTo>
                <a:cubicBezTo>
                  <a:pt x="419607" y="1888235"/>
                  <a:pt x="0" y="1465579"/>
                  <a:pt x="0" y="944118"/>
                </a:cubicBezTo>
                <a:close/>
              </a:path>
            </a:pathLst>
          </a:custGeom>
          <a:noFill/>
          <a:ln w="13716"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40" name="Freeform 740"/>
          <p:cNvSpPr/>
          <p:nvPr/>
        </p:nvSpPr>
        <p:spPr>
          <a:xfrm>
            <a:off x="4896661" y="2704906"/>
            <a:ext cx="1251751" cy="1256319"/>
          </a:xfrm>
          <a:custGeom>
            <a:avLst/>
            <a:gdLst/>
            <a:ahLst/>
            <a:cxnLst/>
            <a:rect l="0" t="0" r="0" b="0"/>
            <a:pathLst>
              <a:path w="1252729" h="1257300">
                <a:moveTo>
                  <a:pt x="0" y="628650"/>
                </a:moveTo>
                <a:cubicBezTo>
                  <a:pt x="0" y="281432"/>
                  <a:pt x="280417" y="0"/>
                  <a:pt x="626364" y="0"/>
                </a:cubicBezTo>
                <a:cubicBezTo>
                  <a:pt x="972312" y="0"/>
                  <a:pt x="1252729" y="281432"/>
                  <a:pt x="1252729" y="628650"/>
                </a:cubicBezTo>
                <a:cubicBezTo>
                  <a:pt x="1252729" y="975867"/>
                  <a:pt x="972312" y="1257300"/>
                  <a:pt x="626364" y="1257300"/>
                </a:cubicBezTo>
                <a:cubicBezTo>
                  <a:pt x="280417" y="1257300"/>
                  <a:pt x="0" y="975867"/>
                  <a:pt x="0" y="628650"/>
                </a:cubicBezTo>
                <a:close/>
              </a:path>
            </a:pathLst>
          </a:custGeom>
          <a:solidFill>
            <a:srgbClr val="FFF27F">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41" name="Freeform 741"/>
          <p:cNvSpPr/>
          <p:nvPr/>
        </p:nvSpPr>
        <p:spPr>
          <a:xfrm>
            <a:off x="4896661" y="2704906"/>
            <a:ext cx="1251751" cy="1256319"/>
          </a:xfrm>
          <a:custGeom>
            <a:avLst/>
            <a:gdLst/>
            <a:ahLst/>
            <a:cxnLst/>
            <a:rect l="0" t="0" r="0" b="0"/>
            <a:pathLst>
              <a:path w="1252729" h="1257300">
                <a:moveTo>
                  <a:pt x="0" y="628650"/>
                </a:moveTo>
                <a:cubicBezTo>
                  <a:pt x="0" y="281432"/>
                  <a:pt x="280417" y="0"/>
                  <a:pt x="626364" y="0"/>
                </a:cubicBezTo>
                <a:cubicBezTo>
                  <a:pt x="972312" y="0"/>
                  <a:pt x="1252729" y="281432"/>
                  <a:pt x="1252729" y="628650"/>
                </a:cubicBezTo>
                <a:cubicBezTo>
                  <a:pt x="1252729" y="975867"/>
                  <a:pt x="972312" y="1257300"/>
                  <a:pt x="626364" y="1257300"/>
                </a:cubicBezTo>
                <a:cubicBezTo>
                  <a:pt x="280417" y="1257300"/>
                  <a:pt x="0" y="975867"/>
                  <a:pt x="0" y="628650"/>
                </a:cubicBezTo>
                <a:close/>
              </a:path>
            </a:pathLst>
          </a:custGeom>
          <a:noFill/>
          <a:ln w="13716" cap="flat" cmpd="sng">
            <a:solidFill>
              <a:srgbClr val="FFFFFF">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42" name="Freeform 742"/>
          <p:cNvSpPr/>
          <p:nvPr/>
        </p:nvSpPr>
        <p:spPr>
          <a:xfrm>
            <a:off x="3960134" y="1763809"/>
            <a:ext cx="3124805" cy="3143080"/>
          </a:xfrm>
          <a:custGeom>
            <a:avLst/>
            <a:gdLst/>
            <a:ahLst/>
            <a:cxnLst/>
            <a:rect l="0" t="0" r="0" b="0"/>
            <a:pathLst>
              <a:path w="3127247" h="3145537">
                <a:moveTo>
                  <a:pt x="0" y="1572768"/>
                </a:moveTo>
                <a:cubicBezTo>
                  <a:pt x="0" y="704216"/>
                  <a:pt x="700023" y="0"/>
                  <a:pt x="1563623" y="0"/>
                </a:cubicBezTo>
                <a:cubicBezTo>
                  <a:pt x="2427223" y="0"/>
                  <a:pt x="3127247" y="704216"/>
                  <a:pt x="3127247" y="1572768"/>
                </a:cubicBezTo>
                <a:cubicBezTo>
                  <a:pt x="3127247" y="2441321"/>
                  <a:pt x="2427223" y="3145537"/>
                  <a:pt x="1563623" y="3145537"/>
                </a:cubicBezTo>
                <a:cubicBezTo>
                  <a:pt x="700023" y="3145537"/>
                  <a:pt x="0" y="2441321"/>
                  <a:pt x="0" y="1572768"/>
                </a:cubicBezTo>
                <a:close/>
              </a:path>
            </a:pathLst>
          </a:custGeom>
          <a:noFill/>
          <a:ln w="4576" cap="flat" cmpd="sng">
            <a:solidFill>
              <a:srgbClr val="818181">
                <a:alpha val="100000"/>
              </a:srgbClr>
            </a:solidFill>
            <a:custDash>
              <a:ds d="399988" sp="300005"/>
            </a:custDash>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43" name="Picture 74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933717" y="1732845"/>
            <a:ext cx="1217739" cy="3235717"/>
          </a:xfrm>
          <a:prstGeom prst="rect">
            <a:avLst/>
          </a:prstGeom>
          <a:noFill/>
        </p:spPr>
      </p:pic>
      <p:pic>
        <p:nvPicPr>
          <p:cNvPr id="744" name="Picture 74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64706" y="3284588"/>
            <a:ext cx="3543070" cy="101521"/>
          </a:xfrm>
          <a:prstGeom prst="rect">
            <a:avLst/>
          </a:prstGeom>
          <a:noFill/>
        </p:spPr>
      </p:pic>
      <p:pic>
        <p:nvPicPr>
          <p:cNvPr id="745" name="Picture 74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107337" y="2376994"/>
            <a:ext cx="2913896" cy="1913156"/>
          </a:xfrm>
          <a:prstGeom prst="rect">
            <a:avLst/>
          </a:prstGeom>
          <a:noFill/>
        </p:spPr>
      </p:pic>
      <p:pic>
        <p:nvPicPr>
          <p:cNvPr id="746" name="Picture 74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089065" y="2376994"/>
            <a:ext cx="2856791" cy="2021656"/>
          </a:xfrm>
          <a:prstGeom prst="rect">
            <a:avLst/>
          </a:prstGeom>
          <a:noFill/>
        </p:spPr>
      </p:pic>
      <p:pic>
        <p:nvPicPr>
          <p:cNvPr id="747" name="Picture 74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877499" y="1746550"/>
            <a:ext cx="1325225" cy="3172900"/>
          </a:xfrm>
          <a:prstGeom prst="rect">
            <a:avLst/>
          </a:prstGeom>
          <a:noFill/>
        </p:spPr>
      </p:pic>
      <p:sp>
        <p:nvSpPr>
          <p:cNvPr id="748" name="Freeform 748"/>
          <p:cNvSpPr/>
          <p:nvPr/>
        </p:nvSpPr>
        <p:spPr>
          <a:xfrm>
            <a:off x="5143354" y="2947031"/>
            <a:ext cx="762928" cy="772066"/>
          </a:xfrm>
          <a:custGeom>
            <a:avLst/>
            <a:gdLst/>
            <a:ahLst/>
            <a:cxnLst/>
            <a:rect l="0" t="0" r="0" b="0"/>
            <a:pathLst>
              <a:path w="763524" h="772669">
                <a:moveTo>
                  <a:pt x="0" y="386335"/>
                </a:moveTo>
                <a:cubicBezTo>
                  <a:pt x="0" y="172975"/>
                  <a:pt x="170943" y="0"/>
                  <a:pt x="381762" y="0"/>
                </a:cubicBezTo>
                <a:cubicBezTo>
                  <a:pt x="592582" y="0"/>
                  <a:pt x="763524" y="172975"/>
                  <a:pt x="763524" y="386335"/>
                </a:cubicBezTo>
                <a:cubicBezTo>
                  <a:pt x="763524" y="599694"/>
                  <a:pt x="592582" y="772669"/>
                  <a:pt x="381762" y="772669"/>
                </a:cubicBezTo>
                <a:cubicBezTo>
                  <a:pt x="170943" y="772669"/>
                  <a:pt x="0" y="599694"/>
                  <a:pt x="0" y="386335"/>
                </a:cubicBezTo>
                <a:close/>
              </a:path>
            </a:pathLst>
          </a:custGeom>
          <a:solidFill>
            <a:srgbClr val="FFD200">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49" name="Freeform 749"/>
          <p:cNvSpPr/>
          <p:nvPr/>
        </p:nvSpPr>
        <p:spPr>
          <a:xfrm>
            <a:off x="5143354" y="2947031"/>
            <a:ext cx="762928" cy="772066"/>
          </a:xfrm>
          <a:custGeom>
            <a:avLst/>
            <a:gdLst/>
            <a:ahLst/>
            <a:cxnLst/>
            <a:rect l="0" t="0" r="0" b="0"/>
            <a:pathLst>
              <a:path w="763524" h="772669">
                <a:moveTo>
                  <a:pt x="0" y="386335"/>
                </a:moveTo>
                <a:cubicBezTo>
                  <a:pt x="0" y="172975"/>
                  <a:pt x="170943" y="0"/>
                  <a:pt x="381762" y="0"/>
                </a:cubicBezTo>
                <a:cubicBezTo>
                  <a:pt x="592582" y="0"/>
                  <a:pt x="763524" y="172975"/>
                  <a:pt x="763524" y="386335"/>
                </a:cubicBezTo>
                <a:cubicBezTo>
                  <a:pt x="763524" y="599694"/>
                  <a:pt x="592582" y="772669"/>
                  <a:pt x="381762" y="772669"/>
                </a:cubicBezTo>
                <a:cubicBezTo>
                  <a:pt x="170943" y="772669"/>
                  <a:pt x="0" y="599694"/>
                  <a:pt x="0" y="386335"/>
                </a:cubicBezTo>
                <a:close/>
              </a:path>
            </a:pathLst>
          </a:custGeom>
          <a:noFill/>
          <a:ln w="13716" cap="flat" cmpd="sng">
            <a:solidFill>
              <a:srgbClr val="FFFFFF">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0" name="Freeform 750"/>
          <p:cNvSpPr/>
          <p:nvPr/>
        </p:nvSpPr>
        <p:spPr>
          <a:xfrm>
            <a:off x="6054759" y="1473714"/>
            <a:ext cx="278673" cy="274104"/>
          </a:xfrm>
          <a:custGeom>
            <a:avLst/>
            <a:gdLst/>
            <a:ahLst/>
            <a:cxnLst/>
            <a:rect l="0" t="0" r="0" b="0"/>
            <a:pathLst>
              <a:path w="278891" h="274319">
                <a:moveTo>
                  <a:pt x="0" y="137160"/>
                </a:moveTo>
                <a:cubicBezTo>
                  <a:pt x="0" y="61468"/>
                  <a:pt x="62484" y="0"/>
                  <a:pt x="139446" y="0"/>
                </a:cubicBezTo>
                <a:cubicBezTo>
                  <a:pt x="216408" y="0"/>
                  <a:pt x="278891" y="61468"/>
                  <a:pt x="278891" y="137160"/>
                </a:cubicBezTo>
                <a:cubicBezTo>
                  <a:pt x="278891" y="212851"/>
                  <a:pt x="216408" y="274319"/>
                  <a:pt x="139446" y="274319"/>
                </a:cubicBezTo>
                <a:cubicBezTo>
                  <a:pt x="62484" y="274319"/>
                  <a:pt x="0" y="212851"/>
                  <a:pt x="0" y="137160"/>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1" name="Freeform 751"/>
          <p:cNvSpPr/>
          <p:nvPr/>
        </p:nvSpPr>
        <p:spPr>
          <a:xfrm>
            <a:off x="6922761" y="2140704"/>
            <a:ext cx="278673" cy="278674"/>
          </a:xfrm>
          <a:custGeom>
            <a:avLst/>
            <a:gdLst/>
            <a:ahLst/>
            <a:cxnLst/>
            <a:rect l="0" t="0" r="0" b="0"/>
            <a:pathLst>
              <a:path w="278891" h="278892">
                <a:moveTo>
                  <a:pt x="0" y="139445"/>
                </a:moveTo>
                <a:cubicBezTo>
                  <a:pt x="0" y="62483"/>
                  <a:pt x="62484" y="0"/>
                  <a:pt x="139446" y="0"/>
                </a:cubicBezTo>
                <a:cubicBezTo>
                  <a:pt x="216408" y="0"/>
                  <a:pt x="278891" y="62483"/>
                  <a:pt x="278891" y="139445"/>
                </a:cubicBezTo>
                <a:cubicBezTo>
                  <a:pt x="278891" y="216407"/>
                  <a:pt x="216408" y="278892"/>
                  <a:pt x="139446" y="278892"/>
                </a:cubicBezTo>
                <a:cubicBezTo>
                  <a:pt x="62484" y="278892"/>
                  <a:pt x="0" y="216407"/>
                  <a:pt x="0" y="139445"/>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2" name="Freeform 752"/>
          <p:cNvSpPr/>
          <p:nvPr/>
        </p:nvSpPr>
        <p:spPr>
          <a:xfrm>
            <a:off x="7315645" y="3186874"/>
            <a:ext cx="278675" cy="278674"/>
          </a:xfrm>
          <a:custGeom>
            <a:avLst/>
            <a:gdLst/>
            <a:ahLst/>
            <a:cxnLst/>
            <a:rect l="0" t="0" r="0" b="0"/>
            <a:pathLst>
              <a:path w="278893" h="278892">
                <a:moveTo>
                  <a:pt x="0" y="139445"/>
                </a:moveTo>
                <a:cubicBezTo>
                  <a:pt x="0" y="62483"/>
                  <a:pt x="62485" y="0"/>
                  <a:pt x="139447" y="0"/>
                </a:cubicBezTo>
                <a:cubicBezTo>
                  <a:pt x="216409" y="0"/>
                  <a:pt x="278893" y="62483"/>
                  <a:pt x="278893" y="139445"/>
                </a:cubicBezTo>
                <a:cubicBezTo>
                  <a:pt x="278893" y="216407"/>
                  <a:pt x="216409" y="278892"/>
                  <a:pt x="139447" y="278892"/>
                </a:cubicBezTo>
                <a:cubicBezTo>
                  <a:pt x="62485" y="278892"/>
                  <a:pt x="0" y="216407"/>
                  <a:pt x="0" y="139445"/>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3" name="Freeform 753"/>
          <p:cNvSpPr/>
          <p:nvPr/>
        </p:nvSpPr>
        <p:spPr>
          <a:xfrm>
            <a:off x="7014127" y="4210204"/>
            <a:ext cx="278674" cy="278675"/>
          </a:xfrm>
          <a:custGeom>
            <a:avLst/>
            <a:gdLst/>
            <a:ahLst/>
            <a:cxnLst/>
            <a:rect l="0" t="0" r="0" b="0"/>
            <a:pathLst>
              <a:path w="278892" h="278893">
                <a:moveTo>
                  <a:pt x="0" y="139446"/>
                </a:moveTo>
                <a:cubicBezTo>
                  <a:pt x="0" y="62484"/>
                  <a:pt x="62485" y="0"/>
                  <a:pt x="139447" y="0"/>
                </a:cubicBezTo>
                <a:cubicBezTo>
                  <a:pt x="216409" y="0"/>
                  <a:pt x="278892" y="62484"/>
                  <a:pt x="278892" y="139446"/>
                </a:cubicBezTo>
                <a:cubicBezTo>
                  <a:pt x="278892" y="216409"/>
                  <a:pt x="216409" y="278893"/>
                  <a:pt x="139447" y="278893"/>
                </a:cubicBezTo>
                <a:cubicBezTo>
                  <a:pt x="62485" y="278893"/>
                  <a:pt x="0" y="216409"/>
                  <a:pt x="0" y="139446"/>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4" name="Freeform 754"/>
          <p:cNvSpPr/>
          <p:nvPr/>
        </p:nvSpPr>
        <p:spPr>
          <a:xfrm>
            <a:off x="4748186" y="4973129"/>
            <a:ext cx="278674" cy="278674"/>
          </a:xfrm>
          <a:custGeom>
            <a:avLst/>
            <a:gdLst/>
            <a:ahLst/>
            <a:cxnLst/>
            <a:rect l="0" t="0" r="0" b="0"/>
            <a:pathLst>
              <a:path w="278892" h="278892">
                <a:moveTo>
                  <a:pt x="0" y="139447"/>
                </a:moveTo>
                <a:cubicBezTo>
                  <a:pt x="0" y="62485"/>
                  <a:pt x="62483" y="0"/>
                  <a:pt x="139445" y="0"/>
                </a:cubicBezTo>
                <a:cubicBezTo>
                  <a:pt x="216407" y="0"/>
                  <a:pt x="278892" y="62485"/>
                  <a:pt x="278892" y="139447"/>
                </a:cubicBezTo>
                <a:cubicBezTo>
                  <a:pt x="278892" y="216409"/>
                  <a:pt x="216407" y="278892"/>
                  <a:pt x="139445" y="278892"/>
                </a:cubicBezTo>
                <a:cubicBezTo>
                  <a:pt x="62483" y="278892"/>
                  <a:pt x="0" y="216409"/>
                  <a:pt x="0" y="139447"/>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5" name="Freeform 755"/>
          <p:cNvSpPr/>
          <p:nvPr/>
        </p:nvSpPr>
        <p:spPr>
          <a:xfrm>
            <a:off x="3811659" y="4333552"/>
            <a:ext cx="278675" cy="278675"/>
          </a:xfrm>
          <a:custGeom>
            <a:avLst/>
            <a:gdLst/>
            <a:ahLst/>
            <a:cxnLst/>
            <a:rect l="0" t="0" r="0" b="0"/>
            <a:pathLst>
              <a:path w="278893" h="278893">
                <a:moveTo>
                  <a:pt x="0" y="139446"/>
                </a:moveTo>
                <a:cubicBezTo>
                  <a:pt x="0" y="62484"/>
                  <a:pt x="62485" y="0"/>
                  <a:pt x="139447" y="0"/>
                </a:cubicBezTo>
                <a:cubicBezTo>
                  <a:pt x="216408" y="0"/>
                  <a:pt x="278893" y="62484"/>
                  <a:pt x="278893" y="139446"/>
                </a:cubicBezTo>
                <a:cubicBezTo>
                  <a:pt x="278893" y="216409"/>
                  <a:pt x="216408" y="278893"/>
                  <a:pt x="139447" y="278893"/>
                </a:cubicBezTo>
                <a:cubicBezTo>
                  <a:pt x="62485" y="278893"/>
                  <a:pt x="0" y="216409"/>
                  <a:pt x="0" y="139446"/>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6" name="Freeform 756"/>
          <p:cNvSpPr/>
          <p:nvPr/>
        </p:nvSpPr>
        <p:spPr>
          <a:xfrm>
            <a:off x="3446186" y="3196012"/>
            <a:ext cx="278673" cy="278674"/>
          </a:xfrm>
          <a:custGeom>
            <a:avLst/>
            <a:gdLst/>
            <a:ahLst/>
            <a:cxnLst/>
            <a:rect l="0" t="0" r="0" b="0"/>
            <a:pathLst>
              <a:path w="278891" h="278892">
                <a:moveTo>
                  <a:pt x="0" y="139445"/>
                </a:moveTo>
                <a:cubicBezTo>
                  <a:pt x="0" y="62483"/>
                  <a:pt x="62483" y="0"/>
                  <a:pt x="139446" y="0"/>
                </a:cubicBezTo>
                <a:cubicBezTo>
                  <a:pt x="216408" y="0"/>
                  <a:pt x="278891" y="62483"/>
                  <a:pt x="278891" y="139445"/>
                </a:cubicBezTo>
                <a:cubicBezTo>
                  <a:pt x="278891" y="216407"/>
                  <a:pt x="216408" y="278892"/>
                  <a:pt x="139446" y="278892"/>
                </a:cubicBezTo>
                <a:cubicBezTo>
                  <a:pt x="62483" y="278892"/>
                  <a:pt x="0" y="216407"/>
                  <a:pt x="0" y="139445"/>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7" name="Freeform 757"/>
          <p:cNvSpPr/>
          <p:nvPr/>
        </p:nvSpPr>
        <p:spPr>
          <a:xfrm>
            <a:off x="3829931" y="2136136"/>
            <a:ext cx="274106" cy="274107"/>
          </a:xfrm>
          <a:custGeom>
            <a:avLst/>
            <a:gdLst/>
            <a:ahLst/>
            <a:cxnLst/>
            <a:rect l="0" t="0" r="0" b="0"/>
            <a:pathLst>
              <a:path w="274320" h="274321">
                <a:moveTo>
                  <a:pt x="0" y="137161"/>
                </a:moveTo>
                <a:cubicBezTo>
                  <a:pt x="0" y="61468"/>
                  <a:pt x="61468" y="0"/>
                  <a:pt x="137161" y="0"/>
                </a:cubicBezTo>
                <a:cubicBezTo>
                  <a:pt x="212853" y="0"/>
                  <a:pt x="274320" y="61468"/>
                  <a:pt x="274320" y="137161"/>
                </a:cubicBezTo>
                <a:cubicBezTo>
                  <a:pt x="274320" y="212853"/>
                  <a:pt x="212853" y="274321"/>
                  <a:pt x="137161" y="274321"/>
                </a:cubicBezTo>
                <a:cubicBezTo>
                  <a:pt x="61468" y="274321"/>
                  <a:pt x="0" y="212853"/>
                  <a:pt x="0" y="137161"/>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8" name="Freeform 758"/>
          <p:cNvSpPr/>
          <p:nvPr/>
        </p:nvSpPr>
        <p:spPr>
          <a:xfrm>
            <a:off x="4702502" y="1464577"/>
            <a:ext cx="260400" cy="264968"/>
          </a:xfrm>
          <a:custGeom>
            <a:avLst/>
            <a:gdLst/>
            <a:ahLst/>
            <a:cxnLst/>
            <a:rect l="0" t="0" r="0" b="0"/>
            <a:pathLst>
              <a:path w="260603" h="265175">
                <a:moveTo>
                  <a:pt x="0" y="132588"/>
                </a:moveTo>
                <a:cubicBezTo>
                  <a:pt x="0" y="59308"/>
                  <a:pt x="58292" y="0"/>
                  <a:pt x="130302" y="0"/>
                </a:cubicBezTo>
                <a:cubicBezTo>
                  <a:pt x="202310" y="0"/>
                  <a:pt x="260603" y="59308"/>
                  <a:pt x="260603" y="132588"/>
                </a:cubicBezTo>
                <a:cubicBezTo>
                  <a:pt x="260603" y="205867"/>
                  <a:pt x="202310" y="265175"/>
                  <a:pt x="130302" y="265175"/>
                </a:cubicBezTo>
                <a:cubicBezTo>
                  <a:pt x="58292" y="265175"/>
                  <a:pt x="0" y="205867"/>
                  <a:pt x="0" y="132588"/>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9" name="Freeform 759"/>
          <p:cNvSpPr/>
          <p:nvPr/>
        </p:nvSpPr>
        <p:spPr>
          <a:xfrm>
            <a:off x="6105009" y="4881763"/>
            <a:ext cx="274106" cy="274107"/>
          </a:xfrm>
          <a:custGeom>
            <a:avLst/>
            <a:gdLst/>
            <a:ahLst/>
            <a:cxnLst/>
            <a:rect l="0" t="0" r="0" b="0"/>
            <a:pathLst>
              <a:path w="274320" h="274321">
                <a:moveTo>
                  <a:pt x="0" y="137160"/>
                </a:moveTo>
                <a:cubicBezTo>
                  <a:pt x="0" y="61469"/>
                  <a:pt x="61468" y="0"/>
                  <a:pt x="137161" y="0"/>
                </a:cubicBezTo>
                <a:cubicBezTo>
                  <a:pt x="212853" y="0"/>
                  <a:pt x="274320" y="61469"/>
                  <a:pt x="274320" y="137160"/>
                </a:cubicBezTo>
                <a:cubicBezTo>
                  <a:pt x="274320" y="212853"/>
                  <a:pt x="212853" y="274321"/>
                  <a:pt x="137161" y="274321"/>
                </a:cubicBezTo>
                <a:cubicBezTo>
                  <a:pt x="61468" y="274321"/>
                  <a:pt x="0" y="212853"/>
                  <a:pt x="0" y="137160"/>
                </a:cubicBezTo>
                <a:close/>
              </a:path>
            </a:pathLst>
          </a:custGeom>
          <a:solidFill>
            <a:srgbClr val="818181">
              <a:alpha val="100000"/>
            </a:srgbClr>
          </a:solidFill>
          <a:ln w="13716">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1" name="Rectangle 761"/>
          <p:cNvSpPr/>
          <p:nvPr/>
        </p:nvSpPr>
        <p:spPr>
          <a:xfrm>
            <a:off x="6837227" y="1322848"/>
            <a:ext cx="1366784" cy="171457"/>
          </a:xfrm>
          <a:prstGeom prst="rect">
            <a:avLst/>
          </a:prstGeom>
        </p:spPr>
        <p:txBody>
          <a:bodyPr wrap="none" lIns="0" tIns="0" rIns="0" bIns="0">
            <a:spAutoFit/>
          </a:bodyPr>
          <a:lstStyle/>
          <a:p>
            <a:pPr defTabSz="913687"/>
            <a:r>
              <a:rPr lang="en-US" sz="1114" b="1" kern="0" dirty="0">
                <a:solidFill>
                  <a:sysClr val="windowText" lastClr="000000"/>
                </a:solidFill>
                <a:latin typeface="Arial"/>
              </a:rPr>
              <a:t>S</a:t>
            </a:r>
            <a:r>
              <a:rPr lang="en-US" sz="1114" b="1" kern="0" spc="-33" dirty="0">
                <a:solidFill>
                  <a:sysClr val="windowText" lastClr="000000"/>
                </a:solidFill>
                <a:latin typeface="Arial"/>
              </a:rPr>
              <a:t>o</a:t>
            </a:r>
            <a:r>
              <a:rPr lang="en-US" sz="1114" b="1" kern="0" spc="-11" dirty="0">
                <a:solidFill>
                  <a:sysClr val="windowText" lastClr="000000"/>
                </a:solidFill>
                <a:latin typeface="Arial"/>
              </a:rPr>
              <a:t>ft</a:t>
            </a:r>
            <a:r>
              <a:rPr lang="en-US" sz="1114" b="1" kern="0" dirty="0">
                <a:solidFill>
                  <a:sysClr val="windowText" lastClr="000000"/>
                </a:solidFill>
                <a:latin typeface="Arial"/>
              </a:rPr>
              <a:t>war</a:t>
            </a:r>
            <a:r>
              <a:rPr lang="en-US" sz="1114" b="1" kern="0" spc="-11" dirty="0">
                <a:solidFill>
                  <a:sysClr val="windowText" lastClr="000000"/>
                </a:solidFill>
                <a:latin typeface="Arial"/>
              </a:rPr>
              <a:t>e</a:t>
            </a:r>
            <a:r>
              <a:rPr lang="en-US" sz="1114" b="1" kern="0" spc="-58" dirty="0">
                <a:solidFill>
                  <a:sysClr val="windowText" lastClr="000000"/>
                </a:solidFill>
                <a:latin typeface="Arial"/>
              </a:rPr>
              <a:t> </a:t>
            </a:r>
            <a:r>
              <a:rPr lang="en-US" sz="1114" b="1" kern="0" spc="-22" dirty="0">
                <a:solidFill>
                  <a:sysClr val="windowText" lastClr="000000"/>
                </a:solidFill>
                <a:latin typeface="Arial"/>
              </a:rPr>
              <a:t>i</a:t>
            </a:r>
            <a:r>
              <a:rPr lang="en-US" sz="1114" b="1" kern="0" dirty="0">
                <a:solidFill>
                  <a:sysClr val="windowText" lastClr="000000"/>
                </a:solidFill>
                <a:latin typeface="Arial"/>
              </a:rPr>
              <a:t>ns</a:t>
            </a:r>
            <a:r>
              <a:rPr lang="en-US" sz="1114" b="1" kern="0" spc="-11" dirty="0">
                <a:solidFill>
                  <a:sysClr val="windowText" lastClr="000000"/>
                </a:solidFill>
                <a:latin typeface="Arial"/>
              </a:rPr>
              <a:t>t</a:t>
            </a:r>
            <a:r>
              <a:rPr lang="en-US" sz="1114" b="1" kern="0" dirty="0">
                <a:solidFill>
                  <a:sysClr val="windowText" lastClr="000000"/>
                </a:solidFill>
                <a:latin typeface="Arial"/>
              </a:rPr>
              <a:t>a</a:t>
            </a:r>
            <a:r>
              <a:rPr lang="en-US" sz="1114" b="1" kern="0" spc="-22" dirty="0">
                <a:solidFill>
                  <a:sysClr val="windowText" lastClr="000000"/>
                </a:solidFill>
                <a:latin typeface="Arial"/>
              </a:rPr>
              <a:t>ll</a:t>
            </a:r>
            <a:r>
              <a:rPr lang="en-US" sz="1114" b="1" kern="0" dirty="0">
                <a:solidFill>
                  <a:sysClr val="windowText" lastClr="000000"/>
                </a:solidFill>
                <a:latin typeface="Arial"/>
              </a:rPr>
              <a:t>a</a:t>
            </a:r>
            <a:r>
              <a:rPr lang="en-US" sz="1114" b="1" kern="0" spc="-11" dirty="0">
                <a:solidFill>
                  <a:sysClr val="windowText" lastClr="000000"/>
                </a:solidFill>
                <a:latin typeface="Arial"/>
              </a:rPr>
              <a:t>t</a:t>
            </a:r>
            <a:r>
              <a:rPr lang="en-US" sz="1114" b="1" kern="0" spc="-22" dirty="0">
                <a:solidFill>
                  <a:sysClr val="windowText" lastClr="000000"/>
                </a:solidFill>
                <a:latin typeface="Arial"/>
              </a:rPr>
              <a:t>i</a:t>
            </a:r>
            <a:r>
              <a:rPr lang="en-US" sz="1114" b="1" kern="0" spc="-33" dirty="0">
                <a:solidFill>
                  <a:sysClr val="windowText" lastClr="000000"/>
                </a:solidFill>
                <a:latin typeface="Arial"/>
              </a:rPr>
              <a:t>o</a:t>
            </a:r>
            <a:r>
              <a:rPr lang="en-US" sz="1114" b="1" kern="0" dirty="0">
                <a:solidFill>
                  <a:sysClr val="windowText" lastClr="000000"/>
                </a:solidFill>
                <a:latin typeface="Arial"/>
              </a:rPr>
              <a:t>n</a:t>
            </a:r>
          </a:p>
        </p:txBody>
      </p:sp>
      <p:sp>
        <p:nvSpPr>
          <p:cNvPr id="762" name="Rectangle 762"/>
          <p:cNvSpPr/>
          <p:nvPr/>
        </p:nvSpPr>
        <p:spPr>
          <a:xfrm>
            <a:off x="7065648" y="1498114"/>
            <a:ext cx="3210494" cy="155299"/>
          </a:xfrm>
          <a:prstGeom prst="rect">
            <a:avLst/>
          </a:prstGeom>
        </p:spPr>
        <p:txBody>
          <a:bodyPr wrap="none" lIns="0" tIns="0" rIns="0" bIns="0">
            <a:spAutoFit/>
          </a:bodyPr>
          <a:lstStyle/>
          <a:p>
            <a:pPr defTabSz="913687"/>
            <a:r>
              <a:rPr lang="en-US" sz="686" kern="0" spc="687" dirty="0">
                <a:solidFill>
                  <a:srgbClr val="FFD200"/>
                </a:solidFill>
                <a:latin typeface="Arial"/>
              </a:rPr>
              <a:t>►</a:t>
            </a:r>
            <a:r>
              <a:rPr lang="en-US" sz="1009" kern="0" dirty="0">
                <a:solidFill>
                  <a:sysClr val="windowText" lastClr="000000"/>
                </a:solidFill>
                <a:latin typeface="Arial"/>
              </a:rPr>
              <a:t>Aut</a:t>
            </a:r>
            <a:r>
              <a:rPr lang="en-US" sz="1009" kern="0" spc="-22" dirty="0">
                <a:solidFill>
                  <a:sysClr val="windowText" lastClr="000000"/>
                </a:solidFill>
                <a:latin typeface="Arial"/>
              </a:rPr>
              <a:t>o</a:t>
            </a:r>
            <a:r>
              <a:rPr lang="en-US" sz="1009" kern="0" dirty="0">
                <a:solidFill>
                  <a:sysClr val="windowText" lastClr="000000"/>
                </a:solidFill>
                <a:latin typeface="Arial"/>
              </a:rPr>
              <a:t>m</a:t>
            </a:r>
            <a:r>
              <a:rPr lang="en-US" sz="1009" kern="0" spc="-22" dirty="0">
                <a:solidFill>
                  <a:sysClr val="windowText" lastClr="000000"/>
                </a:solidFill>
                <a:latin typeface="Arial"/>
              </a:rPr>
              <a:t>a</a:t>
            </a:r>
            <a:r>
              <a:rPr lang="en-US" sz="1009" kern="0" dirty="0">
                <a:solidFill>
                  <a:sysClr val="windowText" lastClr="000000"/>
                </a:solidFill>
                <a:latin typeface="Arial"/>
              </a:rPr>
              <a:t>ting</a:t>
            </a:r>
            <a:r>
              <a:rPr lang="en-US" sz="1009" kern="0" spc="-101" dirty="0">
                <a:solidFill>
                  <a:sysClr val="windowText" lastClr="000000"/>
                </a:solidFill>
                <a:latin typeface="Arial"/>
              </a:rPr>
              <a:t> </a:t>
            </a:r>
            <a:r>
              <a:rPr lang="en-US" sz="1009" kern="0" dirty="0">
                <a:solidFill>
                  <a:sysClr val="windowText" lastClr="000000"/>
                </a:solidFill>
                <a:latin typeface="Arial"/>
              </a:rPr>
              <a:t>th</a:t>
            </a:r>
            <a:r>
              <a:rPr lang="en-US" sz="1009" kern="0" spc="-22" dirty="0">
                <a:solidFill>
                  <a:sysClr val="windowText" lastClr="000000"/>
                </a:solidFill>
                <a:latin typeface="Arial"/>
              </a:rPr>
              <a:t>e</a:t>
            </a:r>
            <a:r>
              <a:rPr lang="en-US" sz="1009" kern="0" spc="-64" dirty="0">
                <a:solidFill>
                  <a:sysClr val="windowText" lastClr="000000"/>
                </a:solidFill>
                <a:latin typeface="Arial"/>
              </a:rPr>
              <a:t> </a:t>
            </a:r>
            <a:r>
              <a:rPr lang="en-US" sz="1009" kern="0" dirty="0">
                <a:solidFill>
                  <a:sysClr val="windowText" lastClr="000000"/>
                </a:solidFill>
                <a:latin typeface="Arial"/>
              </a:rPr>
              <a:t>s</a:t>
            </a:r>
            <a:r>
              <a:rPr lang="en-US" sz="1009" kern="0" spc="-23" dirty="0">
                <a:solidFill>
                  <a:sysClr val="windowText" lastClr="000000"/>
                </a:solidFill>
                <a:latin typeface="Arial"/>
              </a:rPr>
              <a:t>o</a:t>
            </a:r>
            <a:r>
              <a:rPr lang="en-US" sz="1009" kern="0" spc="-29" dirty="0">
                <a:solidFill>
                  <a:sysClr val="windowText" lastClr="000000"/>
                </a:solidFill>
                <a:latin typeface="Arial"/>
              </a:rPr>
              <a:t>f</a:t>
            </a:r>
            <a:r>
              <a:rPr lang="en-US" sz="1009" kern="0" dirty="0">
                <a:solidFill>
                  <a:sysClr val="windowText" lastClr="000000"/>
                </a:solidFill>
                <a:latin typeface="Arial"/>
              </a:rPr>
              <a:t>t</a:t>
            </a:r>
            <a:r>
              <a:rPr lang="en-US" sz="1009" kern="0" spc="-45" dirty="0">
                <a:solidFill>
                  <a:sysClr val="windowText" lastClr="000000"/>
                </a:solidFill>
                <a:latin typeface="Arial"/>
              </a:rPr>
              <a:t>w</a:t>
            </a:r>
            <a:r>
              <a:rPr lang="en-US" sz="1009" kern="0" spc="-22" dirty="0">
                <a:solidFill>
                  <a:sysClr val="windowText" lastClr="000000"/>
                </a:solidFill>
                <a:latin typeface="Arial"/>
              </a:rPr>
              <a:t>a</a:t>
            </a:r>
            <a:r>
              <a:rPr lang="en-US" sz="1009" kern="0" spc="-12" dirty="0">
                <a:solidFill>
                  <a:sysClr val="windowText" lastClr="000000"/>
                </a:solidFill>
                <a:latin typeface="Arial"/>
              </a:rPr>
              <a:t>r</a:t>
            </a:r>
            <a:r>
              <a:rPr lang="en-US" sz="1009" kern="0" spc="-22" dirty="0">
                <a:solidFill>
                  <a:sysClr val="windowText" lastClr="000000"/>
                </a:solidFill>
                <a:latin typeface="Arial"/>
              </a:rPr>
              <a:t>e</a:t>
            </a:r>
            <a:r>
              <a:rPr lang="en-US" sz="1009" kern="0" dirty="0">
                <a:solidFill>
                  <a:sysClr val="windowText" lastClr="000000"/>
                </a:solidFill>
                <a:latin typeface="Arial"/>
              </a:rPr>
              <a:t> </a:t>
            </a:r>
            <a:r>
              <a:rPr lang="en-US" sz="1009" kern="0" spc="-12" dirty="0">
                <a:solidFill>
                  <a:sysClr val="windowText" lastClr="000000"/>
                </a:solidFill>
                <a:latin typeface="Arial"/>
              </a:rPr>
              <a:t>r</a:t>
            </a:r>
            <a:r>
              <a:rPr lang="en-US" sz="1009" kern="0" spc="-22" dirty="0">
                <a:solidFill>
                  <a:sysClr val="windowText" lastClr="000000"/>
                </a:solidFill>
                <a:latin typeface="Arial"/>
              </a:rPr>
              <a:t>e</a:t>
            </a:r>
            <a:r>
              <a:rPr lang="en-US" sz="1009" kern="0" dirty="0">
                <a:solidFill>
                  <a:sysClr val="windowText" lastClr="000000"/>
                </a:solidFill>
                <a:latin typeface="Arial"/>
              </a:rPr>
              <a:t>qu</a:t>
            </a:r>
            <a:r>
              <a:rPr lang="en-US" sz="1009" kern="0" spc="-22" dirty="0">
                <a:solidFill>
                  <a:sysClr val="windowText" lastClr="000000"/>
                </a:solidFill>
                <a:latin typeface="Arial"/>
              </a:rPr>
              <a:t>e</a:t>
            </a:r>
            <a:r>
              <a:rPr lang="en-US" sz="1009" kern="0" dirty="0">
                <a:solidFill>
                  <a:sysClr val="windowText" lastClr="000000"/>
                </a:solidFill>
                <a:latin typeface="Arial"/>
              </a:rPr>
              <a:t>st</a:t>
            </a:r>
            <a:r>
              <a:rPr lang="en-US" sz="1009" kern="0" spc="-29" dirty="0">
                <a:solidFill>
                  <a:sysClr val="windowText" lastClr="000000"/>
                </a:solidFill>
                <a:latin typeface="Arial"/>
              </a:rPr>
              <a:t> </a:t>
            </a:r>
            <a:r>
              <a:rPr lang="en-US" sz="1009" kern="0" spc="-22" dirty="0">
                <a:solidFill>
                  <a:sysClr val="windowText" lastClr="000000"/>
                </a:solidFill>
                <a:latin typeface="Arial"/>
              </a:rPr>
              <a:t>a</a:t>
            </a:r>
            <a:r>
              <a:rPr lang="en-US" sz="1009" kern="0" dirty="0">
                <a:solidFill>
                  <a:sysClr val="windowText" lastClr="000000"/>
                </a:solidFill>
                <a:latin typeface="Arial"/>
              </a:rPr>
              <a:t>nd</a:t>
            </a:r>
            <a:r>
              <a:rPr lang="en-US" sz="1009" kern="0" spc="-64" dirty="0">
                <a:solidFill>
                  <a:sysClr val="windowText" lastClr="000000"/>
                </a:solidFill>
                <a:latin typeface="Arial"/>
              </a:rPr>
              <a:t> </a:t>
            </a:r>
            <a:r>
              <a:rPr lang="en-US" sz="1009" kern="0" spc="-22" dirty="0">
                <a:solidFill>
                  <a:sysClr val="windowText" lastClr="000000"/>
                </a:solidFill>
                <a:latin typeface="Arial"/>
              </a:rPr>
              <a:t>a</a:t>
            </a:r>
            <a:r>
              <a:rPr lang="en-US" sz="1009" kern="0" dirty="0">
                <a:solidFill>
                  <a:sysClr val="windowText" lastClr="000000"/>
                </a:solidFill>
                <a:latin typeface="Arial"/>
              </a:rPr>
              <a:t>pp</a:t>
            </a:r>
            <a:r>
              <a:rPr lang="en-US" sz="1009" kern="0" spc="-12" dirty="0">
                <a:solidFill>
                  <a:sysClr val="windowText" lastClr="000000"/>
                </a:solidFill>
                <a:latin typeface="Arial"/>
              </a:rPr>
              <a:t>r</a:t>
            </a:r>
            <a:r>
              <a:rPr lang="en-US" sz="1009" kern="0" spc="-22" dirty="0">
                <a:solidFill>
                  <a:sysClr val="windowText" lastClr="000000"/>
                </a:solidFill>
                <a:latin typeface="Arial"/>
              </a:rPr>
              <a:t>o</a:t>
            </a:r>
            <a:r>
              <a:rPr lang="en-US" sz="1009" kern="0" spc="-37" dirty="0">
                <a:solidFill>
                  <a:sysClr val="windowText" lastClr="000000"/>
                </a:solidFill>
                <a:latin typeface="Arial"/>
              </a:rPr>
              <a:t>v</a:t>
            </a:r>
            <a:r>
              <a:rPr lang="en-US" sz="1009" kern="0" spc="-22" dirty="0">
                <a:solidFill>
                  <a:sysClr val="windowText" lastClr="000000"/>
                </a:solidFill>
                <a:latin typeface="Arial"/>
              </a:rPr>
              <a:t>a</a:t>
            </a:r>
            <a:r>
              <a:rPr lang="en-US" sz="1009" kern="0" dirty="0">
                <a:solidFill>
                  <a:sysClr val="windowText" lastClr="000000"/>
                </a:solidFill>
                <a:latin typeface="Arial"/>
              </a:rPr>
              <a:t>l p</a:t>
            </a:r>
            <a:r>
              <a:rPr lang="en-US" sz="1009" kern="0" spc="-12" dirty="0">
                <a:solidFill>
                  <a:sysClr val="windowText" lastClr="000000"/>
                </a:solidFill>
                <a:latin typeface="Arial"/>
              </a:rPr>
              <a:t>r</a:t>
            </a:r>
            <a:r>
              <a:rPr lang="en-US" sz="1009" kern="0" spc="-22" dirty="0">
                <a:solidFill>
                  <a:sysClr val="windowText" lastClr="000000"/>
                </a:solidFill>
                <a:latin typeface="Arial"/>
              </a:rPr>
              <a:t>o</a:t>
            </a:r>
            <a:r>
              <a:rPr lang="en-US" sz="1009" kern="0" dirty="0">
                <a:solidFill>
                  <a:sysClr val="windowText" lastClr="000000"/>
                </a:solidFill>
                <a:latin typeface="Arial"/>
              </a:rPr>
              <a:t>c</a:t>
            </a:r>
            <a:r>
              <a:rPr lang="en-US" sz="1009" kern="0" spc="-23" dirty="0">
                <a:solidFill>
                  <a:sysClr val="windowText" lastClr="000000"/>
                </a:solidFill>
                <a:latin typeface="Arial"/>
              </a:rPr>
              <a:t>e</a:t>
            </a:r>
            <a:r>
              <a:rPr lang="en-US" sz="1009" kern="0" dirty="0">
                <a:solidFill>
                  <a:sysClr val="windowText" lastClr="000000"/>
                </a:solidFill>
                <a:latin typeface="Arial"/>
              </a:rPr>
              <a:t>ss</a:t>
            </a:r>
          </a:p>
        </p:txBody>
      </p:sp>
      <p:sp>
        <p:nvSpPr>
          <p:cNvPr id="763" name="Rectangle 763"/>
          <p:cNvSpPr/>
          <p:nvPr/>
        </p:nvSpPr>
        <p:spPr>
          <a:xfrm>
            <a:off x="7065650" y="1658604"/>
            <a:ext cx="1947393" cy="154786"/>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D</a:t>
            </a:r>
            <a:r>
              <a:rPr lang="en-US" sz="1006" kern="0" spc="-20" dirty="0">
                <a:solidFill>
                  <a:sysClr val="windowText" lastClr="000000"/>
                </a:solidFill>
                <a:latin typeface="Arial"/>
              </a:rPr>
              <a:t>o</a:t>
            </a:r>
            <a:r>
              <a:rPr lang="en-US" sz="1006" kern="0" spc="-43" dirty="0">
                <a:solidFill>
                  <a:sysClr val="windowText" lastClr="000000"/>
                </a:solidFill>
                <a:latin typeface="Arial"/>
              </a:rPr>
              <a:t>w</a:t>
            </a:r>
            <a:r>
              <a:rPr lang="en-US" sz="1006" kern="0" dirty="0">
                <a:solidFill>
                  <a:sysClr val="windowText" lastClr="000000"/>
                </a:solidFill>
                <a:latin typeface="Arial"/>
              </a:rPr>
              <a:t>nl</a:t>
            </a:r>
            <a:r>
              <a:rPr lang="en-US" sz="1006" kern="0" spc="-20" dirty="0">
                <a:solidFill>
                  <a:sysClr val="windowText" lastClr="000000"/>
                </a:solidFill>
                <a:latin typeface="Arial"/>
              </a:rPr>
              <a:t>oa</a:t>
            </a:r>
            <a:r>
              <a:rPr lang="en-US" sz="1006" kern="0" dirty="0">
                <a:solidFill>
                  <a:sysClr val="windowText" lastClr="000000"/>
                </a:solidFill>
                <a:latin typeface="Arial"/>
              </a:rPr>
              <a:t>ding</a:t>
            </a:r>
            <a:r>
              <a:rPr lang="en-US" sz="1006" kern="0" spc="-28" dirty="0">
                <a:solidFill>
                  <a:sysClr val="windowText" lastClr="000000"/>
                </a:solidFill>
                <a:latin typeface="Arial"/>
              </a:rPr>
              <a:t> </a:t>
            </a:r>
            <a:r>
              <a:rPr lang="en-US" sz="1006" kern="0" dirty="0">
                <a:solidFill>
                  <a:sysClr val="windowText" lastClr="000000"/>
                </a:solidFill>
                <a:latin typeface="Arial"/>
              </a:rPr>
              <a:t>lic</a:t>
            </a:r>
            <a:r>
              <a:rPr lang="en-US" sz="1006" kern="0" spc="-20" dirty="0">
                <a:solidFill>
                  <a:sysClr val="windowText" lastClr="000000"/>
                </a:solidFill>
                <a:latin typeface="Arial"/>
              </a:rPr>
              <a:t>e</a:t>
            </a:r>
            <a:r>
              <a:rPr lang="en-US" sz="1006" kern="0" dirty="0">
                <a:solidFill>
                  <a:sysClr val="windowText" lastClr="000000"/>
                </a:solidFill>
                <a:latin typeface="Arial"/>
              </a:rPr>
              <a:t>ns</a:t>
            </a:r>
            <a:r>
              <a:rPr lang="en-US" sz="1006" kern="0" spc="-20" dirty="0">
                <a:solidFill>
                  <a:sysClr val="windowText" lastClr="000000"/>
                </a:solidFill>
                <a:latin typeface="Arial"/>
              </a:rPr>
              <a:t>e</a:t>
            </a:r>
            <a:r>
              <a:rPr lang="en-US" sz="1006" kern="0" dirty="0">
                <a:solidFill>
                  <a:sysClr val="windowText" lastClr="000000"/>
                </a:solidFill>
                <a:latin typeface="Arial"/>
              </a:rPr>
              <a:t>d</a:t>
            </a:r>
            <a:r>
              <a:rPr lang="en-US" sz="1006" kern="0" spc="-28" dirty="0">
                <a:solidFill>
                  <a:sysClr val="windowText" lastClr="000000"/>
                </a:solidFill>
                <a:latin typeface="Arial"/>
              </a:rPr>
              <a:t> </a:t>
            </a:r>
            <a:r>
              <a:rPr lang="en-US" sz="1006" kern="0" dirty="0">
                <a:solidFill>
                  <a:sysClr val="windowText" lastClr="000000"/>
                </a:solidFill>
                <a:latin typeface="Arial"/>
              </a:rPr>
              <a:t>s</a:t>
            </a:r>
            <a:r>
              <a:rPr lang="en-US" sz="1006" kern="0" spc="-20" dirty="0">
                <a:solidFill>
                  <a:sysClr val="windowText" lastClr="000000"/>
                </a:solidFill>
                <a:latin typeface="Arial"/>
              </a:rPr>
              <a:t>o</a:t>
            </a:r>
            <a:r>
              <a:rPr lang="en-US" sz="1006" kern="0" spc="-28" dirty="0">
                <a:solidFill>
                  <a:sysClr val="windowText" lastClr="000000"/>
                </a:solidFill>
                <a:latin typeface="Arial"/>
              </a:rPr>
              <a:t>f</a:t>
            </a:r>
            <a:r>
              <a:rPr lang="en-US" sz="1006" kern="0" dirty="0">
                <a:solidFill>
                  <a:sysClr val="windowText" lastClr="000000"/>
                </a:solidFill>
                <a:latin typeface="Arial"/>
              </a:rPr>
              <a:t>t</a:t>
            </a:r>
            <a:r>
              <a:rPr lang="en-US" sz="1006" kern="0" spc="-43" dirty="0">
                <a:solidFill>
                  <a:sysClr val="windowText" lastClr="000000"/>
                </a:solidFill>
                <a:latin typeface="Arial"/>
              </a:rPr>
              <a:t>w</a:t>
            </a:r>
            <a:r>
              <a:rPr lang="en-US" sz="1006" kern="0" spc="-20" dirty="0">
                <a:solidFill>
                  <a:sysClr val="windowText" lastClr="000000"/>
                </a:solidFill>
                <a:latin typeface="Arial"/>
              </a:rPr>
              <a:t>a</a:t>
            </a:r>
            <a:r>
              <a:rPr lang="en-US" sz="1006" kern="0" spc="-12" dirty="0">
                <a:solidFill>
                  <a:sysClr val="windowText" lastClr="000000"/>
                </a:solidFill>
                <a:latin typeface="Arial"/>
              </a:rPr>
              <a:t>r</a:t>
            </a:r>
            <a:r>
              <a:rPr lang="en-US" sz="1006" kern="0" spc="-20" dirty="0">
                <a:solidFill>
                  <a:sysClr val="windowText" lastClr="000000"/>
                </a:solidFill>
                <a:latin typeface="Arial"/>
              </a:rPr>
              <a:t>e</a:t>
            </a:r>
            <a:r>
              <a:rPr lang="en-US" sz="1006" kern="0" dirty="0">
                <a:solidFill>
                  <a:sysClr val="windowText" lastClr="000000"/>
                </a:solidFill>
                <a:latin typeface="Arial"/>
              </a:rPr>
              <a:t> </a:t>
            </a:r>
          </a:p>
        </p:txBody>
      </p:sp>
      <p:sp>
        <p:nvSpPr>
          <p:cNvPr id="764" name="Rectangle 764"/>
          <p:cNvSpPr/>
          <p:nvPr/>
        </p:nvSpPr>
        <p:spPr>
          <a:xfrm>
            <a:off x="7065648" y="1818499"/>
            <a:ext cx="4110292" cy="154786"/>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Inst</a:t>
            </a:r>
            <a:r>
              <a:rPr lang="en-US" sz="1006" kern="0" spc="-20" dirty="0">
                <a:solidFill>
                  <a:sysClr val="windowText" lastClr="000000"/>
                </a:solidFill>
                <a:latin typeface="Arial"/>
              </a:rPr>
              <a:t>a</a:t>
            </a:r>
            <a:r>
              <a:rPr lang="en-US" sz="1006" kern="0" dirty="0">
                <a:solidFill>
                  <a:sysClr val="windowText" lastClr="000000"/>
                </a:solidFill>
                <a:latin typeface="Arial"/>
              </a:rPr>
              <a:t>lling</a:t>
            </a:r>
            <a:r>
              <a:rPr lang="en-US" sz="1006" kern="0" spc="-64" dirty="0">
                <a:solidFill>
                  <a:sysClr val="windowText" lastClr="000000"/>
                </a:solidFill>
                <a:latin typeface="Arial"/>
              </a:rPr>
              <a:t> </a:t>
            </a:r>
            <a:r>
              <a:rPr lang="en-US" sz="1006" kern="0" spc="-20" dirty="0">
                <a:solidFill>
                  <a:sysClr val="windowText" lastClr="000000"/>
                </a:solidFill>
                <a:latin typeface="Arial"/>
              </a:rPr>
              <a:t>a</a:t>
            </a:r>
            <a:r>
              <a:rPr lang="en-US" sz="1006" kern="0" dirty="0">
                <a:solidFill>
                  <a:sysClr val="windowText" lastClr="000000"/>
                </a:solidFill>
                <a:latin typeface="Arial"/>
              </a:rPr>
              <a:t>pp</a:t>
            </a:r>
            <a:r>
              <a:rPr lang="en-US" sz="1006" kern="0" spc="-12" dirty="0">
                <a:solidFill>
                  <a:sysClr val="windowText" lastClr="000000"/>
                </a:solidFill>
                <a:latin typeface="Arial"/>
              </a:rPr>
              <a:t>r</a:t>
            </a:r>
            <a:r>
              <a:rPr lang="en-US" sz="1006" kern="0" spc="-20" dirty="0">
                <a:solidFill>
                  <a:sysClr val="windowText" lastClr="000000"/>
                </a:solidFill>
                <a:latin typeface="Arial"/>
              </a:rPr>
              <a:t>o</a:t>
            </a:r>
            <a:r>
              <a:rPr lang="en-US" sz="1006" kern="0" spc="-36" dirty="0">
                <a:solidFill>
                  <a:sysClr val="windowText" lastClr="000000"/>
                </a:solidFill>
                <a:latin typeface="Arial"/>
              </a:rPr>
              <a:t>v</a:t>
            </a:r>
            <a:r>
              <a:rPr lang="en-US" sz="1006" kern="0" spc="-20" dirty="0">
                <a:solidFill>
                  <a:sysClr val="windowText" lastClr="000000"/>
                </a:solidFill>
                <a:latin typeface="Arial"/>
              </a:rPr>
              <a:t>e</a:t>
            </a:r>
            <a:r>
              <a:rPr lang="en-US" sz="1006" kern="0" dirty="0">
                <a:solidFill>
                  <a:sysClr val="windowText" lastClr="000000"/>
                </a:solidFill>
                <a:latin typeface="Arial"/>
              </a:rPr>
              <a:t>d</a:t>
            </a:r>
            <a:r>
              <a:rPr lang="en-US" sz="1006" kern="0" spc="-28" dirty="0">
                <a:solidFill>
                  <a:sysClr val="windowText" lastClr="000000"/>
                </a:solidFill>
                <a:latin typeface="Arial"/>
              </a:rPr>
              <a:t> </a:t>
            </a:r>
            <a:r>
              <a:rPr lang="en-US" sz="1006" kern="0" dirty="0">
                <a:solidFill>
                  <a:sysClr val="windowText" lastClr="000000"/>
                </a:solidFill>
                <a:latin typeface="Arial"/>
              </a:rPr>
              <a:t>s</a:t>
            </a:r>
            <a:r>
              <a:rPr lang="en-US" sz="1006" kern="0" spc="-20" dirty="0">
                <a:solidFill>
                  <a:sysClr val="windowText" lastClr="000000"/>
                </a:solidFill>
                <a:latin typeface="Arial"/>
              </a:rPr>
              <a:t>o</a:t>
            </a:r>
            <a:r>
              <a:rPr lang="en-US" sz="1006" kern="0" spc="-28" dirty="0">
                <a:solidFill>
                  <a:sysClr val="windowText" lastClr="000000"/>
                </a:solidFill>
                <a:latin typeface="Arial"/>
              </a:rPr>
              <a:t>f</a:t>
            </a:r>
            <a:r>
              <a:rPr lang="en-US" sz="1006" kern="0" dirty="0">
                <a:solidFill>
                  <a:sysClr val="windowText" lastClr="000000"/>
                </a:solidFill>
                <a:latin typeface="Arial"/>
              </a:rPr>
              <a:t>t</a:t>
            </a:r>
            <a:r>
              <a:rPr lang="en-US" sz="1006" kern="0" spc="-43" dirty="0">
                <a:solidFill>
                  <a:sysClr val="windowText" lastClr="000000"/>
                </a:solidFill>
                <a:latin typeface="Arial"/>
              </a:rPr>
              <a:t>w</a:t>
            </a:r>
            <a:r>
              <a:rPr lang="en-US" sz="1006" kern="0" spc="-20" dirty="0">
                <a:solidFill>
                  <a:sysClr val="windowText" lastClr="000000"/>
                </a:solidFill>
                <a:latin typeface="Arial"/>
              </a:rPr>
              <a:t>a</a:t>
            </a:r>
            <a:r>
              <a:rPr lang="en-US" sz="1006" kern="0" spc="-12" dirty="0">
                <a:solidFill>
                  <a:sysClr val="windowText" lastClr="000000"/>
                </a:solidFill>
                <a:latin typeface="Arial"/>
              </a:rPr>
              <a:t>r</a:t>
            </a:r>
            <a:r>
              <a:rPr lang="en-US" sz="1006" kern="0" spc="-20" dirty="0">
                <a:solidFill>
                  <a:sysClr val="windowText" lastClr="000000"/>
                </a:solidFill>
                <a:latin typeface="Arial"/>
              </a:rPr>
              <a:t>e</a:t>
            </a:r>
            <a:r>
              <a:rPr lang="en-US" sz="1006" kern="0" dirty="0">
                <a:solidFill>
                  <a:sysClr val="windowText" lastClr="000000"/>
                </a:solidFill>
                <a:latin typeface="Arial"/>
              </a:rPr>
              <a:t> </a:t>
            </a:r>
            <a:r>
              <a:rPr lang="en-US" sz="1006" kern="0" spc="-20" dirty="0">
                <a:solidFill>
                  <a:sysClr val="windowText" lastClr="000000"/>
                </a:solidFill>
                <a:latin typeface="Arial"/>
              </a:rPr>
              <a:t>o</a:t>
            </a:r>
            <a:r>
              <a:rPr lang="en-US" sz="1006" kern="0" dirty="0">
                <a:solidFill>
                  <a:sysClr val="windowText" lastClr="000000"/>
                </a:solidFill>
                <a:latin typeface="Arial"/>
              </a:rPr>
              <a:t>n d</a:t>
            </a:r>
            <a:r>
              <a:rPr lang="en-US" sz="1006" kern="0" spc="-20" dirty="0">
                <a:solidFill>
                  <a:sysClr val="windowText" lastClr="000000"/>
                </a:solidFill>
                <a:latin typeface="Arial"/>
              </a:rPr>
              <a:t>e</a:t>
            </a:r>
            <a:r>
              <a:rPr lang="en-US" sz="1006" kern="0" dirty="0">
                <a:solidFill>
                  <a:sysClr val="windowText" lastClr="000000"/>
                </a:solidFill>
                <a:latin typeface="Arial"/>
              </a:rPr>
              <a:t>sign</a:t>
            </a:r>
            <a:r>
              <a:rPr lang="en-US" sz="1006" kern="0" spc="-20" dirty="0">
                <a:solidFill>
                  <a:sysClr val="windowText" lastClr="000000"/>
                </a:solidFill>
                <a:latin typeface="Arial"/>
              </a:rPr>
              <a:t>a</a:t>
            </a:r>
            <a:r>
              <a:rPr lang="en-US" sz="1006" kern="0" dirty="0">
                <a:solidFill>
                  <a:sysClr val="windowText" lastClr="000000"/>
                </a:solidFill>
                <a:latin typeface="Arial"/>
              </a:rPr>
              <a:t>t</a:t>
            </a:r>
            <a:r>
              <a:rPr lang="en-US" sz="1006" kern="0" spc="-20" dirty="0">
                <a:solidFill>
                  <a:sysClr val="windowText" lastClr="000000"/>
                </a:solidFill>
                <a:latin typeface="Arial"/>
              </a:rPr>
              <a:t>e</a:t>
            </a:r>
            <a:r>
              <a:rPr lang="en-US" sz="1006" kern="0" dirty="0">
                <a:solidFill>
                  <a:sysClr val="windowText" lastClr="000000"/>
                </a:solidFill>
                <a:latin typeface="Arial"/>
              </a:rPr>
              <a:t>d</a:t>
            </a:r>
            <a:r>
              <a:rPr lang="en-US" sz="1006" kern="0" spc="-99" dirty="0">
                <a:solidFill>
                  <a:sysClr val="windowText" lastClr="000000"/>
                </a:solidFill>
                <a:latin typeface="Arial"/>
              </a:rPr>
              <a:t> </a:t>
            </a:r>
            <a:r>
              <a:rPr lang="en-US" sz="1006" kern="0" dirty="0">
                <a:solidFill>
                  <a:sysClr val="windowText" lastClr="000000"/>
                </a:solidFill>
                <a:latin typeface="Arial"/>
              </a:rPr>
              <a:t>s</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spc="-36" dirty="0">
                <a:solidFill>
                  <a:sysClr val="windowText" lastClr="000000"/>
                </a:solidFill>
                <a:latin typeface="Arial"/>
              </a:rPr>
              <a:t>v</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dirty="0">
                <a:solidFill>
                  <a:sysClr val="windowText" lastClr="000000"/>
                </a:solidFill>
                <a:latin typeface="Arial"/>
              </a:rPr>
              <a:t>s </a:t>
            </a:r>
            <a:r>
              <a:rPr lang="en-US" sz="1006" kern="0" spc="-20" dirty="0">
                <a:solidFill>
                  <a:sysClr val="windowText" lastClr="000000"/>
                </a:solidFill>
                <a:latin typeface="Arial"/>
              </a:rPr>
              <a:t>a</a:t>
            </a:r>
            <a:r>
              <a:rPr lang="en-US" sz="1006" kern="0" dirty="0">
                <a:solidFill>
                  <a:sysClr val="windowText" lastClr="000000"/>
                </a:solidFill>
                <a:latin typeface="Arial"/>
              </a:rPr>
              <a:t>nd</a:t>
            </a:r>
            <a:r>
              <a:rPr lang="en-US" sz="1006" kern="0" spc="-64" dirty="0">
                <a:solidFill>
                  <a:sysClr val="windowText" lastClr="000000"/>
                </a:solidFill>
                <a:latin typeface="Arial"/>
              </a:rPr>
              <a:t> </a:t>
            </a:r>
            <a:r>
              <a:rPr lang="en-US" sz="1006" kern="0" dirty="0">
                <a:solidFill>
                  <a:sysClr val="windowText" lastClr="000000"/>
                </a:solidFill>
                <a:latin typeface="Arial"/>
              </a:rPr>
              <a:t>us</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spc="-28" dirty="0">
                <a:solidFill>
                  <a:sysClr val="windowText" lastClr="000000"/>
                </a:solidFill>
                <a:latin typeface="Arial"/>
              </a:rPr>
              <a:t> </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chin</a:t>
            </a:r>
            <a:r>
              <a:rPr lang="en-US" sz="1006" kern="0" spc="-20" dirty="0">
                <a:solidFill>
                  <a:sysClr val="windowText" lastClr="000000"/>
                </a:solidFill>
                <a:latin typeface="Arial"/>
              </a:rPr>
              <a:t>e</a:t>
            </a:r>
            <a:r>
              <a:rPr lang="en-US" sz="1006" kern="0" dirty="0">
                <a:solidFill>
                  <a:sysClr val="windowText" lastClr="000000"/>
                </a:solidFill>
                <a:latin typeface="Arial"/>
              </a:rPr>
              <a:t>s</a:t>
            </a:r>
          </a:p>
        </p:txBody>
      </p:sp>
      <p:sp>
        <p:nvSpPr>
          <p:cNvPr id="765" name="Rectangle 765"/>
          <p:cNvSpPr/>
          <p:nvPr/>
        </p:nvSpPr>
        <p:spPr>
          <a:xfrm>
            <a:off x="8148368" y="3387055"/>
            <a:ext cx="2616165" cy="171907"/>
          </a:xfrm>
          <a:prstGeom prst="rect">
            <a:avLst/>
          </a:prstGeom>
        </p:spPr>
        <p:txBody>
          <a:bodyPr wrap="none" lIns="0" tIns="0" rIns="0" bIns="0">
            <a:spAutoFit/>
          </a:bodyPr>
          <a:lstStyle/>
          <a:p>
            <a:pPr defTabSz="913687"/>
            <a:r>
              <a:rPr lang="en-US" sz="1117" b="1" kern="0" spc="-42" dirty="0">
                <a:solidFill>
                  <a:sysClr val="windowText" lastClr="000000"/>
                </a:solidFill>
                <a:latin typeface="Arial"/>
              </a:rPr>
              <a:t>O</a:t>
            </a:r>
            <a:r>
              <a:rPr lang="en-US" sz="1117" b="1" kern="0" dirty="0">
                <a:solidFill>
                  <a:sysClr val="windowText" lastClr="000000"/>
                </a:solidFill>
                <a:latin typeface="Arial"/>
              </a:rPr>
              <a:t>ng</a:t>
            </a:r>
            <a:r>
              <a:rPr lang="en-US" sz="1117" b="1" kern="0" spc="-33" dirty="0">
                <a:solidFill>
                  <a:sysClr val="windowText" lastClr="000000"/>
                </a:solidFill>
                <a:latin typeface="Arial"/>
              </a:rPr>
              <a:t>o</a:t>
            </a:r>
            <a:r>
              <a:rPr lang="en-US" sz="1117" b="1" kern="0" spc="-22" dirty="0">
                <a:solidFill>
                  <a:sysClr val="windowText" lastClr="000000"/>
                </a:solidFill>
                <a:latin typeface="Arial"/>
              </a:rPr>
              <a:t>i</a:t>
            </a:r>
            <a:r>
              <a:rPr lang="en-US" sz="1117" b="1" kern="0" dirty="0">
                <a:solidFill>
                  <a:sysClr val="windowText" lastClr="000000"/>
                </a:solidFill>
                <a:latin typeface="Arial"/>
              </a:rPr>
              <a:t>ng S</a:t>
            </a:r>
            <a:r>
              <a:rPr lang="en-US" sz="1117" b="1" kern="0" spc="-10" dirty="0">
                <a:solidFill>
                  <a:sysClr val="windowText" lastClr="000000"/>
                </a:solidFill>
                <a:latin typeface="Arial"/>
              </a:rPr>
              <a:t>e</a:t>
            </a:r>
            <a:r>
              <a:rPr lang="en-US" sz="1117" b="1" kern="0" dirty="0">
                <a:solidFill>
                  <a:sysClr val="windowText" lastClr="000000"/>
                </a:solidFill>
                <a:latin typeface="Arial"/>
              </a:rPr>
              <a:t>r</a:t>
            </a:r>
            <a:r>
              <a:rPr lang="en-US" sz="1117" b="1" kern="0" spc="-13" dirty="0">
                <a:solidFill>
                  <a:sysClr val="windowText" lastClr="000000"/>
                </a:solidFill>
                <a:latin typeface="Arial"/>
              </a:rPr>
              <a:t>v</a:t>
            </a:r>
            <a:r>
              <a:rPr lang="en-US" sz="1117" b="1" kern="0" spc="-10" dirty="0">
                <a:solidFill>
                  <a:sysClr val="windowText" lastClr="000000"/>
                </a:solidFill>
                <a:latin typeface="Arial"/>
              </a:rPr>
              <a:t>e</a:t>
            </a:r>
            <a:r>
              <a:rPr lang="en-US" sz="1117" b="1" kern="0" dirty="0">
                <a:solidFill>
                  <a:sysClr val="windowText" lastClr="000000"/>
                </a:solidFill>
                <a:latin typeface="Arial"/>
              </a:rPr>
              <a:t>r</a:t>
            </a:r>
            <a:r>
              <a:rPr lang="en-US" sz="1117" b="1" kern="0" spc="-61" dirty="0">
                <a:solidFill>
                  <a:sysClr val="windowText" lastClr="000000"/>
                </a:solidFill>
                <a:latin typeface="Arial"/>
              </a:rPr>
              <a:t> </a:t>
            </a:r>
            <a:r>
              <a:rPr lang="en-US" sz="1117" b="1" kern="0" spc="-10" dirty="0">
                <a:solidFill>
                  <a:sysClr val="windowText" lastClr="000000"/>
                </a:solidFill>
                <a:latin typeface="Arial"/>
              </a:rPr>
              <a:t>a</a:t>
            </a:r>
            <a:r>
              <a:rPr lang="en-US" sz="1117" b="1" kern="0" dirty="0">
                <a:solidFill>
                  <a:sysClr val="windowText" lastClr="000000"/>
                </a:solidFill>
                <a:latin typeface="Arial"/>
              </a:rPr>
              <a:t>pp</a:t>
            </a:r>
            <a:r>
              <a:rPr lang="en-US" sz="1117" b="1" kern="0" spc="-21" dirty="0">
                <a:solidFill>
                  <a:sysClr val="windowText" lastClr="000000"/>
                </a:solidFill>
                <a:latin typeface="Arial"/>
              </a:rPr>
              <a:t>l</a:t>
            </a:r>
            <a:r>
              <a:rPr lang="en-US" sz="1117" b="1" kern="0" spc="-22" dirty="0">
                <a:solidFill>
                  <a:sysClr val="windowText" lastClr="000000"/>
                </a:solidFill>
                <a:latin typeface="Arial"/>
              </a:rPr>
              <a:t>i</a:t>
            </a:r>
            <a:r>
              <a:rPr lang="en-US" sz="1117" b="1" kern="0" spc="-10" dirty="0">
                <a:solidFill>
                  <a:sysClr val="windowText" lastClr="000000"/>
                </a:solidFill>
                <a:latin typeface="Arial"/>
              </a:rPr>
              <a:t>ca</a:t>
            </a:r>
            <a:r>
              <a:rPr lang="en-US" sz="1117" b="1" kern="0" spc="-12" dirty="0">
                <a:solidFill>
                  <a:sysClr val="windowText" lastClr="000000"/>
                </a:solidFill>
                <a:latin typeface="Arial"/>
              </a:rPr>
              <a:t>t</a:t>
            </a:r>
            <a:r>
              <a:rPr lang="en-US" sz="1117" b="1" kern="0" spc="-22" dirty="0">
                <a:solidFill>
                  <a:sysClr val="windowText" lastClr="000000"/>
                </a:solidFill>
                <a:latin typeface="Arial"/>
              </a:rPr>
              <a:t>i</a:t>
            </a:r>
            <a:r>
              <a:rPr lang="en-US" sz="1117" b="1" kern="0" spc="-35" dirty="0">
                <a:solidFill>
                  <a:sysClr val="windowText" lastClr="000000"/>
                </a:solidFill>
                <a:latin typeface="Arial"/>
              </a:rPr>
              <a:t>o</a:t>
            </a:r>
            <a:r>
              <a:rPr lang="en-US" sz="1117" b="1" kern="0" dirty="0">
                <a:solidFill>
                  <a:sysClr val="windowText" lastClr="000000"/>
                </a:solidFill>
                <a:latin typeface="Arial"/>
              </a:rPr>
              <a:t>n m</a:t>
            </a:r>
            <a:r>
              <a:rPr lang="en-US" sz="1117" b="1" kern="0" spc="-35" dirty="0">
                <a:solidFill>
                  <a:sysClr val="windowText" lastClr="000000"/>
                </a:solidFill>
                <a:latin typeface="Arial"/>
              </a:rPr>
              <a:t>o</a:t>
            </a:r>
            <a:r>
              <a:rPr lang="en-US" sz="1117" b="1" kern="0" dirty="0">
                <a:solidFill>
                  <a:sysClr val="windowText" lastClr="000000"/>
                </a:solidFill>
                <a:latin typeface="Arial"/>
              </a:rPr>
              <a:t>n</a:t>
            </a:r>
            <a:r>
              <a:rPr lang="en-US" sz="1117" b="1" kern="0" spc="-22" dirty="0">
                <a:solidFill>
                  <a:sysClr val="windowText" lastClr="000000"/>
                </a:solidFill>
                <a:latin typeface="Arial"/>
              </a:rPr>
              <a:t>i</a:t>
            </a:r>
            <a:r>
              <a:rPr lang="en-US" sz="1117" b="1" kern="0" spc="-12" dirty="0">
                <a:solidFill>
                  <a:sysClr val="windowText" lastClr="000000"/>
                </a:solidFill>
                <a:latin typeface="Arial"/>
              </a:rPr>
              <a:t>t</a:t>
            </a:r>
            <a:r>
              <a:rPr lang="en-US" sz="1117" b="1" kern="0" spc="-35" dirty="0">
                <a:solidFill>
                  <a:sysClr val="windowText" lastClr="000000"/>
                </a:solidFill>
                <a:latin typeface="Arial"/>
              </a:rPr>
              <a:t>o</a:t>
            </a:r>
            <a:r>
              <a:rPr lang="en-US" sz="1117" b="1" kern="0" dirty="0">
                <a:solidFill>
                  <a:sysClr val="windowText" lastClr="000000"/>
                </a:solidFill>
                <a:latin typeface="Arial"/>
              </a:rPr>
              <a:t>r</a:t>
            </a:r>
            <a:r>
              <a:rPr lang="en-US" sz="1117" b="1" kern="0" spc="-25" dirty="0">
                <a:solidFill>
                  <a:sysClr val="windowText" lastClr="000000"/>
                </a:solidFill>
                <a:latin typeface="Arial"/>
              </a:rPr>
              <a:t>i</a:t>
            </a:r>
            <a:r>
              <a:rPr lang="en-US" sz="1117" b="1" kern="0" dirty="0">
                <a:solidFill>
                  <a:sysClr val="windowText" lastClr="000000"/>
                </a:solidFill>
                <a:latin typeface="Arial"/>
              </a:rPr>
              <a:t>ng</a:t>
            </a:r>
          </a:p>
        </p:txBody>
      </p:sp>
      <p:sp>
        <p:nvSpPr>
          <p:cNvPr id="766" name="Rectangle 766"/>
          <p:cNvSpPr/>
          <p:nvPr/>
        </p:nvSpPr>
        <p:spPr>
          <a:xfrm>
            <a:off x="8306739" y="3627343"/>
            <a:ext cx="2344616" cy="154786"/>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D</a:t>
            </a:r>
            <a:r>
              <a:rPr lang="en-US" sz="1006" kern="0" spc="-20" dirty="0">
                <a:solidFill>
                  <a:sysClr val="windowText" lastClr="000000"/>
                </a:solidFill>
                <a:latin typeface="Arial"/>
              </a:rPr>
              <a:t>a</a:t>
            </a:r>
            <a:r>
              <a:rPr lang="en-US" sz="1006" kern="0" dirty="0">
                <a:solidFill>
                  <a:sysClr val="windowText" lastClr="000000"/>
                </a:solidFill>
                <a:latin typeface="Arial"/>
              </a:rPr>
              <a:t>il</a:t>
            </a:r>
            <a:r>
              <a:rPr lang="en-US" sz="1006" kern="0" spc="-36" dirty="0">
                <a:solidFill>
                  <a:sysClr val="windowText" lastClr="000000"/>
                </a:solidFill>
                <a:latin typeface="Arial"/>
              </a:rPr>
              <a:t>y</a:t>
            </a:r>
            <a:r>
              <a:rPr lang="en-US" sz="1006" kern="0" dirty="0">
                <a:solidFill>
                  <a:sysClr val="windowText" lastClr="000000"/>
                </a:solidFill>
                <a:latin typeface="Arial"/>
              </a:rPr>
              <a:t> m</a:t>
            </a:r>
            <a:r>
              <a:rPr lang="en-US" sz="1006" kern="0" spc="-20" dirty="0">
                <a:solidFill>
                  <a:sysClr val="windowText" lastClr="000000"/>
                </a:solidFill>
                <a:latin typeface="Arial"/>
              </a:rPr>
              <a:t>o</a:t>
            </a:r>
            <a:r>
              <a:rPr lang="en-US" sz="1006" kern="0" dirty="0">
                <a:solidFill>
                  <a:sysClr val="windowText" lastClr="000000"/>
                </a:solidFill>
                <a:latin typeface="Arial"/>
              </a:rPr>
              <a:t>nit</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ing</a:t>
            </a:r>
            <a:r>
              <a:rPr lang="en-US" sz="1006" kern="0" spc="-64" dirty="0">
                <a:solidFill>
                  <a:sysClr val="windowText" lastClr="000000"/>
                </a:solidFill>
                <a:latin typeface="Arial"/>
              </a:rPr>
              <a:t> </a:t>
            </a:r>
            <a:r>
              <a:rPr lang="en-US" sz="1006" kern="0" spc="-20" dirty="0">
                <a:solidFill>
                  <a:sysClr val="windowText" lastClr="000000"/>
                </a:solidFill>
                <a:latin typeface="Arial"/>
              </a:rPr>
              <a:t>o</a:t>
            </a:r>
            <a:r>
              <a:rPr lang="en-US" sz="1006" kern="0" spc="-28" dirty="0">
                <a:solidFill>
                  <a:sysClr val="windowText" lastClr="000000"/>
                </a:solidFill>
                <a:latin typeface="Arial"/>
              </a:rPr>
              <a:t>f</a:t>
            </a:r>
            <a:r>
              <a:rPr lang="en-US" sz="1006" kern="0" dirty="0">
                <a:solidFill>
                  <a:sysClr val="windowText" lastClr="000000"/>
                </a:solidFill>
                <a:latin typeface="Arial"/>
              </a:rPr>
              <a:t> s</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spc="-36" dirty="0">
                <a:solidFill>
                  <a:sysClr val="windowText" lastClr="000000"/>
                </a:solidFill>
                <a:latin typeface="Arial"/>
              </a:rPr>
              <a:t>v</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dirty="0">
                <a:solidFill>
                  <a:sysClr val="windowText" lastClr="000000"/>
                </a:solidFill>
                <a:latin typeface="Arial"/>
              </a:rPr>
              <a:t> p</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spc="-28" dirty="0">
                <a:solidFill>
                  <a:sysClr val="windowText" lastClr="000000"/>
                </a:solidFill>
                <a:latin typeface="Arial"/>
              </a:rPr>
              <a:t>f</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nce</a:t>
            </a:r>
          </a:p>
        </p:txBody>
      </p:sp>
      <p:sp>
        <p:nvSpPr>
          <p:cNvPr id="767" name="Rectangle 767"/>
          <p:cNvSpPr/>
          <p:nvPr/>
        </p:nvSpPr>
        <p:spPr>
          <a:xfrm>
            <a:off x="8306739" y="3787492"/>
            <a:ext cx="3380156" cy="154786"/>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Aut</a:t>
            </a:r>
            <a:r>
              <a:rPr lang="en-US" sz="1006" kern="0" spc="-20" dirty="0">
                <a:solidFill>
                  <a:sysClr val="windowText" lastClr="000000"/>
                </a:solidFill>
                <a:latin typeface="Arial"/>
              </a:rPr>
              <a:t>o</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ting</a:t>
            </a:r>
            <a:r>
              <a:rPr lang="en-US" sz="1006" kern="0" spc="-99" dirty="0">
                <a:solidFill>
                  <a:sysClr val="windowText" lastClr="000000"/>
                </a:solidFill>
                <a:latin typeface="Arial"/>
              </a:rPr>
              <a:t> </a:t>
            </a:r>
            <a:r>
              <a:rPr lang="en-US" sz="1006" kern="0" spc="-20" dirty="0">
                <a:solidFill>
                  <a:sysClr val="windowText" lastClr="000000"/>
                </a:solidFill>
                <a:latin typeface="Arial"/>
              </a:rPr>
              <a:t>e</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il</a:t>
            </a:r>
            <a:r>
              <a:rPr lang="en-US" sz="1006" kern="0" spc="-28" dirty="0">
                <a:solidFill>
                  <a:sysClr val="windowText" lastClr="000000"/>
                </a:solidFill>
                <a:latin typeface="Arial"/>
              </a:rPr>
              <a:t> </a:t>
            </a:r>
            <a:r>
              <a:rPr lang="en-US" sz="1006" kern="0" dirty="0">
                <a:solidFill>
                  <a:sysClr val="windowText" lastClr="000000"/>
                </a:solidFill>
                <a:latin typeface="Arial"/>
              </a:rPr>
              <a:t>n</a:t>
            </a:r>
            <a:r>
              <a:rPr lang="en-US" sz="1006" kern="0" spc="-20" dirty="0">
                <a:solidFill>
                  <a:sysClr val="windowText" lastClr="000000"/>
                </a:solidFill>
                <a:latin typeface="Arial"/>
              </a:rPr>
              <a:t>o</a:t>
            </a:r>
            <a:r>
              <a:rPr lang="en-US" sz="1006" kern="0" dirty="0">
                <a:solidFill>
                  <a:sysClr val="windowText" lastClr="000000"/>
                </a:solidFill>
                <a:latin typeface="Arial"/>
              </a:rPr>
              <a:t>ti</a:t>
            </a:r>
            <a:r>
              <a:rPr lang="en-US" sz="1006" kern="0" spc="-28" dirty="0">
                <a:solidFill>
                  <a:sysClr val="windowText" lastClr="000000"/>
                </a:solidFill>
                <a:latin typeface="Arial"/>
              </a:rPr>
              <a:t>f</a:t>
            </a:r>
            <a:r>
              <a:rPr lang="en-US" sz="1006" kern="0" dirty="0">
                <a:solidFill>
                  <a:sysClr val="windowText" lastClr="000000"/>
                </a:solidFill>
                <a:latin typeface="Arial"/>
              </a:rPr>
              <a:t>ic</a:t>
            </a:r>
            <a:r>
              <a:rPr lang="en-US" sz="1006" kern="0" spc="-20" dirty="0">
                <a:solidFill>
                  <a:sysClr val="windowText" lastClr="000000"/>
                </a:solidFill>
                <a:latin typeface="Arial"/>
              </a:rPr>
              <a:t>a</a:t>
            </a:r>
            <a:r>
              <a:rPr lang="en-US" sz="1006" kern="0" dirty="0">
                <a:solidFill>
                  <a:sysClr val="windowText" lastClr="000000"/>
                </a:solidFill>
                <a:latin typeface="Arial"/>
              </a:rPr>
              <a:t>ti</a:t>
            </a:r>
            <a:r>
              <a:rPr lang="en-US" sz="1006" kern="0" spc="-20" dirty="0">
                <a:solidFill>
                  <a:sysClr val="windowText" lastClr="000000"/>
                </a:solidFill>
                <a:latin typeface="Arial"/>
              </a:rPr>
              <a:t>o</a:t>
            </a:r>
            <a:r>
              <a:rPr lang="en-US" sz="1006" kern="0" dirty="0">
                <a:solidFill>
                  <a:sysClr val="windowText" lastClr="000000"/>
                </a:solidFill>
                <a:latin typeface="Arial"/>
              </a:rPr>
              <a:t>ns </a:t>
            </a:r>
            <a:r>
              <a:rPr lang="en-US" sz="1006" kern="0" spc="-20" dirty="0">
                <a:solidFill>
                  <a:sysClr val="windowText" lastClr="000000"/>
                </a:solidFill>
                <a:latin typeface="Arial"/>
              </a:rPr>
              <a:t>o</a:t>
            </a:r>
            <a:r>
              <a:rPr lang="en-US" sz="1006" kern="0" spc="-28" dirty="0">
                <a:solidFill>
                  <a:sysClr val="windowText" lastClr="000000"/>
                </a:solidFill>
                <a:latin typeface="Arial"/>
              </a:rPr>
              <a:t>f</a:t>
            </a:r>
            <a:r>
              <a:rPr lang="en-US" sz="1006" kern="0" dirty="0">
                <a:solidFill>
                  <a:sysClr val="windowText" lastClr="000000"/>
                </a:solidFill>
                <a:latin typeface="Arial"/>
              </a:rPr>
              <a:t> s</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spc="-36" dirty="0">
                <a:solidFill>
                  <a:sysClr val="windowText" lastClr="000000"/>
                </a:solidFill>
                <a:latin typeface="Arial"/>
              </a:rPr>
              <a:t>v</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dirty="0">
                <a:solidFill>
                  <a:sysClr val="windowText" lastClr="000000"/>
                </a:solidFill>
                <a:latin typeface="Arial"/>
              </a:rPr>
              <a:t> issu</a:t>
            </a:r>
            <a:r>
              <a:rPr lang="en-US" sz="1006" kern="0" spc="-20" dirty="0">
                <a:solidFill>
                  <a:sysClr val="windowText" lastClr="000000"/>
                </a:solidFill>
                <a:latin typeface="Arial"/>
              </a:rPr>
              <a:t>e</a:t>
            </a:r>
            <a:r>
              <a:rPr lang="en-US" sz="1006" kern="0" dirty="0">
                <a:solidFill>
                  <a:sysClr val="windowText" lastClr="000000"/>
                </a:solidFill>
                <a:latin typeface="Arial"/>
              </a:rPr>
              <a:t>s</a:t>
            </a:r>
            <a:r>
              <a:rPr lang="en-US" sz="1006" kern="0" spc="-28" dirty="0">
                <a:solidFill>
                  <a:sysClr val="windowText" lastClr="000000"/>
                </a:solidFill>
                <a:latin typeface="Arial"/>
              </a:rPr>
              <a:t> </a:t>
            </a:r>
            <a:r>
              <a:rPr lang="en-US" sz="1006" kern="0" spc="-20" dirty="0">
                <a:solidFill>
                  <a:sysClr val="windowText" lastClr="000000"/>
                </a:solidFill>
                <a:latin typeface="Arial"/>
              </a:rPr>
              <a:t>o</a:t>
            </a:r>
            <a:r>
              <a:rPr lang="en-US" sz="1006" kern="0" dirty="0">
                <a:solidFill>
                  <a:sysClr val="windowText" lastClr="000000"/>
                </a:solidFill>
                <a:latin typeface="Arial"/>
              </a:rPr>
              <a:t>utsid</a:t>
            </a:r>
            <a:r>
              <a:rPr lang="en-US" sz="1006" kern="0" spc="-20" dirty="0">
                <a:solidFill>
                  <a:sysClr val="windowText" lastClr="000000"/>
                </a:solidFill>
                <a:latin typeface="Arial"/>
              </a:rPr>
              <a:t>e</a:t>
            </a:r>
            <a:r>
              <a:rPr lang="en-US" sz="1006" kern="0" spc="-28" dirty="0">
                <a:solidFill>
                  <a:sysClr val="windowText" lastClr="000000"/>
                </a:solidFill>
                <a:latin typeface="Arial"/>
              </a:rPr>
              <a:t> </a:t>
            </a:r>
            <a:r>
              <a:rPr lang="en-US" sz="1006" kern="0" spc="-20" dirty="0">
                <a:solidFill>
                  <a:sysClr val="windowText" lastClr="000000"/>
                </a:solidFill>
                <a:latin typeface="Arial"/>
              </a:rPr>
              <a:t>o</a:t>
            </a:r>
            <a:r>
              <a:rPr lang="en-US" sz="1006" kern="0" spc="-28" dirty="0">
                <a:solidFill>
                  <a:sysClr val="windowText" lastClr="000000"/>
                </a:solidFill>
                <a:latin typeface="Arial"/>
              </a:rPr>
              <a:t>f</a:t>
            </a:r>
            <a:r>
              <a:rPr lang="en-US" sz="1006" kern="0" dirty="0">
                <a:solidFill>
                  <a:sysClr val="windowText" lastClr="000000"/>
                </a:solidFill>
                <a:latin typeface="Arial"/>
              </a:rPr>
              <a:t> </a:t>
            </a:r>
          </a:p>
        </p:txBody>
      </p:sp>
      <p:sp>
        <p:nvSpPr>
          <p:cNvPr id="768" name="Rectangle 768"/>
          <p:cNvSpPr/>
          <p:nvPr/>
        </p:nvSpPr>
        <p:spPr>
          <a:xfrm>
            <a:off x="8306741" y="3924545"/>
            <a:ext cx="1986313" cy="321498"/>
          </a:xfrm>
          <a:prstGeom prst="rect">
            <a:avLst/>
          </a:prstGeom>
        </p:spPr>
        <p:txBody>
          <a:bodyPr wrap="none" lIns="0" tIns="0" rIns="0" bIns="0">
            <a:spAutoFit/>
          </a:bodyPr>
          <a:lstStyle/>
          <a:p>
            <a:pPr marL="173600" defTabSz="913687"/>
            <a:r>
              <a:rPr lang="en-US" sz="1006" kern="0" dirty="0">
                <a:solidFill>
                  <a:sysClr val="windowText" lastClr="000000"/>
                </a:solidFill>
                <a:latin typeface="Arial"/>
              </a:rPr>
              <a:t>p</a:t>
            </a:r>
            <a:r>
              <a:rPr lang="en-US" sz="1006" kern="0" spc="-12" dirty="0">
                <a:solidFill>
                  <a:sysClr val="windowText" lastClr="000000"/>
                </a:solidFill>
                <a:latin typeface="Arial"/>
              </a:rPr>
              <a:t>r</a:t>
            </a:r>
            <a:r>
              <a:rPr lang="en-US" sz="1006" kern="0" spc="-18" dirty="0">
                <a:solidFill>
                  <a:sysClr val="windowText" lastClr="000000"/>
                </a:solidFill>
                <a:latin typeface="Arial"/>
              </a:rPr>
              <a:t>e</a:t>
            </a:r>
            <a:r>
              <a:rPr lang="en-US" sz="1006" kern="0" spc="-11" dirty="0">
                <a:solidFill>
                  <a:sysClr val="windowText" lastClr="000000"/>
                </a:solidFill>
                <a:latin typeface="Arial"/>
              </a:rPr>
              <a:t>-</a:t>
            </a:r>
            <a:r>
              <a:rPr lang="en-US" sz="1006" kern="0" spc="-18" dirty="0">
                <a:solidFill>
                  <a:sysClr val="windowText" lastClr="000000"/>
                </a:solidFill>
                <a:latin typeface="Arial"/>
              </a:rPr>
              <a:t>e</a:t>
            </a:r>
            <a:r>
              <a:rPr lang="en-US" sz="1006" kern="0" dirty="0">
                <a:solidFill>
                  <a:sysClr val="windowText" lastClr="000000"/>
                </a:solidFill>
                <a:latin typeface="Arial"/>
              </a:rPr>
              <a:t>st</a:t>
            </a:r>
            <a:r>
              <a:rPr lang="en-US" sz="1006" kern="0" spc="-18" dirty="0">
                <a:solidFill>
                  <a:sysClr val="windowText" lastClr="000000"/>
                </a:solidFill>
                <a:latin typeface="Arial"/>
              </a:rPr>
              <a:t>a</a:t>
            </a:r>
            <a:r>
              <a:rPr lang="en-US" sz="1006" kern="0" dirty="0">
                <a:solidFill>
                  <a:sysClr val="windowText" lastClr="000000"/>
                </a:solidFill>
                <a:latin typeface="Arial"/>
              </a:rPr>
              <a:t>blish</a:t>
            </a:r>
            <a:r>
              <a:rPr lang="en-US" sz="1006" kern="0" spc="-18" dirty="0">
                <a:solidFill>
                  <a:sysClr val="windowText" lastClr="000000"/>
                </a:solidFill>
                <a:latin typeface="Arial"/>
              </a:rPr>
              <a:t>e</a:t>
            </a:r>
            <a:r>
              <a:rPr lang="en-US" sz="1006" kern="0" dirty="0">
                <a:solidFill>
                  <a:sysClr val="windowText" lastClr="000000"/>
                </a:solidFill>
                <a:latin typeface="Arial"/>
              </a:rPr>
              <a:t>d</a:t>
            </a:r>
            <a:r>
              <a:rPr lang="en-US" sz="1006" kern="0" spc="-28" dirty="0">
                <a:solidFill>
                  <a:sysClr val="windowText" lastClr="000000"/>
                </a:solidFill>
                <a:latin typeface="Arial"/>
              </a:rPr>
              <a:t> </a:t>
            </a:r>
            <a:r>
              <a:rPr lang="en-US" sz="1006" kern="0" dirty="0">
                <a:solidFill>
                  <a:sysClr val="windowText" lastClr="000000"/>
                </a:solidFill>
                <a:latin typeface="Arial"/>
              </a:rPr>
              <a:t>p</a:t>
            </a:r>
            <a:r>
              <a:rPr lang="en-US" sz="1006" kern="0" spc="-18" dirty="0">
                <a:solidFill>
                  <a:sysClr val="windowText" lastClr="000000"/>
                </a:solidFill>
                <a:latin typeface="Arial"/>
              </a:rPr>
              <a:t>a</a:t>
            </a:r>
            <a:r>
              <a:rPr lang="en-US" sz="1006" kern="0" spc="-12" dirty="0">
                <a:solidFill>
                  <a:sysClr val="windowText" lastClr="000000"/>
                </a:solidFill>
                <a:latin typeface="Arial"/>
              </a:rPr>
              <a:t>r</a:t>
            </a:r>
            <a:r>
              <a:rPr lang="en-US" sz="1006" kern="0" spc="-18" dirty="0">
                <a:solidFill>
                  <a:sysClr val="windowText" lastClr="000000"/>
                </a:solidFill>
                <a:latin typeface="Arial"/>
              </a:rPr>
              <a:t>a</a:t>
            </a:r>
            <a:r>
              <a:rPr lang="en-US" sz="1006" kern="0" dirty="0">
                <a:solidFill>
                  <a:sysClr val="windowText" lastClr="000000"/>
                </a:solidFill>
                <a:latin typeface="Arial"/>
              </a:rPr>
              <a:t>m</a:t>
            </a:r>
            <a:r>
              <a:rPr lang="en-US" sz="1006" kern="0" spc="-18" dirty="0">
                <a:solidFill>
                  <a:sysClr val="windowText" lastClr="000000"/>
                </a:solidFill>
                <a:latin typeface="Arial"/>
              </a:rPr>
              <a:t>e</a:t>
            </a:r>
            <a:r>
              <a:rPr lang="en-US" sz="1006" kern="0" dirty="0">
                <a:solidFill>
                  <a:sysClr val="windowText" lastClr="000000"/>
                </a:solidFill>
                <a:latin typeface="Arial"/>
              </a:rPr>
              <a:t>t</a:t>
            </a:r>
            <a:r>
              <a:rPr lang="en-US" sz="1006" kern="0" spc="-18" dirty="0">
                <a:solidFill>
                  <a:sysClr val="windowText" lastClr="000000"/>
                </a:solidFill>
                <a:latin typeface="Arial"/>
              </a:rPr>
              <a:t>e</a:t>
            </a:r>
            <a:r>
              <a:rPr lang="en-US" sz="1006" kern="0" spc="-12" dirty="0">
                <a:solidFill>
                  <a:sysClr val="windowText" lastClr="000000"/>
                </a:solidFill>
                <a:latin typeface="Arial"/>
              </a:rPr>
              <a:t>r</a:t>
            </a:r>
            <a:r>
              <a:rPr lang="en-US" sz="1006" kern="0" dirty="0">
                <a:solidFill>
                  <a:sysClr val="windowText" lastClr="000000"/>
                </a:solidFill>
                <a:latin typeface="Arial"/>
              </a:rPr>
              <a:t>s</a:t>
            </a:r>
          </a:p>
          <a:p>
            <a:pPr defTabSz="913687">
              <a:lnSpc>
                <a:spcPts val="1259"/>
              </a:lnSpc>
            </a:pPr>
            <a:r>
              <a:rPr lang="en-US" sz="683" kern="0" spc="690" dirty="0">
                <a:solidFill>
                  <a:srgbClr val="FFD200"/>
                </a:solidFill>
                <a:latin typeface="Arial"/>
              </a:rPr>
              <a:t>►</a:t>
            </a:r>
            <a:r>
              <a:rPr lang="en-US" sz="1006" kern="0" dirty="0">
                <a:solidFill>
                  <a:sysClr val="windowText" lastClr="000000"/>
                </a:solidFill>
                <a:latin typeface="Arial"/>
              </a:rPr>
              <a:t>R</a:t>
            </a:r>
            <a:r>
              <a:rPr lang="en-US" sz="1006" kern="0" spc="-20" dirty="0">
                <a:solidFill>
                  <a:sysClr val="windowText" lastClr="000000"/>
                </a:solidFill>
                <a:latin typeface="Arial"/>
              </a:rPr>
              <a:t>e</a:t>
            </a:r>
            <a:r>
              <a:rPr lang="en-US" sz="1006" kern="0" dirty="0">
                <a:solidFill>
                  <a:sysClr val="windowText" lastClr="000000"/>
                </a:solidFill>
                <a:latin typeface="Arial"/>
              </a:rPr>
              <a:t>p</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ting</a:t>
            </a:r>
            <a:r>
              <a:rPr lang="en-US" sz="1006" kern="0" spc="-64" dirty="0">
                <a:solidFill>
                  <a:sysClr val="windowText" lastClr="000000"/>
                </a:solidFill>
                <a:latin typeface="Arial"/>
              </a:rPr>
              <a:t> </a:t>
            </a:r>
            <a:r>
              <a:rPr lang="en-US" sz="1006" kern="0" spc="-20" dirty="0">
                <a:solidFill>
                  <a:sysClr val="windowText" lastClr="000000"/>
                </a:solidFill>
                <a:latin typeface="Arial"/>
              </a:rPr>
              <a:t>o</a:t>
            </a:r>
            <a:r>
              <a:rPr lang="en-US" sz="1006" kern="0" spc="-28" dirty="0">
                <a:solidFill>
                  <a:sysClr val="windowText" lastClr="000000"/>
                </a:solidFill>
                <a:latin typeface="Arial"/>
              </a:rPr>
              <a:t>f</a:t>
            </a:r>
            <a:r>
              <a:rPr lang="en-US" sz="1006" kern="0" dirty="0">
                <a:solidFill>
                  <a:sysClr val="windowText" lastClr="000000"/>
                </a:solidFill>
                <a:latin typeface="Arial"/>
              </a:rPr>
              <a:t> s</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spc="-36" dirty="0">
                <a:solidFill>
                  <a:sysClr val="windowText" lastClr="000000"/>
                </a:solidFill>
                <a:latin typeface="Arial"/>
              </a:rPr>
              <a:t>v</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dirty="0">
                <a:solidFill>
                  <a:sysClr val="windowText" lastClr="000000"/>
                </a:solidFill>
                <a:latin typeface="Arial"/>
              </a:rPr>
              <a:t> p</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spc="-28" dirty="0">
                <a:solidFill>
                  <a:sysClr val="windowText" lastClr="000000"/>
                </a:solidFill>
                <a:latin typeface="Arial"/>
              </a:rPr>
              <a:t>f</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nce</a:t>
            </a:r>
          </a:p>
        </p:txBody>
      </p:sp>
      <p:sp>
        <p:nvSpPr>
          <p:cNvPr id="769" name="Rectangle 769"/>
          <p:cNvSpPr/>
          <p:nvPr/>
        </p:nvSpPr>
        <p:spPr>
          <a:xfrm>
            <a:off x="3066368" y="1278306"/>
            <a:ext cx="1406988" cy="171457"/>
          </a:xfrm>
          <a:prstGeom prst="rect">
            <a:avLst/>
          </a:prstGeom>
        </p:spPr>
        <p:txBody>
          <a:bodyPr wrap="none" lIns="0" tIns="0" rIns="0" bIns="0">
            <a:spAutoFit/>
          </a:bodyPr>
          <a:lstStyle/>
          <a:p>
            <a:pPr defTabSz="913687"/>
            <a:r>
              <a:rPr lang="en-US" sz="1114" b="1" kern="0" spc="-22" dirty="0">
                <a:solidFill>
                  <a:sysClr val="windowText" lastClr="000000"/>
                </a:solidFill>
                <a:latin typeface="Arial"/>
              </a:rPr>
              <a:t>I</a:t>
            </a:r>
            <a:r>
              <a:rPr lang="en-US" sz="1114" b="1" kern="0" dirty="0">
                <a:solidFill>
                  <a:sysClr val="windowText" lastClr="000000"/>
                </a:solidFill>
                <a:latin typeface="Arial"/>
              </a:rPr>
              <a:t>T</a:t>
            </a:r>
            <a:r>
              <a:rPr lang="en-US" sz="1114" b="1" kern="0" spc="-58" dirty="0">
                <a:solidFill>
                  <a:sysClr val="windowText" lastClr="000000"/>
                </a:solidFill>
                <a:latin typeface="Arial"/>
              </a:rPr>
              <a:t> </a:t>
            </a:r>
            <a:r>
              <a:rPr lang="en-US" sz="1114" b="1" kern="0" dirty="0">
                <a:solidFill>
                  <a:sysClr val="windowText" lastClr="000000"/>
                </a:solidFill>
                <a:latin typeface="Arial"/>
              </a:rPr>
              <a:t>p</a:t>
            </a:r>
            <a:r>
              <a:rPr lang="en-US" sz="1114" b="1" kern="0" spc="-31" dirty="0">
                <a:solidFill>
                  <a:sysClr val="windowText" lastClr="000000"/>
                </a:solidFill>
                <a:latin typeface="Arial"/>
              </a:rPr>
              <a:t>o</a:t>
            </a:r>
            <a:r>
              <a:rPr lang="en-US" sz="1114" b="1" kern="0" spc="-22" dirty="0">
                <a:solidFill>
                  <a:sysClr val="windowText" lastClr="000000"/>
                </a:solidFill>
                <a:latin typeface="Arial"/>
              </a:rPr>
              <a:t>li</a:t>
            </a:r>
            <a:r>
              <a:rPr lang="en-US" sz="1114" b="1" kern="0" dirty="0">
                <a:solidFill>
                  <a:sysClr val="windowText" lastClr="000000"/>
                </a:solidFill>
                <a:latin typeface="Arial"/>
              </a:rPr>
              <a:t>cy and</a:t>
            </a:r>
            <a:r>
              <a:rPr lang="en-US" sz="1114" b="1" kern="0" spc="-22" dirty="0">
                <a:solidFill>
                  <a:sysClr val="windowText" lastClr="000000"/>
                </a:solidFill>
                <a:latin typeface="Arial"/>
              </a:rPr>
              <a:t> </a:t>
            </a:r>
            <a:r>
              <a:rPr lang="en-US" sz="1114" b="1" kern="0" spc="-11" dirty="0">
                <a:solidFill>
                  <a:sysClr val="windowText" lastClr="000000"/>
                </a:solidFill>
                <a:latin typeface="Arial"/>
              </a:rPr>
              <a:t>t</a:t>
            </a:r>
            <a:r>
              <a:rPr lang="en-US" sz="1114" b="1" kern="0" dirty="0">
                <a:solidFill>
                  <a:sysClr val="windowText" lastClr="000000"/>
                </a:solidFill>
                <a:latin typeface="Arial"/>
              </a:rPr>
              <a:t>r</a:t>
            </a:r>
            <a:r>
              <a:rPr lang="en-US" sz="1114" b="1" kern="0" spc="-11" dirty="0">
                <a:solidFill>
                  <a:sysClr val="windowText" lastClr="000000"/>
                </a:solidFill>
                <a:latin typeface="Arial"/>
              </a:rPr>
              <a:t>a</a:t>
            </a:r>
            <a:r>
              <a:rPr lang="en-US" sz="1114" b="1" kern="0" spc="-22" dirty="0">
                <a:solidFill>
                  <a:sysClr val="windowText" lastClr="000000"/>
                </a:solidFill>
                <a:latin typeface="Arial"/>
              </a:rPr>
              <a:t>i</a:t>
            </a:r>
            <a:r>
              <a:rPr lang="en-US" sz="1114" b="1" kern="0" dirty="0">
                <a:solidFill>
                  <a:sysClr val="windowText" lastClr="000000"/>
                </a:solidFill>
                <a:latin typeface="Arial"/>
              </a:rPr>
              <a:t>n</a:t>
            </a:r>
            <a:r>
              <a:rPr lang="en-US" sz="1114" b="1" kern="0" spc="-20" dirty="0">
                <a:solidFill>
                  <a:sysClr val="windowText" lastClr="000000"/>
                </a:solidFill>
                <a:latin typeface="Arial"/>
              </a:rPr>
              <a:t>i</a:t>
            </a:r>
            <a:r>
              <a:rPr lang="en-US" sz="1114" b="1" kern="0" dirty="0">
                <a:solidFill>
                  <a:sysClr val="windowText" lastClr="000000"/>
                </a:solidFill>
                <a:latin typeface="Arial"/>
              </a:rPr>
              <a:t>ng</a:t>
            </a:r>
          </a:p>
        </p:txBody>
      </p:sp>
      <p:sp>
        <p:nvSpPr>
          <p:cNvPr id="770" name="Rectangle 770"/>
          <p:cNvSpPr/>
          <p:nvPr/>
        </p:nvSpPr>
        <p:spPr>
          <a:xfrm>
            <a:off x="598529" y="3442853"/>
            <a:ext cx="2494978" cy="345223"/>
          </a:xfrm>
          <a:prstGeom prst="rect">
            <a:avLst/>
          </a:prstGeom>
        </p:spPr>
        <p:txBody>
          <a:bodyPr wrap="none" lIns="0" tIns="0" rIns="0" bIns="0">
            <a:spAutoFit/>
          </a:bodyPr>
          <a:lstStyle/>
          <a:p>
            <a:pPr marL="895667" defTabSz="913687"/>
            <a:r>
              <a:rPr lang="en-US" sz="1114" b="1" kern="0" spc="-13" dirty="0">
                <a:solidFill>
                  <a:sysClr val="windowText" lastClr="000000"/>
                </a:solidFill>
                <a:latin typeface="Arial"/>
              </a:rPr>
              <a:t>H</a:t>
            </a:r>
            <a:r>
              <a:rPr lang="en-US" sz="1114" b="1" kern="0" dirty="0">
                <a:solidFill>
                  <a:sysClr val="windowText" lastClr="000000"/>
                </a:solidFill>
                <a:latin typeface="Arial"/>
              </a:rPr>
              <a:t>e</a:t>
            </a:r>
            <a:r>
              <a:rPr lang="en-US" sz="1114" b="1" kern="0" spc="-22" dirty="0">
                <a:solidFill>
                  <a:sysClr val="windowText" lastClr="000000"/>
                </a:solidFill>
                <a:latin typeface="Arial"/>
              </a:rPr>
              <a:t>l</a:t>
            </a:r>
            <a:r>
              <a:rPr lang="en-US" sz="1114" b="1" kern="0" dirty="0">
                <a:solidFill>
                  <a:sysClr val="windowText" lastClr="000000"/>
                </a:solidFill>
                <a:latin typeface="Arial"/>
              </a:rPr>
              <a:t>p desk</a:t>
            </a:r>
            <a:r>
              <a:rPr lang="en-US" sz="1114" b="1" kern="0" spc="-22" dirty="0">
                <a:solidFill>
                  <a:sysClr val="windowText" lastClr="000000"/>
                </a:solidFill>
                <a:latin typeface="Arial"/>
              </a:rPr>
              <a:t> </a:t>
            </a:r>
            <a:r>
              <a:rPr lang="en-US" sz="1114" b="1" kern="0" dirty="0">
                <a:solidFill>
                  <a:sysClr val="windowText" lastClr="000000"/>
                </a:solidFill>
                <a:latin typeface="Arial"/>
              </a:rPr>
              <a:t>management</a:t>
            </a:r>
          </a:p>
          <a:p>
            <a:pPr defTabSz="913687">
              <a:lnSpc>
                <a:spcPts val="1538"/>
              </a:lnSpc>
            </a:pPr>
            <a:r>
              <a:rPr lang="en-US" sz="686" kern="0" spc="687" dirty="0">
                <a:solidFill>
                  <a:srgbClr val="FFD200"/>
                </a:solidFill>
                <a:latin typeface="Arial"/>
              </a:rPr>
              <a:t>►</a:t>
            </a:r>
            <a:r>
              <a:rPr lang="en-US" sz="1009" kern="0" dirty="0">
                <a:solidFill>
                  <a:sysClr val="windowText" lastClr="000000"/>
                </a:solidFill>
                <a:latin typeface="Arial"/>
              </a:rPr>
              <a:t>R</a:t>
            </a:r>
            <a:r>
              <a:rPr lang="en-US" sz="1009" kern="0" spc="-22" dirty="0">
                <a:solidFill>
                  <a:sysClr val="windowText" lastClr="000000"/>
                </a:solidFill>
                <a:latin typeface="Arial"/>
              </a:rPr>
              <a:t>e</a:t>
            </a:r>
            <a:r>
              <a:rPr lang="en-US" sz="1009" kern="0" dirty="0">
                <a:solidFill>
                  <a:sysClr val="windowText" lastClr="000000"/>
                </a:solidFill>
                <a:latin typeface="Arial"/>
              </a:rPr>
              <a:t>qu</a:t>
            </a:r>
            <a:r>
              <a:rPr lang="en-US" sz="1009" kern="0" spc="-22" dirty="0">
                <a:solidFill>
                  <a:sysClr val="windowText" lastClr="000000"/>
                </a:solidFill>
                <a:latin typeface="Arial"/>
              </a:rPr>
              <a:t>e</a:t>
            </a:r>
            <a:r>
              <a:rPr lang="en-US" sz="1009" kern="0" dirty="0">
                <a:solidFill>
                  <a:sysClr val="windowText" lastClr="000000"/>
                </a:solidFill>
                <a:latin typeface="Arial"/>
              </a:rPr>
              <a:t>st</a:t>
            </a:r>
            <a:r>
              <a:rPr lang="en-US" sz="1009" kern="0" spc="-64" dirty="0">
                <a:solidFill>
                  <a:sysClr val="windowText" lastClr="000000"/>
                </a:solidFill>
                <a:latin typeface="Arial"/>
              </a:rPr>
              <a:t> </a:t>
            </a:r>
            <a:r>
              <a:rPr lang="en-US" sz="1009" kern="0" dirty="0">
                <a:solidFill>
                  <a:sysClr val="windowText" lastClr="000000"/>
                </a:solidFill>
                <a:latin typeface="Arial"/>
              </a:rPr>
              <a:t>p</a:t>
            </a:r>
            <a:r>
              <a:rPr lang="en-US" sz="1009" kern="0" spc="-12" dirty="0">
                <a:solidFill>
                  <a:sysClr val="windowText" lastClr="000000"/>
                </a:solidFill>
                <a:latin typeface="Arial"/>
              </a:rPr>
              <a:t>r</a:t>
            </a:r>
            <a:r>
              <a:rPr lang="en-US" sz="1009" kern="0" spc="-22" dirty="0">
                <a:solidFill>
                  <a:sysClr val="windowText" lastClr="000000"/>
                </a:solidFill>
                <a:latin typeface="Arial"/>
              </a:rPr>
              <a:t>o</a:t>
            </a:r>
            <a:r>
              <a:rPr lang="en-US" sz="1009" kern="0" dirty="0">
                <a:solidFill>
                  <a:sysClr val="windowText" lastClr="000000"/>
                </a:solidFill>
                <a:latin typeface="Arial"/>
              </a:rPr>
              <a:t>c</a:t>
            </a:r>
            <a:r>
              <a:rPr lang="en-US" sz="1009" kern="0" spc="-23" dirty="0">
                <a:solidFill>
                  <a:sysClr val="windowText" lastClr="000000"/>
                </a:solidFill>
                <a:latin typeface="Arial"/>
              </a:rPr>
              <a:t>e</a:t>
            </a:r>
            <a:r>
              <a:rPr lang="en-US" sz="1009" kern="0" dirty="0">
                <a:solidFill>
                  <a:sysClr val="windowText" lastClr="000000"/>
                </a:solidFill>
                <a:latin typeface="Arial"/>
              </a:rPr>
              <a:t>ss</a:t>
            </a:r>
            <a:r>
              <a:rPr lang="en-US" sz="1009" kern="0" spc="-11" dirty="0">
                <a:solidFill>
                  <a:sysClr val="windowText" lastClr="000000"/>
                </a:solidFill>
                <a:latin typeface="Arial"/>
              </a:rPr>
              <a:t>i</a:t>
            </a:r>
            <a:r>
              <a:rPr lang="en-US" sz="1009" kern="0" dirty="0">
                <a:solidFill>
                  <a:sysClr val="windowText" lastClr="000000"/>
                </a:solidFill>
                <a:latin typeface="Arial"/>
              </a:rPr>
              <a:t>ng</a:t>
            </a:r>
            <a:r>
              <a:rPr lang="en-US" sz="1009" kern="0" spc="-29" dirty="0">
                <a:solidFill>
                  <a:sysClr val="windowText" lastClr="000000"/>
                </a:solidFill>
                <a:latin typeface="Arial"/>
              </a:rPr>
              <a:t> </a:t>
            </a:r>
            <a:r>
              <a:rPr lang="en-US" sz="1009" kern="0" spc="-22" dirty="0">
                <a:solidFill>
                  <a:sysClr val="windowText" lastClr="000000"/>
                </a:solidFill>
                <a:latin typeface="Arial"/>
              </a:rPr>
              <a:t>a</a:t>
            </a:r>
            <a:r>
              <a:rPr lang="en-US" sz="1009" kern="0" dirty="0">
                <a:solidFill>
                  <a:sysClr val="windowText" lastClr="000000"/>
                </a:solidFill>
                <a:latin typeface="Arial"/>
              </a:rPr>
              <a:t>nd</a:t>
            </a:r>
            <a:r>
              <a:rPr lang="en-US" sz="1009" kern="0" spc="-64" dirty="0">
                <a:solidFill>
                  <a:sysClr val="windowText" lastClr="000000"/>
                </a:solidFill>
                <a:latin typeface="Arial"/>
              </a:rPr>
              <a:t> </a:t>
            </a:r>
            <a:r>
              <a:rPr lang="en-US" sz="1009" kern="0" dirty="0">
                <a:solidFill>
                  <a:sysClr val="windowText" lastClr="000000"/>
                </a:solidFill>
                <a:latin typeface="Arial"/>
              </a:rPr>
              <a:t>l</a:t>
            </a:r>
            <a:r>
              <a:rPr lang="en-US" sz="1009" kern="0" spc="-22" dirty="0">
                <a:solidFill>
                  <a:sysClr val="windowText" lastClr="000000"/>
                </a:solidFill>
                <a:latin typeface="Arial"/>
              </a:rPr>
              <a:t>o</a:t>
            </a:r>
            <a:r>
              <a:rPr lang="en-US" sz="1009" kern="0" dirty="0">
                <a:solidFill>
                  <a:sysClr val="windowText" lastClr="000000"/>
                </a:solidFill>
                <a:latin typeface="Arial"/>
              </a:rPr>
              <a:t>gging</a:t>
            </a:r>
          </a:p>
        </p:txBody>
      </p:sp>
      <p:sp>
        <p:nvSpPr>
          <p:cNvPr id="771" name="Rectangle 771"/>
          <p:cNvSpPr/>
          <p:nvPr/>
        </p:nvSpPr>
        <p:spPr>
          <a:xfrm>
            <a:off x="598529" y="3816807"/>
            <a:ext cx="3080908" cy="321498"/>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Aut</a:t>
            </a:r>
            <a:r>
              <a:rPr lang="en-US" sz="1006" kern="0" spc="-20" dirty="0">
                <a:solidFill>
                  <a:sysClr val="windowText" lastClr="000000"/>
                </a:solidFill>
                <a:latin typeface="Arial"/>
              </a:rPr>
              <a:t>o</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t</a:t>
            </a:r>
            <a:r>
              <a:rPr lang="en-US" sz="1006" kern="0" spc="-20" dirty="0">
                <a:solidFill>
                  <a:sysClr val="windowText" lastClr="000000"/>
                </a:solidFill>
                <a:latin typeface="Arial"/>
              </a:rPr>
              <a:t>e</a:t>
            </a:r>
            <a:r>
              <a:rPr lang="en-US" sz="1006" kern="0" dirty="0">
                <a:solidFill>
                  <a:sysClr val="windowText" lastClr="000000"/>
                </a:solidFill>
                <a:latin typeface="Arial"/>
              </a:rPr>
              <a:t>d</a:t>
            </a:r>
            <a:r>
              <a:rPr lang="en-US" sz="1006" kern="0" spc="-99" dirty="0">
                <a:solidFill>
                  <a:sysClr val="windowText" lastClr="000000"/>
                </a:solidFill>
                <a:latin typeface="Arial"/>
              </a:rPr>
              <a:t> </a:t>
            </a:r>
            <a:r>
              <a:rPr lang="en-US" sz="1006" kern="0" spc="-12" dirty="0">
                <a:solidFill>
                  <a:sysClr val="windowText" lastClr="000000"/>
                </a:solidFill>
                <a:latin typeface="Arial"/>
              </a:rPr>
              <a:t>r</a:t>
            </a:r>
            <a:r>
              <a:rPr lang="en-US" sz="1006" kern="0" spc="-20" dirty="0">
                <a:solidFill>
                  <a:sysClr val="windowText" lastClr="000000"/>
                </a:solidFill>
                <a:latin typeface="Arial"/>
              </a:rPr>
              <a:t>e</a:t>
            </a:r>
            <a:r>
              <a:rPr lang="en-US" sz="1006" kern="0" dirty="0">
                <a:solidFill>
                  <a:sysClr val="windowText" lastClr="000000"/>
                </a:solidFill>
                <a:latin typeface="Arial"/>
              </a:rPr>
              <a:t>sp</a:t>
            </a:r>
            <a:r>
              <a:rPr lang="en-US" sz="1006" kern="0" spc="-20" dirty="0">
                <a:solidFill>
                  <a:sysClr val="windowText" lastClr="000000"/>
                </a:solidFill>
                <a:latin typeface="Arial"/>
              </a:rPr>
              <a:t>o</a:t>
            </a:r>
            <a:r>
              <a:rPr lang="en-US" sz="1006" kern="0" dirty="0">
                <a:solidFill>
                  <a:sysClr val="windowText" lastClr="000000"/>
                </a:solidFill>
                <a:latin typeface="Arial"/>
              </a:rPr>
              <a:t>ns</a:t>
            </a:r>
            <a:r>
              <a:rPr lang="en-US" sz="1006" kern="0" spc="-20" dirty="0">
                <a:solidFill>
                  <a:sysClr val="windowText" lastClr="000000"/>
                </a:solidFill>
                <a:latin typeface="Arial"/>
              </a:rPr>
              <a:t>e</a:t>
            </a:r>
            <a:r>
              <a:rPr lang="en-US" sz="1006" kern="0" dirty="0">
                <a:solidFill>
                  <a:sysClr val="windowText" lastClr="000000"/>
                </a:solidFill>
                <a:latin typeface="Arial"/>
              </a:rPr>
              <a:t>s</a:t>
            </a:r>
            <a:r>
              <a:rPr lang="en-US" sz="1006" kern="0" spc="-28" dirty="0">
                <a:solidFill>
                  <a:sysClr val="windowText" lastClr="000000"/>
                </a:solidFill>
                <a:latin typeface="Arial"/>
              </a:rPr>
              <a:t> </a:t>
            </a:r>
            <a:r>
              <a:rPr lang="en-US" sz="1006" kern="0" dirty="0">
                <a:solidFill>
                  <a:sysClr val="windowText" lastClr="000000"/>
                </a:solidFill>
                <a:latin typeface="Arial"/>
              </a:rPr>
              <a:t>t</a:t>
            </a:r>
            <a:r>
              <a:rPr lang="en-US" sz="1006" kern="0" spc="-20" dirty="0">
                <a:solidFill>
                  <a:sysClr val="windowText" lastClr="000000"/>
                </a:solidFill>
                <a:latin typeface="Arial"/>
              </a:rPr>
              <a:t>o</a:t>
            </a:r>
            <a:r>
              <a:rPr lang="en-US" sz="1006" kern="0" dirty="0">
                <a:solidFill>
                  <a:sysClr val="windowText" lastClr="000000"/>
                </a:solidFill>
                <a:latin typeface="Arial"/>
              </a:rPr>
              <a:t> </a:t>
            </a:r>
            <a:r>
              <a:rPr lang="en-US" sz="1006" kern="0" spc="-28" dirty="0">
                <a:solidFill>
                  <a:sysClr val="windowText" lastClr="000000"/>
                </a:solidFill>
                <a:latin typeface="Arial"/>
              </a:rPr>
              <a:t>f</a:t>
            </a:r>
            <a:r>
              <a:rPr lang="en-US" sz="1006" kern="0" spc="-12" dirty="0">
                <a:solidFill>
                  <a:sysClr val="windowText" lastClr="000000"/>
                </a:solidFill>
                <a:latin typeface="Arial"/>
              </a:rPr>
              <a:t>r</a:t>
            </a:r>
            <a:r>
              <a:rPr lang="en-US" sz="1006" kern="0" spc="-20" dirty="0">
                <a:solidFill>
                  <a:sysClr val="windowText" lastClr="000000"/>
                </a:solidFill>
                <a:latin typeface="Arial"/>
              </a:rPr>
              <a:t>e</a:t>
            </a:r>
            <a:r>
              <a:rPr lang="en-US" sz="1006" kern="0" dirty="0">
                <a:solidFill>
                  <a:sysClr val="windowText" lastClr="000000"/>
                </a:solidFill>
                <a:latin typeface="Arial"/>
              </a:rPr>
              <a:t>qu</a:t>
            </a:r>
            <a:r>
              <a:rPr lang="en-US" sz="1006" kern="0" spc="-20" dirty="0">
                <a:solidFill>
                  <a:sysClr val="windowText" lastClr="000000"/>
                </a:solidFill>
                <a:latin typeface="Arial"/>
              </a:rPr>
              <a:t>e</a:t>
            </a:r>
            <a:r>
              <a:rPr lang="en-US" sz="1006" kern="0" dirty="0">
                <a:solidFill>
                  <a:sysClr val="windowText" lastClr="000000"/>
                </a:solidFill>
                <a:latin typeface="Arial"/>
              </a:rPr>
              <a:t>ntl</a:t>
            </a:r>
            <a:r>
              <a:rPr lang="en-US" sz="1006" kern="0" spc="-36" dirty="0">
                <a:solidFill>
                  <a:sysClr val="windowText" lastClr="000000"/>
                </a:solidFill>
                <a:latin typeface="Arial"/>
              </a:rPr>
              <a:t>y</a:t>
            </a:r>
            <a:r>
              <a:rPr lang="en-US" sz="1006" kern="0" spc="-28" dirty="0">
                <a:solidFill>
                  <a:sysClr val="windowText" lastClr="000000"/>
                </a:solidFill>
                <a:latin typeface="Arial"/>
              </a:rPr>
              <a:t> </a:t>
            </a:r>
            <a:r>
              <a:rPr lang="en-US" sz="1006" kern="0" spc="-20" dirty="0">
                <a:solidFill>
                  <a:sysClr val="windowText" lastClr="000000"/>
                </a:solidFill>
                <a:latin typeface="Arial"/>
              </a:rPr>
              <a:t>a</a:t>
            </a:r>
            <a:r>
              <a:rPr lang="en-US" sz="1006" kern="0" dirty="0">
                <a:solidFill>
                  <a:sysClr val="windowText" lastClr="000000"/>
                </a:solidFill>
                <a:latin typeface="Arial"/>
              </a:rPr>
              <a:t>sk</a:t>
            </a:r>
            <a:r>
              <a:rPr lang="en-US" sz="1006" kern="0" spc="-20" dirty="0">
                <a:solidFill>
                  <a:sysClr val="windowText" lastClr="000000"/>
                </a:solidFill>
                <a:latin typeface="Arial"/>
              </a:rPr>
              <a:t>e</a:t>
            </a:r>
            <a:r>
              <a:rPr lang="en-US" sz="1006" kern="0" dirty="0">
                <a:solidFill>
                  <a:sysClr val="windowText" lastClr="000000"/>
                </a:solidFill>
                <a:latin typeface="Arial"/>
              </a:rPr>
              <a:t>d qu</a:t>
            </a:r>
            <a:r>
              <a:rPr lang="en-US" sz="1006" kern="0" spc="-20" dirty="0">
                <a:solidFill>
                  <a:sysClr val="windowText" lastClr="000000"/>
                </a:solidFill>
                <a:latin typeface="Arial"/>
              </a:rPr>
              <a:t>e</a:t>
            </a:r>
            <a:r>
              <a:rPr lang="en-US" sz="1006" kern="0" dirty="0">
                <a:solidFill>
                  <a:sysClr val="windowText" lastClr="000000"/>
                </a:solidFill>
                <a:latin typeface="Arial"/>
              </a:rPr>
              <a:t>sti</a:t>
            </a:r>
            <a:r>
              <a:rPr lang="en-US" sz="1006" kern="0" spc="-20" dirty="0">
                <a:solidFill>
                  <a:sysClr val="windowText" lastClr="000000"/>
                </a:solidFill>
                <a:latin typeface="Arial"/>
              </a:rPr>
              <a:t>o</a:t>
            </a:r>
            <a:r>
              <a:rPr lang="en-US" sz="1006" kern="0" dirty="0">
                <a:solidFill>
                  <a:sysClr val="windowText" lastClr="000000"/>
                </a:solidFill>
                <a:latin typeface="Arial"/>
              </a:rPr>
              <a:t>ns</a:t>
            </a:r>
          </a:p>
          <a:p>
            <a:pPr defTabSz="913687">
              <a:lnSpc>
                <a:spcPts val="1259"/>
              </a:lnSpc>
            </a:pPr>
            <a:r>
              <a:rPr lang="en-US" sz="683" kern="0" spc="690" dirty="0">
                <a:solidFill>
                  <a:srgbClr val="FFD200"/>
                </a:solidFill>
                <a:latin typeface="Arial"/>
              </a:rPr>
              <a:t>►</a:t>
            </a:r>
            <a:r>
              <a:rPr lang="en-US" sz="1006" kern="0" dirty="0">
                <a:solidFill>
                  <a:sysClr val="windowText" lastClr="000000"/>
                </a:solidFill>
                <a:latin typeface="Arial"/>
              </a:rPr>
              <a:t>Aut</a:t>
            </a:r>
            <a:r>
              <a:rPr lang="en-US" sz="1006" kern="0" spc="-20" dirty="0">
                <a:solidFill>
                  <a:sysClr val="windowText" lastClr="000000"/>
                </a:solidFill>
                <a:latin typeface="Arial"/>
              </a:rPr>
              <a:t>o</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t</a:t>
            </a:r>
            <a:r>
              <a:rPr lang="en-US" sz="1006" kern="0" spc="-20" dirty="0">
                <a:solidFill>
                  <a:sysClr val="windowText" lastClr="000000"/>
                </a:solidFill>
                <a:latin typeface="Arial"/>
              </a:rPr>
              <a:t>e</a:t>
            </a:r>
            <a:r>
              <a:rPr lang="en-US" sz="1006" kern="0" dirty="0">
                <a:solidFill>
                  <a:sysClr val="windowText" lastClr="000000"/>
                </a:solidFill>
                <a:latin typeface="Arial"/>
              </a:rPr>
              <a:t>d</a:t>
            </a:r>
            <a:r>
              <a:rPr lang="en-US" sz="1006" kern="0" spc="-99" dirty="0">
                <a:solidFill>
                  <a:sysClr val="windowText" lastClr="000000"/>
                </a:solidFill>
                <a:latin typeface="Arial"/>
              </a:rPr>
              <a:t> </a:t>
            </a:r>
            <a:r>
              <a:rPr lang="en-US" sz="1006" kern="0" spc="-20" dirty="0">
                <a:solidFill>
                  <a:sysClr val="windowText" lastClr="000000"/>
                </a:solidFill>
                <a:latin typeface="Arial"/>
              </a:rPr>
              <a:t>e</a:t>
            </a:r>
            <a:r>
              <a:rPr lang="en-US" sz="1006" kern="0" spc="-36" dirty="0">
                <a:solidFill>
                  <a:sysClr val="windowText" lastClr="000000"/>
                </a:solidFill>
                <a:latin typeface="Arial"/>
              </a:rPr>
              <a:t>x</a:t>
            </a:r>
            <a:r>
              <a:rPr lang="en-US" sz="1006" kern="0" spc="-20" dirty="0">
                <a:solidFill>
                  <a:sysClr val="windowText" lastClr="000000"/>
                </a:solidFill>
                <a:latin typeface="Arial"/>
              </a:rPr>
              <a:t>e</a:t>
            </a:r>
            <a:r>
              <a:rPr lang="en-US" sz="1006" kern="0" dirty="0">
                <a:solidFill>
                  <a:sysClr val="windowText" lastClr="000000"/>
                </a:solidFill>
                <a:latin typeface="Arial"/>
              </a:rPr>
              <a:t>cuti</a:t>
            </a:r>
            <a:r>
              <a:rPr lang="en-US" sz="1006" kern="0" spc="-20" dirty="0">
                <a:solidFill>
                  <a:sysClr val="windowText" lastClr="000000"/>
                </a:solidFill>
                <a:latin typeface="Arial"/>
              </a:rPr>
              <a:t>o</a:t>
            </a:r>
            <a:r>
              <a:rPr lang="en-US" sz="1006" kern="0" dirty="0">
                <a:solidFill>
                  <a:sysClr val="windowText" lastClr="000000"/>
                </a:solidFill>
                <a:latin typeface="Arial"/>
              </a:rPr>
              <a:t>n </a:t>
            </a:r>
            <a:r>
              <a:rPr lang="en-US" sz="1006" kern="0" spc="-20" dirty="0">
                <a:solidFill>
                  <a:sysClr val="windowText" lastClr="000000"/>
                </a:solidFill>
                <a:latin typeface="Arial"/>
              </a:rPr>
              <a:t>o</a:t>
            </a:r>
            <a:r>
              <a:rPr lang="en-US" sz="1006" kern="0" spc="-28" dirty="0">
                <a:solidFill>
                  <a:sysClr val="windowText" lastClr="000000"/>
                </a:solidFill>
                <a:latin typeface="Arial"/>
              </a:rPr>
              <a:t>f</a:t>
            </a:r>
            <a:r>
              <a:rPr lang="en-US" sz="1006" kern="0" dirty="0">
                <a:solidFill>
                  <a:sysClr val="windowText" lastClr="000000"/>
                </a:solidFill>
                <a:latin typeface="Arial"/>
              </a:rPr>
              <a:t> p</a:t>
            </a:r>
            <a:r>
              <a:rPr lang="en-US" sz="1006" kern="0" spc="-12" dirty="0">
                <a:solidFill>
                  <a:sysClr val="windowText" lastClr="000000"/>
                </a:solidFill>
                <a:latin typeface="Arial"/>
              </a:rPr>
              <a:t>r</a:t>
            </a:r>
            <a:r>
              <a:rPr lang="en-US" sz="1006" kern="0" dirty="0">
                <a:solidFill>
                  <a:sysClr val="windowText" lastClr="000000"/>
                </a:solidFill>
                <a:latin typeface="Arial"/>
              </a:rPr>
              <a:t>e</a:t>
            </a:r>
            <a:r>
              <a:rPr lang="en-US" sz="1006" kern="0" spc="-11" dirty="0">
                <a:solidFill>
                  <a:sysClr val="windowText" lastClr="000000"/>
                </a:solidFill>
                <a:latin typeface="Arial"/>
              </a:rPr>
              <a:t>-</a:t>
            </a:r>
            <a:r>
              <a:rPr lang="en-US" sz="1006" kern="0" spc="-20" dirty="0">
                <a:solidFill>
                  <a:sysClr val="windowText" lastClr="000000"/>
                </a:solidFill>
                <a:latin typeface="Arial"/>
              </a:rPr>
              <a:t>a</a:t>
            </a:r>
            <a:r>
              <a:rPr lang="en-US" sz="1006" kern="0" dirty="0">
                <a:solidFill>
                  <a:sysClr val="windowText" lastClr="000000"/>
                </a:solidFill>
                <a:latin typeface="Arial"/>
              </a:rPr>
              <a:t>pp</a:t>
            </a:r>
            <a:r>
              <a:rPr lang="en-US" sz="1006" kern="0" spc="-12" dirty="0">
                <a:solidFill>
                  <a:sysClr val="windowText" lastClr="000000"/>
                </a:solidFill>
                <a:latin typeface="Arial"/>
              </a:rPr>
              <a:t>r</a:t>
            </a:r>
            <a:r>
              <a:rPr lang="en-US" sz="1006" kern="0" spc="-20" dirty="0">
                <a:solidFill>
                  <a:sysClr val="windowText" lastClr="000000"/>
                </a:solidFill>
                <a:latin typeface="Arial"/>
              </a:rPr>
              <a:t>o</a:t>
            </a:r>
            <a:r>
              <a:rPr lang="en-US" sz="1006" kern="0" spc="-36" dirty="0">
                <a:solidFill>
                  <a:sysClr val="windowText" lastClr="000000"/>
                </a:solidFill>
                <a:latin typeface="Arial"/>
              </a:rPr>
              <a:t>v</a:t>
            </a:r>
            <a:r>
              <a:rPr lang="en-US" sz="1006" kern="0" spc="-20" dirty="0">
                <a:solidFill>
                  <a:sysClr val="windowText" lastClr="000000"/>
                </a:solidFill>
                <a:latin typeface="Arial"/>
              </a:rPr>
              <a:t>e</a:t>
            </a:r>
            <a:r>
              <a:rPr lang="en-US" sz="1006" kern="0" dirty="0">
                <a:solidFill>
                  <a:sysClr val="windowText" lastClr="000000"/>
                </a:solidFill>
                <a:latin typeface="Arial"/>
              </a:rPr>
              <a:t>d t</a:t>
            </a:r>
            <a:r>
              <a:rPr lang="en-US" sz="1006" kern="0" spc="-20" dirty="0">
                <a:solidFill>
                  <a:sysClr val="windowText" lastClr="000000"/>
                </a:solidFill>
                <a:latin typeface="Arial"/>
              </a:rPr>
              <a:t>a</a:t>
            </a:r>
            <a:r>
              <a:rPr lang="en-US" sz="1006" kern="0" dirty="0">
                <a:solidFill>
                  <a:sysClr val="windowText" lastClr="000000"/>
                </a:solidFill>
                <a:latin typeface="Arial"/>
              </a:rPr>
              <a:t>sks</a:t>
            </a:r>
          </a:p>
        </p:txBody>
      </p:sp>
      <p:sp>
        <p:nvSpPr>
          <p:cNvPr id="772" name="Rectangle 772"/>
          <p:cNvSpPr/>
          <p:nvPr/>
        </p:nvSpPr>
        <p:spPr>
          <a:xfrm>
            <a:off x="6824031" y="5260835"/>
            <a:ext cx="1941301" cy="171457"/>
          </a:xfrm>
          <a:prstGeom prst="rect">
            <a:avLst/>
          </a:prstGeom>
        </p:spPr>
        <p:txBody>
          <a:bodyPr wrap="none" lIns="0" tIns="0" rIns="0" bIns="0">
            <a:spAutoFit/>
          </a:bodyPr>
          <a:lstStyle/>
          <a:p>
            <a:pPr defTabSz="913687"/>
            <a:r>
              <a:rPr lang="en-US" sz="1114" b="1" kern="0" spc="-22" dirty="0">
                <a:solidFill>
                  <a:sysClr val="windowText" lastClr="000000"/>
                </a:solidFill>
                <a:latin typeface="Arial"/>
              </a:rPr>
              <a:t>I</a:t>
            </a:r>
            <a:r>
              <a:rPr lang="en-US" sz="1114" b="1" kern="0" dirty="0">
                <a:solidFill>
                  <a:sysClr val="windowText" lastClr="000000"/>
                </a:solidFill>
                <a:latin typeface="Arial"/>
              </a:rPr>
              <a:t>den</a:t>
            </a:r>
            <a:r>
              <a:rPr lang="en-US" sz="1114" b="1" kern="0" spc="-10" dirty="0">
                <a:solidFill>
                  <a:sysClr val="windowText" lastClr="000000"/>
                </a:solidFill>
                <a:latin typeface="Arial"/>
              </a:rPr>
              <a:t>t</a:t>
            </a:r>
            <a:r>
              <a:rPr lang="en-US" sz="1114" b="1" kern="0" spc="-22" dirty="0">
                <a:solidFill>
                  <a:sysClr val="windowText" lastClr="000000"/>
                </a:solidFill>
                <a:latin typeface="Arial"/>
              </a:rPr>
              <a:t>i</a:t>
            </a:r>
            <a:r>
              <a:rPr lang="en-US" sz="1114" b="1" kern="0" spc="-11" dirty="0">
                <a:solidFill>
                  <a:sysClr val="windowText" lastClr="000000"/>
                </a:solidFill>
                <a:latin typeface="Arial"/>
              </a:rPr>
              <a:t>t</a:t>
            </a:r>
            <a:r>
              <a:rPr lang="en-US" sz="1114" b="1" kern="0" dirty="0">
                <a:solidFill>
                  <a:sysClr val="windowText" lastClr="000000"/>
                </a:solidFill>
                <a:latin typeface="Arial"/>
              </a:rPr>
              <a:t>y access</a:t>
            </a:r>
            <a:r>
              <a:rPr lang="en-US" sz="1114" b="1" kern="0" spc="-22" dirty="0">
                <a:solidFill>
                  <a:sysClr val="windowText" lastClr="000000"/>
                </a:solidFill>
                <a:latin typeface="Arial"/>
              </a:rPr>
              <a:t> </a:t>
            </a:r>
            <a:r>
              <a:rPr lang="en-US" sz="1114" b="1" kern="0" dirty="0">
                <a:solidFill>
                  <a:sysClr val="windowText" lastClr="000000"/>
                </a:solidFill>
                <a:latin typeface="Arial"/>
              </a:rPr>
              <a:t>management</a:t>
            </a:r>
          </a:p>
        </p:txBody>
      </p:sp>
      <p:sp>
        <p:nvSpPr>
          <p:cNvPr id="773" name="Rectangle 773"/>
          <p:cNvSpPr/>
          <p:nvPr/>
        </p:nvSpPr>
        <p:spPr>
          <a:xfrm>
            <a:off x="6984305" y="5459588"/>
            <a:ext cx="4361130" cy="154786"/>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Aut</a:t>
            </a:r>
            <a:r>
              <a:rPr lang="en-US" sz="1006" kern="0" spc="-20" dirty="0">
                <a:solidFill>
                  <a:sysClr val="windowText" lastClr="000000"/>
                </a:solidFill>
                <a:latin typeface="Arial"/>
              </a:rPr>
              <a:t>o</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ting</a:t>
            </a:r>
            <a:r>
              <a:rPr lang="en-US" sz="1006" kern="0" spc="-99" dirty="0">
                <a:solidFill>
                  <a:sysClr val="windowText" lastClr="000000"/>
                </a:solidFill>
                <a:latin typeface="Arial"/>
              </a:rPr>
              <a:t> </a:t>
            </a:r>
            <a:r>
              <a:rPr lang="en-US" sz="1006" kern="0" dirty="0">
                <a:solidFill>
                  <a:sysClr val="windowText" lastClr="000000"/>
                </a:solidFill>
                <a:latin typeface="Arial"/>
              </a:rPr>
              <a:t>Us</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dirty="0">
                <a:solidFill>
                  <a:sysClr val="windowText" lastClr="000000"/>
                </a:solidFill>
                <a:latin typeface="Arial"/>
              </a:rPr>
              <a:t> p</a:t>
            </a:r>
            <a:r>
              <a:rPr lang="en-US" sz="1006" kern="0" spc="-12" dirty="0">
                <a:solidFill>
                  <a:sysClr val="windowText" lastClr="000000"/>
                </a:solidFill>
                <a:latin typeface="Arial"/>
              </a:rPr>
              <a:t>r</a:t>
            </a:r>
            <a:r>
              <a:rPr lang="en-US" sz="1006" kern="0" spc="-20" dirty="0">
                <a:solidFill>
                  <a:sysClr val="windowText" lastClr="000000"/>
                </a:solidFill>
                <a:latin typeface="Arial"/>
              </a:rPr>
              <a:t>o</a:t>
            </a:r>
            <a:r>
              <a:rPr lang="en-US" sz="1006" kern="0" spc="-28" dirty="0">
                <a:solidFill>
                  <a:sysClr val="windowText" lastClr="000000"/>
                </a:solidFill>
                <a:latin typeface="Arial"/>
              </a:rPr>
              <a:t>f</a:t>
            </a:r>
            <a:r>
              <a:rPr lang="en-US" sz="1006" kern="0" dirty="0">
                <a:solidFill>
                  <a:sysClr val="windowText" lastClr="000000"/>
                </a:solidFill>
                <a:latin typeface="Arial"/>
              </a:rPr>
              <a:t>il</a:t>
            </a:r>
            <a:r>
              <a:rPr lang="en-US" sz="1006" kern="0" spc="-20" dirty="0">
                <a:solidFill>
                  <a:sysClr val="windowText" lastClr="000000"/>
                </a:solidFill>
                <a:latin typeface="Arial"/>
              </a:rPr>
              <a:t>e</a:t>
            </a:r>
            <a:r>
              <a:rPr lang="en-US" sz="1006" kern="0" dirty="0">
                <a:solidFill>
                  <a:sysClr val="windowText" lastClr="000000"/>
                </a:solidFill>
                <a:latin typeface="Arial"/>
              </a:rPr>
              <a:t>s </a:t>
            </a:r>
            <a:r>
              <a:rPr lang="en-US" sz="1006" kern="0" spc="-20" dirty="0">
                <a:solidFill>
                  <a:sysClr val="windowText" lastClr="000000"/>
                </a:solidFill>
                <a:latin typeface="Arial"/>
              </a:rPr>
              <a:t>a</a:t>
            </a:r>
            <a:r>
              <a:rPr lang="en-US" sz="1006" kern="0" dirty="0">
                <a:solidFill>
                  <a:sysClr val="windowText" lastClr="000000"/>
                </a:solidFill>
                <a:latin typeface="Arial"/>
              </a:rPr>
              <a:t>nd</a:t>
            </a:r>
            <a:r>
              <a:rPr lang="en-US" sz="1006" kern="0" spc="-28" dirty="0">
                <a:solidFill>
                  <a:sysClr val="windowText" lastClr="000000"/>
                </a:solidFill>
                <a:latin typeface="Arial"/>
              </a:rPr>
              <a:t> </a:t>
            </a:r>
            <a:r>
              <a:rPr lang="en-US" sz="1006" kern="0" dirty="0">
                <a:solidFill>
                  <a:sysClr val="windowText" lastClr="000000"/>
                </a:solidFill>
                <a:latin typeface="Arial"/>
              </a:rPr>
              <a:t>s</a:t>
            </a:r>
            <a:r>
              <a:rPr lang="en-US" sz="1006" kern="0" spc="-20" dirty="0">
                <a:solidFill>
                  <a:sysClr val="windowText" lastClr="000000"/>
                </a:solidFill>
                <a:latin typeface="Arial"/>
              </a:rPr>
              <a:t>e</a:t>
            </a:r>
            <a:r>
              <a:rPr lang="en-US" sz="1006" kern="0" dirty="0">
                <a:solidFill>
                  <a:sysClr val="windowText" lastClr="000000"/>
                </a:solidFill>
                <a:latin typeface="Arial"/>
              </a:rPr>
              <a:t>tup</a:t>
            </a:r>
            <a:r>
              <a:rPr lang="en-US" sz="1006" kern="0" spc="-64" dirty="0">
                <a:solidFill>
                  <a:sysClr val="windowText" lastClr="000000"/>
                </a:solidFill>
                <a:latin typeface="Arial"/>
              </a:rPr>
              <a:t> </a:t>
            </a:r>
            <a:r>
              <a:rPr lang="en-US" sz="1006" kern="0" spc="-12" dirty="0">
                <a:solidFill>
                  <a:sysClr val="windowText" lastClr="000000"/>
                </a:solidFill>
                <a:latin typeface="Arial"/>
              </a:rPr>
              <a:t>(</a:t>
            </a:r>
            <a:r>
              <a:rPr lang="en-US" sz="1006" kern="0" dirty="0">
                <a:solidFill>
                  <a:sysClr val="windowText" lastClr="000000"/>
                </a:solidFill>
                <a:latin typeface="Arial"/>
              </a:rPr>
              <a:t>including</a:t>
            </a:r>
            <a:r>
              <a:rPr lang="en-US" sz="1006" kern="0" spc="-99" dirty="0">
                <a:solidFill>
                  <a:sysClr val="windowText" lastClr="000000"/>
                </a:solidFill>
                <a:latin typeface="Arial"/>
              </a:rPr>
              <a:t> </a:t>
            </a:r>
            <a:r>
              <a:rPr lang="en-US" sz="1006" kern="0" dirty="0">
                <a:solidFill>
                  <a:sysClr val="windowText" lastClr="000000"/>
                </a:solidFill>
                <a:latin typeface="Arial"/>
              </a:rPr>
              <a:t>n</a:t>
            </a:r>
            <a:r>
              <a:rPr lang="en-US" sz="1006" kern="0" spc="-20" dirty="0">
                <a:solidFill>
                  <a:sysClr val="windowText" lastClr="000000"/>
                </a:solidFill>
                <a:latin typeface="Arial"/>
              </a:rPr>
              <a:t>e</a:t>
            </a:r>
            <a:r>
              <a:rPr lang="en-US" sz="1006" kern="0" dirty="0">
                <a:solidFill>
                  <a:sysClr val="windowText" lastClr="000000"/>
                </a:solidFill>
                <a:latin typeface="Arial"/>
              </a:rPr>
              <a:t>t</a:t>
            </a:r>
            <a:r>
              <a:rPr lang="en-US" sz="1006" kern="0" spc="-43" dirty="0">
                <a:solidFill>
                  <a:sysClr val="windowText" lastClr="000000"/>
                </a:solidFill>
                <a:latin typeface="Arial"/>
              </a:rPr>
              <a:t>w</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k, </a:t>
            </a:r>
            <a:r>
              <a:rPr lang="en-US" sz="1006" kern="0" spc="-20" dirty="0">
                <a:solidFill>
                  <a:sysClr val="windowText" lastClr="000000"/>
                </a:solidFill>
                <a:latin typeface="Arial"/>
              </a:rPr>
              <a:t>o</a:t>
            </a:r>
            <a:r>
              <a:rPr lang="en-US" sz="1006" kern="0" dirty="0">
                <a:solidFill>
                  <a:sysClr val="windowText" lastClr="000000"/>
                </a:solidFill>
                <a:latin typeface="Arial"/>
              </a:rPr>
              <a:t>p</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spc="-20" dirty="0">
                <a:solidFill>
                  <a:sysClr val="windowText" lastClr="000000"/>
                </a:solidFill>
                <a:latin typeface="Arial"/>
              </a:rPr>
              <a:t>a</a:t>
            </a:r>
            <a:r>
              <a:rPr lang="en-US" sz="1006" kern="0" dirty="0">
                <a:solidFill>
                  <a:sysClr val="windowText" lastClr="000000"/>
                </a:solidFill>
                <a:latin typeface="Arial"/>
              </a:rPr>
              <a:t>ting</a:t>
            </a:r>
            <a:r>
              <a:rPr lang="en-US" sz="1006" kern="0" spc="-28" dirty="0">
                <a:solidFill>
                  <a:sysClr val="windowText" lastClr="000000"/>
                </a:solidFill>
                <a:latin typeface="Arial"/>
              </a:rPr>
              <a:t> </a:t>
            </a:r>
            <a:r>
              <a:rPr lang="en-US" sz="1006" kern="0" dirty="0">
                <a:solidFill>
                  <a:sysClr val="windowText" lastClr="000000"/>
                </a:solidFill>
                <a:latin typeface="Arial"/>
              </a:rPr>
              <a:t>s</a:t>
            </a:r>
            <a:r>
              <a:rPr lang="en-US" sz="1006" kern="0" spc="-36" dirty="0">
                <a:solidFill>
                  <a:sysClr val="windowText" lastClr="000000"/>
                </a:solidFill>
                <a:latin typeface="Arial"/>
              </a:rPr>
              <a:t>y</a:t>
            </a:r>
            <a:r>
              <a:rPr lang="en-US" sz="1006" kern="0" dirty="0">
                <a:solidFill>
                  <a:sysClr val="windowText" lastClr="000000"/>
                </a:solidFill>
                <a:latin typeface="Arial"/>
              </a:rPr>
              <a:t>st</a:t>
            </a:r>
            <a:r>
              <a:rPr lang="en-US" sz="1006" kern="0" spc="-20" dirty="0">
                <a:solidFill>
                  <a:sysClr val="windowText" lastClr="000000"/>
                </a:solidFill>
                <a:latin typeface="Arial"/>
              </a:rPr>
              <a:t>e</a:t>
            </a:r>
            <a:r>
              <a:rPr lang="en-US" sz="1006" kern="0" dirty="0">
                <a:solidFill>
                  <a:sysClr val="windowText" lastClr="000000"/>
                </a:solidFill>
                <a:latin typeface="Arial"/>
              </a:rPr>
              <a:t>ms, </a:t>
            </a:r>
          </a:p>
        </p:txBody>
      </p:sp>
      <p:sp>
        <p:nvSpPr>
          <p:cNvPr id="774" name="Rectangle 774"/>
          <p:cNvSpPr/>
          <p:nvPr/>
        </p:nvSpPr>
        <p:spPr>
          <a:xfrm>
            <a:off x="6984306" y="5596299"/>
            <a:ext cx="2769284" cy="322011"/>
          </a:xfrm>
          <a:prstGeom prst="rect">
            <a:avLst/>
          </a:prstGeom>
        </p:spPr>
        <p:txBody>
          <a:bodyPr wrap="none" lIns="0" tIns="0" rIns="0" bIns="0">
            <a:spAutoFit/>
          </a:bodyPr>
          <a:lstStyle/>
          <a:p>
            <a:pPr marL="173600" defTabSz="913687"/>
            <a:r>
              <a:rPr lang="en-US" sz="1009" kern="0" spc="-22" dirty="0">
                <a:solidFill>
                  <a:sysClr val="windowText" lastClr="000000"/>
                </a:solidFill>
                <a:latin typeface="Arial"/>
              </a:rPr>
              <a:t>a</a:t>
            </a:r>
            <a:r>
              <a:rPr lang="en-US" sz="1009" kern="0" dirty="0">
                <a:solidFill>
                  <a:sysClr val="windowText" lastClr="000000"/>
                </a:solidFill>
                <a:latin typeface="Arial"/>
              </a:rPr>
              <a:t>pplic</a:t>
            </a:r>
            <a:r>
              <a:rPr lang="en-US" sz="1009" kern="0" spc="-23" dirty="0">
                <a:solidFill>
                  <a:sysClr val="windowText" lastClr="000000"/>
                </a:solidFill>
                <a:latin typeface="Arial"/>
              </a:rPr>
              <a:t>a</a:t>
            </a:r>
            <a:r>
              <a:rPr lang="en-US" sz="1009" kern="0" dirty="0">
                <a:solidFill>
                  <a:sysClr val="windowText" lastClr="000000"/>
                </a:solidFill>
                <a:latin typeface="Arial"/>
              </a:rPr>
              <a:t>ti</a:t>
            </a:r>
            <a:r>
              <a:rPr lang="en-US" sz="1009" kern="0" spc="-22" dirty="0">
                <a:solidFill>
                  <a:sysClr val="windowText" lastClr="000000"/>
                </a:solidFill>
                <a:latin typeface="Arial"/>
              </a:rPr>
              <a:t>o</a:t>
            </a:r>
            <a:r>
              <a:rPr lang="en-US" sz="1009" kern="0" dirty="0">
                <a:solidFill>
                  <a:sysClr val="windowText" lastClr="000000"/>
                </a:solidFill>
                <a:latin typeface="Arial"/>
              </a:rPr>
              <a:t>ns,</a:t>
            </a:r>
            <a:r>
              <a:rPr lang="en-US" sz="1009" kern="0" spc="-64" dirty="0">
                <a:solidFill>
                  <a:sysClr val="windowText" lastClr="000000"/>
                </a:solidFill>
                <a:latin typeface="Arial"/>
              </a:rPr>
              <a:t> </a:t>
            </a:r>
            <a:r>
              <a:rPr lang="en-US" sz="1009" kern="0" dirty="0">
                <a:solidFill>
                  <a:sysClr val="windowText" lastClr="000000"/>
                </a:solidFill>
                <a:latin typeface="Arial"/>
              </a:rPr>
              <a:t>d</a:t>
            </a:r>
            <a:r>
              <a:rPr lang="en-US" sz="1009" kern="0" spc="-22" dirty="0">
                <a:solidFill>
                  <a:sysClr val="windowText" lastClr="000000"/>
                </a:solidFill>
                <a:latin typeface="Arial"/>
              </a:rPr>
              <a:t>a</a:t>
            </a:r>
            <a:r>
              <a:rPr lang="en-US" sz="1009" kern="0" dirty="0">
                <a:solidFill>
                  <a:sysClr val="windowText" lastClr="000000"/>
                </a:solidFill>
                <a:latin typeface="Arial"/>
              </a:rPr>
              <a:t>t</a:t>
            </a:r>
            <a:r>
              <a:rPr lang="en-US" sz="1009" kern="0" spc="-22" dirty="0">
                <a:solidFill>
                  <a:sysClr val="windowText" lastClr="000000"/>
                </a:solidFill>
                <a:latin typeface="Arial"/>
              </a:rPr>
              <a:t>a</a:t>
            </a:r>
            <a:r>
              <a:rPr lang="en-US" sz="1009" kern="0" dirty="0">
                <a:solidFill>
                  <a:sysClr val="windowText" lastClr="000000"/>
                </a:solidFill>
                <a:latin typeface="Arial"/>
              </a:rPr>
              <a:t>b</a:t>
            </a:r>
            <a:r>
              <a:rPr lang="en-US" sz="1009" kern="0" spc="-22" dirty="0">
                <a:solidFill>
                  <a:sysClr val="windowText" lastClr="000000"/>
                </a:solidFill>
                <a:latin typeface="Arial"/>
              </a:rPr>
              <a:t>a</a:t>
            </a:r>
            <a:r>
              <a:rPr lang="en-US" sz="1009" kern="0" dirty="0">
                <a:solidFill>
                  <a:sysClr val="windowText" lastClr="000000"/>
                </a:solidFill>
                <a:latin typeface="Arial"/>
              </a:rPr>
              <a:t>s</a:t>
            </a:r>
            <a:r>
              <a:rPr lang="en-US" sz="1009" kern="0" spc="-23" dirty="0">
                <a:solidFill>
                  <a:sysClr val="windowText" lastClr="000000"/>
                </a:solidFill>
                <a:latin typeface="Arial"/>
              </a:rPr>
              <a:t>e</a:t>
            </a:r>
            <a:r>
              <a:rPr lang="en-US" sz="1009" kern="0" dirty="0">
                <a:solidFill>
                  <a:sysClr val="windowText" lastClr="000000"/>
                </a:solidFill>
                <a:latin typeface="Arial"/>
              </a:rPr>
              <a:t>s,</a:t>
            </a:r>
            <a:r>
              <a:rPr lang="en-US" sz="1009" kern="0" spc="-64" dirty="0">
                <a:solidFill>
                  <a:sysClr val="windowText" lastClr="000000"/>
                </a:solidFill>
                <a:latin typeface="Arial"/>
              </a:rPr>
              <a:t> </a:t>
            </a:r>
            <a:r>
              <a:rPr lang="en-US" sz="1009" kern="0" spc="-12" dirty="0">
                <a:solidFill>
                  <a:sysClr val="windowText" lastClr="000000"/>
                </a:solidFill>
                <a:latin typeface="Arial"/>
              </a:rPr>
              <a:t>r</a:t>
            </a:r>
            <a:r>
              <a:rPr lang="en-US" sz="1009" kern="0" spc="-22" dirty="0">
                <a:solidFill>
                  <a:sysClr val="windowText" lastClr="000000"/>
                </a:solidFill>
                <a:latin typeface="Arial"/>
              </a:rPr>
              <a:t>e</a:t>
            </a:r>
            <a:r>
              <a:rPr lang="en-US" sz="1009" kern="0" dirty="0">
                <a:solidFill>
                  <a:sysClr val="windowText" lastClr="000000"/>
                </a:solidFill>
                <a:latin typeface="Arial"/>
              </a:rPr>
              <a:t>m</a:t>
            </a:r>
            <a:r>
              <a:rPr lang="en-US" sz="1009" kern="0" spc="-22" dirty="0">
                <a:solidFill>
                  <a:sysClr val="windowText" lastClr="000000"/>
                </a:solidFill>
                <a:latin typeface="Arial"/>
              </a:rPr>
              <a:t>o</a:t>
            </a:r>
            <a:r>
              <a:rPr lang="en-US" sz="1009" kern="0" dirty="0">
                <a:solidFill>
                  <a:sysClr val="windowText" lastClr="000000"/>
                </a:solidFill>
                <a:latin typeface="Arial"/>
              </a:rPr>
              <a:t>t</a:t>
            </a:r>
            <a:r>
              <a:rPr lang="en-US" sz="1009" kern="0" spc="-22" dirty="0">
                <a:solidFill>
                  <a:sysClr val="windowText" lastClr="000000"/>
                </a:solidFill>
                <a:latin typeface="Arial"/>
              </a:rPr>
              <a:t>e</a:t>
            </a:r>
            <a:r>
              <a:rPr lang="en-US" sz="1009" kern="0" dirty="0">
                <a:solidFill>
                  <a:sysClr val="windowText" lastClr="000000"/>
                </a:solidFill>
                <a:latin typeface="Arial"/>
              </a:rPr>
              <a:t> </a:t>
            </a:r>
            <a:r>
              <a:rPr lang="en-US" sz="1009" kern="0" spc="-22" dirty="0">
                <a:solidFill>
                  <a:sysClr val="windowText" lastClr="000000"/>
                </a:solidFill>
                <a:latin typeface="Arial"/>
              </a:rPr>
              <a:t>a</a:t>
            </a:r>
            <a:r>
              <a:rPr lang="en-US" sz="1009" kern="0" dirty="0">
                <a:solidFill>
                  <a:sysClr val="windowText" lastClr="000000"/>
                </a:solidFill>
                <a:latin typeface="Arial"/>
              </a:rPr>
              <a:t>cc</a:t>
            </a:r>
            <a:r>
              <a:rPr lang="en-US" sz="1009" kern="0" spc="-24" dirty="0">
                <a:solidFill>
                  <a:sysClr val="windowText" lastClr="000000"/>
                </a:solidFill>
                <a:latin typeface="Arial"/>
              </a:rPr>
              <a:t>e</a:t>
            </a:r>
            <a:r>
              <a:rPr lang="en-US" sz="1009" kern="0" dirty="0">
                <a:solidFill>
                  <a:sysClr val="windowText" lastClr="000000"/>
                </a:solidFill>
                <a:latin typeface="Arial"/>
              </a:rPr>
              <a:t>ss)</a:t>
            </a:r>
          </a:p>
          <a:p>
            <a:pPr defTabSz="913687">
              <a:lnSpc>
                <a:spcPts val="1260"/>
              </a:lnSpc>
            </a:pPr>
            <a:r>
              <a:rPr lang="en-US" sz="683" kern="0" spc="690" dirty="0">
                <a:solidFill>
                  <a:srgbClr val="FFD200"/>
                </a:solidFill>
                <a:latin typeface="Arial"/>
              </a:rPr>
              <a:t>►</a:t>
            </a:r>
            <a:r>
              <a:rPr lang="en-US" sz="1006" kern="0" dirty="0">
                <a:solidFill>
                  <a:sysClr val="windowText" lastClr="000000"/>
                </a:solidFill>
                <a:latin typeface="Arial"/>
              </a:rPr>
              <a:t>P</a:t>
            </a:r>
            <a:r>
              <a:rPr lang="en-US" sz="1006" kern="0" spc="-12" dirty="0">
                <a:solidFill>
                  <a:sysClr val="windowText" lastClr="000000"/>
                </a:solidFill>
                <a:latin typeface="Arial"/>
              </a:rPr>
              <a:t>r</a:t>
            </a:r>
            <a:r>
              <a:rPr lang="en-US" sz="1006" kern="0" spc="-20" dirty="0">
                <a:solidFill>
                  <a:sysClr val="windowText" lastClr="000000"/>
                </a:solidFill>
                <a:latin typeface="Arial"/>
              </a:rPr>
              <a:t>o</a:t>
            </a:r>
            <a:r>
              <a:rPr lang="en-US" sz="1006" kern="0" dirty="0">
                <a:solidFill>
                  <a:sysClr val="windowText" lastClr="000000"/>
                </a:solidFill>
                <a:latin typeface="Arial"/>
              </a:rPr>
              <a:t>c</a:t>
            </a:r>
            <a:r>
              <a:rPr lang="en-US" sz="1006" kern="0" spc="-20" dirty="0">
                <a:solidFill>
                  <a:sysClr val="windowText" lastClr="000000"/>
                </a:solidFill>
                <a:latin typeface="Arial"/>
              </a:rPr>
              <a:t>e</a:t>
            </a:r>
            <a:r>
              <a:rPr lang="en-US" sz="1006" kern="0" dirty="0">
                <a:solidFill>
                  <a:sysClr val="windowText" lastClr="000000"/>
                </a:solidFill>
                <a:latin typeface="Arial"/>
              </a:rPr>
              <a:t>ssing</a:t>
            </a:r>
            <a:r>
              <a:rPr lang="en-US" sz="1006" kern="0" spc="-64" dirty="0">
                <a:solidFill>
                  <a:sysClr val="windowText" lastClr="000000"/>
                </a:solidFill>
                <a:latin typeface="Arial"/>
              </a:rPr>
              <a:t> </a:t>
            </a:r>
            <a:r>
              <a:rPr lang="en-US" sz="1006" kern="0" dirty="0">
                <a:solidFill>
                  <a:sysClr val="windowText" lastClr="000000"/>
                </a:solidFill>
                <a:latin typeface="Arial"/>
              </a:rPr>
              <a:t>n</a:t>
            </a:r>
            <a:r>
              <a:rPr lang="en-US" sz="1006" kern="0" spc="-20" dirty="0">
                <a:solidFill>
                  <a:sysClr val="windowText" lastClr="000000"/>
                </a:solidFill>
                <a:latin typeface="Arial"/>
              </a:rPr>
              <a:t>e</a:t>
            </a:r>
            <a:r>
              <a:rPr lang="en-US" sz="1006" kern="0" spc="-43" dirty="0">
                <a:solidFill>
                  <a:sysClr val="windowText" lastClr="000000"/>
                </a:solidFill>
                <a:latin typeface="Arial"/>
              </a:rPr>
              <a:t>w</a:t>
            </a:r>
            <a:r>
              <a:rPr lang="en-US" sz="1006" kern="0" dirty="0">
                <a:solidFill>
                  <a:sysClr val="windowText" lastClr="000000"/>
                </a:solidFill>
                <a:latin typeface="Arial"/>
              </a:rPr>
              <a:t> </a:t>
            </a:r>
            <a:r>
              <a:rPr lang="en-US" sz="1006" kern="0" spc="-20" dirty="0">
                <a:solidFill>
                  <a:sysClr val="windowText" lastClr="000000"/>
                </a:solidFill>
                <a:latin typeface="Arial"/>
              </a:rPr>
              <a:t>a</a:t>
            </a:r>
            <a:r>
              <a:rPr lang="en-US" sz="1006" kern="0" dirty="0">
                <a:solidFill>
                  <a:sysClr val="windowText" lastClr="000000"/>
                </a:solidFill>
                <a:latin typeface="Arial"/>
              </a:rPr>
              <a:t>nd</a:t>
            </a:r>
            <a:r>
              <a:rPr lang="en-US" sz="1006" kern="0" spc="-64" dirty="0">
                <a:solidFill>
                  <a:sysClr val="windowText" lastClr="000000"/>
                </a:solidFill>
                <a:latin typeface="Arial"/>
              </a:rPr>
              <a:t> </a:t>
            </a:r>
            <a:r>
              <a:rPr lang="en-US" sz="1006" kern="0" spc="-20" dirty="0">
                <a:solidFill>
                  <a:sysClr val="windowText" lastClr="000000"/>
                </a:solidFill>
                <a:latin typeface="Arial"/>
              </a:rPr>
              <a:t>e</a:t>
            </a:r>
            <a:r>
              <a:rPr lang="en-US" sz="1006" kern="0" dirty="0">
                <a:solidFill>
                  <a:sysClr val="windowText" lastClr="000000"/>
                </a:solidFill>
                <a:latin typeface="Arial"/>
              </a:rPr>
              <a:t>m</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dirty="0">
                <a:solidFill>
                  <a:sysClr val="windowText" lastClr="000000"/>
                </a:solidFill>
                <a:latin typeface="Arial"/>
              </a:rPr>
              <a:t>g</a:t>
            </a:r>
            <a:r>
              <a:rPr lang="en-US" sz="1006" kern="0" spc="-20" dirty="0">
                <a:solidFill>
                  <a:sysClr val="windowText" lastClr="000000"/>
                </a:solidFill>
                <a:latin typeface="Arial"/>
              </a:rPr>
              <a:t>e</a:t>
            </a:r>
            <a:r>
              <a:rPr lang="en-US" sz="1006" kern="0" dirty="0">
                <a:solidFill>
                  <a:sysClr val="windowText" lastClr="000000"/>
                </a:solidFill>
                <a:latin typeface="Arial"/>
              </a:rPr>
              <a:t>nc</a:t>
            </a:r>
            <a:r>
              <a:rPr lang="en-US" sz="1006" kern="0" spc="-36" dirty="0">
                <a:solidFill>
                  <a:sysClr val="windowText" lastClr="000000"/>
                </a:solidFill>
                <a:latin typeface="Arial"/>
              </a:rPr>
              <a:t>y</a:t>
            </a:r>
            <a:r>
              <a:rPr lang="en-US" sz="1006" kern="0" dirty="0">
                <a:solidFill>
                  <a:sysClr val="windowText" lastClr="000000"/>
                </a:solidFill>
                <a:latin typeface="Arial"/>
              </a:rPr>
              <a:t> us</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spc="-28" dirty="0">
                <a:solidFill>
                  <a:sysClr val="windowText" lastClr="000000"/>
                </a:solidFill>
                <a:latin typeface="Arial"/>
              </a:rPr>
              <a:t> </a:t>
            </a:r>
            <a:r>
              <a:rPr lang="en-US" sz="1006" kern="0" spc="-12" dirty="0">
                <a:solidFill>
                  <a:sysClr val="windowText" lastClr="000000"/>
                </a:solidFill>
                <a:latin typeface="Arial"/>
              </a:rPr>
              <a:t>r</a:t>
            </a:r>
            <a:r>
              <a:rPr lang="en-US" sz="1006" kern="0" spc="-20" dirty="0">
                <a:solidFill>
                  <a:sysClr val="windowText" lastClr="000000"/>
                </a:solidFill>
                <a:latin typeface="Arial"/>
              </a:rPr>
              <a:t>e</a:t>
            </a:r>
            <a:r>
              <a:rPr lang="en-US" sz="1006" kern="0" dirty="0">
                <a:solidFill>
                  <a:sysClr val="windowText" lastClr="000000"/>
                </a:solidFill>
                <a:latin typeface="Arial"/>
              </a:rPr>
              <a:t>qu</a:t>
            </a:r>
            <a:r>
              <a:rPr lang="en-US" sz="1006" kern="0" spc="-20" dirty="0">
                <a:solidFill>
                  <a:sysClr val="windowText" lastClr="000000"/>
                </a:solidFill>
                <a:latin typeface="Arial"/>
              </a:rPr>
              <a:t>e</a:t>
            </a:r>
            <a:r>
              <a:rPr lang="en-US" sz="1006" kern="0" dirty="0">
                <a:solidFill>
                  <a:sysClr val="windowText" lastClr="000000"/>
                </a:solidFill>
                <a:latin typeface="Arial"/>
              </a:rPr>
              <a:t>sts</a:t>
            </a:r>
          </a:p>
        </p:txBody>
      </p:sp>
      <p:sp>
        <p:nvSpPr>
          <p:cNvPr id="775" name="Rectangle 775"/>
          <p:cNvSpPr/>
          <p:nvPr/>
        </p:nvSpPr>
        <p:spPr>
          <a:xfrm>
            <a:off x="6984307" y="5916736"/>
            <a:ext cx="2101537" cy="321498"/>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spc="-12"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n</a:t>
            </a:r>
            <a:r>
              <a:rPr lang="en-US" sz="1006" kern="0" spc="-20" dirty="0">
                <a:solidFill>
                  <a:sysClr val="windowText" lastClr="000000"/>
                </a:solidFill>
                <a:latin typeface="Arial"/>
              </a:rPr>
              <a:t>a</a:t>
            </a:r>
            <a:r>
              <a:rPr lang="en-US" sz="1006" kern="0" dirty="0">
                <a:solidFill>
                  <a:sysClr val="windowText" lastClr="000000"/>
                </a:solidFill>
                <a:latin typeface="Arial"/>
              </a:rPr>
              <a:t>ging</a:t>
            </a:r>
            <a:r>
              <a:rPr lang="en-US" sz="1006" kern="0" spc="-64" dirty="0">
                <a:solidFill>
                  <a:sysClr val="windowText" lastClr="000000"/>
                </a:solidFill>
                <a:latin typeface="Arial"/>
              </a:rPr>
              <a:t> </a:t>
            </a:r>
            <a:r>
              <a:rPr lang="en-US" sz="1006" kern="0" dirty="0">
                <a:solidFill>
                  <a:sysClr val="windowText" lastClr="000000"/>
                </a:solidFill>
                <a:latin typeface="Arial"/>
              </a:rPr>
              <a:t>p</a:t>
            </a:r>
            <a:r>
              <a:rPr lang="en-US" sz="1006" kern="0" spc="-20" dirty="0">
                <a:solidFill>
                  <a:sysClr val="windowText" lastClr="000000"/>
                </a:solidFill>
                <a:latin typeface="Arial"/>
              </a:rPr>
              <a:t>a</a:t>
            </a:r>
            <a:r>
              <a:rPr lang="en-US" sz="1006" kern="0" dirty="0">
                <a:solidFill>
                  <a:sysClr val="windowText" lastClr="000000"/>
                </a:solidFill>
                <a:latin typeface="Arial"/>
              </a:rPr>
              <a:t>ss</a:t>
            </a:r>
            <a:r>
              <a:rPr lang="en-US" sz="1006" kern="0" spc="-43" dirty="0">
                <a:solidFill>
                  <a:sysClr val="windowText" lastClr="000000"/>
                </a:solidFill>
                <a:latin typeface="Arial"/>
              </a:rPr>
              <a:t>w</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d </a:t>
            </a:r>
            <a:r>
              <a:rPr lang="en-US" sz="1006" kern="0" spc="-12" dirty="0">
                <a:solidFill>
                  <a:sysClr val="windowText" lastClr="000000"/>
                </a:solidFill>
                <a:latin typeface="Arial"/>
              </a:rPr>
              <a:t>r</a:t>
            </a:r>
            <a:r>
              <a:rPr lang="en-US" sz="1006" kern="0" spc="-20" dirty="0">
                <a:solidFill>
                  <a:sysClr val="windowText" lastClr="000000"/>
                </a:solidFill>
                <a:latin typeface="Arial"/>
              </a:rPr>
              <a:t>e</a:t>
            </a:r>
            <a:r>
              <a:rPr lang="en-US" sz="1006" kern="0" dirty="0">
                <a:solidFill>
                  <a:sysClr val="windowText" lastClr="000000"/>
                </a:solidFill>
                <a:latin typeface="Arial"/>
              </a:rPr>
              <a:t>s</a:t>
            </a:r>
            <a:r>
              <a:rPr lang="en-US" sz="1006" kern="0" spc="-20" dirty="0">
                <a:solidFill>
                  <a:sysClr val="windowText" lastClr="000000"/>
                </a:solidFill>
                <a:latin typeface="Arial"/>
              </a:rPr>
              <a:t>e</a:t>
            </a:r>
            <a:r>
              <a:rPr lang="en-US" sz="1006" kern="0" dirty="0">
                <a:solidFill>
                  <a:sysClr val="windowText" lastClr="000000"/>
                </a:solidFill>
                <a:latin typeface="Arial"/>
              </a:rPr>
              <a:t>t p</a:t>
            </a:r>
            <a:r>
              <a:rPr lang="en-US" sz="1006" kern="0" spc="-12" dirty="0">
                <a:solidFill>
                  <a:sysClr val="windowText" lastClr="000000"/>
                </a:solidFill>
                <a:latin typeface="Arial"/>
              </a:rPr>
              <a:t>r</a:t>
            </a:r>
            <a:r>
              <a:rPr lang="en-US" sz="1006" kern="0" spc="-20" dirty="0">
                <a:solidFill>
                  <a:sysClr val="windowText" lastClr="000000"/>
                </a:solidFill>
                <a:latin typeface="Arial"/>
              </a:rPr>
              <a:t>o</a:t>
            </a:r>
            <a:r>
              <a:rPr lang="en-US" sz="1006" kern="0" dirty="0">
                <a:solidFill>
                  <a:sysClr val="windowText" lastClr="000000"/>
                </a:solidFill>
                <a:latin typeface="Arial"/>
              </a:rPr>
              <a:t>c</a:t>
            </a:r>
            <a:r>
              <a:rPr lang="en-US" sz="1006" kern="0" spc="-20" dirty="0">
                <a:solidFill>
                  <a:sysClr val="windowText" lastClr="000000"/>
                </a:solidFill>
                <a:latin typeface="Arial"/>
              </a:rPr>
              <a:t>e</a:t>
            </a:r>
            <a:r>
              <a:rPr lang="en-US" sz="1006" kern="0" dirty="0">
                <a:solidFill>
                  <a:sysClr val="windowText" lastClr="000000"/>
                </a:solidFill>
                <a:latin typeface="Arial"/>
              </a:rPr>
              <a:t>ss</a:t>
            </a:r>
          </a:p>
          <a:p>
            <a:pPr defTabSz="913687">
              <a:lnSpc>
                <a:spcPts val="1259"/>
              </a:lnSpc>
            </a:pPr>
            <a:r>
              <a:rPr lang="en-US" sz="686" kern="0" spc="687" dirty="0">
                <a:solidFill>
                  <a:srgbClr val="FFD200"/>
                </a:solidFill>
                <a:latin typeface="Arial"/>
              </a:rPr>
              <a:t>►</a:t>
            </a:r>
            <a:r>
              <a:rPr lang="en-US" sz="1009" kern="0" spc="-41" dirty="0">
                <a:solidFill>
                  <a:sysClr val="windowText" lastClr="000000"/>
                </a:solidFill>
                <a:latin typeface="Arial"/>
              </a:rPr>
              <a:t>T</a:t>
            </a:r>
            <a:r>
              <a:rPr lang="en-US" sz="1009" kern="0" spc="-22" dirty="0">
                <a:solidFill>
                  <a:sysClr val="windowText" lastClr="000000"/>
                </a:solidFill>
                <a:latin typeface="Arial"/>
              </a:rPr>
              <a:t>e</a:t>
            </a:r>
            <a:r>
              <a:rPr lang="en-US" sz="1009" kern="0" spc="-12" dirty="0">
                <a:solidFill>
                  <a:sysClr val="windowText" lastClr="000000"/>
                </a:solidFill>
                <a:latin typeface="Arial"/>
              </a:rPr>
              <a:t>r</a:t>
            </a:r>
            <a:r>
              <a:rPr lang="en-US" sz="1009" kern="0" dirty="0">
                <a:solidFill>
                  <a:sysClr val="windowText" lastClr="000000"/>
                </a:solidFill>
                <a:latin typeface="Arial"/>
              </a:rPr>
              <a:t>min</a:t>
            </a:r>
            <a:r>
              <a:rPr lang="en-US" sz="1009" kern="0" spc="-22" dirty="0">
                <a:solidFill>
                  <a:sysClr val="windowText" lastClr="000000"/>
                </a:solidFill>
                <a:latin typeface="Arial"/>
              </a:rPr>
              <a:t>a</a:t>
            </a:r>
            <a:r>
              <a:rPr lang="en-US" sz="1009" kern="0" dirty="0">
                <a:solidFill>
                  <a:sysClr val="windowText" lastClr="000000"/>
                </a:solidFill>
                <a:latin typeface="Arial"/>
              </a:rPr>
              <a:t>ti</a:t>
            </a:r>
            <a:r>
              <a:rPr lang="en-US" sz="1009" kern="0" spc="-22" dirty="0">
                <a:solidFill>
                  <a:sysClr val="windowText" lastClr="000000"/>
                </a:solidFill>
                <a:latin typeface="Arial"/>
              </a:rPr>
              <a:t>o</a:t>
            </a:r>
            <a:r>
              <a:rPr lang="en-US" sz="1009" kern="0" dirty="0">
                <a:solidFill>
                  <a:sysClr val="windowText" lastClr="000000"/>
                </a:solidFill>
                <a:latin typeface="Arial"/>
              </a:rPr>
              <a:t>n p</a:t>
            </a:r>
            <a:r>
              <a:rPr lang="en-US" sz="1009" kern="0" spc="-12" dirty="0">
                <a:solidFill>
                  <a:sysClr val="windowText" lastClr="000000"/>
                </a:solidFill>
                <a:latin typeface="Arial"/>
              </a:rPr>
              <a:t>r</a:t>
            </a:r>
            <a:r>
              <a:rPr lang="en-US" sz="1009" kern="0" spc="-22" dirty="0">
                <a:solidFill>
                  <a:sysClr val="windowText" lastClr="000000"/>
                </a:solidFill>
                <a:latin typeface="Arial"/>
              </a:rPr>
              <a:t>o</a:t>
            </a:r>
            <a:r>
              <a:rPr lang="en-US" sz="1009" kern="0" dirty="0">
                <a:solidFill>
                  <a:sysClr val="windowText" lastClr="000000"/>
                </a:solidFill>
                <a:latin typeface="Arial"/>
              </a:rPr>
              <a:t>c</a:t>
            </a:r>
            <a:r>
              <a:rPr lang="en-US" sz="1009" kern="0" spc="-23" dirty="0">
                <a:solidFill>
                  <a:sysClr val="windowText" lastClr="000000"/>
                </a:solidFill>
                <a:latin typeface="Arial"/>
              </a:rPr>
              <a:t>e</a:t>
            </a:r>
            <a:r>
              <a:rPr lang="en-US" sz="1009" kern="0" dirty="0">
                <a:solidFill>
                  <a:sysClr val="windowText" lastClr="000000"/>
                </a:solidFill>
                <a:latin typeface="Arial"/>
              </a:rPr>
              <a:t>ss</a:t>
            </a:r>
            <a:r>
              <a:rPr lang="en-US" sz="1009" kern="0" spc="-11" dirty="0">
                <a:solidFill>
                  <a:sysClr val="windowText" lastClr="000000"/>
                </a:solidFill>
                <a:latin typeface="Arial"/>
              </a:rPr>
              <a:t>i</a:t>
            </a:r>
            <a:r>
              <a:rPr lang="en-US" sz="1009" kern="0" dirty="0">
                <a:solidFill>
                  <a:sysClr val="windowText" lastClr="000000"/>
                </a:solidFill>
                <a:latin typeface="Arial"/>
              </a:rPr>
              <a:t>ng </a:t>
            </a:r>
          </a:p>
        </p:txBody>
      </p:sp>
      <p:sp>
        <p:nvSpPr>
          <p:cNvPr id="776" name="Rectangle 776"/>
          <p:cNvSpPr/>
          <p:nvPr/>
        </p:nvSpPr>
        <p:spPr>
          <a:xfrm>
            <a:off x="3268014" y="5498609"/>
            <a:ext cx="1332994" cy="171907"/>
          </a:xfrm>
          <a:prstGeom prst="rect">
            <a:avLst/>
          </a:prstGeom>
        </p:spPr>
        <p:txBody>
          <a:bodyPr wrap="none" lIns="0" tIns="0" rIns="0" bIns="0">
            <a:spAutoFit/>
          </a:bodyPr>
          <a:lstStyle/>
          <a:p>
            <a:pPr defTabSz="913687"/>
            <a:r>
              <a:rPr lang="en-US" sz="1117" b="1" kern="0" dirty="0">
                <a:solidFill>
                  <a:sysClr val="windowText" lastClr="000000"/>
                </a:solidFill>
                <a:latin typeface="Arial"/>
              </a:rPr>
              <a:t>S</a:t>
            </a:r>
            <a:r>
              <a:rPr lang="en-US" sz="1117" b="1" kern="0" spc="-10" dirty="0">
                <a:solidFill>
                  <a:sysClr val="windowText" lastClr="000000"/>
                </a:solidFill>
                <a:latin typeface="Arial"/>
              </a:rPr>
              <a:t>ec</a:t>
            </a:r>
            <a:r>
              <a:rPr lang="en-US" sz="1117" b="1" kern="0" dirty="0">
                <a:solidFill>
                  <a:sysClr val="windowText" lastClr="000000"/>
                </a:solidFill>
                <a:latin typeface="Arial"/>
              </a:rPr>
              <a:t>ur</a:t>
            </a:r>
            <a:r>
              <a:rPr lang="en-US" sz="1117" b="1" kern="0" spc="-25" dirty="0">
                <a:solidFill>
                  <a:sysClr val="windowText" lastClr="000000"/>
                </a:solidFill>
                <a:latin typeface="Arial"/>
              </a:rPr>
              <a:t>i</a:t>
            </a:r>
            <a:r>
              <a:rPr lang="en-US" sz="1117" b="1" kern="0" spc="-12" dirty="0">
                <a:solidFill>
                  <a:sysClr val="windowText" lastClr="000000"/>
                </a:solidFill>
                <a:latin typeface="Arial"/>
              </a:rPr>
              <a:t>t</a:t>
            </a:r>
            <a:r>
              <a:rPr lang="en-US" sz="1117" b="1" kern="0" spc="-10" dirty="0">
                <a:solidFill>
                  <a:sysClr val="windowText" lastClr="000000"/>
                </a:solidFill>
                <a:latin typeface="Arial"/>
              </a:rPr>
              <a:t>y</a:t>
            </a:r>
            <a:r>
              <a:rPr lang="en-US" sz="1117" b="1" kern="0" spc="-22" dirty="0">
                <a:solidFill>
                  <a:sysClr val="windowText" lastClr="000000"/>
                </a:solidFill>
                <a:latin typeface="Arial"/>
              </a:rPr>
              <a:t> </a:t>
            </a:r>
            <a:r>
              <a:rPr lang="en-US" sz="1117" b="1" kern="0" dirty="0">
                <a:solidFill>
                  <a:sysClr val="windowText" lastClr="000000"/>
                </a:solidFill>
                <a:latin typeface="Arial"/>
              </a:rPr>
              <a:t>m</a:t>
            </a:r>
            <a:r>
              <a:rPr lang="en-US" sz="1117" b="1" kern="0" spc="-35" dirty="0">
                <a:solidFill>
                  <a:sysClr val="windowText" lastClr="000000"/>
                </a:solidFill>
                <a:latin typeface="Arial"/>
              </a:rPr>
              <a:t>o</a:t>
            </a:r>
            <a:r>
              <a:rPr lang="en-US" sz="1117" b="1" kern="0" dirty="0">
                <a:solidFill>
                  <a:sysClr val="windowText" lastClr="000000"/>
                </a:solidFill>
                <a:latin typeface="Arial"/>
              </a:rPr>
              <a:t>n</a:t>
            </a:r>
            <a:r>
              <a:rPr lang="en-US" sz="1117" b="1" kern="0" spc="-22" dirty="0">
                <a:solidFill>
                  <a:sysClr val="windowText" lastClr="000000"/>
                </a:solidFill>
                <a:latin typeface="Arial"/>
              </a:rPr>
              <a:t>i</a:t>
            </a:r>
            <a:r>
              <a:rPr lang="en-US" sz="1117" b="1" kern="0" spc="-12" dirty="0">
                <a:solidFill>
                  <a:sysClr val="windowText" lastClr="000000"/>
                </a:solidFill>
                <a:latin typeface="Arial"/>
              </a:rPr>
              <a:t>t</a:t>
            </a:r>
            <a:r>
              <a:rPr lang="en-US" sz="1117" b="1" kern="0" spc="-35" dirty="0">
                <a:solidFill>
                  <a:sysClr val="windowText" lastClr="000000"/>
                </a:solidFill>
                <a:latin typeface="Arial"/>
              </a:rPr>
              <a:t>o</a:t>
            </a:r>
            <a:r>
              <a:rPr lang="en-US" sz="1117" b="1" kern="0" dirty="0">
                <a:solidFill>
                  <a:sysClr val="windowText" lastClr="000000"/>
                </a:solidFill>
                <a:latin typeface="Arial"/>
              </a:rPr>
              <a:t>r</a:t>
            </a:r>
            <a:r>
              <a:rPr lang="en-US" sz="1117" b="1" kern="0" spc="-25" dirty="0">
                <a:solidFill>
                  <a:sysClr val="windowText" lastClr="000000"/>
                </a:solidFill>
                <a:latin typeface="Arial"/>
              </a:rPr>
              <a:t>i</a:t>
            </a:r>
            <a:r>
              <a:rPr lang="en-US" sz="1117" b="1" kern="0" dirty="0">
                <a:solidFill>
                  <a:sysClr val="windowText" lastClr="000000"/>
                </a:solidFill>
                <a:latin typeface="Arial"/>
              </a:rPr>
              <a:t>ng</a:t>
            </a:r>
          </a:p>
        </p:txBody>
      </p:sp>
      <p:sp>
        <p:nvSpPr>
          <p:cNvPr id="777" name="Rectangle 777"/>
          <p:cNvSpPr/>
          <p:nvPr/>
        </p:nvSpPr>
        <p:spPr>
          <a:xfrm>
            <a:off x="2675643" y="5722997"/>
            <a:ext cx="2802370" cy="155299"/>
          </a:xfrm>
          <a:prstGeom prst="rect">
            <a:avLst/>
          </a:prstGeom>
        </p:spPr>
        <p:txBody>
          <a:bodyPr wrap="none" lIns="0" tIns="0" rIns="0" bIns="0">
            <a:spAutoFit/>
          </a:bodyPr>
          <a:lstStyle/>
          <a:p>
            <a:pPr defTabSz="913687"/>
            <a:r>
              <a:rPr lang="en-US" sz="686" kern="0" spc="687" dirty="0">
                <a:solidFill>
                  <a:srgbClr val="FFD200"/>
                </a:solidFill>
                <a:latin typeface="Arial"/>
              </a:rPr>
              <a:t>►</a:t>
            </a:r>
            <a:r>
              <a:rPr lang="en-US" sz="1009" kern="0" spc="-39" dirty="0">
                <a:solidFill>
                  <a:sysClr val="windowText" lastClr="000000"/>
                </a:solidFill>
                <a:latin typeface="Arial"/>
              </a:rPr>
              <a:t>T</a:t>
            </a:r>
            <a:r>
              <a:rPr lang="en-US" sz="1009" kern="0" spc="-19" dirty="0">
                <a:solidFill>
                  <a:sysClr val="windowText" lastClr="000000"/>
                </a:solidFill>
                <a:latin typeface="Arial"/>
              </a:rPr>
              <a:t>e</a:t>
            </a:r>
            <a:r>
              <a:rPr lang="en-US" sz="1009" kern="0" dirty="0">
                <a:solidFill>
                  <a:sysClr val="windowText" lastClr="000000"/>
                </a:solidFill>
                <a:latin typeface="Arial"/>
              </a:rPr>
              <a:t>chnic</a:t>
            </a:r>
            <a:r>
              <a:rPr lang="en-US" sz="1009" kern="0" spc="-18" dirty="0">
                <a:solidFill>
                  <a:sysClr val="windowText" lastClr="000000"/>
                </a:solidFill>
                <a:latin typeface="Arial"/>
              </a:rPr>
              <a:t>a</a:t>
            </a:r>
            <a:r>
              <a:rPr lang="en-US" sz="1009" kern="0" dirty="0">
                <a:solidFill>
                  <a:sysClr val="windowText" lastClr="000000"/>
                </a:solidFill>
                <a:latin typeface="Arial"/>
              </a:rPr>
              <a:t>l th</a:t>
            </a:r>
            <a:r>
              <a:rPr lang="en-US" sz="1009" kern="0" spc="-12" dirty="0">
                <a:solidFill>
                  <a:sysClr val="windowText" lastClr="000000"/>
                </a:solidFill>
                <a:latin typeface="Arial"/>
              </a:rPr>
              <a:t>r</a:t>
            </a:r>
            <a:r>
              <a:rPr lang="en-US" sz="1009" kern="0" spc="-19" dirty="0">
                <a:solidFill>
                  <a:sysClr val="windowText" lastClr="000000"/>
                </a:solidFill>
                <a:latin typeface="Arial"/>
              </a:rPr>
              <a:t>ea</a:t>
            </a:r>
            <a:r>
              <a:rPr lang="en-US" sz="1009" kern="0" dirty="0">
                <a:solidFill>
                  <a:sysClr val="windowText" lastClr="000000"/>
                </a:solidFill>
                <a:latin typeface="Arial"/>
              </a:rPr>
              <a:t>t</a:t>
            </a:r>
            <a:r>
              <a:rPr lang="en-US" sz="1009" kern="0" spc="-29" dirty="0">
                <a:solidFill>
                  <a:sysClr val="windowText" lastClr="000000"/>
                </a:solidFill>
                <a:latin typeface="Arial"/>
              </a:rPr>
              <a:t> </a:t>
            </a:r>
            <a:r>
              <a:rPr lang="en-US" sz="1009" kern="0" spc="-19" dirty="0">
                <a:solidFill>
                  <a:sysClr val="windowText" lastClr="000000"/>
                </a:solidFill>
                <a:latin typeface="Arial"/>
              </a:rPr>
              <a:t>a</a:t>
            </a:r>
            <a:r>
              <a:rPr lang="en-US" sz="1009" kern="0" dirty="0">
                <a:solidFill>
                  <a:sysClr val="windowText" lastClr="000000"/>
                </a:solidFill>
                <a:latin typeface="Arial"/>
              </a:rPr>
              <a:t>nd</a:t>
            </a:r>
            <a:r>
              <a:rPr lang="en-US" sz="1009" kern="0" spc="-29" dirty="0">
                <a:solidFill>
                  <a:sysClr val="windowText" lastClr="000000"/>
                </a:solidFill>
                <a:latin typeface="Arial"/>
              </a:rPr>
              <a:t> </a:t>
            </a:r>
            <a:r>
              <a:rPr lang="en-US" sz="1009" kern="0" spc="-34" dirty="0">
                <a:solidFill>
                  <a:sysClr val="windowText" lastClr="000000"/>
                </a:solidFill>
                <a:latin typeface="Arial"/>
              </a:rPr>
              <a:t>v</a:t>
            </a:r>
            <a:r>
              <a:rPr lang="en-US" sz="1009" kern="0" dirty="0">
                <a:solidFill>
                  <a:sysClr val="windowText" lastClr="000000"/>
                </a:solidFill>
                <a:latin typeface="Arial"/>
              </a:rPr>
              <a:t>uln</a:t>
            </a:r>
            <a:r>
              <a:rPr lang="en-US" sz="1009" kern="0" spc="-19" dirty="0">
                <a:solidFill>
                  <a:sysClr val="windowText" lastClr="000000"/>
                </a:solidFill>
                <a:latin typeface="Arial"/>
              </a:rPr>
              <a:t>e</a:t>
            </a:r>
            <a:r>
              <a:rPr lang="en-US" sz="1009" kern="0" spc="-12" dirty="0">
                <a:solidFill>
                  <a:sysClr val="windowText" lastClr="000000"/>
                </a:solidFill>
                <a:latin typeface="Arial"/>
              </a:rPr>
              <a:t>r</a:t>
            </a:r>
            <a:r>
              <a:rPr lang="en-US" sz="1009" kern="0" spc="-19" dirty="0">
                <a:solidFill>
                  <a:sysClr val="windowText" lastClr="000000"/>
                </a:solidFill>
                <a:latin typeface="Arial"/>
              </a:rPr>
              <a:t>a</a:t>
            </a:r>
            <a:r>
              <a:rPr lang="en-US" sz="1009" kern="0" dirty="0">
                <a:solidFill>
                  <a:sysClr val="windowText" lastClr="000000"/>
                </a:solidFill>
                <a:latin typeface="Arial"/>
              </a:rPr>
              <a:t>bilit</a:t>
            </a:r>
            <a:r>
              <a:rPr lang="en-US" sz="1009" kern="0" spc="-34" dirty="0">
                <a:solidFill>
                  <a:sysClr val="windowText" lastClr="000000"/>
                </a:solidFill>
                <a:latin typeface="Arial"/>
              </a:rPr>
              <a:t>y</a:t>
            </a:r>
            <a:r>
              <a:rPr lang="en-US" sz="1009" kern="0" dirty="0">
                <a:solidFill>
                  <a:sysClr val="windowText" lastClr="000000"/>
                </a:solidFill>
                <a:latin typeface="Arial"/>
              </a:rPr>
              <a:t> m</a:t>
            </a:r>
            <a:r>
              <a:rPr lang="en-US" sz="1009" kern="0" spc="-19" dirty="0">
                <a:solidFill>
                  <a:sysClr val="windowText" lastClr="000000"/>
                </a:solidFill>
                <a:latin typeface="Arial"/>
              </a:rPr>
              <a:t>a</a:t>
            </a:r>
            <a:r>
              <a:rPr lang="en-US" sz="1009" kern="0" dirty="0">
                <a:solidFill>
                  <a:sysClr val="windowText" lastClr="000000"/>
                </a:solidFill>
                <a:latin typeface="Arial"/>
              </a:rPr>
              <a:t>n</a:t>
            </a:r>
            <a:r>
              <a:rPr lang="en-US" sz="1009" kern="0" spc="-19" dirty="0">
                <a:solidFill>
                  <a:sysClr val="windowText" lastClr="000000"/>
                </a:solidFill>
                <a:latin typeface="Arial"/>
              </a:rPr>
              <a:t>a</a:t>
            </a:r>
            <a:r>
              <a:rPr lang="en-US" sz="1009" kern="0" dirty="0">
                <a:solidFill>
                  <a:sysClr val="windowText" lastClr="000000"/>
                </a:solidFill>
                <a:latin typeface="Arial"/>
              </a:rPr>
              <a:t>g</a:t>
            </a:r>
            <a:r>
              <a:rPr lang="en-US" sz="1009" kern="0" spc="-19" dirty="0">
                <a:solidFill>
                  <a:sysClr val="windowText" lastClr="000000"/>
                </a:solidFill>
                <a:latin typeface="Arial"/>
              </a:rPr>
              <a:t>e</a:t>
            </a:r>
            <a:r>
              <a:rPr lang="en-US" sz="1009" kern="0" dirty="0">
                <a:solidFill>
                  <a:sysClr val="windowText" lastClr="000000"/>
                </a:solidFill>
                <a:latin typeface="Arial"/>
              </a:rPr>
              <a:t>m</a:t>
            </a:r>
            <a:r>
              <a:rPr lang="en-US" sz="1009" kern="0" spc="-19" dirty="0">
                <a:solidFill>
                  <a:sysClr val="windowText" lastClr="000000"/>
                </a:solidFill>
                <a:latin typeface="Arial"/>
              </a:rPr>
              <a:t>e</a:t>
            </a:r>
            <a:r>
              <a:rPr lang="en-US" sz="1009" kern="0" dirty="0">
                <a:solidFill>
                  <a:sysClr val="windowText" lastClr="000000"/>
                </a:solidFill>
                <a:latin typeface="Arial"/>
              </a:rPr>
              <a:t>nt</a:t>
            </a:r>
          </a:p>
        </p:txBody>
      </p:sp>
      <p:sp>
        <p:nvSpPr>
          <p:cNvPr id="778" name="Rectangle 778"/>
          <p:cNvSpPr/>
          <p:nvPr/>
        </p:nvSpPr>
        <p:spPr>
          <a:xfrm>
            <a:off x="2675643" y="5883539"/>
            <a:ext cx="2057038" cy="321498"/>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Incid</a:t>
            </a:r>
            <a:r>
              <a:rPr lang="en-US" sz="1006" kern="0" spc="-18" dirty="0">
                <a:solidFill>
                  <a:sysClr val="windowText" lastClr="000000"/>
                </a:solidFill>
                <a:latin typeface="Arial"/>
              </a:rPr>
              <a:t>e</a:t>
            </a:r>
            <a:r>
              <a:rPr lang="en-US" sz="1006" kern="0" dirty="0">
                <a:solidFill>
                  <a:sysClr val="windowText" lastClr="000000"/>
                </a:solidFill>
                <a:latin typeface="Arial"/>
              </a:rPr>
              <a:t>nt</a:t>
            </a:r>
            <a:r>
              <a:rPr lang="en-US" sz="1006" kern="0" spc="-99" dirty="0">
                <a:solidFill>
                  <a:sysClr val="windowText" lastClr="000000"/>
                </a:solidFill>
                <a:latin typeface="Arial"/>
              </a:rPr>
              <a:t> </a:t>
            </a:r>
            <a:r>
              <a:rPr lang="en-US" sz="1006" kern="0" spc="-12" dirty="0">
                <a:solidFill>
                  <a:sysClr val="windowText" lastClr="000000"/>
                </a:solidFill>
                <a:latin typeface="Arial"/>
              </a:rPr>
              <a:t>r</a:t>
            </a:r>
            <a:r>
              <a:rPr lang="en-US" sz="1006" kern="0" spc="-18" dirty="0">
                <a:solidFill>
                  <a:sysClr val="windowText" lastClr="000000"/>
                </a:solidFill>
                <a:latin typeface="Arial"/>
              </a:rPr>
              <a:t>e</a:t>
            </a:r>
            <a:r>
              <a:rPr lang="en-US" sz="1006" kern="0" dirty="0">
                <a:solidFill>
                  <a:sysClr val="windowText" lastClr="000000"/>
                </a:solidFill>
                <a:latin typeface="Arial"/>
              </a:rPr>
              <a:t>gist</a:t>
            </a:r>
            <a:r>
              <a:rPr lang="en-US" sz="1006" kern="0" spc="-12" dirty="0">
                <a:solidFill>
                  <a:sysClr val="windowText" lastClr="000000"/>
                </a:solidFill>
                <a:latin typeface="Arial"/>
              </a:rPr>
              <a:t>r</a:t>
            </a:r>
            <a:r>
              <a:rPr lang="en-US" sz="1006" kern="0" spc="-18" dirty="0">
                <a:solidFill>
                  <a:sysClr val="windowText" lastClr="000000"/>
                </a:solidFill>
                <a:latin typeface="Arial"/>
              </a:rPr>
              <a:t>a</a:t>
            </a:r>
            <a:r>
              <a:rPr lang="en-US" sz="1006" kern="0" dirty="0">
                <a:solidFill>
                  <a:sysClr val="windowText" lastClr="000000"/>
                </a:solidFill>
                <a:latin typeface="Arial"/>
              </a:rPr>
              <a:t>ti</a:t>
            </a:r>
            <a:r>
              <a:rPr lang="en-US" sz="1006" kern="0" spc="-18" dirty="0">
                <a:solidFill>
                  <a:sysClr val="windowText" lastClr="000000"/>
                </a:solidFill>
                <a:latin typeface="Arial"/>
              </a:rPr>
              <a:t>o</a:t>
            </a:r>
            <a:r>
              <a:rPr lang="en-US" sz="1006" kern="0" dirty="0">
                <a:solidFill>
                  <a:sysClr val="windowText" lastClr="000000"/>
                </a:solidFill>
                <a:latin typeface="Arial"/>
              </a:rPr>
              <a:t>n </a:t>
            </a:r>
            <a:r>
              <a:rPr lang="en-US" sz="1006" kern="0" spc="-18" dirty="0">
                <a:solidFill>
                  <a:sysClr val="windowText" lastClr="000000"/>
                </a:solidFill>
                <a:latin typeface="Arial"/>
              </a:rPr>
              <a:t>a</a:t>
            </a:r>
            <a:r>
              <a:rPr lang="en-US" sz="1006" kern="0" dirty="0">
                <a:solidFill>
                  <a:sysClr val="windowText" lastClr="000000"/>
                </a:solidFill>
                <a:latin typeface="Arial"/>
              </a:rPr>
              <a:t>nd</a:t>
            </a:r>
            <a:r>
              <a:rPr lang="en-US" sz="1006" kern="0" spc="-64" dirty="0">
                <a:solidFill>
                  <a:sysClr val="windowText" lastClr="000000"/>
                </a:solidFill>
                <a:latin typeface="Arial"/>
              </a:rPr>
              <a:t> </a:t>
            </a:r>
            <a:r>
              <a:rPr lang="en-US" sz="1006" kern="0" spc="-12" dirty="0">
                <a:solidFill>
                  <a:sysClr val="windowText" lastClr="000000"/>
                </a:solidFill>
                <a:latin typeface="Arial"/>
              </a:rPr>
              <a:t>r</a:t>
            </a:r>
            <a:r>
              <a:rPr lang="en-US" sz="1006" kern="0" spc="-18" dirty="0">
                <a:solidFill>
                  <a:sysClr val="windowText" lastClr="000000"/>
                </a:solidFill>
                <a:latin typeface="Arial"/>
              </a:rPr>
              <a:t>e</a:t>
            </a:r>
            <a:r>
              <a:rPr lang="en-US" sz="1006" kern="0" dirty="0">
                <a:solidFill>
                  <a:sysClr val="windowText" lastClr="000000"/>
                </a:solidFill>
                <a:latin typeface="Arial"/>
              </a:rPr>
              <a:t>p</a:t>
            </a:r>
            <a:r>
              <a:rPr lang="en-US" sz="1006" kern="0" spc="-18"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ting</a:t>
            </a:r>
          </a:p>
          <a:p>
            <a:pPr defTabSz="913687">
              <a:lnSpc>
                <a:spcPts val="1258"/>
              </a:lnSpc>
            </a:pPr>
            <a:r>
              <a:rPr lang="en-US" sz="683" kern="0" spc="690" dirty="0">
                <a:solidFill>
                  <a:srgbClr val="FFD200"/>
                </a:solidFill>
                <a:latin typeface="Arial"/>
              </a:rPr>
              <a:t>►</a:t>
            </a:r>
            <a:r>
              <a:rPr lang="en-US" sz="1006" kern="0" dirty="0">
                <a:solidFill>
                  <a:sysClr val="windowText" lastClr="000000"/>
                </a:solidFill>
                <a:latin typeface="Arial"/>
              </a:rPr>
              <a:t>Fi</a:t>
            </a:r>
            <a:r>
              <a:rPr lang="en-US" sz="1006" kern="0" spc="-12" dirty="0">
                <a:solidFill>
                  <a:sysClr val="windowText" lastClr="000000"/>
                </a:solidFill>
                <a:latin typeface="Arial"/>
              </a:rPr>
              <a:t>r</a:t>
            </a:r>
            <a:r>
              <a:rPr lang="en-US" sz="1006" kern="0" dirty="0">
                <a:solidFill>
                  <a:sysClr val="windowText" lastClr="000000"/>
                </a:solidFill>
                <a:latin typeface="Arial"/>
              </a:rPr>
              <a:t>st l</a:t>
            </a:r>
            <a:r>
              <a:rPr lang="en-US" sz="1006" kern="0" spc="-18" dirty="0">
                <a:solidFill>
                  <a:sysClr val="windowText" lastClr="000000"/>
                </a:solidFill>
                <a:latin typeface="Arial"/>
              </a:rPr>
              <a:t>e</a:t>
            </a:r>
            <a:r>
              <a:rPr lang="en-US" sz="1006" kern="0" spc="-33" dirty="0">
                <a:solidFill>
                  <a:sysClr val="windowText" lastClr="000000"/>
                </a:solidFill>
                <a:latin typeface="Arial"/>
              </a:rPr>
              <a:t>v</a:t>
            </a:r>
            <a:r>
              <a:rPr lang="en-US" sz="1006" kern="0" spc="-18" dirty="0">
                <a:solidFill>
                  <a:sysClr val="windowText" lastClr="000000"/>
                </a:solidFill>
                <a:latin typeface="Arial"/>
              </a:rPr>
              <a:t>e</a:t>
            </a:r>
            <a:r>
              <a:rPr lang="en-US" sz="1006" kern="0" dirty="0">
                <a:solidFill>
                  <a:sysClr val="windowText" lastClr="000000"/>
                </a:solidFill>
                <a:latin typeface="Arial"/>
              </a:rPr>
              <a:t>l incid</a:t>
            </a:r>
            <a:r>
              <a:rPr lang="en-US" sz="1006" kern="0" spc="-18" dirty="0">
                <a:solidFill>
                  <a:sysClr val="windowText" lastClr="000000"/>
                </a:solidFill>
                <a:latin typeface="Arial"/>
              </a:rPr>
              <a:t>e</a:t>
            </a:r>
            <a:r>
              <a:rPr lang="en-US" sz="1006" kern="0" dirty="0">
                <a:solidFill>
                  <a:sysClr val="windowText" lastClr="000000"/>
                </a:solidFill>
                <a:latin typeface="Arial"/>
              </a:rPr>
              <a:t>nt</a:t>
            </a:r>
            <a:r>
              <a:rPr lang="en-US" sz="1006" kern="0" spc="-64" dirty="0">
                <a:solidFill>
                  <a:sysClr val="windowText" lastClr="000000"/>
                </a:solidFill>
                <a:latin typeface="Arial"/>
              </a:rPr>
              <a:t> </a:t>
            </a:r>
            <a:r>
              <a:rPr lang="en-US" sz="1006" kern="0" spc="-12" dirty="0">
                <a:solidFill>
                  <a:sysClr val="windowText" lastClr="000000"/>
                </a:solidFill>
                <a:latin typeface="Arial"/>
              </a:rPr>
              <a:t>r</a:t>
            </a:r>
            <a:r>
              <a:rPr lang="en-US" sz="1006" kern="0" spc="-18" dirty="0">
                <a:solidFill>
                  <a:sysClr val="windowText" lastClr="000000"/>
                </a:solidFill>
                <a:latin typeface="Arial"/>
              </a:rPr>
              <a:t>e</a:t>
            </a:r>
            <a:r>
              <a:rPr lang="en-US" sz="1006" kern="0" dirty="0">
                <a:solidFill>
                  <a:sysClr val="windowText" lastClr="000000"/>
                </a:solidFill>
                <a:latin typeface="Arial"/>
              </a:rPr>
              <a:t>s</a:t>
            </a:r>
            <a:r>
              <a:rPr lang="en-US" sz="1006" kern="0" spc="-16" dirty="0">
                <a:solidFill>
                  <a:sysClr val="windowText" lastClr="000000"/>
                </a:solidFill>
                <a:latin typeface="Arial"/>
              </a:rPr>
              <a:t>o</a:t>
            </a:r>
            <a:r>
              <a:rPr lang="en-US" sz="1006" kern="0" dirty="0">
                <a:solidFill>
                  <a:sysClr val="windowText" lastClr="000000"/>
                </a:solidFill>
                <a:latin typeface="Arial"/>
              </a:rPr>
              <a:t>luti</a:t>
            </a:r>
            <a:r>
              <a:rPr lang="en-US" sz="1006" kern="0" spc="-18" dirty="0">
                <a:solidFill>
                  <a:sysClr val="windowText" lastClr="000000"/>
                </a:solidFill>
                <a:latin typeface="Arial"/>
              </a:rPr>
              <a:t>o</a:t>
            </a:r>
            <a:r>
              <a:rPr lang="en-US" sz="1006" kern="0" dirty="0">
                <a:solidFill>
                  <a:sysClr val="windowText" lastClr="000000"/>
                </a:solidFill>
                <a:latin typeface="Arial"/>
              </a:rPr>
              <a:t>n</a:t>
            </a:r>
          </a:p>
        </p:txBody>
      </p:sp>
      <p:sp>
        <p:nvSpPr>
          <p:cNvPr id="779" name="Rectangle 779"/>
          <p:cNvSpPr/>
          <p:nvPr/>
        </p:nvSpPr>
        <p:spPr>
          <a:xfrm>
            <a:off x="2175527" y="2115217"/>
            <a:ext cx="1389035" cy="171457"/>
          </a:xfrm>
          <a:prstGeom prst="rect">
            <a:avLst/>
          </a:prstGeom>
        </p:spPr>
        <p:txBody>
          <a:bodyPr wrap="none" lIns="0" tIns="0" rIns="0" bIns="0">
            <a:spAutoFit/>
          </a:bodyPr>
          <a:lstStyle/>
          <a:p>
            <a:pPr defTabSz="913687"/>
            <a:r>
              <a:rPr lang="en-US" sz="1114" b="1" kern="0" spc="-50" dirty="0">
                <a:solidFill>
                  <a:sysClr val="windowText" lastClr="000000"/>
                </a:solidFill>
                <a:latin typeface="Arial"/>
              </a:rPr>
              <a:t>A</a:t>
            </a:r>
            <a:r>
              <a:rPr lang="en-US" sz="1114" b="1" kern="0" dirty="0">
                <a:solidFill>
                  <a:sysClr val="windowText" lastClr="000000"/>
                </a:solidFill>
                <a:latin typeface="Arial"/>
              </a:rPr>
              <a:t>u</a:t>
            </a:r>
            <a:r>
              <a:rPr lang="en-US" sz="1114" b="1" kern="0" spc="-10" dirty="0">
                <a:solidFill>
                  <a:sysClr val="windowText" lastClr="000000"/>
                </a:solidFill>
                <a:latin typeface="Arial"/>
              </a:rPr>
              <a:t>t</a:t>
            </a:r>
            <a:r>
              <a:rPr lang="en-US" sz="1114" b="1" kern="0" spc="-33" dirty="0">
                <a:solidFill>
                  <a:sysClr val="windowText" lastClr="000000"/>
                </a:solidFill>
                <a:latin typeface="Arial"/>
              </a:rPr>
              <a:t>o</a:t>
            </a:r>
            <a:r>
              <a:rPr lang="en-US" sz="1114" b="1" kern="0" dirty="0">
                <a:solidFill>
                  <a:sysClr val="windowText" lastClr="000000"/>
                </a:solidFill>
                <a:latin typeface="Arial"/>
              </a:rPr>
              <a:t>ma</a:t>
            </a:r>
            <a:r>
              <a:rPr lang="en-US" sz="1114" b="1" kern="0" spc="-11" dirty="0">
                <a:solidFill>
                  <a:sysClr val="windowText" lastClr="000000"/>
                </a:solidFill>
                <a:latin typeface="Arial"/>
              </a:rPr>
              <a:t>t</a:t>
            </a:r>
            <a:r>
              <a:rPr lang="en-US" sz="1114" b="1" kern="0" dirty="0">
                <a:solidFill>
                  <a:sysClr val="windowText" lastClr="000000"/>
                </a:solidFill>
                <a:latin typeface="Arial"/>
              </a:rPr>
              <a:t>ed r</a:t>
            </a:r>
            <a:r>
              <a:rPr lang="en-US" sz="1114" b="1" kern="0" spc="-11" dirty="0">
                <a:solidFill>
                  <a:sysClr val="windowText" lastClr="000000"/>
                </a:solidFill>
                <a:latin typeface="Arial"/>
              </a:rPr>
              <a:t>e</a:t>
            </a:r>
            <a:r>
              <a:rPr lang="en-US" sz="1114" b="1" kern="0" dirty="0">
                <a:solidFill>
                  <a:sysClr val="windowText" lastClr="000000"/>
                </a:solidFill>
                <a:latin typeface="Arial"/>
              </a:rPr>
              <a:t>p</a:t>
            </a:r>
            <a:r>
              <a:rPr lang="en-US" sz="1114" b="1" kern="0" spc="-31" dirty="0">
                <a:solidFill>
                  <a:sysClr val="windowText" lastClr="000000"/>
                </a:solidFill>
                <a:latin typeface="Arial"/>
              </a:rPr>
              <a:t>o</a:t>
            </a:r>
            <a:r>
              <a:rPr lang="en-US" sz="1114" b="1" kern="0" dirty="0">
                <a:solidFill>
                  <a:sysClr val="windowText" lastClr="000000"/>
                </a:solidFill>
                <a:latin typeface="Arial"/>
              </a:rPr>
              <a:t>r</a:t>
            </a:r>
            <a:r>
              <a:rPr lang="en-US" sz="1114" b="1" kern="0" spc="-13" dirty="0">
                <a:solidFill>
                  <a:sysClr val="windowText" lastClr="000000"/>
                </a:solidFill>
                <a:latin typeface="Arial"/>
              </a:rPr>
              <a:t>t</a:t>
            </a:r>
            <a:r>
              <a:rPr lang="en-US" sz="1114" b="1" kern="0" spc="-22" dirty="0">
                <a:solidFill>
                  <a:sysClr val="windowText" lastClr="000000"/>
                </a:solidFill>
                <a:latin typeface="Arial"/>
              </a:rPr>
              <a:t>i</a:t>
            </a:r>
            <a:r>
              <a:rPr lang="en-US" sz="1114" b="1" kern="0" dirty="0">
                <a:solidFill>
                  <a:sysClr val="windowText" lastClr="000000"/>
                </a:solidFill>
                <a:latin typeface="Arial"/>
              </a:rPr>
              <a:t>ng</a:t>
            </a:r>
          </a:p>
        </p:txBody>
      </p:sp>
      <p:sp>
        <p:nvSpPr>
          <p:cNvPr id="780" name="Rectangle 780"/>
          <p:cNvSpPr/>
          <p:nvPr/>
        </p:nvSpPr>
        <p:spPr>
          <a:xfrm>
            <a:off x="1430871" y="1477136"/>
            <a:ext cx="1960088" cy="154786"/>
          </a:xfrm>
          <a:prstGeom prst="rect">
            <a:avLst/>
          </a:prstGeom>
        </p:spPr>
        <p:txBody>
          <a:bodyPr wrap="none" lIns="0" tIns="0" rIns="0" bIns="0">
            <a:spAutoFit/>
          </a:bodyPr>
          <a:lstStyle/>
          <a:p>
            <a:pPr defTabSz="913687"/>
            <a:r>
              <a:rPr lang="en-US" sz="683" kern="0" spc="692" dirty="0">
                <a:solidFill>
                  <a:srgbClr val="FFD200"/>
                </a:solidFill>
                <a:latin typeface="Arial"/>
              </a:rPr>
              <a:t>►</a:t>
            </a:r>
            <a:r>
              <a:rPr lang="en-US" sz="1006" kern="0" dirty="0">
                <a:solidFill>
                  <a:sysClr val="windowText" lastClr="000000"/>
                </a:solidFill>
                <a:latin typeface="Arial"/>
              </a:rPr>
              <a:t>Aut</a:t>
            </a:r>
            <a:r>
              <a:rPr lang="en-US" sz="1006" kern="0" spc="-20" dirty="0">
                <a:solidFill>
                  <a:sysClr val="windowText" lastClr="000000"/>
                </a:solidFill>
                <a:latin typeface="Arial"/>
              </a:rPr>
              <a:t>o</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ti</a:t>
            </a:r>
            <a:r>
              <a:rPr lang="en-US" sz="1006" kern="0" spc="-20" dirty="0">
                <a:solidFill>
                  <a:sysClr val="windowText" lastClr="000000"/>
                </a:solidFill>
                <a:latin typeface="Arial"/>
              </a:rPr>
              <a:t>o</a:t>
            </a:r>
            <a:r>
              <a:rPr lang="en-US" sz="1006" kern="0" dirty="0">
                <a:solidFill>
                  <a:sysClr val="windowText" lastClr="000000"/>
                </a:solidFill>
                <a:latin typeface="Arial"/>
              </a:rPr>
              <a:t>n</a:t>
            </a:r>
            <a:r>
              <a:rPr lang="en-US" sz="1006" kern="0" spc="-99" dirty="0">
                <a:solidFill>
                  <a:sysClr val="windowText" lastClr="000000"/>
                </a:solidFill>
                <a:latin typeface="Arial"/>
              </a:rPr>
              <a:t> </a:t>
            </a:r>
            <a:r>
              <a:rPr lang="en-US" sz="1006" kern="0" spc="-20" dirty="0">
                <a:solidFill>
                  <a:sysClr val="windowText" lastClr="000000"/>
                </a:solidFill>
                <a:latin typeface="Arial"/>
              </a:rPr>
              <a:t>o</a:t>
            </a:r>
            <a:r>
              <a:rPr lang="en-US" sz="1006" kern="0" spc="-28" dirty="0">
                <a:solidFill>
                  <a:sysClr val="windowText" lastClr="000000"/>
                </a:solidFill>
                <a:latin typeface="Arial"/>
              </a:rPr>
              <a:t>f</a:t>
            </a:r>
            <a:r>
              <a:rPr lang="en-US" sz="1006" kern="0" dirty="0">
                <a:solidFill>
                  <a:sysClr val="windowText" lastClr="000000"/>
                </a:solidFill>
                <a:latin typeface="Arial"/>
              </a:rPr>
              <a:t> p</a:t>
            </a:r>
            <a:r>
              <a:rPr lang="en-US" sz="1006" kern="0" spc="-20" dirty="0">
                <a:solidFill>
                  <a:sysClr val="windowText" lastClr="000000"/>
                </a:solidFill>
                <a:latin typeface="Arial"/>
              </a:rPr>
              <a:t>o</a:t>
            </a:r>
            <a:r>
              <a:rPr lang="en-US" sz="1006" kern="0" dirty="0">
                <a:solidFill>
                  <a:sysClr val="windowText" lastClr="000000"/>
                </a:solidFill>
                <a:latin typeface="Arial"/>
              </a:rPr>
              <a:t>lic</a:t>
            </a:r>
            <a:r>
              <a:rPr lang="en-US" sz="1006" kern="0" spc="-36" dirty="0">
                <a:solidFill>
                  <a:sysClr val="windowText" lastClr="000000"/>
                </a:solidFill>
                <a:latin typeface="Arial"/>
              </a:rPr>
              <a:t>y</a:t>
            </a:r>
            <a:r>
              <a:rPr lang="en-US" sz="1006" kern="0" dirty="0">
                <a:solidFill>
                  <a:sysClr val="windowText" lastClr="000000"/>
                </a:solidFill>
                <a:latin typeface="Arial"/>
              </a:rPr>
              <a:t> dist</a:t>
            </a:r>
            <a:r>
              <a:rPr lang="en-US" sz="1006" kern="0" spc="-12" dirty="0">
                <a:solidFill>
                  <a:sysClr val="windowText" lastClr="000000"/>
                </a:solidFill>
                <a:latin typeface="Arial"/>
              </a:rPr>
              <a:t>r</a:t>
            </a:r>
            <a:r>
              <a:rPr lang="en-US" sz="1006" kern="0" dirty="0">
                <a:solidFill>
                  <a:sysClr val="windowText" lastClr="000000"/>
                </a:solidFill>
                <a:latin typeface="Arial"/>
              </a:rPr>
              <a:t>ibuti</a:t>
            </a:r>
            <a:r>
              <a:rPr lang="en-US" sz="1006" kern="0" spc="-20" dirty="0">
                <a:solidFill>
                  <a:sysClr val="windowText" lastClr="000000"/>
                </a:solidFill>
                <a:latin typeface="Arial"/>
              </a:rPr>
              <a:t>o</a:t>
            </a:r>
            <a:r>
              <a:rPr lang="en-US" sz="1006" kern="0" dirty="0">
                <a:solidFill>
                  <a:sysClr val="windowText" lastClr="000000"/>
                </a:solidFill>
                <a:latin typeface="Arial"/>
              </a:rPr>
              <a:t>n</a:t>
            </a:r>
          </a:p>
        </p:txBody>
      </p:sp>
      <p:sp>
        <p:nvSpPr>
          <p:cNvPr id="781" name="Rectangle 781"/>
          <p:cNvSpPr/>
          <p:nvPr/>
        </p:nvSpPr>
        <p:spPr>
          <a:xfrm>
            <a:off x="1430872" y="1636690"/>
            <a:ext cx="2683427" cy="155299"/>
          </a:xfrm>
          <a:prstGeom prst="rect">
            <a:avLst/>
          </a:prstGeom>
        </p:spPr>
        <p:txBody>
          <a:bodyPr wrap="none" lIns="0" tIns="0" rIns="0" bIns="0">
            <a:spAutoFit/>
          </a:bodyPr>
          <a:lstStyle/>
          <a:p>
            <a:pPr defTabSz="913687"/>
            <a:r>
              <a:rPr lang="en-US" sz="686" kern="0" spc="691" dirty="0">
                <a:solidFill>
                  <a:srgbClr val="FFD200"/>
                </a:solidFill>
                <a:latin typeface="Arial"/>
              </a:rPr>
              <a:t>►</a:t>
            </a:r>
            <a:r>
              <a:rPr lang="en-US" sz="1009" kern="0" spc="-41" dirty="0">
                <a:solidFill>
                  <a:sysClr val="windowText" lastClr="000000"/>
                </a:solidFill>
                <a:latin typeface="Arial"/>
              </a:rPr>
              <a:t>T</a:t>
            </a:r>
            <a:r>
              <a:rPr lang="en-US" sz="1009" kern="0" spc="-12" dirty="0">
                <a:solidFill>
                  <a:sysClr val="windowText" lastClr="000000"/>
                </a:solidFill>
                <a:latin typeface="Arial"/>
              </a:rPr>
              <a:t>r</a:t>
            </a:r>
            <a:r>
              <a:rPr lang="en-US" sz="1009" kern="0" spc="-22" dirty="0">
                <a:solidFill>
                  <a:sysClr val="windowText" lastClr="000000"/>
                </a:solidFill>
                <a:latin typeface="Arial"/>
              </a:rPr>
              <a:t>a</a:t>
            </a:r>
            <a:r>
              <a:rPr lang="en-US" sz="1009" kern="0" dirty="0">
                <a:solidFill>
                  <a:sysClr val="windowText" lastClr="000000"/>
                </a:solidFill>
                <a:latin typeface="Arial"/>
              </a:rPr>
              <a:t>ck</a:t>
            </a:r>
            <a:r>
              <a:rPr lang="en-US" sz="1009" kern="0" spc="-11" dirty="0">
                <a:solidFill>
                  <a:sysClr val="windowText" lastClr="000000"/>
                </a:solidFill>
                <a:latin typeface="Arial"/>
              </a:rPr>
              <a:t>i</a:t>
            </a:r>
            <a:r>
              <a:rPr lang="en-US" sz="1009" kern="0" dirty="0">
                <a:solidFill>
                  <a:sysClr val="windowText" lastClr="000000"/>
                </a:solidFill>
                <a:latin typeface="Arial"/>
              </a:rPr>
              <a:t>ng </a:t>
            </a:r>
            <a:r>
              <a:rPr lang="en-US" sz="1009" kern="0" spc="-22" dirty="0">
                <a:solidFill>
                  <a:sysClr val="windowText" lastClr="000000"/>
                </a:solidFill>
                <a:latin typeface="Arial"/>
              </a:rPr>
              <a:t>o</a:t>
            </a:r>
            <a:r>
              <a:rPr lang="en-US" sz="1009" kern="0" spc="-29" dirty="0">
                <a:solidFill>
                  <a:sysClr val="windowText" lastClr="000000"/>
                </a:solidFill>
                <a:latin typeface="Arial"/>
              </a:rPr>
              <a:t>f</a:t>
            </a:r>
            <a:r>
              <a:rPr lang="en-US" sz="1009" kern="0" dirty="0">
                <a:solidFill>
                  <a:sysClr val="windowText" lastClr="000000"/>
                </a:solidFill>
                <a:latin typeface="Arial"/>
              </a:rPr>
              <a:t> I</a:t>
            </a:r>
            <a:r>
              <a:rPr lang="en-US" sz="1009" kern="0" spc="-41" dirty="0">
                <a:solidFill>
                  <a:sysClr val="windowText" lastClr="000000"/>
                </a:solidFill>
                <a:latin typeface="Arial"/>
              </a:rPr>
              <a:t>T</a:t>
            </a:r>
            <a:r>
              <a:rPr lang="en-US" sz="1009" kern="0" dirty="0">
                <a:solidFill>
                  <a:sysClr val="windowText" lastClr="000000"/>
                </a:solidFill>
                <a:latin typeface="Arial"/>
              </a:rPr>
              <a:t> t</a:t>
            </a:r>
            <a:r>
              <a:rPr lang="en-US" sz="1009" kern="0" spc="-12" dirty="0">
                <a:solidFill>
                  <a:sysClr val="windowText" lastClr="000000"/>
                </a:solidFill>
                <a:latin typeface="Arial"/>
              </a:rPr>
              <a:t>r</a:t>
            </a:r>
            <a:r>
              <a:rPr lang="en-US" sz="1009" kern="0" spc="-22" dirty="0">
                <a:solidFill>
                  <a:sysClr val="windowText" lastClr="000000"/>
                </a:solidFill>
                <a:latin typeface="Arial"/>
              </a:rPr>
              <a:t>a</a:t>
            </a:r>
            <a:r>
              <a:rPr lang="en-US" sz="1009" kern="0" dirty="0">
                <a:solidFill>
                  <a:sysClr val="windowText" lastClr="000000"/>
                </a:solidFill>
                <a:latin typeface="Arial"/>
              </a:rPr>
              <a:t>ining</a:t>
            </a:r>
            <a:r>
              <a:rPr lang="en-US" sz="1009" kern="0" spc="-64" dirty="0">
                <a:solidFill>
                  <a:sysClr val="windowText" lastClr="000000"/>
                </a:solidFill>
                <a:latin typeface="Arial"/>
              </a:rPr>
              <a:t> </a:t>
            </a:r>
            <a:r>
              <a:rPr lang="en-US" sz="1009" kern="0" dirty="0">
                <a:solidFill>
                  <a:sysClr val="windowText" lastClr="000000"/>
                </a:solidFill>
                <a:latin typeface="Arial"/>
              </a:rPr>
              <a:t>c</a:t>
            </a:r>
            <a:r>
              <a:rPr lang="en-US" sz="1009" kern="0" spc="-23" dirty="0">
                <a:solidFill>
                  <a:sysClr val="windowText" lastClr="000000"/>
                </a:solidFill>
                <a:latin typeface="Arial"/>
              </a:rPr>
              <a:t>o</a:t>
            </a:r>
            <a:r>
              <a:rPr lang="en-US" sz="1009" kern="0" dirty="0">
                <a:solidFill>
                  <a:sysClr val="windowText" lastClr="000000"/>
                </a:solidFill>
                <a:latin typeface="Arial"/>
              </a:rPr>
              <a:t>mpl</a:t>
            </a:r>
            <a:r>
              <a:rPr lang="en-US" sz="1009" kern="0" spc="-22" dirty="0">
                <a:solidFill>
                  <a:sysClr val="windowText" lastClr="000000"/>
                </a:solidFill>
                <a:latin typeface="Arial"/>
              </a:rPr>
              <a:t>e</a:t>
            </a:r>
            <a:r>
              <a:rPr lang="en-US" sz="1009" kern="0" dirty="0">
                <a:solidFill>
                  <a:sysClr val="windowText" lastClr="000000"/>
                </a:solidFill>
                <a:latin typeface="Arial"/>
              </a:rPr>
              <a:t>ti</a:t>
            </a:r>
            <a:r>
              <a:rPr lang="en-US" sz="1009" kern="0" spc="-22" dirty="0">
                <a:solidFill>
                  <a:sysClr val="windowText" lastClr="000000"/>
                </a:solidFill>
                <a:latin typeface="Arial"/>
              </a:rPr>
              <a:t>o</a:t>
            </a:r>
            <a:r>
              <a:rPr lang="en-US" sz="1009" kern="0" dirty="0">
                <a:solidFill>
                  <a:sysClr val="windowText" lastClr="000000"/>
                </a:solidFill>
                <a:latin typeface="Arial"/>
              </a:rPr>
              <a:t>n</a:t>
            </a:r>
            <a:r>
              <a:rPr lang="en-US" sz="1009" kern="0" spc="-64" dirty="0">
                <a:solidFill>
                  <a:sysClr val="windowText" lastClr="000000"/>
                </a:solidFill>
                <a:latin typeface="Arial"/>
              </a:rPr>
              <a:t> </a:t>
            </a:r>
            <a:r>
              <a:rPr lang="en-US" sz="1009" kern="0" spc="-22" dirty="0">
                <a:solidFill>
                  <a:sysClr val="windowText" lastClr="000000"/>
                </a:solidFill>
                <a:latin typeface="Arial"/>
              </a:rPr>
              <a:t>a</a:t>
            </a:r>
            <a:r>
              <a:rPr lang="en-US" sz="1009" kern="0" dirty="0">
                <a:solidFill>
                  <a:sysClr val="windowText" lastClr="000000"/>
                </a:solidFill>
                <a:latin typeface="Arial"/>
              </a:rPr>
              <a:t>nd</a:t>
            </a:r>
            <a:r>
              <a:rPr lang="en-US" sz="1009" kern="0" spc="-29" dirty="0">
                <a:solidFill>
                  <a:sysClr val="windowText" lastClr="000000"/>
                </a:solidFill>
                <a:latin typeface="Arial"/>
              </a:rPr>
              <a:t> </a:t>
            </a:r>
            <a:r>
              <a:rPr lang="en-US" sz="1009" kern="0" dirty="0">
                <a:solidFill>
                  <a:sysClr val="windowText" lastClr="000000"/>
                </a:solidFill>
                <a:latin typeface="Arial"/>
              </a:rPr>
              <a:t>sc</a:t>
            </a:r>
            <a:r>
              <a:rPr lang="en-US" sz="1009" kern="0" spc="-24" dirty="0">
                <a:solidFill>
                  <a:sysClr val="windowText" lastClr="000000"/>
                </a:solidFill>
                <a:latin typeface="Arial"/>
              </a:rPr>
              <a:t>o</a:t>
            </a:r>
            <a:r>
              <a:rPr lang="en-US" sz="1009" kern="0" spc="-12" dirty="0">
                <a:solidFill>
                  <a:sysClr val="windowText" lastClr="000000"/>
                </a:solidFill>
                <a:latin typeface="Arial"/>
              </a:rPr>
              <a:t>r</a:t>
            </a:r>
            <a:r>
              <a:rPr lang="en-US" sz="1009" kern="0" spc="-22" dirty="0">
                <a:solidFill>
                  <a:sysClr val="windowText" lastClr="000000"/>
                </a:solidFill>
                <a:latin typeface="Arial"/>
              </a:rPr>
              <a:t>e</a:t>
            </a:r>
            <a:r>
              <a:rPr lang="en-US" sz="1009" kern="0" dirty="0">
                <a:solidFill>
                  <a:sysClr val="windowText" lastClr="000000"/>
                </a:solidFill>
                <a:latin typeface="Arial"/>
              </a:rPr>
              <a:t>s</a:t>
            </a:r>
          </a:p>
        </p:txBody>
      </p:sp>
      <p:sp>
        <p:nvSpPr>
          <p:cNvPr id="782" name="Rectangle 782"/>
          <p:cNvSpPr/>
          <p:nvPr/>
        </p:nvSpPr>
        <p:spPr>
          <a:xfrm>
            <a:off x="7802944" y="4576713"/>
            <a:ext cx="1376787" cy="325345"/>
          </a:xfrm>
          <a:prstGeom prst="rect">
            <a:avLst/>
          </a:prstGeom>
        </p:spPr>
        <p:txBody>
          <a:bodyPr wrap="none" lIns="0" tIns="0" rIns="0" bIns="0">
            <a:spAutoFit/>
          </a:bodyPr>
          <a:lstStyle/>
          <a:p>
            <a:pPr defTabSz="913687"/>
            <a:r>
              <a:rPr lang="en-US" sz="1114" b="1" kern="0" dirty="0">
                <a:solidFill>
                  <a:sysClr val="windowText" lastClr="000000"/>
                </a:solidFill>
                <a:latin typeface="Arial"/>
              </a:rPr>
              <a:t>F</a:t>
            </a:r>
            <a:r>
              <a:rPr lang="en-US" sz="1114" b="1" kern="0" spc="-20" dirty="0">
                <a:solidFill>
                  <a:sysClr val="windowText" lastClr="000000"/>
                </a:solidFill>
                <a:latin typeface="Arial"/>
              </a:rPr>
              <a:t>i</a:t>
            </a:r>
            <a:r>
              <a:rPr lang="en-US" sz="1114" b="1" kern="0" spc="-22" dirty="0">
                <a:solidFill>
                  <a:sysClr val="windowText" lastClr="000000"/>
                </a:solidFill>
                <a:latin typeface="Arial"/>
              </a:rPr>
              <a:t>l</a:t>
            </a:r>
            <a:r>
              <a:rPr lang="en-US" sz="1114" b="1" kern="0" dirty="0">
                <a:solidFill>
                  <a:sysClr val="windowText" lastClr="000000"/>
                </a:solidFill>
                <a:latin typeface="Arial"/>
              </a:rPr>
              <a:t>e management</a:t>
            </a:r>
          </a:p>
          <a:p>
            <a:pPr marL="228422" defTabSz="913687">
              <a:lnSpc>
                <a:spcPts val="1239"/>
              </a:lnSpc>
            </a:pPr>
            <a:r>
              <a:rPr lang="en-US" sz="683" kern="0" spc="690" dirty="0">
                <a:solidFill>
                  <a:srgbClr val="FFD200"/>
                </a:solidFill>
                <a:latin typeface="Arial"/>
              </a:rPr>
              <a:t>►</a:t>
            </a:r>
            <a:r>
              <a:rPr lang="en-US" sz="1009" kern="0" dirty="0">
                <a:solidFill>
                  <a:sysClr val="windowText" lastClr="000000"/>
                </a:solidFill>
                <a:latin typeface="Arial"/>
              </a:rPr>
              <a:t>B</a:t>
            </a:r>
            <a:r>
              <a:rPr lang="en-US" sz="1009" kern="0" spc="-22" dirty="0">
                <a:solidFill>
                  <a:sysClr val="windowText" lastClr="000000"/>
                </a:solidFill>
                <a:latin typeface="Arial"/>
              </a:rPr>
              <a:t>a</a:t>
            </a:r>
            <a:r>
              <a:rPr lang="en-US" sz="1009" kern="0" dirty="0">
                <a:solidFill>
                  <a:sysClr val="windowText" lastClr="000000"/>
                </a:solidFill>
                <a:latin typeface="Arial"/>
              </a:rPr>
              <a:t>tch</a:t>
            </a:r>
            <a:r>
              <a:rPr lang="en-US" sz="1009" kern="0" spc="-64" dirty="0">
                <a:solidFill>
                  <a:sysClr val="windowText" lastClr="000000"/>
                </a:solidFill>
                <a:latin typeface="Arial"/>
              </a:rPr>
              <a:t> </a:t>
            </a:r>
            <a:r>
              <a:rPr lang="en-US" sz="1009" kern="0" dirty="0">
                <a:solidFill>
                  <a:sysClr val="windowText" lastClr="000000"/>
                </a:solidFill>
                <a:latin typeface="Arial"/>
              </a:rPr>
              <a:t>p</a:t>
            </a:r>
            <a:r>
              <a:rPr lang="en-US" sz="1009" kern="0" spc="-12" dirty="0">
                <a:solidFill>
                  <a:sysClr val="windowText" lastClr="000000"/>
                </a:solidFill>
                <a:latin typeface="Arial"/>
              </a:rPr>
              <a:t>r</a:t>
            </a:r>
            <a:r>
              <a:rPr lang="en-US" sz="1009" kern="0" spc="-22" dirty="0">
                <a:solidFill>
                  <a:sysClr val="windowText" lastClr="000000"/>
                </a:solidFill>
                <a:latin typeface="Arial"/>
              </a:rPr>
              <a:t>o</a:t>
            </a:r>
            <a:r>
              <a:rPr lang="en-US" sz="1009" kern="0" dirty="0">
                <a:solidFill>
                  <a:sysClr val="windowText" lastClr="000000"/>
                </a:solidFill>
                <a:latin typeface="Arial"/>
              </a:rPr>
              <a:t>c</a:t>
            </a:r>
            <a:r>
              <a:rPr lang="en-US" sz="1009" kern="0" spc="-23" dirty="0">
                <a:solidFill>
                  <a:sysClr val="windowText" lastClr="000000"/>
                </a:solidFill>
                <a:latin typeface="Arial"/>
              </a:rPr>
              <a:t>e</a:t>
            </a:r>
            <a:r>
              <a:rPr lang="en-US" sz="1009" kern="0" dirty="0">
                <a:solidFill>
                  <a:sysClr val="windowText" lastClr="000000"/>
                </a:solidFill>
                <a:latin typeface="Arial"/>
              </a:rPr>
              <a:t>ss</a:t>
            </a:r>
            <a:r>
              <a:rPr lang="en-US" sz="1009" kern="0" spc="-11" dirty="0">
                <a:solidFill>
                  <a:sysClr val="windowText" lastClr="000000"/>
                </a:solidFill>
                <a:latin typeface="Arial"/>
              </a:rPr>
              <a:t>i</a:t>
            </a:r>
            <a:r>
              <a:rPr lang="en-US" sz="1009" kern="0" dirty="0">
                <a:solidFill>
                  <a:sysClr val="windowText" lastClr="000000"/>
                </a:solidFill>
                <a:latin typeface="Arial"/>
              </a:rPr>
              <a:t>ng</a:t>
            </a:r>
          </a:p>
        </p:txBody>
      </p:sp>
      <p:sp>
        <p:nvSpPr>
          <p:cNvPr id="783" name="Rectangle 783"/>
          <p:cNvSpPr/>
          <p:nvPr/>
        </p:nvSpPr>
        <p:spPr>
          <a:xfrm>
            <a:off x="8031365" y="4912595"/>
            <a:ext cx="2710486" cy="154786"/>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S</a:t>
            </a:r>
            <a:r>
              <a:rPr lang="en-US" sz="1006" kern="0" spc="-36" dirty="0">
                <a:solidFill>
                  <a:sysClr val="windowText" lastClr="000000"/>
                </a:solidFill>
                <a:latin typeface="Arial"/>
              </a:rPr>
              <a:t>y</a:t>
            </a:r>
            <a:r>
              <a:rPr lang="en-US" sz="1006" kern="0" dirty="0">
                <a:solidFill>
                  <a:sysClr val="windowText" lastClr="000000"/>
                </a:solidFill>
                <a:latin typeface="Arial"/>
              </a:rPr>
              <a:t>nch</a:t>
            </a:r>
            <a:r>
              <a:rPr lang="en-US" sz="1006" kern="0" spc="-12" dirty="0">
                <a:solidFill>
                  <a:sysClr val="windowText" lastClr="000000"/>
                </a:solidFill>
                <a:latin typeface="Arial"/>
              </a:rPr>
              <a:t>r</a:t>
            </a:r>
            <a:r>
              <a:rPr lang="en-US" sz="1006" kern="0" spc="-20" dirty="0">
                <a:solidFill>
                  <a:sysClr val="windowText" lastClr="000000"/>
                </a:solidFill>
                <a:latin typeface="Arial"/>
              </a:rPr>
              <a:t>o</a:t>
            </a:r>
            <a:r>
              <a:rPr lang="en-US" sz="1006" kern="0" dirty="0">
                <a:solidFill>
                  <a:sysClr val="windowText" lastClr="000000"/>
                </a:solidFill>
                <a:latin typeface="Arial"/>
              </a:rPr>
              <a:t>nizing,</a:t>
            </a:r>
            <a:r>
              <a:rPr lang="en-US" sz="1006" kern="0" spc="-99" dirty="0">
                <a:solidFill>
                  <a:sysClr val="windowText" lastClr="000000"/>
                </a:solidFill>
                <a:latin typeface="Arial"/>
              </a:rPr>
              <a:t> </a:t>
            </a:r>
            <a:r>
              <a:rPr lang="en-US" sz="1006" kern="0" dirty="0">
                <a:solidFill>
                  <a:sysClr val="windowText" lastClr="000000"/>
                </a:solidFill>
                <a:latin typeface="Arial"/>
              </a:rPr>
              <a:t>d</a:t>
            </a:r>
            <a:r>
              <a:rPr lang="en-US" sz="1006" kern="0" spc="-20" dirty="0">
                <a:solidFill>
                  <a:sysClr val="windowText" lastClr="000000"/>
                </a:solidFill>
                <a:latin typeface="Arial"/>
              </a:rPr>
              <a:t>e</a:t>
            </a:r>
            <a:r>
              <a:rPr lang="en-US" sz="1006" kern="0" dirty="0">
                <a:solidFill>
                  <a:sysClr val="windowText" lastClr="000000"/>
                </a:solidFill>
                <a:latin typeface="Arial"/>
              </a:rPr>
              <a:t>l</a:t>
            </a:r>
            <a:r>
              <a:rPr lang="en-US" sz="1006" kern="0" spc="-20" dirty="0">
                <a:solidFill>
                  <a:sysClr val="windowText" lastClr="000000"/>
                </a:solidFill>
                <a:latin typeface="Arial"/>
              </a:rPr>
              <a:t>e</a:t>
            </a:r>
            <a:r>
              <a:rPr lang="en-US" sz="1006" kern="0" dirty="0">
                <a:solidFill>
                  <a:sysClr val="windowText" lastClr="000000"/>
                </a:solidFill>
                <a:latin typeface="Arial"/>
              </a:rPr>
              <a:t>ting</a:t>
            </a:r>
            <a:r>
              <a:rPr lang="en-US" sz="1006" kern="0" spc="-64" dirty="0">
                <a:solidFill>
                  <a:sysClr val="windowText" lastClr="000000"/>
                </a:solidFill>
                <a:latin typeface="Arial"/>
              </a:rPr>
              <a:t> </a:t>
            </a:r>
            <a:r>
              <a:rPr lang="en-US" sz="1006" kern="0" spc="-20" dirty="0">
                <a:solidFill>
                  <a:sysClr val="windowText" lastClr="000000"/>
                </a:solidFill>
                <a:latin typeface="Arial"/>
              </a:rPr>
              <a:t>a</a:t>
            </a:r>
            <a:r>
              <a:rPr lang="en-US" sz="1006" kern="0" dirty="0">
                <a:solidFill>
                  <a:sysClr val="windowText" lastClr="000000"/>
                </a:solidFill>
                <a:latin typeface="Arial"/>
              </a:rPr>
              <a:t>nd</a:t>
            </a:r>
            <a:r>
              <a:rPr lang="en-US" sz="1006" kern="0" spc="-28" dirty="0">
                <a:solidFill>
                  <a:sysClr val="windowText" lastClr="000000"/>
                </a:solidFill>
                <a:latin typeface="Arial"/>
              </a:rPr>
              <a:t> </a:t>
            </a:r>
            <a:r>
              <a:rPr lang="en-US" sz="1006" kern="0" spc="-20" dirty="0">
                <a:solidFill>
                  <a:sysClr val="windowText" lastClr="000000"/>
                </a:solidFill>
                <a:latin typeface="Arial"/>
              </a:rPr>
              <a:t>e</a:t>
            </a:r>
            <a:r>
              <a:rPr lang="en-US" sz="1006" kern="0" dirty="0">
                <a:solidFill>
                  <a:sysClr val="windowText" lastClr="000000"/>
                </a:solidFill>
                <a:latin typeface="Arial"/>
              </a:rPr>
              <a:t>mpt</a:t>
            </a:r>
            <a:r>
              <a:rPr lang="en-US" sz="1006" kern="0" spc="-36" dirty="0">
                <a:solidFill>
                  <a:sysClr val="windowText" lastClr="000000"/>
                </a:solidFill>
                <a:latin typeface="Arial"/>
              </a:rPr>
              <a:t>y</a:t>
            </a:r>
            <a:r>
              <a:rPr lang="en-US" sz="1006" kern="0" dirty="0">
                <a:solidFill>
                  <a:sysClr val="windowText" lastClr="000000"/>
                </a:solidFill>
                <a:latin typeface="Arial"/>
              </a:rPr>
              <a:t>ing</a:t>
            </a:r>
            <a:r>
              <a:rPr lang="en-US" sz="1006" kern="0" spc="-99" dirty="0">
                <a:solidFill>
                  <a:sysClr val="windowText" lastClr="000000"/>
                </a:solidFill>
                <a:latin typeface="Arial"/>
              </a:rPr>
              <a:t> </a:t>
            </a:r>
            <a:r>
              <a:rPr lang="en-US" sz="1006" kern="0" spc="-28" dirty="0">
                <a:solidFill>
                  <a:sysClr val="windowText" lastClr="000000"/>
                </a:solidFill>
                <a:latin typeface="Arial"/>
              </a:rPr>
              <a:t>f</a:t>
            </a:r>
            <a:r>
              <a:rPr lang="en-US" sz="1006" kern="0" spc="-20" dirty="0">
                <a:solidFill>
                  <a:sysClr val="windowText" lastClr="000000"/>
                </a:solidFill>
                <a:latin typeface="Arial"/>
              </a:rPr>
              <a:t>o</a:t>
            </a:r>
            <a:r>
              <a:rPr lang="en-US" sz="1006" kern="0" dirty="0">
                <a:solidFill>
                  <a:sysClr val="windowText" lastClr="000000"/>
                </a:solidFill>
                <a:latin typeface="Arial"/>
              </a:rPr>
              <a:t>ld</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dirty="0">
                <a:solidFill>
                  <a:sysClr val="windowText" lastClr="000000"/>
                </a:solidFill>
                <a:latin typeface="Arial"/>
              </a:rPr>
              <a:t>s </a:t>
            </a:r>
          </a:p>
        </p:txBody>
      </p:sp>
      <p:sp>
        <p:nvSpPr>
          <p:cNvPr id="784" name="Rectangle 784"/>
          <p:cNvSpPr/>
          <p:nvPr/>
        </p:nvSpPr>
        <p:spPr>
          <a:xfrm>
            <a:off x="2142406" y="4670783"/>
            <a:ext cx="1333507" cy="355162"/>
          </a:xfrm>
          <a:prstGeom prst="rect">
            <a:avLst/>
          </a:prstGeom>
        </p:spPr>
        <p:txBody>
          <a:bodyPr wrap="none" lIns="0" tIns="0" rIns="0" bIns="0">
            <a:spAutoFit/>
          </a:bodyPr>
          <a:lstStyle/>
          <a:p>
            <a:pPr marL="23348" defTabSz="913687"/>
            <a:r>
              <a:rPr lang="en-US" sz="1117" b="1" kern="0" dirty="0">
                <a:solidFill>
                  <a:sysClr val="windowText" lastClr="000000"/>
                </a:solidFill>
                <a:latin typeface="Arial"/>
              </a:rPr>
              <a:t>E</a:t>
            </a:r>
            <a:r>
              <a:rPr lang="en-US" sz="1117" b="1" kern="0" spc="-10" dirty="0">
                <a:solidFill>
                  <a:sysClr val="windowText" lastClr="000000"/>
                </a:solidFill>
                <a:latin typeface="Arial"/>
              </a:rPr>
              <a:t>ve</a:t>
            </a:r>
            <a:r>
              <a:rPr lang="en-US" sz="1117" b="1" kern="0" dirty="0">
                <a:solidFill>
                  <a:sysClr val="windowText" lastClr="000000"/>
                </a:solidFill>
                <a:latin typeface="Arial"/>
              </a:rPr>
              <a:t>n</a:t>
            </a:r>
            <a:r>
              <a:rPr lang="en-US" sz="1117" b="1" kern="0" spc="-12" dirty="0">
                <a:solidFill>
                  <a:sysClr val="windowText" lastClr="000000"/>
                </a:solidFill>
                <a:latin typeface="Arial"/>
              </a:rPr>
              <a:t>t</a:t>
            </a:r>
            <a:r>
              <a:rPr lang="en-US" sz="1117" b="1" kern="0" spc="-22" dirty="0">
                <a:solidFill>
                  <a:sysClr val="windowText" lastClr="000000"/>
                </a:solidFill>
                <a:latin typeface="Arial"/>
              </a:rPr>
              <a:t> </a:t>
            </a:r>
            <a:r>
              <a:rPr lang="en-US" sz="1117" b="1" kern="0" dirty="0">
                <a:solidFill>
                  <a:sysClr val="windowText" lastClr="000000"/>
                </a:solidFill>
                <a:latin typeface="Arial"/>
              </a:rPr>
              <a:t>m</a:t>
            </a:r>
            <a:r>
              <a:rPr lang="en-US" sz="1117" b="1" kern="0" spc="-10" dirty="0">
                <a:solidFill>
                  <a:sysClr val="windowText" lastClr="000000"/>
                </a:solidFill>
                <a:latin typeface="Arial"/>
              </a:rPr>
              <a:t>a</a:t>
            </a:r>
            <a:r>
              <a:rPr lang="en-US" sz="1117" b="1" kern="0" dirty="0">
                <a:solidFill>
                  <a:sysClr val="windowText" lastClr="000000"/>
                </a:solidFill>
                <a:latin typeface="Arial"/>
              </a:rPr>
              <a:t>nagem</a:t>
            </a:r>
            <a:r>
              <a:rPr lang="en-US" sz="1117" b="1" kern="0" spc="-10" dirty="0">
                <a:solidFill>
                  <a:sysClr val="windowText" lastClr="000000"/>
                </a:solidFill>
                <a:latin typeface="Arial"/>
              </a:rPr>
              <a:t>e</a:t>
            </a:r>
            <a:r>
              <a:rPr lang="en-US" sz="1117" b="1" kern="0" dirty="0">
                <a:solidFill>
                  <a:sysClr val="windowText" lastClr="000000"/>
                </a:solidFill>
                <a:latin typeface="Arial"/>
              </a:rPr>
              <a:t>nt</a:t>
            </a:r>
          </a:p>
          <a:p>
            <a:pPr defTabSz="913687">
              <a:lnSpc>
                <a:spcPts val="1610"/>
              </a:lnSpc>
            </a:pPr>
            <a:r>
              <a:rPr lang="en-US" sz="683" kern="0" spc="690" dirty="0">
                <a:solidFill>
                  <a:srgbClr val="FFD200"/>
                </a:solidFill>
                <a:latin typeface="Arial"/>
              </a:rPr>
              <a:t>►</a:t>
            </a:r>
            <a:r>
              <a:rPr lang="en-US" sz="1006" kern="0" dirty="0">
                <a:solidFill>
                  <a:sysClr val="windowText" lastClr="000000"/>
                </a:solidFill>
                <a:latin typeface="Arial"/>
              </a:rPr>
              <a:t>E</a:t>
            </a:r>
            <a:r>
              <a:rPr lang="en-US" sz="1006" kern="0" spc="-36" dirty="0">
                <a:solidFill>
                  <a:sysClr val="windowText" lastClr="000000"/>
                </a:solidFill>
                <a:latin typeface="Arial"/>
              </a:rPr>
              <a:t>v</a:t>
            </a:r>
            <a:r>
              <a:rPr lang="en-US" sz="1006" kern="0" spc="-20" dirty="0">
                <a:solidFill>
                  <a:sysClr val="windowText" lastClr="000000"/>
                </a:solidFill>
                <a:latin typeface="Arial"/>
              </a:rPr>
              <a:t>e</a:t>
            </a:r>
            <a:r>
              <a:rPr lang="en-US" sz="1006" kern="0" dirty="0">
                <a:solidFill>
                  <a:sysClr val="windowText" lastClr="000000"/>
                </a:solidFill>
                <a:latin typeface="Arial"/>
              </a:rPr>
              <a:t>nt</a:t>
            </a:r>
            <a:r>
              <a:rPr lang="en-US" sz="1006" kern="0" spc="-28" dirty="0">
                <a:solidFill>
                  <a:sysClr val="windowText" lastClr="000000"/>
                </a:solidFill>
                <a:latin typeface="Arial"/>
              </a:rPr>
              <a:t> </a:t>
            </a:r>
            <a:r>
              <a:rPr lang="en-US" sz="1006" kern="0" dirty="0">
                <a:solidFill>
                  <a:sysClr val="windowText" lastClr="000000"/>
                </a:solidFill>
                <a:latin typeface="Arial"/>
              </a:rPr>
              <a:t>m</a:t>
            </a:r>
            <a:r>
              <a:rPr lang="en-US" sz="1006" kern="0" spc="-20" dirty="0">
                <a:solidFill>
                  <a:sysClr val="windowText" lastClr="000000"/>
                </a:solidFill>
                <a:latin typeface="Arial"/>
              </a:rPr>
              <a:t>o</a:t>
            </a:r>
            <a:r>
              <a:rPr lang="en-US" sz="1006" kern="0" dirty="0">
                <a:solidFill>
                  <a:sysClr val="windowText" lastClr="000000"/>
                </a:solidFill>
                <a:latin typeface="Arial"/>
              </a:rPr>
              <a:t>nit</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ing</a:t>
            </a:r>
          </a:p>
        </p:txBody>
      </p:sp>
      <p:sp>
        <p:nvSpPr>
          <p:cNvPr id="785" name="Rectangle 785"/>
          <p:cNvSpPr/>
          <p:nvPr/>
        </p:nvSpPr>
        <p:spPr>
          <a:xfrm>
            <a:off x="2142403" y="5053622"/>
            <a:ext cx="1031886" cy="155299"/>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9" kern="0" dirty="0">
                <a:solidFill>
                  <a:sysClr val="windowText" lastClr="000000"/>
                </a:solidFill>
                <a:latin typeface="Arial"/>
              </a:rPr>
              <a:t>E</a:t>
            </a:r>
            <a:r>
              <a:rPr lang="en-US" sz="1009" kern="0" spc="-37" dirty="0">
                <a:solidFill>
                  <a:sysClr val="windowText" lastClr="000000"/>
                </a:solidFill>
                <a:latin typeface="Arial"/>
              </a:rPr>
              <a:t>v</a:t>
            </a:r>
            <a:r>
              <a:rPr lang="en-US" sz="1009" kern="0" spc="-22" dirty="0">
                <a:solidFill>
                  <a:sysClr val="windowText" lastClr="000000"/>
                </a:solidFill>
                <a:latin typeface="Arial"/>
              </a:rPr>
              <a:t>e</a:t>
            </a:r>
            <a:r>
              <a:rPr lang="en-US" sz="1009" kern="0" dirty="0">
                <a:solidFill>
                  <a:sysClr val="windowText" lastClr="000000"/>
                </a:solidFill>
                <a:latin typeface="Arial"/>
              </a:rPr>
              <a:t>nt</a:t>
            </a:r>
            <a:r>
              <a:rPr lang="en-US" sz="1009" kern="0" spc="-29" dirty="0">
                <a:solidFill>
                  <a:sysClr val="windowText" lastClr="000000"/>
                </a:solidFill>
                <a:latin typeface="Arial"/>
              </a:rPr>
              <a:t> </a:t>
            </a:r>
            <a:r>
              <a:rPr lang="en-US" sz="1009" kern="0" spc="-12" dirty="0">
                <a:solidFill>
                  <a:sysClr val="windowText" lastClr="000000"/>
                </a:solidFill>
                <a:latin typeface="Arial"/>
              </a:rPr>
              <a:t>r</a:t>
            </a:r>
            <a:r>
              <a:rPr lang="en-US" sz="1009" kern="0" spc="-22" dirty="0">
                <a:solidFill>
                  <a:sysClr val="windowText" lastClr="000000"/>
                </a:solidFill>
                <a:latin typeface="Arial"/>
              </a:rPr>
              <a:t>e</a:t>
            </a:r>
            <a:r>
              <a:rPr lang="en-US" sz="1009" kern="0" dirty="0">
                <a:solidFill>
                  <a:sysClr val="windowText" lastClr="000000"/>
                </a:solidFill>
                <a:latin typeface="Arial"/>
              </a:rPr>
              <a:t>p</a:t>
            </a:r>
            <a:r>
              <a:rPr lang="en-US" sz="1009" kern="0" spc="-22" dirty="0">
                <a:solidFill>
                  <a:sysClr val="windowText" lastClr="000000"/>
                </a:solidFill>
                <a:latin typeface="Arial"/>
              </a:rPr>
              <a:t>o</a:t>
            </a:r>
            <a:r>
              <a:rPr lang="en-US" sz="1009" kern="0" spc="-12" dirty="0">
                <a:solidFill>
                  <a:sysClr val="windowText" lastClr="000000"/>
                </a:solidFill>
                <a:latin typeface="Arial"/>
              </a:rPr>
              <a:t>r</a:t>
            </a:r>
            <a:r>
              <a:rPr lang="en-US" sz="1009" kern="0" dirty="0">
                <a:solidFill>
                  <a:sysClr val="windowText" lastClr="000000"/>
                </a:solidFill>
                <a:latin typeface="Arial"/>
              </a:rPr>
              <a:t>ting</a:t>
            </a:r>
          </a:p>
        </p:txBody>
      </p:sp>
      <p:sp>
        <p:nvSpPr>
          <p:cNvPr id="786" name="Rectangle 786"/>
          <p:cNvSpPr/>
          <p:nvPr/>
        </p:nvSpPr>
        <p:spPr>
          <a:xfrm>
            <a:off x="2142404" y="5214112"/>
            <a:ext cx="1772408" cy="154786"/>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Fi</a:t>
            </a:r>
            <a:r>
              <a:rPr lang="en-US" sz="1006" kern="0" spc="-12" dirty="0">
                <a:solidFill>
                  <a:sysClr val="windowText" lastClr="000000"/>
                </a:solidFill>
                <a:latin typeface="Arial"/>
              </a:rPr>
              <a:t>r</a:t>
            </a:r>
            <a:r>
              <a:rPr lang="en-US" sz="1006" kern="0" dirty="0">
                <a:solidFill>
                  <a:sysClr val="windowText" lastClr="000000"/>
                </a:solidFill>
                <a:latin typeface="Arial"/>
              </a:rPr>
              <a:t>st l</a:t>
            </a:r>
            <a:r>
              <a:rPr lang="en-US" sz="1006" kern="0" spc="-20" dirty="0">
                <a:solidFill>
                  <a:sysClr val="windowText" lastClr="000000"/>
                </a:solidFill>
                <a:latin typeface="Arial"/>
              </a:rPr>
              <a:t>e</a:t>
            </a:r>
            <a:r>
              <a:rPr lang="en-US" sz="1006" kern="0" spc="-36" dirty="0">
                <a:solidFill>
                  <a:sysClr val="windowText" lastClr="000000"/>
                </a:solidFill>
                <a:latin typeface="Arial"/>
              </a:rPr>
              <a:t>v</a:t>
            </a:r>
            <a:r>
              <a:rPr lang="en-US" sz="1006" kern="0" spc="-20" dirty="0">
                <a:solidFill>
                  <a:sysClr val="windowText" lastClr="000000"/>
                </a:solidFill>
                <a:latin typeface="Arial"/>
              </a:rPr>
              <a:t>e</a:t>
            </a:r>
            <a:r>
              <a:rPr lang="en-US" sz="1006" kern="0" dirty="0">
                <a:solidFill>
                  <a:sysClr val="windowText" lastClr="000000"/>
                </a:solidFill>
                <a:latin typeface="Arial"/>
              </a:rPr>
              <a:t>l incid</a:t>
            </a:r>
            <a:r>
              <a:rPr lang="en-US" sz="1006" kern="0" spc="-20" dirty="0">
                <a:solidFill>
                  <a:sysClr val="windowText" lastClr="000000"/>
                </a:solidFill>
                <a:latin typeface="Arial"/>
              </a:rPr>
              <a:t>e</a:t>
            </a:r>
            <a:r>
              <a:rPr lang="en-US" sz="1006" kern="0" dirty="0">
                <a:solidFill>
                  <a:sysClr val="windowText" lastClr="000000"/>
                </a:solidFill>
                <a:latin typeface="Arial"/>
              </a:rPr>
              <a:t>nt</a:t>
            </a:r>
            <a:r>
              <a:rPr lang="en-US" sz="1006" kern="0" spc="-64" dirty="0">
                <a:solidFill>
                  <a:sysClr val="windowText" lastClr="000000"/>
                </a:solidFill>
                <a:latin typeface="Arial"/>
              </a:rPr>
              <a:t> </a:t>
            </a:r>
            <a:r>
              <a:rPr lang="en-US" sz="1006" kern="0" spc="-12" dirty="0">
                <a:solidFill>
                  <a:sysClr val="windowText" lastClr="000000"/>
                </a:solidFill>
                <a:latin typeface="Arial"/>
              </a:rPr>
              <a:t>r</a:t>
            </a:r>
            <a:r>
              <a:rPr lang="en-US" sz="1006" kern="0" spc="-20" dirty="0">
                <a:solidFill>
                  <a:sysClr val="windowText" lastClr="000000"/>
                </a:solidFill>
                <a:latin typeface="Arial"/>
              </a:rPr>
              <a:t>e</a:t>
            </a:r>
            <a:r>
              <a:rPr lang="en-US" sz="1006" kern="0" dirty="0">
                <a:solidFill>
                  <a:sysClr val="windowText" lastClr="000000"/>
                </a:solidFill>
                <a:latin typeface="Arial"/>
              </a:rPr>
              <a:t>s</a:t>
            </a:r>
            <a:r>
              <a:rPr lang="en-US" sz="1006" kern="0" spc="-20" dirty="0">
                <a:solidFill>
                  <a:sysClr val="windowText" lastClr="000000"/>
                </a:solidFill>
                <a:latin typeface="Arial"/>
              </a:rPr>
              <a:t>o</a:t>
            </a:r>
            <a:r>
              <a:rPr lang="en-US" sz="1006" kern="0" dirty="0">
                <a:solidFill>
                  <a:sysClr val="windowText" lastClr="000000"/>
                </a:solidFill>
                <a:latin typeface="Arial"/>
              </a:rPr>
              <a:t>luti</a:t>
            </a:r>
            <a:r>
              <a:rPr lang="en-US" sz="1006" kern="0" spc="-20" dirty="0">
                <a:solidFill>
                  <a:sysClr val="windowText" lastClr="000000"/>
                </a:solidFill>
                <a:latin typeface="Arial"/>
              </a:rPr>
              <a:t>o</a:t>
            </a:r>
            <a:r>
              <a:rPr lang="en-US" sz="1006" kern="0" dirty="0">
                <a:solidFill>
                  <a:sysClr val="windowText" lastClr="000000"/>
                </a:solidFill>
                <a:latin typeface="Arial"/>
              </a:rPr>
              <a:t>n</a:t>
            </a:r>
          </a:p>
        </p:txBody>
      </p:sp>
      <p:sp>
        <p:nvSpPr>
          <p:cNvPr id="787" name="Rectangle 787"/>
          <p:cNvSpPr/>
          <p:nvPr/>
        </p:nvSpPr>
        <p:spPr>
          <a:xfrm>
            <a:off x="7843170" y="2195672"/>
            <a:ext cx="1300934" cy="171457"/>
          </a:xfrm>
          <a:prstGeom prst="rect">
            <a:avLst/>
          </a:prstGeom>
        </p:spPr>
        <p:txBody>
          <a:bodyPr wrap="none" lIns="0" tIns="0" rIns="0" bIns="0">
            <a:spAutoFit/>
          </a:bodyPr>
          <a:lstStyle/>
          <a:p>
            <a:pPr defTabSz="913687"/>
            <a:r>
              <a:rPr lang="en-US" sz="1114" b="1" kern="0" spc="-50" dirty="0">
                <a:solidFill>
                  <a:sysClr val="windowText" lastClr="000000"/>
                </a:solidFill>
                <a:latin typeface="Arial"/>
              </a:rPr>
              <a:t>A</a:t>
            </a:r>
            <a:r>
              <a:rPr lang="en-US" sz="1114" b="1" kern="0" dirty="0">
                <a:solidFill>
                  <a:sysClr val="windowText" lastClr="000000"/>
                </a:solidFill>
                <a:latin typeface="Arial"/>
              </a:rPr>
              <a:t>pp</a:t>
            </a:r>
            <a:r>
              <a:rPr lang="en-US" sz="1114" b="1" kern="0" spc="-22" dirty="0">
                <a:solidFill>
                  <a:sysClr val="windowText" lastClr="000000"/>
                </a:solidFill>
                <a:latin typeface="Arial"/>
              </a:rPr>
              <a:t>li</a:t>
            </a:r>
            <a:r>
              <a:rPr lang="en-US" sz="1114" b="1" kern="0" dirty="0">
                <a:solidFill>
                  <a:sysClr val="windowText" lastClr="000000"/>
                </a:solidFill>
                <a:latin typeface="Arial"/>
              </a:rPr>
              <a:t>ca</a:t>
            </a:r>
            <a:r>
              <a:rPr lang="en-US" sz="1114" b="1" kern="0" spc="-11" dirty="0">
                <a:solidFill>
                  <a:sysClr val="windowText" lastClr="000000"/>
                </a:solidFill>
                <a:latin typeface="Arial"/>
              </a:rPr>
              <a:t>t</a:t>
            </a:r>
            <a:r>
              <a:rPr lang="en-US" sz="1114" b="1" kern="0" spc="-22" dirty="0">
                <a:solidFill>
                  <a:sysClr val="windowText" lastClr="000000"/>
                </a:solidFill>
                <a:latin typeface="Arial"/>
              </a:rPr>
              <a:t>i</a:t>
            </a:r>
            <a:r>
              <a:rPr lang="en-US" sz="1114" b="1" kern="0" spc="-33" dirty="0">
                <a:solidFill>
                  <a:sysClr val="windowText" lastClr="000000"/>
                </a:solidFill>
                <a:latin typeface="Arial"/>
              </a:rPr>
              <a:t>o</a:t>
            </a:r>
            <a:r>
              <a:rPr lang="en-US" sz="1114" b="1" kern="0" dirty="0">
                <a:solidFill>
                  <a:sysClr val="windowText" lastClr="000000"/>
                </a:solidFill>
                <a:latin typeface="Arial"/>
              </a:rPr>
              <a:t>n Tes</a:t>
            </a:r>
            <a:r>
              <a:rPr lang="en-US" sz="1114" b="1" kern="0" spc="-11" dirty="0">
                <a:solidFill>
                  <a:sysClr val="windowText" lastClr="000000"/>
                </a:solidFill>
                <a:latin typeface="Arial"/>
              </a:rPr>
              <a:t>t</a:t>
            </a:r>
            <a:r>
              <a:rPr lang="en-US" sz="1114" b="1" kern="0" spc="-22" dirty="0">
                <a:solidFill>
                  <a:sysClr val="windowText" lastClr="000000"/>
                </a:solidFill>
                <a:latin typeface="Arial"/>
              </a:rPr>
              <a:t>i</a:t>
            </a:r>
            <a:r>
              <a:rPr lang="en-US" sz="1114" b="1" kern="0" dirty="0">
                <a:solidFill>
                  <a:sysClr val="windowText" lastClr="000000"/>
                </a:solidFill>
                <a:latin typeface="Arial"/>
              </a:rPr>
              <a:t>ng</a:t>
            </a:r>
          </a:p>
        </p:txBody>
      </p:sp>
      <p:sp>
        <p:nvSpPr>
          <p:cNvPr id="788" name="Rectangle 788"/>
          <p:cNvSpPr/>
          <p:nvPr/>
        </p:nvSpPr>
        <p:spPr>
          <a:xfrm>
            <a:off x="7881241" y="2424577"/>
            <a:ext cx="2270109" cy="154786"/>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Initi</a:t>
            </a:r>
            <a:r>
              <a:rPr lang="en-US" sz="1006" kern="0" spc="-20" dirty="0">
                <a:solidFill>
                  <a:sysClr val="windowText" lastClr="000000"/>
                </a:solidFill>
                <a:latin typeface="Arial"/>
              </a:rPr>
              <a:t>a</a:t>
            </a:r>
            <a:r>
              <a:rPr lang="en-US" sz="1006" kern="0" dirty="0">
                <a:solidFill>
                  <a:sysClr val="windowText" lastClr="000000"/>
                </a:solidFill>
                <a:latin typeface="Arial"/>
              </a:rPr>
              <a:t>l</a:t>
            </a:r>
            <a:r>
              <a:rPr lang="en-US" sz="1006" kern="0" spc="-28" dirty="0">
                <a:solidFill>
                  <a:sysClr val="windowText" lastClr="000000"/>
                </a:solidFill>
                <a:latin typeface="Arial"/>
              </a:rPr>
              <a:t> </a:t>
            </a:r>
            <a:r>
              <a:rPr lang="en-US" sz="1006" kern="0" spc="-20" dirty="0">
                <a:solidFill>
                  <a:sysClr val="windowText" lastClr="000000"/>
                </a:solidFill>
                <a:latin typeface="Arial"/>
              </a:rPr>
              <a:t>a</a:t>
            </a:r>
            <a:r>
              <a:rPr lang="en-US" sz="1006" kern="0" dirty="0">
                <a:solidFill>
                  <a:sysClr val="windowText" lastClr="000000"/>
                </a:solidFill>
                <a:latin typeface="Arial"/>
              </a:rPr>
              <a:t>pplic</a:t>
            </a:r>
            <a:r>
              <a:rPr lang="en-US" sz="1006" kern="0" spc="-20" dirty="0">
                <a:solidFill>
                  <a:sysClr val="windowText" lastClr="000000"/>
                </a:solidFill>
                <a:latin typeface="Arial"/>
              </a:rPr>
              <a:t>a</a:t>
            </a:r>
            <a:r>
              <a:rPr lang="en-US" sz="1006" kern="0" dirty="0">
                <a:solidFill>
                  <a:sysClr val="windowText" lastClr="000000"/>
                </a:solidFill>
                <a:latin typeface="Arial"/>
              </a:rPr>
              <a:t>ti</a:t>
            </a:r>
            <a:r>
              <a:rPr lang="en-US" sz="1006" kern="0" spc="-20" dirty="0">
                <a:solidFill>
                  <a:sysClr val="windowText" lastClr="000000"/>
                </a:solidFill>
                <a:latin typeface="Arial"/>
              </a:rPr>
              <a:t>o</a:t>
            </a:r>
            <a:r>
              <a:rPr lang="en-US" sz="1006" kern="0" dirty="0">
                <a:solidFill>
                  <a:sysClr val="windowText" lastClr="000000"/>
                </a:solidFill>
                <a:latin typeface="Arial"/>
              </a:rPr>
              <a:t>n</a:t>
            </a:r>
            <a:r>
              <a:rPr lang="en-US" sz="1006" kern="0" spc="-28" dirty="0">
                <a:solidFill>
                  <a:sysClr val="windowText" lastClr="000000"/>
                </a:solidFill>
                <a:latin typeface="Arial"/>
              </a:rPr>
              <a:t> </a:t>
            </a:r>
            <a:r>
              <a:rPr lang="en-US" sz="1006" kern="0" dirty="0">
                <a:solidFill>
                  <a:sysClr val="windowText" lastClr="000000"/>
                </a:solidFill>
                <a:latin typeface="Arial"/>
              </a:rPr>
              <a:t>p</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spc="-28" dirty="0">
                <a:solidFill>
                  <a:sysClr val="windowText" lastClr="000000"/>
                </a:solidFill>
                <a:latin typeface="Arial"/>
              </a:rPr>
              <a:t>f</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nc</a:t>
            </a:r>
            <a:r>
              <a:rPr lang="en-US" sz="1006" kern="0" spc="-20" dirty="0">
                <a:solidFill>
                  <a:sysClr val="windowText" lastClr="000000"/>
                </a:solidFill>
                <a:latin typeface="Arial"/>
              </a:rPr>
              <a:t>e</a:t>
            </a:r>
            <a:r>
              <a:rPr lang="en-US" sz="1006" kern="0" dirty="0">
                <a:solidFill>
                  <a:sysClr val="windowText" lastClr="000000"/>
                </a:solidFill>
                <a:latin typeface="Arial"/>
              </a:rPr>
              <a:t> t</a:t>
            </a:r>
            <a:r>
              <a:rPr lang="en-US" sz="1006" kern="0" spc="-20" dirty="0">
                <a:solidFill>
                  <a:sysClr val="windowText" lastClr="000000"/>
                </a:solidFill>
                <a:latin typeface="Arial"/>
              </a:rPr>
              <a:t>e</a:t>
            </a:r>
            <a:r>
              <a:rPr lang="en-US" sz="1006" kern="0" dirty="0">
                <a:solidFill>
                  <a:sysClr val="windowText" lastClr="000000"/>
                </a:solidFill>
                <a:latin typeface="Arial"/>
              </a:rPr>
              <a:t>sting</a:t>
            </a:r>
          </a:p>
        </p:txBody>
      </p:sp>
      <p:sp>
        <p:nvSpPr>
          <p:cNvPr id="789" name="Rectangle 789"/>
          <p:cNvSpPr/>
          <p:nvPr/>
        </p:nvSpPr>
        <p:spPr>
          <a:xfrm>
            <a:off x="7881240" y="2584854"/>
            <a:ext cx="2117824" cy="321498"/>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C</a:t>
            </a:r>
            <a:r>
              <a:rPr lang="en-US" sz="1006" kern="0" spc="-20" dirty="0">
                <a:solidFill>
                  <a:sysClr val="windowText" lastClr="000000"/>
                </a:solidFill>
                <a:latin typeface="Arial"/>
              </a:rPr>
              <a:t>o</a:t>
            </a:r>
            <a:r>
              <a:rPr lang="en-US" sz="1006" kern="0" dirty="0">
                <a:solidFill>
                  <a:sysClr val="windowText" lastClr="000000"/>
                </a:solidFill>
                <a:latin typeface="Arial"/>
              </a:rPr>
              <a:t>ll</a:t>
            </a:r>
            <a:r>
              <a:rPr lang="en-US" sz="1006" kern="0" spc="-20" dirty="0">
                <a:solidFill>
                  <a:sysClr val="windowText" lastClr="000000"/>
                </a:solidFill>
                <a:latin typeface="Arial"/>
              </a:rPr>
              <a:t>e</a:t>
            </a:r>
            <a:r>
              <a:rPr lang="en-US" sz="1006" kern="0" dirty="0">
                <a:solidFill>
                  <a:sysClr val="windowText" lastClr="000000"/>
                </a:solidFill>
                <a:latin typeface="Arial"/>
              </a:rPr>
              <a:t>cti</a:t>
            </a:r>
            <a:r>
              <a:rPr lang="en-US" sz="1006" kern="0" spc="-20" dirty="0">
                <a:solidFill>
                  <a:sysClr val="windowText" lastClr="000000"/>
                </a:solidFill>
                <a:latin typeface="Arial"/>
              </a:rPr>
              <a:t>o</a:t>
            </a:r>
            <a:r>
              <a:rPr lang="en-US" sz="1006" kern="0" dirty="0">
                <a:solidFill>
                  <a:sysClr val="windowText" lastClr="000000"/>
                </a:solidFill>
                <a:latin typeface="Arial"/>
              </a:rPr>
              <a:t>n </a:t>
            </a:r>
            <a:r>
              <a:rPr lang="en-US" sz="1006" kern="0" spc="-20" dirty="0">
                <a:solidFill>
                  <a:sysClr val="windowText" lastClr="000000"/>
                </a:solidFill>
                <a:latin typeface="Arial"/>
              </a:rPr>
              <a:t>o</a:t>
            </a:r>
            <a:r>
              <a:rPr lang="en-US" sz="1006" kern="0" spc="-28" dirty="0">
                <a:solidFill>
                  <a:sysClr val="windowText" lastClr="000000"/>
                </a:solidFill>
                <a:latin typeface="Arial"/>
              </a:rPr>
              <a:t>f</a:t>
            </a:r>
            <a:r>
              <a:rPr lang="en-US" sz="1006" kern="0" dirty="0">
                <a:solidFill>
                  <a:sysClr val="windowText" lastClr="000000"/>
                </a:solidFill>
                <a:latin typeface="Arial"/>
              </a:rPr>
              <a:t> us</a:t>
            </a:r>
            <a:r>
              <a:rPr lang="en-US" sz="1006" kern="0" spc="-20" dirty="0">
                <a:solidFill>
                  <a:sysClr val="windowText" lastClr="000000"/>
                </a:solidFill>
                <a:latin typeface="Arial"/>
              </a:rPr>
              <a:t>e</a:t>
            </a:r>
            <a:r>
              <a:rPr lang="en-US" sz="1006" kern="0" spc="-12" dirty="0">
                <a:solidFill>
                  <a:sysClr val="windowText" lastClr="000000"/>
                </a:solidFill>
                <a:latin typeface="Arial"/>
              </a:rPr>
              <a:t>r</a:t>
            </a:r>
            <a:r>
              <a:rPr lang="en-US" sz="1006" kern="0" spc="-28" dirty="0">
                <a:solidFill>
                  <a:sysClr val="windowText" lastClr="000000"/>
                </a:solidFill>
                <a:latin typeface="Arial"/>
              </a:rPr>
              <a:t> f</a:t>
            </a:r>
            <a:r>
              <a:rPr lang="en-US" sz="1006" kern="0" spc="-20" dirty="0">
                <a:solidFill>
                  <a:sysClr val="windowText" lastClr="000000"/>
                </a:solidFill>
                <a:latin typeface="Arial"/>
              </a:rPr>
              <a:t>ee</a:t>
            </a:r>
            <a:r>
              <a:rPr lang="en-US" sz="1006" kern="0" dirty="0">
                <a:solidFill>
                  <a:sysClr val="windowText" lastClr="000000"/>
                </a:solidFill>
                <a:latin typeface="Arial"/>
              </a:rPr>
              <a:t>db</a:t>
            </a:r>
            <a:r>
              <a:rPr lang="en-US" sz="1006" kern="0" spc="-20" dirty="0">
                <a:solidFill>
                  <a:sysClr val="windowText" lastClr="000000"/>
                </a:solidFill>
                <a:latin typeface="Arial"/>
              </a:rPr>
              <a:t>a</a:t>
            </a:r>
            <a:r>
              <a:rPr lang="en-US" sz="1006" kern="0" dirty="0">
                <a:solidFill>
                  <a:sysClr val="windowText" lastClr="000000"/>
                </a:solidFill>
                <a:latin typeface="Arial"/>
              </a:rPr>
              <a:t>ck </a:t>
            </a:r>
            <a:r>
              <a:rPr lang="en-US" sz="1006" kern="0" spc="-12" dirty="0">
                <a:solidFill>
                  <a:sysClr val="windowText" lastClr="000000"/>
                </a:solidFill>
                <a:latin typeface="Arial"/>
              </a:rPr>
              <a:t>r</a:t>
            </a:r>
            <a:r>
              <a:rPr lang="en-US" sz="1006" kern="0" spc="-20" dirty="0">
                <a:solidFill>
                  <a:sysClr val="windowText" lastClr="000000"/>
                </a:solidFill>
                <a:latin typeface="Arial"/>
              </a:rPr>
              <a:t>a</a:t>
            </a:r>
            <a:r>
              <a:rPr lang="en-US" sz="1006" kern="0" dirty="0">
                <a:solidFill>
                  <a:sysClr val="windowText" lastClr="000000"/>
                </a:solidFill>
                <a:latin typeface="Arial"/>
              </a:rPr>
              <a:t>tings</a:t>
            </a:r>
          </a:p>
          <a:p>
            <a:pPr defTabSz="913687">
              <a:lnSpc>
                <a:spcPts val="1259"/>
              </a:lnSpc>
            </a:pPr>
            <a:r>
              <a:rPr lang="en-US" sz="683" kern="0" spc="690" dirty="0">
                <a:solidFill>
                  <a:srgbClr val="FFD200"/>
                </a:solidFill>
                <a:latin typeface="Arial"/>
              </a:rPr>
              <a:t>►</a:t>
            </a:r>
            <a:r>
              <a:rPr lang="en-US" sz="1006" kern="0" dirty="0">
                <a:solidFill>
                  <a:sysClr val="windowText" lastClr="000000"/>
                </a:solidFill>
                <a:latin typeface="Arial"/>
              </a:rPr>
              <a:t>R</a:t>
            </a:r>
            <a:r>
              <a:rPr lang="en-US" sz="1006" kern="0" spc="-20" dirty="0">
                <a:solidFill>
                  <a:sysClr val="windowText" lastClr="000000"/>
                </a:solidFill>
                <a:latin typeface="Arial"/>
              </a:rPr>
              <a:t>e</a:t>
            </a:r>
            <a:r>
              <a:rPr lang="en-US" sz="1006" kern="0" dirty="0">
                <a:solidFill>
                  <a:sysClr val="windowText" lastClr="000000"/>
                </a:solidFill>
                <a:latin typeface="Arial"/>
              </a:rPr>
              <a:t>p</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ting</a:t>
            </a:r>
          </a:p>
        </p:txBody>
      </p:sp>
      <p:sp>
        <p:nvSpPr>
          <p:cNvPr id="790" name="Rectangle 790"/>
          <p:cNvSpPr/>
          <p:nvPr/>
        </p:nvSpPr>
        <p:spPr>
          <a:xfrm>
            <a:off x="747764" y="2364681"/>
            <a:ext cx="3162532" cy="488211"/>
          </a:xfrm>
          <a:prstGeom prst="rect">
            <a:avLst/>
          </a:prstGeom>
        </p:spPr>
        <p:txBody>
          <a:bodyPr wrap="none" lIns="0" tIns="0" rIns="0" bIns="0">
            <a:spAutoFit/>
          </a:bodyPr>
          <a:lstStyle/>
          <a:p>
            <a:pPr defTabSz="913687"/>
            <a:r>
              <a:rPr lang="en-US" sz="683" kern="0" spc="690" dirty="0">
                <a:solidFill>
                  <a:srgbClr val="FFD200"/>
                </a:solidFill>
                <a:latin typeface="Arial"/>
              </a:rPr>
              <a:t>►</a:t>
            </a:r>
            <a:r>
              <a:rPr lang="en-US" sz="1006" kern="0" dirty="0">
                <a:solidFill>
                  <a:sysClr val="windowText" lastClr="000000"/>
                </a:solidFill>
                <a:latin typeface="Arial"/>
              </a:rPr>
              <a:t>C</a:t>
            </a:r>
            <a:r>
              <a:rPr lang="en-US" sz="1006" kern="0" spc="-12" dirty="0">
                <a:solidFill>
                  <a:sysClr val="windowText" lastClr="000000"/>
                </a:solidFill>
                <a:latin typeface="Arial"/>
              </a:rPr>
              <a:t>r</a:t>
            </a:r>
            <a:r>
              <a:rPr lang="en-US" sz="1006" kern="0" spc="-20" dirty="0">
                <a:solidFill>
                  <a:sysClr val="windowText" lastClr="000000"/>
                </a:solidFill>
                <a:latin typeface="Arial"/>
              </a:rPr>
              <a:t>ea</a:t>
            </a:r>
            <a:r>
              <a:rPr lang="en-US" sz="1006" kern="0" dirty="0">
                <a:solidFill>
                  <a:sysClr val="windowText" lastClr="000000"/>
                </a:solidFill>
                <a:latin typeface="Arial"/>
              </a:rPr>
              <a:t>ti</a:t>
            </a:r>
            <a:r>
              <a:rPr lang="en-US" sz="1006" kern="0" spc="-20" dirty="0">
                <a:solidFill>
                  <a:sysClr val="windowText" lastClr="000000"/>
                </a:solidFill>
                <a:latin typeface="Arial"/>
              </a:rPr>
              <a:t>o</a:t>
            </a:r>
            <a:r>
              <a:rPr lang="en-US" sz="1006" kern="0" dirty="0">
                <a:solidFill>
                  <a:sysClr val="windowText" lastClr="000000"/>
                </a:solidFill>
                <a:latin typeface="Arial"/>
              </a:rPr>
              <a:t>n </a:t>
            </a:r>
            <a:r>
              <a:rPr lang="en-US" sz="1006" kern="0" spc="-20" dirty="0">
                <a:solidFill>
                  <a:sysClr val="windowText" lastClr="000000"/>
                </a:solidFill>
                <a:latin typeface="Arial"/>
              </a:rPr>
              <a:t>o</a:t>
            </a:r>
            <a:r>
              <a:rPr lang="en-US" sz="1006" kern="0" spc="-28" dirty="0">
                <a:solidFill>
                  <a:sysClr val="windowText" lastClr="000000"/>
                </a:solidFill>
                <a:latin typeface="Arial"/>
              </a:rPr>
              <a:t>f</a:t>
            </a:r>
            <a:r>
              <a:rPr lang="en-US" sz="1006" kern="0" dirty="0">
                <a:solidFill>
                  <a:sysClr val="windowText" lastClr="000000"/>
                </a:solidFill>
                <a:latin typeface="Arial"/>
              </a:rPr>
              <a:t> st</a:t>
            </a:r>
            <a:r>
              <a:rPr lang="en-US" sz="1006" kern="0" spc="-20" dirty="0">
                <a:solidFill>
                  <a:sysClr val="windowText" lastClr="000000"/>
                </a:solidFill>
                <a:latin typeface="Arial"/>
              </a:rPr>
              <a:t>a</a:t>
            </a:r>
            <a:r>
              <a:rPr lang="en-US" sz="1006" kern="0" dirty="0">
                <a:solidFill>
                  <a:sysClr val="windowText" lastClr="000000"/>
                </a:solidFill>
                <a:latin typeface="Arial"/>
              </a:rPr>
              <a:t>nd</a:t>
            </a:r>
            <a:r>
              <a:rPr lang="en-US" sz="1006" kern="0" spc="-20" dirty="0">
                <a:solidFill>
                  <a:sysClr val="windowText" lastClr="000000"/>
                </a:solidFill>
                <a:latin typeface="Arial"/>
              </a:rPr>
              <a:t>a</a:t>
            </a:r>
            <a:r>
              <a:rPr lang="en-US" sz="1006" kern="0" spc="-12" dirty="0">
                <a:solidFill>
                  <a:sysClr val="windowText" lastClr="000000"/>
                </a:solidFill>
                <a:latin typeface="Arial"/>
              </a:rPr>
              <a:t>r</a:t>
            </a:r>
            <a:r>
              <a:rPr lang="en-US" sz="1006" kern="0" dirty="0">
                <a:solidFill>
                  <a:sysClr val="windowText" lastClr="000000"/>
                </a:solidFill>
                <a:latin typeface="Arial"/>
              </a:rPr>
              <a:t>d</a:t>
            </a:r>
            <a:r>
              <a:rPr lang="en-US" sz="1006" kern="0" spc="-64" dirty="0">
                <a:solidFill>
                  <a:sysClr val="windowText" lastClr="000000"/>
                </a:solidFill>
                <a:latin typeface="Arial"/>
              </a:rPr>
              <a:t> </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n</a:t>
            </a:r>
            <a:r>
              <a:rPr lang="en-US" sz="1006" kern="0" spc="-20" dirty="0">
                <a:solidFill>
                  <a:sysClr val="windowText" lastClr="000000"/>
                </a:solidFill>
                <a:latin typeface="Arial"/>
              </a:rPr>
              <a:t>a</a:t>
            </a:r>
            <a:r>
              <a:rPr lang="en-US" sz="1006" kern="0" dirty="0">
                <a:solidFill>
                  <a:sysClr val="windowText" lastClr="000000"/>
                </a:solidFill>
                <a:latin typeface="Arial"/>
              </a:rPr>
              <a:t>g</a:t>
            </a:r>
            <a:r>
              <a:rPr lang="en-US" sz="1006" kern="0" spc="-20" dirty="0">
                <a:solidFill>
                  <a:sysClr val="windowText" lastClr="000000"/>
                </a:solidFill>
                <a:latin typeface="Arial"/>
              </a:rPr>
              <a:t>e</a:t>
            </a:r>
            <a:r>
              <a:rPr lang="en-US" sz="1006" kern="0" dirty="0">
                <a:solidFill>
                  <a:sysClr val="windowText" lastClr="000000"/>
                </a:solidFill>
                <a:latin typeface="Arial"/>
              </a:rPr>
              <a:t>m</a:t>
            </a:r>
            <a:r>
              <a:rPr lang="en-US" sz="1006" kern="0" spc="-20" dirty="0">
                <a:solidFill>
                  <a:sysClr val="windowText" lastClr="000000"/>
                </a:solidFill>
                <a:latin typeface="Arial"/>
              </a:rPr>
              <a:t>e</a:t>
            </a:r>
            <a:r>
              <a:rPr lang="en-US" sz="1006" kern="0" dirty="0">
                <a:solidFill>
                  <a:sysClr val="windowText" lastClr="000000"/>
                </a:solidFill>
                <a:latin typeface="Arial"/>
              </a:rPr>
              <a:t>nt</a:t>
            </a:r>
            <a:r>
              <a:rPr lang="en-US" sz="1006" kern="0" spc="-99" dirty="0">
                <a:solidFill>
                  <a:sysClr val="windowText" lastClr="000000"/>
                </a:solidFill>
                <a:latin typeface="Arial"/>
              </a:rPr>
              <a:t> </a:t>
            </a:r>
            <a:r>
              <a:rPr lang="en-US" sz="1006" kern="0" spc="-12" dirty="0">
                <a:solidFill>
                  <a:sysClr val="windowText" lastClr="000000"/>
                </a:solidFill>
                <a:latin typeface="Arial"/>
              </a:rPr>
              <a:t>r</a:t>
            </a:r>
            <a:r>
              <a:rPr lang="en-US" sz="1006" kern="0" spc="-20" dirty="0">
                <a:solidFill>
                  <a:sysClr val="windowText" lastClr="000000"/>
                </a:solidFill>
                <a:latin typeface="Arial"/>
              </a:rPr>
              <a:t>e</a:t>
            </a:r>
            <a:r>
              <a:rPr lang="en-US" sz="1006" kern="0" dirty="0">
                <a:solidFill>
                  <a:sysClr val="windowText" lastClr="000000"/>
                </a:solidFill>
                <a:latin typeface="Arial"/>
              </a:rPr>
              <a:t>p</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ts</a:t>
            </a:r>
          </a:p>
          <a:p>
            <a:pPr defTabSz="913687">
              <a:lnSpc>
                <a:spcPts val="1259"/>
              </a:lnSpc>
            </a:pPr>
            <a:r>
              <a:rPr lang="en-US" sz="686" kern="0" spc="687" dirty="0">
                <a:solidFill>
                  <a:srgbClr val="FFD200"/>
                </a:solidFill>
                <a:latin typeface="Arial"/>
              </a:rPr>
              <a:t>►</a:t>
            </a:r>
            <a:r>
              <a:rPr lang="en-US" sz="1009" kern="0" dirty="0">
                <a:solidFill>
                  <a:sysClr val="windowText" lastClr="000000"/>
                </a:solidFill>
                <a:latin typeface="Arial"/>
              </a:rPr>
              <a:t>Dist</a:t>
            </a:r>
            <a:r>
              <a:rPr lang="en-US" sz="1009" kern="0" spc="-12" dirty="0">
                <a:solidFill>
                  <a:sysClr val="windowText" lastClr="000000"/>
                </a:solidFill>
                <a:latin typeface="Arial"/>
              </a:rPr>
              <a:t>r</a:t>
            </a:r>
            <a:r>
              <a:rPr lang="en-US" sz="1009" kern="0" dirty="0">
                <a:solidFill>
                  <a:sysClr val="windowText" lastClr="000000"/>
                </a:solidFill>
                <a:latin typeface="Arial"/>
              </a:rPr>
              <a:t>ibuti</a:t>
            </a:r>
            <a:r>
              <a:rPr lang="en-US" sz="1009" kern="0" spc="-22" dirty="0">
                <a:solidFill>
                  <a:sysClr val="windowText" lastClr="000000"/>
                </a:solidFill>
                <a:latin typeface="Arial"/>
              </a:rPr>
              <a:t>o</a:t>
            </a:r>
            <a:r>
              <a:rPr lang="en-US" sz="1009" kern="0" dirty="0">
                <a:solidFill>
                  <a:sysClr val="windowText" lastClr="000000"/>
                </a:solidFill>
                <a:latin typeface="Arial"/>
              </a:rPr>
              <a:t>n</a:t>
            </a:r>
            <a:r>
              <a:rPr lang="en-US" sz="1009" kern="0" spc="-64" dirty="0">
                <a:solidFill>
                  <a:sysClr val="windowText" lastClr="000000"/>
                </a:solidFill>
                <a:latin typeface="Arial"/>
              </a:rPr>
              <a:t> </a:t>
            </a:r>
            <a:r>
              <a:rPr lang="en-US" sz="1009" kern="0" spc="-22" dirty="0">
                <a:solidFill>
                  <a:sysClr val="windowText" lastClr="000000"/>
                </a:solidFill>
                <a:latin typeface="Arial"/>
              </a:rPr>
              <a:t>o</a:t>
            </a:r>
            <a:r>
              <a:rPr lang="en-US" sz="1009" kern="0" spc="-29" dirty="0">
                <a:solidFill>
                  <a:sysClr val="windowText" lastClr="000000"/>
                </a:solidFill>
                <a:latin typeface="Arial"/>
              </a:rPr>
              <a:t>f</a:t>
            </a:r>
            <a:r>
              <a:rPr lang="en-US" sz="1009" kern="0" dirty="0">
                <a:solidFill>
                  <a:sysClr val="windowText" lastClr="000000"/>
                </a:solidFill>
                <a:latin typeface="Arial"/>
              </a:rPr>
              <a:t> s</a:t>
            </a:r>
            <a:r>
              <a:rPr lang="en-US" sz="1009" kern="0" spc="-23" dirty="0">
                <a:solidFill>
                  <a:sysClr val="windowText" lastClr="000000"/>
                </a:solidFill>
                <a:latin typeface="Arial"/>
              </a:rPr>
              <a:t>e</a:t>
            </a:r>
            <a:r>
              <a:rPr lang="en-US" sz="1009" kern="0" dirty="0">
                <a:solidFill>
                  <a:sysClr val="windowText" lastClr="000000"/>
                </a:solidFill>
                <a:latin typeface="Arial"/>
              </a:rPr>
              <a:t>l</a:t>
            </a:r>
            <a:r>
              <a:rPr lang="en-US" sz="1009" kern="0" spc="-22" dirty="0">
                <a:solidFill>
                  <a:sysClr val="windowText" lastClr="000000"/>
                </a:solidFill>
                <a:latin typeface="Arial"/>
              </a:rPr>
              <a:t>e</a:t>
            </a:r>
            <a:r>
              <a:rPr lang="en-US" sz="1009" kern="0" dirty="0">
                <a:solidFill>
                  <a:sysClr val="windowText" lastClr="000000"/>
                </a:solidFill>
                <a:latin typeface="Arial"/>
              </a:rPr>
              <a:t>ct</a:t>
            </a:r>
            <a:r>
              <a:rPr lang="en-US" sz="1009" kern="0" spc="-22" dirty="0">
                <a:solidFill>
                  <a:sysClr val="windowText" lastClr="000000"/>
                </a:solidFill>
                <a:latin typeface="Arial"/>
              </a:rPr>
              <a:t>e</a:t>
            </a:r>
            <a:r>
              <a:rPr lang="en-US" sz="1009" kern="0" dirty="0">
                <a:solidFill>
                  <a:sysClr val="windowText" lastClr="000000"/>
                </a:solidFill>
                <a:latin typeface="Arial"/>
              </a:rPr>
              <a:t>d</a:t>
            </a:r>
            <a:r>
              <a:rPr lang="en-US" sz="1009" kern="0" spc="-29" dirty="0">
                <a:solidFill>
                  <a:sysClr val="windowText" lastClr="000000"/>
                </a:solidFill>
                <a:latin typeface="Arial"/>
              </a:rPr>
              <a:t> </a:t>
            </a:r>
            <a:r>
              <a:rPr lang="en-US" sz="1009" kern="0" spc="-12" dirty="0">
                <a:solidFill>
                  <a:sysClr val="windowText" lastClr="000000"/>
                </a:solidFill>
                <a:latin typeface="Arial"/>
              </a:rPr>
              <a:t>r</a:t>
            </a:r>
            <a:r>
              <a:rPr lang="en-US" sz="1009" kern="0" spc="-22" dirty="0">
                <a:solidFill>
                  <a:sysClr val="windowText" lastClr="000000"/>
                </a:solidFill>
                <a:latin typeface="Arial"/>
              </a:rPr>
              <a:t>e</a:t>
            </a:r>
            <a:r>
              <a:rPr lang="en-US" sz="1009" kern="0" dirty="0">
                <a:solidFill>
                  <a:sysClr val="windowText" lastClr="000000"/>
                </a:solidFill>
                <a:latin typeface="Arial"/>
              </a:rPr>
              <a:t>p</a:t>
            </a:r>
            <a:r>
              <a:rPr lang="en-US" sz="1009" kern="0" spc="-22" dirty="0">
                <a:solidFill>
                  <a:sysClr val="windowText" lastClr="000000"/>
                </a:solidFill>
                <a:latin typeface="Arial"/>
              </a:rPr>
              <a:t>o</a:t>
            </a:r>
            <a:r>
              <a:rPr lang="en-US" sz="1009" kern="0" spc="-12" dirty="0">
                <a:solidFill>
                  <a:sysClr val="windowText" lastClr="000000"/>
                </a:solidFill>
                <a:latin typeface="Arial"/>
              </a:rPr>
              <a:t>r</a:t>
            </a:r>
            <a:r>
              <a:rPr lang="en-US" sz="1009" kern="0" dirty="0">
                <a:solidFill>
                  <a:sysClr val="windowText" lastClr="000000"/>
                </a:solidFill>
                <a:latin typeface="Arial"/>
              </a:rPr>
              <a:t>ts t</a:t>
            </a:r>
            <a:r>
              <a:rPr lang="en-US" sz="1009" kern="0" spc="-22" dirty="0">
                <a:solidFill>
                  <a:sysClr val="windowText" lastClr="000000"/>
                </a:solidFill>
                <a:latin typeface="Arial"/>
              </a:rPr>
              <a:t>o</a:t>
            </a:r>
            <a:r>
              <a:rPr lang="en-US" sz="1009" kern="0" spc="-29" dirty="0">
                <a:solidFill>
                  <a:sysClr val="windowText" lastClr="000000"/>
                </a:solidFill>
                <a:latin typeface="Arial"/>
              </a:rPr>
              <a:t> </a:t>
            </a:r>
            <a:r>
              <a:rPr lang="en-US" sz="1009" kern="0" spc="-37" dirty="0">
                <a:solidFill>
                  <a:sysClr val="windowText" lastClr="000000"/>
                </a:solidFill>
                <a:latin typeface="Arial"/>
              </a:rPr>
              <a:t>v</a:t>
            </a:r>
            <a:r>
              <a:rPr lang="en-US" sz="1009" kern="0" spc="-22" dirty="0">
                <a:solidFill>
                  <a:sysClr val="windowText" lastClr="000000"/>
                </a:solidFill>
                <a:latin typeface="Arial"/>
              </a:rPr>
              <a:t>a</a:t>
            </a:r>
            <a:r>
              <a:rPr lang="en-US" sz="1009" kern="0" spc="-12" dirty="0">
                <a:solidFill>
                  <a:sysClr val="windowText" lastClr="000000"/>
                </a:solidFill>
                <a:latin typeface="Arial"/>
              </a:rPr>
              <a:t>r</a:t>
            </a:r>
            <a:r>
              <a:rPr lang="en-US" sz="1009" kern="0" dirty="0">
                <a:solidFill>
                  <a:sysClr val="windowText" lastClr="000000"/>
                </a:solidFill>
                <a:latin typeface="Arial"/>
              </a:rPr>
              <a:t>i</a:t>
            </a:r>
            <a:r>
              <a:rPr lang="en-US" sz="1009" kern="0" spc="-22" dirty="0">
                <a:solidFill>
                  <a:sysClr val="windowText" lastClr="000000"/>
                </a:solidFill>
                <a:latin typeface="Arial"/>
              </a:rPr>
              <a:t>o</a:t>
            </a:r>
            <a:r>
              <a:rPr lang="en-US" sz="1009" kern="0" dirty="0">
                <a:solidFill>
                  <a:sysClr val="windowText" lastClr="000000"/>
                </a:solidFill>
                <a:latin typeface="Arial"/>
              </a:rPr>
              <a:t>us us</a:t>
            </a:r>
            <a:r>
              <a:rPr lang="en-US" sz="1009" kern="0" spc="-23" dirty="0">
                <a:solidFill>
                  <a:sysClr val="windowText" lastClr="000000"/>
                </a:solidFill>
                <a:latin typeface="Arial"/>
              </a:rPr>
              <a:t>e</a:t>
            </a:r>
            <a:r>
              <a:rPr lang="en-US" sz="1009" kern="0" spc="-12" dirty="0">
                <a:solidFill>
                  <a:sysClr val="windowText" lastClr="000000"/>
                </a:solidFill>
                <a:latin typeface="Arial"/>
              </a:rPr>
              <a:t>r</a:t>
            </a:r>
            <a:r>
              <a:rPr lang="en-US" sz="1009" kern="0" dirty="0">
                <a:solidFill>
                  <a:sysClr val="windowText" lastClr="000000"/>
                </a:solidFill>
                <a:latin typeface="Arial"/>
              </a:rPr>
              <a:t> g</a:t>
            </a:r>
            <a:r>
              <a:rPr lang="en-US" sz="1009" kern="0" spc="-12" dirty="0">
                <a:solidFill>
                  <a:sysClr val="windowText" lastClr="000000"/>
                </a:solidFill>
                <a:latin typeface="Arial"/>
              </a:rPr>
              <a:t>r</a:t>
            </a:r>
            <a:r>
              <a:rPr lang="en-US" sz="1009" kern="0" spc="-22" dirty="0">
                <a:solidFill>
                  <a:sysClr val="windowText" lastClr="000000"/>
                </a:solidFill>
                <a:latin typeface="Arial"/>
              </a:rPr>
              <a:t>o</a:t>
            </a:r>
            <a:r>
              <a:rPr lang="en-US" sz="1009" kern="0" dirty="0">
                <a:solidFill>
                  <a:sysClr val="windowText" lastClr="000000"/>
                </a:solidFill>
                <a:latin typeface="Arial"/>
              </a:rPr>
              <a:t>ups</a:t>
            </a:r>
          </a:p>
          <a:p>
            <a:pPr defTabSz="913687">
              <a:lnSpc>
                <a:spcPts val="1260"/>
              </a:lnSpc>
            </a:pPr>
            <a:r>
              <a:rPr lang="en-US" sz="683" kern="0" spc="690" dirty="0">
                <a:solidFill>
                  <a:srgbClr val="FFD200"/>
                </a:solidFill>
                <a:latin typeface="Arial"/>
              </a:rPr>
              <a:t>►</a:t>
            </a:r>
            <a:r>
              <a:rPr lang="en-US" sz="1006" kern="0" dirty="0">
                <a:solidFill>
                  <a:sysClr val="windowText" lastClr="000000"/>
                </a:solidFill>
                <a:latin typeface="Arial"/>
              </a:rPr>
              <a:t>V</a:t>
            </a:r>
            <a:r>
              <a:rPr lang="en-US" sz="1006" kern="0" spc="-20" dirty="0">
                <a:solidFill>
                  <a:sysClr val="windowText" lastClr="000000"/>
                </a:solidFill>
                <a:latin typeface="Arial"/>
              </a:rPr>
              <a:t>a</a:t>
            </a:r>
            <a:r>
              <a:rPr lang="en-US" sz="1006" kern="0" spc="-12" dirty="0">
                <a:solidFill>
                  <a:sysClr val="windowText" lastClr="000000"/>
                </a:solidFill>
                <a:latin typeface="Arial"/>
              </a:rPr>
              <a:t>r</a:t>
            </a:r>
            <a:r>
              <a:rPr lang="en-US" sz="1006" kern="0" dirty="0">
                <a:solidFill>
                  <a:sysClr val="windowText" lastClr="000000"/>
                </a:solidFill>
                <a:latin typeface="Arial"/>
              </a:rPr>
              <a:t>i</a:t>
            </a:r>
            <a:r>
              <a:rPr lang="en-US" sz="1006" kern="0" spc="-20" dirty="0">
                <a:solidFill>
                  <a:sysClr val="windowText" lastClr="000000"/>
                </a:solidFill>
                <a:latin typeface="Arial"/>
              </a:rPr>
              <a:t>a</a:t>
            </a:r>
            <a:r>
              <a:rPr lang="en-US" sz="1006" kern="0" dirty="0">
                <a:solidFill>
                  <a:sysClr val="windowText" lastClr="000000"/>
                </a:solidFill>
                <a:latin typeface="Arial"/>
              </a:rPr>
              <a:t>nc</a:t>
            </a:r>
            <a:r>
              <a:rPr lang="en-US" sz="1006" kern="0" spc="-20" dirty="0">
                <a:solidFill>
                  <a:sysClr val="windowText" lastClr="000000"/>
                </a:solidFill>
                <a:latin typeface="Arial"/>
              </a:rPr>
              <a:t>e</a:t>
            </a:r>
            <a:r>
              <a:rPr lang="en-US" sz="1006" kern="0" dirty="0">
                <a:solidFill>
                  <a:sysClr val="windowText" lastClr="000000"/>
                </a:solidFill>
                <a:latin typeface="Arial"/>
              </a:rPr>
              <a:t> c</a:t>
            </a:r>
            <a:r>
              <a:rPr lang="en-US" sz="1006" kern="0" spc="-20" dirty="0">
                <a:solidFill>
                  <a:sysClr val="windowText" lastClr="000000"/>
                </a:solidFill>
                <a:latin typeface="Arial"/>
              </a:rPr>
              <a:t>a</a:t>
            </a:r>
            <a:r>
              <a:rPr lang="en-US" sz="1006" kern="0" dirty="0">
                <a:solidFill>
                  <a:sysClr val="windowText" lastClr="000000"/>
                </a:solidFill>
                <a:latin typeface="Arial"/>
              </a:rPr>
              <a:t>lcul</a:t>
            </a:r>
            <a:r>
              <a:rPr lang="en-US" sz="1006" kern="0" spc="-20" dirty="0">
                <a:solidFill>
                  <a:sysClr val="windowText" lastClr="000000"/>
                </a:solidFill>
                <a:latin typeface="Arial"/>
              </a:rPr>
              <a:t>a</a:t>
            </a:r>
            <a:r>
              <a:rPr lang="en-US" sz="1006" kern="0" dirty="0">
                <a:solidFill>
                  <a:sysClr val="windowText" lastClr="000000"/>
                </a:solidFill>
                <a:latin typeface="Arial"/>
              </a:rPr>
              <a:t>ti</a:t>
            </a:r>
            <a:r>
              <a:rPr lang="en-US" sz="1006" kern="0" spc="-20" dirty="0">
                <a:solidFill>
                  <a:sysClr val="windowText" lastClr="000000"/>
                </a:solidFill>
                <a:latin typeface="Arial"/>
              </a:rPr>
              <a:t>o</a:t>
            </a:r>
            <a:r>
              <a:rPr lang="en-US" sz="1006" kern="0" dirty="0">
                <a:solidFill>
                  <a:sysClr val="windowText" lastClr="000000"/>
                </a:solidFill>
                <a:latin typeface="Arial"/>
              </a:rPr>
              <a:t>ns</a:t>
            </a:r>
            <a:r>
              <a:rPr lang="en-US" sz="1006" kern="0" spc="-28" dirty="0">
                <a:solidFill>
                  <a:sysClr val="windowText" lastClr="000000"/>
                </a:solidFill>
                <a:latin typeface="Arial"/>
              </a:rPr>
              <a:t> </a:t>
            </a:r>
            <a:r>
              <a:rPr lang="en-US" sz="1006" kern="0" spc="-20" dirty="0">
                <a:solidFill>
                  <a:sysClr val="windowText" lastClr="000000"/>
                </a:solidFill>
                <a:latin typeface="Arial"/>
              </a:rPr>
              <a:t>a</a:t>
            </a:r>
            <a:r>
              <a:rPr lang="en-US" sz="1006" kern="0" dirty="0">
                <a:solidFill>
                  <a:sysClr val="windowText" lastClr="000000"/>
                </a:solidFill>
                <a:latin typeface="Arial"/>
              </a:rPr>
              <a:t>nd</a:t>
            </a:r>
            <a:r>
              <a:rPr lang="en-US" sz="1006" kern="0" spc="-64" dirty="0">
                <a:solidFill>
                  <a:sysClr val="windowText" lastClr="000000"/>
                </a:solidFill>
                <a:latin typeface="Arial"/>
              </a:rPr>
              <a:t> </a:t>
            </a:r>
            <a:r>
              <a:rPr lang="en-US" sz="1006" kern="0" spc="-12" dirty="0">
                <a:solidFill>
                  <a:sysClr val="windowText" lastClr="000000"/>
                </a:solidFill>
                <a:latin typeface="Arial"/>
              </a:rPr>
              <a:t>r</a:t>
            </a:r>
            <a:r>
              <a:rPr lang="en-US" sz="1006" kern="0" spc="-20" dirty="0">
                <a:solidFill>
                  <a:sysClr val="windowText" lastClr="000000"/>
                </a:solidFill>
                <a:latin typeface="Arial"/>
              </a:rPr>
              <a:t>e</a:t>
            </a:r>
            <a:r>
              <a:rPr lang="en-US" sz="1006" kern="0" dirty="0">
                <a:solidFill>
                  <a:sysClr val="windowText" lastClr="000000"/>
                </a:solidFill>
                <a:latin typeface="Arial"/>
              </a:rPr>
              <a:t>p</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ting</a:t>
            </a:r>
            <a:r>
              <a:rPr lang="en-US" sz="1006" kern="0" spc="-28" dirty="0">
                <a:solidFill>
                  <a:sysClr val="windowText" lastClr="000000"/>
                </a:solidFill>
                <a:latin typeface="Arial"/>
              </a:rPr>
              <a:t> </a:t>
            </a:r>
            <a:r>
              <a:rPr lang="en-US" sz="1006" kern="0" spc="-36" dirty="0">
                <a:solidFill>
                  <a:sysClr val="windowText" lastClr="000000"/>
                </a:solidFill>
                <a:latin typeface="Arial"/>
              </a:rPr>
              <a:t>v</a:t>
            </a:r>
            <a:r>
              <a:rPr lang="en-US" sz="1006" kern="0" dirty="0">
                <a:solidFill>
                  <a:sysClr val="windowText" lastClr="000000"/>
                </a:solidFill>
                <a:latin typeface="Arial"/>
              </a:rPr>
              <a:t>s. pl</a:t>
            </a:r>
            <a:r>
              <a:rPr lang="en-US" sz="1006" kern="0" spc="-20" dirty="0">
                <a:solidFill>
                  <a:sysClr val="windowText" lastClr="000000"/>
                </a:solidFill>
                <a:latin typeface="Arial"/>
              </a:rPr>
              <a:t>a</a:t>
            </a:r>
            <a:r>
              <a:rPr lang="en-US" sz="1006" kern="0" dirty="0">
                <a:solidFill>
                  <a:sysClr val="windowText" lastClr="000000"/>
                </a:solidFill>
                <a:latin typeface="Arial"/>
              </a:rPr>
              <a:t>n</a:t>
            </a:r>
            <a:r>
              <a:rPr lang="en-US" sz="1006" kern="0" spc="-28" dirty="0">
                <a:solidFill>
                  <a:sysClr val="windowText" lastClr="000000"/>
                </a:solidFill>
                <a:latin typeface="Arial"/>
              </a:rPr>
              <a:t> </a:t>
            </a:r>
            <a:r>
              <a:rPr lang="en-US" sz="1006" kern="0" dirty="0">
                <a:solidFill>
                  <a:sysClr val="windowText" lastClr="000000"/>
                </a:solidFill>
                <a:latin typeface="Arial"/>
              </a:rPr>
              <a:t>d</a:t>
            </a:r>
            <a:r>
              <a:rPr lang="en-US" sz="1006" kern="0" spc="-20" dirty="0">
                <a:solidFill>
                  <a:sysClr val="windowText" lastClr="000000"/>
                </a:solidFill>
                <a:latin typeface="Arial"/>
              </a:rPr>
              <a:t>a</a:t>
            </a:r>
            <a:r>
              <a:rPr lang="en-US" sz="1006" kern="0" dirty="0">
                <a:solidFill>
                  <a:sysClr val="windowText" lastClr="000000"/>
                </a:solidFill>
                <a:latin typeface="Arial"/>
              </a:rPr>
              <a:t>t</a:t>
            </a:r>
            <a:r>
              <a:rPr lang="en-US" sz="1006" kern="0" spc="-20" dirty="0">
                <a:solidFill>
                  <a:sysClr val="windowText" lastClr="000000"/>
                </a:solidFill>
                <a:latin typeface="Arial"/>
              </a:rPr>
              <a:t>a</a:t>
            </a:r>
            <a:r>
              <a:rPr lang="en-US" sz="1006" kern="0" dirty="0">
                <a:solidFill>
                  <a:sysClr val="windowText" lastClr="000000"/>
                </a:solidFill>
                <a:latin typeface="Arial"/>
              </a:rPr>
              <a:t> </a:t>
            </a:r>
          </a:p>
        </p:txBody>
      </p:sp>
      <p:sp>
        <p:nvSpPr>
          <p:cNvPr id="791" name="Rectangle 791"/>
          <p:cNvSpPr/>
          <p:nvPr/>
        </p:nvSpPr>
        <p:spPr>
          <a:xfrm>
            <a:off x="921366" y="2821777"/>
            <a:ext cx="2170018" cy="154786"/>
          </a:xfrm>
          <a:prstGeom prst="rect">
            <a:avLst/>
          </a:prstGeom>
        </p:spPr>
        <p:txBody>
          <a:bodyPr wrap="none" lIns="0" tIns="0" rIns="0" bIns="0">
            <a:spAutoFit/>
          </a:bodyPr>
          <a:lstStyle/>
          <a:p>
            <a:pPr defTabSz="913687"/>
            <a:r>
              <a:rPr lang="en-US" sz="1006" kern="0" dirty="0">
                <a:solidFill>
                  <a:sysClr val="windowText" lastClr="000000"/>
                </a:solidFill>
                <a:latin typeface="Arial"/>
              </a:rPr>
              <a:t>including</a:t>
            </a:r>
            <a:r>
              <a:rPr lang="en-US" sz="1006" kern="0" spc="-99" dirty="0">
                <a:solidFill>
                  <a:sysClr val="windowText" lastClr="000000"/>
                </a:solidFill>
                <a:latin typeface="Arial"/>
              </a:rPr>
              <a:t> </a:t>
            </a:r>
            <a:r>
              <a:rPr lang="en-US" sz="1006" kern="0" dirty="0">
                <a:solidFill>
                  <a:sysClr val="windowText" lastClr="000000"/>
                </a:solidFill>
                <a:latin typeface="Arial"/>
              </a:rPr>
              <a:t>b</a:t>
            </a:r>
            <a:r>
              <a:rPr lang="en-US" sz="1006" kern="0" spc="-20" dirty="0">
                <a:solidFill>
                  <a:sysClr val="windowText" lastClr="000000"/>
                </a:solidFill>
                <a:latin typeface="Arial"/>
              </a:rPr>
              <a:t>a</a:t>
            </a:r>
            <a:r>
              <a:rPr lang="en-US" sz="1006" kern="0" dirty="0">
                <a:solidFill>
                  <a:sysClr val="windowText" lastClr="000000"/>
                </a:solidFill>
                <a:latin typeface="Arial"/>
              </a:rPr>
              <a:t>sic</a:t>
            </a:r>
            <a:r>
              <a:rPr lang="en-US" sz="1006" kern="0" spc="-28" dirty="0">
                <a:solidFill>
                  <a:sysClr val="windowText" lastClr="000000"/>
                </a:solidFill>
                <a:latin typeface="Arial"/>
              </a:rPr>
              <a:t> </a:t>
            </a:r>
            <a:r>
              <a:rPr lang="en-US" sz="1006" kern="0" spc="-20" dirty="0">
                <a:solidFill>
                  <a:sysClr val="windowText" lastClr="000000"/>
                </a:solidFill>
                <a:latin typeface="Arial"/>
              </a:rPr>
              <a:t>e</a:t>
            </a:r>
            <a:r>
              <a:rPr lang="en-US" sz="1006" kern="0" spc="-36" dirty="0">
                <a:solidFill>
                  <a:sysClr val="windowText" lastClr="000000"/>
                </a:solidFill>
                <a:latin typeface="Arial"/>
              </a:rPr>
              <a:t>x</a:t>
            </a:r>
            <a:r>
              <a:rPr lang="en-US" sz="1006" kern="0" dirty="0">
                <a:solidFill>
                  <a:sysClr val="windowText" lastClr="000000"/>
                </a:solidFill>
                <a:latin typeface="Arial"/>
              </a:rPr>
              <a:t>pl</a:t>
            </a:r>
            <a:r>
              <a:rPr lang="en-US" sz="1006" kern="0" spc="-20" dirty="0">
                <a:solidFill>
                  <a:sysClr val="windowText" lastClr="000000"/>
                </a:solidFill>
                <a:latin typeface="Arial"/>
              </a:rPr>
              <a:t>a</a:t>
            </a:r>
            <a:r>
              <a:rPr lang="en-US" sz="1006" kern="0" dirty="0">
                <a:solidFill>
                  <a:sysClr val="windowText" lastClr="000000"/>
                </a:solidFill>
                <a:latin typeface="Arial"/>
              </a:rPr>
              <a:t>n</a:t>
            </a:r>
            <a:r>
              <a:rPr lang="en-US" sz="1006" kern="0" spc="-20" dirty="0">
                <a:solidFill>
                  <a:sysClr val="windowText" lastClr="000000"/>
                </a:solidFill>
                <a:latin typeface="Arial"/>
              </a:rPr>
              <a:t>a</a:t>
            </a:r>
            <a:r>
              <a:rPr lang="en-US" sz="1006" kern="0" dirty="0">
                <a:solidFill>
                  <a:sysClr val="windowText" lastClr="000000"/>
                </a:solidFill>
                <a:latin typeface="Arial"/>
              </a:rPr>
              <a:t>ti</a:t>
            </a:r>
            <a:r>
              <a:rPr lang="en-US" sz="1006" kern="0" spc="-20" dirty="0">
                <a:solidFill>
                  <a:sysClr val="windowText" lastClr="000000"/>
                </a:solidFill>
                <a:latin typeface="Arial"/>
              </a:rPr>
              <a:t>o</a:t>
            </a:r>
            <a:r>
              <a:rPr lang="en-US" sz="1006" kern="0" dirty="0">
                <a:solidFill>
                  <a:sysClr val="windowText" lastClr="000000"/>
                </a:solidFill>
                <a:latin typeface="Arial"/>
              </a:rPr>
              <a:t>n</a:t>
            </a:r>
            <a:r>
              <a:rPr lang="en-US" sz="1006" kern="0" spc="-28" dirty="0">
                <a:solidFill>
                  <a:sysClr val="windowText" lastClr="000000"/>
                </a:solidFill>
                <a:latin typeface="Arial"/>
              </a:rPr>
              <a:t> </a:t>
            </a:r>
            <a:r>
              <a:rPr lang="en-US" sz="1006" kern="0" dirty="0">
                <a:solidFill>
                  <a:sysClr val="windowText" lastClr="000000"/>
                </a:solidFill>
                <a:latin typeface="Arial"/>
              </a:rPr>
              <a:t>in</a:t>
            </a:r>
            <a:r>
              <a:rPr lang="en-US" sz="1006" kern="0" spc="-28" dirty="0">
                <a:solidFill>
                  <a:sysClr val="windowText" lastClr="000000"/>
                </a:solidFill>
                <a:latin typeface="Arial"/>
              </a:rPr>
              <a:t>f</a:t>
            </a:r>
            <a:r>
              <a:rPr lang="en-US" sz="1006" kern="0" spc="-20" dirty="0">
                <a:solidFill>
                  <a:sysClr val="windowText" lastClr="000000"/>
                </a:solidFill>
                <a:latin typeface="Arial"/>
              </a:rPr>
              <a:t>o</a:t>
            </a:r>
            <a:r>
              <a:rPr lang="en-US" sz="1006" kern="0" spc="-12" dirty="0">
                <a:solidFill>
                  <a:sysClr val="windowText" lastClr="000000"/>
                </a:solidFill>
                <a:latin typeface="Arial"/>
              </a:rPr>
              <a:t>r</a:t>
            </a:r>
            <a:r>
              <a:rPr lang="en-US" sz="1006" kern="0" dirty="0">
                <a:solidFill>
                  <a:sysClr val="windowText" lastClr="000000"/>
                </a:solidFill>
                <a:latin typeface="Arial"/>
              </a:rPr>
              <a:t>m</a:t>
            </a:r>
            <a:r>
              <a:rPr lang="en-US" sz="1006" kern="0" spc="-20" dirty="0">
                <a:solidFill>
                  <a:sysClr val="windowText" lastClr="000000"/>
                </a:solidFill>
                <a:latin typeface="Arial"/>
              </a:rPr>
              <a:t>a</a:t>
            </a:r>
            <a:r>
              <a:rPr lang="en-US" sz="1006" kern="0" dirty="0">
                <a:solidFill>
                  <a:sysClr val="windowText" lastClr="000000"/>
                </a:solidFill>
                <a:latin typeface="Arial"/>
              </a:rPr>
              <a:t>ti</a:t>
            </a:r>
            <a:r>
              <a:rPr lang="en-US" sz="1006" kern="0" spc="-20" dirty="0">
                <a:solidFill>
                  <a:sysClr val="windowText" lastClr="000000"/>
                </a:solidFill>
                <a:latin typeface="Arial"/>
              </a:rPr>
              <a:t>o</a:t>
            </a:r>
            <a:r>
              <a:rPr lang="en-US" sz="1006" kern="0" dirty="0">
                <a:solidFill>
                  <a:sysClr val="windowText" lastClr="000000"/>
                </a:solidFill>
                <a:latin typeface="Arial"/>
              </a:rPr>
              <a:t>n</a:t>
            </a:r>
          </a:p>
        </p:txBody>
      </p:sp>
      <p:sp>
        <p:nvSpPr>
          <p:cNvPr id="792" name="Rectangle 792"/>
          <p:cNvSpPr/>
          <p:nvPr/>
        </p:nvSpPr>
        <p:spPr>
          <a:xfrm>
            <a:off x="611320" y="2010"/>
            <a:ext cx="7379200" cy="415498"/>
          </a:xfrm>
          <a:prstGeom prst="rect">
            <a:avLst/>
          </a:prstGeom>
        </p:spPr>
        <p:txBody>
          <a:bodyPr wrap="none" lIns="0" tIns="0" rIns="0" bIns="0">
            <a:spAutoFit/>
          </a:bodyPr>
          <a:lstStyle/>
          <a:p>
            <a:pPr defTabSz="913687"/>
            <a:r>
              <a:rPr lang="en-US" sz="2700" b="1" kern="0" spc="-16" dirty="0">
                <a:solidFill>
                  <a:prstClr val="white"/>
                </a:solidFill>
                <a:latin typeface="EYInterstate Light,Bold"/>
              </a:rPr>
              <a:t>A</a:t>
            </a:r>
            <a:r>
              <a:rPr lang="en-US" sz="2700" b="1" kern="0" dirty="0">
                <a:solidFill>
                  <a:prstClr val="white"/>
                </a:solidFill>
                <a:latin typeface="EYInterstate Light,Bold"/>
              </a:rPr>
              <a:t>u</a:t>
            </a:r>
            <a:r>
              <a:rPr lang="en-US" sz="2700" b="1" kern="0" spc="-37" dirty="0">
                <a:solidFill>
                  <a:prstClr val="white"/>
                </a:solidFill>
                <a:latin typeface="EYInterstate Light,Bold"/>
              </a:rPr>
              <a:t>t</a:t>
            </a:r>
            <a:r>
              <a:rPr lang="en-US" sz="2700" b="1" kern="0" dirty="0">
                <a:solidFill>
                  <a:prstClr val="white"/>
                </a:solidFill>
                <a:latin typeface="EYInterstate Light,Bold"/>
              </a:rPr>
              <a:t>om</a:t>
            </a:r>
            <a:r>
              <a:rPr lang="en-US" sz="2700" b="1" kern="0" spc="-10" dirty="0">
                <a:solidFill>
                  <a:prstClr val="white"/>
                </a:solidFill>
                <a:latin typeface="EYInterstate Light,Bold"/>
              </a:rPr>
              <a:t>a</a:t>
            </a:r>
            <a:r>
              <a:rPr lang="en-US" sz="2700" b="1" kern="0" dirty="0">
                <a:solidFill>
                  <a:prstClr val="white"/>
                </a:solidFill>
                <a:latin typeface="EYInterstate Light,Bold"/>
              </a:rPr>
              <a:t>tion</a:t>
            </a:r>
            <a:r>
              <a:rPr lang="en-US" sz="2700" b="1" kern="0" spc="-37" dirty="0">
                <a:solidFill>
                  <a:prstClr val="white"/>
                </a:solidFill>
                <a:latin typeface="EYInterstate Light,Bold"/>
              </a:rPr>
              <a:t> </a:t>
            </a:r>
            <a:r>
              <a:rPr lang="en-US" sz="2700" b="1" kern="0" dirty="0">
                <a:solidFill>
                  <a:prstClr val="white"/>
                </a:solidFill>
                <a:latin typeface="EYInterstate Light,Bold"/>
              </a:rPr>
              <a:t>"hot</a:t>
            </a:r>
            <a:r>
              <a:rPr lang="en-US" sz="2700" b="1" kern="0" spc="-45" dirty="0">
                <a:solidFill>
                  <a:prstClr val="white"/>
                </a:solidFill>
                <a:latin typeface="EYInterstate Light,Bold"/>
              </a:rPr>
              <a:t> </a:t>
            </a:r>
            <a:r>
              <a:rPr lang="en-US" sz="2700" b="1" kern="0" spc="-16" dirty="0">
                <a:solidFill>
                  <a:prstClr val="white"/>
                </a:solidFill>
                <a:latin typeface="EYInterstate Light,Bold"/>
              </a:rPr>
              <a:t>s</a:t>
            </a:r>
            <a:r>
              <a:rPr lang="en-US" sz="2700" b="1" kern="0" dirty="0">
                <a:solidFill>
                  <a:prstClr val="white"/>
                </a:solidFill>
                <a:latin typeface="EYInterstate Light,Bold"/>
              </a:rPr>
              <a:t>po</a:t>
            </a:r>
            <a:r>
              <a:rPr lang="en-US" sz="2700" b="1" kern="0" spc="-45" dirty="0">
                <a:solidFill>
                  <a:prstClr val="white"/>
                </a:solidFill>
                <a:latin typeface="EYInterstate Light,Bold"/>
              </a:rPr>
              <a:t>t</a:t>
            </a:r>
            <a:r>
              <a:rPr lang="en-US" sz="2700" b="1" kern="0" spc="-89" dirty="0">
                <a:solidFill>
                  <a:prstClr val="white"/>
                </a:solidFill>
                <a:latin typeface="EYInterstate Light,Bold"/>
              </a:rPr>
              <a:t>s</a:t>
            </a:r>
            <a:r>
              <a:rPr lang="en-US" sz="2700" b="1" kern="0" dirty="0">
                <a:solidFill>
                  <a:prstClr val="white"/>
                </a:solidFill>
                <a:latin typeface="EYInterstate Light,Bold"/>
              </a:rPr>
              <a:t>" </a:t>
            </a:r>
            <a:r>
              <a:rPr lang="en-US" sz="2700" b="1" kern="0" spc="-78" dirty="0">
                <a:solidFill>
                  <a:prstClr val="white"/>
                </a:solidFill>
                <a:latin typeface="EYInterstate Light,Bold"/>
              </a:rPr>
              <a:t>f</a:t>
            </a:r>
            <a:r>
              <a:rPr lang="en-US" sz="2700" b="1" kern="0" dirty="0">
                <a:solidFill>
                  <a:prstClr val="white"/>
                </a:solidFill>
                <a:latin typeface="EYInterstate Light,Bold"/>
              </a:rPr>
              <a:t>or </a:t>
            </a:r>
            <a:r>
              <a:rPr lang="en-US" sz="2700" b="1" kern="0" spc="-10" dirty="0">
                <a:solidFill>
                  <a:prstClr val="white"/>
                </a:solidFill>
                <a:latin typeface="EYInterstate Light,Bold"/>
              </a:rPr>
              <a:t>I</a:t>
            </a:r>
            <a:r>
              <a:rPr lang="en-US" sz="2700" b="1" kern="0" spc="-27" dirty="0">
                <a:solidFill>
                  <a:prstClr val="white"/>
                </a:solidFill>
                <a:latin typeface="EYInterstate Light,Bold"/>
              </a:rPr>
              <a:t>n</a:t>
            </a:r>
            <a:r>
              <a:rPr lang="en-US" sz="2700" b="1" kern="0" spc="-78" dirty="0">
                <a:solidFill>
                  <a:prstClr val="white"/>
                </a:solidFill>
                <a:latin typeface="EYInterstate Light,Bold"/>
              </a:rPr>
              <a:t>f</a:t>
            </a:r>
            <a:r>
              <a:rPr lang="en-US" sz="2700" b="1" kern="0" dirty="0">
                <a:solidFill>
                  <a:prstClr val="white"/>
                </a:solidFill>
                <a:latin typeface="EYInterstate Light,Bold"/>
              </a:rPr>
              <a:t>orma</a:t>
            </a:r>
            <a:r>
              <a:rPr lang="en-US" sz="2700" b="1" kern="0" spc="-10" dirty="0">
                <a:solidFill>
                  <a:prstClr val="white"/>
                </a:solidFill>
                <a:latin typeface="EYInterstate Light,Bold"/>
              </a:rPr>
              <a:t>t</a:t>
            </a:r>
            <a:r>
              <a:rPr lang="en-US" sz="2700" b="1" kern="0" dirty="0">
                <a:solidFill>
                  <a:prstClr val="white"/>
                </a:solidFill>
                <a:latin typeface="EYInterstate Light,Bold"/>
              </a:rPr>
              <a:t>ion </a:t>
            </a:r>
            <a:r>
              <a:rPr lang="en-US" sz="2700" b="1" kern="0" spc="-310" dirty="0">
                <a:solidFill>
                  <a:prstClr val="white"/>
                </a:solidFill>
                <a:latin typeface="EYInterstate Light,Bold"/>
              </a:rPr>
              <a:t>T</a:t>
            </a:r>
            <a:r>
              <a:rPr lang="en-US" sz="2700" b="1" kern="0" dirty="0">
                <a:solidFill>
                  <a:prstClr val="white"/>
                </a:solidFill>
                <a:latin typeface="EYInterstate Light,Bold"/>
              </a:rPr>
              <a:t>echnology</a:t>
            </a:r>
          </a:p>
        </p:txBody>
      </p:sp>
      <p:sp>
        <p:nvSpPr>
          <p:cNvPr id="793" name="Rectangle 793"/>
          <p:cNvSpPr/>
          <p:nvPr/>
        </p:nvSpPr>
        <p:spPr>
          <a:xfrm>
            <a:off x="6159577" y="1515206"/>
            <a:ext cx="72136" cy="154786"/>
          </a:xfrm>
          <a:prstGeom prst="rect">
            <a:avLst/>
          </a:prstGeom>
        </p:spPr>
        <p:txBody>
          <a:bodyPr wrap="none" lIns="0" tIns="0" rIns="0" bIns="0">
            <a:spAutoFit/>
          </a:bodyPr>
          <a:lstStyle/>
          <a:p>
            <a:pPr defTabSz="913687"/>
            <a:r>
              <a:rPr lang="en-US" sz="1006" b="1" kern="0" dirty="0">
                <a:solidFill>
                  <a:srgbClr val="FFFFFF"/>
                </a:solidFill>
                <a:latin typeface="Arial"/>
              </a:rPr>
              <a:t>1</a:t>
            </a:r>
          </a:p>
        </p:txBody>
      </p:sp>
      <p:sp>
        <p:nvSpPr>
          <p:cNvPr id="794" name="Rectangle 794"/>
          <p:cNvSpPr/>
          <p:nvPr/>
        </p:nvSpPr>
        <p:spPr>
          <a:xfrm>
            <a:off x="7026309" y="2184355"/>
            <a:ext cx="72136" cy="154786"/>
          </a:xfrm>
          <a:prstGeom prst="rect">
            <a:avLst/>
          </a:prstGeom>
        </p:spPr>
        <p:txBody>
          <a:bodyPr wrap="none" lIns="0" tIns="0" rIns="0" bIns="0">
            <a:spAutoFit/>
          </a:bodyPr>
          <a:lstStyle/>
          <a:p>
            <a:pPr defTabSz="913687"/>
            <a:r>
              <a:rPr lang="en-US" sz="1006" b="1" kern="0" dirty="0">
                <a:solidFill>
                  <a:srgbClr val="FFFFFF"/>
                </a:solidFill>
                <a:latin typeface="Arial"/>
              </a:rPr>
              <a:t>2</a:t>
            </a:r>
          </a:p>
        </p:txBody>
      </p:sp>
      <p:sp>
        <p:nvSpPr>
          <p:cNvPr id="795" name="Rectangle 795"/>
          <p:cNvSpPr/>
          <p:nvPr/>
        </p:nvSpPr>
        <p:spPr>
          <a:xfrm>
            <a:off x="7420718" y="3232682"/>
            <a:ext cx="72136" cy="154786"/>
          </a:xfrm>
          <a:prstGeom prst="rect">
            <a:avLst/>
          </a:prstGeom>
        </p:spPr>
        <p:txBody>
          <a:bodyPr wrap="none" lIns="0" tIns="0" rIns="0" bIns="0">
            <a:spAutoFit/>
          </a:bodyPr>
          <a:lstStyle/>
          <a:p>
            <a:pPr defTabSz="913687"/>
            <a:r>
              <a:rPr lang="en-US" sz="1006" b="1" kern="0" dirty="0">
                <a:solidFill>
                  <a:srgbClr val="FFFFFF"/>
                </a:solidFill>
                <a:latin typeface="Arial"/>
              </a:rPr>
              <a:t>3</a:t>
            </a:r>
          </a:p>
        </p:txBody>
      </p:sp>
      <p:sp>
        <p:nvSpPr>
          <p:cNvPr id="796" name="Rectangle 796"/>
          <p:cNvSpPr/>
          <p:nvPr/>
        </p:nvSpPr>
        <p:spPr>
          <a:xfrm>
            <a:off x="7118567" y="4254654"/>
            <a:ext cx="72136" cy="155299"/>
          </a:xfrm>
          <a:prstGeom prst="rect">
            <a:avLst/>
          </a:prstGeom>
        </p:spPr>
        <p:txBody>
          <a:bodyPr wrap="none" lIns="0" tIns="0" rIns="0" bIns="0">
            <a:spAutoFit/>
          </a:bodyPr>
          <a:lstStyle/>
          <a:p>
            <a:pPr defTabSz="913687"/>
            <a:r>
              <a:rPr lang="en-US" sz="1009" b="1" kern="0" dirty="0">
                <a:solidFill>
                  <a:srgbClr val="FFFFFF"/>
                </a:solidFill>
                <a:latin typeface="Arial"/>
              </a:rPr>
              <a:t>4</a:t>
            </a:r>
          </a:p>
        </p:txBody>
      </p:sp>
      <p:sp>
        <p:nvSpPr>
          <p:cNvPr id="797" name="Rectangle 797"/>
          <p:cNvSpPr/>
          <p:nvPr/>
        </p:nvSpPr>
        <p:spPr>
          <a:xfrm>
            <a:off x="4851102" y="5019826"/>
            <a:ext cx="72136" cy="154786"/>
          </a:xfrm>
          <a:prstGeom prst="rect">
            <a:avLst/>
          </a:prstGeom>
        </p:spPr>
        <p:txBody>
          <a:bodyPr wrap="none" lIns="0" tIns="0" rIns="0" bIns="0">
            <a:spAutoFit/>
          </a:bodyPr>
          <a:lstStyle/>
          <a:p>
            <a:pPr defTabSz="913687"/>
            <a:r>
              <a:rPr lang="en-US" sz="1006" b="1" kern="0" dirty="0">
                <a:solidFill>
                  <a:srgbClr val="FFFFFF"/>
                </a:solidFill>
                <a:latin typeface="Arial"/>
              </a:rPr>
              <a:t>6</a:t>
            </a:r>
          </a:p>
        </p:txBody>
      </p:sp>
      <p:sp>
        <p:nvSpPr>
          <p:cNvPr id="798" name="Rectangle 798"/>
          <p:cNvSpPr/>
          <p:nvPr/>
        </p:nvSpPr>
        <p:spPr>
          <a:xfrm>
            <a:off x="3913939" y="4379357"/>
            <a:ext cx="72136" cy="154786"/>
          </a:xfrm>
          <a:prstGeom prst="rect">
            <a:avLst/>
          </a:prstGeom>
        </p:spPr>
        <p:txBody>
          <a:bodyPr wrap="none" lIns="0" tIns="0" rIns="0" bIns="0">
            <a:spAutoFit/>
          </a:bodyPr>
          <a:lstStyle/>
          <a:p>
            <a:pPr defTabSz="913687"/>
            <a:r>
              <a:rPr lang="en-US" sz="1006" b="1" kern="0" dirty="0">
                <a:solidFill>
                  <a:srgbClr val="FFFFFF"/>
                </a:solidFill>
                <a:latin typeface="Arial"/>
              </a:rPr>
              <a:t>7</a:t>
            </a:r>
          </a:p>
        </p:txBody>
      </p:sp>
      <p:sp>
        <p:nvSpPr>
          <p:cNvPr id="799" name="Rectangle 799"/>
          <p:cNvSpPr/>
          <p:nvPr/>
        </p:nvSpPr>
        <p:spPr>
          <a:xfrm>
            <a:off x="3547957" y="3241819"/>
            <a:ext cx="72136" cy="154786"/>
          </a:xfrm>
          <a:prstGeom prst="rect">
            <a:avLst/>
          </a:prstGeom>
        </p:spPr>
        <p:txBody>
          <a:bodyPr wrap="none" lIns="0" tIns="0" rIns="0" bIns="0">
            <a:spAutoFit/>
          </a:bodyPr>
          <a:lstStyle/>
          <a:p>
            <a:pPr defTabSz="913687"/>
            <a:r>
              <a:rPr lang="en-US" sz="1006" b="1" kern="0" dirty="0">
                <a:solidFill>
                  <a:srgbClr val="FFFFFF"/>
                </a:solidFill>
                <a:latin typeface="Arial"/>
              </a:rPr>
              <a:t>8</a:t>
            </a:r>
          </a:p>
        </p:txBody>
      </p:sp>
      <p:sp>
        <p:nvSpPr>
          <p:cNvPr id="800" name="Rectangle 800"/>
          <p:cNvSpPr/>
          <p:nvPr/>
        </p:nvSpPr>
        <p:spPr>
          <a:xfrm>
            <a:off x="3930690" y="2178516"/>
            <a:ext cx="72136" cy="154786"/>
          </a:xfrm>
          <a:prstGeom prst="rect">
            <a:avLst/>
          </a:prstGeom>
        </p:spPr>
        <p:txBody>
          <a:bodyPr wrap="none" lIns="0" tIns="0" rIns="0" bIns="0">
            <a:spAutoFit/>
          </a:bodyPr>
          <a:lstStyle/>
          <a:p>
            <a:pPr defTabSz="913687"/>
            <a:r>
              <a:rPr lang="en-US" sz="1006" b="1" kern="0" dirty="0">
                <a:solidFill>
                  <a:srgbClr val="FFFFFF"/>
                </a:solidFill>
                <a:latin typeface="Arial"/>
              </a:rPr>
              <a:t>9</a:t>
            </a:r>
          </a:p>
        </p:txBody>
      </p:sp>
      <p:sp>
        <p:nvSpPr>
          <p:cNvPr id="801" name="Rectangle 801"/>
          <p:cNvSpPr/>
          <p:nvPr/>
        </p:nvSpPr>
        <p:spPr>
          <a:xfrm>
            <a:off x="4759734" y="1500232"/>
            <a:ext cx="144270" cy="154786"/>
          </a:xfrm>
          <a:prstGeom prst="rect">
            <a:avLst/>
          </a:prstGeom>
        </p:spPr>
        <p:txBody>
          <a:bodyPr wrap="none" lIns="0" tIns="0" rIns="0" bIns="0">
            <a:spAutoFit/>
          </a:bodyPr>
          <a:lstStyle/>
          <a:p>
            <a:pPr defTabSz="913687"/>
            <a:r>
              <a:rPr lang="en-US" sz="1006" b="1" kern="0" dirty="0">
                <a:solidFill>
                  <a:srgbClr val="FFFFFF"/>
                </a:solidFill>
                <a:latin typeface="Arial"/>
              </a:rPr>
              <a:t>10</a:t>
            </a:r>
          </a:p>
        </p:txBody>
      </p:sp>
      <p:sp>
        <p:nvSpPr>
          <p:cNvPr id="802" name="Rectangle 802"/>
          <p:cNvSpPr/>
          <p:nvPr/>
        </p:nvSpPr>
        <p:spPr>
          <a:xfrm>
            <a:off x="6207038" y="4925666"/>
            <a:ext cx="72136" cy="154786"/>
          </a:xfrm>
          <a:prstGeom prst="rect">
            <a:avLst/>
          </a:prstGeom>
        </p:spPr>
        <p:txBody>
          <a:bodyPr wrap="none" lIns="0" tIns="0" rIns="0" bIns="0">
            <a:spAutoFit/>
          </a:bodyPr>
          <a:lstStyle/>
          <a:p>
            <a:pPr defTabSz="913687"/>
            <a:r>
              <a:rPr lang="en-US" sz="1006" b="1" kern="0" dirty="0">
                <a:solidFill>
                  <a:srgbClr val="FFFFFF"/>
                </a:solidFill>
                <a:latin typeface="Arial"/>
              </a:rPr>
              <a:t>5</a:t>
            </a:r>
          </a:p>
        </p:txBody>
      </p:sp>
      <p:sp>
        <p:nvSpPr>
          <p:cNvPr id="803" name="Rectangle 803"/>
          <p:cNvSpPr/>
          <p:nvPr/>
        </p:nvSpPr>
        <p:spPr>
          <a:xfrm>
            <a:off x="5176098" y="3159588"/>
            <a:ext cx="743217" cy="308674"/>
          </a:xfrm>
          <a:prstGeom prst="rect">
            <a:avLst/>
          </a:prstGeom>
        </p:spPr>
        <p:txBody>
          <a:bodyPr wrap="none" lIns="0" tIns="0" rIns="0" bIns="0">
            <a:spAutoFit/>
          </a:bodyPr>
          <a:lstStyle/>
          <a:p>
            <a:pPr defTabSz="913687"/>
            <a:r>
              <a:rPr lang="en-US" sz="1006" b="1" kern="0" spc="-43" dirty="0">
                <a:solidFill>
                  <a:srgbClr val="646464"/>
                </a:solidFill>
                <a:latin typeface="Arial"/>
              </a:rPr>
              <a:t>A</a:t>
            </a:r>
            <a:r>
              <a:rPr lang="en-US" sz="1006" b="1" kern="0" dirty="0">
                <a:solidFill>
                  <a:srgbClr val="646464"/>
                </a:solidFill>
                <a:latin typeface="Arial"/>
              </a:rPr>
              <a:t>u</a:t>
            </a:r>
            <a:r>
              <a:rPr lang="en-US" sz="1006" b="1" kern="0" spc="-12" dirty="0">
                <a:solidFill>
                  <a:srgbClr val="646464"/>
                </a:solidFill>
                <a:latin typeface="Arial"/>
              </a:rPr>
              <a:t>t</a:t>
            </a:r>
            <a:r>
              <a:rPr lang="en-US" sz="1006" b="1" kern="0" dirty="0">
                <a:solidFill>
                  <a:srgbClr val="646464"/>
                </a:solidFill>
                <a:latin typeface="Arial"/>
              </a:rPr>
              <a:t>oma</a:t>
            </a:r>
            <a:r>
              <a:rPr lang="en-US" sz="1006" b="1" kern="0" spc="-12" dirty="0">
                <a:solidFill>
                  <a:srgbClr val="646464"/>
                </a:solidFill>
                <a:latin typeface="Arial"/>
              </a:rPr>
              <a:t>t</a:t>
            </a:r>
            <a:r>
              <a:rPr lang="en-US" sz="1006" b="1" kern="0" dirty="0">
                <a:solidFill>
                  <a:srgbClr val="646464"/>
                </a:solidFill>
                <a:latin typeface="Arial"/>
              </a:rPr>
              <a:t>ion </a:t>
            </a:r>
          </a:p>
          <a:p>
            <a:pPr marL="68526" defTabSz="913687">
              <a:lnSpc>
                <a:spcPts val="1187"/>
              </a:lnSpc>
            </a:pPr>
            <a:r>
              <a:rPr lang="en-US" sz="1009" b="1" kern="0" dirty="0">
                <a:solidFill>
                  <a:srgbClr val="646464"/>
                </a:solidFill>
                <a:latin typeface="Arial"/>
              </a:rPr>
              <a:t>ho</a:t>
            </a:r>
            <a:r>
              <a:rPr lang="en-US" sz="1009" b="1" kern="0" spc="-12" dirty="0">
                <a:solidFill>
                  <a:srgbClr val="646464"/>
                </a:solidFill>
                <a:latin typeface="Arial"/>
              </a:rPr>
              <a:t>t</a:t>
            </a:r>
            <a:r>
              <a:rPr lang="en-US" sz="1009" b="1" kern="0" dirty="0">
                <a:solidFill>
                  <a:srgbClr val="646464"/>
                </a:solidFill>
                <a:latin typeface="Arial"/>
              </a:rPr>
              <a:t> </a:t>
            </a:r>
            <a:r>
              <a:rPr lang="en-US" sz="1009" b="1" kern="0" spc="-22" dirty="0">
                <a:solidFill>
                  <a:srgbClr val="646464"/>
                </a:solidFill>
                <a:latin typeface="Arial"/>
              </a:rPr>
              <a:t>s</a:t>
            </a:r>
            <a:r>
              <a:rPr lang="en-US" sz="1009" b="1" kern="0" dirty="0">
                <a:solidFill>
                  <a:srgbClr val="646464"/>
                </a:solidFill>
                <a:latin typeface="Arial"/>
              </a:rPr>
              <a:t>po</a:t>
            </a:r>
            <a:r>
              <a:rPr lang="en-US" sz="1009" b="1" kern="0" spc="-12" dirty="0">
                <a:solidFill>
                  <a:srgbClr val="646464"/>
                </a:solidFill>
                <a:latin typeface="Arial"/>
              </a:rPr>
              <a:t>t</a:t>
            </a:r>
            <a:r>
              <a:rPr lang="en-US" sz="1009" b="1" kern="0" dirty="0">
                <a:solidFill>
                  <a:srgbClr val="646464"/>
                </a:solidFill>
                <a:latin typeface="Arial"/>
              </a:rPr>
              <a:t>s</a:t>
            </a:r>
          </a:p>
        </p:txBody>
      </p:sp>
      <p:pic>
        <p:nvPicPr>
          <p:cNvPr id="3" name="Picture 9" descr="A picture containing graphics, design&#10;&#10;Description automatically generated">
            <a:extLst>
              <a:ext uri="{FF2B5EF4-FFF2-40B4-BE49-F238E27FC236}">
                <a16:creationId xmlns:a16="http://schemas.microsoft.com/office/drawing/2014/main" id="{701F6C9A-C4A8-C80B-4282-E9407D294B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1695016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defTabSz="457200"/>
            <a:fld id="{F3027E8A-8089-874A-B94B-79D229332FD1}" type="slidenum">
              <a:rPr lang="en-US"/>
              <a:pPr defTabSz="457200"/>
              <a:t>21</a:t>
            </a:fld>
            <a:endParaRPr lang="en-US" dirty="0"/>
          </a:p>
        </p:txBody>
      </p:sp>
      <p:sp>
        <p:nvSpPr>
          <p:cNvPr id="3" name="Text Placeholder 2"/>
          <p:cNvSpPr>
            <a:spLocks noGrp="1"/>
          </p:cNvSpPr>
          <p:nvPr>
            <p:ph type="body" sz="quarter" idx="10"/>
          </p:nvPr>
        </p:nvSpPr>
        <p:spPr>
          <a:prstGeom prst="rect">
            <a:avLst/>
          </a:prstGeom>
        </p:spPr>
        <p:txBody>
          <a:bodyPr/>
          <a:lstStyle/>
          <a:p>
            <a:r>
              <a:rPr lang="en-US" dirty="0"/>
              <a:t>P2P &amp; O2C</a:t>
            </a:r>
          </a:p>
        </p:txBody>
      </p:sp>
      <p:graphicFrame>
        <p:nvGraphicFramePr>
          <p:cNvPr id="10" name="Table 9"/>
          <p:cNvGraphicFramePr>
            <a:graphicFrameLocks noGrp="1"/>
          </p:cNvGraphicFramePr>
          <p:nvPr/>
        </p:nvGraphicFramePr>
        <p:xfrm>
          <a:off x="396113" y="1032392"/>
          <a:ext cx="5768151" cy="5404485"/>
        </p:xfrm>
        <a:graphic>
          <a:graphicData uri="http://schemas.openxmlformats.org/drawingml/2006/table">
            <a:tbl>
              <a:tblPr>
                <a:tableStyleId>{B301B821-A1FF-4177-AEE7-76D212191A09}</a:tableStyleId>
              </a:tblPr>
              <a:tblGrid>
                <a:gridCol w="754401">
                  <a:extLst>
                    <a:ext uri="{9D8B030D-6E8A-4147-A177-3AD203B41FA5}">
                      <a16:colId xmlns:a16="http://schemas.microsoft.com/office/drawing/2014/main" val="20000"/>
                    </a:ext>
                  </a:extLst>
                </a:gridCol>
                <a:gridCol w="1537815">
                  <a:extLst>
                    <a:ext uri="{9D8B030D-6E8A-4147-A177-3AD203B41FA5}">
                      <a16:colId xmlns:a16="http://schemas.microsoft.com/office/drawing/2014/main" val="20001"/>
                    </a:ext>
                  </a:extLst>
                </a:gridCol>
                <a:gridCol w="3475935">
                  <a:extLst>
                    <a:ext uri="{9D8B030D-6E8A-4147-A177-3AD203B41FA5}">
                      <a16:colId xmlns:a16="http://schemas.microsoft.com/office/drawing/2014/main" val="20002"/>
                    </a:ext>
                  </a:extLst>
                </a:gridCol>
              </a:tblGrid>
              <a:tr h="175428">
                <a:tc rowSpan="22">
                  <a:txBody>
                    <a:bodyPr/>
                    <a:lstStyle/>
                    <a:p>
                      <a:pPr algn="ctr"/>
                      <a:r>
                        <a:rPr lang="en-US" sz="2400"/>
                        <a:t>P2P</a:t>
                      </a:r>
                      <a:endParaRPr lang="en-US" sz="2400" b="1">
                        <a:latin typeface="Calibri Light" panose="020F0302020204030204" pitchFamily="34" charset="0"/>
                        <a:cs typeface="Calibri Light" panose="020F0302020204030204" pitchFamily="34" charset="0"/>
                      </a:endParaRPr>
                    </a:p>
                  </a:txBody>
                  <a:tcPr marL="63923" marR="63923" marT="31962" marB="31962" anchor="ctr">
                    <a:noFill/>
                  </a:tcPr>
                </a:tc>
                <a:tc rowSpan="2">
                  <a:txBody>
                    <a:bodyPr/>
                    <a:lstStyle/>
                    <a:p>
                      <a:r>
                        <a:rPr lang="en-US" sz="1200"/>
                        <a:t>Requisition Processing</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r>
                        <a:rPr lang="en-US" sz="1050"/>
                        <a:t>Requisition Processing</a:t>
                      </a:r>
                      <a:endParaRPr lang="en-US" sz="1050">
                        <a:latin typeface="Calibri Light" panose="020F0302020204030204" pitchFamily="34" charset="0"/>
                        <a:cs typeface="Calibri Light" panose="020F0302020204030204" pitchFamily="34" charset="0"/>
                      </a:endParaRPr>
                    </a:p>
                  </a:txBody>
                  <a:tcPr marR="63923" marT="0" marB="31962" anchor="ctr">
                    <a:noFill/>
                  </a:tcPr>
                </a:tc>
                <a:extLst>
                  <a:ext uri="{0D108BD9-81ED-4DB2-BD59-A6C34878D82A}">
                    <a16:rowId xmlns:a16="http://schemas.microsoft.com/office/drawing/2014/main" val="10000"/>
                  </a:ext>
                </a:extLst>
              </a:tr>
              <a:tr h="175428">
                <a:tc vMerge="1">
                  <a:txBody>
                    <a:bodyPr/>
                    <a:lstStyle/>
                    <a:p>
                      <a:endParaRPr lang="en-US" sz="1000"/>
                    </a:p>
                  </a:txBody>
                  <a:tcPr marL="63923" marR="63923" marT="31962" marB="31962" anchor="ctr"/>
                </a:tc>
                <a:tc vMerge="1">
                  <a:txBody>
                    <a:bodyPr/>
                    <a:lstStyle/>
                    <a:p>
                      <a:endParaRPr lang="en-US"/>
                    </a:p>
                  </a:txBody>
                  <a:tcPr/>
                </a:tc>
                <a:tc>
                  <a:txBody>
                    <a:bodyPr/>
                    <a:lstStyle/>
                    <a:p>
                      <a:r>
                        <a:rPr lang="en-US" sz="1050"/>
                        <a:t>Requisition Support</a:t>
                      </a:r>
                      <a:endParaRPr lang="en-US" sz="1050">
                        <a:latin typeface="Calibri Light" panose="020F0302020204030204" pitchFamily="34" charset="0"/>
                        <a:cs typeface="Calibri Light" panose="020F0302020204030204" pitchFamily="34" charset="0"/>
                      </a:endParaRPr>
                    </a:p>
                  </a:txBody>
                  <a:tcPr marR="63923" marT="0" marB="31962" anchor="ctr">
                    <a:noFill/>
                  </a:tcPr>
                </a:tc>
                <a:extLst>
                  <a:ext uri="{0D108BD9-81ED-4DB2-BD59-A6C34878D82A}">
                    <a16:rowId xmlns:a16="http://schemas.microsoft.com/office/drawing/2014/main" val="10001"/>
                  </a:ext>
                </a:extLst>
              </a:tr>
              <a:tr h="175428">
                <a:tc vMerge="1">
                  <a:txBody>
                    <a:bodyPr/>
                    <a:lstStyle/>
                    <a:p>
                      <a:endParaRPr lang="en-US" sz="1000"/>
                    </a:p>
                  </a:txBody>
                  <a:tcPr marL="63923" marR="63923" marT="31962" marB="31962" anchor="ctr"/>
                </a:tc>
                <a:tc rowSpan="2">
                  <a:txBody>
                    <a:bodyPr/>
                    <a:lstStyle/>
                    <a:p>
                      <a:r>
                        <a:rPr lang="en-US" sz="1200"/>
                        <a:t>PO Processing </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r>
                        <a:rPr lang="en-US" sz="1050" dirty="0"/>
                        <a:t>PO Processing</a:t>
                      </a:r>
                      <a:endParaRPr lang="en-US" sz="1050" dirty="0">
                        <a:latin typeface="Calibri Light" panose="020F0302020204030204" pitchFamily="34" charset="0"/>
                        <a:cs typeface="Calibri Light" panose="020F0302020204030204" pitchFamily="34" charset="0"/>
                      </a:endParaRPr>
                    </a:p>
                  </a:txBody>
                  <a:tcPr marR="63923" marT="0" marB="31962" anchor="ctr">
                    <a:noFill/>
                  </a:tcPr>
                </a:tc>
                <a:extLst>
                  <a:ext uri="{0D108BD9-81ED-4DB2-BD59-A6C34878D82A}">
                    <a16:rowId xmlns:a16="http://schemas.microsoft.com/office/drawing/2014/main" val="10002"/>
                  </a:ext>
                </a:extLst>
              </a:tr>
              <a:tr h="175428">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r>
                        <a:rPr lang="en-US" sz="1050" dirty="0"/>
                        <a:t>PO Support</a:t>
                      </a:r>
                      <a:endParaRPr lang="en-US" sz="1050" dirty="0">
                        <a:latin typeface="Calibri Light" panose="020F0302020204030204" pitchFamily="34" charset="0"/>
                        <a:cs typeface="Calibri Light" panose="020F0302020204030204" pitchFamily="34" charset="0"/>
                      </a:endParaRPr>
                    </a:p>
                  </a:txBody>
                  <a:tcPr marR="63923" marT="0" marB="31962" anchor="ctr">
                    <a:noFill/>
                  </a:tcPr>
                </a:tc>
                <a:extLst>
                  <a:ext uri="{0D108BD9-81ED-4DB2-BD59-A6C34878D82A}">
                    <a16:rowId xmlns:a16="http://schemas.microsoft.com/office/drawing/2014/main" val="10003"/>
                  </a:ext>
                </a:extLst>
              </a:tr>
              <a:tr h="175428">
                <a:tc vMerge="1">
                  <a:txBody>
                    <a:bodyPr/>
                    <a:lstStyle/>
                    <a:p>
                      <a:endParaRPr lang="en-US" sz="1000"/>
                    </a:p>
                  </a:txBody>
                  <a:tcPr marL="63923" marR="63923" marT="31962" marB="31962" anchor="ctr"/>
                </a:tc>
                <a:tc rowSpan="2">
                  <a:txBody>
                    <a:bodyPr/>
                    <a:lstStyle/>
                    <a:p>
                      <a:r>
                        <a:rPr lang="en-US" sz="1200"/>
                        <a:t>Supplier Master Management </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pPr marL="0" algn="l" defTabSz="457200" rtl="0" eaLnBrk="1" latinLnBrk="0" hangingPunct="1"/>
                      <a:r>
                        <a:rPr lang="en-US" sz="1050" kern="1200"/>
                        <a:t>Supplier master management</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923" marT="0" marB="31962" anchor="ctr">
                    <a:noFill/>
                  </a:tcPr>
                </a:tc>
                <a:extLst>
                  <a:ext uri="{0D108BD9-81ED-4DB2-BD59-A6C34878D82A}">
                    <a16:rowId xmlns:a16="http://schemas.microsoft.com/office/drawing/2014/main" val="10004"/>
                  </a:ext>
                </a:extLst>
              </a:tr>
              <a:tr h="217205">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latinLnBrk="0" hangingPunct="1"/>
                      <a:r>
                        <a:rPr lang="en-US" sz="1050" kern="1200"/>
                        <a:t>Item master and content management</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923" marT="0" marB="31962" anchor="ctr">
                    <a:noFill/>
                  </a:tcPr>
                </a:tc>
                <a:extLst>
                  <a:ext uri="{0D108BD9-81ED-4DB2-BD59-A6C34878D82A}">
                    <a16:rowId xmlns:a16="http://schemas.microsoft.com/office/drawing/2014/main" val="10005"/>
                  </a:ext>
                </a:extLst>
              </a:tr>
              <a:tr h="292444">
                <a:tc vMerge="1">
                  <a:txBody>
                    <a:bodyPr/>
                    <a:lstStyle/>
                    <a:p>
                      <a:endParaRPr lang="en-US" sz="1000"/>
                    </a:p>
                  </a:txBody>
                  <a:tcPr marL="63923" marR="63923" marT="31962" marB="31962" anchor="ctr"/>
                </a:tc>
                <a:tc rowSpan="3">
                  <a:txBody>
                    <a:bodyPr/>
                    <a:lstStyle/>
                    <a:p>
                      <a:r>
                        <a:rPr lang="en-US" sz="1200"/>
                        <a:t>Verification and Approval</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pPr marL="0" algn="l" defTabSz="457200" rtl="0" eaLnBrk="1" fontAlgn="ctr" latinLnBrk="0" hangingPunct="1"/>
                      <a:r>
                        <a:rPr lang="en-US" sz="1050" kern="1200"/>
                        <a:t>Reviewing a database (paper or electronic) for proper authorization</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06"/>
                  </a:ext>
                </a:extLst>
              </a:tr>
              <a:tr h="292444">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fontAlgn="ctr" latinLnBrk="0" hangingPunct="1"/>
                      <a:r>
                        <a:rPr lang="en-US" sz="1050" kern="1200"/>
                        <a:t>Preparing activity reports used in after-the-fact reviews for approval</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07"/>
                  </a:ext>
                </a:extLst>
              </a:tr>
              <a:tr h="232359">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fontAlgn="ctr" latinLnBrk="0" hangingPunct="1"/>
                      <a:r>
                        <a:rPr lang="en-US" sz="1050" kern="1200"/>
                        <a:t>Review of account or department coding for correctness</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08"/>
                  </a:ext>
                </a:extLst>
              </a:tr>
              <a:tr h="292444">
                <a:tc vMerge="1">
                  <a:txBody>
                    <a:bodyPr/>
                    <a:lstStyle/>
                    <a:p>
                      <a:endParaRPr lang="en-US" sz="1000"/>
                    </a:p>
                  </a:txBody>
                  <a:tcPr marL="63923" marR="63923" marT="31962" marB="31962" anchor="ctr"/>
                </a:tc>
                <a:tc rowSpan="3">
                  <a:txBody>
                    <a:bodyPr/>
                    <a:lstStyle/>
                    <a:p>
                      <a:r>
                        <a:rPr lang="en-US" sz="1200"/>
                        <a:t>Invoice Processing</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pPr marL="0" algn="l" defTabSz="457200" rtl="0" eaLnBrk="1" fontAlgn="ctr" latinLnBrk="0" hangingPunct="1"/>
                      <a:r>
                        <a:rPr lang="en-US" sz="1050" kern="1200"/>
                        <a:t>Receipt and processing of electronic inputs such as EDI, magnetic tapes, etc.</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09"/>
                  </a:ext>
                </a:extLst>
              </a:tr>
              <a:tr h="173532">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fontAlgn="ctr" latinLnBrk="0" hangingPunct="1"/>
                      <a:r>
                        <a:rPr lang="en-US" sz="1050" kern="1200"/>
                        <a:t>Check preparation, handling activities</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10"/>
                  </a:ext>
                </a:extLst>
              </a:tr>
              <a:tr h="292444">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fontAlgn="ctr" latinLnBrk="0" hangingPunct="1"/>
                      <a:r>
                        <a:rPr lang="en-US" sz="1050" kern="1200"/>
                        <a:t>Account downloads from the ledger to the accounts payables system to reconcile</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11"/>
                  </a:ext>
                </a:extLst>
              </a:tr>
              <a:tr h="292444">
                <a:tc vMerge="1">
                  <a:txBody>
                    <a:bodyPr/>
                    <a:lstStyle/>
                    <a:p>
                      <a:endParaRPr lang="en-US" sz="1000"/>
                    </a:p>
                  </a:txBody>
                  <a:tcPr marL="63923" marR="63923" marT="31962" marB="31962" anchor="ctr"/>
                </a:tc>
                <a:tc rowSpan="3">
                  <a:txBody>
                    <a:bodyPr/>
                    <a:lstStyle/>
                    <a:p>
                      <a:r>
                        <a:rPr lang="en-US" sz="1200"/>
                        <a:t>Discrepancy resolution</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pPr marL="0" algn="l" defTabSz="457200" rtl="0" eaLnBrk="1" fontAlgn="ctr" latinLnBrk="0" hangingPunct="1"/>
                      <a:r>
                        <a:rPr lang="en-US" sz="1050" kern="1200"/>
                        <a:t>Identification of discrepancies such as price or quantity differences, short pay, missing or invalid PO numbers</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12"/>
                  </a:ext>
                </a:extLst>
              </a:tr>
              <a:tr h="147133">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fontAlgn="ctr" latinLnBrk="0" hangingPunct="1"/>
                      <a:r>
                        <a:rPr lang="en-US" sz="1050" kern="1200"/>
                        <a:t>Follow-up on aged discrepant items</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13"/>
                  </a:ext>
                </a:extLst>
              </a:tr>
              <a:tr h="292444">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fontAlgn="ctr" latinLnBrk="0" hangingPunct="1"/>
                      <a:r>
                        <a:rPr lang="en-US" sz="1050" kern="1200"/>
                        <a:t>Correction of errors as received either from systems, audit or sites</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14"/>
                  </a:ext>
                </a:extLst>
              </a:tr>
              <a:tr h="147133">
                <a:tc vMerge="1">
                  <a:txBody>
                    <a:bodyPr/>
                    <a:lstStyle/>
                    <a:p>
                      <a:endParaRPr lang="en-US" sz="1000"/>
                    </a:p>
                  </a:txBody>
                  <a:tcPr marL="63923" marR="63923" marT="31962" marB="31962" anchor="ctr"/>
                </a:tc>
                <a:tc rowSpan="3">
                  <a:txBody>
                    <a:bodyPr/>
                    <a:lstStyle/>
                    <a:p>
                      <a:r>
                        <a:rPr lang="en-US" sz="1200"/>
                        <a:t>Supplier Payment </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pPr marL="0" algn="l" defTabSz="457200" rtl="0" eaLnBrk="1" fontAlgn="ctr" latinLnBrk="0" hangingPunct="1"/>
                      <a:r>
                        <a:rPr lang="en-US" sz="1050" kern="1200"/>
                        <a:t>Outsourcing check preparation costs</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15"/>
                  </a:ext>
                </a:extLst>
              </a:tr>
              <a:tr h="147133">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algn="l" defTabSz="457200" rtl="0" eaLnBrk="1" fontAlgn="ctr" latinLnBrk="0" hangingPunct="1"/>
                      <a:r>
                        <a:rPr lang="en-US" sz="1050" kern="1200"/>
                        <a:t>Check preparation, handling, sorting, stuffing activities</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16"/>
                  </a:ext>
                </a:extLst>
              </a:tr>
              <a:tr h="292444">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marL="0" algn="l" defTabSz="457200" rtl="0" eaLnBrk="1" fontAlgn="ctr" latinLnBrk="0" hangingPunct="1"/>
                      <a:r>
                        <a:rPr lang="en-US" sz="1050" kern="1200"/>
                        <a:t>Costs of sending payments, including postage and special mail or pouches  </a:t>
                      </a:r>
                      <a:endParaRPr lang="en-US" sz="1050" kern="1200">
                        <a:solidFill>
                          <a:schemeClr val="tx1"/>
                        </a:solidFill>
                        <a:latin typeface="Calibri Light" panose="020F0302020204030204" pitchFamily="34" charset="0"/>
                        <a:ea typeface="+mn-ea"/>
                        <a:cs typeface="Calibri Light" panose="020F0302020204030204" pitchFamily="34" charset="0"/>
                      </a:endParaRPr>
                    </a:p>
                  </a:txBody>
                  <a:tcPr marR="6350" marT="0" marB="0" anchor="ctr">
                    <a:noFill/>
                  </a:tcPr>
                </a:tc>
                <a:extLst>
                  <a:ext uri="{0D108BD9-81ED-4DB2-BD59-A6C34878D82A}">
                    <a16:rowId xmlns:a16="http://schemas.microsoft.com/office/drawing/2014/main" val="10017"/>
                  </a:ext>
                </a:extLst>
              </a:tr>
              <a:tr h="281226">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tc>
                <a:tc rowSpan="4">
                  <a:txBody>
                    <a:bodyPr/>
                    <a:lstStyle/>
                    <a:p>
                      <a:r>
                        <a:rPr lang="en-US" sz="1200"/>
                        <a:t>Dispute Management</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pPr marL="0" algn="l" defTabSz="457200" rtl="0" eaLnBrk="1" fontAlgn="ctr" latinLnBrk="0" hangingPunct="1"/>
                      <a:r>
                        <a:rPr lang="en-US" sz="1050" kern="1200"/>
                        <a:t>Dispute Identification</a:t>
                      </a:r>
                      <a:endParaRPr lang="en-US" sz="1050" kern="1200">
                        <a:solidFill>
                          <a:schemeClr val="lt1"/>
                        </a:solidFill>
                        <a:latin typeface="+mn-lt"/>
                        <a:ea typeface="+mn-ea"/>
                        <a:cs typeface="+mn-cs"/>
                      </a:endParaRPr>
                    </a:p>
                  </a:txBody>
                  <a:tcPr marR="6350" marT="6350" marB="0" anchor="ctr">
                    <a:noFill/>
                  </a:tcPr>
                </a:tc>
                <a:extLst>
                  <a:ext uri="{0D108BD9-81ED-4DB2-BD59-A6C34878D82A}">
                    <a16:rowId xmlns:a16="http://schemas.microsoft.com/office/drawing/2014/main" val="10018"/>
                  </a:ext>
                </a:extLst>
              </a:tr>
              <a:tr h="281226">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Dispute Resolution</a:t>
                      </a:r>
                      <a:endParaRPr lang="en-US" sz="1050" kern="1200">
                        <a:solidFill>
                          <a:schemeClr val="lt1"/>
                        </a:solidFill>
                        <a:latin typeface="+mn-lt"/>
                        <a:ea typeface="+mn-ea"/>
                        <a:cs typeface="+mn-cs"/>
                      </a:endParaRPr>
                    </a:p>
                  </a:txBody>
                  <a:tcPr marR="6350" marT="6350" marB="0" anchor="ctr">
                    <a:noFill/>
                  </a:tcPr>
                </a:tc>
                <a:extLst>
                  <a:ext uri="{0D108BD9-81ED-4DB2-BD59-A6C34878D82A}">
                    <a16:rowId xmlns:a16="http://schemas.microsoft.com/office/drawing/2014/main" val="10019"/>
                  </a:ext>
                </a:extLst>
              </a:tr>
              <a:tr h="281226">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Dispute Escalation and Arbitratio</a:t>
                      </a:r>
                      <a:endParaRPr lang="en-US" sz="1050" kern="1200">
                        <a:solidFill>
                          <a:schemeClr val="lt1"/>
                        </a:solidFill>
                        <a:latin typeface="+mn-lt"/>
                        <a:ea typeface="+mn-ea"/>
                        <a:cs typeface="+mn-cs"/>
                      </a:endParaRPr>
                    </a:p>
                  </a:txBody>
                  <a:tcPr marR="6350" marT="6350" marB="0" anchor="ctr">
                    <a:noFill/>
                  </a:tcPr>
                </a:tc>
                <a:extLst>
                  <a:ext uri="{0D108BD9-81ED-4DB2-BD59-A6C34878D82A}">
                    <a16:rowId xmlns:a16="http://schemas.microsoft.com/office/drawing/2014/main" val="10020"/>
                  </a:ext>
                </a:extLst>
              </a:tr>
              <a:tr h="191244">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dirty="0"/>
                        <a:t>Root Cause Eradication </a:t>
                      </a:r>
                      <a:endParaRPr lang="en-US" sz="1050" kern="1200" dirty="0">
                        <a:solidFill>
                          <a:schemeClr val="lt1"/>
                        </a:solidFill>
                        <a:latin typeface="+mn-lt"/>
                        <a:ea typeface="+mn-ea"/>
                        <a:cs typeface="+mn-cs"/>
                      </a:endParaRPr>
                    </a:p>
                  </a:txBody>
                  <a:tcPr marR="6350" marT="6350" marB="0" anchor="ctr">
                    <a:noFill/>
                  </a:tcPr>
                </a:tc>
                <a:extLst>
                  <a:ext uri="{0D108BD9-81ED-4DB2-BD59-A6C34878D82A}">
                    <a16:rowId xmlns:a16="http://schemas.microsoft.com/office/drawing/2014/main" val="10021"/>
                  </a:ext>
                </a:extLst>
              </a:tr>
            </a:tbl>
          </a:graphicData>
        </a:graphic>
      </p:graphicFrame>
      <p:graphicFrame>
        <p:nvGraphicFramePr>
          <p:cNvPr id="11" name="Table 10"/>
          <p:cNvGraphicFramePr>
            <a:graphicFrameLocks noGrp="1"/>
          </p:cNvGraphicFramePr>
          <p:nvPr/>
        </p:nvGraphicFramePr>
        <p:xfrm>
          <a:off x="6234938" y="1032392"/>
          <a:ext cx="5768151" cy="5404485"/>
        </p:xfrm>
        <a:graphic>
          <a:graphicData uri="http://schemas.openxmlformats.org/drawingml/2006/table">
            <a:tbl>
              <a:tblPr>
                <a:tableStyleId>{B301B821-A1FF-4177-AEE7-76D212191A09}</a:tableStyleId>
              </a:tblPr>
              <a:tblGrid>
                <a:gridCol w="754401">
                  <a:extLst>
                    <a:ext uri="{9D8B030D-6E8A-4147-A177-3AD203B41FA5}">
                      <a16:colId xmlns:a16="http://schemas.microsoft.com/office/drawing/2014/main" val="20000"/>
                    </a:ext>
                  </a:extLst>
                </a:gridCol>
                <a:gridCol w="1537815">
                  <a:extLst>
                    <a:ext uri="{9D8B030D-6E8A-4147-A177-3AD203B41FA5}">
                      <a16:colId xmlns:a16="http://schemas.microsoft.com/office/drawing/2014/main" val="20001"/>
                    </a:ext>
                  </a:extLst>
                </a:gridCol>
                <a:gridCol w="3475935">
                  <a:extLst>
                    <a:ext uri="{9D8B030D-6E8A-4147-A177-3AD203B41FA5}">
                      <a16:colId xmlns:a16="http://schemas.microsoft.com/office/drawing/2014/main" val="20002"/>
                    </a:ext>
                  </a:extLst>
                </a:gridCol>
              </a:tblGrid>
              <a:tr h="168043">
                <a:tc rowSpan="24">
                  <a:txBody>
                    <a:bodyPr/>
                    <a:lstStyle/>
                    <a:p>
                      <a:pPr algn="ctr"/>
                      <a:r>
                        <a:rPr lang="en-US" sz="2400"/>
                        <a:t>O2C</a:t>
                      </a:r>
                      <a:endParaRPr lang="en-US" sz="2400" b="1">
                        <a:latin typeface="Calibri Light" panose="020F0302020204030204" pitchFamily="34" charset="0"/>
                        <a:cs typeface="Calibri Light" panose="020F0302020204030204" pitchFamily="34" charset="0"/>
                      </a:endParaRPr>
                    </a:p>
                  </a:txBody>
                  <a:tcPr marL="63923" marR="63923" marT="31962" marB="31962" anchor="ctr">
                    <a:noFill/>
                  </a:tcPr>
                </a:tc>
                <a:tc rowSpan="8">
                  <a:txBody>
                    <a:bodyPr/>
                    <a:lstStyle/>
                    <a:p>
                      <a:r>
                        <a:rPr lang="en-US" sz="1200"/>
                        <a:t>Quote and order Management </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pPr marL="0" algn="l" defTabSz="457200" rtl="0" eaLnBrk="1" fontAlgn="ctr" latinLnBrk="0" hangingPunct="1"/>
                      <a:r>
                        <a:rPr lang="en-US" sz="1050" kern="1200"/>
                        <a:t>Contract and Customer approach</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00"/>
                  </a:ext>
                </a:extLst>
              </a:tr>
              <a:tr h="168043">
                <a:tc vMerge="1">
                  <a:txBody>
                    <a:bodyPr/>
                    <a:lstStyle/>
                    <a:p>
                      <a:endParaRPr lang="en-US" sz="1000"/>
                    </a:p>
                  </a:txBody>
                  <a:tcPr marL="63923" marR="63923" marT="31962" marB="31962" anchor="ctr"/>
                </a:tc>
                <a:tc vMerge="1">
                  <a:txBody>
                    <a:bodyPr/>
                    <a:lstStyle/>
                    <a:p>
                      <a:endParaRPr lang="en-US"/>
                    </a:p>
                  </a:txBody>
                  <a:tcPr/>
                </a:tc>
                <a:tc>
                  <a:txBody>
                    <a:bodyPr/>
                    <a:lstStyle/>
                    <a:p>
                      <a:pPr marL="0" algn="l" defTabSz="457200" rtl="0" eaLnBrk="1" fontAlgn="ctr" latinLnBrk="0" hangingPunct="1"/>
                      <a:r>
                        <a:rPr lang="en-US" sz="1050" kern="1200"/>
                        <a:t>Quote Process</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01"/>
                  </a:ext>
                </a:extLst>
              </a:tr>
              <a:tr h="168043">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Customer Profitability</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02"/>
                  </a:ext>
                </a:extLst>
              </a:tr>
              <a:tr h="168043">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fontAlgn="ctr" latinLnBrk="0" hangingPunct="1"/>
                      <a:r>
                        <a:rPr lang="en-US" sz="1050" kern="1200"/>
                        <a:t>Financing and Payment Methods</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03"/>
                  </a:ext>
                </a:extLst>
              </a:tr>
              <a:tr h="168043">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Order Entry</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04"/>
                  </a:ext>
                </a:extLst>
              </a:tr>
              <a:tr h="168043">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fontAlgn="ctr" latinLnBrk="0" hangingPunct="1"/>
                      <a:r>
                        <a:rPr lang="en-US" sz="1050" kern="1200"/>
                        <a:t>Order Processing</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05"/>
                  </a:ext>
                </a:extLst>
              </a:tr>
              <a:tr h="195586">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Customer Service</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06"/>
                  </a:ext>
                </a:extLst>
              </a:tr>
              <a:tr h="175682">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fontAlgn="ctr" latinLnBrk="0" hangingPunct="1"/>
                      <a:r>
                        <a:rPr lang="en-US" sz="1050" kern="1200"/>
                        <a:t>Contract Administration </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07"/>
                  </a:ext>
                </a:extLst>
              </a:tr>
              <a:tr h="195586">
                <a:tc vMerge="1">
                  <a:txBody>
                    <a:bodyPr/>
                    <a:lstStyle/>
                    <a:p>
                      <a:endParaRPr lang="en-US" sz="1000"/>
                    </a:p>
                  </a:txBody>
                  <a:tcPr marL="63923" marR="63923" marT="31962" marB="31962" anchor="ctr"/>
                </a:tc>
                <a:tc rowSpan="4">
                  <a:txBody>
                    <a:bodyPr/>
                    <a:lstStyle/>
                    <a:p>
                      <a:r>
                        <a:rPr lang="en-US" sz="1200"/>
                        <a:t>Credit Management </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pPr marL="0" algn="l" defTabSz="457200" rtl="0" eaLnBrk="1" fontAlgn="ctr" latinLnBrk="0" hangingPunct="1"/>
                      <a:r>
                        <a:rPr lang="en-US" sz="1050" kern="1200"/>
                        <a:t>Customer Segmentation</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08"/>
                  </a:ext>
                </a:extLst>
              </a:tr>
              <a:tr h="168043">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fontAlgn="ctr" latinLnBrk="0" hangingPunct="1"/>
                      <a:r>
                        <a:rPr lang="en-US" sz="1050" kern="1200"/>
                        <a:t>Customer Credit Management</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09"/>
                  </a:ext>
                </a:extLst>
              </a:tr>
              <a:tr h="195586">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marL="0" algn="l" defTabSz="457200" rtl="0" eaLnBrk="1" fontAlgn="ctr" latinLnBrk="0" hangingPunct="1"/>
                      <a:r>
                        <a:rPr lang="en-US" sz="1050" kern="1200"/>
                        <a:t>Credit Policy</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10"/>
                  </a:ext>
                </a:extLst>
              </a:tr>
              <a:tr h="168043">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Commercial Interface </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11"/>
                  </a:ext>
                </a:extLst>
              </a:tr>
              <a:tr h="168043">
                <a:tc vMerge="1">
                  <a:txBody>
                    <a:bodyPr/>
                    <a:lstStyle/>
                    <a:p>
                      <a:endParaRPr lang="en-US" sz="1000"/>
                    </a:p>
                  </a:txBody>
                  <a:tcPr marL="63923" marR="63923" marT="31962" marB="31962" anchor="ctr"/>
                </a:tc>
                <a:tc rowSpan="4">
                  <a:txBody>
                    <a:bodyPr/>
                    <a:lstStyle/>
                    <a:p>
                      <a:r>
                        <a:rPr lang="en-US" sz="1200"/>
                        <a:t>Customer Billing </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pPr marL="0" algn="l" defTabSz="457200" rtl="0" eaLnBrk="1" fontAlgn="ctr" latinLnBrk="0" hangingPunct="1"/>
                      <a:r>
                        <a:rPr lang="en-US" sz="1050" kern="1200"/>
                        <a:t>Unbilled management and Billing Triggers</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12"/>
                  </a:ext>
                </a:extLst>
              </a:tr>
              <a:tr h="168043">
                <a:tc vMerge="1">
                  <a:txBody>
                    <a:bodyPr/>
                    <a:lstStyle/>
                    <a:p>
                      <a:endParaRPr lang="en-US"/>
                    </a:p>
                  </a:txBody>
                  <a:tcPr/>
                </a:tc>
                <a:tc vMerge="1">
                  <a:txBody>
                    <a:bodyPr/>
                    <a:lstStyle/>
                    <a:p>
                      <a:endParaRPr lang="en-US"/>
                    </a:p>
                  </a:txBody>
                  <a:tcPr/>
                </a:tc>
                <a:tc>
                  <a:txBody>
                    <a:bodyPr/>
                    <a:lstStyle/>
                    <a:p>
                      <a:pPr marL="0" algn="l" defTabSz="457200" rtl="0" eaLnBrk="1" fontAlgn="ctr" latinLnBrk="0" hangingPunct="1"/>
                      <a:r>
                        <a:rPr lang="en-US" sz="1050" kern="1200"/>
                        <a:t>Bill calculation and verification</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13"/>
                  </a:ext>
                </a:extLst>
              </a:tr>
              <a:tr h="168043">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algn="l" defTabSz="457200" rtl="0" eaLnBrk="1" fontAlgn="ctr" latinLnBrk="0" hangingPunct="1"/>
                      <a:r>
                        <a:rPr lang="en-US" sz="1050" kern="1200"/>
                        <a:t>Customized Billing</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14"/>
                  </a:ext>
                </a:extLst>
              </a:tr>
              <a:tr h="168043">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marL="0" algn="l" defTabSz="457200" rtl="0" eaLnBrk="1" fontAlgn="ctr" latinLnBrk="0" hangingPunct="1"/>
                      <a:r>
                        <a:rPr lang="en-US" sz="1050" kern="1200"/>
                        <a:t>Credit Note Processing </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15"/>
                  </a:ext>
                </a:extLst>
              </a:tr>
              <a:tr h="285304">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rowSpan="4">
                  <a:txBody>
                    <a:bodyPr/>
                    <a:lstStyle/>
                    <a:p>
                      <a:r>
                        <a:rPr lang="en-US" sz="1200"/>
                        <a:t>Cash Applications </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pPr marL="0" algn="l" defTabSz="457200" rtl="0" eaLnBrk="1" fontAlgn="ctr" latinLnBrk="0" hangingPunct="1"/>
                      <a:r>
                        <a:rPr lang="en-US" sz="1050" kern="1200"/>
                        <a:t>Cash Posting</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16"/>
                  </a:ext>
                </a:extLst>
              </a:tr>
              <a:tr h="285304">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AR Reconciliation</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17"/>
                  </a:ext>
                </a:extLst>
              </a:tr>
              <a:tr h="285304">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Unallocated and unapplied cash</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18"/>
                  </a:ext>
                </a:extLst>
              </a:tr>
              <a:tr h="285304">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Short payments</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19"/>
                  </a:ext>
                </a:extLst>
              </a:tr>
              <a:tr h="285304">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rowSpan="4">
                  <a:txBody>
                    <a:bodyPr/>
                    <a:lstStyle/>
                    <a:p>
                      <a:r>
                        <a:rPr lang="en-US" sz="1200"/>
                        <a:t>Collections Management</a:t>
                      </a:r>
                      <a:endParaRPr lang="en-US" sz="1200" b="1">
                        <a:latin typeface="Calibri Light" panose="020F0302020204030204" pitchFamily="34" charset="0"/>
                        <a:cs typeface="Calibri Light" panose="020F0302020204030204" pitchFamily="34" charset="0"/>
                      </a:endParaRPr>
                    </a:p>
                  </a:txBody>
                  <a:tcPr marL="63923" marR="63923" marT="31962" marB="31962" anchor="ctr">
                    <a:noFill/>
                  </a:tcPr>
                </a:tc>
                <a:tc>
                  <a:txBody>
                    <a:bodyPr/>
                    <a:lstStyle/>
                    <a:p>
                      <a:pPr marL="0" algn="l" defTabSz="457200" rtl="0" eaLnBrk="1" fontAlgn="ctr" latinLnBrk="0" hangingPunct="1"/>
                      <a:r>
                        <a:rPr lang="en-US" sz="1050" kern="1200"/>
                        <a:t>Collections Approach</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20"/>
                  </a:ext>
                </a:extLst>
              </a:tr>
              <a:tr h="285304">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Collections Activity</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21"/>
                  </a:ext>
                </a:extLst>
              </a:tr>
              <a:tr h="285304">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Targeting</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22"/>
                  </a:ext>
                </a:extLst>
              </a:tr>
              <a:tr h="628401">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marL="0" algn="l" defTabSz="457200" rtl="0" eaLnBrk="1" fontAlgn="ctr" latinLnBrk="0" hangingPunct="1"/>
                      <a:r>
                        <a:rPr lang="en-US" sz="1050" kern="1200"/>
                        <a:t>Litigation and Debt Provision </a:t>
                      </a:r>
                      <a:endParaRPr lang="en-US" sz="1050" kern="1200">
                        <a:solidFill>
                          <a:schemeClr val="lt1"/>
                        </a:solidFill>
                        <a:latin typeface="+mn-lt"/>
                        <a:ea typeface="+mn-ea"/>
                        <a:cs typeface="+mn-cs"/>
                      </a:endParaRPr>
                    </a:p>
                  </a:txBody>
                  <a:tcPr marR="6350" marT="0" marB="0" anchor="ctr">
                    <a:noFill/>
                  </a:tcPr>
                </a:tc>
                <a:extLst>
                  <a:ext uri="{0D108BD9-81ED-4DB2-BD59-A6C34878D82A}">
                    <a16:rowId xmlns:a16="http://schemas.microsoft.com/office/drawing/2014/main" val="10023"/>
                  </a:ext>
                </a:extLst>
              </a:tr>
            </a:tbl>
          </a:graphicData>
        </a:graphic>
      </p:graphicFrame>
      <p:pic>
        <p:nvPicPr>
          <p:cNvPr id="5" name="Picture 9" descr="A picture containing graphics, design&#10;&#10;Description automatically generated">
            <a:extLst>
              <a:ext uri="{FF2B5EF4-FFF2-40B4-BE49-F238E27FC236}">
                <a16:creationId xmlns:a16="http://schemas.microsoft.com/office/drawing/2014/main" id="{C0CEF9E8-BCF8-F794-EFBF-077F897EA3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44030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defTabSz="457200"/>
            <a:fld id="{F3027E8A-8089-874A-B94B-79D229332FD1}" type="slidenum">
              <a:rPr lang="en-US"/>
              <a:pPr defTabSz="457200"/>
              <a:t>22</a:t>
            </a:fld>
            <a:endParaRPr lang="en-US" dirty="0"/>
          </a:p>
        </p:txBody>
      </p:sp>
      <p:sp>
        <p:nvSpPr>
          <p:cNvPr id="3" name="Text Placeholder 2"/>
          <p:cNvSpPr>
            <a:spLocks noGrp="1"/>
          </p:cNvSpPr>
          <p:nvPr>
            <p:ph type="body" sz="quarter" idx="10"/>
          </p:nvPr>
        </p:nvSpPr>
        <p:spPr>
          <a:prstGeom prst="rect">
            <a:avLst/>
          </a:prstGeom>
        </p:spPr>
        <p:txBody>
          <a:bodyPr/>
          <a:lstStyle/>
          <a:p>
            <a:r>
              <a:rPr lang="en-US" dirty="0"/>
              <a:t>R&amp;R / HR</a:t>
            </a:r>
          </a:p>
        </p:txBody>
      </p:sp>
      <p:graphicFrame>
        <p:nvGraphicFramePr>
          <p:cNvPr id="6" name="Table 5"/>
          <p:cNvGraphicFramePr>
            <a:graphicFrameLocks noGrp="1"/>
          </p:cNvGraphicFramePr>
          <p:nvPr/>
        </p:nvGraphicFramePr>
        <p:xfrm>
          <a:off x="396113" y="1032392"/>
          <a:ext cx="5768151" cy="4955035"/>
        </p:xfrm>
        <a:graphic>
          <a:graphicData uri="http://schemas.openxmlformats.org/drawingml/2006/table">
            <a:tbl>
              <a:tblPr>
                <a:tableStyleId>{B301B821-A1FF-4177-AEE7-76D212191A09}</a:tableStyleId>
              </a:tblPr>
              <a:tblGrid>
                <a:gridCol w="1272351">
                  <a:extLst>
                    <a:ext uri="{9D8B030D-6E8A-4147-A177-3AD203B41FA5}">
                      <a16:colId xmlns:a16="http://schemas.microsoft.com/office/drawing/2014/main" val="20000"/>
                    </a:ext>
                  </a:extLst>
                </a:gridCol>
                <a:gridCol w="1019865">
                  <a:extLst>
                    <a:ext uri="{9D8B030D-6E8A-4147-A177-3AD203B41FA5}">
                      <a16:colId xmlns:a16="http://schemas.microsoft.com/office/drawing/2014/main" val="20001"/>
                    </a:ext>
                  </a:extLst>
                </a:gridCol>
                <a:gridCol w="3475935">
                  <a:extLst>
                    <a:ext uri="{9D8B030D-6E8A-4147-A177-3AD203B41FA5}">
                      <a16:colId xmlns:a16="http://schemas.microsoft.com/office/drawing/2014/main" val="20002"/>
                    </a:ext>
                  </a:extLst>
                </a:gridCol>
              </a:tblGrid>
              <a:tr h="175428">
                <a:tc rowSpan="16">
                  <a:txBody>
                    <a:bodyPr/>
                    <a:lstStyle/>
                    <a:p>
                      <a:pPr algn="ctr"/>
                      <a:r>
                        <a:rPr lang="en-US" sz="2400"/>
                        <a:t>R2R</a:t>
                      </a:r>
                      <a:endParaRPr lang="en-US" sz="2400" b="1">
                        <a:latin typeface="Calibri Light" panose="020F0302020204030204" pitchFamily="34" charset="0"/>
                        <a:cs typeface="Calibri Light" panose="020F0302020204030204" pitchFamily="34" charset="0"/>
                      </a:endParaRPr>
                    </a:p>
                  </a:txBody>
                  <a:tcPr marL="63923" marR="63923" marT="31962" marB="31962" anchor="ctr"/>
                </a:tc>
                <a:tc rowSpan="5">
                  <a:txBody>
                    <a:bodyPr/>
                    <a:lstStyle/>
                    <a:p>
                      <a:r>
                        <a:rPr lang="en-US" sz="1200"/>
                        <a:t>General Ledger Accounting </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Manual journal entry processing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0"/>
                  </a:ext>
                </a:extLst>
              </a:tr>
              <a:tr h="175428">
                <a:tc vMerge="1">
                  <a:txBody>
                    <a:bodyPr/>
                    <a:lstStyle/>
                    <a:p>
                      <a:endParaRPr lang="en-US" sz="1000"/>
                    </a:p>
                  </a:txBody>
                  <a:tcPr marL="63923" marR="63923" marT="31962" marB="31962" anchor="ctr"/>
                </a:tc>
                <a:tc vMerge="1">
                  <a:txBody>
                    <a:bodyPr/>
                    <a:lstStyle/>
                    <a:p>
                      <a:endParaRPr lang="en-US"/>
                    </a:p>
                  </a:txBody>
                  <a:tcPr/>
                </a:tc>
                <a:tc>
                  <a:txBody>
                    <a:bodyPr/>
                    <a:lstStyle/>
                    <a:p>
                      <a:pPr algn="l" fontAlgn="ctr"/>
                      <a:r>
                        <a:rPr lang="en-US" sz="1100" u="none" strike="noStrike">
                          <a:effectLst/>
                        </a:rPr>
                        <a:t>GL reconciliation and analysis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1"/>
                  </a:ext>
                </a:extLst>
              </a:tr>
              <a:tr h="175428">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GL Reporting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2"/>
                  </a:ext>
                </a:extLst>
              </a:tr>
              <a:tr h="175428">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Maintain GL</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3"/>
                  </a:ext>
                </a:extLst>
              </a:tr>
              <a:tr h="175428">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Maintain accounting policies </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4"/>
                  </a:ext>
                </a:extLst>
              </a:tr>
              <a:tr h="292444">
                <a:tc vMerge="1">
                  <a:txBody>
                    <a:bodyPr/>
                    <a:lstStyle/>
                    <a:p>
                      <a:endParaRPr lang="en-US" sz="1000"/>
                    </a:p>
                  </a:txBody>
                  <a:tcPr marL="63923" marR="63923" marT="31962" marB="31962" anchor="ctr"/>
                </a:tc>
                <a:tc rowSpan="5">
                  <a:txBody>
                    <a:bodyPr/>
                    <a:lstStyle/>
                    <a:p>
                      <a:r>
                        <a:rPr lang="en-US" sz="1200" dirty="0"/>
                        <a:t>Intercompany Accounting </a:t>
                      </a:r>
                      <a:endParaRPr lang="en-US" sz="1200" b="1" dirty="0">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Domestic originating activities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5"/>
                  </a:ext>
                </a:extLst>
              </a:tr>
              <a:tr h="292444">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dirty="0">
                          <a:effectLst/>
                        </a:rPr>
                        <a:t>Domestic receiving activities</a:t>
                      </a:r>
                      <a:endParaRPr lang="en-US" sz="1100" b="0" i="0" u="none" strike="noStrike" dirty="0">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6"/>
                  </a:ext>
                </a:extLst>
              </a:tr>
              <a:tr h="232359">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International originating activities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7"/>
                  </a:ext>
                </a:extLst>
              </a:tr>
              <a:tr h="292444">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International receiving activities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8"/>
                  </a:ext>
                </a:extLst>
              </a:tr>
              <a:tr h="173532">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International reconciliations </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9"/>
                  </a:ext>
                </a:extLst>
              </a:tr>
              <a:tr h="292444">
                <a:tc vMerge="1">
                  <a:txBody>
                    <a:bodyPr/>
                    <a:lstStyle/>
                    <a:p>
                      <a:endParaRPr lang="en-US" sz="1000"/>
                    </a:p>
                  </a:txBody>
                  <a:tcPr marL="63923" marR="63923" marT="31962" marB="31962" anchor="ctr"/>
                </a:tc>
                <a:tc rowSpan="2">
                  <a:txBody>
                    <a:bodyPr/>
                    <a:lstStyle/>
                    <a:p>
                      <a:r>
                        <a:rPr lang="en-US" sz="1200"/>
                        <a:t>Cost Accounting </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Product/Service accounting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0"/>
                  </a:ext>
                </a:extLst>
              </a:tr>
              <a:tr h="147133">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Project accounting </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1"/>
                  </a:ext>
                </a:extLst>
              </a:tr>
              <a:tr h="147133">
                <a:tc vMerge="1">
                  <a:txBody>
                    <a:bodyPr/>
                    <a:lstStyle/>
                    <a:p>
                      <a:endParaRPr lang="en-US" sz="1000"/>
                    </a:p>
                  </a:txBody>
                  <a:tcPr marL="63923" marR="63923" marT="31962" marB="31962" anchor="ctr"/>
                </a:tc>
                <a:tc rowSpan="4">
                  <a:txBody>
                    <a:bodyPr/>
                    <a:lstStyle/>
                    <a:p>
                      <a:r>
                        <a:rPr lang="en-US" sz="1200"/>
                        <a:t>Fixed Asset </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FA Recording and accounting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2"/>
                  </a:ext>
                </a:extLst>
              </a:tr>
              <a:tr h="147133">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fontAlgn="ctr"/>
                      <a:r>
                        <a:rPr lang="en-US" sz="1100" u="none" strike="noStrike">
                          <a:effectLst/>
                        </a:rPr>
                        <a:t>FA recording and accounting – WIP</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3"/>
                  </a:ext>
                </a:extLst>
              </a:tr>
              <a:tr h="292444">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l" fontAlgn="ctr"/>
                      <a:r>
                        <a:rPr lang="en-US" sz="1100" u="none" strike="noStrike">
                          <a:effectLst/>
                        </a:rPr>
                        <a:t>FA statutory requirements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4"/>
                  </a:ext>
                </a:extLst>
              </a:tr>
              <a:tr h="281226">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Asset control activities and policies </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5"/>
                  </a:ext>
                </a:extLst>
              </a:tr>
              <a:tr h="281226">
                <a:tc row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a:t>Hire to Retire</a:t>
                      </a:r>
                      <a:endParaRPr lang="en-US" sz="2400" b="1">
                        <a:latin typeface="Calibri Light" panose="020F0302020204030204" pitchFamily="34" charset="0"/>
                        <a:cs typeface="Calibri Light" panose="020F0302020204030204" pitchFamily="34" charset="0"/>
                      </a:endParaRPr>
                    </a:p>
                  </a:txBody>
                  <a:tcPr marL="63923" marR="63923" marT="31962" marB="31962" anchor="ctr"/>
                </a:tc>
                <a:tc rowSpan="5">
                  <a:txBody>
                    <a:bodyPr/>
                    <a:lstStyle/>
                    <a:p>
                      <a:r>
                        <a:rPr lang="en-US" sz="1200"/>
                        <a:t>Organization Management</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dirty="0">
                          <a:effectLst/>
                        </a:rPr>
                        <a:t>Policies &amp; procedures</a:t>
                      </a:r>
                      <a:endParaRPr lang="en-US" sz="1100" b="0" i="0" u="none" strike="noStrike" dirty="0">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6"/>
                  </a:ext>
                </a:extLst>
              </a:tr>
              <a:tr h="281226">
                <a:tc vMerge="1">
                  <a:txBody>
                    <a:bodyPr/>
                    <a:lstStyle/>
                    <a:p>
                      <a:endParaRPr lang="en-US"/>
                    </a:p>
                  </a:txBody>
                  <a:tcPr/>
                </a:tc>
                <a:tc vMerge="1">
                  <a:txBody>
                    <a:bodyPr/>
                    <a:lstStyle/>
                    <a:p>
                      <a:endParaRPr lang="en-US"/>
                    </a:p>
                  </a:txBody>
                  <a:tcPr/>
                </a:tc>
                <a:tc>
                  <a:txBody>
                    <a:bodyPr/>
                    <a:lstStyle/>
                    <a:p>
                      <a:pPr algn="l" fontAlgn="ctr"/>
                      <a:r>
                        <a:rPr lang="en-US" sz="1100" u="none" strike="noStrike" dirty="0">
                          <a:effectLst/>
                        </a:rPr>
                        <a:t>Change management</a:t>
                      </a:r>
                      <a:endParaRPr lang="en-US" sz="1100" b="0" i="0" u="none" strike="noStrike" dirty="0">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7"/>
                  </a:ext>
                </a:extLst>
              </a:tr>
              <a:tr h="281226">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Organization survey management</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8"/>
                  </a:ext>
                </a:extLst>
              </a:tr>
              <a:tr h="281226">
                <a:tc vMerge="1">
                  <a:txBody>
                    <a:bodyPr/>
                    <a:lstStyle/>
                    <a:p>
                      <a:pPr algn="ctr"/>
                      <a:endParaRPr lang="en-US" sz="24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dirty="0">
                          <a:effectLst/>
                        </a:rPr>
                        <a:t>Health &amp; safety</a:t>
                      </a:r>
                      <a:endParaRPr lang="en-US" sz="1100" b="0" i="0" u="none" strike="noStrike" dirty="0">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9"/>
                  </a:ext>
                </a:extLst>
              </a:tr>
              <a:tr h="281226">
                <a:tc vMerge="1">
                  <a:txBody>
                    <a:bodyPr/>
                    <a:lstStyle/>
                    <a:p>
                      <a:pPr algn="ctr"/>
                      <a:endParaRPr lang="en-US" sz="24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dirty="0">
                          <a:effectLst/>
                        </a:rPr>
                        <a:t>Internal communication</a:t>
                      </a:r>
                      <a:endParaRPr lang="en-US" sz="1100" b="0" i="0" u="none" strike="noStrike" dirty="0">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2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78231850"/>
              </p:ext>
            </p:extLst>
          </p:nvPr>
        </p:nvGraphicFramePr>
        <p:xfrm>
          <a:off x="6234938" y="1032392"/>
          <a:ext cx="5768151" cy="4977912"/>
        </p:xfrm>
        <a:graphic>
          <a:graphicData uri="http://schemas.openxmlformats.org/drawingml/2006/table">
            <a:tbl>
              <a:tblPr>
                <a:tableStyleId>{B301B821-A1FF-4177-AEE7-76D212191A09}</a:tableStyleId>
              </a:tblPr>
              <a:tblGrid>
                <a:gridCol w="1034226">
                  <a:extLst>
                    <a:ext uri="{9D8B030D-6E8A-4147-A177-3AD203B41FA5}">
                      <a16:colId xmlns:a16="http://schemas.microsoft.com/office/drawing/2014/main" val="20000"/>
                    </a:ext>
                  </a:extLst>
                </a:gridCol>
                <a:gridCol w="1257990">
                  <a:extLst>
                    <a:ext uri="{9D8B030D-6E8A-4147-A177-3AD203B41FA5}">
                      <a16:colId xmlns:a16="http://schemas.microsoft.com/office/drawing/2014/main" val="20001"/>
                    </a:ext>
                  </a:extLst>
                </a:gridCol>
                <a:gridCol w="3475935">
                  <a:extLst>
                    <a:ext uri="{9D8B030D-6E8A-4147-A177-3AD203B41FA5}">
                      <a16:colId xmlns:a16="http://schemas.microsoft.com/office/drawing/2014/main" val="20002"/>
                    </a:ext>
                  </a:extLst>
                </a:gridCol>
              </a:tblGrid>
              <a:tr h="125578">
                <a:tc rowSpan="25">
                  <a:txBody>
                    <a:bodyPr/>
                    <a:lstStyle/>
                    <a:p>
                      <a:pPr algn="ctr"/>
                      <a:r>
                        <a:rPr lang="en-US" sz="2400"/>
                        <a:t>Hire to Retire</a:t>
                      </a:r>
                      <a:endParaRPr lang="en-US" sz="2400" b="1">
                        <a:latin typeface="Calibri Light" panose="020F0302020204030204" pitchFamily="34" charset="0"/>
                        <a:cs typeface="Calibri Light" panose="020F0302020204030204" pitchFamily="34" charset="0"/>
                      </a:endParaRPr>
                    </a:p>
                  </a:txBody>
                  <a:tcPr marL="63923" marR="63923" marT="31962" marB="31962" anchor="ctr"/>
                </a:tc>
                <a:tc rowSpan="5">
                  <a:txBody>
                    <a:bodyPr/>
                    <a:lstStyle/>
                    <a:p>
                      <a:r>
                        <a:rPr lang="en-US" sz="1200"/>
                        <a:t>Recruitment</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Recruitment planning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0"/>
                  </a:ext>
                </a:extLst>
              </a:tr>
              <a:tr h="125578">
                <a:tc vMerge="1">
                  <a:txBody>
                    <a:bodyPr/>
                    <a:lstStyle/>
                    <a:p>
                      <a:endParaRPr lang="en-US" sz="1000"/>
                    </a:p>
                  </a:txBody>
                  <a:tcPr marL="63923" marR="63923" marT="31962" marB="31962" anchor="ctr"/>
                </a:tc>
                <a:tc vMerge="1">
                  <a:txBody>
                    <a:bodyPr/>
                    <a:lstStyle/>
                    <a:p>
                      <a:endParaRPr lang="en-US"/>
                    </a:p>
                  </a:txBody>
                  <a:tcPr/>
                </a:tc>
                <a:tc>
                  <a:txBody>
                    <a:bodyPr/>
                    <a:lstStyle/>
                    <a:p>
                      <a:pPr algn="l" fontAlgn="ctr"/>
                      <a:r>
                        <a:rPr lang="en-US" sz="1100" u="none" strike="noStrike">
                          <a:effectLst/>
                        </a:rPr>
                        <a:t>Candidate Sourcing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1"/>
                  </a:ext>
                </a:extLst>
              </a:tr>
              <a:tr h="125578">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algn="l" fontAlgn="ctr"/>
                      <a:r>
                        <a:rPr lang="en-US" sz="1100" u="none" strike="noStrike">
                          <a:effectLst/>
                        </a:rPr>
                        <a:t>Candidate Screening &amp; Assessment</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2"/>
                  </a:ext>
                </a:extLst>
              </a:tr>
              <a:tr h="125578">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New Joiner Hiring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3"/>
                  </a:ext>
                </a:extLst>
              </a:tr>
              <a:tr h="125578">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algn="l" fontAlgn="ctr"/>
                      <a:r>
                        <a:rPr lang="en-US" sz="1100" u="none" strike="noStrike">
                          <a:effectLst/>
                        </a:rPr>
                        <a:t>New Joiner Onboarding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4"/>
                  </a:ext>
                </a:extLst>
              </a:tr>
              <a:tr h="204617">
                <a:tc vMerge="1">
                  <a:txBody>
                    <a:bodyPr/>
                    <a:lstStyle/>
                    <a:p>
                      <a:endParaRPr lang="en-US" sz="1000"/>
                    </a:p>
                  </a:txBody>
                  <a:tcPr marL="63923" marR="63923" marT="31962" marB="31962" anchor="ctr"/>
                </a:tc>
                <a:tc rowSpan="7">
                  <a:txBody>
                    <a:bodyPr/>
                    <a:lstStyle/>
                    <a:p>
                      <a:r>
                        <a:rPr lang="en-US" sz="1200"/>
                        <a:t>Compensation &amp; Benefits</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Compensation Benefits Strategy</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5"/>
                  </a:ext>
                </a:extLst>
              </a:tr>
              <a:tr h="125578">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dirty="0">
                          <a:effectLst/>
                        </a:rPr>
                        <a:t>Salary Survey</a:t>
                      </a:r>
                      <a:endParaRPr lang="en-US" sz="1100" b="0" i="0" u="none" strike="noStrike" dirty="0">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6"/>
                  </a:ext>
                </a:extLst>
              </a:tr>
              <a:tr h="125578">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Strategic Surveys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7"/>
                  </a:ext>
                </a:extLst>
              </a:tr>
              <a:tr h="125578">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algn="l" fontAlgn="ctr"/>
                      <a:r>
                        <a:rPr lang="en-US" sz="1100" u="none" strike="noStrike">
                          <a:effectLst/>
                        </a:rPr>
                        <a:t>Strategic Procurement</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8"/>
                  </a:ext>
                </a:extLst>
              </a:tr>
              <a:tr h="125578">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Compensation Plans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9"/>
                  </a:ext>
                </a:extLst>
              </a:tr>
              <a:tr h="125578">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Benefit Schemes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0"/>
                  </a:ext>
                </a:extLst>
              </a:tr>
              <a:tr h="125578">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fontAlgn="ctr"/>
                      <a:r>
                        <a:rPr lang="en-US" sz="1100" u="none" strike="noStrike">
                          <a:effectLst/>
                        </a:rPr>
                        <a:t>Retention</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1"/>
                  </a:ext>
                </a:extLst>
              </a:tr>
              <a:tr h="125578">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rowSpan="4">
                  <a:txBody>
                    <a:bodyPr/>
                    <a:lstStyle/>
                    <a:p>
                      <a:r>
                        <a:rPr lang="en-US" sz="1200"/>
                        <a:t>Performance Management</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Goal and objective setting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2"/>
                  </a:ext>
                </a:extLst>
              </a:tr>
              <a:tr h="125578">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algn="l" fontAlgn="ctr"/>
                      <a:r>
                        <a:rPr lang="en-US" sz="1100" u="none" strike="noStrike">
                          <a:effectLst/>
                        </a:rPr>
                        <a:t>Performance Appraisals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3"/>
                  </a:ext>
                </a:extLst>
              </a:tr>
              <a:tr h="125578">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algn="l" fontAlgn="ctr"/>
                      <a:r>
                        <a:rPr lang="en-US" sz="1100" u="none" strike="noStrike">
                          <a:effectLst/>
                        </a:rPr>
                        <a:t>Succession Plans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4"/>
                  </a:ext>
                </a:extLst>
              </a:tr>
              <a:tr h="125578">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algn="l" fontAlgn="ctr"/>
                      <a:r>
                        <a:rPr lang="en-US" sz="1100" u="none" strike="noStrike">
                          <a:effectLst/>
                        </a:rPr>
                        <a:t>Talent Management</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5"/>
                  </a:ext>
                </a:extLst>
              </a:tr>
              <a:tr h="125578">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rowSpan="6">
                  <a:txBody>
                    <a:bodyPr/>
                    <a:lstStyle/>
                    <a:p>
                      <a:r>
                        <a:rPr lang="en-US" sz="1200"/>
                        <a:t>Employee Lifecycle Management</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Contract management</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6"/>
                  </a:ext>
                </a:extLst>
              </a:tr>
              <a:tr h="125578">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Employee relations admin</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7"/>
                  </a:ext>
                </a:extLst>
              </a:tr>
              <a:tr h="125578">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Employee master data</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8"/>
                  </a:ext>
                </a:extLst>
              </a:tr>
              <a:tr h="125578">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algn="l" fontAlgn="ctr"/>
                      <a:r>
                        <a:rPr lang="en-US" sz="1100" u="none" strike="noStrike">
                          <a:effectLst/>
                        </a:rPr>
                        <a:t>Leave and absence admin</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9"/>
                  </a:ext>
                </a:extLst>
              </a:tr>
              <a:tr h="125578">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algn="l" fontAlgn="ctr"/>
                      <a:r>
                        <a:rPr lang="en-US" sz="1100" u="none" strike="noStrike">
                          <a:effectLst/>
                        </a:rPr>
                        <a:t>Employee self-service management</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20"/>
                  </a:ext>
                </a:extLst>
              </a:tr>
              <a:tr h="139996">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lnR w="3175" cap="flat" cmpd="sng" algn="ctr">
                      <a:solidFill>
                        <a:schemeClr val="accent2">
                          <a:lumMod val="20000"/>
                          <a:lumOff val="80000"/>
                        </a:schemeClr>
                      </a:solidFill>
                      <a:prstDash val="solid"/>
                      <a:round/>
                      <a:headEnd type="none" w="med" len="med"/>
                      <a:tailEnd type="none" w="med" len="med"/>
                    </a:lnR>
                  </a:tcP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lnL w="3175" cap="flat" cmpd="sng" algn="ctr">
                      <a:solidFill>
                        <a:schemeClr val="accent2">
                          <a:lumMod val="20000"/>
                          <a:lumOff val="80000"/>
                        </a:schemeClr>
                      </a:solidFill>
                      <a:prstDash val="solid"/>
                      <a:round/>
                      <a:headEnd type="none" w="med" len="med"/>
                      <a:tailEnd type="none" w="med" len="med"/>
                    </a:lnL>
                    <a:lnR w="3175" cap="flat" cmpd="sng" algn="ctr">
                      <a:solidFill>
                        <a:schemeClr val="accent2">
                          <a:lumMod val="20000"/>
                          <a:lumOff val="80000"/>
                        </a:schemeClr>
                      </a:solidFill>
                      <a:prstDash val="solid"/>
                      <a:round/>
                      <a:headEnd type="none" w="med" len="med"/>
                      <a:tailEnd type="none" w="med" len="med"/>
                    </a:lnR>
                    <a:lnT w="3175" cap="flat" cmpd="sng" algn="ctr">
                      <a:solidFill>
                        <a:schemeClr val="accent2">
                          <a:lumMod val="20000"/>
                          <a:lumOff val="80000"/>
                        </a:schemeClr>
                      </a:solidFill>
                      <a:prstDash val="solid"/>
                      <a:round/>
                      <a:headEnd type="none" w="med" len="med"/>
                      <a:tailEnd type="none" w="med" len="med"/>
                    </a:lnT>
                    <a:lnB w="3175" cap="flat" cmpd="sng" algn="ctr">
                      <a:solidFill>
                        <a:schemeClr val="accent2">
                          <a:lumMod val="20000"/>
                          <a:lumOff val="80000"/>
                        </a:schemeClr>
                      </a:solidFill>
                      <a:prstDash val="solid"/>
                      <a:round/>
                      <a:headEnd type="none" w="med" len="med"/>
                      <a:tailEnd type="none" w="med" len="med"/>
                    </a:lnB>
                  </a:tcPr>
                </a:tc>
                <a:tc>
                  <a:txBody>
                    <a:bodyPr/>
                    <a:lstStyle/>
                    <a:p>
                      <a:pPr algn="l" fontAlgn="ctr"/>
                      <a:r>
                        <a:rPr lang="en-US" sz="1100" u="none" strike="noStrike">
                          <a:effectLst/>
                        </a:rPr>
                        <a:t>Exit admin</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21"/>
                  </a:ext>
                </a:extLst>
              </a:tr>
              <a:tr h="224534">
                <a:tc vMerge="1">
                  <a:txBody>
                    <a:bodyPr/>
                    <a:lstStyle/>
                    <a:p>
                      <a:pPr algn="ctr"/>
                      <a:endParaRPr lang="en-US" sz="2400" b="1">
                        <a:latin typeface="Calibri Light" panose="020F0302020204030204" pitchFamily="34" charset="0"/>
                        <a:cs typeface="Calibri Light" panose="020F0302020204030204" pitchFamily="34" charset="0"/>
                      </a:endParaRPr>
                    </a:p>
                  </a:txBody>
                  <a:tcPr marL="63923" marR="63923" marT="31962" marB="31962" anchor="ctr"/>
                </a:tc>
                <a:tc rowSpan="3">
                  <a:txBody>
                    <a:bodyPr/>
                    <a:lstStyle/>
                    <a:p>
                      <a:r>
                        <a:rPr lang="en-US" sz="1200"/>
                        <a:t>Learning &amp; Development</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Training booking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22"/>
                  </a:ext>
                </a:extLst>
              </a:tr>
              <a:tr h="224534">
                <a:tc vMerge="1">
                  <a:txBody>
                    <a:bodyPr/>
                    <a:lstStyle/>
                    <a:p>
                      <a:pPr algn="ctr"/>
                      <a:endParaRPr lang="en-US" sz="24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Registers &amp; record keeping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23"/>
                  </a:ext>
                </a:extLst>
              </a:tr>
              <a:tr h="670437">
                <a:tc vMerge="1">
                  <a:txBody>
                    <a:bodyPr/>
                    <a:lstStyle/>
                    <a:p>
                      <a:pPr algn="ctr"/>
                      <a:endParaRPr lang="en-US" sz="24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dirty="0">
                          <a:effectLst/>
                        </a:rPr>
                        <a:t>Personal Development Plans</a:t>
                      </a:r>
                      <a:endParaRPr lang="en-US" sz="1100" b="0" i="0" u="none" strike="noStrike" dirty="0">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24"/>
                  </a:ext>
                </a:extLst>
              </a:tr>
            </a:tbl>
          </a:graphicData>
        </a:graphic>
      </p:graphicFrame>
      <p:pic>
        <p:nvPicPr>
          <p:cNvPr id="5" name="Picture 9" descr="A picture containing graphics, design&#10;&#10;Description automatically generated">
            <a:extLst>
              <a:ext uri="{FF2B5EF4-FFF2-40B4-BE49-F238E27FC236}">
                <a16:creationId xmlns:a16="http://schemas.microsoft.com/office/drawing/2014/main" id="{5B38E3D8-CB9B-81EB-B07B-C1FAB78AA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117007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defTabSz="457200"/>
            <a:fld id="{F3027E8A-8089-874A-B94B-79D229332FD1}" type="slidenum">
              <a:rPr lang="en-US"/>
              <a:pPr defTabSz="457200"/>
              <a:t>23</a:t>
            </a:fld>
            <a:endParaRPr lang="en-US" dirty="0"/>
          </a:p>
        </p:txBody>
      </p:sp>
      <p:sp>
        <p:nvSpPr>
          <p:cNvPr id="3" name="Text Placeholder 2"/>
          <p:cNvSpPr>
            <a:spLocks noGrp="1"/>
          </p:cNvSpPr>
          <p:nvPr>
            <p:ph type="body" sz="quarter" idx="10"/>
          </p:nvPr>
        </p:nvSpPr>
        <p:spPr>
          <a:prstGeom prst="rect">
            <a:avLst/>
          </a:prstGeom>
        </p:spPr>
        <p:txBody>
          <a:bodyPr/>
          <a:lstStyle/>
          <a:p>
            <a:r>
              <a:rPr lang="en-US" dirty="0"/>
              <a:t>Operations &amp; Customer Service</a:t>
            </a:r>
          </a:p>
        </p:txBody>
      </p:sp>
      <p:graphicFrame>
        <p:nvGraphicFramePr>
          <p:cNvPr id="8" name="Table 7"/>
          <p:cNvGraphicFramePr>
            <a:graphicFrameLocks noGrp="1"/>
          </p:cNvGraphicFramePr>
          <p:nvPr/>
        </p:nvGraphicFramePr>
        <p:xfrm>
          <a:off x="396113" y="1032391"/>
          <a:ext cx="5768151" cy="4397248"/>
        </p:xfrm>
        <a:graphic>
          <a:graphicData uri="http://schemas.openxmlformats.org/drawingml/2006/table">
            <a:tbl>
              <a:tblPr>
                <a:tableStyleId>{B301B821-A1FF-4177-AEE7-76D212191A09}</a:tableStyleId>
              </a:tblPr>
              <a:tblGrid>
                <a:gridCol w="1196151">
                  <a:extLst>
                    <a:ext uri="{9D8B030D-6E8A-4147-A177-3AD203B41FA5}">
                      <a16:colId xmlns:a16="http://schemas.microsoft.com/office/drawing/2014/main" val="20000"/>
                    </a:ext>
                  </a:extLst>
                </a:gridCol>
                <a:gridCol w="1096065">
                  <a:extLst>
                    <a:ext uri="{9D8B030D-6E8A-4147-A177-3AD203B41FA5}">
                      <a16:colId xmlns:a16="http://schemas.microsoft.com/office/drawing/2014/main" val="20001"/>
                    </a:ext>
                  </a:extLst>
                </a:gridCol>
                <a:gridCol w="3475935">
                  <a:extLst>
                    <a:ext uri="{9D8B030D-6E8A-4147-A177-3AD203B41FA5}">
                      <a16:colId xmlns:a16="http://schemas.microsoft.com/office/drawing/2014/main" val="20002"/>
                    </a:ext>
                  </a:extLst>
                </a:gridCol>
              </a:tblGrid>
              <a:tr h="113917">
                <a:tc rowSpan="24">
                  <a:txBody>
                    <a:bodyPr/>
                    <a:lstStyle/>
                    <a:p>
                      <a:pPr algn="ctr"/>
                      <a:r>
                        <a:rPr lang="en-US" sz="1800"/>
                        <a:t>Operations</a:t>
                      </a:r>
                      <a:endParaRPr lang="en-US" sz="1800" b="1">
                        <a:latin typeface="Calibri Light" panose="020F0302020204030204" pitchFamily="34" charset="0"/>
                        <a:cs typeface="Calibri Light" panose="020F0302020204030204" pitchFamily="34" charset="0"/>
                      </a:endParaRPr>
                    </a:p>
                  </a:txBody>
                  <a:tcPr marL="63923" marR="63923" marT="31962" marB="31962" anchor="ctr"/>
                </a:tc>
                <a:tc rowSpan="2">
                  <a:txBody>
                    <a:bodyPr/>
                    <a:lstStyle/>
                    <a:p>
                      <a:r>
                        <a:rPr lang="en-US" sz="1200"/>
                        <a:t>Adjustments</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Process adjustments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0"/>
                  </a:ext>
                </a:extLst>
              </a:tr>
              <a:tr h="113917">
                <a:tc vMerge="1">
                  <a:txBody>
                    <a:bodyPr/>
                    <a:lstStyle/>
                    <a:p>
                      <a:endParaRPr lang="en-US" sz="1000"/>
                    </a:p>
                  </a:txBody>
                  <a:tcPr marL="63923" marR="63923" marT="31962" marB="31962" anchor="ctr"/>
                </a:tc>
                <a:tc vMerge="1">
                  <a:txBody>
                    <a:bodyPr/>
                    <a:lstStyle/>
                    <a:p>
                      <a:endParaRPr lang="en-US"/>
                    </a:p>
                  </a:txBody>
                  <a:tcPr/>
                </a:tc>
                <a:tc>
                  <a:txBody>
                    <a:bodyPr/>
                    <a:lstStyle/>
                    <a:p>
                      <a:pPr algn="l" fontAlgn="ctr"/>
                      <a:r>
                        <a:rPr lang="en-US" sz="1100" u="none" strike="noStrike">
                          <a:effectLst/>
                        </a:rPr>
                        <a:t>Cancel payment plan</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1"/>
                  </a:ext>
                </a:extLst>
              </a:tr>
              <a:tr h="189904">
                <a:tc vMerge="1">
                  <a:txBody>
                    <a:bodyPr/>
                    <a:lstStyle/>
                    <a:p>
                      <a:endParaRPr lang="en-US" sz="1000"/>
                    </a:p>
                  </a:txBody>
                  <a:tcPr marL="63923" marR="63923" marT="31962" marB="31962" anchor="ctr"/>
                </a:tc>
                <a:tc rowSpan="3">
                  <a:txBody>
                    <a:bodyPr/>
                    <a:lstStyle/>
                    <a:p>
                      <a:r>
                        <a:rPr lang="en-US" sz="1200"/>
                        <a:t>Renewals</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Gather information</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2"/>
                  </a:ext>
                </a:extLst>
              </a:tr>
              <a:tr h="189904">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Evaluate account changes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3"/>
                  </a:ext>
                </a:extLst>
              </a:tr>
              <a:tr h="150887">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Process renewal on system</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4"/>
                  </a:ext>
                </a:extLst>
              </a:tr>
              <a:tr h="189904">
                <a:tc vMerge="1">
                  <a:txBody>
                    <a:bodyPr/>
                    <a:lstStyle/>
                    <a:p>
                      <a:endParaRPr lang="en-US" sz="1000"/>
                    </a:p>
                  </a:txBody>
                  <a:tcPr marL="63923" marR="63923" marT="31962" marB="31962" anchor="ctr"/>
                </a:tc>
                <a:tc rowSpan="6">
                  <a:txBody>
                    <a:bodyPr/>
                    <a:lstStyle/>
                    <a:p>
                      <a:r>
                        <a:rPr lang="en-US" sz="1200"/>
                        <a:t>Account Service</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Standing Orders &amp; Direct Debits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5"/>
                  </a:ext>
                </a:extLst>
              </a:tr>
              <a:tr h="112984">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Account Closures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6"/>
                  </a:ext>
                </a:extLst>
              </a:tr>
              <a:tr h="112984">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Balance Transfers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7"/>
                  </a:ext>
                </a:extLst>
              </a:tr>
              <a:tr h="112984">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fontAlgn="ctr"/>
                      <a:r>
                        <a:rPr lang="en-US" sz="1100" u="none" strike="noStrike">
                          <a:effectLst/>
                        </a:rPr>
                        <a:t>International Payments (CHAPS /SWIFT)</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8"/>
                  </a:ext>
                </a:extLst>
              </a:tr>
              <a:tr h="189904">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l" fontAlgn="ctr"/>
                      <a:r>
                        <a:rPr lang="en-US" sz="1100" u="none" strike="noStrike">
                          <a:effectLst/>
                        </a:rPr>
                        <a:t>Excess Queues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9"/>
                  </a:ext>
                </a:extLst>
              </a:tr>
              <a:tr h="182619">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Migration of Accounts on Maturity</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0"/>
                  </a:ext>
                </a:extLst>
              </a:tr>
              <a:tr h="182619">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a:latin typeface="Calibri Light" panose="020F0302020204030204" pitchFamily="34" charset="0"/>
                        <a:cs typeface="Calibri Light" panose="020F0302020204030204" pitchFamily="34" charset="0"/>
                      </a:endParaRPr>
                    </a:p>
                  </a:txBody>
                  <a:tcPr marL="63923" marR="63923" marT="31962" marB="31962" anchor="ctr"/>
                </a:tc>
                <a:tc rowSpan="7">
                  <a:txBody>
                    <a:bodyPr/>
                    <a:lstStyle/>
                    <a:p>
                      <a:r>
                        <a:rPr lang="en-US" sz="1200"/>
                        <a:t>Customer Onboarding</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Account Opening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1"/>
                  </a:ext>
                </a:extLst>
              </a:tr>
              <a:tr h="182619">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Credit Referencing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2"/>
                  </a:ext>
                </a:extLst>
              </a:tr>
              <a:tr h="182619">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Identity &amp; EID Checks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3"/>
                  </a:ext>
                </a:extLst>
              </a:tr>
              <a:tr h="182619">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Account Switching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4"/>
                  </a:ext>
                </a:extLst>
              </a:tr>
              <a:tr h="182619">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Account configuration</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5"/>
                  </a:ext>
                </a:extLst>
              </a:tr>
              <a:tr h="182619">
                <a:tc vMerge="1">
                  <a:txBody>
                    <a:bodyPr/>
                    <a:lstStyle/>
                    <a:p>
                      <a:pPr algn="ctr"/>
                      <a:endParaRPr lang="en-US" sz="24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Payment of switching incentives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6"/>
                  </a:ext>
                </a:extLst>
              </a:tr>
              <a:tr h="182619">
                <a:tc vMerge="1">
                  <a:txBody>
                    <a:bodyPr/>
                    <a:lstStyle/>
                    <a:p>
                      <a:pPr algn="ctr"/>
                      <a:endParaRPr lang="en-US" sz="24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Customer Correspondence</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7"/>
                  </a:ext>
                </a:extLst>
              </a:tr>
              <a:tr h="182619">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rowSpan="6">
                  <a:txBody>
                    <a:bodyPr/>
                    <a:lstStyle/>
                    <a:p>
                      <a:r>
                        <a:rPr lang="en-US" sz="1200"/>
                        <a:t>Collections &amp; Recoveries</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Cash Allocation &amp; Reconciliations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8"/>
                  </a:ext>
                </a:extLst>
              </a:tr>
              <a:tr h="182619">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Master Data Management</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9"/>
                  </a:ext>
                </a:extLst>
              </a:tr>
              <a:tr h="182619">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Charge offs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20"/>
                  </a:ext>
                </a:extLst>
              </a:tr>
              <a:tr h="182619">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Right of set-off</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21"/>
                  </a:ext>
                </a:extLst>
              </a:tr>
              <a:tr h="182619">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Excess queues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22"/>
                  </a:ext>
                </a:extLst>
              </a:tr>
              <a:tr h="219645">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Failed card payments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23"/>
                  </a:ext>
                </a:extLst>
              </a:tr>
            </a:tbl>
          </a:graphicData>
        </a:graphic>
      </p:graphicFrame>
      <p:graphicFrame>
        <p:nvGraphicFramePr>
          <p:cNvPr id="9" name="Table 8"/>
          <p:cNvGraphicFramePr>
            <a:graphicFrameLocks noGrp="1"/>
          </p:cNvGraphicFramePr>
          <p:nvPr/>
        </p:nvGraphicFramePr>
        <p:xfrm>
          <a:off x="6232578" y="1032391"/>
          <a:ext cx="5768151" cy="3370530"/>
        </p:xfrm>
        <a:graphic>
          <a:graphicData uri="http://schemas.openxmlformats.org/drawingml/2006/table">
            <a:tbl>
              <a:tblPr>
                <a:tableStyleId>{B301B821-A1FF-4177-AEE7-76D212191A09}</a:tableStyleId>
              </a:tblPr>
              <a:tblGrid>
                <a:gridCol w="1196151">
                  <a:extLst>
                    <a:ext uri="{9D8B030D-6E8A-4147-A177-3AD203B41FA5}">
                      <a16:colId xmlns:a16="http://schemas.microsoft.com/office/drawing/2014/main" val="20000"/>
                    </a:ext>
                  </a:extLst>
                </a:gridCol>
                <a:gridCol w="1096065">
                  <a:extLst>
                    <a:ext uri="{9D8B030D-6E8A-4147-A177-3AD203B41FA5}">
                      <a16:colId xmlns:a16="http://schemas.microsoft.com/office/drawing/2014/main" val="20001"/>
                    </a:ext>
                  </a:extLst>
                </a:gridCol>
                <a:gridCol w="3475935">
                  <a:extLst>
                    <a:ext uri="{9D8B030D-6E8A-4147-A177-3AD203B41FA5}">
                      <a16:colId xmlns:a16="http://schemas.microsoft.com/office/drawing/2014/main" val="20002"/>
                    </a:ext>
                  </a:extLst>
                </a:gridCol>
              </a:tblGrid>
              <a:tr h="113917">
                <a:tc rowSpan="18">
                  <a:txBody>
                    <a:bodyPr/>
                    <a:lstStyle/>
                    <a:p>
                      <a:pPr algn="ctr"/>
                      <a:r>
                        <a:rPr lang="en-US" sz="1800"/>
                        <a:t>Operations</a:t>
                      </a:r>
                      <a:endParaRPr lang="en-US" sz="1800" b="1">
                        <a:latin typeface="Calibri Light" panose="020F0302020204030204" pitchFamily="34" charset="0"/>
                        <a:cs typeface="Calibri Light" panose="020F0302020204030204" pitchFamily="34" charset="0"/>
                      </a:endParaRPr>
                    </a:p>
                  </a:txBody>
                  <a:tcPr marL="63923" marR="63923" marT="31962" marB="31962" anchor="ctr"/>
                </a:tc>
                <a:tc rowSpan="6">
                  <a:txBody>
                    <a:bodyPr/>
                    <a:lstStyle/>
                    <a:p>
                      <a:r>
                        <a:rPr lang="en-US" sz="1200"/>
                        <a:t>Customer Services</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Complaints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0"/>
                  </a:ext>
                </a:extLst>
              </a:tr>
              <a:tr h="113917">
                <a:tc vMerge="1">
                  <a:txBody>
                    <a:bodyPr/>
                    <a:lstStyle/>
                    <a:p>
                      <a:endParaRPr lang="en-US" sz="1000"/>
                    </a:p>
                  </a:txBody>
                  <a:tcPr marL="63923" marR="63923" marT="31962" marB="31962" anchor="ctr"/>
                </a:tc>
                <a:tc vMerge="1">
                  <a:txBody>
                    <a:bodyPr/>
                    <a:lstStyle/>
                    <a:p>
                      <a:endParaRPr lang="en-US"/>
                    </a:p>
                  </a:txBody>
                  <a:tcPr/>
                </a:tc>
                <a:tc>
                  <a:txBody>
                    <a:bodyPr/>
                    <a:lstStyle/>
                    <a:p>
                      <a:pPr algn="l" fontAlgn="ctr"/>
                      <a:r>
                        <a:rPr lang="en-US" sz="1100" u="none" strike="noStrike">
                          <a:effectLst/>
                        </a:rPr>
                        <a:t>PPI Processing</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1"/>
                  </a:ext>
                </a:extLst>
              </a:tr>
              <a:tr h="189904">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Legacy Statement Requests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2"/>
                  </a:ext>
                </a:extLst>
              </a:tr>
              <a:tr h="189904">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Corporate Account Audit</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3"/>
                  </a:ext>
                </a:extLst>
              </a:tr>
              <a:tr h="150887">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Change of Address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4"/>
                  </a:ext>
                </a:extLst>
              </a:tr>
              <a:tr h="189904">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Notification of Death</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5"/>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rowSpan="12">
                  <a:txBody>
                    <a:bodyPr/>
                    <a:lstStyle/>
                    <a:p>
                      <a:r>
                        <a:rPr lang="en-US" sz="1200"/>
                        <a:t>Fraud &amp; AML</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Credit card fraud</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6"/>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Current account fraud</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7"/>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Credit card chargebacks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8"/>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Lost &amp; stolen cards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09"/>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AML Sanctions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0"/>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Know your customer (KYC)</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1"/>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Financial Loss Management Reports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2"/>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Notice to Close</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3"/>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AML Sanctions</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4"/>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Know Your Customer (KYC)</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5"/>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Due Diligence - CDD &amp; EDD</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6"/>
                  </a:ext>
                </a:extLst>
              </a:tr>
              <a:tr h="189904">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Notice to Close</a:t>
                      </a:r>
                      <a:endParaRPr lang="en-US" sz="1100" b="0" i="0" u="none" strike="noStrike">
                        <a:solidFill>
                          <a:srgbClr val="000000"/>
                        </a:solidFill>
                        <a:effectLst/>
                        <a:latin typeface="Calibri" panose="020F0502020204030204" pitchFamily="34" charset="0"/>
                      </a:endParaRPr>
                    </a:p>
                  </a:txBody>
                  <a:tcPr marR="6350" marT="6350" marB="0" anchor="ctr"/>
                </a:tc>
                <a:extLst>
                  <a:ext uri="{0D108BD9-81ED-4DB2-BD59-A6C34878D82A}">
                    <a16:rowId xmlns:a16="http://schemas.microsoft.com/office/drawing/2014/main" val="10017"/>
                  </a:ext>
                </a:extLst>
              </a:tr>
            </a:tbl>
          </a:graphicData>
        </a:graphic>
      </p:graphicFrame>
      <p:pic>
        <p:nvPicPr>
          <p:cNvPr id="5" name="Picture 9" descr="A picture containing graphics, design&#10;&#10;Description automatically generated">
            <a:extLst>
              <a:ext uri="{FF2B5EF4-FFF2-40B4-BE49-F238E27FC236}">
                <a16:creationId xmlns:a16="http://schemas.microsoft.com/office/drawing/2014/main" id="{125EBA86-8F01-AA69-72F9-574E320B17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06277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defTabSz="457200"/>
            <a:fld id="{F3027E8A-8089-874A-B94B-79D229332FD1}" type="slidenum">
              <a:rPr lang="en-US"/>
              <a:pPr defTabSz="457200"/>
              <a:t>24</a:t>
            </a:fld>
            <a:endParaRPr lang="en-US" dirty="0"/>
          </a:p>
        </p:txBody>
      </p:sp>
      <p:sp>
        <p:nvSpPr>
          <p:cNvPr id="3" name="Text Placeholder 2"/>
          <p:cNvSpPr>
            <a:spLocks noGrp="1"/>
          </p:cNvSpPr>
          <p:nvPr>
            <p:ph type="body" sz="quarter" idx="10"/>
          </p:nvPr>
        </p:nvSpPr>
        <p:spPr>
          <a:prstGeom prst="rect">
            <a:avLst/>
          </a:prstGeom>
        </p:spPr>
        <p:txBody>
          <a:bodyPr/>
          <a:lstStyle/>
          <a:p>
            <a:r>
              <a:rPr lang="en-US" dirty="0"/>
              <a:t>Operations &amp; Customer Service</a:t>
            </a:r>
          </a:p>
        </p:txBody>
      </p:sp>
      <p:graphicFrame>
        <p:nvGraphicFramePr>
          <p:cNvPr id="6" name="Table 5"/>
          <p:cNvGraphicFramePr>
            <a:graphicFrameLocks noGrp="1"/>
          </p:cNvGraphicFramePr>
          <p:nvPr>
            <p:extLst>
              <p:ext uri="{D42A27DB-BD31-4B8C-83A1-F6EECF244321}">
                <p14:modId xmlns:p14="http://schemas.microsoft.com/office/powerpoint/2010/main" val="1614679779"/>
              </p:ext>
            </p:extLst>
          </p:nvPr>
        </p:nvGraphicFramePr>
        <p:xfrm>
          <a:off x="396113" y="1032392"/>
          <a:ext cx="5837898" cy="3812365"/>
        </p:xfrm>
        <a:graphic>
          <a:graphicData uri="http://schemas.openxmlformats.org/drawingml/2006/table">
            <a:tbl>
              <a:tblPr>
                <a:tableStyleId>{B301B821-A1FF-4177-AEE7-76D212191A09}</a:tableStyleId>
              </a:tblPr>
              <a:tblGrid>
                <a:gridCol w="1488443">
                  <a:extLst>
                    <a:ext uri="{9D8B030D-6E8A-4147-A177-3AD203B41FA5}">
                      <a16:colId xmlns:a16="http://schemas.microsoft.com/office/drawing/2014/main" val="20000"/>
                    </a:ext>
                  </a:extLst>
                </a:gridCol>
                <a:gridCol w="831490">
                  <a:extLst>
                    <a:ext uri="{9D8B030D-6E8A-4147-A177-3AD203B41FA5}">
                      <a16:colId xmlns:a16="http://schemas.microsoft.com/office/drawing/2014/main" val="20001"/>
                    </a:ext>
                  </a:extLst>
                </a:gridCol>
                <a:gridCol w="3517965">
                  <a:extLst>
                    <a:ext uri="{9D8B030D-6E8A-4147-A177-3AD203B41FA5}">
                      <a16:colId xmlns:a16="http://schemas.microsoft.com/office/drawing/2014/main" val="20002"/>
                    </a:ext>
                  </a:extLst>
                </a:gridCol>
              </a:tblGrid>
              <a:tr h="113917">
                <a:tc rowSpan="21">
                  <a:txBody>
                    <a:bodyPr/>
                    <a:lstStyle/>
                    <a:p>
                      <a:pPr algn="ctr"/>
                      <a:r>
                        <a:rPr lang="en-US" sz="1800"/>
                        <a:t>Operations</a:t>
                      </a:r>
                      <a:endParaRPr lang="en-US" sz="1800" b="1">
                        <a:latin typeface="Calibri Light" panose="020F0302020204030204" pitchFamily="34" charset="0"/>
                        <a:cs typeface="Calibri Light" panose="020F0302020204030204" pitchFamily="34" charset="0"/>
                      </a:endParaRPr>
                    </a:p>
                  </a:txBody>
                  <a:tcPr marL="63923" marR="63923" marT="31962" marB="31962" anchor="ctr"/>
                </a:tc>
                <a:tc rowSpan="11">
                  <a:txBody>
                    <a:bodyPr/>
                    <a:lstStyle/>
                    <a:p>
                      <a:r>
                        <a:rPr lang="en-US" sz="1200"/>
                        <a:t>Claims</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Validation of policy details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0"/>
                  </a:ext>
                </a:extLst>
              </a:tr>
              <a:tr h="113917">
                <a:tc vMerge="1">
                  <a:txBody>
                    <a:bodyPr/>
                    <a:lstStyle/>
                    <a:p>
                      <a:endParaRPr lang="en-US" sz="1000"/>
                    </a:p>
                  </a:txBody>
                  <a:tcPr marL="63923" marR="63923" marT="31962" marB="31962" anchor="ctr"/>
                </a:tc>
                <a:tc vMerge="1">
                  <a:txBody>
                    <a:bodyPr/>
                    <a:lstStyle/>
                    <a:p>
                      <a:endParaRPr lang="en-US"/>
                    </a:p>
                  </a:txBody>
                  <a:tcPr/>
                </a:tc>
                <a:tc>
                  <a:txBody>
                    <a:bodyPr/>
                    <a:lstStyle/>
                    <a:p>
                      <a:pPr algn="l" fontAlgn="ctr"/>
                      <a:r>
                        <a:rPr lang="en-US" sz="1100" u="none" strike="noStrike">
                          <a:effectLst/>
                        </a:rPr>
                        <a:t>Dispute referrals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1"/>
                  </a:ext>
                </a:extLst>
              </a:tr>
              <a:tr h="189904">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Estimate maintenance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2"/>
                  </a:ext>
                </a:extLst>
              </a:tr>
              <a:tr h="189904">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Instructing repairers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3"/>
                  </a:ext>
                </a:extLst>
              </a:tr>
              <a:tr h="150887">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Re-instruction of suppliers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4"/>
                  </a:ext>
                </a:extLst>
              </a:tr>
              <a:tr h="189904">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Routing of Correspondence</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5"/>
                  </a:ext>
                </a:extLst>
              </a:tr>
              <a:tr h="112984">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Supplier chasers</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6"/>
                  </a:ext>
                </a:extLst>
              </a:tr>
              <a:tr h="112984">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Auto-close of claims</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7"/>
                  </a:ext>
                </a:extLst>
              </a:tr>
              <a:tr h="112984">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fontAlgn="ctr"/>
                      <a:r>
                        <a:rPr lang="en-US" sz="1100" u="none" strike="noStrike">
                          <a:effectLst/>
                        </a:rPr>
                        <a:t>Settlements</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8"/>
                  </a:ext>
                </a:extLst>
              </a:tr>
              <a:tr h="189904">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l" fontAlgn="ctr"/>
                      <a:r>
                        <a:rPr lang="en-US" sz="1100" u="none" strike="noStrike">
                          <a:effectLst/>
                        </a:rPr>
                        <a:t>Issuing remittance notices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9"/>
                  </a:ext>
                </a:extLst>
              </a:tr>
              <a:tr h="182619">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Bulk Payments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0"/>
                  </a:ext>
                </a:extLst>
              </a:tr>
              <a:tr h="182619">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a:latin typeface="Calibri Light" panose="020F0302020204030204" pitchFamily="34" charset="0"/>
                        <a:cs typeface="Calibri Light" panose="020F0302020204030204" pitchFamily="34" charset="0"/>
                      </a:endParaRPr>
                    </a:p>
                  </a:txBody>
                  <a:tcPr marL="63923" marR="63923" marT="31962" marB="31962" anchor="ctr"/>
                </a:tc>
                <a:tc rowSpan="10">
                  <a:txBody>
                    <a:bodyPr/>
                    <a:lstStyle/>
                    <a:p>
                      <a:r>
                        <a:rPr lang="en-US" sz="1200"/>
                        <a:t>Customer Services</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Issuing certificates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1"/>
                  </a:ext>
                </a:extLst>
              </a:tr>
              <a:tr h="182619">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Sales leads Import</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2"/>
                  </a:ext>
                </a:extLst>
              </a:tr>
              <a:tr h="182619">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Quotations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3"/>
                  </a:ext>
                </a:extLst>
              </a:tr>
              <a:tr h="182619">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Marketing Campaign Support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4"/>
                  </a:ext>
                </a:extLst>
              </a:tr>
              <a:tr h="182619">
                <a:tc vMerge="1">
                  <a:txBody>
                    <a:bodyPr/>
                    <a:lstStyle/>
                    <a:p>
                      <a:endParaRPr lang="en-US"/>
                    </a:p>
                  </a:txBody>
                  <a:tcPr/>
                </a:tc>
                <a:tc vMerge="1">
                  <a:txBody>
                    <a:bodyPr/>
                    <a:lstStyle/>
                    <a:p>
                      <a:endParaRPr lang="en-US"/>
                    </a:p>
                  </a:txBody>
                  <a:tcPr/>
                </a:tc>
                <a:tc>
                  <a:txBody>
                    <a:bodyPr/>
                    <a:lstStyle/>
                    <a:p>
                      <a:pPr algn="l" fontAlgn="ctr"/>
                      <a:r>
                        <a:rPr lang="en-US" sz="1100" u="none" strike="noStrike">
                          <a:effectLst/>
                        </a:rPr>
                        <a:t>No-Claims-Discount Evidence Requests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5"/>
                  </a:ext>
                </a:extLst>
              </a:tr>
              <a:tr h="182619">
                <a:tc vMerge="1">
                  <a:txBody>
                    <a:bodyPr/>
                    <a:lstStyle/>
                    <a:p>
                      <a:pPr algn="ctr"/>
                      <a:endParaRPr lang="en-US" sz="24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No-Claims-Discount Evidence Generation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6"/>
                  </a:ext>
                </a:extLst>
              </a:tr>
              <a:tr h="182619">
                <a:tc vMerge="1">
                  <a:txBody>
                    <a:bodyPr/>
                    <a:lstStyle/>
                    <a:p>
                      <a:pPr algn="ctr"/>
                      <a:endParaRPr lang="en-US" sz="24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Accounts Data Mismatches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7"/>
                  </a:ext>
                </a:extLst>
              </a:tr>
              <a:tr h="182619">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Mid-Term Adjustments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8"/>
                  </a:ext>
                </a:extLst>
              </a:tr>
              <a:tr h="182619">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Policy administration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9"/>
                  </a:ext>
                </a:extLst>
              </a:tr>
              <a:tr h="182619">
                <a:tc vMerge="1">
                  <a:txBody>
                    <a:bodyPr/>
                    <a:lstStyle/>
                    <a:p>
                      <a:pPr algn="ctr"/>
                      <a:endParaRPr lang="en-US" sz="18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Deceased Notifications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2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76469519"/>
              </p:ext>
            </p:extLst>
          </p:nvPr>
        </p:nvGraphicFramePr>
        <p:xfrm>
          <a:off x="6234011" y="1032391"/>
          <a:ext cx="5768151" cy="1986175"/>
        </p:xfrm>
        <a:graphic>
          <a:graphicData uri="http://schemas.openxmlformats.org/drawingml/2006/table">
            <a:tbl>
              <a:tblPr>
                <a:tableStyleId>{B301B821-A1FF-4177-AEE7-76D212191A09}</a:tableStyleId>
              </a:tblPr>
              <a:tblGrid>
                <a:gridCol w="1393423">
                  <a:extLst>
                    <a:ext uri="{9D8B030D-6E8A-4147-A177-3AD203B41FA5}">
                      <a16:colId xmlns:a16="http://schemas.microsoft.com/office/drawing/2014/main" val="20000"/>
                    </a:ext>
                  </a:extLst>
                </a:gridCol>
                <a:gridCol w="898793">
                  <a:extLst>
                    <a:ext uri="{9D8B030D-6E8A-4147-A177-3AD203B41FA5}">
                      <a16:colId xmlns:a16="http://schemas.microsoft.com/office/drawing/2014/main" val="20001"/>
                    </a:ext>
                  </a:extLst>
                </a:gridCol>
                <a:gridCol w="3475935">
                  <a:extLst>
                    <a:ext uri="{9D8B030D-6E8A-4147-A177-3AD203B41FA5}">
                      <a16:colId xmlns:a16="http://schemas.microsoft.com/office/drawing/2014/main" val="20002"/>
                    </a:ext>
                  </a:extLst>
                </a:gridCol>
              </a:tblGrid>
              <a:tr h="113917">
                <a:tc rowSpan="11">
                  <a:txBody>
                    <a:bodyPr/>
                    <a:lstStyle/>
                    <a:p>
                      <a:pPr algn="ctr"/>
                      <a:r>
                        <a:rPr lang="en-US" sz="1800"/>
                        <a:t>Compliance</a:t>
                      </a:r>
                      <a:endParaRPr lang="en-US" sz="1800" b="1">
                        <a:latin typeface="Calibri Light" panose="020F0302020204030204" pitchFamily="34" charset="0"/>
                        <a:cs typeface="Calibri Light" panose="020F0302020204030204" pitchFamily="34" charset="0"/>
                      </a:endParaRPr>
                    </a:p>
                  </a:txBody>
                  <a:tcPr marL="63923" marR="63923" marT="31962" marB="31962" anchor="ctr"/>
                </a:tc>
                <a:tc rowSpan="11">
                  <a:txBody>
                    <a:bodyPr/>
                    <a:lstStyle/>
                    <a:p>
                      <a:r>
                        <a:rPr lang="en-US" sz="1200"/>
                        <a:t>Clien</a:t>
                      </a:r>
                      <a:r>
                        <a:rPr lang="en-US" sz="1200" baseline="0"/>
                        <a:t>t </a:t>
                      </a:r>
                      <a:r>
                        <a:rPr lang="en-US" sz="1200"/>
                        <a:t>Support</a:t>
                      </a:r>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Sales Quality Assurance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0"/>
                  </a:ext>
                </a:extLst>
              </a:tr>
              <a:tr h="113917">
                <a:tc vMerge="1">
                  <a:txBody>
                    <a:bodyPr/>
                    <a:lstStyle/>
                    <a:p>
                      <a:endParaRPr lang="en-US" sz="1000"/>
                    </a:p>
                  </a:txBody>
                  <a:tcPr marL="63923" marR="63923" marT="31962" marB="31962" anchor="ctr"/>
                </a:tc>
                <a:tc vMerge="1">
                  <a:txBody>
                    <a:bodyPr/>
                    <a:lstStyle/>
                    <a:p>
                      <a:endParaRPr lang="en-US"/>
                    </a:p>
                  </a:txBody>
                  <a:tcPr/>
                </a:tc>
                <a:tc>
                  <a:txBody>
                    <a:bodyPr/>
                    <a:lstStyle/>
                    <a:p>
                      <a:pPr algn="l" fontAlgn="ctr"/>
                      <a:r>
                        <a:rPr lang="en-US" sz="1100" u="none" strike="noStrike">
                          <a:effectLst/>
                        </a:rPr>
                        <a:t>Redemptions Processing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1"/>
                  </a:ext>
                </a:extLst>
              </a:tr>
              <a:tr h="189904">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Compliance Reporting Automation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2"/>
                  </a:ext>
                </a:extLst>
              </a:tr>
              <a:tr h="189904">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Cancellations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3"/>
                  </a:ext>
                </a:extLst>
              </a:tr>
              <a:tr h="150887">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Credit Card Rejections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4"/>
                  </a:ext>
                </a:extLst>
              </a:tr>
              <a:tr h="189904">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Credit Card Unmatched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5"/>
                  </a:ext>
                </a:extLst>
              </a:tr>
              <a:tr h="112984">
                <a:tc vMerge="1">
                  <a:txBody>
                    <a:bodyPr/>
                    <a:lstStyle/>
                    <a:p>
                      <a:endParaRPr lang="en-US" sz="1000"/>
                    </a:p>
                  </a:txBody>
                  <a:tcPr marL="63923" marR="63923" marT="31962" marB="31962" anchor="ctr"/>
                </a:tc>
                <a:tc vMerge="1">
                  <a:txBody>
                    <a:bodyPr/>
                    <a:lstStyle/>
                    <a:p>
                      <a:endParaRPr lang="en-US" sz="1000"/>
                    </a:p>
                  </a:txBody>
                  <a:tcPr marL="63923" marR="63923" marT="31962" marB="31962" anchor="ctr"/>
                </a:tc>
                <a:tc>
                  <a:txBody>
                    <a:bodyPr/>
                    <a:lstStyle/>
                    <a:p>
                      <a:pPr algn="l" fontAlgn="ctr"/>
                      <a:r>
                        <a:rPr lang="en-US" sz="1100" u="none" strike="noStrike">
                          <a:effectLst/>
                        </a:rPr>
                        <a:t>Charge offs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6"/>
                  </a:ext>
                </a:extLst>
              </a:tr>
              <a:tr h="112984">
                <a:tc vMerge="1">
                  <a:txBody>
                    <a:bodyPr/>
                    <a:lstStyle/>
                    <a:p>
                      <a:endParaRPr lang="en-US" sz="1000"/>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Unallocated Cash Report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7"/>
                  </a:ext>
                </a:extLst>
              </a:tr>
              <a:tr h="112984">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fontAlgn="ctr"/>
                      <a:r>
                        <a:rPr lang="en-US" sz="1100" u="none" strike="noStrike">
                          <a:effectLst/>
                        </a:rPr>
                        <a:t>Premium Reconciliation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8"/>
                  </a:ext>
                </a:extLst>
              </a:tr>
              <a:tr h="189904">
                <a:tc vMerge="1">
                  <a:txBody>
                    <a:bodyPr/>
                    <a:lstStyle/>
                    <a:p>
                      <a:endParaRPr lang="en-US" sz="1000"/>
                    </a:p>
                  </a:txBody>
                  <a:tcPr marL="63923" marR="63923" marT="31962" marB="31962" anchor="ctr"/>
                </a:tc>
                <a:tc vMerge="1">
                  <a:txBody>
                    <a:bodyPr/>
                    <a:lstStyle/>
                    <a:p>
                      <a:endParaRPr lang="en-US" sz="1000">
                        <a:latin typeface="Calibri Light" panose="020F0302020204030204" pitchFamily="34" charset="0"/>
                        <a:cs typeface="Calibri Light" panose="020F0302020204030204" pitchFamily="34" charset="0"/>
                      </a:endParaRPr>
                    </a:p>
                  </a:txBody>
                  <a:tcPr marL="63923" marR="63923" marT="31962" marB="319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l" fontAlgn="ctr"/>
                      <a:r>
                        <a:rPr lang="en-US" sz="1100" u="none" strike="noStrike">
                          <a:effectLst/>
                        </a:rPr>
                        <a:t>Settlements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9"/>
                  </a:ext>
                </a:extLst>
              </a:tr>
              <a:tr h="182619">
                <a:tc vMerge="1">
                  <a:txBody>
                    <a:bodyPr/>
                    <a:lstStyle/>
                    <a:p>
                      <a:pPr algn="ctr"/>
                      <a:endParaRPr lang="en-US" sz="1600" b="1">
                        <a:latin typeface="Calibri Light" panose="020F0302020204030204" pitchFamily="34" charset="0"/>
                        <a:cs typeface="Calibri Light" panose="020F0302020204030204" pitchFamily="34" charset="0"/>
                      </a:endParaRPr>
                    </a:p>
                  </a:txBody>
                  <a:tcPr marL="63923" marR="63923" marT="31962" marB="31962" anchor="ctr"/>
                </a:tc>
                <a:tc vMerge="1">
                  <a:txBody>
                    <a:bodyPr/>
                    <a:lstStyle/>
                    <a:p>
                      <a:endParaRPr lang="en-US" sz="1200" b="1">
                        <a:latin typeface="Calibri Light" panose="020F0302020204030204" pitchFamily="34" charset="0"/>
                        <a:cs typeface="Calibri Light" panose="020F0302020204030204" pitchFamily="34" charset="0"/>
                      </a:endParaRPr>
                    </a:p>
                  </a:txBody>
                  <a:tcPr marL="63923" marR="63923" marT="31962" marB="31962" anchor="ctr"/>
                </a:tc>
                <a:tc>
                  <a:txBody>
                    <a:bodyPr/>
                    <a:lstStyle/>
                    <a:p>
                      <a:pPr algn="l" fontAlgn="ctr"/>
                      <a:r>
                        <a:rPr lang="en-US" sz="1100" u="none" strike="noStrike">
                          <a:effectLst/>
                        </a:rPr>
                        <a:t>Sales Quality Assurance </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0"/>
                  </a:ext>
                </a:extLst>
              </a:tr>
            </a:tbl>
          </a:graphicData>
        </a:graphic>
      </p:graphicFrame>
      <p:pic>
        <p:nvPicPr>
          <p:cNvPr id="5" name="Picture 9" descr="A picture containing graphics, design&#10;&#10;Description automatically generated">
            <a:extLst>
              <a:ext uri="{FF2B5EF4-FFF2-40B4-BE49-F238E27FC236}">
                <a16:creationId xmlns:a16="http://schemas.microsoft.com/office/drawing/2014/main" id="{B0E6E20F-6C42-4C93-D762-1AA44934C1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52184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5AFA341-FB03-41A9-ACFF-AA7942844CF0}"/>
              </a:ext>
            </a:extLst>
          </p:cNvPr>
          <p:cNvSpPr/>
          <p:nvPr/>
        </p:nvSpPr>
        <p:spPr>
          <a:xfrm>
            <a:off x="1096878" y="882528"/>
            <a:ext cx="1823755" cy="1631781"/>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 name="Freeform: Shape 9">
            <a:extLst>
              <a:ext uri="{FF2B5EF4-FFF2-40B4-BE49-F238E27FC236}">
                <a16:creationId xmlns:a16="http://schemas.microsoft.com/office/drawing/2014/main" id="{1C437492-3A2C-4897-9B07-0A56F9199285}"/>
              </a:ext>
            </a:extLst>
          </p:cNvPr>
          <p:cNvSpPr/>
          <p:nvPr/>
        </p:nvSpPr>
        <p:spPr>
          <a:xfrm>
            <a:off x="1096878" y="4343693"/>
            <a:ext cx="1823755" cy="1631781"/>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3"/>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 name="Freeform: Shape 10">
            <a:extLst>
              <a:ext uri="{FF2B5EF4-FFF2-40B4-BE49-F238E27FC236}">
                <a16:creationId xmlns:a16="http://schemas.microsoft.com/office/drawing/2014/main" id="{E69916D3-EAB9-435C-8CA9-D8DF022706B1}"/>
              </a:ext>
            </a:extLst>
          </p:cNvPr>
          <p:cNvSpPr/>
          <p:nvPr/>
        </p:nvSpPr>
        <p:spPr>
          <a:xfrm>
            <a:off x="1096878" y="2602486"/>
            <a:ext cx="1823755" cy="1631781"/>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2"/>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 name="TextBox 12">
            <a:extLst>
              <a:ext uri="{FF2B5EF4-FFF2-40B4-BE49-F238E27FC236}">
                <a16:creationId xmlns:a16="http://schemas.microsoft.com/office/drawing/2014/main" id="{612CD689-BB00-4CE1-BEC9-BBA1DF91BB74}"/>
              </a:ext>
            </a:extLst>
          </p:cNvPr>
          <p:cNvSpPr txBox="1"/>
          <p:nvPr/>
        </p:nvSpPr>
        <p:spPr>
          <a:xfrm>
            <a:off x="3135130" y="1336395"/>
            <a:ext cx="3834382" cy="573234"/>
          </a:xfrm>
          <a:prstGeom prst="rect">
            <a:avLst/>
          </a:prstGeom>
          <a:noFill/>
        </p:spPr>
        <p:txBody>
          <a:bodyPr wrap="square" rtlCol="0">
            <a:spAutoFit/>
          </a:bodyPr>
          <a:lstStyle/>
          <a:p>
            <a:pPr>
              <a:lnSpc>
                <a:spcPts val="1800"/>
              </a:lnSpc>
            </a:pPr>
            <a:r>
              <a:rPr lang="en-US" sz="2000" spc="-10" dirty="0">
                <a:solidFill>
                  <a:schemeClr val="accent2"/>
                </a:solidFill>
                <a:latin typeface="Poppins" pitchFamily="2" charset="77"/>
                <a:cs typeface="Poppins" pitchFamily="2" charset="77"/>
              </a:rPr>
              <a:t>COE PRO-ATIVO ALINHHADO COM KPI’S DA COMPANHIA</a:t>
            </a:r>
          </a:p>
        </p:txBody>
      </p:sp>
      <p:sp>
        <p:nvSpPr>
          <p:cNvPr id="14" name="TextBox 13">
            <a:extLst>
              <a:ext uri="{FF2B5EF4-FFF2-40B4-BE49-F238E27FC236}">
                <a16:creationId xmlns:a16="http://schemas.microsoft.com/office/drawing/2014/main" id="{C5C19FF8-6157-4585-B08B-02E93792A2AD}"/>
              </a:ext>
            </a:extLst>
          </p:cNvPr>
          <p:cNvSpPr txBox="1"/>
          <p:nvPr/>
        </p:nvSpPr>
        <p:spPr>
          <a:xfrm>
            <a:off x="3135130" y="3182394"/>
            <a:ext cx="3600207" cy="573234"/>
          </a:xfrm>
          <a:prstGeom prst="rect">
            <a:avLst/>
          </a:prstGeom>
          <a:noFill/>
        </p:spPr>
        <p:txBody>
          <a:bodyPr wrap="square" rtlCol="0">
            <a:spAutoFit/>
          </a:bodyPr>
          <a:lstStyle/>
          <a:p>
            <a:pPr>
              <a:lnSpc>
                <a:spcPts val="1800"/>
              </a:lnSpc>
            </a:pPr>
            <a:r>
              <a:rPr lang="en-US" sz="2000" spc="-10" dirty="0">
                <a:solidFill>
                  <a:schemeClr val="accent2"/>
                </a:solidFill>
                <a:latin typeface="Poppins" pitchFamily="2" charset="77"/>
                <a:cs typeface="Poppins" pitchFamily="2" charset="77"/>
              </a:rPr>
              <a:t>RESULTADOS MEDIDOS</a:t>
            </a:r>
          </a:p>
          <a:p>
            <a:pPr>
              <a:lnSpc>
                <a:spcPts val="1800"/>
              </a:lnSpc>
            </a:pPr>
            <a:r>
              <a:rPr lang="en-US" sz="2000" spc="-10" dirty="0">
                <a:solidFill>
                  <a:schemeClr val="accent2"/>
                </a:solidFill>
                <a:latin typeface="Poppins" pitchFamily="2" charset="77"/>
                <a:cs typeface="Poppins" pitchFamily="2" charset="77"/>
              </a:rPr>
              <a:t>ALEM DE FTE</a:t>
            </a:r>
          </a:p>
        </p:txBody>
      </p:sp>
      <p:sp>
        <p:nvSpPr>
          <p:cNvPr id="15" name="TextBox 14">
            <a:extLst>
              <a:ext uri="{FF2B5EF4-FFF2-40B4-BE49-F238E27FC236}">
                <a16:creationId xmlns:a16="http://schemas.microsoft.com/office/drawing/2014/main" id="{1E41598F-E033-41E3-8C30-0374EBDE31AE}"/>
              </a:ext>
            </a:extLst>
          </p:cNvPr>
          <p:cNvSpPr txBox="1"/>
          <p:nvPr/>
        </p:nvSpPr>
        <p:spPr>
          <a:xfrm>
            <a:off x="3135130" y="4912977"/>
            <a:ext cx="3175367" cy="342401"/>
          </a:xfrm>
          <a:prstGeom prst="rect">
            <a:avLst/>
          </a:prstGeom>
          <a:noFill/>
        </p:spPr>
        <p:txBody>
          <a:bodyPr wrap="square" rtlCol="0">
            <a:spAutoFit/>
          </a:bodyPr>
          <a:lstStyle/>
          <a:p>
            <a:pPr>
              <a:lnSpc>
                <a:spcPts val="1800"/>
              </a:lnSpc>
            </a:pPr>
            <a:r>
              <a:rPr lang="en-US" sz="2000" spc="-10" dirty="0">
                <a:solidFill>
                  <a:schemeClr val="accent2"/>
                </a:solidFill>
                <a:latin typeface="Poppins" pitchFamily="2" charset="77"/>
                <a:cs typeface="Poppins" pitchFamily="2" charset="77"/>
              </a:rPr>
              <a:t>BACK OFFICE 2025</a:t>
            </a:r>
          </a:p>
        </p:txBody>
      </p:sp>
      <p:sp>
        <p:nvSpPr>
          <p:cNvPr id="16" name="TextBox 15">
            <a:extLst>
              <a:ext uri="{FF2B5EF4-FFF2-40B4-BE49-F238E27FC236}">
                <a16:creationId xmlns:a16="http://schemas.microsoft.com/office/drawing/2014/main" id="{3D313E69-CD4C-46E5-97A4-87572D24FB0E}"/>
              </a:ext>
            </a:extLst>
          </p:cNvPr>
          <p:cNvSpPr txBox="1"/>
          <p:nvPr/>
        </p:nvSpPr>
        <p:spPr>
          <a:xfrm>
            <a:off x="7469188" y="2497977"/>
            <a:ext cx="3960813" cy="1862048"/>
          </a:xfrm>
          <a:prstGeom prst="rect">
            <a:avLst/>
          </a:prstGeom>
          <a:noFill/>
        </p:spPr>
        <p:txBody>
          <a:bodyPr wrap="square" rtlCol="0" anchor="ctr">
            <a:spAutoFit/>
          </a:bodyPr>
          <a:lstStyle>
            <a:defPPr>
              <a:defRPr lang="en-US"/>
            </a:defPPr>
            <a:lvl1pPr algn="r">
              <a:defRPr sz="11500" b="1" spc="-290">
                <a:solidFill>
                  <a:schemeClr val="tx2"/>
                </a:solidFill>
                <a:latin typeface="Poppins" pitchFamily="2" charset="77"/>
                <a:cs typeface="Poppins" pitchFamily="2" charset="77"/>
              </a:defRPr>
            </a:lvl1pPr>
          </a:lstStyle>
          <a:p>
            <a:r>
              <a:rPr lang="en-US" sz="5750" dirty="0"/>
              <a:t>LEVE PARA CASA</a:t>
            </a:r>
          </a:p>
        </p:txBody>
      </p:sp>
      <p:sp>
        <p:nvSpPr>
          <p:cNvPr id="18" name="TextBox 17">
            <a:extLst>
              <a:ext uri="{FF2B5EF4-FFF2-40B4-BE49-F238E27FC236}">
                <a16:creationId xmlns:a16="http://schemas.microsoft.com/office/drawing/2014/main" id="{FA4E95BE-7F43-40FC-93D5-47F92B2A8E14}"/>
              </a:ext>
            </a:extLst>
          </p:cNvPr>
          <p:cNvSpPr txBox="1"/>
          <p:nvPr/>
        </p:nvSpPr>
        <p:spPr>
          <a:xfrm>
            <a:off x="1517486" y="1259836"/>
            <a:ext cx="982540" cy="830997"/>
          </a:xfrm>
          <a:prstGeom prst="rect">
            <a:avLst/>
          </a:prstGeom>
          <a:noFill/>
        </p:spPr>
        <p:txBody>
          <a:bodyPr wrap="square" rtlCol="0" anchor="b">
            <a:spAutoFit/>
          </a:bodyPr>
          <a:lstStyle/>
          <a:p>
            <a:pPr algn="ctr"/>
            <a:r>
              <a:rPr lang="en-US" sz="4800" b="1" spc="-145" dirty="0">
                <a:solidFill>
                  <a:schemeClr val="bg1"/>
                </a:solidFill>
                <a:latin typeface="Poppins" pitchFamily="2" charset="77"/>
                <a:cs typeface="Poppins" pitchFamily="2" charset="77"/>
              </a:rPr>
              <a:t>01</a:t>
            </a:r>
          </a:p>
        </p:txBody>
      </p:sp>
      <p:sp>
        <p:nvSpPr>
          <p:cNvPr id="19" name="TextBox 18">
            <a:extLst>
              <a:ext uri="{FF2B5EF4-FFF2-40B4-BE49-F238E27FC236}">
                <a16:creationId xmlns:a16="http://schemas.microsoft.com/office/drawing/2014/main" id="{75792CE3-FA34-49E6-BD0A-76413179F208}"/>
              </a:ext>
            </a:extLst>
          </p:cNvPr>
          <p:cNvSpPr txBox="1"/>
          <p:nvPr/>
        </p:nvSpPr>
        <p:spPr>
          <a:xfrm>
            <a:off x="1517486" y="2979795"/>
            <a:ext cx="982540" cy="830997"/>
          </a:xfrm>
          <a:prstGeom prst="rect">
            <a:avLst/>
          </a:prstGeom>
          <a:noFill/>
        </p:spPr>
        <p:txBody>
          <a:bodyPr wrap="square" rtlCol="0" anchor="b">
            <a:spAutoFit/>
          </a:bodyPr>
          <a:lstStyle/>
          <a:p>
            <a:pPr algn="ctr"/>
            <a:r>
              <a:rPr lang="en-US" sz="4800" b="1" spc="-145" dirty="0">
                <a:solidFill>
                  <a:schemeClr val="bg1"/>
                </a:solidFill>
                <a:latin typeface="Poppins" pitchFamily="2" charset="77"/>
                <a:cs typeface="Poppins" pitchFamily="2" charset="77"/>
              </a:rPr>
              <a:t>02</a:t>
            </a:r>
          </a:p>
        </p:txBody>
      </p:sp>
      <p:sp>
        <p:nvSpPr>
          <p:cNvPr id="20" name="TextBox 19">
            <a:extLst>
              <a:ext uri="{FF2B5EF4-FFF2-40B4-BE49-F238E27FC236}">
                <a16:creationId xmlns:a16="http://schemas.microsoft.com/office/drawing/2014/main" id="{BB8DF3FB-A12A-4C61-B5F9-F3F4408C35CC}"/>
              </a:ext>
            </a:extLst>
          </p:cNvPr>
          <p:cNvSpPr txBox="1"/>
          <p:nvPr/>
        </p:nvSpPr>
        <p:spPr>
          <a:xfrm>
            <a:off x="1517486" y="4721001"/>
            <a:ext cx="982540" cy="830997"/>
          </a:xfrm>
          <a:prstGeom prst="rect">
            <a:avLst/>
          </a:prstGeom>
          <a:noFill/>
        </p:spPr>
        <p:txBody>
          <a:bodyPr wrap="square" rtlCol="0" anchor="b">
            <a:spAutoFit/>
          </a:bodyPr>
          <a:lstStyle/>
          <a:p>
            <a:pPr algn="ctr"/>
            <a:r>
              <a:rPr lang="en-US" sz="4800" b="1" spc="-145" dirty="0">
                <a:solidFill>
                  <a:schemeClr val="bg1"/>
                </a:solidFill>
                <a:latin typeface="Poppins" pitchFamily="2" charset="77"/>
                <a:cs typeface="Poppins" pitchFamily="2" charset="77"/>
              </a:rPr>
              <a:t>03</a:t>
            </a:r>
          </a:p>
        </p:txBody>
      </p:sp>
      <p:pic>
        <p:nvPicPr>
          <p:cNvPr id="3" name="Picture 9" descr="A picture containing graphics, design&#10;&#10;Description automatically generated">
            <a:extLst>
              <a:ext uri="{FF2B5EF4-FFF2-40B4-BE49-F238E27FC236}">
                <a16:creationId xmlns:a16="http://schemas.microsoft.com/office/drawing/2014/main" id="{DE1E9C70-D8C6-0946-AE95-7A1277EF42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56805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2D6A3F-8D74-6247-8C24-F0CD4AB82C4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000000">
                  <a:lumMod val="65000"/>
                  <a:lumOff val="35000"/>
                </a:srgbClr>
              </a:solidFill>
              <a:effectLst/>
              <a:uLnTx/>
              <a:uFillTx/>
              <a:latin typeface="Arial Nova" panose="020B0504020202020204" pitchFamily="34" charset="0"/>
              <a:ea typeface="+mn-ea"/>
              <a:cs typeface="+mn-cs"/>
            </a:endParaRPr>
          </a:p>
        </p:txBody>
      </p:sp>
      <p:pic>
        <p:nvPicPr>
          <p:cNvPr id="2" name="Picture 1">
            <a:extLst>
              <a:ext uri="{FF2B5EF4-FFF2-40B4-BE49-F238E27FC236}">
                <a16:creationId xmlns:a16="http://schemas.microsoft.com/office/drawing/2014/main" id="{CF831B09-0179-B24D-F416-B065029A75E8}"/>
              </a:ext>
            </a:extLst>
          </p:cNvPr>
          <p:cNvPicPr>
            <a:picLocks noChangeAspect="1"/>
          </p:cNvPicPr>
          <p:nvPr/>
        </p:nvPicPr>
        <p:blipFill>
          <a:blip r:embed="rId3"/>
          <a:stretch>
            <a:fillRect/>
          </a:stretch>
        </p:blipFill>
        <p:spPr>
          <a:xfrm>
            <a:off x="4384431" y="996459"/>
            <a:ext cx="2649415" cy="1138129"/>
          </a:xfrm>
          <a:prstGeom prst="rect">
            <a:avLst/>
          </a:prstGeom>
        </p:spPr>
      </p:pic>
    </p:spTree>
    <p:extLst>
      <p:ext uri="{BB962C8B-B14F-4D97-AF65-F5344CB8AC3E}">
        <p14:creationId xmlns:p14="http://schemas.microsoft.com/office/powerpoint/2010/main" val="3715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533AC2-CC88-DCEB-4FDF-0B5B0EB00B93}"/>
              </a:ext>
            </a:extLst>
          </p:cNvPr>
          <p:cNvSpPr>
            <a:spLocks noGrp="1"/>
          </p:cNvSpPr>
          <p:nvPr>
            <p:ph type="title"/>
          </p:nvPr>
        </p:nvSpPr>
        <p:spPr/>
        <p:txBody>
          <a:bodyPr/>
          <a:lstStyle/>
          <a:p>
            <a:pPr lvl="0"/>
            <a:r>
              <a:rPr lang="en-US" dirty="0" err="1"/>
              <a:t>Os</a:t>
            </a:r>
            <a:r>
              <a:rPr lang="en-US" dirty="0"/>
              <a:t> </a:t>
            </a:r>
            <a:r>
              <a:rPr lang="en-US" dirty="0" err="1"/>
              <a:t>Fundamentos</a:t>
            </a:r>
            <a:r>
              <a:rPr lang="en-US" dirty="0"/>
              <a:t> do ROM2
</a:t>
            </a:r>
            <a:endParaRPr lang="en-CA" noProof="0" dirty="0"/>
          </a:p>
        </p:txBody>
      </p:sp>
      <p:sp>
        <p:nvSpPr>
          <p:cNvPr id="3" name="Slide Number Placeholder 2">
            <a:extLst>
              <a:ext uri="{FF2B5EF4-FFF2-40B4-BE49-F238E27FC236}">
                <a16:creationId xmlns:a16="http://schemas.microsoft.com/office/drawing/2014/main" id="{5CCC8CCA-6E61-4FCC-A727-550105B78F1F}"/>
              </a:ext>
            </a:extLst>
          </p:cNvPr>
          <p:cNvSpPr>
            <a:spLocks noGrp="1"/>
          </p:cNvSpPr>
          <p:nvPr>
            <p:ph type="sldNum" sz="quarter" idx="11"/>
          </p:nvPr>
        </p:nvSpPr>
        <p:spPr/>
        <p:txBody>
          <a:bodyPr/>
          <a:lstStyle/>
          <a:p>
            <a:pPr lvl="0"/>
            <a:fld id="{4B0EDFBC-7666-BA46-8E94-F83EDA5B5493}" type="slidenum">
              <a:rPr lang="en-US" noProof="0" smtClean="0"/>
              <a:pPr lvl="0"/>
              <a:t>27</a:t>
            </a:fld>
            <a:endParaRPr lang="en-US" noProof="0"/>
          </a:p>
        </p:txBody>
      </p:sp>
      <p:sp>
        <p:nvSpPr>
          <p:cNvPr id="10" name="Text Placeholder 9">
            <a:extLst>
              <a:ext uri="{FF2B5EF4-FFF2-40B4-BE49-F238E27FC236}">
                <a16:creationId xmlns:a16="http://schemas.microsoft.com/office/drawing/2014/main" id="{4959AECE-35FA-5CA5-0276-E2DC4B071114}"/>
              </a:ext>
            </a:extLst>
          </p:cNvPr>
          <p:cNvSpPr>
            <a:spLocks noGrp="1"/>
          </p:cNvSpPr>
          <p:nvPr>
            <p:ph type="body" sz="quarter" idx="13"/>
          </p:nvPr>
        </p:nvSpPr>
        <p:spPr/>
        <p:txBody>
          <a:bodyPr>
            <a:normAutofit/>
          </a:bodyPr>
          <a:lstStyle/>
          <a:p>
            <a:pPr lvl="0"/>
            <a:r>
              <a:rPr lang="en-US" dirty="0"/>
              <a:t>O </a:t>
            </a:r>
            <a:r>
              <a:rPr lang="en-US" dirty="0" err="1"/>
              <a:t>detalhe</a:t>
            </a:r>
            <a:endParaRPr lang="en-GB" noProof="0" dirty="0"/>
          </a:p>
        </p:txBody>
      </p:sp>
      <p:grpSp>
        <p:nvGrpSpPr>
          <p:cNvPr id="21" name="Group 20">
            <a:extLst>
              <a:ext uri="{FF2B5EF4-FFF2-40B4-BE49-F238E27FC236}">
                <a16:creationId xmlns:a16="http://schemas.microsoft.com/office/drawing/2014/main" id="{7090C6FE-ACAE-5640-7A6E-332A626E2200}"/>
              </a:ext>
            </a:extLst>
          </p:cNvPr>
          <p:cNvGrpSpPr/>
          <p:nvPr/>
        </p:nvGrpSpPr>
        <p:grpSpPr>
          <a:xfrm>
            <a:off x="9670697" y="2267493"/>
            <a:ext cx="1910248" cy="3829345"/>
            <a:chOff x="9811452" y="2600913"/>
            <a:chExt cx="2101273" cy="3481223"/>
          </a:xfrm>
        </p:grpSpPr>
        <p:sp>
          <p:nvSpPr>
            <p:cNvPr id="78" name="Rectangle 77">
              <a:extLst>
                <a:ext uri="{FF2B5EF4-FFF2-40B4-BE49-F238E27FC236}">
                  <a16:creationId xmlns:a16="http://schemas.microsoft.com/office/drawing/2014/main" id="{AB989B83-345B-489C-A3D7-221FE8A7F971}"/>
                </a:ext>
              </a:extLst>
            </p:cNvPr>
            <p:cNvSpPr/>
            <p:nvPr/>
          </p:nvSpPr>
          <p:spPr>
            <a:xfrm>
              <a:off x="9811452" y="260091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Deploy &amp; release</a:t>
              </a:r>
            </a:p>
          </p:txBody>
        </p:sp>
        <p:sp>
          <p:nvSpPr>
            <p:cNvPr id="100" name="Rectangle 99">
              <a:extLst>
                <a:ext uri="{FF2B5EF4-FFF2-40B4-BE49-F238E27FC236}">
                  <a16:creationId xmlns:a16="http://schemas.microsoft.com/office/drawing/2014/main" id="{93D9DFB2-5E46-4A9B-A3E4-27AB4B1C5CAF}"/>
                </a:ext>
              </a:extLst>
            </p:cNvPr>
            <p:cNvSpPr/>
            <p:nvPr/>
          </p:nvSpPr>
          <p:spPr>
            <a:xfrm>
              <a:off x="9811452" y="320211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Change control </a:t>
              </a:r>
            </a:p>
          </p:txBody>
        </p:sp>
        <p:sp>
          <p:nvSpPr>
            <p:cNvPr id="105" name="Rectangle 104">
              <a:extLst>
                <a:ext uri="{FF2B5EF4-FFF2-40B4-BE49-F238E27FC236}">
                  <a16:creationId xmlns:a16="http://schemas.microsoft.com/office/drawing/2014/main" id="{0D8FA3C3-AC11-42D9-AEF1-C04D7A3A1BFC}"/>
                </a:ext>
              </a:extLst>
            </p:cNvPr>
            <p:cNvSpPr/>
            <p:nvPr/>
          </p:nvSpPr>
          <p:spPr>
            <a:xfrm>
              <a:off x="9811452" y="380332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Workforce management &amp; optimisation</a:t>
              </a:r>
            </a:p>
          </p:txBody>
        </p:sp>
        <p:sp>
          <p:nvSpPr>
            <p:cNvPr id="110" name="Rectangle 109">
              <a:extLst>
                <a:ext uri="{FF2B5EF4-FFF2-40B4-BE49-F238E27FC236}">
                  <a16:creationId xmlns:a16="http://schemas.microsoft.com/office/drawing/2014/main" id="{CDA3CFE1-F322-4E7A-AD83-F376BBE18733}"/>
                </a:ext>
              </a:extLst>
            </p:cNvPr>
            <p:cNvSpPr/>
            <p:nvPr/>
          </p:nvSpPr>
          <p:spPr>
            <a:xfrm>
              <a:off x="9811452" y="440452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ova"/>
                  <a:ea typeface="+mn-ea"/>
                  <a:cs typeface="+mn-cs"/>
                </a:rPr>
                <a:t>Recovery and continuity </a:t>
              </a:r>
            </a:p>
          </p:txBody>
        </p:sp>
        <p:sp>
          <p:nvSpPr>
            <p:cNvPr id="121" name="Rectangle 120">
              <a:extLst>
                <a:ext uri="{FF2B5EF4-FFF2-40B4-BE49-F238E27FC236}">
                  <a16:creationId xmlns:a16="http://schemas.microsoft.com/office/drawing/2014/main" id="{23721FF8-2DDA-4FE9-899C-742AFC8116FD}"/>
                </a:ext>
              </a:extLst>
            </p:cNvPr>
            <p:cNvSpPr/>
            <p:nvPr/>
          </p:nvSpPr>
          <p:spPr>
            <a:xfrm>
              <a:off x="9811452" y="500573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ova"/>
                  <a:ea typeface="+mn-ea"/>
                  <a:cs typeface="+mn-cs"/>
                </a:rPr>
                <a:t>Monitoring, reporting &amp; benefit realization</a:t>
              </a:r>
            </a:p>
          </p:txBody>
        </p:sp>
        <p:sp>
          <p:nvSpPr>
            <p:cNvPr id="55" name="Rectangle 54">
              <a:extLst>
                <a:ext uri="{FF2B5EF4-FFF2-40B4-BE49-F238E27FC236}">
                  <a16:creationId xmlns:a16="http://schemas.microsoft.com/office/drawing/2014/main" id="{7D611C79-29FA-4898-B2BA-E371756060A3}"/>
                </a:ext>
              </a:extLst>
            </p:cNvPr>
            <p:cNvSpPr/>
            <p:nvPr/>
          </p:nvSpPr>
          <p:spPr>
            <a:xfrm>
              <a:off x="9811452" y="5606936"/>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Support model </a:t>
              </a:r>
            </a:p>
          </p:txBody>
        </p:sp>
      </p:grpSp>
      <p:grpSp>
        <p:nvGrpSpPr>
          <p:cNvPr id="17" name="Group 16">
            <a:extLst>
              <a:ext uri="{FF2B5EF4-FFF2-40B4-BE49-F238E27FC236}">
                <a16:creationId xmlns:a16="http://schemas.microsoft.com/office/drawing/2014/main" id="{F8363B35-F04C-8970-5768-7C3ECC76084D}"/>
              </a:ext>
            </a:extLst>
          </p:cNvPr>
          <p:cNvGrpSpPr/>
          <p:nvPr/>
        </p:nvGrpSpPr>
        <p:grpSpPr>
          <a:xfrm>
            <a:off x="694900" y="2267493"/>
            <a:ext cx="1910248" cy="3829345"/>
            <a:chOff x="276240" y="2600913"/>
            <a:chExt cx="2101273" cy="3481223"/>
          </a:xfrm>
        </p:grpSpPr>
        <p:sp>
          <p:nvSpPr>
            <p:cNvPr id="74" name="Rectangle 73">
              <a:extLst>
                <a:ext uri="{FF2B5EF4-FFF2-40B4-BE49-F238E27FC236}">
                  <a16:creationId xmlns:a16="http://schemas.microsoft.com/office/drawing/2014/main" id="{8EDF2B8B-6C5E-4B44-AE83-4E790074E09C}"/>
                </a:ext>
              </a:extLst>
            </p:cNvPr>
            <p:cNvSpPr/>
            <p:nvPr/>
          </p:nvSpPr>
          <p:spPr>
            <a:xfrm>
              <a:off x="276240" y="260091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ova"/>
                  <a:ea typeface="+mn-ea"/>
                  <a:cs typeface="+mn-cs"/>
                </a:rPr>
                <a:t>Future of work </a:t>
              </a:r>
              <a:r>
                <a:rPr lang="en-GB" sz="1100" dirty="0">
                  <a:solidFill>
                    <a:srgbClr val="000000"/>
                  </a:solidFill>
                  <a:latin typeface="Arial Nova"/>
                </a:rPr>
                <a:t>v</a:t>
              </a:r>
              <a:r>
                <a:rPr kumimoji="0" lang="en-GB" sz="1100" b="0" i="0" u="none" strike="noStrike" kern="1200" cap="none" spc="0" normalizeH="0" baseline="0" noProof="0" dirty="0" err="1">
                  <a:ln>
                    <a:noFill/>
                  </a:ln>
                  <a:solidFill>
                    <a:srgbClr val="000000"/>
                  </a:solidFill>
                  <a:effectLst/>
                  <a:uLnTx/>
                  <a:uFillTx/>
                  <a:latin typeface="Arial Nova"/>
                  <a:ea typeface="+mn-ea"/>
                  <a:cs typeface="+mn-cs"/>
                </a:rPr>
                <a:t>ision</a:t>
              </a:r>
              <a:endParaRPr kumimoji="0" lang="en-GB" sz="11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96" name="Rectangle 95">
              <a:extLst>
                <a:ext uri="{FF2B5EF4-FFF2-40B4-BE49-F238E27FC236}">
                  <a16:creationId xmlns:a16="http://schemas.microsoft.com/office/drawing/2014/main" id="{DEB34523-C823-4468-BF0B-5C59647DCFA3}"/>
                </a:ext>
              </a:extLst>
            </p:cNvPr>
            <p:cNvSpPr/>
            <p:nvPr/>
          </p:nvSpPr>
          <p:spPr>
            <a:xfrm>
              <a:off x="276240" y="380332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ova"/>
                  <a:ea typeface="+mn-ea"/>
                  <a:cs typeface="+mn-cs"/>
                </a:rPr>
                <a:t>Hybrid workforce strategy</a:t>
              </a:r>
            </a:p>
          </p:txBody>
        </p:sp>
        <p:sp>
          <p:nvSpPr>
            <p:cNvPr id="101" name="Rectangle 100">
              <a:extLst>
                <a:ext uri="{FF2B5EF4-FFF2-40B4-BE49-F238E27FC236}">
                  <a16:creationId xmlns:a16="http://schemas.microsoft.com/office/drawing/2014/main" id="{D96769E5-534A-4FE0-B8C6-A64A0018C884}"/>
                </a:ext>
              </a:extLst>
            </p:cNvPr>
            <p:cNvSpPr/>
            <p:nvPr/>
          </p:nvSpPr>
          <p:spPr>
            <a:xfrm>
              <a:off x="276240" y="5606936"/>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ova"/>
                  <a:ea typeface="+mn-ea"/>
                  <a:cs typeface="+mn-cs"/>
                </a:rPr>
                <a:t>Change management</a:t>
              </a:r>
            </a:p>
          </p:txBody>
        </p:sp>
        <p:sp>
          <p:nvSpPr>
            <p:cNvPr id="111" name="Rectangle 110">
              <a:extLst>
                <a:ext uri="{FF2B5EF4-FFF2-40B4-BE49-F238E27FC236}">
                  <a16:creationId xmlns:a16="http://schemas.microsoft.com/office/drawing/2014/main" id="{D4C8F46D-811A-4947-98CA-BA7E2D503E54}"/>
                </a:ext>
              </a:extLst>
            </p:cNvPr>
            <p:cNvSpPr/>
            <p:nvPr/>
          </p:nvSpPr>
          <p:spPr>
            <a:xfrm>
              <a:off x="276240" y="500573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Architecture &amp; technology  </a:t>
              </a:r>
            </a:p>
          </p:txBody>
        </p:sp>
        <p:sp>
          <p:nvSpPr>
            <p:cNvPr id="116" name="Rectangle 115">
              <a:extLst>
                <a:ext uri="{FF2B5EF4-FFF2-40B4-BE49-F238E27FC236}">
                  <a16:creationId xmlns:a16="http://schemas.microsoft.com/office/drawing/2014/main" id="{96DA73F4-0B04-4635-B691-74599007FC92}"/>
                </a:ext>
              </a:extLst>
            </p:cNvPr>
            <p:cNvSpPr/>
            <p:nvPr/>
          </p:nvSpPr>
          <p:spPr>
            <a:xfrm>
              <a:off x="276240" y="320211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ova"/>
                  <a:ea typeface="+mn-ea"/>
                  <a:cs typeface="+mn-cs"/>
                </a:rPr>
                <a:t>Business case, TCO &amp; ROI planning</a:t>
              </a:r>
            </a:p>
          </p:txBody>
        </p:sp>
        <p:sp>
          <p:nvSpPr>
            <p:cNvPr id="56" name="Rectangle 55">
              <a:extLst>
                <a:ext uri="{FF2B5EF4-FFF2-40B4-BE49-F238E27FC236}">
                  <a16:creationId xmlns:a16="http://schemas.microsoft.com/office/drawing/2014/main" id="{B2C53021-AD91-D382-5D5B-2F84F8E30C04}"/>
                </a:ext>
              </a:extLst>
            </p:cNvPr>
            <p:cNvSpPr/>
            <p:nvPr/>
          </p:nvSpPr>
          <p:spPr>
            <a:xfrm>
              <a:off x="276240" y="440452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ova"/>
                  <a:ea typeface="+mn-ea"/>
                  <a:cs typeface="+mn-cs"/>
                </a:rPr>
                <a:t>Governance, risks &amp; controls</a:t>
              </a:r>
            </a:p>
          </p:txBody>
        </p:sp>
      </p:grpSp>
      <p:grpSp>
        <p:nvGrpSpPr>
          <p:cNvPr id="20" name="Group 19">
            <a:extLst>
              <a:ext uri="{FF2B5EF4-FFF2-40B4-BE49-F238E27FC236}">
                <a16:creationId xmlns:a16="http://schemas.microsoft.com/office/drawing/2014/main" id="{28E2A0E8-4920-2A90-E69A-FF5A0147F16A}"/>
              </a:ext>
            </a:extLst>
          </p:cNvPr>
          <p:cNvGrpSpPr/>
          <p:nvPr/>
        </p:nvGrpSpPr>
        <p:grpSpPr>
          <a:xfrm>
            <a:off x="7426747" y="2254793"/>
            <a:ext cx="1910248" cy="3829345"/>
            <a:chOff x="7427527" y="2600913"/>
            <a:chExt cx="2101273" cy="3481223"/>
          </a:xfrm>
        </p:grpSpPr>
        <p:sp>
          <p:nvSpPr>
            <p:cNvPr id="77" name="Rectangle 76">
              <a:extLst>
                <a:ext uri="{FF2B5EF4-FFF2-40B4-BE49-F238E27FC236}">
                  <a16:creationId xmlns:a16="http://schemas.microsoft.com/office/drawing/2014/main" id="{BBB93BBF-DF51-4113-9FAE-AA410AB5D4DF}"/>
                </a:ext>
              </a:extLst>
            </p:cNvPr>
            <p:cNvSpPr/>
            <p:nvPr/>
          </p:nvSpPr>
          <p:spPr>
            <a:xfrm>
              <a:off x="7427527" y="260091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ova"/>
                  <a:ea typeface="+mn-ea"/>
                  <a:cs typeface="+mn-cs"/>
                </a:rPr>
                <a:t>Methodology &amp; teamwork </a:t>
              </a:r>
            </a:p>
          </p:txBody>
        </p:sp>
        <p:sp>
          <p:nvSpPr>
            <p:cNvPr id="99" name="Rectangle 98">
              <a:extLst>
                <a:ext uri="{FF2B5EF4-FFF2-40B4-BE49-F238E27FC236}">
                  <a16:creationId xmlns:a16="http://schemas.microsoft.com/office/drawing/2014/main" id="{CB682854-F251-4E3E-9AEC-E8D3A5514600}"/>
                </a:ext>
              </a:extLst>
            </p:cNvPr>
            <p:cNvSpPr/>
            <p:nvPr/>
          </p:nvSpPr>
          <p:spPr>
            <a:xfrm>
              <a:off x="7427527" y="320211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Delivery controls </a:t>
              </a:r>
            </a:p>
          </p:txBody>
        </p:sp>
        <p:sp>
          <p:nvSpPr>
            <p:cNvPr id="104" name="Rectangle 103">
              <a:extLst>
                <a:ext uri="{FF2B5EF4-FFF2-40B4-BE49-F238E27FC236}">
                  <a16:creationId xmlns:a16="http://schemas.microsoft.com/office/drawing/2014/main" id="{D0EDAF5D-0AE0-4020-B518-92C0B5489EDD}"/>
                </a:ext>
              </a:extLst>
            </p:cNvPr>
            <p:cNvSpPr/>
            <p:nvPr/>
          </p:nvSpPr>
          <p:spPr>
            <a:xfrm>
              <a:off x="7427527" y="380332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Testing &amp; quality </a:t>
              </a:r>
              <a:r>
                <a:rPr lang="en-GB" sz="1100">
                  <a:solidFill>
                    <a:srgbClr val="000000"/>
                  </a:solidFill>
                  <a:latin typeface="Arial Nova"/>
                </a:rPr>
                <a:t>a</a:t>
              </a:r>
              <a:r>
                <a:rPr kumimoji="0" lang="en-GB" sz="1100" b="0" i="0" u="none" strike="noStrike" kern="1200" cap="none" spc="0" normalizeH="0" baseline="0" noProof="0" err="1">
                  <a:ln>
                    <a:noFill/>
                  </a:ln>
                  <a:solidFill>
                    <a:srgbClr val="000000"/>
                  </a:solidFill>
                  <a:effectLst/>
                  <a:uLnTx/>
                  <a:uFillTx/>
                  <a:latin typeface="Arial Nova"/>
                  <a:ea typeface="+mn-ea"/>
                  <a:cs typeface="+mn-cs"/>
                </a:rPr>
                <a:t>ssurance</a:t>
              </a:r>
              <a:r>
                <a:rPr kumimoji="0" lang="en-GB" sz="1100" b="0" i="0" u="none" strike="noStrike" kern="1200" cap="none" spc="0" normalizeH="0" baseline="0" noProof="0">
                  <a:ln>
                    <a:noFill/>
                  </a:ln>
                  <a:solidFill>
                    <a:srgbClr val="000000"/>
                  </a:solidFill>
                  <a:effectLst/>
                  <a:uLnTx/>
                  <a:uFillTx/>
                  <a:latin typeface="Arial Nova"/>
                  <a:ea typeface="+mn-ea"/>
                  <a:cs typeface="+mn-cs"/>
                </a:rPr>
                <a:t> </a:t>
              </a:r>
            </a:p>
          </p:txBody>
        </p:sp>
        <p:sp>
          <p:nvSpPr>
            <p:cNvPr id="109" name="Rectangle 108">
              <a:extLst>
                <a:ext uri="{FF2B5EF4-FFF2-40B4-BE49-F238E27FC236}">
                  <a16:creationId xmlns:a16="http://schemas.microsoft.com/office/drawing/2014/main" id="{2907CE02-D702-453D-85EB-831D532387C7}"/>
                </a:ext>
              </a:extLst>
            </p:cNvPr>
            <p:cNvSpPr/>
            <p:nvPr/>
          </p:nvSpPr>
          <p:spPr>
            <a:xfrm>
              <a:off x="7427527" y="440452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Introducing live </a:t>
              </a:r>
              <a:r>
                <a:rPr lang="en-GB" sz="1100">
                  <a:solidFill>
                    <a:srgbClr val="000000"/>
                  </a:solidFill>
                  <a:latin typeface="Arial Nova"/>
                </a:rPr>
                <a:t>d</a:t>
              </a:r>
              <a:r>
                <a:rPr kumimoji="0" lang="en-GB" sz="1100" b="0" i="0" u="none" strike="noStrike" kern="1200" cap="none" spc="0" normalizeH="0" baseline="0" noProof="0" err="1">
                  <a:ln>
                    <a:noFill/>
                  </a:ln>
                  <a:solidFill>
                    <a:srgbClr val="000000"/>
                  </a:solidFill>
                  <a:effectLst/>
                  <a:uLnTx/>
                  <a:uFillTx/>
                  <a:latin typeface="Arial Nova"/>
                  <a:ea typeface="+mn-ea"/>
                  <a:cs typeface="+mn-cs"/>
                </a:rPr>
                <a:t>ata</a:t>
              </a:r>
              <a:r>
                <a:rPr kumimoji="0" lang="en-GB" sz="1100" b="0" i="0" u="none" strike="noStrike" kern="1200" cap="none" spc="0" normalizeH="0" baseline="0" noProof="0">
                  <a:ln>
                    <a:noFill/>
                  </a:ln>
                  <a:solidFill>
                    <a:srgbClr val="000000"/>
                  </a:solidFill>
                  <a:effectLst/>
                  <a:uLnTx/>
                  <a:uFillTx/>
                  <a:latin typeface="Arial Nova"/>
                  <a:ea typeface="+mn-ea"/>
                  <a:cs typeface="+mn-cs"/>
                </a:rPr>
                <a:t> </a:t>
              </a:r>
            </a:p>
          </p:txBody>
        </p:sp>
        <p:sp>
          <p:nvSpPr>
            <p:cNvPr id="114" name="Rectangle 113">
              <a:extLst>
                <a:ext uri="{FF2B5EF4-FFF2-40B4-BE49-F238E27FC236}">
                  <a16:creationId xmlns:a16="http://schemas.microsoft.com/office/drawing/2014/main" id="{1C66F947-4D0B-4863-9167-FA087A7908D4}"/>
                </a:ext>
              </a:extLst>
            </p:cNvPr>
            <p:cNvSpPr/>
            <p:nvPr/>
          </p:nvSpPr>
          <p:spPr>
            <a:xfrm>
              <a:off x="7427527" y="500573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Security &amp; </a:t>
              </a:r>
              <a:r>
                <a:rPr lang="en-GB" sz="1100">
                  <a:solidFill>
                    <a:srgbClr val="000000"/>
                  </a:solidFill>
                  <a:latin typeface="Arial Nova"/>
                </a:rPr>
                <a:t>a</a:t>
              </a:r>
              <a:r>
                <a:rPr kumimoji="0" lang="en-GB" sz="1100" b="0" i="0" u="none" strike="noStrike" kern="1200" cap="none" spc="0" normalizeH="0" baseline="0" noProof="0" err="1">
                  <a:ln>
                    <a:noFill/>
                  </a:ln>
                  <a:solidFill>
                    <a:srgbClr val="000000"/>
                  </a:solidFill>
                  <a:effectLst/>
                  <a:uLnTx/>
                  <a:uFillTx/>
                  <a:latin typeface="Arial Nova"/>
                  <a:ea typeface="+mn-ea"/>
                  <a:cs typeface="+mn-cs"/>
                </a:rPr>
                <a:t>ccess</a:t>
              </a:r>
              <a:endParaRPr kumimoji="0" lang="en-GB" sz="1100" b="0" i="0" u="none" strike="noStrike" kern="1200" cap="none" spc="0" normalizeH="0" baseline="0" noProof="0">
                <a:ln>
                  <a:noFill/>
                </a:ln>
                <a:solidFill>
                  <a:srgbClr val="000000"/>
                </a:solidFill>
                <a:effectLst/>
                <a:uLnTx/>
                <a:uFillTx/>
                <a:latin typeface="Arial Nova"/>
                <a:ea typeface="+mn-ea"/>
                <a:cs typeface="+mn-cs"/>
              </a:endParaRPr>
            </a:p>
          </p:txBody>
        </p:sp>
        <p:sp>
          <p:nvSpPr>
            <p:cNvPr id="57" name="Rectangle 56">
              <a:extLst>
                <a:ext uri="{FF2B5EF4-FFF2-40B4-BE49-F238E27FC236}">
                  <a16:creationId xmlns:a16="http://schemas.microsoft.com/office/drawing/2014/main" id="{3481870B-2F08-D8AE-6EE9-4E40F229C5AA}"/>
                </a:ext>
              </a:extLst>
            </p:cNvPr>
            <p:cNvSpPr/>
            <p:nvPr/>
          </p:nvSpPr>
          <p:spPr>
            <a:xfrm>
              <a:off x="7427527" y="5606936"/>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Continuous improvement</a:t>
              </a:r>
            </a:p>
          </p:txBody>
        </p:sp>
      </p:grpSp>
      <p:grpSp>
        <p:nvGrpSpPr>
          <p:cNvPr id="18" name="Group 17">
            <a:extLst>
              <a:ext uri="{FF2B5EF4-FFF2-40B4-BE49-F238E27FC236}">
                <a16:creationId xmlns:a16="http://schemas.microsoft.com/office/drawing/2014/main" id="{BC641181-B7BE-CC02-5D07-B951103F2B93}"/>
              </a:ext>
            </a:extLst>
          </p:cNvPr>
          <p:cNvGrpSpPr/>
          <p:nvPr/>
        </p:nvGrpSpPr>
        <p:grpSpPr>
          <a:xfrm>
            <a:off x="2938849" y="2267493"/>
            <a:ext cx="1910248" cy="3829345"/>
            <a:chOff x="2658738" y="2600913"/>
            <a:chExt cx="2101273" cy="3481223"/>
          </a:xfrm>
        </p:grpSpPr>
        <p:sp>
          <p:nvSpPr>
            <p:cNvPr id="75" name="Rectangle 74">
              <a:extLst>
                <a:ext uri="{FF2B5EF4-FFF2-40B4-BE49-F238E27FC236}">
                  <a16:creationId xmlns:a16="http://schemas.microsoft.com/office/drawing/2014/main" id="{76F0FFA5-74AD-4012-97B3-44FC080D118A}"/>
                </a:ext>
              </a:extLst>
            </p:cNvPr>
            <p:cNvSpPr/>
            <p:nvPr/>
          </p:nvSpPr>
          <p:spPr>
            <a:xfrm>
              <a:off x="2658738" y="260091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Building your organisational model</a:t>
              </a:r>
            </a:p>
          </p:txBody>
        </p:sp>
        <p:sp>
          <p:nvSpPr>
            <p:cNvPr id="97" name="Rectangle 96">
              <a:extLst>
                <a:ext uri="{FF2B5EF4-FFF2-40B4-BE49-F238E27FC236}">
                  <a16:creationId xmlns:a16="http://schemas.microsoft.com/office/drawing/2014/main" id="{300E04C4-E8FB-48F3-9811-EA31008042A5}"/>
                </a:ext>
              </a:extLst>
            </p:cNvPr>
            <p:cNvSpPr/>
            <p:nvPr/>
          </p:nvSpPr>
          <p:spPr>
            <a:xfrm>
              <a:off x="2658738" y="320211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Adopting new ways of thinking &amp;  working</a:t>
              </a:r>
            </a:p>
          </p:txBody>
        </p:sp>
        <p:sp>
          <p:nvSpPr>
            <p:cNvPr id="102" name="Rectangle 101">
              <a:extLst>
                <a:ext uri="{FF2B5EF4-FFF2-40B4-BE49-F238E27FC236}">
                  <a16:creationId xmlns:a16="http://schemas.microsoft.com/office/drawing/2014/main" id="{6D211BB9-0ADF-4E0B-AA6E-F268C52BC8F5}"/>
                </a:ext>
              </a:extLst>
            </p:cNvPr>
            <p:cNvSpPr/>
            <p:nvPr/>
          </p:nvSpPr>
          <p:spPr>
            <a:xfrm>
              <a:off x="2658738" y="380332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Nova"/>
                  <a:ea typeface="+mn-ea"/>
                  <a:cs typeface="+mn-cs"/>
                </a:rPr>
                <a:t>Educating and upskilling </a:t>
              </a:r>
              <a:r>
                <a:rPr lang="en-US" sz="1100">
                  <a:solidFill>
                    <a:srgbClr val="000000"/>
                  </a:solidFill>
                  <a:latin typeface="Arial Nova"/>
                </a:rPr>
                <a:t>your workforce</a:t>
              </a:r>
              <a:endParaRPr kumimoji="0" lang="en-GB" sz="1100" b="0" i="0" u="none" strike="noStrike" kern="1200" cap="none" spc="0" normalizeH="0" baseline="0" noProof="0">
                <a:ln>
                  <a:noFill/>
                </a:ln>
                <a:solidFill>
                  <a:srgbClr val="000000"/>
                </a:solidFill>
                <a:effectLst/>
                <a:uLnTx/>
                <a:uFillTx/>
                <a:latin typeface="Arial Nova"/>
                <a:ea typeface="+mn-ea"/>
                <a:cs typeface="+mn-cs"/>
              </a:endParaRPr>
            </a:p>
          </p:txBody>
        </p:sp>
        <p:sp>
          <p:nvSpPr>
            <p:cNvPr id="107" name="Rectangle 106">
              <a:extLst>
                <a:ext uri="{FF2B5EF4-FFF2-40B4-BE49-F238E27FC236}">
                  <a16:creationId xmlns:a16="http://schemas.microsoft.com/office/drawing/2014/main" id="{61BAA03B-10EC-4808-8774-8F53243BB3BC}"/>
                </a:ext>
              </a:extLst>
            </p:cNvPr>
            <p:cNvSpPr/>
            <p:nvPr/>
          </p:nvSpPr>
          <p:spPr>
            <a:xfrm>
              <a:off x="2658738" y="440452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Nova"/>
                  <a:ea typeface="+mn-ea"/>
                  <a:cs typeface="+mn-cs"/>
                </a:rPr>
                <a:t>Onboarding and training </a:t>
              </a:r>
              <a:r>
                <a:rPr lang="en-US" sz="1100">
                  <a:solidFill>
                    <a:srgbClr val="000000"/>
                  </a:solidFill>
                  <a:latin typeface="Arial Nova"/>
                </a:rPr>
                <a:t>d</a:t>
              </a:r>
              <a:r>
                <a:rPr kumimoji="0" lang="en-US" sz="1100" b="0" i="0" u="none" strike="noStrike" kern="1200" cap="none" spc="0" normalizeH="0" baseline="0" noProof="0" err="1">
                  <a:ln>
                    <a:noFill/>
                  </a:ln>
                  <a:solidFill>
                    <a:srgbClr val="000000"/>
                  </a:solidFill>
                  <a:effectLst/>
                  <a:uLnTx/>
                  <a:uFillTx/>
                  <a:latin typeface="Arial Nova"/>
                  <a:ea typeface="+mn-ea"/>
                  <a:cs typeface="+mn-cs"/>
                </a:rPr>
                <a:t>igital</a:t>
              </a:r>
              <a:r>
                <a:rPr kumimoji="0" lang="en-US" sz="1100" b="0" i="0" u="none" strike="noStrike" kern="1200" cap="none" spc="0" normalizeH="0" baseline="0" noProof="0">
                  <a:ln>
                    <a:noFill/>
                  </a:ln>
                  <a:solidFill>
                    <a:srgbClr val="000000"/>
                  </a:solidFill>
                  <a:effectLst/>
                  <a:uLnTx/>
                  <a:uFillTx/>
                  <a:latin typeface="Arial Nova"/>
                  <a:ea typeface="+mn-ea"/>
                  <a:cs typeface="+mn-cs"/>
                </a:rPr>
                <a:t> </a:t>
              </a:r>
              <a:r>
                <a:rPr lang="en-US" sz="1100">
                  <a:solidFill>
                    <a:srgbClr val="000000"/>
                  </a:solidFill>
                  <a:latin typeface="Arial Nova"/>
                </a:rPr>
                <a:t>w</a:t>
              </a:r>
              <a:r>
                <a:rPr kumimoji="0" lang="en-US" sz="1100" b="0" i="0" u="none" strike="noStrike" kern="1200" cap="none" spc="0" normalizeH="0" baseline="0" noProof="0" err="1">
                  <a:ln>
                    <a:noFill/>
                  </a:ln>
                  <a:solidFill>
                    <a:srgbClr val="000000"/>
                  </a:solidFill>
                  <a:effectLst/>
                  <a:uLnTx/>
                  <a:uFillTx/>
                  <a:latin typeface="Arial Nova"/>
                  <a:ea typeface="+mn-ea"/>
                  <a:cs typeface="+mn-cs"/>
                </a:rPr>
                <a:t>orkers</a:t>
              </a:r>
              <a:r>
                <a:rPr kumimoji="0" lang="en-US" sz="1100" b="0" i="0" u="none" strike="noStrike" kern="1200" cap="none" spc="0" normalizeH="0" baseline="0" noProof="0">
                  <a:ln>
                    <a:noFill/>
                  </a:ln>
                  <a:solidFill>
                    <a:srgbClr val="000000"/>
                  </a:solidFill>
                  <a:effectLst/>
                  <a:uLnTx/>
                  <a:uFillTx/>
                  <a:latin typeface="Arial Nova"/>
                  <a:ea typeface="+mn-ea"/>
                  <a:cs typeface="+mn-cs"/>
                </a:rPr>
                <a:t> </a:t>
              </a:r>
              <a:endParaRPr kumimoji="0" lang="en-GB" sz="1100" b="0" i="0" u="none" strike="noStrike" kern="1200" cap="none" spc="0" normalizeH="0" baseline="0" noProof="0">
                <a:ln>
                  <a:noFill/>
                </a:ln>
                <a:solidFill>
                  <a:srgbClr val="000000"/>
                </a:solidFill>
                <a:effectLst/>
                <a:uLnTx/>
                <a:uFillTx/>
                <a:latin typeface="Arial Nova"/>
                <a:ea typeface="+mn-ea"/>
                <a:cs typeface="+mn-cs"/>
              </a:endParaRPr>
            </a:p>
          </p:txBody>
        </p:sp>
        <p:sp>
          <p:nvSpPr>
            <p:cNvPr id="112" name="Rectangle 111">
              <a:extLst>
                <a:ext uri="{FF2B5EF4-FFF2-40B4-BE49-F238E27FC236}">
                  <a16:creationId xmlns:a16="http://schemas.microsoft.com/office/drawing/2014/main" id="{AA3E33CA-4448-43D0-ABF5-F889BD7040DE}"/>
                </a:ext>
              </a:extLst>
            </p:cNvPr>
            <p:cNvSpPr/>
            <p:nvPr/>
          </p:nvSpPr>
          <p:spPr>
            <a:xfrm>
              <a:off x="2658738" y="500573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Policies &amp; standards </a:t>
              </a:r>
            </a:p>
          </p:txBody>
        </p:sp>
        <p:sp>
          <p:nvSpPr>
            <p:cNvPr id="2" name="Rectangle 1">
              <a:extLst>
                <a:ext uri="{FF2B5EF4-FFF2-40B4-BE49-F238E27FC236}">
                  <a16:creationId xmlns:a16="http://schemas.microsoft.com/office/drawing/2014/main" id="{AA275830-DE49-8E9D-2C33-197DF6A15616}"/>
                </a:ext>
              </a:extLst>
            </p:cNvPr>
            <p:cNvSpPr/>
            <p:nvPr/>
          </p:nvSpPr>
          <p:spPr>
            <a:xfrm>
              <a:off x="2658738" y="5606936"/>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Roles and career </a:t>
              </a:r>
              <a:r>
                <a:rPr lang="en-GB" sz="1100">
                  <a:solidFill>
                    <a:srgbClr val="000000"/>
                  </a:solidFill>
                  <a:latin typeface="Arial Nova"/>
                </a:rPr>
                <a:t>p</a:t>
              </a:r>
              <a:r>
                <a:rPr kumimoji="0" lang="en-GB" sz="1100" b="0" i="0" u="none" strike="noStrike" kern="1200" cap="none" spc="0" normalizeH="0" baseline="0" noProof="0" err="1">
                  <a:ln>
                    <a:noFill/>
                  </a:ln>
                  <a:solidFill>
                    <a:srgbClr val="000000"/>
                  </a:solidFill>
                  <a:effectLst/>
                  <a:uLnTx/>
                  <a:uFillTx/>
                  <a:latin typeface="Arial Nova"/>
                  <a:ea typeface="+mn-ea"/>
                  <a:cs typeface="+mn-cs"/>
                </a:rPr>
                <a:t>aths</a:t>
              </a:r>
              <a:endParaRPr kumimoji="0" lang="en-GB" sz="1100" b="0" i="0" u="none" strike="noStrike" kern="1200" cap="none" spc="0" normalizeH="0" baseline="0" noProof="0">
                <a:ln>
                  <a:noFill/>
                </a:ln>
                <a:solidFill>
                  <a:srgbClr val="000000"/>
                </a:solidFill>
                <a:effectLst/>
                <a:uLnTx/>
                <a:uFillTx/>
                <a:latin typeface="Arial Nova"/>
                <a:ea typeface="+mn-ea"/>
                <a:cs typeface="+mn-cs"/>
              </a:endParaRPr>
            </a:p>
          </p:txBody>
        </p:sp>
      </p:grpSp>
      <p:grpSp>
        <p:nvGrpSpPr>
          <p:cNvPr id="19" name="Group 18">
            <a:extLst>
              <a:ext uri="{FF2B5EF4-FFF2-40B4-BE49-F238E27FC236}">
                <a16:creationId xmlns:a16="http://schemas.microsoft.com/office/drawing/2014/main" id="{81362F8F-82B5-4B40-E74C-1E73E76BF24A}"/>
              </a:ext>
            </a:extLst>
          </p:cNvPr>
          <p:cNvGrpSpPr/>
          <p:nvPr/>
        </p:nvGrpSpPr>
        <p:grpSpPr>
          <a:xfrm>
            <a:off x="5182798" y="2267493"/>
            <a:ext cx="1910248" cy="3829345"/>
            <a:chOff x="5037744" y="2600913"/>
            <a:chExt cx="2101273" cy="3481223"/>
          </a:xfrm>
        </p:grpSpPr>
        <p:sp>
          <p:nvSpPr>
            <p:cNvPr id="76" name="Rectangle 75">
              <a:extLst>
                <a:ext uri="{FF2B5EF4-FFF2-40B4-BE49-F238E27FC236}">
                  <a16:creationId xmlns:a16="http://schemas.microsoft.com/office/drawing/2014/main" id="{F97E44BB-4A39-48B3-BDDD-3CE61524A782}"/>
                </a:ext>
              </a:extLst>
            </p:cNvPr>
            <p:cNvSpPr/>
            <p:nvPr/>
          </p:nvSpPr>
          <p:spPr>
            <a:xfrm>
              <a:off x="5037744" y="260091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Identification</a:t>
              </a:r>
            </a:p>
          </p:txBody>
        </p:sp>
        <p:sp>
          <p:nvSpPr>
            <p:cNvPr id="98" name="Rectangle 97">
              <a:extLst>
                <a:ext uri="{FF2B5EF4-FFF2-40B4-BE49-F238E27FC236}">
                  <a16:creationId xmlns:a16="http://schemas.microsoft.com/office/drawing/2014/main" id="{5A30BB71-75E9-4AF0-B65A-31AE32DA1AEB}"/>
                </a:ext>
              </a:extLst>
            </p:cNvPr>
            <p:cNvSpPr/>
            <p:nvPr/>
          </p:nvSpPr>
          <p:spPr>
            <a:xfrm>
              <a:off x="5037744" y="320211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Assessment &amp; prioritisation </a:t>
              </a:r>
            </a:p>
          </p:txBody>
        </p:sp>
        <p:sp>
          <p:nvSpPr>
            <p:cNvPr id="103" name="Rectangle 102">
              <a:extLst>
                <a:ext uri="{FF2B5EF4-FFF2-40B4-BE49-F238E27FC236}">
                  <a16:creationId xmlns:a16="http://schemas.microsoft.com/office/drawing/2014/main" id="{8A83C08F-02E9-452A-A6BE-7BF2E633FB32}"/>
                </a:ext>
              </a:extLst>
            </p:cNvPr>
            <p:cNvSpPr/>
            <p:nvPr/>
          </p:nvSpPr>
          <p:spPr>
            <a:xfrm>
              <a:off x="5037744" y="440452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Design approach</a:t>
              </a:r>
            </a:p>
          </p:txBody>
        </p:sp>
        <p:sp>
          <p:nvSpPr>
            <p:cNvPr id="108" name="Rectangle 107">
              <a:extLst>
                <a:ext uri="{FF2B5EF4-FFF2-40B4-BE49-F238E27FC236}">
                  <a16:creationId xmlns:a16="http://schemas.microsoft.com/office/drawing/2014/main" id="{AD14BC3B-63CA-4345-82DC-AABD3ED1F092}"/>
                </a:ext>
              </a:extLst>
            </p:cNvPr>
            <p:cNvSpPr/>
            <p:nvPr/>
          </p:nvSpPr>
          <p:spPr>
            <a:xfrm>
              <a:off x="5037744" y="500573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Nova"/>
                  <a:ea typeface="+mn-ea"/>
                  <a:cs typeface="+mn-cs"/>
                </a:rPr>
                <a:t>Hybrid solutions (IA, HITL, DX, 3rd party) </a:t>
              </a:r>
              <a:endParaRPr kumimoji="0" lang="en-GB" sz="1100" b="0" i="0" u="none" strike="noStrike" kern="1200" cap="none" spc="0" normalizeH="0" baseline="0" noProof="0">
                <a:ln>
                  <a:noFill/>
                </a:ln>
                <a:solidFill>
                  <a:srgbClr val="000000"/>
                </a:solidFill>
                <a:effectLst/>
                <a:uLnTx/>
                <a:uFillTx/>
                <a:latin typeface="Arial Nova"/>
                <a:ea typeface="+mn-ea"/>
                <a:cs typeface="+mn-cs"/>
              </a:endParaRPr>
            </a:p>
          </p:txBody>
        </p:sp>
        <p:sp>
          <p:nvSpPr>
            <p:cNvPr id="79" name="Rectangle 78">
              <a:extLst>
                <a:ext uri="{FF2B5EF4-FFF2-40B4-BE49-F238E27FC236}">
                  <a16:creationId xmlns:a16="http://schemas.microsoft.com/office/drawing/2014/main" id="{9DC488A2-81A8-4F74-F72A-C439D58B403B}"/>
                </a:ext>
              </a:extLst>
            </p:cNvPr>
            <p:cNvSpPr/>
            <p:nvPr/>
          </p:nvSpPr>
          <p:spPr>
            <a:xfrm>
              <a:off x="5037744" y="380332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Nova"/>
                  <a:ea typeface="+mn-ea"/>
                  <a:cs typeface="+mn-cs"/>
                </a:rPr>
                <a:t>Ownership &amp; expectation setting</a:t>
              </a:r>
              <a:endParaRPr kumimoji="0" lang="en-GB" sz="1100" b="0" i="0" u="none" strike="noStrike" kern="1200" cap="none" spc="0" normalizeH="0" baseline="0" noProof="0">
                <a:ln>
                  <a:noFill/>
                </a:ln>
                <a:solidFill>
                  <a:srgbClr val="000000"/>
                </a:solidFill>
                <a:effectLst/>
                <a:uLnTx/>
                <a:uFillTx/>
                <a:latin typeface="Arial Nova"/>
                <a:ea typeface="+mn-ea"/>
                <a:cs typeface="+mn-cs"/>
              </a:endParaRPr>
            </a:p>
          </p:txBody>
        </p:sp>
        <p:sp>
          <p:nvSpPr>
            <p:cNvPr id="4" name="Rectangle 3">
              <a:extLst>
                <a:ext uri="{FF2B5EF4-FFF2-40B4-BE49-F238E27FC236}">
                  <a16:creationId xmlns:a16="http://schemas.microsoft.com/office/drawing/2014/main" id="{73DEC459-9643-B284-83A3-822062334964}"/>
                </a:ext>
              </a:extLst>
            </p:cNvPr>
            <p:cNvSpPr/>
            <p:nvPr/>
          </p:nvSpPr>
          <p:spPr>
            <a:xfrm>
              <a:off x="5037744" y="5606936"/>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Nova"/>
                  <a:ea typeface="+mn-ea"/>
                  <a:cs typeface="+mn-cs"/>
                </a:rPr>
                <a:t>Enabling value </a:t>
              </a:r>
              <a:r>
                <a:rPr lang="en-GB" sz="1100">
                  <a:solidFill>
                    <a:srgbClr val="000000"/>
                  </a:solidFill>
                  <a:latin typeface="Arial Nova"/>
                </a:rPr>
                <a:t>d</a:t>
              </a:r>
              <a:r>
                <a:rPr kumimoji="0" lang="en-GB" sz="1100" b="0" i="0" u="none" strike="noStrike" kern="1200" cap="none" spc="0" normalizeH="0" baseline="0" noProof="0" err="1">
                  <a:ln>
                    <a:noFill/>
                  </a:ln>
                  <a:solidFill>
                    <a:srgbClr val="000000"/>
                  </a:solidFill>
                  <a:effectLst/>
                  <a:uLnTx/>
                  <a:uFillTx/>
                  <a:latin typeface="Arial Nova"/>
                  <a:ea typeface="+mn-ea"/>
                  <a:cs typeface="+mn-cs"/>
                </a:rPr>
                <a:t>elivery</a:t>
              </a:r>
              <a:r>
                <a:rPr kumimoji="0" lang="en-GB" sz="1100" b="0" i="0" u="none" strike="noStrike" kern="1200" cap="none" spc="0" normalizeH="0" baseline="0" noProof="0">
                  <a:ln>
                    <a:noFill/>
                  </a:ln>
                  <a:solidFill>
                    <a:srgbClr val="000000"/>
                  </a:solidFill>
                  <a:effectLst/>
                  <a:uLnTx/>
                  <a:uFillTx/>
                  <a:latin typeface="Arial Nova"/>
                  <a:ea typeface="+mn-ea"/>
                  <a:cs typeface="+mn-cs"/>
                </a:rPr>
                <a:t> </a:t>
              </a:r>
            </a:p>
          </p:txBody>
        </p:sp>
      </p:grpSp>
      <p:grpSp>
        <p:nvGrpSpPr>
          <p:cNvPr id="13" name="Group 12">
            <a:extLst>
              <a:ext uri="{FF2B5EF4-FFF2-40B4-BE49-F238E27FC236}">
                <a16:creationId xmlns:a16="http://schemas.microsoft.com/office/drawing/2014/main" id="{B927AC34-DF33-39F2-E236-98F3E24F49AC}"/>
              </a:ext>
            </a:extLst>
          </p:cNvPr>
          <p:cNvGrpSpPr/>
          <p:nvPr/>
        </p:nvGrpSpPr>
        <p:grpSpPr>
          <a:xfrm>
            <a:off x="412980" y="1528777"/>
            <a:ext cx="11266198" cy="675347"/>
            <a:chOff x="412980" y="1528777"/>
            <a:chExt cx="11266198" cy="675347"/>
          </a:xfrm>
        </p:grpSpPr>
        <p:sp>
          <p:nvSpPr>
            <p:cNvPr id="24" name="Rectangle 23">
              <a:extLst>
                <a:ext uri="{FF2B5EF4-FFF2-40B4-BE49-F238E27FC236}">
                  <a16:creationId xmlns:a16="http://schemas.microsoft.com/office/drawing/2014/main" id="{0F5B012D-782E-69AC-6F0A-8C5EF3532D18}"/>
                </a:ext>
              </a:extLst>
            </p:cNvPr>
            <p:cNvSpPr/>
            <p:nvPr/>
          </p:nvSpPr>
          <p:spPr>
            <a:xfrm>
              <a:off x="5223826" y="1626533"/>
              <a:ext cx="2088000" cy="488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Nova"/>
                  <a:ea typeface="+mn-ea"/>
                  <a:cs typeface="+mn-cs"/>
                </a:rPr>
                <a:t>DESIGN</a:t>
              </a:r>
            </a:p>
          </p:txBody>
        </p:sp>
        <p:grpSp>
          <p:nvGrpSpPr>
            <p:cNvPr id="51" name="Group 50">
              <a:extLst>
                <a:ext uri="{FF2B5EF4-FFF2-40B4-BE49-F238E27FC236}">
                  <a16:creationId xmlns:a16="http://schemas.microsoft.com/office/drawing/2014/main" id="{2D871D6B-E341-A15D-3A10-536879AF06A2}"/>
                </a:ext>
              </a:extLst>
            </p:cNvPr>
            <p:cNvGrpSpPr/>
            <p:nvPr/>
          </p:nvGrpSpPr>
          <p:grpSpPr>
            <a:xfrm>
              <a:off x="412980" y="1567616"/>
              <a:ext cx="2406252" cy="636508"/>
              <a:chOff x="1133775" y="2271926"/>
              <a:chExt cx="2406252" cy="636508"/>
            </a:xfrm>
          </p:grpSpPr>
          <p:sp>
            <p:nvSpPr>
              <p:cNvPr id="22" name="Rectangle 21">
                <a:extLst>
                  <a:ext uri="{FF2B5EF4-FFF2-40B4-BE49-F238E27FC236}">
                    <a16:creationId xmlns:a16="http://schemas.microsoft.com/office/drawing/2014/main" id="{CB5BE984-8BBC-B524-EE98-D4EF03D70396}"/>
                  </a:ext>
                </a:extLst>
              </p:cNvPr>
              <p:cNvSpPr/>
              <p:nvPr/>
            </p:nvSpPr>
            <p:spPr>
              <a:xfrm>
                <a:off x="1452027" y="2345913"/>
                <a:ext cx="2088000" cy="488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ova"/>
                    <a:ea typeface="+mn-ea"/>
                    <a:cs typeface="+mn-cs"/>
                  </a:rPr>
                  <a:t>S</a:t>
                </a:r>
                <a:r>
                  <a:rPr kumimoji="0" lang="en-GB" sz="1200" b="1" i="0" u="none" strike="noStrike" kern="1200" cap="none" spc="0" normalizeH="0" baseline="0" noProof="0" dirty="0">
                    <a:ln>
                      <a:noFill/>
                    </a:ln>
                    <a:solidFill>
                      <a:schemeClr val="bg1"/>
                    </a:solidFill>
                    <a:effectLst/>
                    <a:uLnTx/>
                    <a:uFillTx/>
                    <a:latin typeface="Arial Nova"/>
                    <a:ea typeface="+mn-ea"/>
                    <a:cs typeface="+mn-cs"/>
                  </a:rPr>
                  <a:t>TRATEGY </a:t>
                </a:r>
              </a:p>
            </p:txBody>
          </p:sp>
          <p:grpSp>
            <p:nvGrpSpPr>
              <p:cNvPr id="27" name="Group 26">
                <a:extLst>
                  <a:ext uri="{FF2B5EF4-FFF2-40B4-BE49-F238E27FC236}">
                    <a16:creationId xmlns:a16="http://schemas.microsoft.com/office/drawing/2014/main" id="{6829CB18-E044-4801-45D2-F6A16FD6697D}"/>
                  </a:ext>
                </a:extLst>
              </p:cNvPr>
              <p:cNvGrpSpPr/>
              <p:nvPr/>
            </p:nvGrpSpPr>
            <p:grpSpPr>
              <a:xfrm>
                <a:off x="1133775" y="2271926"/>
                <a:ext cx="636508" cy="636508"/>
                <a:chOff x="616163" y="1549555"/>
                <a:chExt cx="931911" cy="931911"/>
              </a:xfrm>
            </p:grpSpPr>
            <p:sp>
              <p:nvSpPr>
                <p:cNvPr id="28" name="Oval 27">
                  <a:extLst>
                    <a:ext uri="{FF2B5EF4-FFF2-40B4-BE49-F238E27FC236}">
                      <a16:creationId xmlns:a16="http://schemas.microsoft.com/office/drawing/2014/main" id="{43F00B09-A44E-199E-6F8D-2EBB57A8D462}"/>
                    </a:ext>
                  </a:extLst>
                </p:cNvPr>
                <p:cNvSpPr/>
                <p:nvPr/>
              </p:nvSpPr>
              <p:spPr>
                <a:xfrm>
                  <a:off x="616163" y="1549555"/>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29" name="Graphic 28">
                  <a:extLst>
                    <a:ext uri="{FF2B5EF4-FFF2-40B4-BE49-F238E27FC236}">
                      <a16:creationId xmlns:a16="http://schemas.microsoft.com/office/drawing/2014/main" id="{3BE87CB8-814C-D23C-453A-FC350157C3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027" y="1606419"/>
                  <a:ext cx="818182" cy="818182"/>
                </a:xfrm>
                <a:prstGeom prst="ellipse">
                  <a:avLst/>
                </a:prstGeom>
              </p:spPr>
            </p:pic>
          </p:grpSp>
        </p:grpSp>
        <p:grpSp>
          <p:nvGrpSpPr>
            <p:cNvPr id="82" name="Group 81">
              <a:extLst>
                <a:ext uri="{FF2B5EF4-FFF2-40B4-BE49-F238E27FC236}">
                  <a16:creationId xmlns:a16="http://schemas.microsoft.com/office/drawing/2014/main" id="{6BCA18A5-8B24-DA18-14C7-633EE186C196}"/>
                </a:ext>
              </a:extLst>
            </p:cNvPr>
            <p:cNvGrpSpPr/>
            <p:nvPr/>
          </p:nvGrpSpPr>
          <p:grpSpPr>
            <a:xfrm>
              <a:off x="2659277" y="1554571"/>
              <a:ext cx="2406252" cy="636508"/>
              <a:chOff x="1133775" y="2891048"/>
              <a:chExt cx="2406252" cy="636508"/>
            </a:xfrm>
          </p:grpSpPr>
          <p:sp>
            <p:nvSpPr>
              <p:cNvPr id="23" name="Rectangle 22">
                <a:extLst>
                  <a:ext uri="{FF2B5EF4-FFF2-40B4-BE49-F238E27FC236}">
                    <a16:creationId xmlns:a16="http://schemas.microsoft.com/office/drawing/2014/main" id="{7FC19445-84BC-57F8-86BD-CA007CA5F167}"/>
                  </a:ext>
                </a:extLst>
              </p:cNvPr>
              <p:cNvSpPr/>
              <p:nvPr/>
            </p:nvSpPr>
            <p:spPr>
              <a:xfrm>
                <a:off x="1452027" y="2963872"/>
                <a:ext cx="2088000" cy="488650"/>
              </a:xfrm>
              <a:prstGeom prst="rect">
                <a:avLst/>
              </a:prstGeom>
              <a:solidFill>
                <a:srgbClr val="1A9CA6"/>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Nova"/>
                    <a:ea typeface="+mn-ea"/>
                    <a:cs typeface="+mn-cs"/>
                  </a:rPr>
                  <a:t>WORKFORCE</a:t>
                </a:r>
              </a:p>
            </p:txBody>
          </p:sp>
          <p:grpSp>
            <p:nvGrpSpPr>
              <p:cNvPr id="39" name="Group 38">
                <a:extLst>
                  <a:ext uri="{FF2B5EF4-FFF2-40B4-BE49-F238E27FC236}">
                    <a16:creationId xmlns:a16="http://schemas.microsoft.com/office/drawing/2014/main" id="{25FBF13A-90C8-9D15-0E06-51882AEF0AAE}"/>
                  </a:ext>
                </a:extLst>
              </p:cNvPr>
              <p:cNvGrpSpPr/>
              <p:nvPr/>
            </p:nvGrpSpPr>
            <p:grpSpPr>
              <a:xfrm>
                <a:off x="1133775" y="2891048"/>
                <a:ext cx="636508" cy="636508"/>
                <a:chOff x="724776" y="2066740"/>
                <a:chExt cx="931911" cy="931911"/>
              </a:xfrm>
            </p:grpSpPr>
            <p:sp>
              <p:nvSpPr>
                <p:cNvPr id="40" name="Oval 39">
                  <a:extLst>
                    <a:ext uri="{FF2B5EF4-FFF2-40B4-BE49-F238E27FC236}">
                      <a16:creationId xmlns:a16="http://schemas.microsoft.com/office/drawing/2014/main" id="{7772D135-6F2A-06C4-6263-76494AD90958}"/>
                    </a:ext>
                  </a:extLst>
                </p:cNvPr>
                <p:cNvSpPr/>
                <p:nvPr/>
              </p:nvSpPr>
              <p:spPr>
                <a:xfrm>
                  <a:off x="724776" y="2066740"/>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41" name="Graphic 40">
                  <a:extLst>
                    <a:ext uri="{FF2B5EF4-FFF2-40B4-BE49-F238E27FC236}">
                      <a16:creationId xmlns:a16="http://schemas.microsoft.com/office/drawing/2014/main" id="{CB3205FF-5FDC-9A3A-59FC-CB59084532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640" y="2123604"/>
                  <a:ext cx="818182" cy="818182"/>
                </a:xfrm>
                <a:prstGeom prst="ellipse">
                  <a:avLst/>
                </a:prstGeom>
              </p:spPr>
            </p:pic>
          </p:grpSp>
        </p:grpSp>
        <p:sp>
          <p:nvSpPr>
            <p:cNvPr id="31" name="Oval 30">
              <a:extLst>
                <a:ext uri="{FF2B5EF4-FFF2-40B4-BE49-F238E27FC236}">
                  <a16:creationId xmlns:a16="http://schemas.microsoft.com/office/drawing/2014/main" id="{A530E099-3A7F-4760-83FC-26F4C0B75242}"/>
                </a:ext>
              </a:extLst>
            </p:cNvPr>
            <p:cNvSpPr/>
            <p:nvPr/>
          </p:nvSpPr>
          <p:spPr>
            <a:xfrm>
              <a:off x="4905574" y="1554873"/>
              <a:ext cx="636508" cy="636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12" name="Graphic 11">
              <a:extLst>
                <a:ext uri="{FF2B5EF4-FFF2-40B4-BE49-F238E27FC236}">
                  <a16:creationId xmlns:a16="http://schemas.microsoft.com/office/drawing/2014/main" id="{E36E72E0-0C49-C304-45FC-DC94A7AB13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4413" y="1593712"/>
              <a:ext cx="558000" cy="558000"/>
            </a:xfrm>
            <a:prstGeom prst="rect">
              <a:avLst/>
            </a:prstGeom>
          </p:spPr>
        </p:pic>
        <p:grpSp>
          <p:nvGrpSpPr>
            <p:cNvPr id="85" name="Group 84">
              <a:extLst>
                <a:ext uri="{FF2B5EF4-FFF2-40B4-BE49-F238E27FC236}">
                  <a16:creationId xmlns:a16="http://schemas.microsoft.com/office/drawing/2014/main" id="{8863C21E-2162-BF3F-A3DB-0F1D91D67A22}"/>
                </a:ext>
              </a:extLst>
            </p:cNvPr>
            <p:cNvGrpSpPr/>
            <p:nvPr/>
          </p:nvGrpSpPr>
          <p:grpSpPr>
            <a:xfrm>
              <a:off x="7147175" y="1546611"/>
              <a:ext cx="2406252" cy="636508"/>
              <a:chOff x="1133775" y="4129293"/>
              <a:chExt cx="2406252" cy="636508"/>
            </a:xfrm>
          </p:grpSpPr>
          <p:sp>
            <p:nvSpPr>
              <p:cNvPr id="25" name="Rectangle 24">
                <a:extLst>
                  <a:ext uri="{FF2B5EF4-FFF2-40B4-BE49-F238E27FC236}">
                    <a16:creationId xmlns:a16="http://schemas.microsoft.com/office/drawing/2014/main" id="{6E40B237-502A-F69E-983B-3C8B96F540F1}"/>
                  </a:ext>
                </a:extLst>
              </p:cNvPr>
              <p:cNvSpPr/>
              <p:nvPr/>
            </p:nvSpPr>
            <p:spPr>
              <a:xfrm>
                <a:off x="1452027" y="4199788"/>
                <a:ext cx="2088000" cy="488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Nova"/>
                    <a:ea typeface="+mn-ea"/>
                    <a:cs typeface="+mn-cs"/>
                  </a:rPr>
                  <a:t>DEVELOPMENT</a:t>
                </a:r>
                <a:r>
                  <a:rPr kumimoji="0" lang="en-GB" sz="1200" b="0" i="0" u="none" strike="noStrike" kern="1200" cap="none" spc="0" normalizeH="0" baseline="0" noProof="0" dirty="0">
                    <a:ln>
                      <a:noFill/>
                    </a:ln>
                    <a:solidFill>
                      <a:schemeClr val="bg1"/>
                    </a:solidFill>
                    <a:effectLst/>
                    <a:uLnTx/>
                    <a:uFillTx/>
                    <a:latin typeface="Arial Nova"/>
                    <a:ea typeface="+mn-ea"/>
                    <a:cs typeface="+mn-cs"/>
                  </a:rPr>
                  <a:t> </a:t>
                </a:r>
              </a:p>
            </p:txBody>
          </p:sp>
          <p:sp>
            <p:nvSpPr>
              <p:cNvPr id="34" name="Oval 33">
                <a:extLst>
                  <a:ext uri="{FF2B5EF4-FFF2-40B4-BE49-F238E27FC236}">
                    <a16:creationId xmlns:a16="http://schemas.microsoft.com/office/drawing/2014/main" id="{5FBA8813-18CA-688F-5BC2-91C94CFEB7A5}"/>
                  </a:ext>
                </a:extLst>
              </p:cNvPr>
              <p:cNvSpPr/>
              <p:nvPr/>
            </p:nvSpPr>
            <p:spPr>
              <a:xfrm>
                <a:off x="1133775" y="4129293"/>
                <a:ext cx="636508" cy="636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35" name="Graphic 34">
                <a:extLst>
                  <a:ext uri="{FF2B5EF4-FFF2-40B4-BE49-F238E27FC236}">
                    <a16:creationId xmlns:a16="http://schemas.microsoft.com/office/drawing/2014/main" id="{7786F15A-8F65-7495-1002-DB98F9FB6E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2614" y="4168132"/>
                <a:ext cx="558830" cy="558830"/>
              </a:xfrm>
              <a:prstGeom prst="ellipse">
                <a:avLst/>
              </a:prstGeom>
            </p:spPr>
          </p:pic>
        </p:grpSp>
        <p:grpSp>
          <p:nvGrpSpPr>
            <p:cNvPr id="86" name="Group 85">
              <a:extLst>
                <a:ext uri="{FF2B5EF4-FFF2-40B4-BE49-F238E27FC236}">
                  <a16:creationId xmlns:a16="http://schemas.microsoft.com/office/drawing/2014/main" id="{3C6D5F92-1DC7-93B8-A32A-CF83D9DF8674}"/>
                </a:ext>
              </a:extLst>
            </p:cNvPr>
            <p:cNvGrpSpPr/>
            <p:nvPr/>
          </p:nvGrpSpPr>
          <p:grpSpPr>
            <a:xfrm>
              <a:off x="9393845" y="1528777"/>
              <a:ext cx="2285333" cy="636508"/>
              <a:chOff x="1133775" y="4748413"/>
              <a:chExt cx="2285333" cy="636508"/>
            </a:xfrm>
          </p:grpSpPr>
          <p:sp>
            <p:nvSpPr>
              <p:cNvPr id="26" name="Rectangle 25">
                <a:extLst>
                  <a:ext uri="{FF2B5EF4-FFF2-40B4-BE49-F238E27FC236}">
                    <a16:creationId xmlns:a16="http://schemas.microsoft.com/office/drawing/2014/main" id="{57B4942D-41BF-C934-10AD-3EDF9133C0F4}"/>
                  </a:ext>
                </a:extLst>
              </p:cNvPr>
              <p:cNvSpPr/>
              <p:nvPr/>
            </p:nvSpPr>
            <p:spPr>
              <a:xfrm>
                <a:off x="1452029" y="4826752"/>
                <a:ext cx="1967079" cy="488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Nova"/>
                    <a:ea typeface="+mn-ea"/>
                    <a:cs typeface="+mn-cs"/>
                  </a:rPr>
                  <a:t>OPERATIONS</a:t>
                </a:r>
              </a:p>
            </p:txBody>
          </p:sp>
          <p:grpSp>
            <p:nvGrpSpPr>
              <p:cNvPr id="36" name="Group 35">
                <a:extLst>
                  <a:ext uri="{FF2B5EF4-FFF2-40B4-BE49-F238E27FC236}">
                    <a16:creationId xmlns:a16="http://schemas.microsoft.com/office/drawing/2014/main" id="{A467C6AB-DADF-A36B-97A7-276013BA44BF}"/>
                  </a:ext>
                </a:extLst>
              </p:cNvPr>
              <p:cNvGrpSpPr/>
              <p:nvPr/>
            </p:nvGrpSpPr>
            <p:grpSpPr>
              <a:xfrm>
                <a:off x="1133775" y="4748413"/>
                <a:ext cx="636508" cy="636508"/>
                <a:chOff x="901822" y="5321189"/>
                <a:chExt cx="931911" cy="931911"/>
              </a:xfrm>
            </p:grpSpPr>
            <p:sp>
              <p:nvSpPr>
                <p:cNvPr id="37" name="Oval 36">
                  <a:extLst>
                    <a:ext uri="{FF2B5EF4-FFF2-40B4-BE49-F238E27FC236}">
                      <a16:creationId xmlns:a16="http://schemas.microsoft.com/office/drawing/2014/main" id="{B06484E0-C32F-5B05-4592-49CFE619908C}"/>
                    </a:ext>
                  </a:extLst>
                </p:cNvPr>
                <p:cNvSpPr/>
                <p:nvPr/>
              </p:nvSpPr>
              <p:spPr>
                <a:xfrm>
                  <a:off x="901822" y="5321189"/>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38" name="Graphic 37">
                  <a:extLst>
                    <a:ext uri="{FF2B5EF4-FFF2-40B4-BE49-F238E27FC236}">
                      <a16:creationId xmlns:a16="http://schemas.microsoft.com/office/drawing/2014/main" id="{DA05C32F-B149-BFC2-9710-147434BFB4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8686" y="5378053"/>
                  <a:ext cx="818182" cy="818182"/>
                </a:xfrm>
                <a:prstGeom prst="ellipse">
                  <a:avLst/>
                </a:prstGeom>
              </p:spPr>
            </p:pic>
          </p:grpSp>
        </p:grpSp>
      </p:grpSp>
      <p:cxnSp>
        <p:nvCxnSpPr>
          <p:cNvPr id="88" name="Straight Connector 87">
            <a:extLst>
              <a:ext uri="{FF2B5EF4-FFF2-40B4-BE49-F238E27FC236}">
                <a16:creationId xmlns:a16="http://schemas.microsoft.com/office/drawing/2014/main" id="{96BD0935-1C1F-DC87-9C7C-C79737A4DCBD}"/>
              </a:ext>
            </a:extLst>
          </p:cNvPr>
          <p:cNvCxnSpPr>
            <a:cxnSpLocks/>
          </p:cNvCxnSpPr>
          <p:nvPr/>
        </p:nvCxnSpPr>
        <p:spPr>
          <a:xfrm>
            <a:off x="2768432" y="2254793"/>
            <a:ext cx="0" cy="3829345"/>
          </a:xfrm>
          <a:prstGeom prst="line">
            <a:avLst/>
          </a:prstGeom>
          <a:ln w="19050" cap="rnd">
            <a:solidFill>
              <a:schemeClr val="tx2">
                <a:lumMod val="60000"/>
                <a:lumOff val="40000"/>
              </a:schemeClr>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58F5B919-1ECD-8D5C-6DC0-DF4BAD78FCD0}"/>
              </a:ext>
            </a:extLst>
          </p:cNvPr>
          <p:cNvCxnSpPr>
            <a:cxnSpLocks/>
          </p:cNvCxnSpPr>
          <p:nvPr/>
        </p:nvCxnSpPr>
        <p:spPr>
          <a:xfrm>
            <a:off x="5013108" y="2254793"/>
            <a:ext cx="0" cy="3829345"/>
          </a:xfrm>
          <a:prstGeom prst="line">
            <a:avLst/>
          </a:prstGeom>
          <a:ln w="19050" cap="rnd">
            <a:solidFill>
              <a:schemeClr val="tx2">
                <a:lumMod val="60000"/>
                <a:lumOff val="40000"/>
              </a:schemeClr>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F3B8064F-2CC7-F5F4-5C84-C4E649F95BA5}"/>
              </a:ext>
            </a:extLst>
          </p:cNvPr>
          <p:cNvCxnSpPr>
            <a:cxnSpLocks/>
          </p:cNvCxnSpPr>
          <p:nvPr/>
        </p:nvCxnSpPr>
        <p:spPr>
          <a:xfrm>
            <a:off x="7257784" y="2254793"/>
            <a:ext cx="0" cy="3829345"/>
          </a:xfrm>
          <a:prstGeom prst="line">
            <a:avLst/>
          </a:prstGeom>
          <a:ln w="19050" cap="rnd">
            <a:solidFill>
              <a:schemeClr val="tx2">
                <a:lumMod val="60000"/>
                <a:lumOff val="40000"/>
              </a:schemeClr>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643B2E36-4275-69AB-7B55-6BB50DFDBF21}"/>
              </a:ext>
            </a:extLst>
          </p:cNvPr>
          <p:cNvCxnSpPr>
            <a:cxnSpLocks/>
          </p:cNvCxnSpPr>
          <p:nvPr/>
        </p:nvCxnSpPr>
        <p:spPr>
          <a:xfrm>
            <a:off x="9502459" y="2254793"/>
            <a:ext cx="0" cy="3829345"/>
          </a:xfrm>
          <a:prstGeom prst="line">
            <a:avLst/>
          </a:prstGeom>
          <a:ln w="19050" cap="rnd">
            <a:solidFill>
              <a:schemeClr val="tx2">
                <a:lumMod val="60000"/>
                <a:lumOff val="40000"/>
              </a:schemeClr>
            </a:solidFill>
            <a:prstDash val="sysDot"/>
            <a:round/>
          </a:ln>
          <a:effectLst/>
        </p:spPr>
        <p:style>
          <a:lnRef idx="2">
            <a:schemeClr val="accent1"/>
          </a:lnRef>
          <a:fillRef idx="0">
            <a:schemeClr val="accent1"/>
          </a:fillRef>
          <a:effectRef idx="1">
            <a:schemeClr val="accent1"/>
          </a:effectRef>
          <a:fontRef idx="minor">
            <a:schemeClr val="tx1"/>
          </a:fontRef>
        </p:style>
      </p:cxnSp>
      <p:pic>
        <p:nvPicPr>
          <p:cNvPr id="6" name="Picture 9" descr="A picture containing graphics, design&#10;&#10;Description automatically generated">
            <a:extLst>
              <a:ext uri="{FF2B5EF4-FFF2-40B4-BE49-F238E27FC236}">
                <a16:creationId xmlns:a16="http://schemas.microsoft.com/office/drawing/2014/main" id="{B2BDF880-7816-E477-E5F8-F8C76984BFB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110283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A05930A7-52F2-DDB9-2A9D-2FDA62842029}"/>
              </a:ext>
            </a:extLst>
          </p:cNvPr>
          <p:cNvSpPr/>
          <p:nvPr/>
        </p:nvSpPr>
        <p:spPr>
          <a:xfrm>
            <a:off x="2185119" y="1009935"/>
            <a:ext cx="7533677" cy="50721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18000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ova"/>
                <a:ea typeface="+mn-ea"/>
                <a:cs typeface="+mn-cs"/>
              </a:rPr>
              <a:t>Comprehensive, Scalable Intelligent Automation Platform </a:t>
            </a:r>
            <a:endParaRPr kumimoji="0" lang="en-US" sz="1800" b="1" i="0" u="none" strike="noStrike" kern="1200" cap="none" spc="0" normalizeH="0" baseline="0" noProof="0">
              <a:ln>
                <a:noFill/>
              </a:ln>
              <a:solidFill>
                <a:srgbClr val="FFFFFF"/>
              </a:solidFill>
              <a:effectLst/>
              <a:uLnTx/>
              <a:uFillTx/>
              <a:latin typeface="Arial Nova"/>
              <a:ea typeface="+mn-ea"/>
              <a:cs typeface="+mn-cs"/>
            </a:endParaRPr>
          </a:p>
        </p:txBody>
      </p:sp>
      <p:sp>
        <p:nvSpPr>
          <p:cNvPr id="12" name="Title 11">
            <a:extLst>
              <a:ext uri="{FF2B5EF4-FFF2-40B4-BE49-F238E27FC236}">
                <a16:creationId xmlns:a16="http://schemas.microsoft.com/office/drawing/2014/main" id="{143C5A3A-B50D-D603-22E6-6A84A5F8AE14}"/>
              </a:ext>
            </a:extLst>
          </p:cNvPr>
          <p:cNvSpPr>
            <a:spLocks noGrp="1"/>
          </p:cNvSpPr>
          <p:nvPr>
            <p:ph type="title"/>
          </p:nvPr>
        </p:nvSpPr>
        <p:spPr>
          <a:xfrm>
            <a:off x="640080" y="457200"/>
            <a:ext cx="11398058" cy="914400"/>
          </a:xfrm>
        </p:spPr>
        <p:txBody>
          <a:bodyPr/>
          <a:lstStyle/>
          <a:p>
            <a:r>
              <a:rPr lang="en-US" sz="2900" dirty="0">
                <a:solidFill>
                  <a:schemeClr val="accent2"/>
                </a:solidFill>
                <a:latin typeface="Arial Nova"/>
              </a:rPr>
              <a:t>SS&amp;C Blue Prism…</a:t>
            </a:r>
            <a:r>
              <a:rPr lang="en-US" sz="2900" dirty="0">
                <a:latin typeface="Arial Nova"/>
              </a:rPr>
              <a:t>a Powerful Combination </a:t>
            </a:r>
            <a:endParaRPr lang="en-US" sz="2900" dirty="0">
              <a:solidFill>
                <a:schemeClr val="accent2"/>
              </a:solidFill>
              <a:latin typeface="Arial Nova"/>
            </a:endParaRPr>
          </a:p>
        </p:txBody>
      </p:sp>
      <p:sp>
        <p:nvSpPr>
          <p:cNvPr id="2" name="Slide Number Placeholder 1">
            <a:extLst>
              <a:ext uri="{FF2B5EF4-FFF2-40B4-BE49-F238E27FC236}">
                <a16:creationId xmlns:a16="http://schemas.microsoft.com/office/drawing/2014/main" id="{9396607D-2DFF-4834-9B13-D785F6B5B40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000000">
                  <a:lumMod val="65000"/>
                  <a:lumOff val="35000"/>
                </a:srgbClr>
              </a:solidFill>
              <a:effectLst/>
              <a:uLnTx/>
              <a:uFillTx/>
              <a:latin typeface="Arial Nova" panose="020B0504020202020204" pitchFamily="34" charset="0"/>
              <a:ea typeface="+mn-ea"/>
              <a:cs typeface="+mn-cs"/>
            </a:endParaRPr>
          </a:p>
        </p:txBody>
      </p:sp>
      <p:sp>
        <p:nvSpPr>
          <p:cNvPr id="41" name="Rectangle 40">
            <a:extLst>
              <a:ext uri="{FF2B5EF4-FFF2-40B4-BE49-F238E27FC236}">
                <a16:creationId xmlns:a16="http://schemas.microsoft.com/office/drawing/2014/main" id="{2D8E5C68-E53B-E06C-9CE0-BCC09ADA486E}"/>
              </a:ext>
            </a:extLst>
          </p:cNvPr>
          <p:cNvSpPr/>
          <p:nvPr/>
        </p:nvSpPr>
        <p:spPr>
          <a:xfrm>
            <a:off x="2341034" y="3038573"/>
            <a:ext cx="2321913" cy="2449106"/>
          </a:xfrm>
          <a:prstGeom prst="rect">
            <a:avLst/>
          </a:prstGeom>
          <a:solidFill>
            <a:srgbClr val="006C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21600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Nova"/>
                <a:ea typeface="+mn-ea"/>
                <a:cs typeface="+mn-cs"/>
              </a:rPr>
              <a:t>Process Mining</a:t>
            </a:r>
          </a:p>
        </p:txBody>
      </p:sp>
      <p:sp>
        <p:nvSpPr>
          <p:cNvPr id="42" name="Rectangle 41">
            <a:extLst>
              <a:ext uri="{FF2B5EF4-FFF2-40B4-BE49-F238E27FC236}">
                <a16:creationId xmlns:a16="http://schemas.microsoft.com/office/drawing/2014/main" id="{8092BD9C-B099-63E1-E323-373BBE509E58}"/>
              </a:ext>
            </a:extLst>
          </p:cNvPr>
          <p:cNvSpPr/>
          <p:nvPr/>
        </p:nvSpPr>
        <p:spPr>
          <a:xfrm>
            <a:off x="4800161" y="3038572"/>
            <a:ext cx="2321913" cy="2449107"/>
          </a:xfrm>
          <a:prstGeom prst="rect">
            <a:avLst/>
          </a:prstGeom>
          <a:solidFill>
            <a:srgbClr val="006C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21600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Nova"/>
                <a:ea typeface="+mn-ea"/>
                <a:cs typeface="+mn-cs"/>
              </a:rPr>
              <a:t>Automation</a:t>
            </a:r>
            <a:r>
              <a:rPr kumimoji="0" lang="en-GB" sz="1600" b="1" i="0" u="none" strike="noStrike" kern="1200" cap="none" spc="0" normalizeH="0" baseline="0" noProof="0" dirty="0">
                <a:ln>
                  <a:noFill/>
                </a:ln>
                <a:solidFill>
                  <a:srgbClr val="FFFFFF"/>
                </a:solidFill>
                <a:effectLst/>
                <a:uLnTx/>
                <a:uFillTx/>
                <a:latin typeface="Arial Nova"/>
                <a:ea typeface="+mn-ea"/>
                <a:cs typeface="+mn-cs"/>
              </a:rPr>
              <a:t> </a:t>
            </a:r>
          </a:p>
        </p:txBody>
      </p:sp>
      <p:sp>
        <p:nvSpPr>
          <p:cNvPr id="47" name="Rectangle 46">
            <a:extLst>
              <a:ext uri="{FF2B5EF4-FFF2-40B4-BE49-F238E27FC236}">
                <a16:creationId xmlns:a16="http://schemas.microsoft.com/office/drawing/2014/main" id="{25DD9F22-2EC4-ADB0-5050-5AEBA8BF1F9A}"/>
              </a:ext>
            </a:extLst>
          </p:cNvPr>
          <p:cNvSpPr/>
          <p:nvPr/>
        </p:nvSpPr>
        <p:spPr>
          <a:xfrm>
            <a:off x="4980161" y="3810601"/>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6CB7"/>
                </a:solidFill>
                <a:effectLst/>
                <a:highlight>
                  <a:srgbClr val="FFFF00"/>
                </a:highlight>
                <a:uLnTx/>
                <a:uFillTx/>
                <a:latin typeface="Arial Nova"/>
                <a:ea typeface="+mn-ea"/>
                <a:cs typeface="+mn-cs"/>
              </a:rPr>
              <a:t>RPA</a:t>
            </a:r>
          </a:p>
        </p:txBody>
      </p:sp>
      <p:sp>
        <p:nvSpPr>
          <p:cNvPr id="48" name="Rectangle 47">
            <a:extLst>
              <a:ext uri="{FF2B5EF4-FFF2-40B4-BE49-F238E27FC236}">
                <a16:creationId xmlns:a16="http://schemas.microsoft.com/office/drawing/2014/main" id="{66FDBD90-CAD4-9760-A10E-BFB36671A8BC}"/>
              </a:ext>
            </a:extLst>
          </p:cNvPr>
          <p:cNvSpPr/>
          <p:nvPr/>
        </p:nvSpPr>
        <p:spPr>
          <a:xfrm>
            <a:off x="4980161" y="4903213"/>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6CB7"/>
                </a:solidFill>
                <a:effectLst/>
                <a:uLnTx/>
                <a:uFillTx/>
                <a:latin typeface="Arial Nova"/>
                <a:ea typeface="+mn-ea"/>
                <a:cs typeface="+mn-cs"/>
              </a:rPr>
              <a:t>IDP / OCR / NLP</a:t>
            </a:r>
          </a:p>
        </p:txBody>
      </p:sp>
      <p:sp>
        <p:nvSpPr>
          <p:cNvPr id="49" name="Rectangle 48">
            <a:extLst>
              <a:ext uri="{FF2B5EF4-FFF2-40B4-BE49-F238E27FC236}">
                <a16:creationId xmlns:a16="http://schemas.microsoft.com/office/drawing/2014/main" id="{0CFAD259-A56E-0C3C-CB4D-15E670DC2D50}"/>
              </a:ext>
            </a:extLst>
          </p:cNvPr>
          <p:cNvSpPr/>
          <p:nvPr/>
        </p:nvSpPr>
        <p:spPr>
          <a:xfrm>
            <a:off x="4980161" y="4354004"/>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6CB7"/>
                </a:solidFill>
                <a:effectLst/>
                <a:uLnTx/>
                <a:uFillTx/>
                <a:latin typeface="Arial Nova"/>
                <a:ea typeface="+mn-ea"/>
                <a:cs typeface="+mn-cs"/>
              </a:rPr>
              <a:t>AI / ML</a:t>
            </a:r>
          </a:p>
        </p:txBody>
      </p:sp>
      <p:sp>
        <p:nvSpPr>
          <p:cNvPr id="53" name="Rectangle 52">
            <a:extLst>
              <a:ext uri="{FF2B5EF4-FFF2-40B4-BE49-F238E27FC236}">
                <a16:creationId xmlns:a16="http://schemas.microsoft.com/office/drawing/2014/main" id="{A35B236C-63B3-D2E1-DDC5-C2AEB84614F0}"/>
              </a:ext>
            </a:extLst>
          </p:cNvPr>
          <p:cNvSpPr/>
          <p:nvPr/>
        </p:nvSpPr>
        <p:spPr>
          <a:xfrm>
            <a:off x="2521034" y="3790948"/>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6CB7"/>
                </a:solidFill>
                <a:effectLst/>
                <a:uLnTx/>
                <a:uFillTx/>
                <a:latin typeface="Arial Nova"/>
                <a:ea typeface="+mn-ea"/>
                <a:cs typeface="+mn-cs"/>
              </a:rPr>
              <a:t>Process Discovery</a:t>
            </a:r>
          </a:p>
        </p:txBody>
      </p:sp>
      <p:sp>
        <p:nvSpPr>
          <p:cNvPr id="54" name="Rectangle 53">
            <a:extLst>
              <a:ext uri="{FF2B5EF4-FFF2-40B4-BE49-F238E27FC236}">
                <a16:creationId xmlns:a16="http://schemas.microsoft.com/office/drawing/2014/main" id="{D39CE476-D348-CA31-89EC-B9E792CB1AC0}"/>
              </a:ext>
            </a:extLst>
          </p:cNvPr>
          <p:cNvSpPr/>
          <p:nvPr/>
        </p:nvSpPr>
        <p:spPr>
          <a:xfrm>
            <a:off x="2521034" y="4354004"/>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6CB7"/>
                </a:solidFill>
                <a:effectLst/>
                <a:uLnTx/>
                <a:uFillTx/>
                <a:latin typeface="Arial Nova"/>
                <a:ea typeface="+mn-ea"/>
                <a:cs typeface="+mn-cs"/>
              </a:rPr>
              <a:t>Process Capture</a:t>
            </a:r>
          </a:p>
        </p:txBody>
      </p:sp>
      <p:sp>
        <p:nvSpPr>
          <p:cNvPr id="55" name="Rectangle 54">
            <a:extLst>
              <a:ext uri="{FF2B5EF4-FFF2-40B4-BE49-F238E27FC236}">
                <a16:creationId xmlns:a16="http://schemas.microsoft.com/office/drawing/2014/main" id="{5D84A370-BFCF-9680-7B20-76DF866056EE}"/>
              </a:ext>
            </a:extLst>
          </p:cNvPr>
          <p:cNvSpPr/>
          <p:nvPr/>
        </p:nvSpPr>
        <p:spPr>
          <a:xfrm>
            <a:off x="2521034" y="4917061"/>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6CB7"/>
                </a:solidFill>
                <a:effectLst/>
                <a:uLnTx/>
                <a:uFillTx/>
                <a:latin typeface="Arial Nova"/>
                <a:ea typeface="+mn-ea"/>
                <a:cs typeface="+mn-cs"/>
              </a:rPr>
              <a:t>Task Mining</a:t>
            </a:r>
          </a:p>
        </p:txBody>
      </p:sp>
      <p:sp>
        <p:nvSpPr>
          <p:cNvPr id="9" name="Rectangle 8">
            <a:extLst>
              <a:ext uri="{FF2B5EF4-FFF2-40B4-BE49-F238E27FC236}">
                <a16:creationId xmlns:a16="http://schemas.microsoft.com/office/drawing/2014/main" id="{80028E27-368A-BDAC-5968-2B9AE5C1E663}"/>
              </a:ext>
            </a:extLst>
          </p:cNvPr>
          <p:cNvSpPr/>
          <p:nvPr/>
        </p:nvSpPr>
        <p:spPr>
          <a:xfrm>
            <a:off x="2322730" y="1777574"/>
            <a:ext cx="7263059" cy="1135142"/>
          </a:xfrm>
          <a:prstGeom prst="rect">
            <a:avLst/>
          </a:prstGeom>
          <a:solidFill>
            <a:srgbClr val="006C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14400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ova"/>
                <a:ea typeface="+mn-ea"/>
                <a:cs typeface="+mn-cs"/>
              </a:rPr>
              <a:t>BPM</a:t>
            </a:r>
            <a:r>
              <a:rPr kumimoji="0" lang="en-US" sz="1800" b="1" i="0" u="none" strike="noStrike" kern="1200" cap="none" spc="0" normalizeH="0" baseline="0" noProof="0">
                <a:ln>
                  <a:noFill/>
                </a:ln>
                <a:solidFill>
                  <a:srgbClr val="FFFFFF"/>
                </a:solidFill>
                <a:effectLst/>
                <a:uLnTx/>
                <a:uFillTx/>
                <a:latin typeface="Arial Nova"/>
                <a:ea typeface="+mn-ea"/>
                <a:cs typeface="+mn-cs"/>
              </a:rPr>
              <a:t> </a:t>
            </a:r>
            <a:endParaRPr kumimoji="0" lang="en-GB" sz="1600" b="1" i="0" u="none" strike="noStrike" kern="1200" cap="none" spc="0" normalizeH="0" baseline="0" noProof="0">
              <a:ln>
                <a:noFill/>
              </a:ln>
              <a:solidFill>
                <a:srgbClr val="FFFFFF"/>
              </a:solidFill>
              <a:effectLst/>
              <a:uLnTx/>
              <a:uFillTx/>
              <a:latin typeface="Arial Nova"/>
              <a:ea typeface="+mn-ea"/>
              <a:cs typeface="+mn-cs"/>
            </a:endParaRPr>
          </a:p>
        </p:txBody>
      </p:sp>
      <p:sp>
        <p:nvSpPr>
          <p:cNvPr id="43" name="Rectangle 42">
            <a:extLst>
              <a:ext uri="{FF2B5EF4-FFF2-40B4-BE49-F238E27FC236}">
                <a16:creationId xmlns:a16="http://schemas.microsoft.com/office/drawing/2014/main" id="{AC136790-040E-34AC-BC9B-C1D6B2C505AE}"/>
              </a:ext>
            </a:extLst>
          </p:cNvPr>
          <p:cNvSpPr/>
          <p:nvPr/>
        </p:nvSpPr>
        <p:spPr>
          <a:xfrm>
            <a:off x="7268331" y="3052331"/>
            <a:ext cx="2321913" cy="2449107"/>
          </a:xfrm>
          <a:prstGeom prst="rect">
            <a:avLst/>
          </a:prstGeom>
          <a:solidFill>
            <a:srgbClr val="006CB7"/>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21600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Nova"/>
                <a:ea typeface="+mn-ea"/>
                <a:cs typeface="+mn-cs"/>
              </a:rPr>
              <a:t>Low/No Code</a:t>
            </a:r>
            <a:endParaRPr kumimoji="0" lang="en-GB" sz="1600" b="1" i="0" u="none" strike="noStrike" kern="1200" cap="none" spc="0" normalizeH="0" baseline="0" noProof="0" dirty="0">
              <a:ln>
                <a:noFill/>
              </a:ln>
              <a:solidFill>
                <a:srgbClr val="FFFFFF"/>
              </a:solidFill>
              <a:effectLst/>
              <a:uLnTx/>
              <a:uFillTx/>
              <a:latin typeface="Arial Nova"/>
              <a:ea typeface="+mn-ea"/>
              <a:cs typeface="+mn-cs"/>
            </a:endParaRPr>
          </a:p>
        </p:txBody>
      </p:sp>
      <p:sp>
        <p:nvSpPr>
          <p:cNvPr id="50" name="Rectangle 49">
            <a:extLst>
              <a:ext uri="{FF2B5EF4-FFF2-40B4-BE49-F238E27FC236}">
                <a16:creationId xmlns:a16="http://schemas.microsoft.com/office/drawing/2014/main" id="{FFB2543D-2C98-1762-3C57-4EDB8A5225B0}"/>
              </a:ext>
            </a:extLst>
          </p:cNvPr>
          <p:cNvSpPr/>
          <p:nvPr/>
        </p:nvSpPr>
        <p:spPr>
          <a:xfrm>
            <a:off x="7439288" y="3810601"/>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6CB7"/>
                </a:solidFill>
                <a:effectLst/>
                <a:uLnTx/>
                <a:uFillTx/>
                <a:latin typeface="Arial Nova"/>
                <a:ea typeface="+mn-ea"/>
                <a:cs typeface="+mn-cs"/>
              </a:rPr>
              <a:t>Customer Forms</a:t>
            </a:r>
          </a:p>
        </p:txBody>
      </p:sp>
      <p:sp>
        <p:nvSpPr>
          <p:cNvPr id="51" name="Rectangle 50">
            <a:extLst>
              <a:ext uri="{FF2B5EF4-FFF2-40B4-BE49-F238E27FC236}">
                <a16:creationId xmlns:a16="http://schemas.microsoft.com/office/drawing/2014/main" id="{B5CEF480-227A-0262-9971-40653A7A0198}"/>
              </a:ext>
            </a:extLst>
          </p:cNvPr>
          <p:cNvSpPr/>
          <p:nvPr/>
        </p:nvSpPr>
        <p:spPr>
          <a:xfrm>
            <a:off x="7439288" y="4354004"/>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6CB7"/>
                </a:solidFill>
                <a:effectLst/>
                <a:uLnTx/>
                <a:uFillTx/>
                <a:latin typeface="Arial Nova"/>
                <a:ea typeface="+mn-ea"/>
                <a:cs typeface="+mn-cs"/>
              </a:rPr>
              <a:t>Web Apps</a:t>
            </a:r>
          </a:p>
        </p:txBody>
      </p:sp>
      <p:sp>
        <p:nvSpPr>
          <p:cNvPr id="52" name="Rectangle 51">
            <a:extLst>
              <a:ext uri="{FF2B5EF4-FFF2-40B4-BE49-F238E27FC236}">
                <a16:creationId xmlns:a16="http://schemas.microsoft.com/office/drawing/2014/main" id="{EEA991C9-6D5E-1DD9-19EA-1ED4C0525A9E}"/>
              </a:ext>
            </a:extLst>
          </p:cNvPr>
          <p:cNvSpPr/>
          <p:nvPr/>
        </p:nvSpPr>
        <p:spPr>
          <a:xfrm>
            <a:off x="7439288" y="4897740"/>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6CB7"/>
                </a:solidFill>
                <a:effectLst/>
                <a:uLnTx/>
                <a:uFillTx/>
                <a:latin typeface="Arial Nova"/>
                <a:ea typeface="+mn-ea"/>
                <a:cs typeface="+mn-cs"/>
              </a:rPr>
              <a:t>Employee Apps</a:t>
            </a:r>
          </a:p>
        </p:txBody>
      </p:sp>
      <p:sp>
        <p:nvSpPr>
          <p:cNvPr id="11" name="Rectangle 10">
            <a:extLst>
              <a:ext uri="{FF2B5EF4-FFF2-40B4-BE49-F238E27FC236}">
                <a16:creationId xmlns:a16="http://schemas.microsoft.com/office/drawing/2014/main" id="{2A802A32-15A5-B514-2F68-DF3AAE5A1D83}"/>
              </a:ext>
            </a:extLst>
          </p:cNvPr>
          <p:cNvSpPr/>
          <p:nvPr/>
        </p:nvSpPr>
        <p:spPr>
          <a:xfrm>
            <a:off x="5016737" y="2375319"/>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6CB7"/>
                </a:solidFill>
                <a:effectLst/>
                <a:uLnTx/>
                <a:uFillTx/>
                <a:latin typeface="Arial Nova"/>
                <a:ea typeface="+mn-ea"/>
                <a:cs typeface="+mn-cs"/>
              </a:rPr>
              <a:t>Orchestration</a:t>
            </a:r>
          </a:p>
        </p:txBody>
      </p:sp>
      <p:sp>
        <p:nvSpPr>
          <p:cNvPr id="13" name="Rectangle 12">
            <a:extLst>
              <a:ext uri="{FF2B5EF4-FFF2-40B4-BE49-F238E27FC236}">
                <a16:creationId xmlns:a16="http://schemas.microsoft.com/office/drawing/2014/main" id="{25DB6F09-6BC4-11DC-945C-B39C9CD400F6}"/>
              </a:ext>
            </a:extLst>
          </p:cNvPr>
          <p:cNvSpPr/>
          <p:nvPr/>
        </p:nvSpPr>
        <p:spPr>
          <a:xfrm>
            <a:off x="2557610" y="2375319"/>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6CB7"/>
                </a:solidFill>
                <a:effectLst/>
                <a:uLnTx/>
                <a:uFillTx/>
                <a:latin typeface="Arial Nova"/>
                <a:ea typeface="+mn-ea"/>
                <a:cs typeface="+mn-cs"/>
              </a:rPr>
              <a:t>Integration</a:t>
            </a:r>
          </a:p>
        </p:txBody>
      </p:sp>
      <p:sp>
        <p:nvSpPr>
          <p:cNvPr id="14" name="Rectangle 13">
            <a:extLst>
              <a:ext uri="{FF2B5EF4-FFF2-40B4-BE49-F238E27FC236}">
                <a16:creationId xmlns:a16="http://schemas.microsoft.com/office/drawing/2014/main" id="{22318F00-6D7B-6E96-9BB8-5D79DDF9D532}"/>
              </a:ext>
            </a:extLst>
          </p:cNvPr>
          <p:cNvSpPr/>
          <p:nvPr/>
        </p:nvSpPr>
        <p:spPr>
          <a:xfrm>
            <a:off x="7475864" y="2375319"/>
            <a:ext cx="1980000" cy="360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6CB7"/>
                </a:solidFill>
                <a:effectLst/>
                <a:uLnTx/>
                <a:uFillTx/>
                <a:latin typeface="Arial Nova"/>
                <a:ea typeface="+mn-ea"/>
                <a:cs typeface="+mn-cs"/>
              </a:rPr>
              <a:t>Analytics</a:t>
            </a:r>
          </a:p>
        </p:txBody>
      </p:sp>
      <p:sp>
        <p:nvSpPr>
          <p:cNvPr id="44" name="Trapezium 11">
            <a:extLst>
              <a:ext uri="{FF2B5EF4-FFF2-40B4-BE49-F238E27FC236}">
                <a16:creationId xmlns:a16="http://schemas.microsoft.com/office/drawing/2014/main" id="{B455E83A-18ED-4D32-9F2B-7657032C13B2}"/>
              </a:ext>
            </a:extLst>
          </p:cNvPr>
          <p:cNvSpPr/>
          <p:nvPr/>
        </p:nvSpPr>
        <p:spPr>
          <a:xfrm rot="16200000">
            <a:off x="5745474" y="2158712"/>
            <a:ext cx="417577" cy="7263057"/>
          </a:xfrm>
          <a:prstGeom prst="trapezoid">
            <a:avLst>
              <a:gd name="adj" fmla="val 0"/>
            </a:avLst>
          </a:prstGeom>
          <a:solidFill>
            <a:srgbClr val="006CB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tIns="72000" rIns="72000" bIns="72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ova"/>
                <a:ea typeface="+mn-ea"/>
                <a:cs typeface="+mn-cs"/>
              </a:rPr>
              <a:t>Managed Cloud Services  |  On-Premise</a:t>
            </a:r>
          </a:p>
        </p:txBody>
      </p:sp>
      <p:graphicFrame>
        <p:nvGraphicFramePr>
          <p:cNvPr id="35" name="Table 34">
            <a:extLst>
              <a:ext uri="{FF2B5EF4-FFF2-40B4-BE49-F238E27FC236}">
                <a16:creationId xmlns:a16="http://schemas.microsoft.com/office/drawing/2014/main" id="{735E6951-2692-AAF8-9BA0-1555271BF361}"/>
              </a:ext>
            </a:extLst>
          </p:cNvPr>
          <p:cNvGraphicFramePr>
            <a:graphicFrameLocks noGrp="1"/>
          </p:cNvGraphicFramePr>
          <p:nvPr/>
        </p:nvGraphicFramePr>
        <p:xfrm>
          <a:off x="504967" y="1722549"/>
          <a:ext cx="1558074" cy="4359557"/>
        </p:xfrm>
        <a:graphic>
          <a:graphicData uri="http://schemas.openxmlformats.org/drawingml/2006/table">
            <a:tbl>
              <a:tblPr>
                <a:tableStyleId>{5C22544A-7EE6-4342-B048-85BDC9FD1C3A}</a:tableStyleId>
              </a:tblPr>
              <a:tblGrid>
                <a:gridCol w="1558074">
                  <a:extLst>
                    <a:ext uri="{9D8B030D-6E8A-4147-A177-3AD203B41FA5}">
                      <a16:colId xmlns:a16="http://schemas.microsoft.com/office/drawing/2014/main" val="4169181677"/>
                    </a:ext>
                  </a:extLst>
                </a:gridCol>
              </a:tblGrid>
              <a:tr h="1231960">
                <a:tc>
                  <a:txBody>
                    <a:bodyPr/>
                    <a:lstStyle/>
                    <a:p>
                      <a:pPr algn="l">
                        <a:lnSpc>
                          <a:spcPct val="90000"/>
                        </a:lnSpc>
                        <a:spcBef>
                          <a:spcPts val="600"/>
                        </a:spcBef>
                      </a:pPr>
                      <a:r>
                        <a:rPr lang="en-US" sz="1800" b="1" dirty="0">
                          <a:solidFill>
                            <a:schemeClr val="bg1"/>
                          </a:solidFill>
                        </a:rPr>
                        <a:t>Operations</a:t>
                      </a:r>
                    </a:p>
                  </a:txBody>
                  <a:tcPr marL="144000" marT="144000">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204737855"/>
                  </a:ext>
                </a:extLst>
              </a:tr>
              <a:tr h="1682686">
                <a:tc>
                  <a:txBody>
                    <a:bodyPr/>
                    <a:lstStyle/>
                    <a:p>
                      <a:pPr algn="l">
                        <a:lnSpc>
                          <a:spcPct val="90000"/>
                        </a:lnSpc>
                        <a:spcBef>
                          <a:spcPts val="600"/>
                        </a:spcBef>
                      </a:pPr>
                      <a:r>
                        <a:rPr lang="en-US" sz="1800" b="1" kern="1200" noProof="0" dirty="0">
                          <a:solidFill>
                            <a:schemeClr val="bg1"/>
                          </a:solidFill>
                          <a:latin typeface="+mn-lt"/>
                          <a:ea typeface="+mn-ea"/>
                          <a:cs typeface="+mn-cs"/>
                        </a:rPr>
                        <a:t>Processes</a:t>
                      </a:r>
                    </a:p>
                  </a:txBody>
                  <a:tcPr marL="144000" marT="144000">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758769161"/>
                  </a:ext>
                </a:extLst>
              </a:tr>
              <a:tr h="1444911">
                <a:tc>
                  <a:txBody>
                    <a:bodyPr/>
                    <a:lstStyle/>
                    <a:p>
                      <a:pPr algn="l">
                        <a:lnSpc>
                          <a:spcPct val="90000"/>
                        </a:lnSpc>
                        <a:spcBef>
                          <a:spcPts val="600"/>
                        </a:spcBef>
                      </a:pPr>
                      <a:r>
                        <a:rPr lang="en-US" sz="1800" b="1" dirty="0">
                          <a:solidFill>
                            <a:schemeClr val="bg1"/>
                          </a:solidFill>
                        </a:rPr>
                        <a:t>Tasks</a:t>
                      </a:r>
                    </a:p>
                  </a:txBody>
                  <a:tcPr marL="144000" marT="144000">
                    <a:lnL w="12700" cmpd="sng">
                      <a:noFill/>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50612059"/>
                  </a:ext>
                </a:extLst>
              </a:tr>
            </a:tbl>
          </a:graphicData>
        </a:graphic>
      </p:graphicFrame>
      <p:grpSp>
        <p:nvGrpSpPr>
          <p:cNvPr id="36" name="Group 35">
            <a:extLst>
              <a:ext uri="{FF2B5EF4-FFF2-40B4-BE49-F238E27FC236}">
                <a16:creationId xmlns:a16="http://schemas.microsoft.com/office/drawing/2014/main" id="{263F4D64-D361-9F39-AF0F-623112715517}"/>
              </a:ext>
            </a:extLst>
          </p:cNvPr>
          <p:cNvGrpSpPr/>
          <p:nvPr/>
        </p:nvGrpSpPr>
        <p:grpSpPr>
          <a:xfrm>
            <a:off x="1256750" y="3480830"/>
            <a:ext cx="726315" cy="726315"/>
            <a:chOff x="540064" y="4084894"/>
            <a:chExt cx="726315" cy="726315"/>
          </a:xfrm>
          <a:solidFill>
            <a:schemeClr val="bg1">
              <a:lumMod val="75000"/>
            </a:schemeClr>
          </a:solidFill>
        </p:grpSpPr>
        <p:sp>
          <p:nvSpPr>
            <p:cNvPr id="37" name="Oval 36">
              <a:extLst>
                <a:ext uri="{FF2B5EF4-FFF2-40B4-BE49-F238E27FC236}">
                  <a16:creationId xmlns:a16="http://schemas.microsoft.com/office/drawing/2014/main" id="{01F467B8-8363-641E-4573-570A2AF8E2FF}"/>
                </a:ext>
              </a:extLst>
            </p:cNvPr>
            <p:cNvSpPr/>
            <p:nvPr/>
          </p:nvSpPr>
          <p:spPr>
            <a:xfrm>
              <a:off x="540064" y="4084894"/>
              <a:ext cx="726315" cy="7263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38" name="Picture 37">
              <a:extLst>
                <a:ext uri="{FF2B5EF4-FFF2-40B4-BE49-F238E27FC236}">
                  <a16:creationId xmlns:a16="http://schemas.microsoft.com/office/drawing/2014/main" id="{264C8F50-9C6C-6B71-A57C-3279219AED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87762" y="4232592"/>
              <a:ext cx="430918" cy="430918"/>
            </a:xfrm>
            <a:prstGeom prst="rect">
              <a:avLst/>
            </a:prstGeom>
            <a:grpFill/>
          </p:spPr>
        </p:pic>
      </p:grpSp>
      <p:grpSp>
        <p:nvGrpSpPr>
          <p:cNvPr id="39" name="Group 38">
            <a:extLst>
              <a:ext uri="{FF2B5EF4-FFF2-40B4-BE49-F238E27FC236}">
                <a16:creationId xmlns:a16="http://schemas.microsoft.com/office/drawing/2014/main" id="{F21B468A-9D71-F0A2-D353-B66158AE85EA}"/>
              </a:ext>
            </a:extLst>
          </p:cNvPr>
          <p:cNvGrpSpPr/>
          <p:nvPr/>
        </p:nvGrpSpPr>
        <p:grpSpPr>
          <a:xfrm>
            <a:off x="1256750" y="4786215"/>
            <a:ext cx="726315" cy="726315"/>
            <a:chOff x="540064" y="5111372"/>
            <a:chExt cx="726315" cy="726315"/>
          </a:xfrm>
          <a:solidFill>
            <a:schemeClr val="bg1">
              <a:lumMod val="75000"/>
            </a:schemeClr>
          </a:solidFill>
        </p:grpSpPr>
        <p:sp>
          <p:nvSpPr>
            <p:cNvPr id="45" name="Oval 44">
              <a:extLst>
                <a:ext uri="{FF2B5EF4-FFF2-40B4-BE49-F238E27FC236}">
                  <a16:creationId xmlns:a16="http://schemas.microsoft.com/office/drawing/2014/main" id="{6AA15BB2-830E-F614-58D8-AE002EA86C94}"/>
                </a:ext>
              </a:extLst>
            </p:cNvPr>
            <p:cNvSpPr/>
            <p:nvPr/>
          </p:nvSpPr>
          <p:spPr>
            <a:xfrm>
              <a:off x="540064" y="5111372"/>
              <a:ext cx="726315" cy="7263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46" name="Picture 45">
              <a:extLst>
                <a:ext uri="{FF2B5EF4-FFF2-40B4-BE49-F238E27FC236}">
                  <a16:creationId xmlns:a16="http://schemas.microsoft.com/office/drawing/2014/main" id="{194DE8AC-EFDF-DE54-1EEF-3AE84C701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112" y="5240132"/>
              <a:ext cx="440219" cy="440219"/>
            </a:xfrm>
            <a:prstGeom prst="rect">
              <a:avLst/>
            </a:prstGeom>
            <a:grpFill/>
          </p:spPr>
        </p:pic>
      </p:grpSp>
      <p:grpSp>
        <p:nvGrpSpPr>
          <p:cNvPr id="56" name="Group 55">
            <a:extLst>
              <a:ext uri="{FF2B5EF4-FFF2-40B4-BE49-F238E27FC236}">
                <a16:creationId xmlns:a16="http://schemas.microsoft.com/office/drawing/2014/main" id="{CB974AED-5B2B-8CED-E5DF-C00011B2A306}"/>
              </a:ext>
            </a:extLst>
          </p:cNvPr>
          <p:cNvGrpSpPr/>
          <p:nvPr/>
        </p:nvGrpSpPr>
        <p:grpSpPr>
          <a:xfrm>
            <a:off x="1256750" y="2175446"/>
            <a:ext cx="726315" cy="726315"/>
            <a:chOff x="540064" y="3067565"/>
            <a:chExt cx="726315" cy="726315"/>
          </a:xfrm>
          <a:solidFill>
            <a:schemeClr val="bg1">
              <a:lumMod val="75000"/>
            </a:schemeClr>
          </a:solidFill>
        </p:grpSpPr>
        <p:sp>
          <p:nvSpPr>
            <p:cNvPr id="57" name="Oval 56">
              <a:extLst>
                <a:ext uri="{FF2B5EF4-FFF2-40B4-BE49-F238E27FC236}">
                  <a16:creationId xmlns:a16="http://schemas.microsoft.com/office/drawing/2014/main" id="{0E336337-2932-0569-35C4-760433B0BD0F}"/>
                </a:ext>
              </a:extLst>
            </p:cNvPr>
            <p:cNvSpPr/>
            <p:nvPr/>
          </p:nvSpPr>
          <p:spPr>
            <a:xfrm>
              <a:off x="540064" y="3067565"/>
              <a:ext cx="726315" cy="7263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58" name="Picture 57">
              <a:extLst>
                <a:ext uri="{FF2B5EF4-FFF2-40B4-BE49-F238E27FC236}">
                  <a16:creationId xmlns:a16="http://schemas.microsoft.com/office/drawing/2014/main" id="{C50C3527-C74A-2483-10AF-75C2D0D0BD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230" y="3178582"/>
              <a:ext cx="485982" cy="485982"/>
            </a:xfrm>
            <a:prstGeom prst="rect">
              <a:avLst/>
            </a:prstGeom>
            <a:grpFill/>
          </p:spPr>
        </p:pic>
      </p:grpSp>
      <p:sp>
        <p:nvSpPr>
          <p:cNvPr id="59" name="Trapezium 11">
            <a:extLst>
              <a:ext uri="{FF2B5EF4-FFF2-40B4-BE49-F238E27FC236}">
                <a16:creationId xmlns:a16="http://schemas.microsoft.com/office/drawing/2014/main" id="{D83CFC1A-2B05-8C21-7499-A18CE8731243}"/>
              </a:ext>
            </a:extLst>
          </p:cNvPr>
          <p:cNvSpPr/>
          <p:nvPr/>
        </p:nvSpPr>
        <p:spPr>
          <a:xfrm rot="16200000">
            <a:off x="8103807" y="2683616"/>
            <a:ext cx="5072173" cy="1710627"/>
          </a:xfrm>
          <a:prstGeom prst="trapezoid">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tIns="72000" rIns="72000" bIns="72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ova"/>
                <a:ea typeface="+mn-ea"/>
                <a:cs typeface="+mn-cs"/>
              </a:rPr>
              <a:t>Proven  Operating Model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ova"/>
                <a:ea typeface="+mn-ea"/>
                <a:cs typeface="+mn-cs"/>
              </a:rPr>
              <a:t>Professional and Managed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ova"/>
                <a:ea typeface="+mn-ea"/>
                <a:cs typeface="+mn-cs"/>
              </a:rPr>
              <a:t>Open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ova"/>
                <a:ea typeface="+mn-ea"/>
                <a:cs typeface="+mn-cs"/>
              </a:rPr>
              <a:t>Robust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ova"/>
                <a:ea typeface="+mn-ea"/>
                <a:cs typeface="+mn-cs"/>
              </a:rPr>
              <a:t>Partner Ecosystem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ova"/>
              <a:ea typeface="+mn-ea"/>
              <a:cs typeface="+mn-cs"/>
            </a:endParaRPr>
          </a:p>
        </p:txBody>
      </p:sp>
      <p:cxnSp>
        <p:nvCxnSpPr>
          <p:cNvPr id="60" name="Straight Connector 59">
            <a:extLst>
              <a:ext uri="{FF2B5EF4-FFF2-40B4-BE49-F238E27FC236}">
                <a16:creationId xmlns:a16="http://schemas.microsoft.com/office/drawing/2014/main" id="{918E04D8-0479-B196-4D79-34FF2648CF78}"/>
              </a:ext>
            </a:extLst>
          </p:cNvPr>
          <p:cNvCxnSpPr>
            <a:cxnSpLocks/>
          </p:cNvCxnSpPr>
          <p:nvPr/>
        </p:nvCxnSpPr>
        <p:spPr>
          <a:xfrm>
            <a:off x="10243164" y="2772445"/>
            <a:ext cx="793458" cy="0"/>
          </a:xfrm>
          <a:prstGeom prst="line">
            <a:avLst/>
          </a:prstGeom>
          <a:ln w="9525" cap="rnd">
            <a:solidFill>
              <a:schemeClr val="bg1">
                <a:lumMod val="85000"/>
              </a:schemeClr>
            </a:soli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7E4BF2BA-F31D-60D4-6657-1755CEAF1C2A}"/>
              </a:ext>
            </a:extLst>
          </p:cNvPr>
          <p:cNvCxnSpPr>
            <a:cxnSpLocks/>
          </p:cNvCxnSpPr>
          <p:nvPr/>
        </p:nvCxnSpPr>
        <p:spPr>
          <a:xfrm>
            <a:off x="10243164" y="4331208"/>
            <a:ext cx="793458" cy="0"/>
          </a:xfrm>
          <a:prstGeom prst="line">
            <a:avLst/>
          </a:prstGeom>
          <a:ln w="9525" cap="rnd">
            <a:solidFill>
              <a:schemeClr val="bg1">
                <a:lumMod val="85000"/>
              </a:schemeClr>
            </a:solidFill>
            <a:prstDash val="solid"/>
            <a:round/>
          </a:ln>
          <a:effectLst/>
        </p:spPr>
        <p:style>
          <a:lnRef idx="2">
            <a:schemeClr val="accent1"/>
          </a:lnRef>
          <a:fillRef idx="0">
            <a:schemeClr val="accent1"/>
          </a:fillRef>
          <a:effectRef idx="1">
            <a:schemeClr val="accent1"/>
          </a:effectRef>
          <a:fontRef idx="minor">
            <a:schemeClr val="tx1"/>
          </a:fontRef>
        </p:style>
      </p:cxnSp>
      <p:sp>
        <p:nvSpPr>
          <p:cNvPr id="3" name="Trapezium 11">
            <a:extLst>
              <a:ext uri="{FF2B5EF4-FFF2-40B4-BE49-F238E27FC236}">
                <a16:creationId xmlns:a16="http://schemas.microsoft.com/office/drawing/2014/main" id="{F7FA1233-3E00-3F5A-E762-BA513B5A6AD1}"/>
              </a:ext>
            </a:extLst>
          </p:cNvPr>
          <p:cNvSpPr/>
          <p:nvPr/>
        </p:nvSpPr>
        <p:spPr>
          <a:xfrm rot="16200000">
            <a:off x="8100560" y="2679593"/>
            <a:ext cx="5072173" cy="1710627"/>
          </a:xfrm>
          <a:prstGeom prst="trapezoid">
            <a:avLst>
              <a:gd name="adj" fmla="val 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tIns="72000" rIns="72000" bIns="72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ova"/>
                <a:ea typeface="+mn-ea"/>
                <a:cs typeface="+mn-cs"/>
              </a:rPr>
              <a:t>Proven  Operating Model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ova"/>
                <a:ea typeface="+mn-ea"/>
                <a:cs typeface="+mn-cs"/>
              </a:rPr>
              <a:t>Professional and Managed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ova"/>
                <a:ea typeface="+mn-ea"/>
                <a:cs typeface="+mn-cs"/>
              </a:rPr>
              <a:t>Open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ova"/>
                <a:ea typeface="+mn-ea"/>
                <a:cs typeface="+mn-cs"/>
              </a:rPr>
              <a:t>Robust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ova"/>
                <a:ea typeface="+mn-ea"/>
                <a:cs typeface="+mn-cs"/>
              </a:rPr>
              <a:t>Partner Ecosystem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Nova"/>
              <a:ea typeface="+mn-ea"/>
              <a:cs typeface="+mn-cs"/>
            </a:endParaRPr>
          </a:p>
        </p:txBody>
      </p:sp>
      <p:pic>
        <p:nvPicPr>
          <p:cNvPr id="4" name="Picture 9" descr="A picture containing graphics, design&#10;&#10;Description automatically generated">
            <a:extLst>
              <a:ext uri="{FF2B5EF4-FFF2-40B4-BE49-F238E27FC236}">
                <a16:creationId xmlns:a16="http://schemas.microsoft.com/office/drawing/2014/main" id="{E5D6B186-C3CF-1287-B380-CC39616A4D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87531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7D6048-323F-4C19-12AA-5D22342EC5A9}"/>
              </a:ext>
            </a:extLst>
          </p:cNvPr>
          <p:cNvSpPr txBox="1"/>
          <p:nvPr/>
        </p:nvSpPr>
        <p:spPr>
          <a:xfrm>
            <a:off x="1193790" y="1272872"/>
            <a:ext cx="234000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600"/>
              </a:spcAft>
              <a:buClr>
                <a:srgbClr val="006CB7"/>
              </a:buClr>
              <a:buSzTx/>
              <a:buFontTx/>
              <a:buNone/>
              <a:tabLst/>
              <a:defRPr/>
            </a:pPr>
            <a:r>
              <a:rPr kumimoji="0" lang="en-GB" sz="1800" b="1" i="0" u="none" strike="noStrike" kern="1200" cap="none" spc="0" normalizeH="0" baseline="0" noProof="0" dirty="0">
                <a:ln>
                  <a:noFill/>
                </a:ln>
                <a:solidFill>
                  <a:srgbClr val="000000">
                    <a:lumMod val="65000"/>
                    <a:lumOff val="35000"/>
                  </a:srgbClr>
                </a:solidFill>
                <a:effectLst/>
                <a:uLnTx/>
                <a:uFillTx/>
                <a:latin typeface="Arial Nova" panose="020B0504020202020204" pitchFamily="34" charset="0"/>
                <a:ea typeface="+mn-ea"/>
                <a:cs typeface="+mn-cs"/>
              </a:rPr>
              <a:t>On-premise</a:t>
            </a:r>
          </a:p>
        </p:txBody>
      </p:sp>
      <p:sp>
        <p:nvSpPr>
          <p:cNvPr id="33" name="TextBox 32">
            <a:extLst>
              <a:ext uri="{FF2B5EF4-FFF2-40B4-BE49-F238E27FC236}">
                <a16:creationId xmlns:a16="http://schemas.microsoft.com/office/drawing/2014/main" id="{35D7D0C2-0789-C6F3-A916-FBB2A8D6C579}"/>
              </a:ext>
            </a:extLst>
          </p:cNvPr>
          <p:cNvSpPr txBox="1"/>
          <p:nvPr/>
        </p:nvSpPr>
        <p:spPr>
          <a:xfrm>
            <a:off x="4645748" y="1279320"/>
            <a:ext cx="2339999"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600"/>
              </a:spcAft>
              <a:buClr>
                <a:srgbClr val="006CB7"/>
              </a:buClr>
              <a:buSzTx/>
              <a:buFontTx/>
              <a:buNone/>
              <a:tabLst/>
              <a:defRPr/>
            </a:pPr>
            <a:r>
              <a:rPr kumimoji="0" lang="en-GB" sz="1800" b="1" i="0" u="none" strike="noStrike" kern="1200" cap="none" spc="0" normalizeH="0" baseline="0" noProof="0" dirty="0">
                <a:ln>
                  <a:noFill/>
                </a:ln>
                <a:solidFill>
                  <a:srgbClr val="000000">
                    <a:lumMod val="65000"/>
                    <a:lumOff val="35000"/>
                  </a:srgbClr>
                </a:solidFill>
                <a:effectLst/>
                <a:uLnTx/>
                <a:uFillTx/>
                <a:latin typeface="Arial Nova" panose="020B0504020202020204" pitchFamily="34" charset="0"/>
                <a:ea typeface="+mn-ea"/>
                <a:cs typeface="+mn-cs"/>
              </a:rPr>
              <a:t>Cloud Hosted</a:t>
            </a:r>
          </a:p>
        </p:txBody>
      </p:sp>
      <p:sp>
        <p:nvSpPr>
          <p:cNvPr id="51" name="TextBox 50">
            <a:extLst>
              <a:ext uri="{FF2B5EF4-FFF2-40B4-BE49-F238E27FC236}">
                <a16:creationId xmlns:a16="http://schemas.microsoft.com/office/drawing/2014/main" id="{C65FD30B-58EE-2569-2332-9C0E83D4D980}"/>
              </a:ext>
            </a:extLst>
          </p:cNvPr>
          <p:cNvSpPr txBox="1"/>
          <p:nvPr/>
        </p:nvSpPr>
        <p:spPr>
          <a:xfrm>
            <a:off x="7870163" y="1274471"/>
            <a:ext cx="2795085"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600"/>
              </a:spcAft>
              <a:buClr>
                <a:srgbClr val="006CB7"/>
              </a:buClr>
              <a:buSzTx/>
              <a:buFontTx/>
              <a:buNone/>
              <a:tabLst/>
              <a:defRPr/>
            </a:pPr>
            <a:r>
              <a:rPr kumimoji="0" lang="en-GB" sz="1800" b="1" i="0" u="none" strike="noStrike" kern="1200" cap="none" spc="0" normalizeH="0" baseline="0" noProof="0">
                <a:ln>
                  <a:noFill/>
                </a:ln>
                <a:solidFill>
                  <a:srgbClr val="000000">
                    <a:lumMod val="65000"/>
                    <a:lumOff val="35000"/>
                  </a:srgbClr>
                </a:solidFill>
                <a:effectLst/>
                <a:uLnTx/>
                <a:uFillTx/>
                <a:latin typeface="Arial Nova" panose="020B0504020202020204" pitchFamily="34" charset="0"/>
                <a:ea typeface="+mn-ea"/>
                <a:cs typeface="+mn-cs"/>
              </a:rPr>
              <a:t>SS&amp;C | Blue Prism</a:t>
            </a:r>
            <a:r>
              <a:rPr kumimoji="0" lang="en-GB" sz="1800" b="1" i="0" u="none" strike="noStrike" kern="1200" cap="none" spc="0" normalizeH="0" baseline="30000" noProof="0">
                <a:ln>
                  <a:noFill/>
                </a:ln>
                <a:solidFill>
                  <a:srgbClr val="000000">
                    <a:lumMod val="65000"/>
                    <a:lumOff val="35000"/>
                  </a:srgbClr>
                </a:solidFill>
                <a:effectLst/>
                <a:uLnTx/>
                <a:uFillTx/>
                <a:latin typeface="Arial Nova" panose="020B0504020202020204" pitchFamily="34" charset="0"/>
                <a:ea typeface="+mn-ea"/>
                <a:cs typeface="+mn-cs"/>
              </a:rPr>
              <a:t>®</a:t>
            </a:r>
            <a:r>
              <a:rPr kumimoji="0" lang="en-GB" sz="1800" b="1" i="0" u="none" strike="noStrike" kern="1200" cap="none" spc="0" normalizeH="0" baseline="0" noProof="0">
                <a:ln>
                  <a:noFill/>
                </a:ln>
                <a:solidFill>
                  <a:srgbClr val="000000">
                    <a:lumMod val="65000"/>
                    <a:lumOff val="35000"/>
                  </a:srgbClr>
                </a:solidFill>
                <a:effectLst/>
                <a:uLnTx/>
                <a:uFillTx/>
                <a:latin typeface="Arial Nova" panose="020B0504020202020204" pitchFamily="34" charset="0"/>
                <a:ea typeface="+mn-ea"/>
                <a:cs typeface="+mn-cs"/>
              </a:rPr>
              <a:t> Cloud</a:t>
            </a:r>
          </a:p>
        </p:txBody>
      </p:sp>
      <p:sp>
        <p:nvSpPr>
          <p:cNvPr id="2" name="Title 1">
            <a:extLst>
              <a:ext uri="{FF2B5EF4-FFF2-40B4-BE49-F238E27FC236}">
                <a16:creationId xmlns:a16="http://schemas.microsoft.com/office/drawing/2014/main" id="{1D9E3066-4C74-6F42-8B6C-4FE22192C021}"/>
              </a:ext>
            </a:extLst>
          </p:cNvPr>
          <p:cNvSpPr>
            <a:spLocks noGrp="1"/>
          </p:cNvSpPr>
          <p:nvPr>
            <p:ph type="title"/>
          </p:nvPr>
        </p:nvSpPr>
        <p:spPr>
          <a:xfrm>
            <a:off x="640080" y="457200"/>
            <a:ext cx="10881360" cy="566651"/>
          </a:xfrm>
        </p:spPr>
        <p:txBody>
          <a:bodyPr/>
          <a:lstStyle/>
          <a:p>
            <a:r>
              <a:rPr lang="en-GB" dirty="0"/>
              <a:t>SS&amp;C Blue Prism Deployments - TCO</a:t>
            </a:r>
          </a:p>
        </p:txBody>
      </p:sp>
      <p:sp>
        <p:nvSpPr>
          <p:cNvPr id="4" name="Slide Number Placeholder 3">
            <a:extLst>
              <a:ext uri="{FF2B5EF4-FFF2-40B4-BE49-F238E27FC236}">
                <a16:creationId xmlns:a16="http://schemas.microsoft.com/office/drawing/2014/main" id="{23D5F79D-26F9-5B4D-921A-92AE4A26C36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000000">
                  <a:lumMod val="65000"/>
                  <a:lumOff val="35000"/>
                </a:srgbClr>
              </a:solidFill>
              <a:effectLst/>
              <a:uLnTx/>
              <a:uFillTx/>
              <a:latin typeface="Arial Nova" panose="020B0504020202020204" pitchFamily="34" charset="0"/>
              <a:ea typeface="+mn-ea"/>
              <a:cs typeface="+mn-cs"/>
            </a:endParaRPr>
          </a:p>
        </p:txBody>
      </p:sp>
      <p:grpSp>
        <p:nvGrpSpPr>
          <p:cNvPr id="9" name="Group 8">
            <a:extLst>
              <a:ext uri="{FF2B5EF4-FFF2-40B4-BE49-F238E27FC236}">
                <a16:creationId xmlns:a16="http://schemas.microsoft.com/office/drawing/2014/main" id="{A9299583-84D3-92C2-8E8F-A751841CB9A5}"/>
              </a:ext>
            </a:extLst>
          </p:cNvPr>
          <p:cNvGrpSpPr/>
          <p:nvPr/>
        </p:nvGrpSpPr>
        <p:grpSpPr>
          <a:xfrm>
            <a:off x="1193790" y="1714144"/>
            <a:ext cx="2340000" cy="3551296"/>
            <a:chOff x="1145664" y="2253583"/>
            <a:chExt cx="2340000" cy="3551296"/>
          </a:xfrm>
          <a:solidFill>
            <a:schemeClr val="accent5">
              <a:lumMod val="60000"/>
              <a:lumOff val="40000"/>
            </a:schemeClr>
          </a:solidFill>
        </p:grpSpPr>
        <p:sp>
          <p:nvSpPr>
            <p:cNvPr id="35" name="Rectangle: Rounded Corners 41">
              <a:extLst>
                <a:ext uri="{FF2B5EF4-FFF2-40B4-BE49-F238E27FC236}">
                  <a16:creationId xmlns:a16="http://schemas.microsoft.com/office/drawing/2014/main" id="{D6CDD892-A32D-6243-B041-607F5FD90456}"/>
                </a:ext>
              </a:extLst>
            </p:cNvPr>
            <p:cNvSpPr/>
            <p:nvPr/>
          </p:nvSpPr>
          <p:spPr>
            <a:xfrm>
              <a:off x="1145664" y="3051407"/>
              <a:ext cx="2340000" cy="360000"/>
            </a:xfrm>
            <a:prstGeom prst="roundRect">
              <a:avLst/>
            </a:prstGeom>
            <a:grp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Blue Prism Software</a:t>
              </a:r>
            </a:p>
          </p:txBody>
        </p:sp>
        <p:sp>
          <p:nvSpPr>
            <p:cNvPr id="39" name="Rectangle: Rounded Corners 41">
              <a:extLst>
                <a:ext uri="{FF2B5EF4-FFF2-40B4-BE49-F238E27FC236}">
                  <a16:creationId xmlns:a16="http://schemas.microsoft.com/office/drawing/2014/main" id="{6AFAA85A-5E36-BA41-BA3A-B029CAB8EA84}"/>
                </a:ext>
              </a:extLst>
            </p:cNvPr>
            <p:cNvSpPr/>
            <p:nvPr/>
          </p:nvSpPr>
          <p:spPr>
            <a:xfrm>
              <a:off x="1145664" y="2652495"/>
              <a:ext cx="2340000" cy="360000"/>
            </a:xfrm>
            <a:prstGeom prst="roundRect">
              <a:avLst/>
            </a:prstGeom>
            <a:grp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Windows OS</a:t>
              </a:r>
            </a:p>
          </p:txBody>
        </p:sp>
        <p:sp>
          <p:nvSpPr>
            <p:cNvPr id="40" name="Rectangle: Rounded Corners 41">
              <a:extLst>
                <a:ext uri="{FF2B5EF4-FFF2-40B4-BE49-F238E27FC236}">
                  <a16:creationId xmlns:a16="http://schemas.microsoft.com/office/drawing/2014/main" id="{29625772-B771-524A-AF32-6BB12A53746C}"/>
                </a:ext>
              </a:extLst>
            </p:cNvPr>
            <p:cNvSpPr/>
            <p:nvPr/>
          </p:nvSpPr>
          <p:spPr>
            <a:xfrm>
              <a:off x="1145664" y="2253583"/>
              <a:ext cx="2340000" cy="360000"/>
            </a:xfrm>
            <a:prstGeom prst="roundRect">
              <a:avLst/>
            </a:prstGeom>
            <a:grp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Infrastructure</a:t>
              </a:r>
            </a:p>
          </p:txBody>
        </p:sp>
        <p:sp>
          <p:nvSpPr>
            <p:cNvPr id="46" name="Rectangle: Rounded Corners 41">
              <a:extLst>
                <a:ext uri="{FF2B5EF4-FFF2-40B4-BE49-F238E27FC236}">
                  <a16:creationId xmlns:a16="http://schemas.microsoft.com/office/drawing/2014/main" id="{1FC76F3A-DEA6-2344-824F-84C69547BD4C}"/>
                </a:ext>
              </a:extLst>
            </p:cNvPr>
            <p:cNvSpPr/>
            <p:nvPr/>
          </p:nvSpPr>
          <p:spPr>
            <a:xfrm>
              <a:off x="1145664" y="3450319"/>
              <a:ext cx="2340000" cy="360000"/>
            </a:xfrm>
            <a:prstGeom prst="roundRect">
              <a:avLst/>
            </a:prstGeom>
            <a:grp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Security</a:t>
              </a:r>
            </a:p>
          </p:txBody>
        </p:sp>
        <p:sp>
          <p:nvSpPr>
            <p:cNvPr id="47" name="Rectangle: Rounded Corners 41">
              <a:extLst>
                <a:ext uri="{FF2B5EF4-FFF2-40B4-BE49-F238E27FC236}">
                  <a16:creationId xmlns:a16="http://schemas.microsoft.com/office/drawing/2014/main" id="{F98F2BE6-CE15-3D44-9F97-4D558329639B}"/>
                </a:ext>
              </a:extLst>
            </p:cNvPr>
            <p:cNvSpPr/>
            <p:nvPr/>
          </p:nvSpPr>
          <p:spPr>
            <a:xfrm>
              <a:off x="1145664" y="5045967"/>
              <a:ext cx="2340000" cy="360000"/>
            </a:xfrm>
            <a:prstGeom prst="roundRect">
              <a:avLst/>
            </a:prstGeom>
            <a:grp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Build Automations</a:t>
              </a:r>
            </a:p>
          </p:txBody>
        </p:sp>
        <p:sp>
          <p:nvSpPr>
            <p:cNvPr id="48" name="Rectangle: Rounded Corners 41">
              <a:extLst>
                <a:ext uri="{FF2B5EF4-FFF2-40B4-BE49-F238E27FC236}">
                  <a16:creationId xmlns:a16="http://schemas.microsoft.com/office/drawing/2014/main" id="{9F32AAE5-15FE-CB44-86B4-10BD7CB31DB5}"/>
                </a:ext>
              </a:extLst>
            </p:cNvPr>
            <p:cNvSpPr/>
            <p:nvPr/>
          </p:nvSpPr>
          <p:spPr>
            <a:xfrm>
              <a:off x="1145664" y="4248143"/>
              <a:ext cx="2340000" cy="360000"/>
            </a:xfrm>
            <a:prstGeom prst="roundRect">
              <a:avLst/>
            </a:prstGeom>
            <a:grp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Run, support, maintain</a:t>
              </a:r>
            </a:p>
          </p:txBody>
        </p:sp>
        <p:sp>
          <p:nvSpPr>
            <p:cNvPr id="49" name="Rectangle: Rounded Corners 41">
              <a:extLst>
                <a:ext uri="{FF2B5EF4-FFF2-40B4-BE49-F238E27FC236}">
                  <a16:creationId xmlns:a16="http://schemas.microsoft.com/office/drawing/2014/main" id="{4947FEC0-5193-6E46-B347-7011CBE1E070}"/>
                </a:ext>
              </a:extLst>
            </p:cNvPr>
            <p:cNvSpPr/>
            <p:nvPr/>
          </p:nvSpPr>
          <p:spPr>
            <a:xfrm>
              <a:off x="1145664" y="4647055"/>
              <a:ext cx="2340000" cy="360000"/>
            </a:xfrm>
            <a:prstGeom prst="roundRect">
              <a:avLst/>
            </a:prstGeom>
            <a:grp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Upgrade</a:t>
              </a:r>
            </a:p>
          </p:txBody>
        </p:sp>
        <p:sp>
          <p:nvSpPr>
            <p:cNvPr id="67" name="Rectangle: Rounded Corners 41">
              <a:extLst>
                <a:ext uri="{FF2B5EF4-FFF2-40B4-BE49-F238E27FC236}">
                  <a16:creationId xmlns:a16="http://schemas.microsoft.com/office/drawing/2014/main" id="{1123BA44-5850-8149-9A71-99C02F5DD0E1}"/>
                </a:ext>
              </a:extLst>
            </p:cNvPr>
            <p:cNvSpPr/>
            <p:nvPr/>
          </p:nvSpPr>
          <p:spPr>
            <a:xfrm>
              <a:off x="1145664" y="3849231"/>
              <a:ext cx="2340000" cy="360000"/>
            </a:xfrm>
            <a:prstGeom prst="roundRect">
              <a:avLst/>
            </a:prstGeom>
            <a:grp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Scale</a:t>
              </a:r>
            </a:p>
          </p:txBody>
        </p:sp>
        <p:sp>
          <p:nvSpPr>
            <p:cNvPr id="77" name="Rectangle: Rounded Corners 41">
              <a:extLst>
                <a:ext uri="{FF2B5EF4-FFF2-40B4-BE49-F238E27FC236}">
                  <a16:creationId xmlns:a16="http://schemas.microsoft.com/office/drawing/2014/main" id="{2C600E6B-A4E8-EC78-2F76-006965A4509E}"/>
                </a:ext>
              </a:extLst>
            </p:cNvPr>
            <p:cNvSpPr/>
            <p:nvPr/>
          </p:nvSpPr>
          <p:spPr>
            <a:xfrm>
              <a:off x="1145664" y="5444879"/>
              <a:ext cx="2340000" cy="360000"/>
            </a:xfrm>
            <a:prstGeom prst="roundRect">
              <a:avLst/>
            </a:prstGeom>
            <a:grp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Best Practice</a:t>
              </a:r>
            </a:p>
          </p:txBody>
        </p:sp>
      </p:grpSp>
      <p:sp>
        <p:nvSpPr>
          <p:cNvPr id="50" name="Rectangle: Rounded Corners 41">
            <a:extLst>
              <a:ext uri="{FF2B5EF4-FFF2-40B4-BE49-F238E27FC236}">
                <a16:creationId xmlns:a16="http://schemas.microsoft.com/office/drawing/2014/main" id="{F9CA10B0-FB7A-3FC3-A95F-1595396AC677}"/>
              </a:ext>
            </a:extLst>
          </p:cNvPr>
          <p:cNvSpPr/>
          <p:nvPr/>
        </p:nvSpPr>
        <p:spPr>
          <a:xfrm>
            <a:off x="8097706" y="2477092"/>
            <a:ext cx="2340000" cy="360000"/>
          </a:xfrm>
          <a:prstGeom prst="roundRect">
            <a:avLst/>
          </a:prstGeom>
          <a:solidFill>
            <a:srgbClr val="0070C0">
              <a:alpha val="78000"/>
            </a:srgbClr>
          </a:soli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Blue Prism Software</a:t>
            </a:r>
          </a:p>
        </p:txBody>
      </p:sp>
      <p:sp>
        <p:nvSpPr>
          <p:cNvPr id="55" name="Rectangle: Rounded Corners 41">
            <a:extLst>
              <a:ext uri="{FF2B5EF4-FFF2-40B4-BE49-F238E27FC236}">
                <a16:creationId xmlns:a16="http://schemas.microsoft.com/office/drawing/2014/main" id="{28D07E83-B48D-8209-0A76-61EEE1414CD2}"/>
              </a:ext>
            </a:extLst>
          </p:cNvPr>
          <p:cNvSpPr/>
          <p:nvPr/>
        </p:nvSpPr>
        <p:spPr>
          <a:xfrm>
            <a:off x="8097706" y="2078180"/>
            <a:ext cx="2340000" cy="360000"/>
          </a:xfrm>
          <a:prstGeom prst="roundRect">
            <a:avLst/>
          </a:prstGeom>
          <a:solidFill>
            <a:srgbClr val="0070C0">
              <a:alpha val="78000"/>
            </a:srgbClr>
          </a:soli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Windows OS</a:t>
            </a:r>
          </a:p>
        </p:txBody>
      </p:sp>
      <p:sp>
        <p:nvSpPr>
          <p:cNvPr id="56" name="Rectangle: Rounded Corners 41">
            <a:extLst>
              <a:ext uri="{FF2B5EF4-FFF2-40B4-BE49-F238E27FC236}">
                <a16:creationId xmlns:a16="http://schemas.microsoft.com/office/drawing/2014/main" id="{19BA2E0D-0BC0-FCD7-173D-4A1CFE14905C}"/>
              </a:ext>
            </a:extLst>
          </p:cNvPr>
          <p:cNvSpPr/>
          <p:nvPr/>
        </p:nvSpPr>
        <p:spPr>
          <a:xfrm>
            <a:off x="8097706" y="1679268"/>
            <a:ext cx="2340000" cy="360000"/>
          </a:xfrm>
          <a:prstGeom prst="roundRect">
            <a:avLst/>
          </a:prstGeom>
          <a:gradFill>
            <a:gsLst>
              <a:gs pos="48000">
                <a:srgbClr val="388FCE"/>
              </a:gs>
              <a:gs pos="82000">
                <a:schemeClr val="accent1">
                  <a:lumMod val="60000"/>
                  <a:lumOff val="40000"/>
                </a:schemeClr>
              </a:gs>
            </a:gsLst>
            <a:path path="circle">
              <a:fillToRect l="100000" t="100000"/>
            </a:path>
          </a:gra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Infrastructure</a:t>
            </a:r>
          </a:p>
        </p:txBody>
      </p:sp>
      <p:sp>
        <p:nvSpPr>
          <p:cNvPr id="57" name="Rectangle: Rounded Corners 41">
            <a:extLst>
              <a:ext uri="{FF2B5EF4-FFF2-40B4-BE49-F238E27FC236}">
                <a16:creationId xmlns:a16="http://schemas.microsoft.com/office/drawing/2014/main" id="{52D2FFB0-7EDC-27B9-03F6-4A4D5A7079AA}"/>
              </a:ext>
            </a:extLst>
          </p:cNvPr>
          <p:cNvSpPr/>
          <p:nvPr/>
        </p:nvSpPr>
        <p:spPr>
          <a:xfrm>
            <a:off x="8097706" y="2876004"/>
            <a:ext cx="2340000" cy="360000"/>
          </a:xfrm>
          <a:prstGeom prst="roundRect">
            <a:avLst/>
          </a:prstGeom>
          <a:gradFill flip="none" rotWithShape="1">
            <a:gsLst>
              <a:gs pos="85047">
                <a:srgbClr val="388CC7"/>
              </a:gs>
              <a:gs pos="21000">
                <a:srgbClr val="388CC7"/>
              </a:gs>
              <a:gs pos="6000">
                <a:schemeClr val="accent5">
                  <a:lumMod val="60000"/>
                  <a:lumOff val="40000"/>
                </a:schemeClr>
              </a:gs>
            </a:gsLst>
            <a:lin ang="0" scaled="1"/>
            <a:tileRect/>
          </a:gra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Security</a:t>
            </a:r>
          </a:p>
        </p:txBody>
      </p:sp>
      <p:sp>
        <p:nvSpPr>
          <p:cNvPr id="58" name="Rectangle: Rounded Corners 41">
            <a:extLst>
              <a:ext uri="{FF2B5EF4-FFF2-40B4-BE49-F238E27FC236}">
                <a16:creationId xmlns:a16="http://schemas.microsoft.com/office/drawing/2014/main" id="{9556022D-495C-F41B-B0D0-AC3F21B44E78}"/>
              </a:ext>
            </a:extLst>
          </p:cNvPr>
          <p:cNvSpPr/>
          <p:nvPr/>
        </p:nvSpPr>
        <p:spPr>
          <a:xfrm>
            <a:off x="8097706" y="4465088"/>
            <a:ext cx="2340000" cy="360000"/>
          </a:xfrm>
          <a:prstGeom prst="roundRect">
            <a:avLst/>
          </a:prstGeom>
          <a:solidFill>
            <a:schemeClr val="accent5">
              <a:lumMod val="60000"/>
              <a:lumOff val="40000"/>
            </a:schemeClr>
          </a:soli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Arial Nova"/>
                <a:ea typeface="+mn-ea"/>
                <a:cs typeface="+mn-cs"/>
                <a:sym typeface="Arial"/>
              </a:rPr>
              <a:t>Build Automations</a:t>
            </a:r>
          </a:p>
        </p:txBody>
      </p:sp>
      <p:sp>
        <p:nvSpPr>
          <p:cNvPr id="59" name="Rectangle: Rounded Corners 41">
            <a:extLst>
              <a:ext uri="{FF2B5EF4-FFF2-40B4-BE49-F238E27FC236}">
                <a16:creationId xmlns:a16="http://schemas.microsoft.com/office/drawing/2014/main" id="{C782B862-BD7E-17BA-694D-F7CDA99AFC91}"/>
              </a:ext>
            </a:extLst>
          </p:cNvPr>
          <p:cNvSpPr/>
          <p:nvPr/>
        </p:nvSpPr>
        <p:spPr>
          <a:xfrm>
            <a:off x="8097706" y="3673828"/>
            <a:ext cx="2340000" cy="360000"/>
          </a:xfrm>
          <a:prstGeom prst="roundRect">
            <a:avLst/>
          </a:prstGeom>
          <a:gradFill flip="none" rotWithShape="1">
            <a:gsLst>
              <a:gs pos="75000">
                <a:srgbClr val="388CC7"/>
              </a:gs>
              <a:gs pos="99000">
                <a:schemeClr val="accent5">
                  <a:lumMod val="60000"/>
                  <a:lumOff val="40000"/>
                </a:schemeClr>
              </a:gs>
            </a:gsLst>
            <a:path path="circle">
              <a:fillToRect l="100000" t="100000"/>
            </a:path>
            <a:tileRect r="-100000" b="-100000"/>
          </a:gra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Run, support, maintain</a:t>
            </a:r>
          </a:p>
        </p:txBody>
      </p:sp>
      <p:sp>
        <p:nvSpPr>
          <p:cNvPr id="60" name="Rectangle: Rounded Corners 41">
            <a:extLst>
              <a:ext uri="{FF2B5EF4-FFF2-40B4-BE49-F238E27FC236}">
                <a16:creationId xmlns:a16="http://schemas.microsoft.com/office/drawing/2014/main" id="{F3B78542-D046-9972-A285-25A6997890F9}"/>
              </a:ext>
            </a:extLst>
          </p:cNvPr>
          <p:cNvSpPr/>
          <p:nvPr/>
        </p:nvSpPr>
        <p:spPr>
          <a:xfrm>
            <a:off x="8097706" y="4067040"/>
            <a:ext cx="2340000" cy="360000"/>
          </a:xfrm>
          <a:prstGeom prst="roundRect">
            <a:avLst/>
          </a:prstGeom>
          <a:gradFill>
            <a:gsLst>
              <a:gs pos="22000">
                <a:srgbClr val="388CC7"/>
              </a:gs>
              <a:gs pos="4000">
                <a:schemeClr val="accent5">
                  <a:lumMod val="60000"/>
                  <a:lumOff val="40000"/>
                </a:schemeClr>
              </a:gs>
            </a:gsLst>
            <a:lin ang="0" scaled="1"/>
          </a:gra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Upgrade</a:t>
            </a:r>
          </a:p>
        </p:txBody>
      </p:sp>
      <p:sp>
        <p:nvSpPr>
          <p:cNvPr id="61" name="Rectangle: Rounded Corners 41">
            <a:extLst>
              <a:ext uri="{FF2B5EF4-FFF2-40B4-BE49-F238E27FC236}">
                <a16:creationId xmlns:a16="http://schemas.microsoft.com/office/drawing/2014/main" id="{BCBB427E-ED32-4BFE-BB2C-2B93E92036AE}"/>
              </a:ext>
            </a:extLst>
          </p:cNvPr>
          <p:cNvSpPr/>
          <p:nvPr/>
        </p:nvSpPr>
        <p:spPr>
          <a:xfrm>
            <a:off x="8097706" y="3274916"/>
            <a:ext cx="2340000" cy="360000"/>
          </a:xfrm>
          <a:prstGeom prst="roundRect">
            <a:avLst/>
          </a:prstGeom>
          <a:solidFill>
            <a:schemeClr val="accent2">
              <a:alpha val="78000"/>
            </a:schemeClr>
          </a:soli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Scale</a:t>
            </a:r>
          </a:p>
        </p:txBody>
      </p:sp>
      <p:sp>
        <p:nvSpPr>
          <p:cNvPr id="62" name="Rectangle: Rounded Corners 41">
            <a:extLst>
              <a:ext uri="{FF2B5EF4-FFF2-40B4-BE49-F238E27FC236}">
                <a16:creationId xmlns:a16="http://schemas.microsoft.com/office/drawing/2014/main" id="{D0A88030-C765-836A-01EA-FA96005A1AB9}"/>
              </a:ext>
            </a:extLst>
          </p:cNvPr>
          <p:cNvSpPr/>
          <p:nvPr/>
        </p:nvSpPr>
        <p:spPr>
          <a:xfrm>
            <a:off x="8097706" y="4870564"/>
            <a:ext cx="2340000" cy="360000"/>
          </a:xfrm>
          <a:prstGeom prst="roundRect">
            <a:avLst/>
          </a:prstGeom>
          <a:gradFill>
            <a:gsLst>
              <a:gs pos="44000">
                <a:srgbClr val="388CC7"/>
              </a:gs>
              <a:gs pos="15000">
                <a:schemeClr val="accent5">
                  <a:lumMod val="60000"/>
                  <a:lumOff val="40000"/>
                </a:schemeClr>
              </a:gs>
            </a:gsLst>
            <a:lin ang="0" scaled="1"/>
          </a:gra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Best Practice</a:t>
            </a:r>
          </a:p>
        </p:txBody>
      </p:sp>
      <p:sp>
        <p:nvSpPr>
          <p:cNvPr id="74" name="Rectangle: Rounded Corners 41">
            <a:extLst>
              <a:ext uri="{FF2B5EF4-FFF2-40B4-BE49-F238E27FC236}">
                <a16:creationId xmlns:a16="http://schemas.microsoft.com/office/drawing/2014/main" id="{08542899-4A41-0282-7142-731F3D5B12A0}"/>
              </a:ext>
            </a:extLst>
          </p:cNvPr>
          <p:cNvSpPr/>
          <p:nvPr/>
        </p:nvSpPr>
        <p:spPr>
          <a:xfrm>
            <a:off x="4645748" y="2511968"/>
            <a:ext cx="2340000" cy="360000"/>
          </a:xfrm>
          <a:prstGeom prst="roundRect">
            <a:avLst/>
          </a:prstGeom>
          <a:solidFill>
            <a:schemeClr val="accent5">
              <a:lumMod val="60000"/>
              <a:lumOff val="40000"/>
            </a:schemeClr>
          </a:soli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Blue Prism Software</a:t>
            </a:r>
          </a:p>
        </p:txBody>
      </p:sp>
      <p:sp>
        <p:nvSpPr>
          <p:cNvPr id="75" name="Rectangle: Rounded Corners 41">
            <a:extLst>
              <a:ext uri="{FF2B5EF4-FFF2-40B4-BE49-F238E27FC236}">
                <a16:creationId xmlns:a16="http://schemas.microsoft.com/office/drawing/2014/main" id="{F10BEA1E-6CBD-A783-7801-78B4D2664510}"/>
              </a:ext>
            </a:extLst>
          </p:cNvPr>
          <p:cNvSpPr/>
          <p:nvPr/>
        </p:nvSpPr>
        <p:spPr>
          <a:xfrm>
            <a:off x="4645748" y="2113056"/>
            <a:ext cx="2340000" cy="360000"/>
          </a:xfrm>
          <a:prstGeom prst="roundRect">
            <a:avLst/>
          </a:prstGeom>
          <a:gradFill flip="none" rotWithShape="1">
            <a:gsLst>
              <a:gs pos="10000">
                <a:schemeClr val="accent1">
                  <a:lumMod val="60000"/>
                  <a:lumOff val="40000"/>
                </a:schemeClr>
              </a:gs>
              <a:gs pos="4000">
                <a:schemeClr val="accent5">
                  <a:lumMod val="60000"/>
                  <a:lumOff val="40000"/>
                </a:schemeClr>
              </a:gs>
            </a:gsLst>
            <a:lin ang="0" scaled="1"/>
            <a:tileRect/>
          </a:gra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Windows OS</a:t>
            </a:r>
          </a:p>
        </p:txBody>
      </p:sp>
      <p:sp>
        <p:nvSpPr>
          <p:cNvPr id="76" name="Rectangle: Rounded Corners 41">
            <a:extLst>
              <a:ext uri="{FF2B5EF4-FFF2-40B4-BE49-F238E27FC236}">
                <a16:creationId xmlns:a16="http://schemas.microsoft.com/office/drawing/2014/main" id="{D153EF5B-24B6-7FE0-B6CE-6D3FF4BE4AEB}"/>
              </a:ext>
            </a:extLst>
          </p:cNvPr>
          <p:cNvSpPr/>
          <p:nvPr/>
        </p:nvSpPr>
        <p:spPr>
          <a:xfrm>
            <a:off x="4645748" y="1714144"/>
            <a:ext cx="2340000" cy="360000"/>
          </a:xfrm>
          <a:prstGeom prst="roundRect">
            <a:avLst/>
          </a:prstGeom>
          <a:gradFill flip="none" rotWithShape="1">
            <a:gsLst>
              <a:gs pos="18000">
                <a:schemeClr val="accent5">
                  <a:lumMod val="60000"/>
                  <a:lumOff val="40000"/>
                </a:schemeClr>
              </a:gs>
              <a:gs pos="67000">
                <a:schemeClr val="accent1">
                  <a:lumMod val="60000"/>
                  <a:lumOff val="40000"/>
                </a:schemeClr>
              </a:gs>
            </a:gsLst>
            <a:lin ang="10800000" scaled="1"/>
            <a:tileRect/>
          </a:gra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Arial Nova"/>
                <a:ea typeface="+mn-ea"/>
                <a:cs typeface="+mn-cs"/>
                <a:sym typeface="Arial"/>
              </a:rPr>
              <a:t>Infrastructure</a:t>
            </a:r>
          </a:p>
        </p:txBody>
      </p:sp>
      <p:sp>
        <p:nvSpPr>
          <p:cNvPr id="78" name="Rectangle: Rounded Corners 41">
            <a:extLst>
              <a:ext uri="{FF2B5EF4-FFF2-40B4-BE49-F238E27FC236}">
                <a16:creationId xmlns:a16="http://schemas.microsoft.com/office/drawing/2014/main" id="{9095A899-DA07-818A-9E56-A56A106F6D64}"/>
              </a:ext>
            </a:extLst>
          </p:cNvPr>
          <p:cNvSpPr/>
          <p:nvPr/>
        </p:nvSpPr>
        <p:spPr>
          <a:xfrm>
            <a:off x="4645748" y="2910880"/>
            <a:ext cx="2340000" cy="360000"/>
          </a:xfrm>
          <a:prstGeom prst="roundRect">
            <a:avLst/>
          </a:prstGeom>
          <a:gradFill flip="none" rotWithShape="1">
            <a:gsLst>
              <a:gs pos="82000">
                <a:schemeClr val="accent1">
                  <a:lumMod val="60000"/>
                  <a:lumOff val="40000"/>
                </a:schemeClr>
              </a:gs>
              <a:gs pos="45000">
                <a:schemeClr val="accent5">
                  <a:lumMod val="60000"/>
                  <a:lumOff val="40000"/>
                </a:schemeClr>
              </a:gs>
            </a:gsLst>
            <a:path path="circle">
              <a:fillToRect r="100000" b="100000"/>
            </a:path>
            <a:tileRect l="-100000" t="-100000"/>
          </a:gra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Security</a:t>
            </a:r>
          </a:p>
        </p:txBody>
      </p:sp>
      <p:sp>
        <p:nvSpPr>
          <p:cNvPr id="79" name="Rectangle: Rounded Corners 41">
            <a:extLst>
              <a:ext uri="{FF2B5EF4-FFF2-40B4-BE49-F238E27FC236}">
                <a16:creationId xmlns:a16="http://schemas.microsoft.com/office/drawing/2014/main" id="{0C88FC99-2A89-CE04-95AE-82457AE45F54}"/>
              </a:ext>
            </a:extLst>
          </p:cNvPr>
          <p:cNvSpPr/>
          <p:nvPr/>
        </p:nvSpPr>
        <p:spPr>
          <a:xfrm>
            <a:off x="4645748" y="4506528"/>
            <a:ext cx="2340000" cy="360000"/>
          </a:xfrm>
          <a:prstGeom prst="roundRect">
            <a:avLst/>
          </a:prstGeom>
          <a:solidFill>
            <a:schemeClr val="accent5">
              <a:lumMod val="60000"/>
              <a:lumOff val="40000"/>
            </a:schemeClr>
          </a:soli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Build Automations</a:t>
            </a:r>
          </a:p>
        </p:txBody>
      </p:sp>
      <p:sp>
        <p:nvSpPr>
          <p:cNvPr id="80" name="Rectangle: Rounded Corners 41">
            <a:extLst>
              <a:ext uri="{FF2B5EF4-FFF2-40B4-BE49-F238E27FC236}">
                <a16:creationId xmlns:a16="http://schemas.microsoft.com/office/drawing/2014/main" id="{3686B978-3B75-742A-D3CA-51700FE82D41}"/>
              </a:ext>
            </a:extLst>
          </p:cNvPr>
          <p:cNvSpPr/>
          <p:nvPr/>
        </p:nvSpPr>
        <p:spPr>
          <a:xfrm>
            <a:off x="4645748" y="3708704"/>
            <a:ext cx="2340000" cy="360000"/>
          </a:xfrm>
          <a:prstGeom prst="roundRect">
            <a:avLst/>
          </a:prstGeom>
          <a:gradFill>
            <a:gsLst>
              <a:gs pos="84000">
                <a:schemeClr val="accent1">
                  <a:lumMod val="60000"/>
                  <a:lumOff val="40000"/>
                </a:schemeClr>
              </a:gs>
              <a:gs pos="66000">
                <a:schemeClr val="accent5">
                  <a:lumMod val="60000"/>
                  <a:lumOff val="40000"/>
                </a:schemeClr>
              </a:gs>
            </a:gsLst>
            <a:path path="circle">
              <a:fillToRect r="100000" b="100000"/>
            </a:path>
          </a:gra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Run, support, maintain</a:t>
            </a:r>
          </a:p>
        </p:txBody>
      </p:sp>
      <p:sp>
        <p:nvSpPr>
          <p:cNvPr id="81" name="Rectangle: Rounded Corners 41">
            <a:extLst>
              <a:ext uri="{FF2B5EF4-FFF2-40B4-BE49-F238E27FC236}">
                <a16:creationId xmlns:a16="http://schemas.microsoft.com/office/drawing/2014/main" id="{E332E9C3-30DC-6F67-2B34-7B24919BE43E}"/>
              </a:ext>
            </a:extLst>
          </p:cNvPr>
          <p:cNvSpPr/>
          <p:nvPr/>
        </p:nvSpPr>
        <p:spPr>
          <a:xfrm>
            <a:off x="4645748" y="4107616"/>
            <a:ext cx="2340000" cy="360000"/>
          </a:xfrm>
          <a:prstGeom prst="roundRect">
            <a:avLst/>
          </a:prstGeom>
          <a:solidFill>
            <a:schemeClr val="accent5">
              <a:lumMod val="60000"/>
              <a:lumOff val="40000"/>
            </a:schemeClr>
          </a:soli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Upgrade</a:t>
            </a:r>
          </a:p>
        </p:txBody>
      </p:sp>
      <p:sp>
        <p:nvSpPr>
          <p:cNvPr id="82" name="Rectangle: Rounded Corners 41">
            <a:extLst>
              <a:ext uri="{FF2B5EF4-FFF2-40B4-BE49-F238E27FC236}">
                <a16:creationId xmlns:a16="http://schemas.microsoft.com/office/drawing/2014/main" id="{1B2B3926-2BE2-71AD-DF25-AEAB0426F8FB}"/>
              </a:ext>
            </a:extLst>
          </p:cNvPr>
          <p:cNvSpPr/>
          <p:nvPr/>
        </p:nvSpPr>
        <p:spPr>
          <a:xfrm>
            <a:off x="4645748" y="3309792"/>
            <a:ext cx="2340000" cy="360000"/>
          </a:xfrm>
          <a:prstGeom prst="roundRect">
            <a:avLst/>
          </a:prstGeom>
          <a:gradFill>
            <a:gsLst>
              <a:gs pos="58000">
                <a:schemeClr val="accent5">
                  <a:lumMod val="60000"/>
                  <a:lumOff val="40000"/>
                </a:schemeClr>
              </a:gs>
              <a:gs pos="85000">
                <a:srgbClr val="57D4FF"/>
              </a:gs>
            </a:gsLst>
            <a:lin ang="0" scaled="1"/>
          </a:gra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Scale</a:t>
            </a:r>
          </a:p>
        </p:txBody>
      </p:sp>
      <p:sp>
        <p:nvSpPr>
          <p:cNvPr id="83" name="Rectangle: Rounded Corners 41">
            <a:extLst>
              <a:ext uri="{FF2B5EF4-FFF2-40B4-BE49-F238E27FC236}">
                <a16:creationId xmlns:a16="http://schemas.microsoft.com/office/drawing/2014/main" id="{6231F7CD-7E67-D6B8-0AD9-474F54B062B1}"/>
              </a:ext>
            </a:extLst>
          </p:cNvPr>
          <p:cNvSpPr/>
          <p:nvPr/>
        </p:nvSpPr>
        <p:spPr>
          <a:xfrm>
            <a:off x="4645748" y="4905440"/>
            <a:ext cx="2340000" cy="360000"/>
          </a:xfrm>
          <a:prstGeom prst="roundRect">
            <a:avLst/>
          </a:prstGeom>
          <a:gradFill flip="none" rotWithShape="1">
            <a:gsLst>
              <a:gs pos="72000">
                <a:schemeClr val="accent5">
                  <a:lumMod val="60000"/>
                  <a:lumOff val="40000"/>
                </a:schemeClr>
              </a:gs>
              <a:gs pos="89000">
                <a:srgbClr val="57D4FF"/>
              </a:gs>
            </a:gsLst>
            <a:lin ang="0" scaled="1"/>
            <a:tileRect/>
          </a:gradFill>
          <a:ln>
            <a:noFill/>
          </a:ln>
        </p:spPr>
        <p:txBody>
          <a:bodyPr spcFirstLastPara="1" wrap="square" lIns="91409" tIns="45688" rIns="91409" bIns="45688" anchor="ctr" anchorCtr="0">
            <a:no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Arial Nova"/>
                <a:ea typeface="+mn-ea"/>
                <a:cs typeface="+mn-cs"/>
                <a:sym typeface="Arial"/>
              </a:rPr>
              <a:t>Best Practice</a:t>
            </a:r>
          </a:p>
        </p:txBody>
      </p:sp>
      <p:grpSp>
        <p:nvGrpSpPr>
          <p:cNvPr id="30" name="Group 29">
            <a:extLst>
              <a:ext uri="{FF2B5EF4-FFF2-40B4-BE49-F238E27FC236}">
                <a16:creationId xmlns:a16="http://schemas.microsoft.com/office/drawing/2014/main" id="{6F749571-6AAD-2248-4092-22F9595198BA}"/>
              </a:ext>
            </a:extLst>
          </p:cNvPr>
          <p:cNvGrpSpPr/>
          <p:nvPr/>
        </p:nvGrpSpPr>
        <p:grpSpPr>
          <a:xfrm>
            <a:off x="1137399" y="5492027"/>
            <a:ext cx="2381031" cy="767604"/>
            <a:chOff x="1137399" y="5492027"/>
            <a:chExt cx="2381031" cy="767604"/>
          </a:xfrm>
        </p:grpSpPr>
        <p:grpSp>
          <p:nvGrpSpPr>
            <p:cNvPr id="28" name="Group 27">
              <a:extLst>
                <a:ext uri="{FF2B5EF4-FFF2-40B4-BE49-F238E27FC236}">
                  <a16:creationId xmlns:a16="http://schemas.microsoft.com/office/drawing/2014/main" id="{B75E6F96-3411-BD4D-4514-C732127751AD}"/>
                </a:ext>
              </a:extLst>
            </p:cNvPr>
            <p:cNvGrpSpPr/>
            <p:nvPr/>
          </p:nvGrpSpPr>
          <p:grpSpPr>
            <a:xfrm>
              <a:off x="1137399" y="5492027"/>
              <a:ext cx="767604" cy="767604"/>
              <a:chOff x="1281863" y="5492027"/>
              <a:chExt cx="767604" cy="767604"/>
            </a:xfrm>
          </p:grpSpPr>
          <p:sp>
            <p:nvSpPr>
              <p:cNvPr id="22" name="Oval 21">
                <a:extLst>
                  <a:ext uri="{FF2B5EF4-FFF2-40B4-BE49-F238E27FC236}">
                    <a16:creationId xmlns:a16="http://schemas.microsoft.com/office/drawing/2014/main" id="{F382603C-4EED-1CB3-DABC-9CCA9740EDB7}"/>
                  </a:ext>
                </a:extLst>
              </p:cNvPr>
              <p:cNvSpPr/>
              <p:nvPr/>
            </p:nvSpPr>
            <p:spPr>
              <a:xfrm>
                <a:off x="1281863" y="5492027"/>
                <a:ext cx="767604" cy="76760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13" name="Graphic 12">
                <a:extLst>
                  <a:ext uri="{FF2B5EF4-FFF2-40B4-BE49-F238E27FC236}">
                    <a16:creationId xmlns:a16="http://schemas.microsoft.com/office/drawing/2014/main" id="{C83503DF-8E47-9B49-6510-6F3A6AAD4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57893" y="5611392"/>
                <a:ext cx="415545" cy="528875"/>
              </a:xfrm>
              <a:prstGeom prst="rect">
                <a:avLst/>
              </a:prstGeom>
            </p:spPr>
          </p:pic>
        </p:grpSp>
        <p:sp>
          <p:nvSpPr>
            <p:cNvPr id="21" name="TextBox 20">
              <a:extLst>
                <a:ext uri="{FF2B5EF4-FFF2-40B4-BE49-F238E27FC236}">
                  <a16:creationId xmlns:a16="http://schemas.microsoft.com/office/drawing/2014/main" id="{3E89FBDF-9762-C6F5-65B5-255B5888D6E9}"/>
                </a:ext>
              </a:extLst>
            </p:cNvPr>
            <p:cNvSpPr txBox="1"/>
            <p:nvPr/>
          </p:nvSpPr>
          <p:spPr>
            <a:xfrm>
              <a:off x="2032054" y="5817695"/>
              <a:ext cx="1486376" cy="240066"/>
            </a:xfrm>
            <a:prstGeom prst="rect">
              <a:avLst/>
            </a:prstGeom>
            <a:noFill/>
          </p:spPr>
          <p:txBody>
            <a:bodyPr wrap="square" lIns="0" tIns="0" rIns="0">
              <a:spAutoFit/>
            </a:bodyPr>
            <a:lstStyle/>
            <a:p>
              <a:pPr marL="0" marR="0" lvl="0" indent="0" algn="l" defTabSz="1218804"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60499E">
                      <a:lumMod val="60000"/>
                      <a:lumOff val="40000"/>
                    </a:srgbClr>
                  </a:solidFill>
                  <a:effectLst/>
                  <a:uLnTx/>
                  <a:uFillTx/>
                  <a:latin typeface="Arial Nova"/>
                  <a:ea typeface="+mn-ea"/>
                  <a:cs typeface="+mn-cs"/>
                  <a:sym typeface="Arial"/>
                </a:rPr>
                <a:t>Customer activity</a:t>
              </a:r>
            </a:p>
          </p:txBody>
        </p:sp>
      </p:grpSp>
      <p:grpSp>
        <p:nvGrpSpPr>
          <p:cNvPr id="31" name="Group 30">
            <a:extLst>
              <a:ext uri="{FF2B5EF4-FFF2-40B4-BE49-F238E27FC236}">
                <a16:creationId xmlns:a16="http://schemas.microsoft.com/office/drawing/2014/main" id="{AB9EB484-242B-F3A6-3839-2085996E76DA}"/>
              </a:ext>
            </a:extLst>
          </p:cNvPr>
          <p:cNvGrpSpPr/>
          <p:nvPr/>
        </p:nvGrpSpPr>
        <p:grpSpPr>
          <a:xfrm>
            <a:off x="4645748" y="5492027"/>
            <a:ext cx="2401787" cy="767604"/>
            <a:chOff x="4645748" y="5492027"/>
            <a:chExt cx="2401787" cy="767604"/>
          </a:xfrm>
        </p:grpSpPr>
        <p:grpSp>
          <p:nvGrpSpPr>
            <p:cNvPr id="27" name="Group 26">
              <a:extLst>
                <a:ext uri="{FF2B5EF4-FFF2-40B4-BE49-F238E27FC236}">
                  <a16:creationId xmlns:a16="http://schemas.microsoft.com/office/drawing/2014/main" id="{C974F172-E272-E711-80BC-3E13C55319A3}"/>
                </a:ext>
              </a:extLst>
            </p:cNvPr>
            <p:cNvGrpSpPr/>
            <p:nvPr/>
          </p:nvGrpSpPr>
          <p:grpSpPr>
            <a:xfrm>
              <a:off x="4645748" y="5492027"/>
              <a:ext cx="767604" cy="767604"/>
              <a:chOff x="4698394" y="5492027"/>
              <a:chExt cx="767604" cy="767604"/>
            </a:xfrm>
          </p:grpSpPr>
          <p:sp>
            <p:nvSpPr>
              <p:cNvPr id="23" name="Oval 22">
                <a:extLst>
                  <a:ext uri="{FF2B5EF4-FFF2-40B4-BE49-F238E27FC236}">
                    <a16:creationId xmlns:a16="http://schemas.microsoft.com/office/drawing/2014/main" id="{17579EC4-F78D-3C7A-C5B3-27ADEF7F145E}"/>
                  </a:ext>
                </a:extLst>
              </p:cNvPr>
              <p:cNvSpPr/>
              <p:nvPr/>
            </p:nvSpPr>
            <p:spPr>
              <a:xfrm>
                <a:off x="4698394" y="5492027"/>
                <a:ext cx="767604" cy="76760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11" name="Graphic 10">
                <a:extLst>
                  <a:ext uri="{FF2B5EF4-FFF2-40B4-BE49-F238E27FC236}">
                    <a16:creationId xmlns:a16="http://schemas.microsoft.com/office/drawing/2014/main" id="{A1C16418-7502-2326-4656-8DDB05FE24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12448" y="5575877"/>
                <a:ext cx="539496" cy="539496"/>
              </a:xfrm>
              <a:prstGeom prst="rect">
                <a:avLst/>
              </a:prstGeom>
            </p:spPr>
          </p:pic>
        </p:grpSp>
        <p:sp>
          <p:nvSpPr>
            <p:cNvPr id="24" name="TextBox 23">
              <a:extLst>
                <a:ext uri="{FF2B5EF4-FFF2-40B4-BE49-F238E27FC236}">
                  <a16:creationId xmlns:a16="http://schemas.microsoft.com/office/drawing/2014/main" id="{A03407A1-FDBD-F241-2458-D560810A9D29}"/>
                </a:ext>
              </a:extLst>
            </p:cNvPr>
            <p:cNvSpPr txBox="1"/>
            <p:nvPr/>
          </p:nvSpPr>
          <p:spPr>
            <a:xfrm>
              <a:off x="5561159" y="5817695"/>
              <a:ext cx="1486376" cy="240066"/>
            </a:xfrm>
            <a:prstGeom prst="rect">
              <a:avLst/>
            </a:prstGeom>
            <a:noFill/>
          </p:spPr>
          <p:txBody>
            <a:bodyPr wrap="square" lIns="0" tIns="0" rIns="0">
              <a:spAutoFit/>
            </a:bodyPr>
            <a:lstStyle/>
            <a:p>
              <a:pPr marL="0" marR="0" lvl="0" indent="0" algn="l" defTabSz="1218804"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ABE6"/>
                  </a:solidFill>
                  <a:effectLst/>
                  <a:uLnTx/>
                  <a:uFillTx/>
                  <a:latin typeface="Arial Nova"/>
                  <a:ea typeface="+mn-ea"/>
                  <a:cs typeface="+mn-cs"/>
                  <a:sym typeface="Arial"/>
                </a:rPr>
                <a:t>Cloud provider</a:t>
              </a:r>
            </a:p>
          </p:txBody>
        </p:sp>
      </p:grpSp>
      <p:grpSp>
        <p:nvGrpSpPr>
          <p:cNvPr id="32" name="Group 31">
            <a:extLst>
              <a:ext uri="{FF2B5EF4-FFF2-40B4-BE49-F238E27FC236}">
                <a16:creationId xmlns:a16="http://schemas.microsoft.com/office/drawing/2014/main" id="{946A08B7-B64A-AC2C-E7BA-0B9CEA9F9FB3}"/>
              </a:ext>
            </a:extLst>
          </p:cNvPr>
          <p:cNvGrpSpPr/>
          <p:nvPr/>
        </p:nvGrpSpPr>
        <p:grpSpPr>
          <a:xfrm>
            <a:off x="7870163" y="5492027"/>
            <a:ext cx="3032442" cy="767604"/>
            <a:chOff x="7870163" y="5492027"/>
            <a:chExt cx="3032442" cy="767604"/>
          </a:xfrm>
        </p:grpSpPr>
        <p:sp>
          <p:nvSpPr>
            <p:cNvPr id="26" name="TextBox 25">
              <a:extLst>
                <a:ext uri="{FF2B5EF4-FFF2-40B4-BE49-F238E27FC236}">
                  <a16:creationId xmlns:a16="http://schemas.microsoft.com/office/drawing/2014/main" id="{7649F12D-5569-E9EF-5518-9704A181CD7A}"/>
                </a:ext>
              </a:extLst>
            </p:cNvPr>
            <p:cNvSpPr txBox="1"/>
            <p:nvPr/>
          </p:nvSpPr>
          <p:spPr>
            <a:xfrm>
              <a:off x="8768948" y="5817695"/>
              <a:ext cx="2133657" cy="240066"/>
            </a:xfrm>
            <a:prstGeom prst="rect">
              <a:avLst/>
            </a:prstGeom>
            <a:noFill/>
          </p:spPr>
          <p:txBody>
            <a:bodyPr wrap="square" lIns="0" tIns="0" rIns="0">
              <a:spAutoFit/>
            </a:bodyPr>
            <a:lstStyle/>
            <a:p>
              <a:pPr marL="0" marR="0" lvl="0" indent="0" algn="l" defTabSz="1218804"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6CB7"/>
                  </a:solidFill>
                  <a:effectLst/>
                  <a:uLnTx/>
                  <a:uFillTx/>
                  <a:latin typeface="Arial Nova"/>
                  <a:ea typeface="+mn-ea"/>
                  <a:cs typeface="+mn-cs"/>
                  <a:sym typeface="Arial"/>
                </a:rPr>
                <a:t>SS&amp;C Blue Prism Cloud</a:t>
              </a:r>
            </a:p>
          </p:txBody>
        </p:sp>
        <p:grpSp>
          <p:nvGrpSpPr>
            <p:cNvPr id="29" name="Group 28">
              <a:extLst>
                <a:ext uri="{FF2B5EF4-FFF2-40B4-BE49-F238E27FC236}">
                  <a16:creationId xmlns:a16="http://schemas.microsoft.com/office/drawing/2014/main" id="{BA7A8118-F5B7-4CEA-1B3C-F449B6FB6AE2}"/>
                </a:ext>
              </a:extLst>
            </p:cNvPr>
            <p:cNvGrpSpPr/>
            <p:nvPr/>
          </p:nvGrpSpPr>
          <p:grpSpPr>
            <a:xfrm>
              <a:off x="7870163" y="5492027"/>
              <a:ext cx="767604" cy="767604"/>
              <a:chOff x="8006859" y="5492027"/>
              <a:chExt cx="767604" cy="767604"/>
            </a:xfrm>
          </p:grpSpPr>
          <p:sp>
            <p:nvSpPr>
              <p:cNvPr id="25" name="Oval 24">
                <a:extLst>
                  <a:ext uri="{FF2B5EF4-FFF2-40B4-BE49-F238E27FC236}">
                    <a16:creationId xmlns:a16="http://schemas.microsoft.com/office/drawing/2014/main" id="{6CEFA0D2-C6EF-4D91-E125-D491AC477BF8}"/>
                  </a:ext>
                </a:extLst>
              </p:cNvPr>
              <p:cNvSpPr/>
              <p:nvPr/>
            </p:nvSpPr>
            <p:spPr>
              <a:xfrm>
                <a:off x="8006859" y="5492027"/>
                <a:ext cx="767604" cy="7676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15" name="Graphic 14">
                <a:extLst>
                  <a:ext uri="{FF2B5EF4-FFF2-40B4-BE49-F238E27FC236}">
                    <a16:creationId xmlns:a16="http://schemas.microsoft.com/office/drawing/2014/main" id="{92D5EC17-3312-E470-EFF7-0FDB3D3F57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7660" y="5675386"/>
                <a:ext cx="606002" cy="351009"/>
              </a:xfrm>
              <a:prstGeom prst="rect">
                <a:avLst/>
              </a:prstGeom>
            </p:spPr>
          </p:pic>
        </p:grpSp>
      </p:grpSp>
      <p:pic>
        <p:nvPicPr>
          <p:cNvPr id="5" name="Picture 4">
            <a:extLst>
              <a:ext uri="{FF2B5EF4-FFF2-40B4-BE49-F238E27FC236}">
                <a16:creationId xmlns:a16="http://schemas.microsoft.com/office/drawing/2014/main" id="{59E7A7BC-FF83-C1A4-6909-F1E1378CE531}"/>
              </a:ext>
            </a:extLst>
          </p:cNvPr>
          <p:cNvPicPr>
            <a:picLocks noChangeAspect="1"/>
          </p:cNvPicPr>
          <p:nvPr/>
        </p:nvPicPr>
        <p:blipFill>
          <a:blip r:embed="rId8"/>
          <a:stretch>
            <a:fillRect/>
          </a:stretch>
        </p:blipFill>
        <p:spPr>
          <a:xfrm>
            <a:off x="9713671" y="6248400"/>
            <a:ext cx="1955800" cy="508000"/>
          </a:xfrm>
          <a:prstGeom prst="rect">
            <a:avLst/>
          </a:prstGeom>
        </p:spPr>
      </p:pic>
      <p:pic>
        <p:nvPicPr>
          <p:cNvPr id="6" name="Picture 9" descr="A picture containing graphics, design&#10;&#10;Description automatically generated">
            <a:extLst>
              <a:ext uri="{FF2B5EF4-FFF2-40B4-BE49-F238E27FC236}">
                <a16:creationId xmlns:a16="http://schemas.microsoft.com/office/drawing/2014/main" id="{88A7CF73-5E57-8AAD-1E9A-EFECF31604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37313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B635E60C-07D6-4910-98B8-834B382BC8B8}"/>
              </a:ext>
            </a:extLst>
          </p:cNvPr>
          <p:cNvSpPr>
            <a:spLocks noGrp="1"/>
          </p:cNvSpPr>
          <p:nvPr>
            <p:ph type="title"/>
          </p:nvPr>
        </p:nvSpPr>
        <p:spPr/>
        <p:txBody>
          <a:bodyPr>
            <a:normAutofit/>
          </a:bodyPr>
          <a:lstStyle/>
          <a:p>
            <a:pPr defTabSz="903475"/>
            <a:r>
              <a:rPr lang="en-AU" kern="1200" dirty="0">
                <a:solidFill>
                  <a:srgbClr val="00CCE5"/>
                </a:solidFill>
                <a:latin typeface="Gilroy Bold" panose="00000800000000000000" pitchFamily="50" charset="0"/>
                <a:cs typeface="+mj-cs"/>
              </a:rPr>
              <a:t>QUEM SOMOS</a:t>
            </a:r>
            <a:endParaRPr lang="en-US" kern="1200" dirty="0">
              <a:solidFill>
                <a:srgbClr val="00CCE5"/>
              </a:solidFill>
              <a:latin typeface="Gilroy Bold" panose="00000800000000000000" pitchFamily="50" charset="0"/>
              <a:cs typeface="+mj-cs"/>
            </a:endParaRPr>
          </a:p>
        </p:txBody>
      </p:sp>
      <p:sp>
        <p:nvSpPr>
          <p:cNvPr id="5" name="Text Placeholder 6">
            <a:extLst>
              <a:ext uri="{FF2B5EF4-FFF2-40B4-BE49-F238E27FC236}">
                <a16:creationId xmlns:a16="http://schemas.microsoft.com/office/drawing/2014/main" id="{2B00474A-C888-22AE-5325-F59DD21FB551}"/>
              </a:ext>
            </a:extLst>
          </p:cNvPr>
          <p:cNvSpPr>
            <a:spLocks noGrp="1"/>
          </p:cNvSpPr>
          <p:nvPr>
            <p:ph type="body" idx="1"/>
          </p:nvPr>
        </p:nvSpPr>
        <p:spPr/>
        <p:txBody>
          <a:bodyPr>
            <a:normAutofit/>
          </a:bodyPr>
          <a:lstStyle/>
          <a:p>
            <a:r>
              <a:rPr lang="pt-BR" sz="1583" dirty="0">
                <a:solidFill>
                  <a:srgbClr val="162D41"/>
                </a:solidFill>
              </a:rPr>
              <a:t>União de 3 empresas focadas em tecnologia de transformação</a:t>
            </a:r>
            <a:endParaRPr lang="en-US" sz="1583" b="1" dirty="0">
              <a:solidFill>
                <a:srgbClr val="162D41"/>
              </a:solidFill>
            </a:endParaRPr>
          </a:p>
        </p:txBody>
      </p:sp>
      <p:sp>
        <p:nvSpPr>
          <p:cNvPr id="88" name="Text Placeholder 2">
            <a:extLst>
              <a:ext uri="{FF2B5EF4-FFF2-40B4-BE49-F238E27FC236}">
                <a16:creationId xmlns:a16="http://schemas.microsoft.com/office/drawing/2014/main" id="{CB994A96-6C57-4058-9711-0CBAAC7C7632}"/>
              </a:ext>
            </a:extLst>
          </p:cNvPr>
          <p:cNvSpPr txBox="1">
            <a:spLocks/>
          </p:cNvSpPr>
          <p:nvPr/>
        </p:nvSpPr>
        <p:spPr>
          <a:xfrm>
            <a:off x="315050" y="899200"/>
            <a:ext cx="7259068" cy="654996"/>
          </a:xfrm>
          <a:prstGeom prst="rect">
            <a:avLst/>
          </a:prstGeom>
        </p:spPr>
        <p:txBody>
          <a:bodyPr vert="horz" lIns="90348" tIns="45174" rIns="90348" bIns="45174" rtlCol="0">
            <a:normAutofit/>
          </a:bodyPr>
          <a:lstStyle>
            <a:lvl1pPr marL="0" indent="0" algn="l" defTabSz="914400" rtl="0" eaLnBrk="1" latinLnBrk="0" hangingPunct="1">
              <a:lnSpc>
                <a:spcPct val="90000"/>
              </a:lnSpc>
              <a:spcBef>
                <a:spcPts val="1000"/>
              </a:spcBef>
              <a:buFont typeface="Arial"/>
              <a:buNone/>
              <a:defRPr sz="2200" kern="1200" baseline="0">
                <a:solidFill>
                  <a:schemeClr val="tx1">
                    <a:lumMod val="50000"/>
                    <a:lumOff val="50000"/>
                  </a:schemeClr>
                </a:solidFill>
                <a:latin typeface="+mj-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1580" b="1"/>
          </a:p>
        </p:txBody>
      </p:sp>
      <p:sp>
        <p:nvSpPr>
          <p:cNvPr id="2" name="TextBox 1">
            <a:extLst>
              <a:ext uri="{FF2B5EF4-FFF2-40B4-BE49-F238E27FC236}">
                <a16:creationId xmlns:a16="http://schemas.microsoft.com/office/drawing/2014/main" id="{2A31085C-AEFC-3FBA-1576-57165F245117}"/>
              </a:ext>
            </a:extLst>
          </p:cNvPr>
          <p:cNvSpPr txBox="1"/>
          <p:nvPr/>
        </p:nvSpPr>
        <p:spPr>
          <a:xfrm>
            <a:off x="1721118" y="2750576"/>
            <a:ext cx="8749765" cy="517926"/>
          </a:xfrm>
          <a:prstGeom prst="rect">
            <a:avLst/>
          </a:prstGeom>
          <a:noFill/>
        </p:spPr>
        <p:txBody>
          <a:bodyPr wrap="square">
            <a:spAutoFit/>
          </a:bodyPr>
          <a:lstStyle/>
          <a:p>
            <a:pPr algn="ctr"/>
            <a:r>
              <a:rPr lang="pt-BR" sz="1385" dirty="0">
                <a:solidFill>
                  <a:srgbClr val="162D41"/>
                </a:solidFill>
                <a:latin typeface="Gilroy" panose="00000500000000000000" pitchFamily="50" charset="0"/>
              </a:rPr>
              <a:t>A Cognition uniu 3 empresas </a:t>
            </a:r>
            <a:r>
              <a:rPr lang="pt-BR" sz="1385" i="1" dirty="0">
                <a:solidFill>
                  <a:srgbClr val="162D41"/>
                </a:solidFill>
                <a:latin typeface="Gilroy" panose="00000500000000000000" pitchFamily="50" charset="0"/>
              </a:rPr>
              <a:t>(</a:t>
            </a:r>
            <a:r>
              <a:rPr lang="pt-BR" sz="1385" b="1" i="1" dirty="0">
                <a:solidFill>
                  <a:srgbClr val="162D41"/>
                </a:solidFill>
                <a:latin typeface="Gilroy" panose="00000500000000000000" pitchFamily="50" charset="0"/>
              </a:rPr>
              <a:t>Symphony LAM</a:t>
            </a:r>
            <a:r>
              <a:rPr lang="pt-BR" sz="1385" i="1" dirty="0">
                <a:solidFill>
                  <a:srgbClr val="162D41"/>
                </a:solidFill>
                <a:latin typeface="Gilroy" panose="00000500000000000000" pitchFamily="50" charset="0"/>
              </a:rPr>
              <a:t>, </a:t>
            </a:r>
            <a:r>
              <a:rPr lang="pt-BR" sz="1385" i="1" dirty="0" err="1">
                <a:solidFill>
                  <a:srgbClr val="162D41"/>
                </a:solidFill>
                <a:latin typeface="Gilroy" panose="00000500000000000000" pitchFamily="50" charset="0"/>
              </a:rPr>
              <a:t>Uxor</a:t>
            </a:r>
            <a:r>
              <a:rPr lang="pt-BR" sz="1385" i="1" dirty="0">
                <a:solidFill>
                  <a:srgbClr val="162D41"/>
                </a:solidFill>
                <a:latin typeface="Gilroy" panose="00000500000000000000" pitchFamily="50" charset="0"/>
              </a:rPr>
              <a:t> IT e </a:t>
            </a:r>
            <a:r>
              <a:rPr lang="pt-BR" sz="1385" i="1" dirty="0" err="1">
                <a:solidFill>
                  <a:srgbClr val="162D41"/>
                </a:solidFill>
                <a:latin typeface="Gilroy" panose="00000500000000000000" pitchFamily="50" charset="0"/>
              </a:rPr>
              <a:t>Emergence</a:t>
            </a:r>
            <a:r>
              <a:rPr lang="pt-BR" sz="1385" i="1" dirty="0">
                <a:solidFill>
                  <a:srgbClr val="162D41"/>
                </a:solidFill>
                <a:latin typeface="Gilroy" panose="00000500000000000000" pitchFamily="50" charset="0"/>
              </a:rPr>
              <a:t>) </a:t>
            </a:r>
            <a:r>
              <a:rPr lang="pt-BR" sz="1385" dirty="0">
                <a:solidFill>
                  <a:srgbClr val="162D41"/>
                </a:solidFill>
                <a:latin typeface="Gilroy" panose="00000500000000000000" pitchFamily="50" charset="0"/>
              </a:rPr>
              <a:t>para criar uma empresa de consultoria, implementação e serviços gerenciados, apaixonada pelo </a:t>
            </a:r>
            <a:r>
              <a:rPr lang="pt-BR" sz="1385" b="1" dirty="0">
                <a:solidFill>
                  <a:srgbClr val="162D41"/>
                </a:solidFill>
                <a:latin typeface="Gilroy" panose="00000500000000000000" pitchFamily="50" charset="0"/>
              </a:rPr>
              <a:t>'Futuro do Trabalho'. </a:t>
            </a:r>
            <a:endParaRPr lang="en-AU" sz="1385" b="1" dirty="0">
              <a:solidFill>
                <a:srgbClr val="162D41"/>
              </a:solidFill>
              <a:latin typeface="Gilroy" panose="00000500000000000000" pitchFamily="50" charset="0"/>
            </a:endParaRPr>
          </a:p>
        </p:txBody>
      </p:sp>
      <p:sp>
        <p:nvSpPr>
          <p:cNvPr id="3" name="TextBox 2">
            <a:extLst>
              <a:ext uri="{FF2B5EF4-FFF2-40B4-BE49-F238E27FC236}">
                <a16:creationId xmlns:a16="http://schemas.microsoft.com/office/drawing/2014/main" id="{96703A52-B424-D925-F568-89966352D065}"/>
              </a:ext>
            </a:extLst>
          </p:cNvPr>
          <p:cNvSpPr txBox="1"/>
          <p:nvPr/>
        </p:nvSpPr>
        <p:spPr>
          <a:xfrm>
            <a:off x="6555098" y="3910123"/>
            <a:ext cx="3737595" cy="1916280"/>
          </a:xfrm>
          <a:prstGeom prst="rect">
            <a:avLst/>
          </a:prstGeom>
          <a:noFill/>
        </p:spPr>
        <p:txBody>
          <a:bodyPr wrap="square">
            <a:spAutoFit/>
          </a:bodyPr>
          <a:lstStyle/>
          <a:p>
            <a:pPr algn="ctr"/>
            <a:r>
              <a:rPr lang="pt-BR" sz="1980" dirty="0">
                <a:solidFill>
                  <a:srgbClr val="162D41"/>
                </a:solidFill>
                <a:latin typeface="Gilroy" panose="00000500000000000000" pitchFamily="50" charset="0"/>
              </a:rPr>
              <a:t>Ajudamos as empresas a alavancar a </a:t>
            </a:r>
            <a:r>
              <a:rPr lang="pt-BR" sz="1980" b="1" dirty="0">
                <a:solidFill>
                  <a:srgbClr val="162D41"/>
                </a:solidFill>
                <a:latin typeface="Gilroy" panose="00000500000000000000" pitchFamily="50" charset="0"/>
              </a:rPr>
              <a:t>Automação Inteligente, implementada de forma eficiente</a:t>
            </a:r>
            <a:r>
              <a:rPr lang="pt-BR" sz="1980" dirty="0">
                <a:solidFill>
                  <a:srgbClr val="162D41"/>
                </a:solidFill>
                <a:latin typeface="Gilroy" panose="00000500000000000000" pitchFamily="50" charset="0"/>
              </a:rPr>
              <a:t>, com soluções inovadoras de recursos para cada área e os melhores parceiros.</a:t>
            </a:r>
            <a:endParaRPr lang="en-AU" sz="1980" dirty="0">
              <a:solidFill>
                <a:srgbClr val="162D41"/>
              </a:solidFill>
              <a:latin typeface="Gilroy" panose="00000500000000000000" pitchFamily="50" charset="0"/>
            </a:endParaRPr>
          </a:p>
        </p:txBody>
      </p:sp>
      <p:pic>
        <p:nvPicPr>
          <p:cNvPr id="4" name="Picture 3" descr="Intelligent Process Automation – Overview and How It Helps Businesses">
            <a:extLst>
              <a:ext uri="{FF2B5EF4-FFF2-40B4-BE49-F238E27FC236}">
                <a16:creationId xmlns:a16="http://schemas.microsoft.com/office/drawing/2014/main" id="{D698C752-860A-28DE-8222-BC82365F4536}"/>
              </a:ext>
            </a:extLst>
          </p:cNvPr>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r="1293"/>
          <a:stretch/>
        </p:blipFill>
        <p:spPr bwMode="auto">
          <a:xfrm>
            <a:off x="1297986" y="3553341"/>
            <a:ext cx="5147436" cy="29333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descr="image">
            <a:extLst>
              <a:ext uri="{FF2B5EF4-FFF2-40B4-BE49-F238E27FC236}">
                <a16:creationId xmlns:a16="http://schemas.microsoft.com/office/drawing/2014/main" id="{8FCA28B1-CBB1-8114-81D2-52E0A9B7581F}"/>
              </a:ext>
            </a:extLst>
          </p:cNvPr>
          <p:cNvPicPr>
            <a:picLocks noChangeAspect="1" noChangeArrowheads="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r="76921"/>
          <a:stretch/>
        </p:blipFill>
        <p:spPr bwMode="auto">
          <a:xfrm>
            <a:off x="2717093" y="1958784"/>
            <a:ext cx="171561" cy="241461"/>
          </a:xfrm>
          <a:prstGeom prst="rect">
            <a:avLst/>
          </a:prstGeom>
          <a:noFill/>
          <a:ln>
            <a:solidFill>
              <a:schemeClr val="bg1"/>
            </a:solidFill>
          </a:ln>
        </p:spPr>
      </p:pic>
      <p:pic>
        <p:nvPicPr>
          <p:cNvPr id="7" name="Picture 2">
            <a:extLst>
              <a:ext uri="{FF2B5EF4-FFF2-40B4-BE49-F238E27FC236}">
                <a16:creationId xmlns:a16="http://schemas.microsoft.com/office/drawing/2014/main" id="{DB427CB3-637F-0E87-432E-7D2C9646B59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41260" y="1958784"/>
            <a:ext cx="1769270" cy="260735"/>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599A2DE-A8D0-C592-909F-C39E76304B1C}"/>
              </a:ext>
            </a:extLst>
          </p:cNvPr>
          <p:cNvPicPr>
            <a:picLocks noChangeAspect="1"/>
          </p:cNvPicPr>
          <p:nvPr/>
        </p:nvPicPr>
        <p:blipFill>
          <a:blip r:embed="rId8"/>
          <a:stretch>
            <a:fillRect/>
          </a:stretch>
        </p:blipFill>
        <p:spPr>
          <a:xfrm>
            <a:off x="6681128" y="1642902"/>
            <a:ext cx="1045472" cy="744617"/>
          </a:xfrm>
          <a:prstGeom prst="rect">
            <a:avLst/>
          </a:prstGeom>
        </p:spPr>
      </p:pic>
      <p:sp>
        <p:nvSpPr>
          <p:cNvPr id="9" name="TextBox 8">
            <a:extLst>
              <a:ext uri="{FF2B5EF4-FFF2-40B4-BE49-F238E27FC236}">
                <a16:creationId xmlns:a16="http://schemas.microsoft.com/office/drawing/2014/main" id="{CC0CB42A-E05D-E7CA-BA60-B972FCDEA41D}"/>
              </a:ext>
            </a:extLst>
          </p:cNvPr>
          <p:cNvSpPr txBox="1"/>
          <p:nvPr/>
        </p:nvSpPr>
        <p:spPr>
          <a:xfrm>
            <a:off x="7976384" y="1815269"/>
            <a:ext cx="447511" cy="637136"/>
          </a:xfrm>
          <a:prstGeom prst="rect">
            <a:avLst/>
          </a:prstGeom>
          <a:noFill/>
        </p:spPr>
        <p:txBody>
          <a:bodyPr wrap="none" rtlCol="0">
            <a:spAutoFit/>
          </a:bodyPr>
          <a:lstStyle/>
          <a:p>
            <a:r>
              <a:rPr lang="en-US" sz="3548" dirty="0">
                <a:solidFill>
                  <a:srgbClr val="1C2D40"/>
                </a:solidFill>
              </a:rPr>
              <a:t>=</a:t>
            </a:r>
          </a:p>
        </p:txBody>
      </p:sp>
      <p:pic>
        <p:nvPicPr>
          <p:cNvPr id="10" name="Picture 9" descr="A picture containing graphics, design&#10;&#10;Description automatically generated">
            <a:extLst>
              <a:ext uri="{FF2B5EF4-FFF2-40B4-BE49-F238E27FC236}">
                <a16:creationId xmlns:a16="http://schemas.microsoft.com/office/drawing/2014/main" id="{25DE03C6-7F5F-E7F5-0256-CC5196386B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16772" y="1583999"/>
            <a:ext cx="2914287" cy="975164"/>
          </a:xfrm>
          <a:prstGeom prst="rect">
            <a:avLst/>
          </a:prstGeom>
        </p:spPr>
      </p:pic>
      <p:pic>
        <p:nvPicPr>
          <p:cNvPr id="11" name="Picture 10" descr="image">
            <a:extLst>
              <a:ext uri="{FF2B5EF4-FFF2-40B4-BE49-F238E27FC236}">
                <a16:creationId xmlns:a16="http://schemas.microsoft.com/office/drawing/2014/main" id="{D6389C55-2F0D-F956-CDE4-E9BE4AE87C33}"/>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l="21107"/>
          <a:stretch/>
        </p:blipFill>
        <p:spPr bwMode="auto">
          <a:xfrm>
            <a:off x="2864623" y="1958784"/>
            <a:ext cx="586467" cy="241461"/>
          </a:xfrm>
          <a:prstGeom prst="rect">
            <a:avLst/>
          </a:prstGeom>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DCCC904-B774-AEC2-E9C2-9929FCC0A2B5}"/>
              </a:ext>
            </a:extLst>
          </p:cNvPr>
          <p:cNvSpPr txBox="1"/>
          <p:nvPr/>
        </p:nvSpPr>
        <p:spPr>
          <a:xfrm>
            <a:off x="6189693" y="1725248"/>
            <a:ext cx="479527" cy="700724"/>
          </a:xfrm>
          <a:prstGeom prst="rect">
            <a:avLst/>
          </a:prstGeom>
          <a:noFill/>
        </p:spPr>
        <p:txBody>
          <a:bodyPr wrap="none" rtlCol="0">
            <a:spAutoFit/>
          </a:bodyPr>
          <a:lstStyle>
            <a:defPPr>
              <a:defRPr lang="en-US"/>
            </a:defPPr>
            <a:lvl1pPr>
              <a:defRPr sz="4000">
                <a:solidFill>
                  <a:srgbClr val="59DEEE"/>
                </a:solidFill>
              </a:defRPr>
            </a:lvl1pPr>
          </a:lstStyle>
          <a:p>
            <a:r>
              <a:rPr lang="en-US" sz="3960" dirty="0"/>
              <a:t>+</a:t>
            </a:r>
          </a:p>
        </p:txBody>
      </p:sp>
      <p:sp>
        <p:nvSpPr>
          <p:cNvPr id="13" name="TextBox 12">
            <a:extLst>
              <a:ext uri="{FF2B5EF4-FFF2-40B4-BE49-F238E27FC236}">
                <a16:creationId xmlns:a16="http://schemas.microsoft.com/office/drawing/2014/main" id="{D36BDE9F-5A3A-C62D-F738-607DAB7D2980}"/>
              </a:ext>
            </a:extLst>
          </p:cNvPr>
          <p:cNvSpPr txBox="1"/>
          <p:nvPr/>
        </p:nvSpPr>
        <p:spPr>
          <a:xfrm>
            <a:off x="3627937" y="1721220"/>
            <a:ext cx="479527" cy="700724"/>
          </a:xfrm>
          <a:prstGeom prst="rect">
            <a:avLst/>
          </a:prstGeom>
          <a:noFill/>
        </p:spPr>
        <p:txBody>
          <a:bodyPr wrap="none" rtlCol="0">
            <a:spAutoFit/>
          </a:bodyPr>
          <a:lstStyle>
            <a:defPPr>
              <a:defRPr lang="en-US"/>
            </a:defPPr>
            <a:lvl1pPr>
              <a:defRPr sz="4000">
                <a:solidFill>
                  <a:srgbClr val="59DEEE"/>
                </a:solidFill>
              </a:defRPr>
            </a:lvl1pPr>
          </a:lstStyle>
          <a:p>
            <a:r>
              <a:rPr lang="en-US" sz="3960" dirty="0"/>
              <a:t>+</a:t>
            </a:r>
          </a:p>
        </p:txBody>
      </p:sp>
      <p:sp>
        <p:nvSpPr>
          <p:cNvPr id="14" name="TextBox 13">
            <a:extLst>
              <a:ext uri="{FF2B5EF4-FFF2-40B4-BE49-F238E27FC236}">
                <a16:creationId xmlns:a16="http://schemas.microsoft.com/office/drawing/2014/main" id="{ECAD3105-C432-2BA1-DD6D-3B00E9B3F59B}"/>
              </a:ext>
            </a:extLst>
          </p:cNvPr>
          <p:cNvSpPr txBox="1"/>
          <p:nvPr/>
        </p:nvSpPr>
        <p:spPr>
          <a:xfrm>
            <a:off x="2183546" y="1748097"/>
            <a:ext cx="479527" cy="700724"/>
          </a:xfrm>
          <a:prstGeom prst="rect">
            <a:avLst/>
          </a:prstGeom>
          <a:noFill/>
        </p:spPr>
        <p:txBody>
          <a:bodyPr wrap="none" rtlCol="0">
            <a:spAutoFit/>
          </a:bodyPr>
          <a:lstStyle/>
          <a:p>
            <a:r>
              <a:rPr lang="en-US" sz="3960" dirty="0">
                <a:solidFill>
                  <a:srgbClr val="59DEEE"/>
                </a:solidFill>
              </a:rPr>
              <a:t>+</a:t>
            </a:r>
          </a:p>
        </p:txBody>
      </p:sp>
      <p:pic>
        <p:nvPicPr>
          <p:cNvPr id="15" name="Picture 14">
            <a:extLst>
              <a:ext uri="{FF2B5EF4-FFF2-40B4-BE49-F238E27FC236}">
                <a16:creationId xmlns:a16="http://schemas.microsoft.com/office/drawing/2014/main" id="{111F68D4-7C61-55CC-8828-263C2ED42F49}"/>
              </a:ext>
            </a:extLst>
          </p:cNvPr>
          <p:cNvPicPr>
            <a:picLocks noChangeAspect="1"/>
          </p:cNvPicPr>
          <p:nvPr/>
        </p:nvPicPr>
        <p:blipFill rotWithShape="1">
          <a:blip r:embed="rId11">
            <a:duotone>
              <a:prstClr val="black"/>
              <a:srgbClr val="04283E">
                <a:tint val="45000"/>
                <a:satMod val="400000"/>
              </a:srgbClr>
            </a:duotone>
            <a:extLst>
              <a:ext uri="{BEBA8EAE-BF5A-486C-A8C5-ECC9F3942E4B}">
                <a14:imgProps xmlns:a14="http://schemas.microsoft.com/office/drawing/2010/main">
                  <a14:imgLayer r:embed="rId12">
                    <a14:imgEffect>
                      <a14:saturation sat="0"/>
                    </a14:imgEffect>
                  </a14:imgLayer>
                </a14:imgProps>
              </a:ext>
            </a:extLst>
          </a:blip>
          <a:srcRect t="52143" b="11639"/>
          <a:stretch/>
        </p:blipFill>
        <p:spPr>
          <a:xfrm>
            <a:off x="6681128" y="2048482"/>
            <a:ext cx="1045472" cy="269687"/>
          </a:xfrm>
          <a:prstGeom prst="rect">
            <a:avLst/>
          </a:prstGeom>
        </p:spPr>
      </p:pic>
      <p:grpSp>
        <p:nvGrpSpPr>
          <p:cNvPr id="16" name="Group 15">
            <a:extLst>
              <a:ext uri="{FF2B5EF4-FFF2-40B4-BE49-F238E27FC236}">
                <a16:creationId xmlns:a16="http://schemas.microsoft.com/office/drawing/2014/main" id="{3487B4C1-527F-7035-2A24-65F7C57DCDA0}"/>
              </a:ext>
            </a:extLst>
          </p:cNvPr>
          <p:cNvGrpSpPr/>
          <p:nvPr/>
        </p:nvGrpSpPr>
        <p:grpSpPr>
          <a:xfrm>
            <a:off x="462882" y="1855951"/>
            <a:ext cx="1700443" cy="466399"/>
            <a:chOff x="10009422" y="6284012"/>
            <a:chExt cx="1717824" cy="471166"/>
          </a:xfrm>
        </p:grpSpPr>
        <p:pic>
          <p:nvPicPr>
            <p:cNvPr id="17" name="Picture 16" descr="cid:image003.png@01D3D19C.FF0FB840">
              <a:extLst>
                <a:ext uri="{FF2B5EF4-FFF2-40B4-BE49-F238E27FC236}">
                  <a16:creationId xmlns:a16="http://schemas.microsoft.com/office/drawing/2014/main" id="{0A560BD0-FDDB-A736-9357-6A1B7BAF27C9}"/>
                </a:ext>
              </a:extLst>
            </p:cNvPr>
            <p:cNvPicPr/>
            <p:nvPr userDrawn="1"/>
          </p:nvPicPr>
          <p:blipFill rotWithShape="1">
            <a:blip r:embed="rId13" cstate="email">
              <a:extLst>
                <a:ext uri="{28A0092B-C50C-407E-A947-70E740481C1C}">
                  <a14:useLocalDpi xmlns:a14="http://schemas.microsoft.com/office/drawing/2010/main"/>
                </a:ext>
              </a:extLst>
            </a:blip>
            <a:srcRect/>
            <a:stretch/>
          </p:blipFill>
          <p:spPr bwMode="auto">
            <a:xfrm>
              <a:off x="10009422" y="6284012"/>
              <a:ext cx="1687278" cy="27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BB63C053-ED2B-BC6E-FECD-71BA71826E9F}"/>
                </a:ext>
              </a:extLst>
            </p:cNvPr>
            <p:cNvSpPr txBox="1"/>
            <p:nvPr userDrawn="1"/>
          </p:nvSpPr>
          <p:spPr>
            <a:xfrm>
              <a:off x="11295131" y="6524346"/>
              <a:ext cx="432115" cy="230832"/>
            </a:xfrm>
            <a:prstGeom prst="rect">
              <a:avLst/>
            </a:prstGeom>
            <a:noFill/>
          </p:spPr>
          <p:txBody>
            <a:bodyPr wrap="square" rtlCol="0">
              <a:spAutoFit/>
            </a:bodyPr>
            <a:lstStyle/>
            <a:p>
              <a:r>
                <a:rPr lang="en-US" sz="890" b="1">
                  <a:solidFill>
                    <a:srgbClr val="C3C4C3"/>
                  </a:solidFill>
                  <a:latin typeface="Arial Nova" panose="020B0504020202020204" pitchFamily="34" charset="0"/>
                </a:rPr>
                <a:t>LAM</a:t>
              </a:r>
            </a:p>
          </p:txBody>
        </p:sp>
      </p:grpSp>
    </p:spTree>
    <p:extLst>
      <p:ext uri="{BB962C8B-B14F-4D97-AF65-F5344CB8AC3E}">
        <p14:creationId xmlns:p14="http://schemas.microsoft.com/office/powerpoint/2010/main" val="928508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533AC2-CC88-DCEB-4FDF-0B5B0EB00B93}"/>
              </a:ext>
            </a:extLst>
          </p:cNvPr>
          <p:cNvSpPr>
            <a:spLocks noGrp="1"/>
          </p:cNvSpPr>
          <p:nvPr>
            <p:ph type="title"/>
          </p:nvPr>
        </p:nvSpPr>
        <p:spPr/>
        <p:txBody>
          <a:bodyPr/>
          <a:lstStyle/>
          <a:p>
            <a:pPr lvl="0"/>
            <a:r>
              <a:rPr lang="en-US" dirty="0" err="1"/>
              <a:t>Os</a:t>
            </a:r>
            <a:r>
              <a:rPr lang="en-US" dirty="0"/>
              <a:t> </a:t>
            </a:r>
            <a:r>
              <a:rPr lang="en-US" dirty="0" err="1"/>
              <a:t>Fundamentos</a:t>
            </a:r>
            <a:r>
              <a:rPr lang="en-US" dirty="0"/>
              <a:t> do ROM2
</a:t>
            </a:r>
            <a:endParaRPr lang="en-CA" noProof="0" dirty="0"/>
          </a:p>
        </p:txBody>
      </p:sp>
      <p:sp>
        <p:nvSpPr>
          <p:cNvPr id="3" name="Slide Number Placeholder 2">
            <a:extLst>
              <a:ext uri="{FF2B5EF4-FFF2-40B4-BE49-F238E27FC236}">
                <a16:creationId xmlns:a16="http://schemas.microsoft.com/office/drawing/2014/main" id="{5CCC8CCA-6E61-4FCC-A727-550105B78F1F}"/>
              </a:ext>
            </a:extLst>
          </p:cNvPr>
          <p:cNvSpPr>
            <a:spLocks noGrp="1"/>
          </p:cNvSpPr>
          <p:nvPr>
            <p:ph type="sldNum" sz="quarter" idx="11"/>
          </p:nvPr>
        </p:nvSpPr>
        <p:spPr/>
        <p:txBody>
          <a:bodyPr/>
          <a:lstStyle/>
          <a:p>
            <a:pPr lvl="0"/>
            <a:fld id="{4B0EDFBC-7666-BA46-8E94-F83EDA5B5493}" type="slidenum">
              <a:rPr lang="en-US" noProof="0" smtClean="0"/>
              <a:pPr lvl="0"/>
              <a:t>30</a:t>
            </a:fld>
            <a:endParaRPr lang="en-US" noProof="0"/>
          </a:p>
        </p:txBody>
      </p:sp>
      <p:sp>
        <p:nvSpPr>
          <p:cNvPr id="10" name="Text Placeholder 9">
            <a:extLst>
              <a:ext uri="{FF2B5EF4-FFF2-40B4-BE49-F238E27FC236}">
                <a16:creationId xmlns:a16="http://schemas.microsoft.com/office/drawing/2014/main" id="{4959AECE-35FA-5CA5-0276-E2DC4B071114}"/>
              </a:ext>
            </a:extLst>
          </p:cNvPr>
          <p:cNvSpPr>
            <a:spLocks noGrp="1"/>
          </p:cNvSpPr>
          <p:nvPr>
            <p:ph type="body" sz="quarter" idx="13"/>
          </p:nvPr>
        </p:nvSpPr>
        <p:spPr/>
        <p:txBody>
          <a:bodyPr>
            <a:normAutofit/>
          </a:bodyPr>
          <a:lstStyle/>
          <a:p>
            <a:pPr lvl="0"/>
            <a:r>
              <a:rPr lang="en-US" dirty="0"/>
              <a:t>O </a:t>
            </a:r>
            <a:r>
              <a:rPr lang="en-US" dirty="0" err="1"/>
              <a:t>detalhe</a:t>
            </a:r>
            <a:endParaRPr lang="en-GB" noProof="0" dirty="0"/>
          </a:p>
        </p:txBody>
      </p:sp>
      <p:grpSp>
        <p:nvGrpSpPr>
          <p:cNvPr id="21" name="Group 20">
            <a:extLst>
              <a:ext uri="{FF2B5EF4-FFF2-40B4-BE49-F238E27FC236}">
                <a16:creationId xmlns:a16="http://schemas.microsoft.com/office/drawing/2014/main" id="{7090C6FE-ACAE-5640-7A6E-332A626E2200}"/>
              </a:ext>
            </a:extLst>
          </p:cNvPr>
          <p:cNvGrpSpPr/>
          <p:nvPr/>
        </p:nvGrpSpPr>
        <p:grpSpPr>
          <a:xfrm>
            <a:off x="9670697" y="2267493"/>
            <a:ext cx="1910248" cy="3829345"/>
            <a:chOff x="9811452" y="2600913"/>
            <a:chExt cx="2101273" cy="3481223"/>
          </a:xfrm>
        </p:grpSpPr>
        <p:sp>
          <p:nvSpPr>
            <p:cNvPr id="78" name="Rectangle 77">
              <a:extLst>
                <a:ext uri="{FF2B5EF4-FFF2-40B4-BE49-F238E27FC236}">
                  <a16:creationId xmlns:a16="http://schemas.microsoft.com/office/drawing/2014/main" id="{AB989B83-345B-489C-A3D7-221FE8A7F971}"/>
                </a:ext>
              </a:extLst>
            </p:cNvPr>
            <p:cNvSpPr/>
            <p:nvPr/>
          </p:nvSpPr>
          <p:spPr>
            <a:xfrm>
              <a:off x="9811452" y="260091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2">
                      <a:lumMod val="60000"/>
                      <a:lumOff val="40000"/>
                    </a:schemeClr>
                  </a:solidFill>
                  <a:effectLst/>
                  <a:uLnTx/>
                  <a:uFillTx/>
                  <a:latin typeface="Arial Nova"/>
                  <a:ea typeface="+mn-ea"/>
                  <a:cs typeface="+mn-cs"/>
                </a:rPr>
                <a:t>Deploy &amp; release</a:t>
              </a:r>
            </a:p>
          </p:txBody>
        </p:sp>
        <p:sp>
          <p:nvSpPr>
            <p:cNvPr id="100" name="Rectangle 99">
              <a:extLst>
                <a:ext uri="{FF2B5EF4-FFF2-40B4-BE49-F238E27FC236}">
                  <a16:creationId xmlns:a16="http://schemas.microsoft.com/office/drawing/2014/main" id="{93D9DFB2-5E46-4A9B-A3E4-27AB4B1C5CAF}"/>
                </a:ext>
              </a:extLst>
            </p:cNvPr>
            <p:cNvSpPr/>
            <p:nvPr/>
          </p:nvSpPr>
          <p:spPr>
            <a:xfrm>
              <a:off x="9811452" y="320211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Change control </a:t>
              </a:r>
            </a:p>
          </p:txBody>
        </p:sp>
        <p:sp>
          <p:nvSpPr>
            <p:cNvPr id="105" name="Rectangle 104">
              <a:extLst>
                <a:ext uri="{FF2B5EF4-FFF2-40B4-BE49-F238E27FC236}">
                  <a16:creationId xmlns:a16="http://schemas.microsoft.com/office/drawing/2014/main" id="{0D8FA3C3-AC11-42D9-AEF1-C04D7A3A1BFC}"/>
                </a:ext>
              </a:extLst>
            </p:cNvPr>
            <p:cNvSpPr/>
            <p:nvPr/>
          </p:nvSpPr>
          <p:spPr>
            <a:xfrm>
              <a:off x="9811452" y="380332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Workforce management &amp; optimisation</a:t>
              </a:r>
            </a:p>
          </p:txBody>
        </p:sp>
        <p:sp>
          <p:nvSpPr>
            <p:cNvPr id="110" name="Rectangle 109">
              <a:extLst>
                <a:ext uri="{FF2B5EF4-FFF2-40B4-BE49-F238E27FC236}">
                  <a16:creationId xmlns:a16="http://schemas.microsoft.com/office/drawing/2014/main" id="{CDA3CFE1-F322-4E7A-AD83-F376BBE18733}"/>
                </a:ext>
              </a:extLst>
            </p:cNvPr>
            <p:cNvSpPr/>
            <p:nvPr/>
          </p:nvSpPr>
          <p:spPr>
            <a:xfrm>
              <a:off x="9811452" y="440452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Recovery and continuity </a:t>
              </a:r>
            </a:p>
          </p:txBody>
        </p:sp>
        <p:sp>
          <p:nvSpPr>
            <p:cNvPr id="121" name="Rectangle 120">
              <a:extLst>
                <a:ext uri="{FF2B5EF4-FFF2-40B4-BE49-F238E27FC236}">
                  <a16:creationId xmlns:a16="http://schemas.microsoft.com/office/drawing/2014/main" id="{23721FF8-2DDA-4FE9-899C-742AFC8116FD}"/>
                </a:ext>
              </a:extLst>
            </p:cNvPr>
            <p:cNvSpPr/>
            <p:nvPr/>
          </p:nvSpPr>
          <p:spPr>
            <a:xfrm>
              <a:off x="9811452" y="500573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Nova"/>
                  <a:ea typeface="+mn-ea"/>
                  <a:cs typeface="+mn-cs"/>
                </a:rPr>
                <a:t>Monitoring, reporting &amp; benefit realization</a:t>
              </a:r>
            </a:p>
          </p:txBody>
        </p:sp>
        <p:sp>
          <p:nvSpPr>
            <p:cNvPr id="55" name="Rectangle 54">
              <a:extLst>
                <a:ext uri="{FF2B5EF4-FFF2-40B4-BE49-F238E27FC236}">
                  <a16:creationId xmlns:a16="http://schemas.microsoft.com/office/drawing/2014/main" id="{7D611C79-29FA-4898-B2BA-E371756060A3}"/>
                </a:ext>
              </a:extLst>
            </p:cNvPr>
            <p:cNvSpPr/>
            <p:nvPr/>
          </p:nvSpPr>
          <p:spPr>
            <a:xfrm>
              <a:off x="9811452" y="5606936"/>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Support model </a:t>
              </a:r>
            </a:p>
          </p:txBody>
        </p:sp>
      </p:grpSp>
      <p:grpSp>
        <p:nvGrpSpPr>
          <p:cNvPr id="17" name="Group 16">
            <a:extLst>
              <a:ext uri="{FF2B5EF4-FFF2-40B4-BE49-F238E27FC236}">
                <a16:creationId xmlns:a16="http://schemas.microsoft.com/office/drawing/2014/main" id="{F8363B35-F04C-8970-5768-7C3ECC76084D}"/>
              </a:ext>
            </a:extLst>
          </p:cNvPr>
          <p:cNvGrpSpPr/>
          <p:nvPr/>
        </p:nvGrpSpPr>
        <p:grpSpPr>
          <a:xfrm>
            <a:off x="694900" y="2267493"/>
            <a:ext cx="1910248" cy="3829345"/>
            <a:chOff x="276240" y="2600913"/>
            <a:chExt cx="2101273" cy="3481223"/>
          </a:xfrm>
        </p:grpSpPr>
        <p:sp>
          <p:nvSpPr>
            <p:cNvPr id="74" name="Rectangle 73">
              <a:extLst>
                <a:ext uri="{FF2B5EF4-FFF2-40B4-BE49-F238E27FC236}">
                  <a16:creationId xmlns:a16="http://schemas.microsoft.com/office/drawing/2014/main" id="{8EDF2B8B-6C5E-4B44-AE83-4E790074E09C}"/>
                </a:ext>
              </a:extLst>
            </p:cNvPr>
            <p:cNvSpPr/>
            <p:nvPr/>
          </p:nvSpPr>
          <p:spPr>
            <a:xfrm>
              <a:off x="276240" y="260091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2">
                      <a:lumMod val="60000"/>
                      <a:lumOff val="40000"/>
                    </a:schemeClr>
                  </a:solidFill>
                  <a:effectLst/>
                  <a:uLnTx/>
                  <a:uFillTx/>
                  <a:latin typeface="Arial Nova"/>
                  <a:ea typeface="+mn-ea"/>
                  <a:cs typeface="+mn-cs"/>
                </a:rPr>
                <a:t>Future of work </a:t>
              </a:r>
              <a:r>
                <a:rPr lang="en-GB" sz="1100" dirty="0">
                  <a:solidFill>
                    <a:schemeClr val="tx2">
                      <a:lumMod val="60000"/>
                      <a:lumOff val="40000"/>
                    </a:schemeClr>
                  </a:solidFill>
                  <a:latin typeface="Arial Nova"/>
                </a:rPr>
                <a:t>v</a:t>
              </a:r>
              <a:r>
                <a:rPr kumimoji="0" lang="en-GB" sz="1100" b="0" i="0" u="none" strike="noStrike" kern="1200" cap="none" spc="0" normalizeH="0" baseline="0" noProof="0" dirty="0" err="1">
                  <a:ln>
                    <a:noFill/>
                  </a:ln>
                  <a:solidFill>
                    <a:schemeClr val="tx2">
                      <a:lumMod val="60000"/>
                      <a:lumOff val="40000"/>
                    </a:schemeClr>
                  </a:solidFill>
                  <a:effectLst/>
                  <a:uLnTx/>
                  <a:uFillTx/>
                  <a:latin typeface="Arial Nova"/>
                  <a:ea typeface="+mn-ea"/>
                  <a:cs typeface="+mn-cs"/>
                </a:rPr>
                <a:t>ision</a:t>
              </a:r>
              <a:endParaRPr kumimoji="0" lang="en-GB" sz="1100" b="0" i="0" u="none" strike="noStrike" kern="1200" cap="none" spc="0" normalizeH="0" baseline="0" noProof="0" dirty="0">
                <a:ln>
                  <a:noFill/>
                </a:ln>
                <a:solidFill>
                  <a:schemeClr val="tx2">
                    <a:lumMod val="60000"/>
                    <a:lumOff val="40000"/>
                  </a:schemeClr>
                </a:solidFill>
                <a:effectLst/>
                <a:uLnTx/>
                <a:uFillTx/>
                <a:latin typeface="Arial Nova"/>
                <a:ea typeface="+mn-ea"/>
                <a:cs typeface="+mn-cs"/>
              </a:endParaRPr>
            </a:p>
          </p:txBody>
        </p:sp>
        <p:sp>
          <p:nvSpPr>
            <p:cNvPr id="96" name="Rectangle 95">
              <a:extLst>
                <a:ext uri="{FF2B5EF4-FFF2-40B4-BE49-F238E27FC236}">
                  <a16:creationId xmlns:a16="http://schemas.microsoft.com/office/drawing/2014/main" id="{DEB34523-C823-4468-BF0B-5C59647DCFA3}"/>
                </a:ext>
              </a:extLst>
            </p:cNvPr>
            <p:cNvSpPr/>
            <p:nvPr/>
          </p:nvSpPr>
          <p:spPr>
            <a:xfrm>
              <a:off x="276240" y="380332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2">
                      <a:lumMod val="60000"/>
                      <a:lumOff val="40000"/>
                    </a:schemeClr>
                  </a:solidFill>
                  <a:effectLst/>
                  <a:uLnTx/>
                  <a:uFillTx/>
                  <a:latin typeface="Arial Nova"/>
                  <a:ea typeface="+mn-ea"/>
                  <a:cs typeface="+mn-cs"/>
                </a:rPr>
                <a:t>Hybrid workforce strategy</a:t>
              </a:r>
            </a:p>
          </p:txBody>
        </p:sp>
        <p:sp>
          <p:nvSpPr>
            <p:cNvPr id="101" name="Rectangle 100">
              <a:extLst>
                <a:ext uri="{FF2B5EF4-FFF2-40B4-BE49-F238E27FC236}">
                  <a16:creationId xmlns:a16="http://schemas.microsoft.com/office/drawing/2014/main" id="{D96769E5-534A-4FE0-B8C6-A64A0018C884}"/>
                </a:ext>
              </a:extLst>
            </p:cNvPr>
            <p:cNvSpPr/>
            <p:nvPr/>
          </p:nvSpPr>
          <p:spPr>
            <a:xfrm>
              <a:off x="276240" y="5606936"/>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Change management</a:t>
              </a:r>
            </a:p>
          </p:txBody>
        </p:sp>
        <p:sp>
          <p:nvSpPr>
            <p:cNvPr id="111" name="Rectangle 110">
              <a:extLst>
                <a:ext uri="{FF2B5EF4-FFF2-40B4-BE49-F238E27FC236}">
                  <a16:creationId xmlns:a16="http://schemas.microsoft.com/office/drawing/2014/main" id="{D4C8F46D-811A-4947-98CA-BA7E2D503E54}"/>
                </a:ext>
              </a:extLst>
            </p:cNvPr>
            <p:cNvSpPr/>
            <p:nvPr/>
          </p:nvSpPr>
          <p:spPr>
            <a:xfrm>
              <a:off x="276240" y="500573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Architecture &amp; technology  </a:t>
              </a:r>
            </a:p>
          </p:txBody>
        </p:sp>
        <p:sp>
          <p:nvSpPr>
            <p:cNvPr id="116" name="Rectangle 115">
              <a:extLst>
                <a:ext uri="{FF2B5EF4-FFF2-40B4-BE49-F238E27FC236}">
                  <a16:creationId xmlns:a16="http://schemas.microsoft.com/office/drawing/2014/main" id="{96DA73F4-0B04-4635-B691-74599007FC92}"/>
                </a:ext>
              </a:extLst>
            </p:cNvPr>
            <p:cNvSpPr/>
            <p:nvPr/>
          </p:nvSpPr>
          <p:spPr>
            <a:xfrm>
              <a:off x="276240" y="320211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Nova"/>
                  <a:ea typeface="+mn-ea"/>
                  <a:cs typeface="+mn-cs"/>
                </a:rPr>
                <a:t>Business case, TCO &amp; ROI planning</a:t>
              </a:r>
            </a:p>
          </p:txBody>
        </p:sp>
        <p:sp>
          <p:nvSpPr>
            <p:cNvPr id="56" name="Rectangle 55">
              <a:extLst>
                <a:ext uri="{FF2B5EF4-FFF2-40B4-BE49-F238E27FC236}">
                  <a16:creationId xmlns:a16="http://schemas.microsoft.com/office/drawing/2014/main" id="{B2C53021-AD91-D382-5D5B-2F84F8E30C04}"/>
                </a:ext>
              </a:extLst>
            </p:cNvPr>
            <p:cNvSpPr/>
            <p:nvPr/>
          </p:nvSpPr>
          <p:spPr>
            <a:xfrm>
              <a:off x="276240" y="440452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2">
                      <a:lumMod val="60000"/>
                      <a:lumOff val="40000"/>
                    </a:schemeClr>
                  </a:solidFill>
                  <a:effectLst/>
                  <a:uLnTx/>
                  <a:uFillTx/>
                  <a:latin typeface="Arial Nova"/>
                  <a:ea typeface="+mn-ea"/>
                  <a:cs typeface="+mn-cs"/>
                </a:rPr>
                <a:t>Governance, risks &amp; controls</a:t>
              </a:r>
            </a:p>
          </p:txBody>
        </p:sp>
      </p:grpSp>
      <p:grpSp>
        <p:nvGrpSpPr>
          <p:cNvPr id="20" name="Group 19">
            <a:extLst>
              <a:ext uri="{FF2B5EF4-FFF2-40B4-BE49-F238E27FC236}">
                <a16:creationId xmlns:a16="http://schemas.microsoft.com/office/drawing/2014/main" id="{28E2A0E8-4920-2A90-E69A-FF5A0147F16A}"/>
              </a:ext>
            </a:extLst>
          </p:cNvPr>
          <p:cNvGrpSpPr/>
          <p:nvPr/>
        </p:nvGrpSpPr>
        <p:grpSpPr>
          <a:xfrm>
            <a:off x="7426747" y="2254793"/>
            <a:ext cx="1910248" cy="3829345"/>
            <a:chOff x="7427527" y="2600913"/>
            <a:chExt cx="2101273" cy="3481223"/>
          </a:xfrm>
        </p:grpSpPr>
        <p:sp>
          <p:nvSpPr>
            <p:cNvPr id="77" name="Rectangle 76">
              <a:extLst>
                <a:ext uri="{FF2B5EF4-FFF2-40B4-BE49-F238E27FC236}">
                  <a16:creationId xmlns:a16="http://schemas.microsoft.com/office/drawing/2014/main" id="{BBB93BBF-DF51-4113-9FAE-AA410AB5D4DF}"/>
                </a:ext>
              </a:extLst>
            </p:cNvPr>
            <p:cNvSpPr/>
            <p:nvPr/>
          </p:nvSpPr>
          <p:spPr>
            <a:xfrm>
              <a:off x="7427527" y="260091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Methodology &amp; teamwork </a:t>
              </a:r>
            </a:p>
          </p:txBody>
        </p:sp>
        <p:sp>
          <p:nvSpPr>
            <p:cNvPr id="99" name="Rectangle 98">
              <a:extLst>
                <a:ext uri="{FF2B5EF4-FFF2-40B4-BE49-F238E27FC236}">
                  <a16:creationId xmlns:a16="http://schemas.microsoft.com/office/drawing/2014/main" id="{CB682854-F251-4E3E-9AEC-E8D3A5514600}"/>
                </a:ext>
              </a:extLst>
            </p:cNvPr>
            <p:cNvSpPr/>
            <p:nvPr/>
          </p:nvSpPr>
          <p:spPr>
            <a:xfrm>
              <a:off x="7427527" y="320211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Delivery controls </a:t>
              </a:r>
            </a:p>
          </p:txBody>
        </p:sp>
        <p:sp>
          <p:nvSpPr>
            <p:cNvPr id="104" name="Rectangle 103">
              <a:extLst>
                <a:ext uri="{FF2B5EF4-FFF2-40B4-BE49-F238E27FC236}">
                  <a16:creationId xmlns:a16="http://schemas.microsoft.com/office/drawing/2014/main" id="{D0EDAF5D-0AE0-4020-B518-92C0B5489EDD}"/>
                </a:ext>
              </a:extLst>
            </p:cNvPr>
            <p:cNvSpPr/>
            <p:nvPr/>
          </p:nvSpPr>
          <p:spPr>
            <a:xfrm>
              <a:off x="7427527" y="380332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Testing &amp; quality </a:t>
              </a:r>
              <a:r>
                <a:rPr lang="en-GB" sz="1100">
                  <a:solidFill>
                    <a:schemeClr val="tx2">
                      <a:lumMod val="60000"/>
                      <a:lumOff val="40000"/>
                    </a:schemeClr>
                  </a:solidFill>
                  <a:latin typeface="Arial Nova"/>
                </a:rPr>
                <a:t>a</a:t>
              </a:r>
              <a:r>
                <a:rPr kumimoji="0" lang="en-GB" sz="1100" b="0" i="0" u="none" strike="noStrike" kern="1200" cap="none" spc="0" normalizeH="0" baseline="0" noProof="0" err="1">
                  <a:ln>
                    <a:noFill/>
                  </a:ln>
                  <a:solidFill>
                    <a:schemeClr val="tx2">
                      <a:lumMod val="60000"/>
                      <a:lumOff val="40000"/>
                    </a:schemeClr>
                  </a:solidFill>
                  <a:effectLst/>
                  <a:uLnTx/>
                  <a:uFillTx/>
                  <a:latin typeface="Arial Nova"/>
                  <a:ea typeface="+mn-ea"/>
                  <a:cs typeface="+mn-cs"/>
                </a:rPr>
                <a:t>ssurance</a:t>
              </a: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 </a:t>
              </a:r>
            </a:p>
          </p:txBody>
        </p:sp>
        <p:sp>
          <p:nvSpPr>
            <p:cNvPr id="109" name="Rectangle 108">
              <a:extLst>
                <a:ext uri="{FF2B5EF4-FFF2-40B4-BE49-F238E27FC236}">
                  <a16:creationId xmlns:a16="http://schemas.microsoft.com/office/drawing/2014/main" id="{2907CE02-D702-453D-85EB-831D532387C7}"/>
                </a:ext>
              </a:extLst>
            </p:cNvPr>
            <p:cNvSpPr/>
            <p:nvPr/>
          </p:nvSpPr>
          <p:spPr>
            <a:xfrm>
              <a:off x="7427527" y="440452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Introducing live </a:t>
              </a:r>
              <a:r>
                <a:rPr lang="en-GB" sz="1100">
                  <a:solidFill>
                    <a:schemeClr val="tx2">
                      <a:lumMod val="60000"/>
                      <a:lumOff val="40000"/>
                    </a:schemeClr>
                  </a:solidFill>
                  <a:latin typeface="Arial Nova"/>
                </a:rPr>
                <a:t>d</a:t>
              </a:r>
              <a:r>
                <a:rPr kumimoji="0" lang="en-GB" sz="1100" b="0" i="0" u="none" strike="noStrike" kern="1200" cap="none" spc="0" normalizeH="0" baseline="0" noProof="0" err="1">
                  <a:ln>
                    <a:noFill/>
                  </a:ln>
                  <a:solidFill>
                    <a:schemeClr val="tx2">
                      <a:lumMod val="60000"/>
                      <a:lumOff val="40000"/>
                    </a:schemeClr>
                  </a:solidFill>
                  <a:effectLst/>
                  <a:uLnTx/>
                  <a:uFillTx/>
                  <a:latin typeface="Arial Nova"/>
                  <a:ea typeface="+mn-ea"/>
                  <a:cs typeface="+mn-cs"/>
                </a:rPr>
                <a:t>ata</a:t>
              </a: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 </a:t>
              </a:r>
            </a:p>
          </p:txBody>
        </p:sp>
        <p:sp>
          <p:nvSpPr>
            <p:cNvPr id="114" name="Rectangle 113">
              <a:extLst>
                <a:ext uri="{FF2B5EF4-FFF2-40B4-BE49-F238E27FC236}">
                  <a16:creationId xmlns:a16="http://schemas.microsoft.com/office/drawing/2014/main" id="{1C66F947-4D0B-4863-9167-FA087A7908D4}"/>
                </a:ext>
              </a:extLst>
            </p:cNvPr>
            <p:cNvSpPr/>
            <p:nvPr/>
          </p:nvSpPr>
          <p:spPr>
            <a:xfrm>
              <a:off x="7427527" y="500573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Security &amp; </a:t>
              </a:r>
              <a:r>
                <a:rPr lang="en-GB" sz="1100">
                  <a:solidFill>
                    <a:schemeClr val="tx2">
                      <a:lumMod val="60000"/>
                      <a:lumOff val="40000"/>
                    </a:schemeClr>
                  </a:solidFill>
                  <a:latin typeface="Arial Nova"/>
                </a:rPr>
                <a:t>a</a:t>
              </a:r>
              <a:r>
                <a:rPr kumimoji="0" lang="en-GB" sz="1100" b="0" i="0" u="none" strike="noStrike" kern="1200" cap="none" spc="0" normalizeH="0" baseline="0" noProof="0" err="1">
                  <a:ln>
                    <a:noFill/>
                  </a:ln>
                  <a:solidFill>
                    <a:schemeClr val="tx2">
                      <a:lumMod val="60000"/>
                      <a:lumOff val="40000"/>
                    </a:schemeClr>
                  </a:solidFill>
                  <a:effectLst/>
                  <a:uLnTx/>
                  <a:uFillTx/>
                  <a:latin typeface="Arial Nova"/>
                  <a:ea typeface="+mn-ea"/>
                  <a:cs typeface="+mn-cs"/>
                </a:rPr>
                <a:t>ccess</a:t>
              </a:r>
              <a:endPar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endParaRPr>
            </a:p>
          </p:txBody>
        </p:sp>
        <p:sp>
          <p:nvSpPr>
            <p:cNvPr id="57" name="Rectangle 56">
              <a:extLst>
                <a:ext uri="{FF2B5EF4-FFF2-40B4-BE49-F238E27FC236}">
                  <a16:creationId xmlns:a16="http://schemas.microsoft.com/office/drawing/2014/main" id="{3481870B-2F08-D8AE-6EE9-4E40F229C5AA}"/>
                </a:ext>
              </a:extLst>
            </p:cNvPr>
            <p:cNvSpPr/>
            <p:nvPr/>
          </p:nvSpPr>
          <p:spPr>
            <a:xfrm>
              <a:off x="7427527" y="5606936"/>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Continuous improvement</a:t>
              </a:r>
            </a:p>
          </p:txBody>
        </p:sp>
      </p:grpSp>
      <p:grpSp>
        <p:nvGrpSpPr>
          <p:cNvPr id="18" name="Group 17">
            <a:extLst>
              <a:ext uri="{FF2B5EF4-FFF2-40B4-BE49-F238E27FC236}">
                <a16:creationId xmlns:a16="http://schemas.microsoft.com/office/drawing/2014/main" id="{BC641181-B7BE-CC02-5D07-B951103F2B93}"/>
              </a:ext>
            </a:extLst>
          </p:cNvPr>
          <p:cNvGrpSpPr/>
          <p:nvPr/>
        </p:nvGrpSpPr>
        <p:grpSpPr>
          <a:xfrm>
            <a:off x="2938849" y="2267493"/>
            <a:ext cx="1910248" cy="3829345"/>
            <a:chOff x="2658738" y="2600913"/>
            <a:chExt cx="2101273" cy="3481223"/>
          </a:xfrm>
        </p:grpSpPr>
        <p:sp>
          <p:nvSpPr>
            <p:cNvPr id="75" name="Rectangle 74">
              <a:extLst>
                <a:ext uri="{FF2B5EF4-FFF2-40B4-BE49-F238E27FC236}">
                  <a16:creationId xmlns:a16="http://schemas.microsoft.com/office/drawing/2014/main" id="{76F0FFA5-74AD-4012-97B3-44FC080D118A}"/>
                </a:ext>
              </a:extLst>
            </p:cNvPr>
            <p:cNvSpPr/>
            <p:nvPr/>
          </p:nvSpPr>
          <p:spPr>
            <a:xfrm>
              <a:off x="2658738" y="260091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Building your organisational model</a:t>
              </a:r>
            </a:p>
          </p:txBody>
        </p:sp>
        <p:sp>
          <p:nvSpPr>
            <p:cNvPr id="97" name="Rectangle 96">
              <a:extLst>
                <a:ext uri="{FF2B5EF4-FFF2-40B4-BE49-F238E27FC236}">
                  <a16:creationId xmlns:a16="http://schemas.microsoft.com/office/drawing/2014/main" id="{300E04C4-E8FB-48F3-9811-EA31008042A5}"/>
                </a:ext>
              </a:extLst>
            </p:cNvPr>
            <p:cNvSpPr/>
            <p:nvPr/>
          </p:nvSpPr>
          <p:spPr>
            <a:xfrm>
              <a:off x="2658738" y="320211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Adopting new ways of thinking &amp;  working</a:t>
              </a:r>
            </a:p>
          </p:txBody>
        </p:sp>
        <p:sp>
          <p:nvSpPr>
            <p:cNvPr id="102" name="Rectangle 101">
              <a:extLst>
                <a:ext uri="{FF2B5EF4-FFF2-40B4-BE49-F238E27FC236}">
                  <a16:creationId xmlns:a16="http://schemas.microsoft.com/office/drawing/2014/main" id="{6D211BB9-0ADF-4E0B-AA6E-F268C52BC8F5}"/>
                </a:ext>
              </a:extLst>
            </p:cNvPr>
            <p:cNvSpPr/>
            <p:nvPr/>
          </p:nvSpPr>
          <p:spPr>
            <a:xfrm>
              <a:off x="2658738" y="380332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Educating and upskilling </a:t>
              </a:r>
              <a:r>
                <a:rPr lang="en-US" sz="1100">
                  <a:solidFill>
                    <a:schemeClr val="tx2">
                      <a:lumMod val="60000"/>
                      <a:lumOff val="40000"/>
                    </a:schemeClr>
                  </a:solidFill>
                  <a:latin typeface="Arial Nova"/>
                </a:rPr>
                <a:t>your workforce</a:t>
              </a:r>
              <a:endPar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endParaRPr>
            </a:p>
          </p:txBody>
        </p:sp>
        <p:sp>
          <p:nvSpPr>
            <p:cNvPr id="107" name="Rectangle 106">
              <a:extLst>
                <a:ext uri="{FF2B5EF4-FFF2-40B4-BE49-F238E27FC236}">
                  <a16:creationId xmlns:a16="http://schemas.microsoft.com/office/drawing/2014/main" id="{61BAA03B-10EC-4808-8774-8F53243BB3BC}"/>
                </a:ext>
              </a:extLst>
            </p:cNvPr>
            <p:cNvSpPr/>
            <p:nvPr/>
          </p:nvSpPr>
          <p:spPr>
            <a:xfrm>
              <a:off x="2658738" y="440452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Onboarding and training </a:t>
              </a:r>
              <a:r>
                <a:rPr lang="en-US" sz="1100">
                  <a:solidFill>
                    <a:schemeClr val="tx2">
                      <a:lumMod val="60000"/>
                      <a:lumOff val="40000"/>
                    </a:schemeClr>
                  </a:solidFill>
                  <a:latin typeface="Arial Nova"/>
                </a:rPr>
                <a:t>d</a:t>
              </a:r>
              <a:r>
                <a:rPr kumimoji="0" lang="en-US" sz="1100" b="0" i="0" u="none" strike="noStrike" kern="1200" cap="none" spc="0" normalizeH="0" baseline="0" noProof="0" err="1">
                  <a:ln>
                    <a:noFill/>
                  </a:ln>
                  <a:solidFill>
                    <a:schemeClr val="tx2">
                      <a:lumMod val="60000"/>
                      <a:lumOff val="40000"/>
                    </a:schemeClr>
                  </a:solidFill>
                  <a:effectLst/>
                  <a:uLnTx/>
                  <a:uFillTx/>
                  <a:latin typeface="Arial Nova"/>
                  <a:ea typeface="+mn-ea"/>
                  <a:cs typeface="+mn-cs"/>
                </a:rPr>
                <a:t>igital</a:t>
              </a:r>
              <a:r>
                <a:rPr kumimoji="0" lang="en-US"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 </a:t>
              </a:r>
              <a:r>
                <a:rPr lang="en-US" sz="1100">
                  <a:solidFill>
                    <a:schemeClr val="tx2">
                      <a:lumMod val="60000"/>
                      <a:lumOff val="40000"/>
                    </a:schemeClr>
                  </a:solidFill>
                  <a:latin typeface="Arial Nova"/>
                </a:rPr>
                <a:t>w</a:t>
              </a:r>
              <a:r>
                <a:rPr kumimoji="0" lang="en-US" sz="1100" b="0" i="0" u="none" strike="noStrike" kern="1200" cap="none" spc="0" normalizeH="0" baseline="0" noProof="0" err="1">
                  <a:ln>
                    <a:noFill/>
                  </a:ln>
                  <a:solidFill>
                    <a:schemeClr val="tx2">
                      <a:lumMod val="60000"/>
                      <a:lumOff val="40000"/>
                    </a:schemeClr>
                  </a:solidFill>
                  <a:effectLst/>
                  <a:uLnTx/>
                  <a:uFillTx/>
                  <a:latin typeface="Arial Nova"/>
                  <a:ea typeface="+mn-ea"/>
                  <a:cs typeface="+mn-cs"/>
                </a:rPr>
                <a:t>orkers</a:t>
              </a:r>
              <a:r>
                <a:rPr kumimoji="0" lang="en-US"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 </a:t>
              </a:r>
              <a:endPar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endParaRPr>
            </a:p>
          </p:txBody>
        </p:sp>
        <p:sp>
          <p:nvSpPr>
            <p:cNvPr id="112" name="Rectangle 111">
              <a:extLst>
                <a:ext uri="{FF2B5EF4-FFF2-40B4-BE49-F238E27FC236}">
                  <a16:creationId xmlns:a16="http://schemas.microsoft.com/office/drawing/2014/main" id="{AA3E33CA-4448-43D0-ABF5-F889BD7040DE}"/>
                </a:ext>
              </a:extLst>
            </p:cNvPr>
            <p:cNvSpPr/>
            <p:nvPr/>
          </p:nvSpPr>
          <p:spPr>
            <a:xfrm>
              <a:off x="2658738" y="500573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Policies &amp; standards </a:t>
              </a:r>
            </a:p>
          </p:txBody>
        </p:sp>
        <p:sp>
          <p:nvSpPr>
            <p:cNvPr id="2" name="Rectangle 1">
              <a:extLst>
                <a:ext uri="{FF2B5EF4-FFF2-40B4-BE49-F238E27FC236}">
                  <a16:creationId xmlns:a16="http://schemas.microsoft.com/office/drawing/2014/main" id="{AA275830-DE49-8E9D-2C33-197DF6A15616}"/>
                </a:ext>
              </a:extLst>
            </p:cNvPr>
            <p:cNvSpPr/>
            <p:nvPr/>
          </p:nvSpPr>
          <p:spPr>
            <a:xfrm>
              <a:off x="2658738" y="5606936"/>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Roles and career </a:t>
              </a:r>
              <a:r>
                <a:rPr lang="en-GB" sz="1100">
                  <a:solidFill>
                    <a:schemeClr val="tx2">
                      <a:lumMod val="60000"/>
                      <a:lumOff val="40000"/>
                    </a:schemeClr>
                  </a:solidFill>
                  <a:latin typeface="Arial Nova"/>
                </a:rPr>
                <a:t>p</a:t>
              </a:r>
              <a:r>
                <a:rPr kumimoji="0" lang="en-GB" sz="1100" b="0" i="0" u="none" strike="noStrike" kern="1200" cap="none" spc="0" normalizeH="0" baseline="0" noProof="0" err="1">
                  <a:ln>
                    <a:noFill/>
                  </a:ln>
                  <a:solidFill>
                    <a:schemeClr val="tx2">
                      <a:lumMod val="60000"/>
                      <a:lumOff val="40000"/>
                    </a:schemeClr>
                  </a:solidFill>
                  <a:effectLst/>
                  <a:uLnTx/>
                  <a:uFillTx/>
                  <a:latin typeface="Arial Nova"/>
                  <a:ea typeface="+mn-ea"/>
                  <a:cs typeface="+mn-cs"/>
                </a:rPr>
                <a:t>aths</a:t>
              </a:r>
              <a:endPar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endParaRPr>
            </a:p>
          </p:txBody>
        </p:sp>
      </p:grpSp>
      <p:grpSp>
        <p:nvGrpSpPr>
          <p:cNvPr id="19" name="Group 18">
            <a:extLst>
              <a:ext uri="{FF2B5EF4-FFF2-40B4-BE49-F238E27FC236}">
                <a16:creationId xmlns:a16="http://schemas.microsoft.com/office/drawing/2014/main" id="{81362F8F-82B5-4B40-E74C-1E73E76BF24A}"/>
              </a:ext>
            </a:extLst>
          </p:cNvPr>
          <p:cNvGrpSpPr/>
          <p:nvPr/>
        </p:nvGrpSpPr>
        <p:grpSpPr>
          <a:xfrm>
            <a:off x="5182798" y="2267493"/>
            <a:ext cx="1910248" cy="3829345"/>
            <a:chOff x="5037744" y="2600913"/>
            <a:chExt cx="2101273" cy="3481223"/>
          </a:xfrm>
        </p:grpSpPr>
        <p:sp>
          <p:nvSpPr>
            <p:cNvPr id="76" name="Rectangle 75">
              <a:extLst>
                <a:ext uri="{FF2B5EF4-FFF2-40B4-BE49-F238E27FC236}">
                  <a16:creationId xmlns:a16="http://schemas.microsoft.com/office/drawing/2014/main" id="{F97E44BB-4A39-48B3-BDDD-3CE61524A782}"/>
                </a:ext>
              </a:extLst>
            </p:cNvPr>
            <p:cNvSpPr/>
            <p:nvPr/>
          </p:nvSpPr>
          <p:spPr>
            <a:xfrm>
              <a:off x="5037744" y="260091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Identification</a:t>
              </a:r>
            </a:p>
          </p:txBody>
        </p:sp>
        <p:sp>
          <p:nvSpPr>
            <p:cNvPr id="98" name="Rectangle 97">
              <a:extLst>
                <a:ext uri="{FF2B5EF4-FFF2-40B4-BE49-F238E27FC236}">
                  <a16:creationId xmlns:a16="http://schemas.microsoft.com/office/drawing/2014/main" id="{5A30BB71-75E9-4AF0-B65A-31AE32DA1AEB}"/>
                </a:ext>
              </a:extLst>
            </p:cNvPr>
            <p:cNvSpPr/>
            <p:nvPr/>
          </p:nvSpPr>
          <p:spPr>
            <a:xfrm>
              <a:off x="5037744" y="320211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Assessment &amp; prioritisation </a:t>
              </a:r>
            </a:p>
          </p:txBody>
        </p:sp>
        <p:sp>
          <p:nvSpPr>
            <p:cNvPr id="103" name="Rectangle 102">
              <a:extLst>
                <a:ext uri="{FF2B5EF4-FFF2-40B4-BE49-F238E27FC236}">
                  <a16:creationId xmlns:a16="http://schemas.microsoft.com/office/drawing/2014/main" id="{8A83C08F-02E9-452A-A6BE-7BF2E633FB32}"/>
                </a:ext>
              </a:extLst>
            </p:cNvPr>
            <p:cNvSpPr/>
            <p:nvPr/>
          </p:nvSpPr>
          <p:spPr>
            <a:xfrm>
              <a:off x="5037744" y="4404528"/>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Design approach</a:t>
              </a:r>
            </a:p>
          </p:txBody>
        </p:sp>
        <p:sp>
          <p:nvSpPr>
            <p:cNvPr id="108" name="Rectangle 107">
              <a:extLst>
                <a:ext uri="{FF2B5EF4-FFF2-40B4-BE49-F238E27FC236}">
                  <a16:creationId xmlns:a16="http://schemas.microsoft.com/office/drawing/2014/main" id="{AD14BC3B-63CA-4345-82DC-AABD3ED1F092}"/>
                </a:ext>
              </a:extLst>
            </p:cNvPr>
            <p:cNvSpPr/>
            <p:nvPr/>
          </p:nvSpPr>
          <p:spPr>
            <a:xfrm>
              <a:off x="5037744" y="500573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Hybrid solutions (IA, HITL, DX, 3rd party) </a:t>
              </a:r>
              <a:endPar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endParaRPr>
            </a:p>
          </p:txBody>
        </p:sp>
        <p:sp>
          <p:nvSpPr>
            <p:cNvPr id="79" name="Rectangle 78">
              <a:extLst>
                <a:ext uri="{FF2B5EF4-FFF2-40B4-BE49-F238E27FC236}">
                  <a16:creationId xmlns:a16="http://schemas.microsoft.com/office/drawing/2014/main" id="{9DC488A2-81A8-4F74-F72A-C439D58B403B}"/>
                </a:ext>
              </a:extLst>
            </p:cNvPr>
            <p:cNvSpPr/>
            <p:nvPr/>
          </p:nvSpPr>
          <p:spPr>
            <a:xfrm>
              <a:off x="5037744" y="3803323"/>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Ownership &amp; expectation setting</a:t>
              </a:r>
              <a:endPar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endParaRPr>
            </a:p>
          </p:txBody>
        </p:sp>
        <p:sp>
          <p:nvSpPr>
            <p:cNvPr id="4" name="Rectangle 3">
              <a:extLst>
                <a:ext uri="{FF2B5EF4-FFF2-40B4-BE49-F238E27FC236}">
                  <a16:creationId xmlns:a16="http://schemas.microsoft.com/office/drawing/2014/main" id="{73DEC459-9643-B284-83A3-822062334964}"/>
                </a:ext>
              </a:extLst>
            </p:cNvPr>
            <p:cNvSpPr/>
            <p:nvPr/>
          </p:nvSpPr>
          <p:spPr>
            <a:xfrm>
              <a:off x="5037744" y="5606936"/>
              <a:ext cx="2101273" cy="47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Enabling value </a:t>
              </a:r>
              <a:r>
                <a:rPr lang="en-GB" sz="1100">
                  <a:solidFill>
                    <a:schemeClr val="tx2">
                      <a:lumMod val="60000"/>
                      <a:lumOff val="40000"/>
                    </a:schemeClr>
                  </a:solidFill>
                  <a:latin typeface="Arial Nova"/>
                </a:rPr>
                <a:t>d</a:t>
              </a:r>
              <a:r>
                <a:rPr kumimoji="0" lang="en-GB" sz="1100" b="0" i="0" u="none" strike="noStrike" kern="1200" cap="none" spc="0" normalizeH="0" baseline="0" noProof="0" err="1">
                  <a:ln>
                    <a:noFill/>
                  </a:ln>
                  <a:solidFill>
                    <a:schemeClr val="tx2">
                      <a:lumMod val="60000"/>
                      <a:lumOff val="40000"/>
                    </a:schemeClr>
                  </a:solidFill>
                  <a:effectLst/>
                  <a:uLnTx/>
                  <a:uFillTx/>
                  <a:latin typeface="Arial Nova"/>
                  <a:ea typeface="+mn-ea"/>
                  <a:cs typeface="+mn-cs"/>
                </a:rPr>
                <a:t>elivery</a:t>
              </a:r>
              <a:r>
                <a:rPr kumimoji="0" lang="en-GB" sz="1100" b="0" i="0" u="none" strike="noStrike" kern="1200" cap="none" spc="0" normalizeH="0" baseline="0" noProof="0">
                  <a:ln>
                    <a:noFill/>
                  </a:ln>
                  <a:solidFill>
                    <a:schemeClr val="tx2">
                      <a:lumMod val="60000"/>
                      <a:lumOff val="40000"/>
                    </a:schemeClr>
                  </a:solidFill>
                  <a:effectLst/>
                  <a:uLnTx/>
                  <a:uFillTx/>
                  <a:latin typeface="Arial Nova"/>
                  <a:ea typeface="+mn-ea"/>
                  <a:cs typeface="+mn-cs"/>
                </a:rPr>
                <a:t> </a:t>
              </a:r>
            </a:p>
          </p:txBody>
        </p:sp>
      </p:grpSp>
      <p:grpSp>
        <p:nvGrpSpPr>
          <p:cNvPr id="13" name="Group 12">
            <a:extLst>
              <a:ext uri="{FF2B5EF4-FFF2-40B4-BE49-F238E27FC236}">
                <a16:creationId xmlns:a16="http://schemas.microsoft.com/office/drawing/2014/main" id="{B927AC34-DF33-39F2-E236-98F3E24F49AC}"/>
              </a:ext>
            </a:extLst>
          </p:cNvPr>
          <p:cNvGrpSpPr/>
          <p:nvPr/>
        </p:nvGrpSpPr>
        <p:grpSpPr>
          <a:xfrm>
            <a:off x="412980" y="1528777"/>
            <a:ext cx="11266198" cy="675347"/>
            <a:chOff x="412980" y="1528777"/>
            <a:chExt cx="11266198" cy="675347"/>
          </a:xfrm>
        </p:grpSpPr>
        <p:sp>
          <p:nvSpPr>
            <p:cNvPr id="24" name="Rectangle 23">
              <a:extLst>
                <a:ext uri="{FF2B5EF4-FFF2-40B4-BE49-F238E27FC236}">
                  <a16:creationId xmlns:a16="http://schemas.microsoft.com/office/drawing/2014/main" id="{0F5B012D-782E-69AC-6F0A-8C5EF3532D18}"/>
                </a:ext>
              </a:extLst>
            </p:cNvPr>
            <p:cNvSpPr/>
            <p:nvPr/>
          </p:nvSpPr>
          <p:spPr>
            <a:xfrm>
              <a:off x="5223826" y="1626533"/>
              <a:ext cx="2088000" cy="488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Nova"/>
                  <a:ea typeface="+mn-ea"/>
                  <a:cs typeface="+mn-cs"/>
                </a:rPr>
                <a:t>DESIGN</a:t>
              </a:r>
            </a:p>
          </p:txBody>
        </p:sp>
        <p:grpSp>
          <p:nvGrpSpPr>
            <p:cNvPr id="51" name="Group 50">
              <a:extLst>
                <a:ext uri="{FF2B5EF4-FFF2-40B4-BE49-F238E27FC236}">
                  <a16:creationId xmlns:a16="http://schemas.microsoft.com/office/drawing/2014/main" id="{2D871D6B-E341-A15D-3A10-536879AF06A2}"/>
                </a:ext>
              </a:extLst>
            </p:cNvPr>
            <p:cNvGrpSpPr/>
            <p:nvPr/>
          </p:nvGrpSpPr>
          <p:grpSpPr>
            <a:xfrm>
              <a:off x="412980" y="1567616"/>
              <a:ext cx="2406252" cy="636508"/>
              <a:chOff x="1133775" y="2271926"/>
              <a:chExt cx="2406252" cy="636508"/>
            </a:xfrm>
          </p:grpSpPr>
          <p:sp>
            <p:nvSpPr>
              <p:cNvPr id="22" name="Rectangle 21">
                <a:extLst>
                  <a:ext uri="{FF2B5EF4-FFF2-40B4-BE49-F238E27FC236}">
                    <a16:creationId xmlns:a16="http://schemas.microsoft.com/office/drawing/2014/main" id="{CB5BE984-8BBC-B524-EE98-D4EF03D70396}"/>
                  </a:ext>
                </a:extLst>
              </p:cNvPr>
              <p:cNvSpPr/>
              <p:nvPr/>
            </p:nvSpPr>
            <p:spPr>
              <a:xfrm>
                <a:off x="1452027" y="2345913"/>
                <a:ext cx="2088000" cy="488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ova"/>
                    <a:ea typeface="+mn-ea"/>
                    <a:cs typeface="+mn-cs"/>
                  </a:rPr>
                  <a:t>S</a:t>
                </a:r>
                <a:r>
                  <a:rPr kumimoji="0" lang="en-GB" sz="1200" b="1" i="0" u="none" strike="noStrike" kern="1200" cap="none" spc="0" normalizeH="0" baseline="0" noProof="0" dirty="0">
                    <a:ln>
                      <a:noFill/>
                    </a:ln>
                    <a:solidFill>
                      <a:schemeClr val="bg1"/>
                    </a:solidFill>
                    <a:effectLst/>
                    <a:uLnTx/>
                    <a:uFillTx/>
                    <a:latin typeface="Arial Nova"/>
                    <a:ea typeface="+mn-ea"/>
                    <a:cs typeface="+mn-cs"/>
                  </a:rPr>
                  <a:t>TRATEGY </a:t>
                </a:r>
              </a:p>
            </p:txBody>
          </p:sp>
          <p:grpSp>
            <p:nvGrpSpPr>
              <p:cNvPr id="27" name="Group 26">
                <a:extLst>
                  <a:ext uri="{FF2B5EF4-FFF2-40B4-BE49-F238E27FC236}">
                    <a16:creationId xmlns:a16="http://schemas.microsoft.com/office/drawing/2014/main" id="{6829CB18-E044-4801-45D2-F6A16FD6697D}"/>
                  </a:ext>
                </a:extLst>
              </p:cNvPr>
              <p:cNvGrpSpPr/>
              <p:nvPr/>
            </p:nvGrpSpPr>
            <p:grpSpPr>
              <a:xfrm>
                <a:off x="1133775" y="2271926"/>
                <a:ext cx="636508" cy="636508"/>
                <a:chOff x="616163" y="1549555"/>
                <a:chExt cx="931911" cy="931911"/>
              </a:xfrm>
            </p:grpSpPr>
            <p:sp>
              <p:nvSpPr>
                <p:cNvPr id="28" name="Oval 27">
                  <a:extLst>
                    <a:ext uri="{FF2B5EF4-FFF2-40B4-BE49-F238E27FC236}">
                      <a16:creationId xmlns:a16="http://schemas.microsoft.com/office/drawing/2014/main" id="{43F00B09-A44E-199E-6F8D-2EBB57A8D462}"/>
                    </a:ext>
                  </a:extLst>
                </p:cNvPr>
                <p:cNvSpPr/>
                <p:nvPr/>
              </p:nvSpPr>
              <p:spPr>
                <a:xfrm>
                  <a:off x="616163" y="1549555"/>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29" name="Graphic 28">
                  <a:extLst>
                    <a:ext uri="{FF2B5EF4-FFF2-40B4-BE49-F238E27FC236}">
                      <a16:creationId xmlns:a16="http://schemas.microsoft.com/office/drawing/2014/main" id="{3BE87CB8-814C-D23C-453A-FC350157C3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027" y="1606419"/>
                  <a:ext cx="818182" cy="818182"/>
                </a:xfrm>
                <a:prstGeom prst="ellipse">
                  <a:avLst/>
                </a:prstGeom>
              </p:spPr>
            </p:pic>
          </p:grpSp>
        </p:grpSp>
        <p:grpSp>
          <p:nvGrpSpPr>
            <p:cNvPr id="82" name="Group 81">
              <a:extLst>
                <a:ext uri="{FF2B5EF4-FFF2-40B4-BE49-F238E27FC236}">
                  <a16:creationId xmlns:a16="http://schemas.microsoft.com/office/drawing/2014/main" id="{6BCA18A5-8B24-DA18-14C7-633EE186C196}"/>
                </a:ext>
              </a:extLst>
            </p:cNvPr>
            <p:cNvGrpSpPr/>
            <p:nvPr/>
          </p:nvGrpSpPr>
          <p:grpSpPr>
            <a:xfrm>
              <a:off x="2659277" y="1554571"/>
              <a:ext cx="2406252" cy="636508"/>
              <a:chOff x="1133775" y="2891048"/>
              <a:chExt cx="2406252" cy="636508"/>
            </a:xfrm>
          </p:grpSpPr>
          <p:sp>
            <p:nvSpPr>
              <p:cNvPr id="23" name="Rectangle 22">
                <a:extLst>
                  <a:ext uri="{FF2B5EF4-FFF2-40B4-BE49-F238E27FC236}">
                    <a16:creationId xmlns:a16="http://schemas.microsoft.com/office/drawing/2014/main" id="{7FC19445-84BC-57F8-86BD-CA007CA5F167}"/>
                  </a:ext>
                </a:extLst>
              </p:cNvPr>
              <p:cNvSpPr/>
              <p:nvPr/>
            </p:nvSpPr>
            <p:spPr>
              <a:xfrm>
                <a:off x="1452027" y="2963872"/>
                <a:ext cx="2088000" cy="488650"/>
              </a:xfrm>
              <a:prstGeom prst="rect">
                <a:avLst/>
              </a:prstGeom>
              <a:solidFill>
                <a:srgbClr val="1A9CA6"/>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Nova"/>
                    <a:ea typeface="+mn-ea"/>
                    <a:cs typeface="+mn-cs"/>
                  </a:rPr>
                  <a:t>WORKFORCE</a:t>
                </a:r>
              </a:p>
            </p:txBody>
          </p:sp>
          <p:grpSp>
            <p:nvGrpSpPr>
              <p:cNvPr id="39" name="Group 38">
                <a:extLst>
                  <a:ext uri="{FF2B5EF4-FFF2-40B4-BE49-F238E27FC236}">
                    <a16:creationId xmlns:a16="http://schemas.microsoft.com/office/drawing/2014/main" id="{25FBF13A-90C8-9D15-0E06-51882AEF0AAE}"/>
                  </a:ext>
                </a:extLst>
              </p:cNvPr>
              <p:cNvGrpSpPr/>
              <p:nvPr/>
            </p:nvGrpSpPr>
            <p:grpSpPr>
              <a:xfrm>
                <a:off x="1133775" y="2891048"/>
                <a:ext cx="636508" cy="636508"/>
                <a:chOff x="724776" y="2066740"/>
                <a:chExt cx="931911" cy="931911"/>
              </a:xfrm>
            </p:grpSpPr>
            <p:sp>
              <p:nvSpPr>
                <p:cNvPr id="40" name="Oval 39">
                  <a:extLst>
                    <a:ext uri="{FF2B5EF4-FFF2-40B4-BE49-F238E27FC236}">
                      <a16:creationId xmlns:a16="http://schemas.microsoft.com/office/drawing/2014/main" id="{7772D135-6F2A-06C4-6263-76494AD90958}"/>
                    </a:ext>
                  </a:extLst>
                </p:cNvPr>
                <p:cNvSpPr/>
                <p:nvPr/>
              </p:nvSpPr>
              <p:spPr>
                <a:xfrm>
                  <a:off x="724776" y="2066740"/>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41" name="Graphic 40">
                  <a:extLst>
                    <a:ext uri="{FF2B5EF4-FFF2-40B4-BE49-F238E27FC236}">
                      <a16:creationId xmlns:a16="http://schemas.microsoft.com/office/drawing/2014/main" id="{CB3205FF-5FDC-9A3A-59FC-CB59084532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640" y="2123604"/>
                  <a:ext cx="818182" cy="818182"/>
                </a:xfrm>
                <a:prstGeom prst="ellipse">
                  <a:avLst/>
                </a:prstGeom>
              </p:spPr>
            </p:pic>
          </p:grpSp>
        </p:grpSp>
        <p:sp>
          <p:nvSpPr>
            <p:cNvPr id="31" name="Oval 30">
              <a:extLst>
                <a:ext uri="{FF2B5EF4-FFF2-40B4-BE49-F238E27FC236}">
                  <a16:creationId xmlns:a16="http://schemas.microsoft.com/office/drawing/2014/main" id="{A530E099-3A7F-4760-83FC-26F4C0B75242}"/>
                </a:ext>
              </a:extLst>
            </p:cNvPr>
            <p:cNvSpPr/>
            <p:nvPr/>
          </p:nvSpPr>
          <p:spPr>
            <a:xfrm>
              <a:off x="4905574" y="1554873"/>
              <a:ext cx="636508" cy="636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12" name="Graphic 11">
              <a:extLst>
                <a:ext uri="{FF2B5EF4-FFF2-40B4-BE49-F238E27FC236}">
                  <a16:creationId xmlns:a16="http://schemas.microsoft.com/office/drawing/2014/main" id="{E36E72E0-0C49-C304-45FC-DC94A7AB13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4413" y="1593712"/>
              <a:ext cx="558000" cy="558000"/>
            </a:xfrm>
            <a:prstGeom prst="rect">
              <a:avLst/>
            </a:prstGeom>
          </p:spPr>
        </p:pic>
        <p:grpSp>
          <p:nvGrpSpPr>
            <p:cNvPr id="85" name="Group 84">
              <a:extLst>
                <a:ext uri="{FF2B5EF4-FFF2-40B4-BE49-F238E27FC236}">
                  <a16:creationId xmlns:a16="http://schemas.microsoft.com/office/drawing/2014/main" id="{8863C21E-2162-BF3F-A3DB-0F1D91D67A22}"/>
                </a:ext>
              </a:extLst>
            </p:cNvPr>
            <p:cNvGrpSpPr/>
            <p:nvPr/>
          </p:nvGrpSpPr>
          <p:grpSpPr>
            <a:xfrm>
              <a:off x="7147175" y="1546611"/>
              <a:ext cx="2406252" cy="636508"/>
              <a:chOff x="1133775" y="4129293"/>
              <a:chExt cx="2406252" cy="636508"/>
            </a:xfrm>
          </p:grpSpPr>
          <p:sp>
            <p:nvSpPr>
              <p:cNvPr id="25" name="Rectangle 24">
                <a:extLst>
                  <a:ext uri="{FF2B5EF4-FFF2-40B4-BE49-F238E27FC236}">
                    <a16:creationId xmlns:a16="http://schemas.microsoft.com/office/drawing/2014/main" id="{6E40B237-502A-F69E-983B-3C8B96F540F1}"/>
                  </a:ext>
                </a:extLst>
              </p:cNvPr>
              <p:cNvSpPr/>
              <p:nvPr/>
            </p:nvSpPr>
            <p:spPr>
              <a:xfrm>
                <a:off x="1452027" y="4199788"/>
                <a:ext cx="2088000" cy="488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Nova"/>
                    <a:ea typeface="+mn-ea"/>
                    <a:cs typeface="+mn-cs"/>
                  </a:rPr>
                  <a:t>DEVELOPMENT</a:t>
                </a:r>
                <a:r>
                  <a:rPr kumimoji="0" lang="en-GB" sz="1200" b="0" i="0" u="none" strike="noStrike" kern="1200" cap="none" spc="0" normalizeH="0" baseline="0" noProof="0">
                    <a:ln>
                      <a:noFill/>
                    </a:ln>
                    <a:solidFill>
                      <a:schemeClr val="bg1"/>
                    </a:solidFill>
                    <a:effectLst/>
                    <a:uLnTx/>
                    <a:uFillTx/>
                    <a:latin typeface="Arial Nova"/>
                    <a:ea typeface="+mn-ea"/>
                    <a:cs typeface="+mn-cs"/>
                  </a:rPr>
                  <a:t> </a:t>
                </a:r>
              </a:p>
            </p:txBody>
          </p:sp>
          <p:sp>
            <p:nvSpPr>
              <p:cNvPr id="34" name="Oval 33">
                <a:extLst>
                  <a:ext uri="{FF2B5EF4-FFF2-40B4-BE49-F238E27FC236}">
                    <a16:creationId xmlns:a16="http://schemas.microsoft.com/office/drawing/2014/main" id="{5FBA8813-18CA-688F-5BC2-91C94CFEB7A5}"/>
                  </a:ext>
                </a:extLst>
              </p:cNvPr>
              <p:cNvSpPr/>
              <p:nvPr/>
            </p:nvSpPr>
            <p:spPr>
              <a:xfrm>
                <a:off x="1133775" y="4129293"/>
                <a:ext cx="636508" cy="636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35" name="Graphic 34">
                <a:extLst>
                  <a:ext uri="{FF2B5EF4-FFF2-40B4-BE49-F238E27FC236}">
                    <a16:creationId xmlns:a16="http://schemas.microsoft.com/office/drawing/2014/main" id="{7786F15A-8F65-7495-1002-DB98F9FB6E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2614" y="4168132"/>
                <a:ext cx="558830" cy="558830"/>
              </a:xfrm>
              <a:prstGeom prst="ellipse">
                <a:avLst/>
              </a:prstGeom>
            </p:spPr>
          </p:pic>
        </p:grpSp>
        <p:grpSp>
          <p:nvGrpSpPr>
            <p:cNvPr id="86" name="Group 85">
              <a:extLst>
                <a:ext uri="{FF2B5EF4-FFF2-40B4-BE49-F238E27FC236}">
                  <a16:creationId xmlns:a16="http://schemas.microsoft.com/office/drawing/2014/main" id="{3C6D5F92-1DC7-93B8-A32A-CF83D9DF8674}"/>
                </a:ext>
              </a:extLst>
            </p:cNvPr>
            <p:cNvGrpSpPr/>
            <p:nvPr/>
          </p:nvGrpSpPr>
          <p:grpSpPr>
            <a:xfrm>
              <a:off x="9393845" y="1528777"/>
              <a:ext cx="2285333" cy="636508"/>
              <a:chOff x="1133775" y="4748413"/>
              <a:chExt cx="2285333" cy="636508"/>
            </a:xfrm>
          </p:grpSpPr>
          <p:sp>
            <p:nvSpPr>
              <p:cNvPr id="26" name="Rectangle 25">
                <a:extLst>
                  <a:ext uri="{FF2B5EF4-FFF2-40B4-BE49-F238E27FC236}">
                    <a16:creationId xmlns:a16="http://schemas.microsoft.com/office/drawing/2014/main" id="{57B4942D-41BF-C934-10AD-3EDF9133C0F4}"/>
                  </a:ext>
                </a:extLst>
              </p:cNvPr>
              <p:cNvSpPr/>
              <p:nvPr/>
            </p:nvSpPr>
            <p:spPr>
              <a:xfrm>
                <a:off x="1452029" y="4826752"/>
                <a:ext cx="1967079" cy="488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latin typeface="Arial Nova"/>
                    <a:ea typeface="+mn-ea"/>
                    <a:cs typeface="+mn-cs"/>
                  </a:rPr>
                  <a:t>OPERATIONS</a:t>
                </a:r>
              </a:p>
            </p:txBody>
          </p:sp>
          <p:grpSp>
            <p:nvGrpSpPr>
              <p:cNvPr id="36" name="Group 35">
                <a:extLst>
                  <a:ext uri="{FF2B5EF4-FFF2-40B4-BE49-F238E27FC236}">
                    <a16:creationId xmlns:a16="http://schemas.microsoft.com/office/drawing/2014/main" id="{A467C6AB-DADF-A36B-97A7-276013BA44BF}"/>
                  </a:ext>
                </a:extLst>
              </p:cNvPr>
              <p:cNvGrpSpPr/>
              <p:nvPr/>
            </p:nvGrpSpPr>
            <p:grpSpPr>
              <a:xfrm>
                <a:off x="1133775" y="4748413"/>
                <a:ext cx="636508" cy="636508"/>
                <a:chOff x="901822" y="5321189"/>
                <a:chExt cx="931911" cy="931911"/>
              </a:xfrm>
            </p:grpSpPr>
            <p:sp>
              <p:nvSpPr>
                <p:cNvPr id="37" name="Oval 36">
                  <a:extLst>
                    <a:ext uri="{FF2B5EF4-FFF2-40B4-BE49-F238E27FC236}">
                      <a16:creationId xmlns:a16="http://schemas.microsoft.com/office/drawing/2014/main" id="{B06484E0-C32F-5B05-4592-49CFE619908C}"/>
                    </a:ext>
                  </a:extLst>
                </p:cNvPr>
                <p:cNvSpPr/>
                <p:nvPr/>
              </p:nvSpPr>
              <p:spPr>
                <a:xfrm>
                  <a:off x="901822" y="5321189"/>
                  <a:ext cx="931911" cy="931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ctr"/>
                  <a:endParaRPr lang="en-US" sz="1200"/>
                </a:p>
              </p:txBody>
            </p:sp>
            <p:pic>
              <p:nvPicPr>
                <p:cNvPr id="38" name="Graphic 37">
                  <a:extLst>
                    <a:ext uri="{FF2B5EF4-FFF2-40B4-BE49-F238E27FC236}">
                      <a16:creationId xmlns:a16="http://schemas.microsoft.com/office/drawing/2014/main" id="{DA05C32F-B149-BFC2-9710-147434BFB4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8686" y="5378053"/>
                  <a:ext cx="818182" cy="818182"/>
                </a:xfrm>
                <a:prstGeom prst="ellipse">
                  <a:avLst/>
                </a:prstGeom>
              </p:spPr>
            </p:pic>
          </p:grpSp>
        </p:grpSp>
      </p:grpSp>
      <p:cxnSp>
        <p:nvCxnSpPr>
          <p:cNvPr id="88" name="Straight Connector 87">
            <a:extLst>
              <a:ext uri="{FF2B5EF4-FFF2-40B4-BE49-F238E27FC236}">
                <a16:creationId xmlns:a16="http://schemas.microsoft.com/office/drawing/2014/main" id="{96BD0935-1C1F-DC87-9C7C-C79737A4DCBD}"/>
              </a:ext>
            </a:extLst>
          </p:cNvPr>
          <p:cNvCxnSpPr>
            <a:cxnSpLocks/>
          </p:cNvCxnSpPr>
          <p:nvPr/>
        </p:nvCxnSpPr>
        <p:spPr>
          <a:xfrm>
            <a:off x="2768432" y="2254793"/>
            <a:ext cx="0" cy="3829345"/>
          </a:xfrm>
          <a:prstGeom prst="line">
            <a:avLst/>
          </a:prstGeom>
          <a:ln w="19050" cap="rnd">
            <a:solidFill>
              <a:schemeClr val="tx2">
                <a:lumMod val="60000"/>
                <a:lumOff val="40000"/>
              </a:schemeClr>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58F5B919-1ECD-8D5C-6DC0-DF4BAD78FCD0}"/>
              </a:ext>
            </a:extLst>
          </p:cNvPr>
          <p:cNvCxnSpPr>
            <a:cxnSpLocks/>
          </p:cNvCxnSpPr>
          <p:nvPr/>
        </p:nvCxnSpPr>
        <p:spPr>
          <a:xfrm>
            <a:off x="5013108" y="2254793"/>
            <a:ext cx="0" cy="3829345"/>
          </a:xfrm>
          <a:prstGeom prst="line">
            <a:avLst/>
          </a:prstGeom>
          <a:ln w="19050" cap="rnd">
            <a:solidFill>
              <a:schemeClr val="tx2">
                <a:lumMod val="60000"/>
                <a:lumOff val="40000"/>
              </a:schemeClr>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F3B8064F-2CC7-F5F4-5C84-C4E649F95BA5}"/>
              </a:ext>
            </a:extLst>
          </p:cNvPr>
          <p:cNvCxnSpPr>
            <a:cxnSpLocks/>
          </p:cNvCxnSpPr>
          <p:nvPr/>
        </p:nvCxnSpPr>
        <p:spPr>
          <a:xfrm>
            <a:off x="7257784" y="2254793"/>
            <a:ext cx="0" cy="3829345"/>
          </a:xfrm>
          <a:prstGeom prst="line">
            <a:avLst/>
          </a:prstGeom>
          <a:ln w="19050" cap="rnd">
            <a:solidFill>
              <a:schemeClr val="tx2">
                <a:lumMod val="60000"/>
                <a:lumOff val="40000"/>
              </a:schemeClr>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643B2E36-4275-69AB-7B55-6BB50DFDBF21}"/>
              </a:ext>
            </a:extLst>
          </p:cNvPr>
          <p:cNvCxnSpPr>
            <a:cxnSpLocks/>
          </p:cNvCxnSpPr>
          <p:nvPr/>
        </p:nvCxnSpPr>
        <p:spPr>
          <a:xfrm>
            <a:off x="9502459" y="2254793"/>
            <a:ext cx="0" cy="3829345"/>
          </a:xfrm>
          <a:prstGeom prst="line">
            <a:avLst/>
          </a:prstGeom>
          <a:ln w="19050" cap="rnd">
            <a:solidFill>
              <a:schemeClr val="tx2">
                <a:lumMod val="60000"/>
                <a:lumOff val="40000"/>
              </a:schemeClr>
            </a:solidFill>
            <a:prstDash val="sysDot"/>
            <a:round/>
          </a:ln>
          <a:effectLst/>
        </p:spPr>
        <p:style>
          <a:lnRef idx="2">
            <a:schemeClr val="accent1"/>
          </a:lnRef>
          <a:fillRef idx="0">
            <a:schemeClr val="accent1"/>
          </a:fillRef>
          <a:effectRef idx="1">
            <a:schemeClr val="accent1"/>
          </a:effectRef>
          <a:fontRef idx="minor">
            <a:schemeClr val="tx1"/>
          </a:fontRef>
        </p:style>
      </p:cxnSp>
      <p:pic>
        <p:nvPicPr>
          <p:cNvPr id="5" name="Picture 9" descr="A picture containing graphics, design&#10;&#10;Description automatically generated">
            <a:extLst>
              <a:ext uri="{FF2B5EF4-FFF2-40B4-BE49-F238E27FC236}">
                <a16:creationId xmlns:a16="http://schemas.microsoft.com/office/drawing/2014/main" id="{B3E3F5B5-E4A7-7E98-E6EA-CE55C602C6C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77906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ylinder 40">
            <a:extLst>
              <a:ext uri="{FF2B5EF4-FFF2-40B4-BE49-F238E27FC236}">
                <a16:creationId xmlns:a16="http://schemas.microsoft.com/office/drawing/2014/main" id="{774BB2DC-8BF2-3569-C2E4-35B4BC72F6D2}"/>
              </a:ext>
            </a:extLst>
          </p:cNvPr>
          <p:cNvSpPr/>
          <p:nvPr/>
        </p:nvSpPr>
        <p:spPr>
          <a:xfrm>
            <a:off x="640080" y="1688888"/>
            <a:ext cx="2560316" cy="3558034"/>
          </a:xfrm>
          <a:prstGeom prst="can">
            <a:avLst>
              <a:gd name="adj" fmla="val 0"/>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a:ln>
                  <a:noFill/>
                </a:ln>
                <a:solidFill>
                  <a:srgbClr val="00ABE6"/>
                </a:solidFill>
                <a:effectLst/>
                <a:uLnTx/>
                <a:uFillTx/>
                <a:latin typeface="Arial Nova"/>
                <a:ea typeface="+mn-ea"/>
                <a:cs typeface="+mn-cs"/>
              </a:rPr>
              <a:t>CREATE</a:t>
            </a:r>
            <a:r>
              <a:rPr kumimoji="0" lang="en-US" sz="1800" b="1" i="0" u="none" strike="noStrike" kern="1200" cap="none" spc="100" normalizeH="0" baseline="0" noProof="0">
                <a:ln>
                  <a:noFill/>
                </a:ln>
                <a:solidFill>
                  <a:srgbClr val="FFFFFF"/>
                </a:solidFill>
                <a:effectLst/>
                <a:uLnTx/>
                <a:uFillTx/>
                <a:latin typeface="Arial Nov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ova"/>
                <a:ea typeface="+mn-ea"/>
                <a:cs typeface="+mn-cs"/>
              </a:rPr>
              <a:t>Journeys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ova"/>
              <a:ea typeface="+mn-ea"/>
              <a:cs typeface="+mn-cs"/>
            </a:endParaRPr>
          </a:p>
        </p:txBody>
      </p:sp>
      <p:sp>
        <p:nvSpPr>
          <p:cNvPr id="15" name="Cylinder 8">
            <a:extLst>
              <a:ext uri="{FF2B5EF4-FFF2-40B4-BE49-F238E27FC236}">
                <a16:creationId xmlns:a16="http://schemas.microsoft.com/office/drawing/2014/main" id="{B76542C0-F4FD-FF15-CECA-3240316A3771}"/>
              </a:ext>
            </a:extLst>
          </p:cNvPr>
          <p:cNvSpPr/>
          <p:nvPr/>
        </p:nvSpPr>
        <p:spPr>
          <a:xfrm>
            <a:off x="3383660" y="1688887"/>
            <a:ext cx="2560316" cy="3779245"/>
          </a:xfrm>
          <a:prstGeom prst="can">
            <a:avLst>
              <a:gd name="adj" fmla="val 0"/>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00" normalizeH="0" baseline="0" noProof="0">
                <a:ln>
                  <a:noFill/>
                </a:ln>
                <a:solidFill>
                  <a:srgbClr val="006CB7"/>
                </a:solidFill>
                <a:effectLst/>
                <a:uLnTx/>
                <a:uFillTx/>
                <a:latin typeface="Arial Nova"/>
                <a:ea typeface="+mn-ea"/>
                <a:cs typeface="+mn-cs"/>
              </a:rPr>
              <a:t>ACCELERATE</a:t>
            </a:r>
            <a:r>
              <a:rPr kumimoji="0" lang="en-GB" sz="1800" b="1" i="0" u="none" strike="noStrike" kern="1200" cap="none" spc="0" normalizeH="0" baseline="0" noProof="0">
                <a:ln>
                  <a:noFill/>
                </a:ln>
                <a:solidFill>
                  <a:srgbClr val="FFFFFF"/>
                </a:solidFill>
                <a:effectLst/>
                <a:uLnTx/>
                <a:uFillTx/>
                <a:latin typeface="Arial Nov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Nova"/>
                <a:ea typeface="+mn-ea"/>
                <a:cs typeface="+mn-cs"/>
              </a:rPr>
              <a: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ova"/>
              <a:ea typeface="+mn-ea"/>
              <a:cs typeface="+mn-cs"/>
            </a:endParaRPr>
          </a:p>
        </p:txBody>
      </p:sp>
      <p:sp>
        <p:nvSpPr>
          <p:cNvPr id="16" name="Cylinder 9">
            <a:extLst>
              <a:ext uri="{FF2B5EF4-FFF2-40B4-BE49-F238E27FC236}">
                <a16:creationId xmlns:a16="http://schemas.microsoft.com/office/drawing/2014/main" id="{D6BA977D-1999-2695-AF8E-56E7271ECBE2}"/>
              </a:ext>
            </a:extLst>
          </p:cNvPr>
          <p:cNvSpPr/>
          <p:nvPr/>
        </p:nvSpPr>
        <p:spPr>
          <a:xfrm>
            <a:off x="6127240" y="1688887"/>
            <a:ext cx="2560316" cy="3779245"/>
          </a:xfrm>
          <a:prstGeom prst="can">
            <a:avLst>
              <a:gd name="adj" fmla="val 0"/>
            </a:avLst>
          </a:prstGeom>
          <a:solidFill>
            <a:srgbClr val="1381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00" normalizeH="0" baseline="0" noProof="0">
                <a:ln>
                  <a:noFill/>
                </a:ln>
                <a:solidFill>
                  <a:srgbClr val="A7C538"/>
                </a:solidFill>
                <a:effectLst/>
                <a:uLnTx/>
                <a:uFillTx/>
                <a:latin typeface="Arial Nova"/>
                <a:ea typeface="+mn-ea"/>
                <a:cs typeface="+mn-cs"/>
              </a:rPr>
              <a:t>TRANSFORM</a:t>
            </a:r>
            <a:r>
              <a:rPr kumimoji="0" lang="en-GB" sz="1800" b="1" i="0" u="none" strike="noStrike" kern="1200" cap="none" spc="0" normalizeH="0" baseline="0" noProof="0">
                <a:ln>
                  <a:noFill/>
                </a:ln>
                <a:solidFill>
                  <a:srgbClr val="FFFFFF"/>
                </a:solidFill>
                <a:effectLst/>
                <a:uLnTx/>
                <a:uFillTx/>
                <a:latin typeface="Arial Nova"/>
                <a:ea typeface="+mn-ea"/>
                <a:cs typeface="+mn-cs"/>
              </a:rPr>
              <a:t> Experiences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ova"/>
              <a:ea typeface="+mn-ea"/>
              <a:cs typeface="+mn-cs"/>
            </a:endParaRPr>
          </a:p>
        </p:txBody>
      </p:sp>
      <p:sp>
        <p:nvSpPr>
          <p:cNvPr id="17" name="Cylinder 12">
            <a:extLst>
              <a:ext uri="{FF2B5EF4-FFF2-40B4-BE49-F238E27FC236}">
                <a16:creationId xmlns:a16="http://schemas.microsoft.com/office/drawing/2014/main" id="{787E0244-82E8-5834-ECE5-380CE5C11131}"/>
              </a:ext>
            </a:extLst>
          </p:cNvPr>
          <p:cNvSpPr/>
          <p:nvPr/>
        </p:nvSpPr>
        <p:spPr>
          <a:xfrm>
            <a:off x="8870820" y="1688887"/>
            <a:ext cx="2560316" cy="3779245"/>
          </a:xfrm>
          <a:prstGeom prst="can">
            <a:avLst>
              <a:gd name="adj" fmla="val 0"/>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00" normalizeH="0" baseline="0" noProof="0" dirty="0">
                <a:ln>
                  <a:noFill/>
                </a:ln>
                <a:solidFill>
                  <a:srgbClr val="FFC30C"/>
                </a:solidFill>
                <a:effectLst/>
                <a:uLnTx/>
                <a:uFillTx/>
                <a:latin typeface="Arial Nova"/>
                <a:ea typeface="+mn-ea"/>
                <a:cs typeface="+mn-cs"/>
              </a:rPr>
              <a:t>UNIFY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Nova"/>
                <a:ea typeface="+mn-ea"/>
                <a:cs typeface="+mn-cs"/>
              </a:rPr>
              <a:t>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Nova"/>
              <a:ea typeface="+mn-ea"/>
              <a:cs typeface="+mn-cs"/>
            </a:endParaRPr>
          </a:p>
        </p:txBody>
      </p:sp>
      <p:grpSp>
        <p:nvGrpSpPr>
          <p:cNvPr id="50" name="Group 49">
            <a:extLst>
              <a:ext uri="{FF2B5EF4-FFF2-40B4-BE49-F238E27FC236}">
                <a16:creationId xmlns:a16="http://schemas.microsoft.com/office/drawing/2014/main" id="{A1E66188-9B21-EA97-4DCF-98E622A4FBFD}"/>
              </a:ext>
            </a:extLst>
          </p:cNvPr>
          <p:cNvGrpSpPr/>
          <p:nvPr/>
        </p:nvGrpSpPr>
        <p:grpSpPr>
          <a:xfrm>
            <a:off x="1622816" y="1273867"/>
            <a:ext cx="594844" cy="594844"/>
            <a:chOff x="1484783" y="1208669"/>
            <a:chExt cx="870911" cy="870911"/>
          </a:xfrm>
        </p:grpSpPr>
        <p:sp>
          <p:nvSpPr>
            <p:cNvPr id="18" name="Oval 17">
              <a:extLst>
                <a:ext uri="{FF2B5EF4-FFF2-40B4-BE49-F238E27FC236}">
                  <a16:creationId xmlns:a16="http://schemas.microsoft.com/office/drawing/2014/main" id="{EAEAC7C6-90E9-F673-BC70-64510305E380}"/>
                </a:ext>
              </a:extLst>
            </p:cNvPr>
            <p:cNvSpPr/>
            <p:nvPr/>
          </p:nvSpPr>
          <p:spPr>
            <a:xfrm>
              <a:off x="1484783" y="1208669"/>
              <a:ext cx="870911" cy="870911"/>
            </a:xfrm>
            <a:prstGeom prst="ellips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19" name="Graphic 18" descr="Route (Two Pins With A Path) outline">
              <a:extLst>
                <a:ext uri="{FF2B5EF4-FFF2-40B4-BE49-F238E27FC236}">
                  <a16:creationId xmlns:a16="http://schemas.microsoft.com/office/drawing/2014/main" id="{E300514D-3D45-9033-EA27-9784D2CEE1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8571" y="1331850"/>
              <a:ext cx="624548" cy="624548"/>
            </a:xfrm>
            <a:prstGeom prst="rect">
              <a:avLst/>
            </a:prstGeom>
          </p:spPr>
        </p:pic>
      </p:grpSp>
      <p:grpSp>
        <p:nvGrpSpPr>
          <p:cNvPr id="54" name="Group 53">
            <a:extLst>
              <a:ext uri="{FF2B5EF4-FFF2-40B4-BE49-F238E27FC236}">
                <a16:creationId xmlns:a16="http://schemas.microsoft.com/office/drawing/2014/main" id="{3E38C494-FE38-F827-C68F-60DCE352D6C4}"/>
              </a:ext>
            </a:extLst>
          </p:cNvPr>
          <p:cNvGrpSpPr/>
          <p:nvPr/>
        </p:nvGrpSpPr>
        <p:grpSpPr>
          <a:xfrm>
            <a:off x="9853556" y="1273867"/>
            <a:ext cx="594844" cy="594844"/>
            <a:chOff x="9715523" y="1208669"/>
            <a:chExt cx="870911" cy="870911"/>
          </a:xfrm>
        </p:grpSpPr>
        <p:sp>
          <p:nvSpPr>
            <p:cNvPr id="43" name="Oval 42">
              <a:extLst>
                <a:ext uri="{FF2B5EF4-FFF2-40B4-BE49-F238E27FC236}">
                  <a16:creationId xmlns:a16="http://schemas.microsoft.com/office/drawing/2014/main" id="{1B02FC37-331E-4474-09C2-74E31ECC3D2D}"/>
                </a:ext>
              </a:extLst>
            </p:cNvPr>
            <p:cNvSpPr/>
            <p:nvPr/>
          </p:nvSpPr>
          <p:spPr>
            <a:xfrm>
              <a:off x="9715523" y="1208669"/>
              <a:ext cx="870911" cy="870911"/>
            </a:xfrm>
            <a:prstGeom prst="ellipse">
              <a:avLst/>
            </a:prstGeom>
            <a:solidFill>
              <a:schemeClr val="accent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44" name="Graphic 43" descr="Link outline">
              <a:extLst>
                <a:ext uri="{FF2B5EF4-FFF2-40B4-BE49-F238E27FC236}">
                  <a16:creationId xmlns:a16="http://schemas.microsoft.com/office/drawing/2014/main" id="{3D851CC2-8DF5-7E03-FC89-C10A63F3AD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38704" y="1352069"/>
              <a:ext cx="624548" cy="624548"/>
            </a:xfrm>
            <a:prstGeom prst="rect">
              <a:avLst/>
            </a:prstGeom>
          </p:spPr>
        </p:pic>
      </p:grpSp>
      <p:grpSp>
        <p:nvGrpSpPr>
          <p:cNvPr id="52" name="Group 51">
            <a:extLst>
              <a:ext uri="{FF2B5EF4-FFF2-40B4-BE49-F238E27FC236}">
                <a16:creationId xmlns:a16="http://schemas.microsoft.com/office/drawing/2014/main" id="{DF78B8F0-39F6-3F71-FF55-F75651A2B2FF}"/>
              </a:ext>
            </a:extLst>
          </p:cNvPr>
          <p:cNvGrpSpPr/>
          <p:nvPr/>
        </p:nvGrpSpPr>
        <p:grpSpPr>
          <a:xfrm>
            <a:off x="4366396" y="1273867"/>
            <a:ext cx="594844" cy="594844"/>
            <a:chOff x="4228363" y="1208669"/>
            <a:chExt cx="870911" cy="870911"/>
          </a:xfrm>
        </p:grpSpPr>
        <p:sp>
          <p:nvSpPr>
            <p:cNvPr id="26" name="Oval 25">
              <a:extLst>
                <a:ext uri="{FF2B5EF4-FFF2-40B4-BE49-F238E27FC236}">
                  <a16:creationId xmlns:a16="http://schemas.microsoft.com/office/drawing/2014/main" id="{FF210A6D-13C0-47B6-91F4-E823C781C287}"/>
                </a:ext>
              </a:extLst>
            </p:cNvPr>
            <p:cNvSpPr/>
            <p:nvPr/>
          </p:nvSpPr>
          <p:spPr>
            <a:xfrm>
              <a:off x="4228363" y="1208669"/>
              <a:ext cx="870911" cy="870911"/>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45" name="Graphic 44" descr="Stopwatch 33% outline">
              <a:extLst>
                <a:ext uri="{FF2B5EF4-FFF2-40B4-BE49-F238E27FC236}">
                  <a16:creationId xmlns:a16="http://schemas.microsoft.com/office/drawing/2014/main" id="{51D90EC0-51E8-93FF-9B4F-EACD0C203D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51544" y="1320142"/>
              <a:ext cx="624548" cy="624548"/>
            </a:xfrm>
            <a:prstGeom prst="rect">
              <a:avLst/>
            </a:prstGeom>
          </p:spPr>
        </p:pic>
      </p:grpSp>
      <p:grpSp>
        <p:nvGrpSpPr>
          <p:cNvPr id="53" name="Group 52">
            <a:extLst>
              <a:ext uri="{FF2B5EF4-FFF2-40B4-BE49-F238E27FC236}">
                <a16:creationId xmlns:a16="http://schemas.microsoft.com/office/drawing/2014/main" id="{D2BB6819-F333-52D8-9907-08EDAF30EBEE}"/>
              </a:ext>
            </a:extLst>
          </p:cNvPr>
          <p:cNvGrpSpPr/>
          <p:nvPr/>
        </p:nvGrpSpPr>
        <p:grpSpPr>
          <a:xfrm>
            <a:off x="7109976" y="1273867"/>
            <a:ext cx="594844" cy="594844"/>
            <a:chOff x="6971943" y="1208669"/>
            <a:chExt cx="870911" cy="870911"/>
          </a:xfrm>
        </p:grpSpPr>
        <p:sp>
          <p:nvSpPr>
            <p:cNvPr id="36" name="Oval 35">
              <a:extLst>
                <a:ext uri="{FF2B5EF4-FFF2-40B4-BE49-F238E27FC236}">
                  <a16:creationId xmlns:a16="http://schemas.microsoft.com/office/drawing/2014/main" id="{F33BA915-2CD1-ABCE-ADA6-6F83D4804E12}"/>
                </a:ext>
              </a:extLst>
            </p:cNvPr>
            <p:cNvSpPr/>
            <p:nvPr/>
          </p:nvSpPr>
          <p:spPr>
            <a:xfrm>
              <a:off x="6971943" y="1208669"/>
              <a:ext cx="870911" cy="870911"/>
            </a:xfrm>
            <a:prstGeom prst="ellipse">
              <a:avLst/>
            </a:prstGeom>
            <a:solidFill>
              <a:srgbClr val="13818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46" name="Graphic 45" descr="Shuffle outline">
              <a:extLst>
                <a:ext uri="{FF2B5EF4-FFF2-40B4-BE49-F238E27FC236}">
                  <a16:creationId xmlns:a16="http://schemas.microsoft.com/office/drawing/2014/main" id="{37446AAB-7D34-CFC7-CC38-BA2E813D89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41990" y="1386047"/>
              <a:ext cx="516155" cy="516155"/>
            </a:xfrm>
            <a:prstGeom prst="rect">
              <a:avLst/>
            </a:prstGeom>
          </p:spPr>
        </p:pic>
      </p:grpSp>
      <p:sp>
        <p:nvSpPr>
          <p:cNvPr id="12" name="Title 11">
            <a:extLst>
              <a:ext uri="{FF2B5EF4-FFF2-40B4-BE49-F238E27FC236}">
                <a16:creationId xmlns:a16="http://schemas.microsoft.com/office/drawing/2014/main" id="{143C5A3A-B50D-D603-22E6-6A84A5F8AE14}"/>
              </a:ext>
            </a:extLst>
          </p:cNvPr>
          <p:cNvSpPr>
            <a:spLocks noGrp="1"/>
          </p:cNvSpPr>
          <p:nvPr>
            <p:ph type="title"/>
          </p:nvPr>
        </p:nvSpPr>
        <p:spPr>
          <a:xfrm>
            <a:off x="640080" y="457199"/>
            <a:ext cx="9779267" cy="537241"/>
          </a:xfrm>
        </p:spPr>
        <p:txBody>
          <a:bodyPr/>
          <a:lstStyle/>
          <a:p>
            <a:r>
              <a:rPr lang="en-US" sz="3000">
                <a:solidFill>
                  <a:schemeClr val="accent2"/>
                </a:solidFill>
                <a:latin typeface="Arial Nova"/>
              </a:rPr>
              <a:t>SS&amp;C | Blue Prism</a:t>
            </a:r>
            <a:r>
              <a:rPr lang="en-US" sz="3000" baseline="30000">
                <a:solidFill>
                  <a:schemeClr val="accent2"/>
                </a:solidFill>
                <a:latin typeface="Arial Nova"/>
              </a:rPr>
              <a:t>®</a:t>
            </a:r>
            <a:r>
              <a:rPr lang="en-US" sz="3000">
                <a:latin typeface="Arial Nova"/>
              </a:rPr>
              <a:t> Intelligent Automation Portfolio </a:t>
            </a:r>
            <a:endParaRPr lang="en-US" sz="3000">
              <a:solidFill>
                <a:schemeClr val="accent2"/>
              </a:solidFill>
              <a:latin typeface="Arial Nova"/>
            </a:endParaRPr>
          </a:p>
        </p:txBody>
      </p:sp>
      <p:sp>
        <p:nvSpPr>
          <p:cNvPr id="3" name="Rectangle 2">
            <a:extLst>
              <a:ext uri="{FF2B5EF4-FFF2-40B4-BE49-F238E27FC236}">
                <a16:creationId xmlns:a16="http://schemas.microsoft.com/office/drawing/2014/main" id="{681B4742-C59C-E8A3-B8EB-E0E75DA93E64}"/>
              </a:ext>
            </a:extLst>
          </p:cNvPr>
          <p:cNvSpPr/>
          <p:nvPr/>
        </p:nvSpPr>
        <p:spPr>
          <a:xfrm flipV="1">
            <a:off x="539827" y="4243849"/>
            <a:ext cx="11005850" cy="1014223"/>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0" name="Rectangle 19">
            <a:extLst>
              <a:ext uri="{FF2B5EF4-FFF2-40B4-BE49-F238E27FC236}">
                <a16:creationId xmlns:a16="http://schemas.microsoft.com/office/drawing/2014/main" id="{CF23FBCE-28CB-C8A0-B314-48CC3E86ADC9}"/>
              </a:ext>
            </a:extLst>
          </p:cNvPr>
          <p:cNvSpPr/>
          <p:nvPr/>
        </p:nvSpPr>
        <p:spPr>
          <a:xfrm>
            <a:off x="900440" y="4098679"/>
            <a:ext cx="2039596" cy="387378"/>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Automation Lifecycle Management </a:t>
            </a:r>
          </a:p>
        </p:txBody>
      </p:sp>
      <p:sp>
        <p:nvSpPr>
          <p:cNvPr id="21" name="Rectangle 20">
            <a:extLst>
              <a:ext uri="{FF2B5EF4-FFF2-40B4-BE49-F238E27FC236}">
                <a16:creationId xmlns:a16="http://schemas.microsoft.com/office/drawing/2014/main" id="{7A09EEFE-C791-E5D2-05C7-B4F7219A9F81}"/>
              </a:ext>
            </a:extLst>
          </p:cNvPr>
          <p:cNvSpPr/>
          <p:nvPr/>
        </p:nvSpPr>
        <p:spPr>
          <a:xfrm>
            <a:off x="900440" y="2693265"/>
            <a:ext cx="2039596" cy="387378"/>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Process Assessment </a:t>
            </a:r>
          </a:p>
        </p:txBody>
      </p:sp>
      <p:sp>
        <p:nvSpPr>
          <p:cNvPr id="22" name="Rectangle 21">
            <a:extLst>
              <a:ext uri="{FF2B5EF4-FFF2-40B4-BE49-F238E27FC236}">
                <a16:creationId xmlns:a16="http://schemas.microsoft.com/office/drawing/2014/main" id="{62DD0DE9-633E-6496-3B56-8CA1FE4E233B}"/>
              </a:ext>
            </a:extLst>
          </p:cNvPr>
          <p:cNvSpPr/>
          <p:nvPr/>
        </p:nvSpPr>
        <p:spPr>
          <a:xfrm>
            <a:off x="900440" y="3161736"/>
            <a:ext cx="2039596" cy="387378"/>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Process Intelligence</a:t>
            </a:r>
          </a:p>
        </p:txBody>
      </p:sp>
      <p:sp>
        <p:nvSpPr>
          <p:cNvPr id="23" name="Rectangle 22">
            <a:extLst>
              <a:ext uri="{FF2B5EF4-FFF2-40B4-BE49-F238E27FC236}">
                <a16:creationId xmlns:a16="http://schemas.microsoft.com/office/drawing/2014/main" id="{FD98D446-F752-B8B1-FA21-7F0903ED879E}"/>
              </a:ext>
            </a:extLst>
          </p:cNvPr>
          <p:cNvSpPr/>
          <p:nvPr/>
        </p:nvSpPr>
        <p:spPr>
          <a:xfrm>
            <a:off x="900440" y="3630207"/>
            <a:ext cx="2039596" cy="387378"/>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Capture</a:t>
            </a:r>
          </a:p>
        </p:txBody>
      </p:sp>
      <p:sp>
        <p:nvSpPr>
          <p:cNvPr id="38" name="Rectangle 37">
            <a:extLst>
              <a:ext uri="{FF2B5EF4-FFF2-40B4-BE49-F238E27FC236}">
                <a16:creationId xmlns:a16="http://schemas.microsoft.com/office/drawing/2014/main" id="{17B71248-F3C7-3D35-153A-1ACD8CAA28D0}"/>
              </a:ext>
            </a:extLst>
          </p:cNvPr>
          <p:cNvSpPr/>
          <p:nvPr/>
        </p:nvSpPr>
        <p:spPr>
          <a:xfrm>
            <a:off x="6387600" y="3620727"/>
            <a:ext cx="2039596" cy="387378"/>
          </a:xfrm>
          <a:prstGeom prst="rect">
            <a:avLst/>
          </a:prstGeom>
          <a:solidFill>
            <a:schemeClr val="accent1">
              <a:lumMod val="40000"/>
              <a:lumOff val="60000"/>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Service Assist (</a:t>
            </a:r>
            <a:r>
              <a:rPr kumimoji="0" lang="en-US" sz="1200" b="1" i="0" u="none" strike="noStrike" kern="1200" cap="none" spc="0" normalizeH="0" baseline="0" noProof="0" dirty="0" err="1">
                <a:ln>
                  <a:noFill/>
                </a:ln>
                <a:solidFill>
                  <a:srgbClr val="000000"/>
                </a:solidFill>
                <a:effectLst/>
                <a:uLnTx/>
                <a:uFillTx/>
                <a:latin typeface="Arial Nova"/>
                <a:ea typeface="Verdana"/>
                <a:cs typeface="+mn-cs"/>
              </a:rPr>
              <a:t>Trustportal</a:t>
            </a:r>
            <a:r>
              <a:rPr kumimoji="0" lang="en-US" sz="1200" b="1" i="0" u="none" strike="noStrike" kern="1200" cap="none" spc="0" normalizeH="0" baseline="0" noProof="0" dirty="0">
                <a:ln>
                  <a:noFill/>
                </a:ln>
                <a:solidFill>
                  <a:srgbClr val="000000"/>
                </a:solidFill>
                <a:effectLst/>
                <a:uLnTx/>
                <a:uFillTx/>
                <a:latin typeface="Arial Nova"/>
                <a:ea typeface="Verdana"/>
                <a:cs typeface="+mn-cs"/>
              </a:rPr>
              <a:t> Cloud + BPE)</a:t>
            </a:r>
          </a:p>
        </p:txBody>
      </p:sp>
      <p:sp>
        <p:nvSpPr>
          <p:cNvPr id="39" name="Rectangle 38">
            <a:extLst>
              <a:ext uri="{FF2B5EF4-FFF2-40B4-BE49-F238E27FC236}">
                <a16:creationId xmlns:a16="http://schemas.microsoft.com/office/drawing/2014/main" id="{BDE33590-F175-6E6F-C912-88C20AAAD948}"/>
              </a:ext>
            </a:extLst>
          </p:cNvPr>
          <p:cNvSpPr/>
          <p:nvPr/>
        </p:nvSpPr>
        <p:spPr>
          <a:xfrm>
            <a:off x="6387600" y="2693265"/>
            <a:ext cx="2039596" cy="387378"/>
          </a:xfrm>
          <a:prstGeom prst="rect">
            <a:avLst/>
          </a:prstGeom>
          <a:solidFill>
            <a:schemeClr val="accent1">
              <a:lumMod val="40000"/>
              <a:lumOff val="60000"/>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UX Builder</a:t>
            </a:r>
            <a:endParaRPr kumimoji="0" lang="en-US" sz="1200" b="1" i="0" u="none" strike="noStrike" kern="1200" cap="none" spc="0" normalizeH="0" baseline="0" noProof="0" dirty="0">
              <a:ln>
                <a:noFill/>
              </a:ln>
              <a:solidFill>
                <a:srgbClr val="000000"/>
              </a:solidFill>
              <a:effectLst/>
              <a:uLnTx/>
              <a:uFillTx/>
              <a:latin typeface="Arial Nova"/>
              <a:ea typeface="Verdana" panose="020B0604030504040204" pitchFamily="34" charset="0"/>
              <a:cs typeface="+mn-cs"/>
            </a:endParaRPr>
          </a:p>
        </p:txBody>
      </p:sp>
      <p:sp>
        <p:nvSpPr>
          <p:cNvPr id="40" name="Rectangle 39">
            <a:extLst>
              <a:ext uri="{FF2B5EF4-FFF2-40B4-BE49-F238E27FC236}">
                <a16:creationId xmlns:a16="http://schemas.microsoft.com/office/drawing/2014/main" id="{B864BFC4-851D-695C-A530-EBDCF8F4013C}"/>
              </a:ext>
            </a:extLst>
          </p:cNvPr>
          <p:cNvSpPr/>
          <p:nvPr/>
        </p:nvSpPr>
        <p:spPr>
          <a:xfrm>
            <a:off x="6387600" y="3156996"/>
            <a:ext cx="2039596" cy="387378"/>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Interact</a:t>
            </a:r>
          </a:p>
        </p:txBody>
      </p:sp>
      <p:sp>
        <p:nvSpPr>
          <p:cNvPr id="42" name="Rectangle 41">
            <a:extLst>
              <a:ext uri="{FF2B5EF4-FFF2-40B4-BE49-F238E27FC236}">
                <a16:creationId xmlns:a16="http://schemas.microsoft.com/office/drawing/2014/main" id="{A4C4F6F5-5893-D8B4-28B7-FB142424C666}"/>
              </a:ext>
            </a:extLst>
          </p:cNvPr>
          <p:cNvSpPr/>
          <p:nvPr/>
        </p:nvSpPr>
        <p:spPr>
          <a:xfrm>
            <a:off x="9131180" y="2693265"/>
            <a:ext cx="1953916" cy="377016"/>
          </a:xfrm>
          <a:prstGeom prst="rect">
            <a:avLst/>
          </a:prstGeom>
          <a:solidFill>
            <a:schemeClr val="accent1">
              <a:lumMod val="40000"/>
              <a:lumOff val="60000"/>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Chorus (BPM)</a:t>
            </a:r>
            <a:endParaRPr kumimoji="0" lang="en-US" sz="1200" b="1" i="0" u="none" strike="noStrike" kern="1200" cap="none" spc="0" normalizeH="0" baseline="0" noProof="0" dirty="0">
              <a:ln>
                <a:noFill/>
              </a:ln>
              <a:solidFill>
                <a:srgbClr val="000000"/>
              </a:solidFill>
              <a:effectLst/>
              <a:uLnTx/>
              <a:uFillTx/>
              <a:latin typeface="Arial Nova"/>
              <a:ea typeface="Verdana" panose="020B0604030504040204" pitchFamily="34" charset="0"/>
              <a:cs typeface="+mn-cs"/>
            </a:endParaRPr>
          </a:p>
        </p:txBody>
      </p:sp>
      <p:sp>
        <p:nvSpPr>
          <p:cNvPr id="51" name="Rectangle 50">
            <a:extLst>
              <a:ext uri="{FF2B5EF4-FFF2-40B4-BE49-F238E27FC236}">
                <a16:creationId xmlns:a16="http://schemas.microsoft.com/office/drawing/2014/main" id="{62EAE2BE-CE82-1291-3A10-CAA016C801A1}"/>
              </a:ext>
            </a:extLst>
          </p:cNvPr>
          <p:cNvSpPr/>
          <p:nvPr/>
        </p:nvSpPr>
        <p:spPr>
          <a:xfrm>
            <a:off x="9131180" y="3176046"/>
            <a:ext cx="1953916" cy="377016"/>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Director</a:t>
            </a: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14" name="Rectangle 13">
            <a:extLst>
              <a:ext uri="{FF2B5EF4-FFF2-40B4-BE49-F238E27FC236}">
                <a16:creationId xmlns:a16="http://schemas.microsoft.com/office/drawing/2014/main" id="{9F669B92-DEB3-1905-70D3-8200F2B85105}"/>
              </a:ext>
            </a:extLst>
          </p:cNvPr>
          <p:cNvSpPr/>
          <p:nvPr/>
        </p:nvSpPr>
        <p:spPr>
          <a:xfrm>
            <a:off x="3644020" y="4099584"/>
            <a:ext cx="2042406" cy="403491"/>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Decision</a:t>
            </a:r>
          </a:p>
        </p:txBody>
      </p:sp>
      <p:sp>
        <p:nvSpPr>
          <p:cNvPr id="24" name="Rectangle 23">
            <a:extLst>
              <a:ext uri="{FF2B5EF4-FFF2-40B4-BE49-F238E27FC236}">
                <a16:creationId xmlns:a16="http://schemas.microsoft.com/office/drawing/2014/main" id="{6A656B27-173C-E73F-BED1-B9A9DEE13000}"/>
              </a:ext>
            </a:extLst>
          </p:cNvPr>
          <p:cNvSpPr/>
          <p:nvPr/>
        </p:nvSpPr>
        <p:spPr>
          <a:xfrm>
            <a:off x="3644020" y="3630811"/>
            <a:ext cx="2042406" cy="403491"/>
          </a:xfrm>
          <a:prstGeom prst="rect">
            <a:avLst/>
          </a:prstGeom>
          <a:solidFill>
            <a:schemeClr val="accent1">
              <a:lumMod val="40000"/>
              <a:lumOff val="60000"/>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ova"/>
                <a:ea typeface="Verdana"/>
                <a:cs typeface="+mn-cs"/>
              </a:rPr>
              <a:t>Desktop</a:t>
            </a:r>
          </a:p>
        </p:txBody>
      </p:sp>
      <p:sp>
        <p:nvSpPr>
          <p:cNvPr id="25" name="Rectangle 24">
            <a:extLst>
              <a:ext uri="{FF2B5EF4-FFF2-40B4-BE49-F238E27FC236}">
                <a16:creationId xmlns:a16="http://schemas.microsoft.com/office/drawing/2014/main" id="{F61EEE58-50F5-4C6B-5E90-86C326535A1A}"/>
              </a:ext>
            </a:extLst>
          </p:cNvPr>
          <p:cNvSpPr/>
          <p:nvPr/>
        </p:nvSpPr>
        <p:spPr>
          <a:xfrm>
            <a:off x="3639641" y="2693265"/>
            <a:ext cx="2042406" cy="403491"/>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Decipher </a:t>
            </a:r>
            <a:endParaRPr kumimoji="0" lang="en-US" sz="1200" b="1" i="0" u="none" strike="noStrike" kern="1200" cap="none" spc="0" normalizeH="0" baseline="0" noProof="0" dirty="0">
              <a:ln>
                <a:noFill/>
              </a:ln>
              <a:solidFill>
                <a:srgbClr val="000000"/>
              </a:solidFill>
              <a:effectLst/>
              <a:uLnTx/>
              <a:uFillTx/>
              <a:latin typeface="Arial Nova"/>
              <a:ea typeface="Verdana" panose="020B0604030504040204" pitchFamily="34" charset="0"/>
              <a:cs typeface="+mn-cs"/>
            </a:endParaRPr>
          </a:p>
        </p:txBody>
      </p:sp>
      <p:sp>
        <p:nvSpPr>
          <p:cNvPr id="27" name="Rectangle 26">
            <a:extLst>
              <a:ext uri="{FF2B5EF4-FFF2-40B4-BE49-F238E27FC236}">
                <a16:creationId xmlns:a16="http://schemas.microsoft.com/office/drawing/2014/main" id="{0C64FCC7-1A4C-511D-DDBF-0684C043C7F0}"/>
              </a:ext>
            </a:extLst>
          </p:cNvPr>
          <p:cNvSpPr/>
          <p:nvPr/>
        </p:nvSpPr>
        <p:spPr>
          <a:xfrm>
            <a:off x="3639641" y="3162038"/>
            <a:ext cx="2042406" cy="403491"/>
          </a:xfrm>
          <a:prstGeom prst="rect">
            <a:avLst/>
          </a:prstGeom>
          <a:solidFill>
            <a:schemeClr val="accent1">
              <a:lumMod val="40000"/>
              <a:lumOff val="60000"/>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a:ea typeface="Verdana"/>
                <a:cs typeface="+mn-cs"/>
              </a:rPr>
              <a:t>   Document Automation </a:t>
            </a:r>
          </a:p>
        </p:txBody>
      </p:sp>
      <p:sp>
        <p:nvSpPr>
          <p:cNvPr id="28" name="Rectangle 27">
            <a:extLst>
              <a:ext uri="{FF2B5EF4-FFF2-40B4-BE49-F238E27FC236}">
                <a16:creationId xmlns:a16="http://schemas.microsoft.com/office/drawing/2014/main" id="{F5626ABB-83C3-5692-9215-6667E03079C3}"/>
              </a:ext>
            </a:extLst>
          </p:cNvPr>
          <p:cNvSpPr/>
          <p:nvPr/>
        </p:nvSpPr>
        <p:spPr>
          <a:xfrm>
            <a:off x="3639641" y="4568356"/>
            <a:ext cx="2042406" cy="403491"/>
          </a:xfrm>
          <a:prstGeom prst="rect">
            <a:avLst/>
          </a:prstGeom>
          <a:solidFill>
            <a:schemeClr val="accent1">
              <a:lumMod val="40000"/>
              <a:lumOff val="60000"/>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ova"/>
                <a:ea typeface="Verdana"/>
                <a:cs typeface="+mn-cs"/>
              </a:rPr>
              <a:t>Email AI</a:t>
            </a:r>
          </a:p>
        </p:txBody>
      </p:sp>
      <p:sp>
        <p:nvSpPr>
          <p:cNvPr id="2" name="TextBox 1">
            <a:extLst>
              <a:ext uri="{FF2B5EF4-FFF2-40B4-BE49-F238E27FC236}">
                <a16:creationId xmlns:a16="http://schemas.microsoft.com/office/drawing/2014/main" id="{7A2ACB5A-3A2B-2782-31A9-033149455508}"/>
              </a:ext>
            </a:extLst>
          </p:cNvPr>
          <p:cNvSpPr txBox="1"/>
          <p:nvPr/>
        </p:nvSpPr>
        <p:spPr>
          <a:xfrm>
            <a:off x="933046" y="5270591"/>
            <a:ext cx="10494434" cy="798082"/>
          </a:xfrm>
          <a:prstGeom prst="rect">
            <a:avLst/>
          </a:prstGeom>
          <a:solidFill>
            <a:schemeClr val="accent4"/>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Nova"/>
              <a:ea typeface="+mn-ea"/>
              <a:cs typeface="+mn-cs"/>
            </a:endParaRPr>
          </a:p>
        </p:txBody>
      </p:sp>
      <p:pic>
        <p:nvPicPr>
          <p:cNvPr id="4" name="Graphic 3">
            <a:extLst>
              <a:ext uri="{FF2B5EF4-FFF2-40B4-BE49-F238E27FC236}">
                <a16:creationId xmlns:a16="http://schemas.microsoft.com/office/drawing/2014/main" id="{20B1986B-20D8-0467-CE2C-3D3B26EBF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5538" y="5162521"/>
            <a:ext cx="1014222" cy="1014222"/>
          </a:xfrm>
          <a:prstGeom prst="rect">
            <a:avLst/>
          </a:prstGeom>
        </p:spPr>
      </p:pic>
      <p:sp>
        <p:nvSpPr>
          <p:cNvPr id="29" name="TextBox 28">
            <a:extLst>
              <a:ext uri="{FF2B5EF4-FFF2-40B4-BE49-F238E27FC236}">
                <a16:creationId xmlns:a16="http://schemas.microsoft.com/office/drawing/2014/main" id="{80BA7081-21CD-BC8C-F566-B75420EF2F99}"/>
              </a:ext>
            </a:extLst>
          </p:cNvPr>
          <p:cNvSpPr txBox="1"/>
          <p:nvPr/>
        </p:nvSpPr>
        <p:spPr>
          <a:xfrm>
            <a:off x="1037541" y="5315689"/>
            <a:ext cx="632700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ova"/>
                <a:ea typeface="+mn-ea"/>
                <a:cs typeface="+mn-cs"/>
              </a:rPr>
              <a:t>Comprehensive Intelligent Automation Platform and Operating Model </a:t>
            </a:r>
          </a:p>
        </p:txBody>
      </p:sp>
      <p:sp>
        <p:nvSpPr>
          <p:cNvPr id="30" name="Rectangle 29">
            <a:extLst>
              <a:ext uri="{FF2B5EF4-FFF2-40B4-BE49-F238E27FC236}">
                <a16:creationId xmlns:a16="http://schemas.microsoft.com/office/drawing/2014/main" id="{C1C41A2F-8F91-C3B3-6C96-BF16919CD035}"/>
              </a:ext>
            </a:extLst>
          </p:cNvPr>
          <p:cNvSpPr/>
          <p:nvPr/>
        </p:nvSpPr>
        <p:spPr>
          <a:xfrm>
            <a:off x="9071547" y="5435632"/>
            <a:ext cx="1076874" cy="468000"/>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ova"/>
                <a:ea typeface="Verdana"/>
                <a:cs typeface="+mn-cs"/>
              </a:rPr>
              <a:t>Digital Exchange</a:t>
            </a:r>
          </a:p>
        </p:txBody>
      </p:sp>
      <p:sp>
        <p:nvSpPr>
          <p:cNvPr id="31" name="Rectangle 30">
            <a:extLst>
              <a:ext uri="{FF2B5EF4-FFF2-40B4-BE49-F238E27FC236}">
                <a16:creationId xmlns:a16="http://schemas.microsoft.com/office/drawing/2014/main" id="{B3097A56-083A-7698-DF56-B72E6D1C91BC}"/>
              </a:ext>
            </a:extLst>
          </p:cNvPr>
          <p:cNvSpPr/>
          <p:nvPr/>
        </p:nvSpPr>
        <p:spPr>
          <a:xfrm>
            <a:off x="6754623" y="5435632"/>
            <a:ext cx="1076874" cy="468000"/>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ova"/>
                <a:ea typeface="Verdana"/>
                <a:cs typeface="+mn-cs"/>
              </a:rPr>
              <a:t>Blue Prism Enterprise</a:t>
            </a:r>
          </a:p>
        </p:txBody>
      </p:sp>
      <p:sp>
        <p:nvSpPr>
          <p:cNvPr id="32" name="Rectangle 31">
            <a:extLst>
              <a:ext uri="{FF2B5EF4-FFF2-40B4-BE49-F238E27FC236}">
                <a16:creationId xmlns:a16="http://schemas.microsoft.com/office/drawing/2014/main" id="{ACAA55E9-CFDB-527E-9AED-F961F5CA4E87}"/>
              </a:ext>
            </a:extLst>
          </p:cNvPr>
          <p:cNvSpPr/>
          <p:nvPr/>
        </p:nvSpPr>
        <p:spPr>
          <a:xfrm>
            <a:off x="7913085" y="5435632"/>
            <a:ext cx="1076874" cy="468000"/>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ova"/>
                <a:ea typeface="Verdana"/>
                <a:cs typeface="+mn-cs"/>
              </a:rPr>
              <a:t>Blue Prism Cloud</a:t>
            </a:r>
          </a:p>
        </p:txBody>
      </p:sp>
      <p:sp>
        <p:nvSpPr>
          <p:cNvPr id="33" name="Rectangle 32">
            <a:extLst>
              <a:ext uri="{FF2B5EF4-FFF2-40B4-BE49-F238E27FC236}">
                <a16:creationId xmlns:a16="http://schemas.microsoft.com/office/drawing/2014/main" id="{9E6D1EED-40B5-4486-E157-D1297F927772}"/>
              </a:ext>
            </a:extLst>
          </p:cNvPr>
          <p:cNvSpPr/>
          <p:nvPr/>
        </p:nvSpPr>
        <p:spPr>
          <a:xfrm>
            <a:off x="10230010" y="5435632"/>
            <a:ext cx="1076874" cy="468000"/>
          </a:xfrm>
          <a:prstGeom prst="rect">
            <a:avLst/>
          </a:prstGeom>
          <a:solidFill>
            <a:schemeClr val="bg1">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ova"/>
                <a:ea typeface="Verdana"/>
                <a:cs typeface="+mn-cs"/>
              </a:rPr>
              <a:t>ROM2</a:t>
            </a:r>
          </a:p>
        </p:txBody>
      </p:sp>
      <p:sp>
        <p:nvSpPr>
          <p:cNvPr id="5" name="Star: 5 Points 4">
            <a:extLst>
              <a:ext uri="{FF2B5EF4-FFF2-40B4-BE49-F238E27FC236}">
                <a16:creationId xmlns:a16="http://schemas.microsoft.com/office/drawing/2014/main" id="{ED4333C9-05CE-AFC8-38F3-2E82454D37A9}"/>
              </a:ext>
            </a:extLst>
          </p:cNvPr>
          <p:cNvSpPr/>
          <p:nvPr/>
        </p:nvSpPr>
        <p:spPr>
          <a:xfrm>
            <a:off x="958245" y="2802323"/>
            <a:ext cx="148808" cy="15382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7" name="Star: 5 Points 6">
            <a:extLst>
              <a:ext uri="{FF2B5EF4-FFF2-40B4-BE49-F238E27FC236}">
                <a16:creationId xmlns:a16="http://schemas.microsoft.com/office/drawing/2014/main" id="{1CF2D75A-0796-00F5-B70E-9D7956E43232}"/>
              </a:ext>
            </a:extLst>
          </p:cNvPr>
          <p:cNvSpPr/>
          <p:nvPr/>
        </p:nvSpPr>
        <p:spPr>
          <a:xfrm>
            <a:off x="969596" y="3720995"/>
            <a:ext cx="148808" cy="15382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9" name="Star: 5 Points 8">
            <a:extLst>
              <a:ext uri="{FF2B5EF4-FFF2-40B4-BE49-F238E27FC236}">
                <a16:creationId xmlns:a16="http://schemas.microsoft.com/office/drawing/2014/main" id="{E8806C69-C3F6-E46F-D809-921D57902B70}"/>
              </a:ext>
            </a:extLst>
          </p:cNvPr>
          <p:cNvSpPr/>
          <p:nvPr/>
        </p:nvSpPr>
        <p:spPr>
          <a:xfrm>
            <a:off x="980947" y="4179573"/>
            <a:ext cx="148808" cy="15382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0" name="Star: 5 Points 9">
            <a:extLst>
              <a:ext uri="{FF2B5EF4-FFF2-40B4-BE49-F238E27FC236}">
                <a16:creationId xmlns:a16="http://schemas.microsoft.com/office/drawing/2014/main" id="{8358D116-5AB6-B031-510E-FCA005EEDC5F}"/>
              </a:ext>
            </a:extLst>
          </p:cNvPr>
          <p:cNvSpPr/>
          <p:nvPr/>
        </p:nvSpPr>
        <p:spPr>
          <a:xfrm>
            <a:off x="3685017" y="2816463"/>
            <a:ext cx="148808" cy="15382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34" name="Star: 5 Points 33">
            <a:extLst>
              <a:ext uri="{FF2B5EF4-FFF2-40B4-BE49-F238E27FC236}">
                <a16:creationId xmlns:a16="http://schemas.microsoft.com/office/drawing/2014/main" id="{AB478311-376F-F439-E054-699B6CE0C212}"/>
              </a:ext>
            </a:extLst>
          </p:cNvPr>
          <p:cNvSpPr/>
          <p:nvPr/>
        </p:nvSpPr>
        <p:spPr>
          <a:xfrm>
            <a:off x="3707719" y="4193713"/>
            <a:ext cx="148808" cy="15382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35" name="Sun 34">
            <a:extLst>
              <a:ext uri="{FF2B5EF4-FFF2-40B4-BE49-F238E27FC236}">
                <a16:creationId xmlns:a16="http://schemas.microsoft.com/office/drawing/2014/main" id="{D46A26FF-4021-3FE2-9ECC-9685DFB93335}"/>
              </a:ext>
            </a:extLst>
          </p:cNvPr>
          <p:cNvSpPr/>
          <p:nvPr/>
        </p:nvSpPr>
        <p:spPr>
          <a:xfrm>
            <a:off x="3696072" y="4664017"/>
            <a:ext cx="172101" cy="204607"/>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37" name="Sun 36">
            <a:extLst>
              <a:ext uri="{FF2B5EF4-FFF2-40B4-BE49-F238E27FC236}">
                <a16:creationId xmlns:a16="http://schemas.microsoft.com/office/drawing/2014/main" id="{A8748AB6-7E87-1D64-91E6-B4FE44728DBC}"/>
              </a:ext>
            </a:extLst>
          </p:cNvPr>
          <p:cNvSpPr/>
          <p:nvPr/>
        </p:nvSpPr>
        <p:spPr>
          <a:xfrm>
            <a:off x="3709368" y="3730252"/>
            <a:ext cx="172101" cy="204607"/>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1" name="Sun 40">
            <a:extLst>
              <a:ext uri="{FF2B5EF4-FFF2-40B4-BE49-F238E27FC236}">
                <a16:creationId xmlns:a16="http://schemas.microsoft.com/office/drawing/2014/main" id="{61E98704-02D3-CECA-6BB6-FF0E8B347823}"/>
              </a:ext>
            </a:extLst>
          </p:cNvPr>
          <p:cNvSpPr/>
          <p:nvPr/>
        </p:nvSpPr>
        <p:spPr>
          <a:xfrm>
            <a:off x="3702004" y="3263636"/>
            <a:ext cx="172101" cy="204607"/>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7" name="Sun 46">
            <a:extLst>
              <a:ext uri="{FF2B5EF4-FFF2-40B4-BE49-F238E27FC236}">
                <a16:creationId xmlns:a16="http://schemas.microsoft.com/office/drawing/2014/main" id="{3497BB5C-0022-305D-7360-CE6442CF4319}"/>
              </a:ext>
            </a:extLst>
          </p:cNvPr>
          <p:cNvSpPr/>
          <p:nvPr/>
        </p:nvSpPr>
        <p:spPr>
          <a:xfrm>
            <a:off x="6434056" y="2784650"/>
            <a:ext cx="172101" cy="204607"/>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8" name="Sun 47">
            <a:extLst>
              <a:ext uri="{FF2B5EF4-FFF2-40B4-BE49-F238E27FC236}">
                <a16:creationId xmlns:a16="http://schemas.microsoft.com/office/drawing/2014/main" id="{27B43823-CD4D-9BD7-B872-2FD050FCDA63}"/>
              </a:ext>
            </a:extLst>
          </p:cNvPr>
          <p:cNvSpPr/>
          <p:nvPr/>
        </p:nvSpPr>
        <p:spPr>
          <a:xfrm>
            <a:off x="6416803" y="3721943"/>
            <a:ext cx="172101" cy="204607"/>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9" name="Star: 5 Points 48">
            <a:extLst>
              <a:ext uri="{FF2B5EF4-FFF2-40B4-BE49-F238E27FC236}">
                <a16:creationId xmlns:a16="http://schemas.microsoft.com/office/drawing/2014/main" id="{AFD41D05-0701-4FB8-BA07-290DCC7A2D85}"/>
              </a:ext>
            </a:extLst>
          </p:cNvPr>
          <p:cNvSpPr/>
          <p:nvPr/>
        </p:nvSpPr>
        <p:spPr>
          <a:xfrm>
            <a:off x="6445510" y="3273772"/>
            <a:ext cx="148808" cy="15382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55" name="Sun 54">
            <a:extLst>
              <a:ext uri="{FF2B5EF4-FFF2-40B4-BE49-F238E27FC236}">
                <a16:creationId xmlns:a16="http://schemas.microsoft.com/office/drawing/2014/main" id="{698C80D5-929B-4403-6FBE-A93077C1FFEE}"/>
              </a:ext>
            </a:extLst>
          </p:cNvPr>
          <p:cNvSpPr/>
          <p:nvPr/>
        </p:nvSpPr>
        <p:spPr>
          <a:xfrm>
            <a:off x="9204150" y="2782861"/>
            <a:ext cx="172101" cy="204607"/>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56" name="Star: 5 Points 55">
            <a:extLst>
              <a:ext uri="{FF2B5EF4-FFF2-40B4-BE49-F238E27FC236}">
                <a16:creationId xmlns:a16="http://schemas.microsoft.com/office/drawing/2014/main" id="{6BA50956-154B-AE40-2969-0A36EBD023AC}"/>
              </a:ext>
            </a:extLst>
          </p:cNvPr>
          <p:cNvSpPr/>
          <p:nvPr/>
        </p:nvSpPr>
        <p:spPr>
          <a:xfrm>
            <a:off x="9215604" y="3271983"/>
            <a:ext cx="148808" cy="15382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57" name="Rectangle 56">
            <a:extLst>
              <a:ext uri="{FF2B5EF4-FFF2-40B4-BE49-F238E27FC236}">
                <a16:creationId xmlns:a16="http://schemas.microsoft.com/office/drawing/2014/main" id="{A802605C-2444-BA53-C4D1-472A910F7D34}"/>
              </a:ext>
            </a:extLst>
          </p:cNvPr>
          <p:cNvSpPr/>
          <p:nvPr/>
        </p:nvSpPr>
        <p:spPr>
          <a:xfrm>
            <a:off x="2363861" y="6266766"/>
            <a:ext cx="2039597" cy="387378"/>
          </a:xfrm>
          <a:prstGeom prst="rect">
            <a:avLst/>
          </a:prstGeom>
          <a:solidFill>
            <a:schemeClr val="accent1">
              <a:lumMod val="20000"/>
              <a:lumOff val="80000"/>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ova"/>
                <a:ea typeface="Verdana"/>
                <a:cs typeface="+mn-cs"/>
              </a:rPr>
              <a:t>Included with Paid Support</a:t>
            </a:r>
          </a:p>
        </p:txBody>
      </p:sp>
      <p:sp>
        <p:nvSpPr>
          <p:cNvPr id="58" name="Star: 5 Points 57">
            <a:extLst>
              <a:ext uri="{FF2B5EF4-FFF2-40B4-BE49-F238E27FC236}">
                <a16:creationId xmlns:a16="http://schemas.microsoft.com/office/drawing/2014/main" id="{0B8E3A23-5367-07E3-FEA0-CBEACD628C86}"/>
              </a:ext>
            </a:extLst>
          </p:cNvPr>
          <p:cNvSpPr/>
          <p:nvPr/>
        </p:nvSpPr>
        <p:spPr>
          <a:xfrm>
            <a:off x="2433018" y="6357554"/>
            <a:ext cx="148808" cy="15382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59" name="Rectangle 58">
            <a:extLst>
              <a:ext uri="{FF2B5EF4-FFF2-40B4-BE49-F238E27FC236}">
                <a16:creationId xmlns:a16="http://schemas.microsoft.com/office/drawing/2014/main" id="{056850D4-11D5-6FDE-746D-0C292BC2E8F9}"/>
              </a:ext>
            </a:extLst>
          </p:cNvPr>
          <p:cNvSpPr/>
          <p:nvPr/>
        </p:nvSpPr>
        <p:spPr>
          <a:xfrm>
            <a:off x="5803418" y="6250653"/>
            <a:ext cx="2042406" cy="403491"/>
          </a:xfrm>
          <a:prstGeom prst="rect">
            <a:avLst/>
          </a:prstGeom>
          <a:solidFill>
            <a:schemeClr val="accent1">
              <a:lumMod val="40000"/>
              <a:lumOff val="60000"/>
              <a:alpha val="75000"/>
            </a:schemeClr>
          </a:solidFill>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ova"/>
                <a:ea typeface="Verdana"/>
                <a:cs typeface="+mn-cs"/>
              </a:rPr>
              <a:t>Separate Licensing Required</a:t>
            </a:r>
          </a:p>
        </p:txBody>
      </p:sp>
      <p:sp>
        <p:nvSpPr>
          <p:cNvPr id="60" name="Sun 59">
            <a:extLst>
              <a:ext uri="{FF2B5EF4-FFF2-40B4-BE49-F238E27FC236}">
                <a16:creationId xmlns:a16="http://schemas.microsoft.com/office/drawing/2014/main" id="{CED9640E-61E3-4751-7502-C532E5EF44A9}"/>
              </a:ext>
            </a:extLst>
          </p:cNvPr>
          <p:cNvSpPr/>
          <p:nvPr/>
        </p:nvSpPr>
        <p:spPr>
          <a:xfrm>
            <a:off x="5868766" y="6350094"/>
            <a:ext cx="172101" cy="204607"/>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11" name="Star: 5 Points 4">
            <a:extLst>
              <a:ext uri="{FF2B5EF4-FFF2-40B4-BE49-F238E27FC236}">
                <a16:creationId xmlns:a16="http://schemas.microsoft.com/office/drawing/2014/main" id="{C747160E-BBE3-76CF-6F62-AE429DE5D29D}"/>
              </a:ext>
            </a:extLst>
          </p:cNvPr>
          <p:cNvSpPr/>
          <p:nvPr/>
        </p:nvSpPr>
        <p:spPr>
          <a:xfrm>
            <a:off x="933046" y="3281158"/>
            <a:ext cx="148808" cy="15382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6" name="Picture 9" descr="A picture containing graphics, design&#10;&#10;Description automatically generated">
            <a:extLst>
              <a:ext uri="{FF2B5EF4-FFF2-40B4-BE49-F238E27FC236}">
                <a16:creationId xmlns:a16="http://schemas.microsoft.com/office/drawing/2014/main" id="{8C3FC28C-263F-073D-CD00-0C572BFEDB0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95109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F4F0E3-490C-1140-AC21-E9EDD5DDD77C}"/>
              </a:ext>
            </a:extLst>
          </p:cNvPr>
          <p:cNvSpPr>
            <a:spLocks noGrp="1"/>
          </p:cNvSpPr>
          <p:nvPr>
            <p:ph type="title"/>
          </p:nvPr>
        </p:nvSpPr>
        <p:spPr>
          <a:xfrm>
            <a:off x="640080" y="457200"/>
            <a:ext cx="10881360" cy="914400"/>
          </a:xfrm>
        </p:spPr>
        <p:txBody>
          <a:bodyPr/>
          <a:lstStyle/>
          <a:p>
            <a:r>
              <a:rPr lang="en-US" dirty="0"/>
              <a:t>SS&amp;C Blue Prism Digital Workforce: </a:t>
            </a:r>
            <a:br>
              <a:rPr lang="en-US" dirty="0"/>
            </a:br>
            <a:r>
              <a:rPr lang="en-US" dirty="0" err="1">
                <a:solidFill>
                  <a:schemeClr val="accent2"/>
                </a:solidFill>
              </a:rPr>
              <a:t>Impulsionando</a:t>
            </a:r>
            <a:r>
              <a:rPr lang="en-US" dirty="0">
                <a:solidFill>
                  <a:schemeClr val="accent2"/>
                </a:solidFill>
              </a:rPr>
              <a:t> o valor </a:t>
            </a:r>
            <a:r>
              <a:rPr lang="en-US" dirty="0" err="1">
                <a:solidFill>
                  <a:schemeClr val="accent2"/>
                </a:solidFill>
              </a:rPr>
              <a:t>estratégico</a:t>
            </a:r>
            <a:r>
              <a:rPr lang="en-US" dirty="0">
                <a:solidFill>
                  <a:schemeClr val="accent2"/>
                </a:solidFill>
              </a:rPr>
              <a:t> de </a:t>
            </a:r>
            <a:r>
              <a:rPr lang="en-US" dirty="0" err="1">
                <a:solidFill>
                  <a:schemeClr val="accent2"/>
                </a:solidFill>
              </a:rPr>
              <a:t>longo</a:t>
            </a:r>
            <a:r>
              <a:rPr lang="en-US" dirty="0">
                <a:solidFill>
                  <a:schemeClr val="accent2"/>
                </a:solidFill>
              </a:rPr>
              <a:t> </a:t>
            </a:r>
            <a:r>
              <a:rPr lang="en-US" dirty="0" err="1">
                <a:solidFill>
                  <a:schemeClr val="accent2"/>
                </a:solidFill>
              </a:rPr>
              <a:t>prazo</a:t>
            </a:r>
            <a:r>
              <a:rPr lang="en-US" dirty="0">
                <a:solidFill>
                  <a:schemeClr val="accent2"/>
                </a:solidFill>
              </a:rPr>
              <a:t> </a:t>
            </a:r>
            <a:br>
              <a:rPr lang="en-US" dirty="0">
                <a:solidFill>
                  <a:schemeClr val="accent2"/>
                </a:solidFill>
              </a:rPr>
            </a:br>
            <a:endParaRPr lang="en-US" dirty="0">
              <a:solidFill>
                <a:schemeClr val="accent2"/>
              </a:solidFill>
            </a:endParaRPr>
          </a:p>
        </p:txBody>
      </p:sp>
      <p:sp>
        <p:nvSpPr>
          <p:cNvPr id="10" name="Slide Number Placeholder 9">
            <a:extLst>
              <a:ext uri="{FF2B5EF4-FFF2-40B4-BE49-F238E27FC236}">
                <a16:creationId xmlns:a16="http://schemas.microsoft.com/office/drawing/2014/main" id="{73CADE94-2226-1F47-AB3C-9FC6B741AAE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000000">
                  <a:lumMod val="65000"/>
                  <a:lumOff val="35000"/>
                </a:srgbClr>
              </a:solidFill>
              <a:effectLst/>
              <a:uLnTx/>
              <a:uFillTx/>
              <a:latin typeface="Arial Nova" panose="020B0504020202020204" pitchFamily="34" charset="0"/>
              <a:ea typeface="+mn-ea"/>
              <a:cs typeface="+mn-cs"/>
            </a:endParaRPr>
          </a:p>
        </p:txBody>
      </p:sp>
      <p:pic>
        <p:nvPicPr>
          <p:cNvPr id="40" name="Picture 39">
            <a:extLst>
              <a:ext uri="{FF2B5EF4-FFF2-40B4-BE49-F238E27FC236}">
                <a16:creationId xmlns:a16="http://schemas.microsoft.com/office/drawing/2014/main" id="{2CA0194B-2D5A-C64D-A594-583C43AFE6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0316" y="1678465"/>
            <a:ext cx="7062615" cy="4304170"/>
          </a:xfrm>
          <a:prstGeom prst="rect">
            <a:avLst/>
          </a:prstGeom>
        </p:spPr>
      </p:pic>
      <p:sp>
        <p:nvSpPr>
          <p:cNvPr id="41" name="Rectangle 40">
            <a:extLst>
              <a:ext uri="{FF2B5EF4-FFF2-40B4-BE49-F238E27FC236}">
                <a16:creationId xmlns:a16="http://schemas.microsoft.com/office/drawing/2014/main" id="{C19F1B52-2684-AB48-A046-1ADEF7BAA3D0}"/>
              </a:ext>
            </a:extLst>
          </p:cNvPr>
          <p:cNvSpPr/>
          <p:nvPr/>
        </p:nvSpPr>
        <p:spPr>
          <a:xfrm>
            <a:off x="1487978" y="2144721"/>
            <a:ext cx="4259679" cy="414478"/>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74320" tIns="45708" rIns="91416" bIns="45708" numCol="1" spcCol="0" rtlCol="0" fromWordArt="0" anchor="ctr" anchorCtr="0" forceAA="0" compatLnSpc="1">
            <a:prstTxWarp prst="textNoShape">
              <a:avLst/>
            </a:prstTxWarp>
            <a:noAutofit/>
          </a:bodyPr>
          <a:lstStyle/>
          <a:p>
            <a:pPr lvl="0">
              <a:defRPr/>
            </a:pPr>
            <a:r>
              <a:rPr lang="en-US" b="1" dirty="0">
                <a:solidFill>
                  <a:srgbClr val="F15F44"/>
                </a:solidFill>
              </a:rPr>
              <a:t>ONDA </a:t>
            </a:r>
            <a:r>
              <a:rPr kumimoji="0" lang="en-US" sz="1800" b="1" i="0" u="none" strike="noStrike" kern="1200" cap="none" spc="0" normalizeH="0" baseline="0" noProof="0" dirty="0">
                <a:ln>
                  <a:noFill/>
                </a:ln>
                <a:solidFill>
                  <a:srgbClr val="F15F44"/>
                </a:solidFill>
                <a:effectLst/>
                <a:uLnTx/>
                <a:uFillTx/>
                <a:latin typeface="Arial Nova"/>
                <a:ea typeface="+mn-ea"/>
                <a:cs typeface="+mn-cs"/>
              </a:rPr>
              <a:t>3</a:t>
            </a:r>
            <a:r>
              <a:rPr kumimoji="0" lang="en-US" sz="1800" b="0" i="0" u="none" strike="noStrike" kern="1200" cap="none" spc="0" normalizeH="0" baseline="0" noProof="0" dirty="0">
                <a:ln>
                  <a:noFill/>
                </a:ln>
                <a:solidFill>
                  <a:srgbClr val="F15F44"/>
                </a:solidFill>
                <a:effectLst/>
                <a:uLnTx/>
                <a:uFillTx/>
                <a:latin typeface="Arial Nova"/>
                <a:ea typeface="+mn-ea"/>
                <a:cs typeface="+mn-cs"/>
              </a:rPr>
              <a:t>  </a:t>
            </a:r>
            <a:r>
              <a:rPr lang="en-US" dirty="0" err="1">
                <a:solidFill>
                  <a:srgbClr val="000000"/>
                </a:solidFill>
              </a:rPr>
              <a:t>Transformação</a:t>
            </a:r>
            <a:r>
              <a:rPr lang="en-US" dirty="0">
                <a:solidFill>
                  <a:srgbClr val="000000"/>
                </a:solidFill>
              </a:rPr>
              <a:t> de </a:t>
            </a:r>
            <a:r>
              <a:rPr lang="en-US" dirty="0" err="1">
                <a:solidFill>
                  <a:srgbClr val="000000"/>
                </a:solidFill>
              </a:rPr>
              <a:t>Negócios</a:t>
            </a:r>
            <a:endParaRPr kumimoji="0" lang="en-US" sz="2000" b="0" i="0" u="none" strike="noStrike" kern="1200" cap="none" spc="0" normalizeH="0" baseline="0" noProof="0" dirty="0">
              <a:ln>
                <a:noFill/>
              </a:ln>
              <a:solidFill>
                <a:srgbClr val="000000"/>
              </a:solidFill>
              <a:effectLst/>
              <a:uLnTx/>
              <a:uFillTx/>
              <a:latin typeface="Arial Nova"/>
              <a:ea typeface="+mn-ea"/>
              <a:cs typeface="+mn-cs"/>
            </a:endParaRPr>
          </a:p>
        </p:txBody>
      </p:sp>
      <p:sp>
        <p:nvSpPr>
          <p:cNvPr id="42" name="Rectangle 41">
            <a:extLst>
              <a:ext uri="{FF2B5EF4-FFF2-40B4-BE49-F238E27FC236}">
                <a16:creationId xmlns:a16="http://schemas.microsoft.com/office/drawing/2014/main" id="{845D374F-9BE8-7645-8472-E981DB39F42D}"/>
              </a:ext>
            </a:extLst>
          </p:cNvPr>
          <p:cNvSpPr/>
          <p:nvPr/>
        </p:nvSpPr>
        <p:spPr>
          <a:xfrm>
            <a:off x="1487978" y="3283042"/>
            <a:ext cx="4123326" cy="484947"/>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74320" tIns="45708" rIns="91416" bIns="45708" numCol="1" spcCol="0" rtlCol="0" fromWordArt="0" anchor="ctr" anchorCtr="0" forceAA="0" compatLnSpc="1">
            <a:prstTxWarp prst="textNoShape">
              <a:avLst/>
            </a:prstTxWarp>
            <a:noAutofit/>
          </a:bodyPr>
          <a:lstStyle/>
          <a:p>
            <a:pPr lvl="0">
              <a:spcBef>
                <a:spcPts val="1320"/>
              </a:spcBef>
              <a:defRPr/>
            </a:pPr>
            <a:r>
              <a:rPr lang="en-US" b="1" dirty="0">
                <a:solidFill>
                  <a:srgbClr val="00ABE6"/>
                </a:solidFill>
              </a:rPr>
              <a:t>ONDA </a:t>
            </a:r>
            <a:r>
              <a:rPr lang="en-US" b="1" dirty="0">
                <a:solidFill>
                  <a:srgbClr val="00ABE6"/>
                </a:solidFill>
                <a:latin typeface="Arial Nova"/>
              </a:rPr>
              <a:t>2  </a:t>
            </a:r>
            <a:r>
              <a:rPr lang="en-US" dirty="0" err="1">
                <a:solidFill>
                  <a:srgbClr val="000000"/>
                </a:solidFill>
              </a:rPr>
              <a:t>Desempenho</a:t>
            </a:r>
            <a:r>
              <a:rPr lang="en-US" dirty="0">
                <a:solidFill>
                  <a:srgbClr val="000000"/>
                </a:solidFill>
              </a:rPr>
              <a:t> dos </a:t>
            </a:r>
            <a:r>
              <a:rPr lang="en-US" dirty="0" err="1">
                <a:solidFill>
                  <a:srgbClr val="000000"/>
                </a:solidFill>
              </a:rPr>
              <a:t>negócios</a:t>
            </a:r>
            <a:endParaRPr kumimoji="0" lang="en-US" sz="2000" b="0" i="0" u="none" strike="noStrike" kern="1200" cap="none" spc="0" normalizeH="0" baseline="0" noProof="0" dirty="0">
              <a:ln>
                <a:noFill/>
              </a:ln>
              <a:solidFill>
                <a:srgbClr val="000000"/>
              </a:solidFill>
              <a:effectLst/>
              <a:uLnTx/>
              <a:uFillTx/>
              <a:latin typeface="Arial Nova"/>
              <a:ea typeface="+mn-ea"/>
              <a:cs typeface="+mn-cs"/>
            </a:endParaRPr>
          </a:p>
        </p:txBody>
      </p:sp>
      <p:pic>
        <p:nvPicPr>
          <p:cNvPr id="43" name="Picture 42">
            <a:extLst>
              <a:ext uri="{FF2B5EF4-FFF2-40B4-BE49-F238E27FC236}">
                <a16:creationId xmlns:a16="http://schemas.microsoft.com/office/drawing/2014/main" id="{03E7D049-44E7-594D-A3D7-937327D401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47633" y="2519390"/>
            <a:ext cx="6260721" cy="3536353"/>
          </a:xfrm>
          <a:prstGeom prst="rect">
            <a:avLst/>
          </a:prstGeom>
        </p:spPr>
      </p:pic>
      <p:sp>
        <p:nvSpPr>
          <p:cNvPr id="44" name="Text Placeholder 2">
            <a:extLst>
              <a:ext uri="{FF2B5EF4-FFF2-40B4-BE49-F238E27FC236}">
                <a16:creationId xmlns:a16="http://schemas.microsoft.com/office/drawing/2014/main" id="{6EAE07CC-17B2-2145-BEC2-EA1AE6EED995}"/>
              </a:ext>
            </a:extLst>
          </p:cNvPr>
          <p:cNvSpPr txBox="1">
            <a:spLocks/>
          </p:cNvSpPr>
          <p:nvPr/>
        </p:nvSpPr>
        <p:spPr>
          <a:xfrm>
            <a:off x="1971469" y="6065060"/>
            <a:ext cx="1785654" cy="335740"/>
          </a:xfrm>
          <a:prstGeom prst="rect">
            <a:avLst/>
          </a:prstGeom>
        </p:spPr>
        <p:txBody>
          <a:bodyPr>
            <a:noAutofit/>
          </a:bodyPr>
          <a:lstStyle>
            <a:lvl1pPr marL="0" indent="0" algn="l" defTabSz="457200" rtl="0" eaLnBrk="1" latinLnBrk="0" hangingPunct="1">
              <a:spcBef>
                <a:spcPts val="0"/>
              </a:spcBef>
              <a:spcAft>
                <a:spcPts val="1200"/>
              </a:spcAft>
              <a:buFont typeface="Arial" panose="020B0604020202020204" pitchFamily="34" charset="0"/>
              <a:buNone/>
              <a:tabLst/>
              <a:defRPr sz="2800" b="0" i="0" kern="1200">
                <a:solidFill>
                  <a:schemeClr val="tx1"/>
                </a:solidFill>
                <a:latin typeface="+mn-lt"/>
                <a:ea typeface="Source Sans Pro" panose="020B0503030403020204" pitchFamily="34" charset="0"/>
                <a:cs typeface="Calibri Light"/>
              </a:defRPr>
            </a:lvl1pPr>
            <a:lvl2pPr marL="233363" indent="-222250" algn="l" defTabSz="457200" rtl="0" eaLnBrk="1" latinLnBrk="0" hangingPunct="1">
              <a:spcBef>
                <a:spcPts val="0"/>
              </a:spcBef>
              <a:spcAft>
                <a:spcPts val="1200"/>
              </a:spcAft>
              <a:buClr>
                <a:schemeClr val="accent1"/>
              </a:buClr>
              <a:buSzPct val="120000"/>
              <a:buFont typeface="Arial" panose="020B0604020202020204" pitchFamily="34" charset="0"/>
              <a:buChar char="•"/>
              <a:tabLst/>
              <a:defRPr sz="2800" kern="1200">
                <a:solidFill>
                  <a:schemeClr val="tx1"/>
                </a:solidFill>
                <a:latin typeface="+mn-lt"/>
                <a:ea typeface="Source Sans Pro" panose="020B0503030403020204" pitchFamily="34" charset="0"/>
                <a:cs typeface="+mn-cs"/>
              </a:defRPr>
            </a:lvl2pPr>
            <a:lvl3pPr marL="4667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3pPr>
            <a:lvl4pPr marL="690563" indent="-223838"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4pPr>
            <a:lvl5pPr marL="9239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1799" dirty="0">
                <a:solidFill>
                  <a:srgbClr val="000000"/>
                </a:solidFill>
              </a:rPr>
              <a:t>CURTO PRAZO
</a:t>
            </a:r>
            <a:endParaRPr kumimoji="0" lang="en-US" sz="1799" b="0" i="0" u="none" strike="noStrike" kern="1200" cap="none" spc="0" normalizeH="0" baseline="0" noProof="0" dirty="0">
              <a:ln>
                <a:noFill/>
              </a:ln>
              <a:solidFill>
                <a:srgbClr val="000000"/>
              </a:solidFill>
              <a:effectLst/>
              <a:uLnTx/>
              <a:uFillTx/>
              <a:latin typeface="Arial Nova"/>
              <a:ea typeface="Source Sans Pro" panose="020B0503030403020204" pitchFamily="34" charset="0"/>
              <a:cs typeface="Calibri Light"/>
            </a:endParaRPr>
          </a:p>
        </p:txBody>
      </p:sp>
      <p:sp>
        <p:nvSpPr>
          <p:cNvPr id="45" name="Text Placeholder 2">
            <a:extLst>
              <a:ext uri="{FF2B5EF4-FFF2-40B4-BE49-F238E27FC236}">
                <a16:creationId xmlns:a16="http://schemas.microsoft.com/office/drawing/2014/main" id="{1809173E-D27F-C743-8DF6-30769C9FE965}"/>
              </a:ext>
            </a:extLst>
          </p:cNvPr>
          <p:cNvSpPr txBox="1">
            <a:spLocks/>
          </p:cNvSpPr>
          <p:nvPr/>
        </p:nvSpPr>
        <p:spPr>
          <a:xfrm>
            <a:off x="5280714" y="6065060"/>
            <a:ext cx="2007500" cy="335740"/>
          </a:xfrm>
          <a:prstGeom prst="rect">
            <a:avLst/>
          </a:prstGeom>
        </p:spPr>
        <p:txBody>
          <a:bodyPr>
            <a:noAutofit/>
          </a:bodyPr>
          <a:lstStyle>
            <a:lvl1pPr marL="0" indent="0" algn="l" defTabSz="457200" rtl="0" eaLnBrk="1" latinLnBrk="0" hangingPunct="1">
              <a:spcBef>
                <a:spcPts val="0"/>
              </a:spcBef>
              <a:spcAft>
                <a:spcPts val="1200"/>
              </a:spcAft>
              <a:buFont typeface="Arial" panose="020B0604020202020204" pitchFamily="34" charset="0"/>
              <a:buNone/>
              <a:tabLst/>
              <a:defRPr sz="2800" b="0" i="0" kern="1200">
                <a:solidFill>
                  <a:schemeClr val="tx1"/>
                </a:solidFill>
                <a:latin typeface="+mn-lt"/>
                <a:ea typeface="Source Sans Pro" panose="020B0503030403020204" pitchFamily="34" charset="0"/>
                <a:cs typeface="Calibri Light"/>
              </a:defRPr>
            </a:lvl1pPr>
            <a:lvl2pPr marL="233363" indent="-222250" algn="l" defTabSz="457200" rtl="0" eaLnBrk="1" latinLnBrk="0" hangingPunct="1">
              <a:spcBef>
                <a:spcPts val="0"/>
              </a:spcBef>
              <a:spcAft>
                <a:spcPts val="1200"/>
              </a:spcAft>
              <a:buClr>
                <a:schemeClr val="accent1"/>
              </a:buClr>
              <a:buSzPct val="120000"/>
              <a:buFont typeface="Arial" panose="020B0604020202020204" pitchFamily="34" charset="0"/>
              <a:buChar char="•"/>
              <a:tabLst/>
              <a:defRPr sz="2800" kern="1200">
                <a:solidFill>
                  <a:schemeClr val="tx1"/>
                </a:solidFill>
                <a:latin typeface="+mn-lt"/>
                <a:ea typeface="Source Sans Pro" panose="020B0503030403020204" pitchFamily="34" charset="0"/>
                <a:cs typeface="+mn-cs"/>
              </a:defRPr>
            </a:lvl2pPr>
            <a:lvl3pPr marL="4667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3pPr>
            <a:lvl4pPr marL="690563" indent="-223838"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4pPr>
            <a:lvl5pPr marL="9239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1799" dirty="0">
                <a:solidFill>
                  <a:srgbClr val="000000"/>
                </a:solidFill>
              </a:rPr>
              <a:t>A MÉDIO PRAZO
</a:t>
            </a:r>
            <a:endParaRPr kumimoji="0" lang="en-US" sz="1799" b="0" i="0" u="none" strike="noStrike" kern="1200" cap="none" spc="0" normalizeH="0" baseline="0" noProof="0" dirty="0">
              <a:ln>
                <a:noFill/>
              </a:ln>
              <a:solidFill>
                <a:srgbClr val="000000"/>
              </a:solidFill>
              <a:effectLst/>
              <a:uLnTx/>
              <a:uFillTx/>
              <a:latin typeface="Arial Nova"/>
              <a:ea typeface="Source Sans Pro" panose="020B0503030403020204" pitchFamily="34" charset="0"/>
              <a:cs typeface="Calibri Light"/>
            </a:endParaRPr>
          </a:p>
        </p:txBody>
      </p:sp>
      <p:sp>
        <p:nvSpPr>
          <p:cNvPr id="46" name="Text Placeholder 2">
            <a:extLst>
              <a:ext uri="{FF2B5EF4-FFF2-40B4-BE49-F238E27FC236}">
                <a16:creationId xmlns:a16="http://schemas.microsoft.com/office/drawing/2014/main" id="{FC785EDA-54F3-6044-802B-392AB8A5E765}"/>
              </a:ext>
            </a:extLst>
          </p:cNvPr>
          <p:cNvSpPr txBox="1">
            <a:spLocks/>
          </p:cNvSpPr>
          <p:nvPr/>
        </p:nvSpPr>
        <p:spPr>
          <a:xfrm>
            <a:off x="8683822" y="6065060"/>
            <a:ext cx="1831778" cy="335740"/>
          </a:xfrm>
          <a:prstGeom prst="rect">
            <a:avLst/>
          </a:prstGeom>
        </p:spPr>
        <p:txBody>
          <a:bodyPr>
            <a:noAutofit/>
          </a:bodyPr>
          <a:lstStyle>
            <a:lvl1pPr marL="0" indent="0" algn="l" defTabSz="457200" rtl="0" eaLnBrk="1" latinLnBrk="0" hangingPunct="1">
              <a:spcBef>
                <a:spcPts val="0"/>
              </a:spcBef>
              <a:spcAft>
                <a:spcPts val="1200"/>
              </a:spcAft>
              <a:buFont typeface="Arial" panose="020B0604020202020204" pitchFamily="34" charset="0"/>
              <a:buNone/>
              <a:tabLst/>
              <a:defRPr sz="2800" b="0" i="0" kern="1200">
                <a:solidFill>
                  <a:schemeClr val="tx1"/>
                </a:solidFill>
                <a:latin typeface="+mn-lt"/>
                <a:ea typeface="Source Sans Pro" panose="020B0503030403020204" pitchFamily="34" charset="0"/>
                <a:cs typeface="Calibri Light"/>
              </a:defRPr>
            </a:lvl1pPr>
            <a:lvl2pPr marL="233363" indent="-222250" algn="l" defTabSz="457200" rtl="0" eaLnBrk="1" latinLnBrk="0" hangingPunct="1">
              <a:spcBef>
                <a:spcPts val="0"/>
              </a:spcBef>
              <a:spcAft>
                <a:spcPts val="1200"/>
              </a:spcAft>
              <a:buClr>
                <a:schemeClr val="accent1"/>
              </a:buClr>
              <a:buSzPct val="120000"/>
              <a:buFont typeface="Arial" panose="020B0604020202020204" pitchFamily="34" charset="0"/>
              <a:buChar char="•"/>
              <a:tabLst/>
              <a:defRPr sz="2800" kern="1200">
                <a:solidFill>
                  <a:schemeClr val="tx1"/>
                </a:solidFill>
                <a:latin typeface="+mn-lt"/>
                <a:ea typeface="Source Sans Pro" panose="020B0503030403020204" pitchFamily="34" charset="0"/>
                <a:cs typeface="+mn-cs"/>
              </a:defRPr>
            </a:lvl2pPr>
            <a:lvl3pPr marL="4667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3pPr>
            <a:lvl4pPr marL="690563" indent="-223838"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4pPr>
            <a:lvl5pPr marL="9239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1799" dirty="0">
                <a:solidFill>
                  <a:srgbClr val="000000"/>
                </a:solidFill>
              </a:rPr>
              <a:t>LONGO PRAZO
</a:t>
            </a:r>
            <a:endParaRPr kumimoji="0" lang="en-US" sz="1799" b="0" i="0" u="none" strike="noStrike" kern="1200" cap="none" spc="0" normalizeH="0" baseline="0" noProof="0" dirty="0">
              <a:ln>
                <a:noFill/>
              </a:ln>
              <a:solidFill>
                <a:srgbClr val="000000"/>
              </a:solidFill>
              <a:effectLst/>
              <a:uLnTx/>
              <a:uFillTx/>
              <a:latin typeface="Arial Nova"/>
              <a:ea typeface="Source Sans Pro" panose="020B0503030403020204" pitchFamily="34" charset="0"/>
              <a:cs typeface="Calibri Light"/>
            </a:endParaRPr>
          </a:p>
        </p:txBody>
      </p:sp>
      <p:sp>
        <p:nvSpPr>
          <p:cNvPr id="47" name="Down Arrow 46">
            <a:extLst>
              <a:ext uri="{FF2B5EF4-FFF2-40B4-BE49-F238E27FC236}">
                <a16:creationId xmlns:a16="http://schemas.microsoft.com/office/drawing/2014/main" id="{87584011-9B56-DB49-8E83-D70D02C6FB3A}"/>
              </a:ext>
            </a:extLst>
          </p:cNvPr>
          <p:cNvSpPr/>
          <p:nvPr/>
        </p:nvSpPr>
        <p:spPr>
          <a:xfrm rot="10800000">
            <a:off x="10182072" y="1184216"/>
            <a:ext cx="1400406" cy="4934887"/>
          </a:xfrm>
          <a:prstGeom prst="downArrow">
            <a:avLst/>
          </a:prstGeom>
          <a:gradFill flip="none" rotWithShape="1">
            <a:gsLst>
              <a:gs pos="0">
                <a:schemeClr val="bg1">
                  <a:alpha val="6000"/>
                </a:schemeClr>
              </a:gs>
              <a:gs pos="54000">
                <a:schemeClr val="bg1"/>
              </a:gs>
            </a:gsLst>
            <a:lin ang="5400000" scaled="1"/>
            <a:tileRect/>
          </a:grad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vert" wrap="square" lIns="91416" tIns="365760" rIns="91416" bIns="0" numCol="1" spcCol="0" rtlCol="0" fromWordArt="0" anchor="ctr" anchorCtr="0" forceAA="0" compatLnSpc="1">
            <a:prstTxWarp prst="textNoShape">
              <a:avLst/>
            </a:prstTxWarp>
            <a:noAutofit/>
          </a:bodyPr>
          <a:lstStyle/>
          <a:p>
            <a:pPr lvl="0" algn="ctr">
              <a:spcBef>
                <a:spcPts val="1320"/>
              </a:spcBef>
              <a:defRPr/>
            </a:pPr>
            <a:r>
              <a:rPr lang="en-US" sz="2000" b="1" dirty="0">
                <a:solidFill>
                  <a:srgbClr val="006CB7"/>
                </a:solidFill>
              </a:rPr>
              <a:t>VALOR</a:t>
            </a:r>
            <a:endParaRPr kumimoji="0" lang="en-US" sz="2000" b="1" i="0" u="none" strike="noStrike" kern="1200" cap="none" spc="0" normalizeH="0" baseline="0" noProof="0" dirty="0">
              <a:ln>
                <a:noFill/>
              </a:ln>
              <a:solidFill>
                <a:srgbClr val="006CB7"/>
              </a:solidFill>
              <a:effectLst/>
              <a:uLnTx/>
              <a:uFillTx/>
              <a:latin typeface="Source Sans Pro" panose="020B0503030403020204" pitchFamily="34" charset="0"/>
              <a:ea typeface="Source Sans Pro" panose="020B0503030403020204" pitchFamily="34" charset="0"/>
              <a:cs typeface="+mn-cs"/>
            </a:endParaRPr>
          </a:p>
        </p:txBody>
      </p:sp>
      <p:cxnSp>
        <p:nvCxnSpPr>
          <p:cNvPr id="48" name="Straight Arrow Connector 47">
            <a:extLst>
              <a:ext uri="{FF2B5EF4-FFF2-40B4-BE49-F238E27FC236}">
                <a16:creationId xmlns:a16="http://schemas.microsoft.com/office/drawing/2014/main" id="{C758C6A9-9B19-BD4D-BD90-B7D895563E40}"/>
              </a:ext>
            </a:extLst>
          </p:cNvPr>
          <p:cNvCxnSpPr>
            <a:cxnSpLocks/>
          </p:cNvCxnSpPr>
          <p:nvPr/>
        </p:nvCxnSpPr>
        <p:spPr>
          <a:xfrm>
            <a:off x="5604002" y="3492426"/>
            <a:ext cx="3281918" cy="0"/>
          </a:xfrm>
          <a:prstGeom prst="straightConnector1">
            <a:avLst/>
          </a:prstGeom>
          <a:ln w="50800" cap="rnd">
            <a:solidFill>
              <a:schemeClr val="bg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1C1E9AA7-83AC-C843-915A-3CE6190CA70E}"/>
              </a:ext>
            </a:extLst>
          </p:cNvPr>
          <p:cNvCxnSpPr>
            <a:cxnSpLocks/>
          </p:cNvCxnSpPr>
          <p:nvPr/>
        </p:nvCxnSpPr>
        <p:spPr>
          <a:xfrm>
            <a:off x="5611304" y="2345786"/>
            <a:ext cx="4070515" cy="0"/>
          </a:xfrm>
          <a:prstGeom prst="straightConnector1">
            <a:avLst/>
          </a:prstGeom>
          <a:ln w="50800" cap="rnd">
            <a:solidFill>
              <a:schemeClr val="bg1"/>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52" name="Picture 51">
            <a:extLst>
              <a:ext uri="{FF2B5EF4-FFF2-40B4-BE49-F238E27FC236}">
                <a16:creationId xmlns:a16="http://schemas.microsoft.com/office/drawing/2014/main" id="{EF6DAF48-4952-014B-91D7-2D1B8C5ECB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30035" y="3649239"/>
            <a:ext cx="7656835" cy="2418667"/>
          </a:xfrm>
          <a:prstGeom prst="rect">
            <a:avLst/>
          </a:prstGeom>
        </p:spPr>
      </p:pic>
      <p:cxnSp>
        <p:nvCxnSpPr>
          <p:cNvPr id="53" name="Straight Arrow Connector 52">
            <a:extLst>
              <a:ext uri="{FF2B5EF4-FFF2-40B4-BE49-F238E27FC236}">
                <a16:creationId xmlns:a16="http://schemas.microsoft.com/office/drawing/2014/main" id="{AF0E3946-46D5-E648-AB8E-D692335979ED}"/>
              </a:ext>
            </a:extLst>
          </p:cNvPr>
          <p:cNvCxnSpPr>
            <a:cxnSpLocks/>
          </p:cNvCxnSpPr>
          <p:nvPr/>
        </p:nvCxnSpPr>
        <p:spPr>
          <a:xfrm>
            <a:off x="5565020" y="4597358"/>
            <a:ext cx="2569576" cy="0"/>
          </a:xfrm>
          <a:prstGeom prst="straightConnector1">
            <a:avLst/>
          </a:prstGeom>
          <a:ln w="50800" cap="rnd">
            <a:solidFill>
              <a:schemeClr val="bg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4F1A64A3-34BE-1443-9163-E2F50D67C03E}"/>
              </a:ext>
            </a:extLst>
          </p:cNvPr>
          <p:cNvSpPr/>
          <p:nvPr/>
        </p:nvSpPr>
        <p:spPr>
          <a:xfrm>
            <a:off x="1487979" y="4392514"/>
            <a:ext cx="4123326" cy="484947"/>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74320" tIns="45708" rIns="91416" bIns="45708" numCol="1" spcCol="0" rtlCol="0" fromWordArt="0" anchor="ctr" anchorCtr="0" forceAA="0" compatLnSpc="1">
            <a:prstTxWarp prst="textNoShape">
              <a:avLst/>
            </a:prstTxWarp>
            <a:noAutofit/>
          </a:bodyPr>
          <a:lstStyle/>
          <a:p>
            <a:pPr lvl="0">
              <a:defRPr/>
            </a:pPr>
            <a:r>
              <a:rPr lang="en-US" b="1" dirty="0">
                <a:solidFill>
                  <a:srgbClr val="006CB7"/>
                </a:solidFill>
              </a:rPr>
              <a:t>ONDA </a:t>
            </a:r>
            <a:r>
              <a:rPr kumimoji="0" lang="en-US" sz="1800" b="1" i="0" u="none" strike="noStrike" kern="1200" cap="none" spc="0" normalizeH="0" baseline="0" noProof="0" dirty="0">
                <a:ln>
                  <a:noFill/>
                </a:ln>
                <a:solidFill>
                  <a:srgbClr val="006CB7"/>
                </a:solidFill>
                <a:effectLst/>
                <a:uLnTx/>
                <a:uFillTx/>
                <a:latin typeface="Arial Nova"/>
                <a:ea typeface="+mn-ea"/>
                <a:cs typeface="+mn-cs"/>
              </a:rPr>
              <a:t>1</a:t>
            </a:r>
            <a:r>
              <a:rPr kumimoji="0" lang="en-US" sz="1800" b="0" i="0" u="none" strike="noStrike" kern="1200" cap="none" spc="0" normalizeH="0" baseline="0" noProof="0" dirty="0">
                <a:ln>
                  <a:noFill/>
                </a:ln>
                <a:solidFill>
                  <a:srgbClr val="006CB7"/>
                </a:solidFill>
                <a:effectLst/>
                <a:uLnTx/>
                <a:uFillTx/>
                <a:latin typeface="Arial Nova"/>
                <a:ea typeface="+mn-ea"/>
                <a:cs typeface="+mn-cs"/>
              </a:rPr>
              <a:t>  </a:t>
            </a:r>
            <a:r>
              <a:rPr lang="en-US" dirty="0" err="1">
                <a:solidFill>
                  <a:srgbClr val="000000"/>
                </a:solidFill>
              </a:rPr>
              <a:t>Eficiência</a:t>
            </a:r>
            <a:r>
              <a:rPr lang="en-US" dirty="0">
                <a:solidFill>
                  <a:srgbClr val="000000"/>
                </a:solidFill>
              </a:rPr>
              <a:t> e </a:t>
            </a:r>
            <a:r>
              <a:rPr lang="en-US" dirty="0" err="1">
                <a:solidFill>
                  <a:srgbClr val="000000"/>
                </a:solidFill>
              </a:rPr>
              <a:t>Produtividade</a:t>
            </a:r>
            <a:r>
              <a:rPr lang="en-US" dirty="0">
                <a:solidFill>
                  <a:srgbClr val="000000"/>
                </a:solidFill>
              </a:rPr>
              <a:t> </a:t>
            </a:r>
            <a:endParaRPr kumimoji="0" lang="en-US" sz="1800" b="0" i="0" u="none" strike="noStrike" kern="1200" cap="none" spc="0" normalizeH="0" baseline="0" noProof="0" dirty="0">
              <a:ln>
                <a:noFill/>
              </a:ln>
              <a:solidFill>
                <a:srgbClr val="000000"/>
              </a:solidFill>
              <a:effectLst/>
              <a:uLnTx/>
              <a:uFillTx/>
              <a:latin typeface="Arial Nova"/>
              <a:ea typeface="+mn-ea"/>
              <a:cs typeface="+mn-cs"/>
            </a:endParaRPr>
          </a:p>
        </p:txBody>
      </p:sp>
      <p:pic>
        <p:nvPicPr>
          <p:cNvPr id="58" name="Picture 50">
            <a:extLst>
              <a:ext uri="{FF2B5EF4-FFF2-40B4-BE49-F238E27FC236}">
                <a16:creationId xmlns:a16="http://schemas.microsoft.com/office/drawing/2014/main" id="{0E9899E0-8AEB-7A4D-950A-5A3DB4ECB404}"/>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2" r="12"/>
          <a:stretch/>
        </p:blipFill>
        <p:spPr>
          <a:xfrm>
            <a:off x="823305" y="2003145"/>
            <a:ext cx="788344" cy="788537"/>
          </a:xfrm>
          <a:prstGeom prst="ellipse">
            <a:avLst/>
          </a:prstGeom>
        </p:spPr>
      </p:pic>
      <p:pic>
        <p:nvPicPr>
          <p:cNvPr id="59" name="Picture 54">
            <a:extLst>
              <a:ext uri="{FF2B5EF4-FFF2-40B4-BE49-F238E27FC236}">
                <a16:creationId xmlns:a16="http://schemas.microsoft.com/office/drawing/2014/main" id="{0C53A5AF-BA0E-3B4C-A0C5-805A6A057F4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23" r="23"/>
          <a:stretch/>
        </p:blipFill>
        <p:spPr>
          <a:xfrm>
            <a:off x="823305" y="4259349"/>
            <a:ext cx="788344" cy="788708"/>
          </a:xfrm>
          <a:prstGeom prst="ellipse">
            <a:avLst/>
          </a:prstGeom>
        </p:spPr>
      </p:pic>
      <p:pic>
        <p:nvPicPr>
          <p:cNvPr id="61" name="Picture 55">
            <a:extLst>
              <a:ext uri="{FF2B5EF4-FFF2-40B4-BE49-F238E27FC236}">
                <a16:creationId xmlns:a16="http://schemas.microsoft.com/office/drawing/2014/main" id="{DBEBDEDD-E866-FC40-B424-AE5E21223FD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t="29" b="29"/>
          <a:stretch/>
        </p:blipFill>
        <p:spPr>
          <a:xfrm>
            <a:off x="823305" y="3133028"/>
            <a:ext cx="788344" cy="787889"/>
          </a:xfrm>
          <a:prstGeom prst="ellipse">
            <a:avLst/>
          </a:prstGeom>
        </p:spPr>
      </p:pic>
      <p:cxnSp>
        <p:nvCxnSpPr>
          <p:cNvPr id="62" name="Straight Arrow Connector 61">
            <a:extLst>
              <a:ext uri="{FF2B5EF4-FFF2-40B4-BE49-F238E27FC236}">
                <a16:creationId xmlns:a16="http://schemas.microsoft.com/office/drawing/2014/main" id="{647244CC-0B89-7A4E-82E1-6EEAC6C94DDF}"/>
              </a:ext>
            </a:extLst>
          </p:cNvPr>
          <p:cNvCxnSpPr>
            <a:cxnSpLocks/>
            <a:endCxn id="45" idx="1"/>
          </p:cNvCxnSpPr>
          <p:nvPr/>
        </p:nvCxnSpPr>
        <p:spPr>
          <a:xfrm>
            <a:off x="3757123" y="6219388"/>
            <a:ext cx="1523591" cy="13542"/>
          </a:xfrm>
          <a:prstGeom prst="straightConnector1">
            <a:avLst/>
          </a:prstGeom>
          <a:ln w="38100" cap="rnd">
            <a:solidFill>
              <a:schemeClr val="accent4"/>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67F9E36A-FC61-254B-A4CA-45A84506E4D8}"/>
              </a:ext>
            </a:extLst>
          </p:cNvPr>
          <p:cNvCxnSpPr>
            <a:cxnSpLocks/>
            <a:endCxn id="46" idx="1"/>
          </p:cNvCxnSpPr>
          <p:nvPr/>
        </p:nvCxnSpPr>
        <p:spPr>
          <a:xfrm flipV="1">
            <a:off x="7256228" y="6232930"/>
            <a:ext cx="1427594" cy="4384"/>
          </a:xfrm>
          <a:prstGeom prst="straightConnector1">
            <a:avLst/>
          </a:prstGeom>
          <a:ln w="38100" cap="rnd">
            <a:solidFill>
              <a:schemeClr val="accent4"/>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9" descr="A picture containing graphics, design&#10;&#10;Description automatically generated">
            <a:extLst>
              <a:ext uri="{FF2B5EF4-FFF2-40B4-BE49-F238E27FC236}">
                <a16:creationId xmlns:a16="http://schemas.microsoft.com/office/drawing/2014/main" id="{9D061648-A53C-A1E3-8390-FC89D24981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700463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left)">
                                      <p:cBhvr>
                                        <p:cTn id="10" dur="750"/>
                                        <p:tgtEl>
                                          <p:spTgt spid="54"/>
                                        </p:tgtEl>
                                      </p:cBhvr>
                                    </p:animEffect>
                                  </p:childTnLst>
                                </p:cTn>
                              </p:par>
                              <p:par>
                                <p:cTn id="11" presetID="22" presetClass="entr" presetSubtype="8" fill="hold" nodeType="withEffect">
                                  <p:stCondLst>
                                    <p:cond delay="50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1000"/>
                                        <p:tgtEl>
                                          <p:spTgt spid="52"/>
                                        </p:tgtEl>
                                      </p:cBhvr>
                                    </p:animEffect>
                                  </p:childTnLst>
                                </p:cTn>
                              </p:par>
                              <p:par>
                                <p:cTn id="14" presetID="22" presetClass="entr" presetSubtype="8"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750"/>
                                        <p:tgtEl>
                                          <p:spTgt spid="53"/>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750"/>
                                        <p:tgtEl>
                                          <p:spTgt spid="42"/>
                                        </p:tgtEl>
                                      </p:cBhvr>
                                    </p:animEffect>
                                  </p:childTnLst>
                                </p:cTn>
                              </p:par>
                              <p:par>
                                <p:cTn id="24" presetID="22" presetClass="entr" presetSubtype="8" fill="hold" nodeType="withEffect">
                                  <p:stCondLst>
                                    <p:cond delay="50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1000"/>
                                        <p:tgtEl>
                                          <p:spTgt spid="43"/>
                                        </p:tgtEl>
                                      </p:cBhvr>
                                    </p:animEffect>
                                  </p:childTnLst>
                                </p:cTn>
                              </p:par>
                              <p:par>
                                <p:cTn id="27" presetID="22" presetClass="entr" presetSubtype="8"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750"/>
                                        <p:tgtEl>
                                          <p:spTgt spid="48"/>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left)">
                                      <p:cBhvr>
                                        <p:cTn id="36" dur="750"/>
                                        <p:tgtEl>
                                          <p:spTgt spid="41"/>
                                        </p:tgtEl>
                                      </p:cBhvr>
                                    </p:animEffect>
                                  </p:childTnLst>
                                </p:cTn>
                              </p:par>
                              <p:par>
                                <p:cTn id="37" presetID="22" presetClass="entr" presetSubtype="8" fill="hold" nodeType="withEffect">
                                  <p:stCondLst>
                                    <p:cond delay="50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1000"/>
                                        <p:tgtEl>
                                          <p:spTgt spid="40"/>
                                        </p:tgtEl>
                                      </p:cBhvr>
                                    </p:animEffect>
                                  </p:childTnLst>
                                </p:cTn>
                              </p:par>
                              <p:par>
                                <p:cTn id="40" presetID="22" presetClass="entr" presetSubtype="8"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left)">
                                      <p:cBhvr>
                                        <p:cTn id="4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F4F0E3-490C-1140-AC21-E9EDD5DDD77C}"/>
              </a:ext>
            </a:extLst>
          </p:cNvPr>
          <p:cNvSpPr>
            <a:spLocks noGrp="1"/>
          </p:cNvSpPr>
          <p:nvPr>
            <p:ph type="title"/>
          </p:nvPr>
        </p:nvSpPr>
        <p:spPr>
          <a:xfrm>
            <a:off x="640080" y="457200"/>
            <a:ext cx="10881360" cy="914400"/>
          </a:xfrm>
        </p:spPr>
        <p:txBody>
          <a:bodyPr/>
          <a:lstStyle/>
          <a:p>
            <a:r>
              <a:rPr lang="en-US" dirty="0"/>
              <a:t>SS&amp;C Blue Prism Digital Workforce: </a:t>
            </a:r>
            <a:br>
              <a:rPr lang="en-US" dirty="0"/>
            </a:br>
            <a:r>
              <a:rPr lang="en-US" dirty="0" err="1">
                <a:solidFill>
                  <a:schemeClr val="accent2"/>
                </a:solidFill>
              </a:rPr>
              <a:t>Impulsionando</a:t>
            </a:r>
            <a:r>
              <a:rPr lang="en-US" dirty="0">
                <a:solidFill>
                  <a:schemeClr val="accent2"/>
                </a:solidFill>
              </a:rPr>
              <a:t> o valor </a:t>
            </a:r>
            <a:r>
              <a:rPr lang="en-US" dirty="0" err="1">
                <a:solidFill>
                  <a:schemeClr val="accent2"/>
                </a:solidFill>
              </a:rPr>
              <a:t>estratégico</a:t>
            </a:r>
            <a:r>
              <a:rPr lang="en-US" dirty="0">
                <a:solidFill>
                  <a:schemeClr val="accent2"/>
                </a:solidFill>
              </a:rPr>
              <a:t> de </a:t>
            </a:r>
            <a:r>
              <a:rPr lang="en-US" dirty="0" err="1">
                <a:solidFill>
                  <a:schemeClr val="accent2"/>
                </a:solidFill>
              </a:rPr>
              <a:t>longo</a:t>
            </a:r>
            <a:r>
              <a:rPr lang="en-US" dirty="0">
                <a:solidFill>
                  <a:schemeClr val="accent2"/>
                </a:solidFill>
              </a:rPr>
              <a:t> </a:t>
            </a:r>
            <a:r>
              <a:rPr lang="en-US" dirty="0" err="1">
                <a:solidFill>
                  <a:schemeClr val="accent2"/>
                </a:solidFill>
              </a:rPr>
              <a:t>prazo</a:t>
            </a:r>
            <a:r>
              <a:rPr lang="en-US" dirty="0">
                <a:solidFill>
                  <a:schemeClr val="accent2"/>
                </a:solidFill>
              </a:rPr>
              <a:t> </a:t>
            </a:r>
            <a:br>
              <a:rPr lang="en-US" dirty="0">
                <a:solidFill>
                  <a:schemeClr val="accent2"/>
                </a:solidFill>
              </a:rPr>
            </a:br>
            <a:endParaRPr lang="en-US" dirty="0">
              <a:solidFill>
                <a:schemeClr val="accent2"/>
              </a:solidFill>
            </a:endParaRPr>
          </a:p>
        </p:txBody>
      </p:sp>
      <p:sp>
        <p:nvSpPr>
          <p:cNvPr id="10" name="Slide Number Placeholder 9">
            <a:extLst>
              <a:ext uri="{FF2B5EF4-FFF2-40B4-BE49-F238E27FC236}">
                <a16:creationId xmlns:a16="http://schemas.microsoft.com/office/drawing/2014/main" id="{73CADE94-2226-1F47-AB3C-9FC6B741AAE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000000">
                  <a:lumMod val="65000"/>
                  <a:lumOff val="35000"/>
                </a:srgbClr>
              </a:solidFill>
              <a:effectLst/>
              <a:uLnTx/>
              <a:uFillTx/>
              <a:latin typeface="Arial Nova" panose="020B0504020202020204" pitchFamily="34" charset="0"/>
              <a:ea typeface="+mn-ea"/>
              <a:cs typeface="+mn-cs"/>
            </a:endParaRPr>
          </a:p>
        </p:txBody>
      </p:sp>
      <p:pic>
        <p:nvPicPr>
          <p:cNvPr id="40" name="Picture 39">
            <a:extLst>
              <a:ext uri="{FF2B5EF4-FFF2-40B4-BE49-F238E27FC236}">
                <a16:creationId xmlns:a16="http://schemas.microsoft.com/office/drawing/2014/main" id="{2CA0194B-2D5A-C64D-A594-583C43AFE6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0316" y="1678465"/>
            <a:ext cx="7062615" cy="4304170"/>
          </a:xfrm>
          <a:prstGeom prst="rect">
            <a:avLst/>
          </a:prstGeom>
        </p:spPr>
      </p:pic>
      <p:pic>
        <p:nvPicPr>
          <p:cNvPr id="43" name="Picture 42">
            <a:extLst>
              <a:ext uri="{FF2B5EF4-FFF2-40B4-BE49-F238E27FC236}">
                <a16:creationId xmlns:a16="http://schemas.microsoft.com/office/drawing/2014/main" id="{03E7D049-44E7-594D-A3D7-937327D401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47633" y="2519390"/>
            <a:ext cx="6260721" cy="3536353"/>
          </a:xfrm>
          <a:prstGeom prst="rect">
            <a:avLst/>
          </a:prstGeom>
        </p:spPr>
      </p:pic>
      <p:sp>
        <p:nvSpPr>
          <p:cNvPr id="44" name="Text Placeholder 2">
            <a:extLst>
              <a:ext uri="{FF2B5EF4-FFF2-40B4-BE49-F238E27FC236}">
                <a16:creationId xmlns:a16="http://schemas.microsoft.com/office/drawing/2014/main" id="{6EAE07CC-17B2-2145-BEC2-EA1AE6EED995}"/>
              </a:ext>
            </a:extLst>
          </p:cNvPr>
          <p:cNvSpPr txBox="1">
            <a:spLocks/>
          </p:cNvSpPr>
          <p:nvPr/>
        </p:nvSpPr>
        <p:spPr>
          <a:xfrm>
            <a:off x="1971469" y="6065060"/>
            <a:ext cx="1785654" cy="335740"/>
          </a:xfrm>
          <a:prstGeom prst="rect">
            <a:avLst/>
          </a:prstGeom>
        </p:spPr>
        <p:txBody>
          <a:bodyPr>
            <a:noAutofit/>
          </a:bodyPr>
          <a:lstStyle>
            <a:lvl1pPr marL="0" indent="0" algn="l" defTabSz="457200" rtl="0" eaLnBrk="1" latinLnBrk="0" hangingPunct="1">
              <a:spcBef>
                <a:spcPts val="0"/>
              </a:spcBef>
              <a:spcAft>
                <a:spcPts val="1200"/>
              </a:spcAft>
              <a:buFont typeface="Arial" panose="020B0604020202020204" pitchFamily="34" charset="0"/>
              <a:buNone/>
              <a:tabLst/>
              <a:defRPr sz="2800" b="0" i="0" kern="1200">
                <a:solidFill>
                  <a:schemeClr val="tx1"/>
                </a:solidFill>
                <a:latin typeface="+mn-lt"/>
                <a:ea typeface="Source Sans Pro" panose="020B0503030403020204" pitchFamily="34" charset="0"/>
                <a:cs typeface="Calibri Light"/>
              </a:defRPr>
            </a:lvl1pPr>
            <a:lvl2pPr marL="233363" indent="-222250" algn="l" defTabSz="457200" rtl="0" eaLnBrk="1" latinLnBrk="0" hangingPunct="1">
              <a:spcBef>
                <a:spcPts val="0"/>
              </a:spcBef>
              <a:spcAft>
                <a:spcPts val="1200"/>
              </a:spcAft>
              <a:buClr>
                <a:schemeClr val="accent1"/>
              </a:buClr>
              <a:buSzPct val="120000"/>
              <a:buFont typeface="Arial" panose="020B0604020202020204" pitchFamily="34" charset="0"/>
              <a:buChar char="•"/>
              <a:tabLst/>
              <a:defRPr sz="2800" kern="1200">
                <a:solidFill>
                  <a:schemeClr val="tx1"/>
                </a:solidFill>
                <a:latin typeface="+mn-lt"/>
                <a:ea typeface="Source Sans Pro" panose="020B0503030403020204" pitchFamily="34" charset="0"/>
                <a:cs typeface="+mn-cs"/>
              </a:defRPr>
            </a:lvl2pPr>
            <a:lvl3pPr marL="4667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3pPr>
            <a:lvl4pPr marL="690563" indent="-223838"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4pPr>
            <a:lvl5pPr marL="9239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1799" dirty="0">
                <a:solidFill>
                  <a:srgbClr val="000000"/>
                </a:solidFill>
              </a:rPr>
              <a:t>CURTO PRAZO
</a:t>
            </a:r>
            <a:endParaRPr kumimoji="0" lang="en-US" sz="1799" b="0" i="0" u="none" strike="noStrike" kern="1200" cap="none" spc="0" normalizeH="0" baseline="0" noProof="0" dirty="0">
              <a:ln>
                <a:noFill/>
              </a:ln>
              <a:solidFill>
                <a:srgbClr val="000000"/>
              </a:solidFill>
              <a:effectLst/>
              <a:uLnTx/>
              <a:uFillTx/>
              <a:latin typeface="Arial Nova"/>
              <a:ea typeface="Source Sans Pro" panose="020B0503030403020204" pitchFamily="34" charset="0"/>
              <a:cs typeface="Calibri Light"/>
            </a:endParaRPr>
          </a:p>
        </p:txBody>
      </p:sp>
      <p:sp>
        <p:nvSpPr>
          <p:cNvPr id="45" name="Text Placeholder 2">
            <a:extLst>
              <a:ext uri="{FF2B5EF4-FFF2-40B4-BE49-F238E27FC236}">
                <a16:creationId xmlns:a16="http://schemas.microsoft.com/office/drawing/2014/main" id="{1809173E-D27F-C743-8DF6-30769C9FE965}"/>
              </a:ext>
            </a:extLst>
          </p:cNvPr>
          <p:cNvSpPr txBox="1">
            <a:spLocks/>
          </p:cNvSpPr>
          <p:nvPr/>
        </p:nvSpPr>
        <p:spPr>
          <a:xfrm>
            <a:off x="5280714" y="6065060"/>
            <a:ext cx="2007500" cy="335740"/>
          </a:xfrm>
          <a:prstGeom prst="rect">
            <a:avLst/>
          </a:prstGeom>
        </p:spPr>
        <p:txBody>
          <a:bodyPr>
            <a:noAutofit/>
          </a:bodyPr>
          <a:lstStyle>
            <a:lvl1pPr marL="0" indent="0" algn="l" defTabSz="457200" rtl="0" eaLnBrk="1" latinLnBrk="0" hangingPunct="1">
              <a:spcBef>
                <a:spcPts val="0"/>
              </a:spcBef>
              <a:spcAft>
                <a:spcPts val="1200"/>
              </a:spcAft>
              <a:buFont typeface="Arial" panose="020B0604020202020204" pitchFamily="34" charset="0"/>
              <a:buNone/>
              <a:tabLst/>
              <a:defRPr sz="2800" b="0" i="0" kern="1200">
                <a:solidFill>
                  <a:schemeClr val="tx1"/>
                </a:solidFill>
                <a:latin typeface="+mn-lt"/>
                <a:ea typeface="Source Sans Pro" panose="020B0503030403020204" pitchFamily="34" charset="0"/>
                <a:cs typeface="Calibri Light"/>
              </a:defRPr>
            </a:lvl1pPr>
            <a:lvl2pPr marL="233363" indent="-222250" algn="l" defTabSz="457200" rtl="0" eaLnBrk="1" latinLnBrk="0" hangingPunct="1">
              <a:spcBef>
                <a:spcPts val="0"/>
              </a:spcBef>
              <a:spcAft>
                <a:spcPts val="1200"/>
              </a:spcAft>
              <a:buClr>
                <a:schemeClr val="accent1"/>
              </a:buClr>
              <a:buSzPct val="120000"/>
              <a:buFont typeface="Arial" panose="020B0604020202020204" pitchFamily="34" charset="0"/>
              <a:buChar char="•"/>
              <a:tabLst/>
              <a:defRPr sz="2800" kern="1200">
                <a:solidFill>
                  <a:schemeClr val="tx1"/>
                </a:solidFill>
                <a:latin typeface="+mn-lt"/>
                <a:ea typeface="Source Sans Pro" panose="020B0503030403020204" pitchFamily="34" charset="0"/>
                <a:cs typeface="+mn-cs"/>
              </a:defRPr>
            </a:lvl2pPr>
            <a:lvl3pPr marL="4667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3pPr>
            <a:lvl4pPr marL="690563" indent="-223838"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4pPr>
            <a:lvl5pPr marL="9239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1799" dirty="0">
                <a:solidFill>
                  <a:srgbClr val="000000"/>
                </a:solidFill>
              </a:rPr>
              <a:t>A MÉDIO PRAZO
</a:t>
            </a:r>
            <a:endParaRPr kumimoji="0" lang="en-US" sz="1799" b="0" i="0" u="none" strike="noStrike" kern="1200" cap="none" spc="0" normalizeH="0" baseline="0" noProof="0" dirty="0">
              <a:ln>
                <a:noFill/>
              </a:ln>
              <a:solidFill>
                <a:srgbClr val="000000"/>
              </a:solidFill>
              <a:effectLst/>
              <a:uLnTx/>
              <a:uFillTx/>
              <a:latin typeface="Arial Nova"/>
              <a:ea typeface="Source Sans Pro" panose="020B0503030403020204" pitchFamily="34" charset="0"/>
              <a:cs typeface="Calibri Light"/>
            </a:endParaRPr>
          </a:p>
        </p:txBody>
      </p:sp>
      <p:sp>
        <p:nvSpPr>
          <p:cNvPr id="46" name="Text Placeholder 2">
            <a:extLst>
              <a:ext uri="{FF2B5EF4-FFF2-40B4-BE49-F238E27FC236}">
                <a16:creationId xmlns:a16="http://schemas.microsoft.com/office/drawing/2014/main" id="{FC785EDA-54F3-6044-802B-392AB8A5E765}"/>
              </a:ext>
            </a:extLst>
          </p:cNvPr>
          <p:cNvSpPr txBox="1">
            <a:spLocks/>
          </p:cNvSpPr>
          <p:nvPr/>
        </p:nvSpPr>
        <p:spPr>
          <a:xfrm>
            <a:off x="8683822" y="6065060"/>
            <a:ext cx="1831778" cy="335740"/>
          </a:xfrm>
          <a:prstGeom prst="rect">
            <a:avLst/>
          </a:prstGeom>
        </p:spPr>
        <p:txBody>
          <a:bodyPr>
            <a:noAutofit/>
          </a:bodyPr>
          <a:lstStyle>
            <a:lvl1pPr marL="0" indent="0" algn="l" defTabSz="457200" rtl="0" eaLnBrk="1" latinLnBrk="0" hangingPunct="1">
              <a:spcBef>
                <a:spcPts val="0"/>
              </a:spcBef>
              <a:spcAft>
                <a:spcPts val="1200"/>
              </a:spcAft>
              <a:buFont typeface="Arial" panose="020B0604020202020204" pitchFamily="34" charset="0"/>
              <a:buNone/>
              <a:tabLst/>
              <a:defRPr sz="2800" b="0" i="0" kern="1200">
                <a:solidFill>
                  <a:schemeClr val="tx1"/>
                </a:solidFill>
                <a:latin typeface="+mn-lt"/>
                <a:ea typeface="Source Sans Pro" panose="020B0503030403020204" pitchFamily="34" charset="0"/>
                <a:cs typeface="Calibri Light"/>
              </a:defRPr>
            </a:lvl1pPr>
            <a:lvl2pPr marL="233363" indent="-222250" algn="l" defTabSz="457200" rtl="0" eaLnBrk="1" latinLnBrk="0" hangingPunct="1">
              <a:spcBef>
                <a:spcPts val="0"/>
              </a:spcBef>
              <a:spcAft>
                <a:spcPts val="1200"/>
              </a:spcAft>
              <a:buClr>
                <a:schemeClr val="accent1"/>
              </a:buClr>
              <a:buSzPct val="120000"/>
              <a:buFont typeface="Arial" panose="020B0604020202020204" pitchFamily="34" charset="0"/>
              <a:buChar char="•"/>
              <a:tabLst/>
              <a:defRPr sz="2800" kern="1200">
                <a:solidFill>
                  <a:schemeClr val="tx1"/>
                </a:solidFill>
                <a:latin typeface="+mn-lt"/>
                <a:ea typeface="Source Sans Pro" panose="020B0503030403020204" pitchFamily="34" charset="0"/>
                <a:cs typeface="+mn-cs"/>
              </a:defRPr>
            </a:lvl2pPr>
            <a:lvl3pPr marL="4667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3pPr>
            <a:lvl4pPr marL="690563" indent="-223838"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4pPr>
            <a:lvl5pPr marL="923925" indent="-233363" algn="l" defTabSz="457200" rtl="0" eaLnBrk="1" latinLnBrk="0" hangingPunct="1">
              <a:spcBef>
                <a:spcPts val="0"/>
              </a:spcBef>
              <a:spcAft>
                <a:spcPts val="1200"/>
              </a:spcAft>
              <a:buClr>
                <a:schemeClr val="accent1"/>
              </a:buClr>
              <a:buSzPct val="120000"/>
              <a:buFont typeface="System Font Regular"/>
              <a:buChar char="–"/>
              <a:tabLst/>
              <a:defRPr sz="2400" kern="1200">
                <a:solidFill>
                  <a:schemeClr val="tx1"/>
                </a:solidFill>
                <a:latin typeface="+mn-lt"/>
                <a:ea typeface="Source Sans Pro" panose="020B0503030403020204" pitchFamily="34"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1799" dirty="0">
                <a:solidFill>
                  <a:srgbClr val="000000"/>
                </a:solidFill>
              </a:rPr>
              <a:t>LONGO PRAZO
</a:t>
            </a:r>
            <a:endParaRPr kumimoji="0" lang="en-US" sz="1799" b="0" i="0" u="none" strike="noStrike" kern="1200" cap="none" spc="0" normalizeH="0" baseline="0" noProof="0" dirty="0">
              <a:ln>
                <a:noFill/>
              </a:ln>
              <a:solidFill>
                <a:srgbClr val="000000"/>
              </a:solidFill>
              <a:effectLst/>
              <a:uLnTx/>
              <a:uFillTx/>
              <a:latin typeface="Arial Nova"/>
              <a:ea typeface="Source Sans Pro" panose="020B0503030403020204" pitchFamily="34" charset="0"/>
              <a:cs typeface="Calibri Light"/>
            </a:endParaRPr>
          </a:p>
        </p:txBody>
      </p:sp>
      <p:sp>
        <p:nvSpPr>
          <p:cNvPr id="47" name="Down Arrow 46">
            <a:extLst>
              <a:ext uri="{FF2B5EF4-FFF2-40B4-BE49-F238E27FC236}">
                <a16:creationId xmlns:a16="http://schemas.microsoft.com/office/drawing/2014/main" id="{87584011-9B56-DB49-8E83-D70D02C6FB3A}"/>
              </a:ext>
            </a:extLst>
          </p:cNvPr>
          <p:cNvSpPr/>
          <p:nvPr/>
        </p:nvSpPr>
        <p:spPr>
          <a:xfrm rot="10800000">
            <a:off x="10182072" y="1184216"/>
            <a:ext cx="1400406" cy="4934887"/>
          </a:xfrm>
          <a:prstGeom prst="downArrow">
            <a:avLst/>
          </a:prstGeom>
          <a:gradFill flip="none" rotWithShape="1">
            <a:gsLst>
              <a:gs pos="0">
                <a:schemeClr val="bg1">
                  <a:alpha val="6000"/>
                </a:schemeClr>
              </a:gs>
              <a:gs pos="54000">
                <a:schemeClr val="bg1"/>
              </a:gs>
            </a:gsLst>
            <a:lin ang="5400000" scaled="1"/>
            <a:tileRect/>
          </a:grad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vert" wrap="square" lIns="91416" tIns="365760" rIns="91416" bIns="0" numCol="1" spcCol="0" rtlCol="0" fromWordArt="0" anchor="ctr" anchorCtr="0" forceAA="0" compatLnSpc="1">
            <a:prstTxWarp prst="textNoShape">
              <a:avLst/>
            </a:prstTxWarp>
            <a:noAutofit/>
          </a:bodyPr>
          <a:lstStyle/>
          <a:p>
            <a:pPr lvl="0" algn="ctr">
              <a:spcBef>
                <a:spcPts val="1320"/>
              </a:spcBef>
              <a:defRPr/>
            </a:pPr>
            <a:r>
              <a:rPr lang="en-US" sz="2000" b="1" dirty="0">
                <a:solidFill>
                  <a:srgbClr val="006CB7"/>
                </a:solidFill>
              </a:rPr>
              <a:t>VALOR</a:t>
            </a:r>
            <a:endParaRPr kumimoji="0" lang="en-US" sz="2000" b="1" i="0" u="none" strike="noStrike" kern="1200" cap="none" spc="0" normalizeH="0" baseline="0" noProof="0" dirty="0">
              <a:ln>
                <a:noFill/>
              </a:ln>
              <a:solidFill>
                <a:srgbClr val="006CB7"/>
              </a:solidFill>
              <a:effectLst/>
              <a:uLnTx/>
              <a:uFillTx/>
              <a:latin typeface="Source Sans Pro" panose="020B0503030403020204" pitchFamily="34" charset="0"/>
              <a:ea typeface="Source Sans Pro" panose="020B0503030403020204" pitchFamily="34" charset="0"/>
              <a:cs typeface="+mn-cs"/>
            </a:endParaRPr>
          </a:p>
        </p:txBody>
      </p:sp>
      <p:cxnSp>
        <p:nvCxnSpPr>
          <p:cNvPr id="48" name="Straight Arrow Connector 47">
            <a:extLst>
              <a:ext uri="{FF2B5EF4-FFF2-40B4-BE49-F238E27FC236}">
                <a16:creationId xmlns:a16="http://schemas.microsoft.com/office/drawing/2014/main" id="{C758C6A9-9B19-BD4D-BD90-B7D895563E40}"/>
              </a:ext>
            </a:extLst>
          </p:cNvPr>
          <p:cNvCxnSpPr>
            <a:cxnSpLocks/>
          </p:cNvCxnSpPr>
          <p:nvPr/>
        </p:nvCxnSpPr>
        <p:spPr>
          <a:xfrm>
            <a:off x="5604002" y="3492426"/>
            <a:ext cx="3281918" cy="0"/>
          </a:xfrm>
          <a:prstGeom prst="straightConnector1">
            <a:avLst/>
          </a:prstGeom>
          <a:ln w="50800" cap="rnd">
            <a:solidFill>
              <a:schemeClr val="bg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1C1E9AA7-83AC-C843-915A-3CE6190CA70E}"/>
              </a:ext>
            </a:extLst>
          </p:cNvPr>
          <p:cNvCxnSpPr>
            <a:cxnSpLocks/>
          </p:cNvCxnSpPr>
          <p:nvPr/>
        </p:nvCxnSpPr>
        <p:spPr>
          <a:xfrm>
            <a:off x="5611304" y="2345786"/>
            <a:ext cx="4070515" cy="0"/>
          </a:xfrm>
          <a:prstGeom prst="straightConnector1">
            <a:avLst/>
          </a:prstGeom>
          <a:ln w="50800" cap="rnd">
            <a:solidFill>
              <a:schemeClr val="bg1"/>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52" name="Picture 51">
            <a:extLst>
              <a:ext uri="{FF2B5EF4-FFF2-40B4-BE49-F238E27FC236}">
                <a16:creationId xmlns:a16="http://schemas.microsoft.com/office/drawing/2014/main" id="{EF6DAF48-4952-014B-91D7-2D1B8C5ECB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30035" y="3649239"/>
            <a:ext cx="7656835" cy="2418667"/>
          </a:xfrm>
          <a:prstGeom prst="rect">
            <a:avLst/>
          </a:prstGeom>
        </p:spPr>
      </p:pic>
      <p:cxnSp>
        <p:nvCxnSpPr>
          <p:cNvPr id="53" name="Straight Arrow Connector 52">
            <a:extLst>
              <a:ext uri="{FF2B5EF4-FFF2-40B4-BE49-F238E27FC236}">
                <a16:creationId xmlns:a16="http://schemas.microsoft.com/office/drawing/2014/main" id="{AF0E3946-46D5-E648-AB8E-D692335979ED}"/>
              </a:ext>
            </a:extLst>
          </p:cNvPr>
          <p:cNvCxnSpPr>
            <a:cxnSpLocks/>
          </p:cNvCxnSpPr>
          <p:nvPr/>
        </p:nvCxnSpPr>
        <p:spPr>
          <a:xfrm>
            <a:off x="5565020" y="4597358"/>
            <a:ext cx="2569576" cy="0"/>
          </a:xfrm>
          <a:prstGeom prst="straightConnector1">
            <a:avLst/>
          </a:prstGeom>
          <a:ln w="50800" cap="rnd">
            <a:solidFill>
              <a:schemeClr val="bg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647244CC-0B89-7A4E-82E1-6EEAC6C94DDF}"/>
              </a:ext>
            </a:extLst>
          </p:cNvPr>
          <p:cNvCxnSpPr>
            <a:cxnSpLocks/>
            <a:endCxn id="45" idx="1"/>
          </p:cNvCxnSpPr>
          <p:nvPr/>
        </p:nvCxnSpPr>
        <p:spPr>
          <a:xfrm>
            <a:off x="3757123" y="6219388"/>
            <a:ext cx="1523591" cy="13542"/>
          </a:xfrm>
          <a:prstGeom prst="straightConnector1">
            <a:avLst/>
          </a:prstGeom>
          <a:ln w="38100" cap="rnd">
            <a:solidFill>
              <a:schemeClr val="accent4"/>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67F9E36A-FC61-254B-A4CA-45A84506E4D8}"/>
              </a:ext>
            </a:extLst>
          </p:cNvPr>
          <p:cNvCxnSpPr>
            <a:cxnSpLocks/>
            <a:endCxn id="46" idx="1"/>
          </p:cNvCxnSpPr>
          <p:nvPr/>
        </p:nvCxnSpPr>
        <p:spPr>
          <a:xfrm flipV="1">
            <a:off x="7256228" y="6232930"/>
            <a:ext cx="1427594" cy="4384"/>
          </a:xfrm>
          <a:prstGeom prst="straightConnector1">
            <a:avLst/>
          </a:prstGeom>
          <a:ln w="38100" cap="rnd">
            <a:solidFill>
              <a:schemeClr val="accent4"/>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4C7181DF-78E8-F6CC-4053-35A35F687396}"/>
              </a:ext>
            </a:extLst>
          </p:cNvPr>
          <p:cNvPicPr>
            <a:picLocks noChangeAspect="1"/>
          </p:cNvPicPr>
          <p:nvPr/>
        </p:nvPicPr>
        <p:blipFill>
          <a:blip r:embed="rId6"/>
          <a:stretch>
            <a:fillRect/>
          </a:stretch>
        </p:blipFill>
        <p:spPr>
          <a:xfrm>
            <a:off x="5741561" y="1738794"/>
            <a:ext cx="1905000" cy="1066800"/>
          </a:xfrm>
          <a:prstGeom prst="rect">
            <a:avLst/>
          </a:prstGeom>
        </p:spPr>
      </p:pic>
      <p:pic>
        <p:nvPicPr>
          <p:cNvPr id="4" name="Picture 3">
            <a:extLst>
              <a:ext uri="{FF2B5EF4-FFF2-40B4-BE49-F238E27FC236}">
                <a16:creationId xmlns:a16="http://schemas.microsoft.com/office/drawing/2014/main" id="{FD7D2AD3-227E-9F4E-987A-07FA8D86AFCB}"/>
              </a:ext>
            </a:extLst>
          </p:cNvPr>
          <p:cNvPicPr>
            <a:picLocks noChangeAspect="1"/>
          </p:cNvPicPr>
          <p:nvPr/>
        </p:nvPicPr>
        <p:blipFill rotWithShape="1">
          <a:blip r:embed="rId7"/>
          <a:srcRect t="28635" b="35449"/>
          <a:stretch/>
        </p:blipFill>
        <p:spPr>
          <a:xfrm>
            <a:off x="4994137" y="3009127"/>
            <a:ext cx="1774653" cy="637390"/>
          </a:xfrm>
          <a:prstGeom prst="rect">
            <a:avLst/>
          </a:prstGeom>
        </p:spPr>
      </p:pic>
      <p:pic>
        <p:nvPicPr>
          <p:cNvPr id="6" name="Picture 5">
            <a:extLst>
              <a:ext uri="{FF2B5EF4-FFF2-40B4-BE49-F238E27FC236}">
                <a16:creationId xmlns:a16="http://schemas.microsoft.com/office/drawing/2014/main" id="{63FF9BB1-D4DB-2844-D581-6B553DF69E00}"/>
              </a:ext>
            </a:extLst>
          </p:cNvPr>
          <p:cNvPicPr>
            <a:picLocks noChangeAspect="1"/>
          </p:cNvPicPr>
          <p:nvPr/>
        </p:nvPicPr>
        <p:blipFill>
          <a:blip r:embed="rId8"/>
          <a:stretch>
            <a:fillRect/>
          </a:stretch>
        </p:blipFill>
        <p:spPr>
          <a:xfrm>
            <a:off x="1044877" y="2560550"/>
            <a:ext cx="2540000" cy="2540000"/>
          </a:xfrm>
          <a:prstGeom prst="rect">
            <a:avLst/>
          </a:prstGeom>
        </p:spPr>
      </p:pic>
      <p:sp>
        <p:nvSpPr>
          <p:cNvPr id="7" name="TextBox 6">
            <a:extLst>
              <a:ext uri="{FF2B5EF4-FFF2-40B4-BE49-F238E27FC236}">
                <a16:creationId xmlns:a16="http://schemas.microsoft.com/office/drawing/2014/main" id="{9BCED05C-AE9A-B482-5B7C-9F378FB92637}"/>
              </a:ext>
            </a:extLst>
          </p:cNvPr>
          <p:cNvSpPr txBox="1"/>
          <p:nvPr/>
        </p:nvSpPr>
        <p:spPr>
          <a:xfrm>
            <a:off x="1971469" y="5121139"/>
            <a:ext cx="570669" cy="307777"/>
          </a:xfrm>
          <a:prstGeom prst="rect">
            <a:avLst/>
          </a:prstGeom>
          <a:noFill/>
        </p:spPr>
        <p:txBody>
          <a:bodyPr wrap="none" lIns="0" tIns="0" rIns="0" bIns="0" rtlCol="0">
            <a:spAutoFit/>
          </a:bodyPr>
          <a:lstStyle/>
          <a:p>
            <a:pPr algn="l">
              <a:spcBef>
                <a:spcPts val="600"/>
              </a:spcBef>
              <a:spcAft>
                <a:spcPts val="600"/>
              </a:spcAft>
              <a:buClr>
                <a:schemeClr val="accent2"/>
              </a:buClr>
            </a:pPr>
            <a:r>
              <a:rPr lang="en-US" sz="2000" dirty="0">
                <a:solidFill>
                  <a:schemeClr val="tx1">
                    <a:lumMod val="65000"/>
                    <a:lumOff val="35000"/>
                  </a:schemeClr>
                </a:solidFill>
                <a:latin typeface="Arial Nova" panose="020B0504020202020204" pitchFamily="34" charset="0"/>
              </a:rPr>
              <a:t>2025</a:t>
            </a:r>
          </a:p>
        </p:txBody>
      </p:sp>
      <p:pic>
        <p:nvPicPr>
          <p:cNvPr id="3" name="Picture 9" descr="A picture containing graphics, design&#10;&#10;Description automatically generated">
            <a:extLst>
              <a:ext uri="{FF2B5EF4-FFF2-40B4-BE49-F238E27FC236}">
                <a16:creationId xmlns:a16="http://schemas.microsoft.com/office/drawing/2014/main" id="{E62AD0D3-F2A8-A678-8AF2-D25D7CD1F13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1037110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1000"/>
                                        <p:tgtEl>
                                          <p:spTgt spid="5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750"/>
                                        <p:tgtEl>
                                          <p:spTgt spid="53"/>
                                        </p:tgtEl>
                                      </p:cBhvr>
                                    </p:animEffect>
                                  </p:childTnLst>
                                </p:cTn>
                              </p:par>
                              <p:par>
                                <p:cTn id="11" presetID="22" presetClass="entr" presetSubtype="8" fill="hold" nodeType="withEffect">
                                  <p:stCondLst>
                                    <p:cond delay="50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1000"/>
                                        <p:tgtEl>
                                          <p:spTgt spid="43"/>
                                        </p:tgtEl>
                                      </p:cBhvr>
                                    </p:animEffect>
                                  </p:childTnLst>
                                </p:cTn>
                              </p:par>
                              <p:par>
                                <p:cTn id="14" presetID="22" presetClass="entr" presetSubtype="8"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left)">
                                      <p:cBhvr>
                                        <p:cTn id="16" dur="750"/>
                                        <p:tgtEl>
                                          <p:spTgt spid="48"/>
                                        </p:tgtEl>
                                      </p:cBhvr>
                                    </p:animEffect>
                                  </p:childTnLst>
                                </p:cTn>
                              </p:par>
                              <p:par>
                                <p:cTn id="17" presetID="22" presetClass="entr" presetSubtype="8" fill="hold" nodeType="withEffect">
                                  <p:stCondLst>
                                    <p:cond delay="50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1000"/>
                                        <p:tgtEl>
                                          <p:spTgt spid="40"/>
                                        </p:tgtEl>
                                      </p:cBhvr>
                                    </p:animEffect>
                                  </p:childTnLst>
                                </p:cTn>
                              </p:par>
                              <p:par>
                                <p:cTn id="20" presetID="22" presetClass="entr" presetSubtype="8"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75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37CE71-C31B-5EBB-9336-5C306C5A6630}"/>
              </a:ext>
            </a:extLst>
          </p:cNvPr>
          <p:cNvSpPr>
            <a:spLocks noGrp="1"/>
          </p:cNvSpPr>
          <p:nvPr>
            <p:ph type="sldNum" sz="quarter" idx="11"/>
          </p:nvPr>
        </p:nvSpPr>
        <p:spPr/>
        <p:txBody>
          <a:bodyPr/>
          <a:lstStyle/>
          <a:p>
            <a:fld id="{4B0EDFBC-7666-BA46-8E94-F83EDA5B5493}" type="slidenum">
              <a:rPr lang="en-US" smtClean="0"/>
              <a:pPr/>
              <a:t>34</a:t>
            </a:fld>
            <a:endParaRPr lang="en-US"/>
          </a:p>
        </p:txBody>
      </p:sp>
      <p:pic>
        <p:nvPicPr>
          <p:cNvPr id="6" name="Picture 5">
            <a:extLst>
              <a:ext uri="{FF2B5EF4-FFF2-40B4-BE49-F238E27FC236}">
                <a16:creationId xmlns:a16="http://schemas.microsoft.com/office/drawing/2014/main" id="{B4605005-D87C-2739-6FE9-3EE23F0D9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297283"/>
          </a:xfrm>
          <a:prstGeom prst="rect">
            <a:avLst/>
          </a:prstGeom>
        </p:spPr>
      </p:pic>
      <p:pic>
        <p:nvPicPr>
          <p:cNvPr id="2" name="Picture 9" descr="A picture containing graphics, design&#10;&#10;Description automatically generated">
            <a:extLst>
              <a:ext uri="{FF2B5EF4-FFF2-40B4-BE49-F238E27FC236}">
                <a16:creationId xmlns:a16="http://schemas.microsoft.com/office/drawing/2014/main" id="{9019748A-F5F1-3590-6D33-1A9F682180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45966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13B053-A555-F260-96EE-4B749528A3EB}"/>
              </a:ext>
            </a:extLst>
          </p:cNvPr>
          <p:cNvPicPr>
            <a:picLocks noChangeAspect="1"/>
          </p:cNvPicPr>
          <p:nvPr/>
        </p:nvPicPr>
        <p:blipFill>
          <a:blip r:embed="rId2"/>
          <a:stretch>
            <a:fillRect/>
          </a:stretch>
        </p:blipFill>
        <p:spPr>
          <a:xfrm>
            <a:off x="1246909" y="0"/>
            <a:ext cx="9138337" cy="6328296"/>
          </a:xfrm>
          <a:prstGeom prst="rect">
            <a:avLst/>
          </a:prstGeom>
          <a:noFill/>
        </p:spPr>
      </p:pic>
      <p:sp>
        <p:nvSpPr>
          <p:cNvPr id="2" name="Slide Number Placeholder 1" hidden="1">
            <a:extLst>
              <a:ext uri="{FF2B5EF4-FFF2-40B4-BE49-F238E27FC236}">
                <a16:creationId xmlns:a16="http://schemas.microsoft.com/office/drawing/2014/main" id="{68E4321A-ACA8-711C-DCED-CB8DE36E7C93}"/>
              </a:ext>
            </a:extLst>
          </p:cNvPr>
          <p:cNvSpPr>
            <a:spLocks noGrp="1"/>
          </p:cNvSpPr>
          <p:nvPr>
            <p:ph type="sldNum" sz="quarter" idx="4294967295"/>
          </p:nvPr>
        </p:nvSpPr>
        <p:spPr>
          <a:xfrm>
            <a:off x="155694" y="6536215"/>
            <a:ext cx="160300" cy="153888"/>
          </a:xfrm>
        </p:spPr>
        <p:txBody>
          <a:bodyPr/>
          <a:lstStyle/>
          <a:p>
            <a:pPr>
              <a:spcAft>
                <a:spcPts val="600"/>
              </a:spcAft>
            </a:pPr>
            <a:fld id="{4B0EDFBC-7666-BA46-8E94-F83EDA5B5493}" type="slidenum">
              <a:rPr lang="en-US" smtClean="0"/>
              <a:pPr>
                <a:spcAft>
                  <a:spcPts val="600"/>
                </a:spcAft>
              </a:pPr>
              <a:t>35</a:t>
            </a:fld>
            <a:endParaRPr lang="en-US"/>
          </a:p>
        </p:txBody>
      </p:sp>
      <p:pic>
        <p:nvPicPr>
          <p:cNvPr id="4" name="Picture 9" descr="A picture containing graphics, design&#10;&#10;Description automatically generated">
            <a:extLst>
              <a:ext uri="{FF2B5EF4-FFF2-40B4-BE49-F238E27FC236}">
                <a16:creationId xmlns:a16="http://schemas.microsoft.com/office/drawing/2014/main" id="{EEABDE14-7B5E-924F-F9F9-9D51564E36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76580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a:t>Intelligent Automation Is Unlocking</a:t>
            </a:r>
            <a:br>
              <a:rPr lang="en-US"/>
            </a:br>
            <a:r>
              <a:rPr lang="en-US" sz="2800">
                <a:solidFill>
                  <a:schemeClr val="accent2"/>
                </a:solidFill>
              </a:rPr>
              <a:t>Transformational Business Value for Healthcare</a:t>
            </a:r>
            <a:endParaRPr lang="en-GB">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nvGraphicFramePr>
        <p:xfrm>
          <a:off x="640079" y="1492923"/>
          <a:ext cx="11153334" cy="4802839"/>
        </p:xfrm>
        <a:graphic>
          <a:graphicData uri="http://schemas.openxmlformats.org/drawingml/2006/table">
            <a:tbl>
              <a:tblPr firstRow="1" bandRow="1">
                <a:tableStyleId>{2D5ABB26-0587-4C30-8999-92F81FD0307C}</a:tableStyleId>
              </a:tblPr>
              <a:tblGrid>
                <a:gridCol w="1845213">
                  <a:extLst>
                    <a:ext uri="{9D8B030D-6E8A-4147-A177-3AD203B41FA5}">
                      <a16:colId xmlns:a16="http://schemas.microsoft.com/office/drawing/2014/main" val="2839472965"/>
                    </a:ext>
                  </a:extLst>
                </a:gridCol>
                <a:gridCol w="2617883">
                  <a:extLst>
                    <a:ext uri="{9D8B030D-6E8A-4147-A177-3AD203B41FA5}">
                      <a16:colId xmlns:a16="http://schemas.microsoft.com/office/drawing/2014/main" val="2409610305"/>
                    </a:ext>
                  </a:extLst>
                </a:gridCol>
                <a:gridCol w="3922294">
                  <a:extLst>
                    <a:ext uri="{9D8B030D-6E8A-4147-A177-3AD203B41FA5}">
                      <a16:colId xmlns:a16="http://schemas.microsoft.com/office/drawing/2014/main" val="2956979084"/>
                    </a:ext>
                  </a:extLst>
                </a:gridCol>
                <a:gridCol w="2767944">
                  <a:extLst>
                    <a:ext uri="{9D8B030D-6E8A-4147-A177-3AD203B41FA5}">
                      <a16:colId xmlns:a16="http://schemas.microsoft.com/office/drawing/2014/main" val="1353351353"/>
                    </a:ext>
                  </a:extLst>
                </a:gridCol>
              </a:tblGrid>
              <a:tr h="1486990">
                <a:tc>
                  <a:txBody>
                    <a:bodyPr/>
                    <a:lstStyle/>
                    <a:p>
                      <a:r>
                        <a:rPr lang="en-US" sz="1600" b="1" dirty="0"/>
                        <a:t>Profitability / EPS</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u="none" strike="noStrike" noProof="0" dirty="0">
                          <a:solidFill>
                            <a:schemeClr val="bg1"/>
                          </a:solidFill>
                          <a:latin typeface="+mn-lt"/>
                        </a:rPr>
                        <a:t>$9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lt"/>
                          <a:cs typeface="+mn-lt"/>
                        </a:rPr>
                        <a:t>Cost savings per year and a further $35 million in cost avoidance</a:t>
                      </a:r>
                      <a:endParaRPr kumimoji="0" lang="en-US" sz="1600" b="0" i="0" u="none" strike="noStrike" kern="1200" cap="none" spc="0" normalizeH="0" baseline="0" dirty="0">
                        <a:ln>
                          <a:noFill/>
                        </a:ln>
                        <a:solidFill>
                          <a:srgbClr val="FFFFFF"/>
                        </a:solidFill>
                        <a:effectLst/>
                        <a:uLnTx/>
                        <a:uFillTx/>
                        <a:latin typeface="+mn-lt"/>
                        <a:ea typeface="+mn-lt"/>
                        <a:cs typeface="+mn-lt"/>
                      </a:endParaRP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lt"/>
                          <a:cs typeface="+mn-lt"/>
                        </a:rPr>
                        <a:t>“The automation team helps in maximizing our resources, allowing colleagues to focus on more meaningful work as opposed to repetitive manual tasks which help us bring medicines to the world faster.”</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2</a:t>
                      </a:r>
                      <a:r>
                        <a:rPr lang="en-US" sz="1600" b="1" baseline="30000"/>
                        <a:t>nd</a:t>
                      </a:r>
                      <a:r>
                        <a:rPr lang="en-US" sz="1600" b="1"/>
                        <a:t> largest US pharma and biotechnology company</a:t>
                      </a:r>
                      <a:endParaRPr lang="en-US" sz="16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r h="1557990">
                <a:tc>
                  <a:txBody>
                    <a:bodyPr/>
                    <a:lstStyle/>
                    <a:p>
                      <a:pPr lvl="0">
                        <a:buNone/>
                      </a:pPr>
                      <a:r>
                        <a:rPr lang="en-US" sz="1600" b="1" dirty="0"/>
                        <a:t>Patient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dirty="0">
                          <a:solidFill>
                            <a:schemeClr val="bg1"/>
                          </a:solidFill>
                        </a:rPr>
                        <a:t>90%</a:t>
                      </a:r>
                      <a:endParaRPr kumimoji="0" lang="en-US" sz="1800" b="0" i="0" u="none" strike="noStrike" kern="1200" cap="none" spc="0" normalizeH="0" baseline="0" noProof="0" dirty="0">
                        <a:ln>
                          <a:noFill/>
                        </a:ln>
                        <a:solidFill>
                          <a:srgbClr val="FFFFFF"/>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Appointment confirmations with no human intervention</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“We’ve enabled referrers and patients to book their scan or interventional service with us online. We’re actually the first radiology provider in New Zealand that offers a service like this.”</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lvl="0" algn="ctr" defTabSz="914400" rtl="0" eaLnBrk="1" latinLnBrk="0" hangingPunct="1">
                        <a:buNone/>
                      </a:pPr>
                      <a:endParaRPr lang="en-US" sz="1600" b="1" kern="1200">
                        <a:solidFill>
                          <a:schemeClr val="tx1"/>
                        </a:solidFill>
                        <a:latin typeface="+mn-lt"/>
                        <a:ea typeface="+mn-ea"/>
                        <a:cs typeface="+mn-cs"/>
                      </a:endParaRPr>
                    </a:p>
                    <a:p>
                      <a:pPr marL="0" lvl="0" algn="ctr" defTabSz="914400" rtl="0" eaLnBrk="1" latinLnBrk="0" hangingPunct="1">
                        <a:buNone/>
                      </a:pPr>
                      <a:endParaRPr lang="en-US" sz="1600" b="1" kern="1200">
                        <a:solidFill>
                          <a:schemeClr val="tx1"/>
                        </a:solidFill>
                        <a:latin typeface="+mn-lt"/>
                        <a:ea typeface="+mn-ea"/>
                        <a:cs typeface="+mn-cs"/>
                      </a:endParaRPr>
                    </a:p>
                    <a:p>
                      <a:pPr marL="0" lvl="0" algn="ctr" defTabSz="914400" rtl="0" eaLnBrk="1" latinLnBrk="0" hangingPunct="1">
                        <a:buNone/>
                      </a:pPr>
                      <a:endParaRPr lang="en-US" sz="1600" b="1" kern="1200">
                        <a:solidFill>
                          <a:schemeClr val="tx1"/>
                        </a:solidFill>
                        <a:latin typeface="+mn-lt"/>
                        <a:ea typeface="+mn-ea"/>
                        <a:cs typeface="+mn-cs"/>
                      </a:endParaRPr>
                    </a:p>
                    <a:p>
                      <a:pPr marL="0" lvl="0" algn="ctr" defTabSz="914400" rtl="0" eaLnBrk="1" latinLnBrk="0" hangingPunct="1">
                        <a:buNone/>
                      </a:pPr>
                      <a:r>
                        <a:rPr lang="en-US" sz="1600" b="1" kern="1200">
                          <a:solidFill>
                            <a:schemeClr val="tx1"/>
                          </a:solidFill>
                          <a:latin typeface="+mn-lt"/>
                          <a:ea typeface="+mn-ea"/>
                          <a:cs typeface="+mn-cs"/>
                        </a:rPr>
                        <a:t>Major Australian healthcare provider</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78201654"/>
                  </a:ext>
                </a:extLst>
              </a:tr>
              <a:tr h="1690369">
                <a:tc>
                  <a:txBody>
                    <a:bodyPr/>
                    <a:lstStyle/>
                    <a:p>
                      <a:pPr lvl="0">
                        <a:buNone/>
                      </a:pPr>
                      <a:r>
                        <a:rPr lang="en-US" sz="1600" b="1"/>
                        <a:t>Employee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50,000</a:t>
                      </a:r>
                    </a:p>
                    <a:p>
                      <a:pPr lvl="0" algn="ctr">
                        <a:buNone/>
                      </a:pPr>
                      <a:r>
                        <a:rPr lang="en-US" sz="1600" b="0">
                          <a:solidFill>
                            <a:schemeClr val="bg1"/>
                          </a:solidFill>
                        </a:rPr>
                        <a:t>Records updated – completed in only a few weeks</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“This was a critical project for us. Keeping the Patient Master Index up to date is the number one goal for any Trust because it drives everything we do.”</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lvl="0" algn="ctr" defTabSz="914400" rtl="0" eaLnBrk="1" latinLnBrk="0" hangingPunct="1">
                        <a:buNone/>
                      </a:pPr>
                      <a:endParaRPr lang="en-US" sz="1600" b="1" kern="1200" dirty="0">
                        <a:solidFill>
                          <a:schemeClr val="tx1"/>
                        </a:solidFill>
                        <a:latin typeface="+mn-lt"/>
                        <a:ea typeface="+mn-ea"/>
                        <a:cs typeface="+mn-cs"/>
                      </a:endParaRPr>
                    </a:p>
                    <a:p>
                      <a:pPr marL="0" lvl="0" algn="ctr" defTabSz="914400" rtl="0" eaLnBrk="1" latinLnBrk="0" hangingPunct="1">
                        <a:buNone/>
                      </a:pPr>
                      <a:endParaRPr lang="en-US" sz="1600" b="1" kern="1200" dirty="0">
                        <a:solidFill>
                          <a:schemeClr val="tx1"/>
                        </a:solidFill>
                        <a:latin typeface="+mn-lt"/>
                        <a:ea typeface="+mn-ea"/>
                        <a:cs typeface="+mn-cs"/>
                      </a:endParaRPr>
                    </a:p>
                    <a:p>
                      <a:pPr marL="0" lvl="0" algn="ctr" defTabSz="914400" rtl="0" eaLnBrk="1" latinLnBrk="0" hangingPunct="1">
                        <a:buNone/>
                      </a:pPr>
                      <a:endParaRPr lang="en-US" sz="1600" b="1" kern="1200" dirty="0">
                        <a:solidFill>
                          <a:schemeClr val="tx1"/>
                        </a:solidFill>
                        <a:latin typeface="+mn-lt"/>
                        <a:ea typeface="+mn-ea"/>
                        <a:cs typeface="+mn-cs"/>
                      </a:endParaRPr>
                    </a:p>
                    <a:p>
                      <a:pPr marL="0" lvl="0" algn="ctr" defTabSz="914400" rtl="0" eaLnBrk="1" latinLnBrk="0" hangingPunct="1">
                        <a:buNone/>
                      </a:pPr>
                      <a:r>
                        <a:rPr lang="en-US" sz="1600" b="1" kern="1200" dirty="0">
                          <a:solidFill>
                            <a:schemeClr val="tx1"/>
                          </a:solidFill>
                          <a:latin typeface="+mn-lt"/>
                          <a:ea typeface="+mn-ea"/>
                          <a:cs typeface="+mn-cs"/>
                        </a:rPr>
                        <a:t>UK public healthcare system provider</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33576889"/>
                  </a:ext>
                </a:extLst>
              </a:tr>
            </a:tbl>
          </a:graphicData>
        </a:graphic>
      </p:graphicFrame>
      <p:pic>
        <p:nvPicPr>
          <p:cNvPr id="4" name="Picture 3" descr="Logo&#10;&#10;Description automatically generated">
            <a:extLst>
              <a:ext uri="{FF2B5EF4-FFF2-40B4-BE49-F238E27FC236}">
                <a16:creationId xmlns:a16="http://schemas.microsoft.com/office/drawing/2014/main" id="{3293023F-7D46-8159-4F4F-D6A8A8FC6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6574" y="1627959"/>
            <a:ext cx="961275" cy="557239"/>
          </a:xfrm>
          <a:prstGeom prst="rect">
            <a:avLst/>
          </a:prstGeom>
        </p:spPr>
      </p:pic>
      <p:pic>
        <p:nvPicPr>
          <p:cNvPr id="5" name="Picture 4">
            <a:extLst>
              <a:ext uri="{FF2B5EF4-FFF2-40B4-BE49-F238E27FC236}">
                <a16:creationId xmlns:a16="http://schemas.microsoft.com/office/drawing/2014/main" id="{725732B8-1399-A968-5D72-83A55E76B42D}"/>
              </a:ext>
            </a:extLst>
          </p:cNvPr>
          <p:cNvPicPr>
            <a:picLocks noChangeAspect="1"/>
          </p:cNvPicPr>
          <p:nvPr/>
        </p:nvPicPr>
        <p:blipFill>
          <a:blip r:embed="rId4"/>
          <a:stretch>
            <a:fillRect/>
          </a:stretch>
        </p:blipFill>
        <p:spPr>
          <a:xfrm>
            <a:off x="9489589" y="3336149"/>
            <a:ext cx="1831486" cy="539713"/>
          </a:xfrm>
          <a:prstGeom prst="rect">
            <a:avLst/>
          </a:prstGeom>
        </p:spPr>
      </p:pic>
      <p:pic>
        <p:nvPicPr>
          <p:cNvPr id="6" name="Picture 5">
            <a:extLst>
              <a:ext uri="{FF2B5EF4-FFF2-40B4-BE49-F238E27FC236}">
                <a16:creationId xmlns:a16="http://schemas.microsoft.com/office/drawing/2014/main" id="{594CA430-789A-790B-7081-E41833A7D848}"/>
              </a:ext>
            </a:extLst>
          </p:cNvPr>
          <p:cNvPicPr>
            <a:picLocks noChangeAspect="1"/>
          </p:cNvPicPr>
          <p:nvPr/>
        </p:nvPicPr>
        <p:blipFill>
          <a:blip r:embed="rId5"/>
          <a:stretch>
            <a:fillRect/>
          </a:stretch>
        </p:blipFill>
        <p:spPr>
          <a:xfrm>
            <a:off x="9832815" y="4902144"/>
            <a:ext cx="1145034" cy="462933"/>
          </a:xfrm>
          <a:prstGeom prst="rect">
            <a:avLst/>
          </a:prstGeom>
        </p:spPr>
      </p:pic>
      <p:pic>
        <p:nvPicPr>
          <p:cNvPr id="3" name="Picture 9" descr="A picture containing graphics, design&#10;&#10;Description automatically generated">
            <a:extLst>
              <a:ext uri="{FF2B5EF4-FFF2-40B4-BE49-F238E27FC236}">
                <a16:creationId xmlns:a16="http://schemas.microsoft.com/office/drawing/2014/main" id="{E4246989-18F2-3307-3063-F1EB614D80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422067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a:t>Intelligent Automation Is Unlocking</a:t>
            </a:r>
            <a:br>
              <a:rPr lang="en-US"/>
            </a:br>
            <a:r>
              <a:rPr lang="en-US" sz="2800">
                <a:solidFill>
                  <a:schemeClr val="accent2"/>
                </a:solidFill>
              </a:rPr>
              <a:t>Transformational Business Value for Public Sector</a:t>
            </a:r>
            <a:endParaRPr lang="en-GB">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nvGraphicFramePr>
        <p:xfrm>
          <a:off x="640079" y="1492923"/>
          <a:ext cx="11155682" cy="4770717"/>
        </p:xfrm>
        <a:graphic>
          <a:graphicData uri="http://schemas.openxmlformats.org/drawingml/2006/table">
            <a:tbl>
              <a:tblPr firstRow="1" bandRow="1">
                <a:tableStyleId>{2D5ABB26-0587-4C30-8999-92F81FD0307C}</a:tableStyleId>
              </a:tblPr>
              <a:tblGrid>
                <a:gridCol w="1845602">
                  <a:extLst>
                    <a:ext uri="{9D8B030D-6E8A-4147-A177-3AD203B41FA5}">
                      <a16:colId xmlns:a16="http://schemas.microsoft.com/office/drawing/2014/main" val="2839472965"/>
                    </a:ext>
                  </a:extLst>
                </a:gridCol>
                <a:gridCol w="2618434">
                  <a:extLst>
                    <a:ext uri="{9D8B030D-6E8A-4147-A177-3AD203B41FA5}">
                      <a16:colId xmlns:a16="http://schemas.microsoft.com/office/drawing/2014/main" val="2409610305"/>
                    </a:ext>
                  </a:extLst>
                </a:gridCol>
                <a:gridCol w="4332493">
                  <a:extLst>
                    <a:ext uri="{9D8B030D-6E8A-4147-A177-3AD203B41FA5}">
                      <a16:colId xmlns:a16="http://schemas.microsoft.com/office/drawing/2014/main" val="2956979084"/>
                    </a:ext>
                  </a:extLst>
                </a:gridCol>
                <a:gridCol w="2359153">
                  <a:extLst>
                    <a:ext uri="{9D8B030D-6E8A-4147-A177-3AD203B41FA5}">
                      <a16:colId xmlns:a16="http://schemas.microsoft.com/office/drawing/2014/main" val="1353351353"/>
                    </a:ext>
                  </a:extLst>
                </a:gridCol>
              </a:tblGrid>
              <a:tr h="1344437">
                <a:tc>
                  <a:txBody>
                    <a:bodyPr/>
                    <a:lstStyle/>
                    <a:p>
                      <a:r>
                        <a:rPr lang="en-US" sz="1600" b="1" dirty="0"/>
                        <a:t>Profitability / EPS</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u="none" strike="noStrike" noProof="0" dirty="0">
                          <a:solidFill>
                            <a:schemeClr val="bg1"/>
                          </a:solidFill>
                          <a:latin typeface="+mn-lt"/>
                        </a:rPr>
                        <a:t>99.5%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lt"/>
                          <a:cs typeface="+mn-lt"/>
                        </a:rPr>
                        <a:t>Decrease in time to complete billing process</a:t>
                      </a:r>
                      <a:endParaRPr kumimoji="0" lang="en-US" sz="1600" b="0" i="0" u="none" strike="noStrike" kern="1200" cap="none" spc="0" normalizeH="0" baseline="0" dirty="0">
                        <a:ln>
                          <a:noFill/>
                        </a:ln>
                        <a:solidFill>
                          <a:srgbClr val="FFFFFF"/>
                        </a:solidFill>
                        <a:effectLst/>
                        <a:uLnTx/>
                        <a:uFillTx/>
                        <a:latin typeface="+mn-lt"/>
                        <a:ea typeface="+mn-lt"/>
                        <a:cs typeface="+mn-lt"/>
                      </a:endParaRP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lt"/>
                          <a:cs typeface="+mn-lt"/>
                        </a:rPr>
                        <a:t>“</a:t>
                      </a:r>
                      <a:r>
                        <a:rPr lang="en-US" sz="1600" b="0" i="0" kern="1200" dirty="0">
                          <a:solidFill>
                            <a:schemeClr val="bg1"/>
                          </a:solidFill>
                          <a:effectLst/>
                          <a:latin typeface="+mn-lt"/>
                          <a:ea typeface="+mn-ea"/>
                          <a:cs typeface="+mn-cs"/>
                        </a:rPr>
                        <a:t>We feel the automation of key student and teacher-facing processes will improve our operational efficiency and the safety of our proprietary information.</a:t>
                      </a:r>
                      <a:r>
                        <a:rPr kumimoji="0" lang="en-US" sz="1600" b="0" i="0" u="none" strike="noStrike" kern="1200" cap="none" spc="0" normalizeH="0" baseline="0" noProof="0" dirty="0">
                          <a:ln>
                            <a:noFill/>
                          </a:ln>
                          <a:solidFill>
                            <a:schemeClr val="bg1"/>
                          </a:solidFill>
                          <a:effectLst/>
                          <a:uLnTx/>
                          <a:uFillTx/>
                          <a:latin typeface="+mn-lt"/>
                          <a:ea typeface="+mn-lt"/>
                          <a:cs typeface="+mn-lt"/>
                        </a:rPr>
                        <a:t>”</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Brazil higher </a:t>
                      </a:r>
                    </a:p>
                    <a:p>
                      <a:pPr lvl="0" algn="ctr">
                        <a:buNone/>
                      </a:pPr>
                      <a:r>
                        <a:rPr lang="en-US" sz="1600" b="1"/>
                        <a:t>education company  </a:t>
                      </a:r>
                      <a:endParaRPr lang="en-US" sz="16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r h="1809609">
                <a:tc>
                  <a:txBody>
                    <a:bodyPr/>
                    <a:lstStyle/>
                    <a:p>
                      <a:pPr lvl="0">
                        <a:buNone/>
                      </a:pPr>
                      <a:r>
                        <a:rPr lang="en-US" sz="1600" b="1" dirty="0"/>
                        <a:t>Citizen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dirty="0">
                          <a:solidFill>
                            <a:schemeClr val="bg1"/>
                          </a:solidFill>
                        </a:rPr>
                        <a:t>60%</a:t>
                      </a:r>
                      <a:endParaRPr kumimoji="0" lang="en-US" sz="1800" b="0" i="0" u="none" strike="noStrike" kern="1200" cap="none" spc="0" normalizeH="0" baseline="0" noProof="0" dirty="0">
                        <a:ln>
                          <a:noFill/>
                        </a:ln>
                        <a:solidFill>
                          <a:srgbClr val="FFFFFF"/>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Faster referral process. Requests are completed within the hour instead of  a week</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a:t>
                      </a:r>
                      <a:r>
                        <a:rPr lang="en-US" sz="1600">
                          <a:solidFill>
                            <a:schemeClr val="bg1"/>
                          </a:solidFill>
                        </a:rPr>
                        <a:t>The police welfare referrals process is a critical one because that’s somebody’s mother or father, brother or sister, son or daughter. With the assistance of our digital workforce, they are now receiving support from our fantastic team of social care professionals within hours rather than days.</a:t>
                      </a:r>
                      <a:r>
                        <a:rPr kumimoji="0" lang="en-US" sz="1600" b="0" i="0" u="none" strike="noStrike" kern="1200" cap="none" spc="0" normalizeH="0" baseline="0" noProof="0">
                          <a:ln>
                            <a:noFill/>
                          </a:ln>
                          <a:solidFill>
                            <a:schemeClr val="bg1"/>
                          </a:solidFill>
                          <a:effectLst/>
                          <a:uLnTx/>
                          <a:uFillTx/>
                          <a:latin typeface="+mn-lt"/>
                          <a:ea typeface="+mn-lt"/>
                          <a:cs typeface="+mn-lt"/>
                        </a:rPr>
                        <a:t>”</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UK administrative authority</a:t>
                      </a:r>
                      <a:endParaRPr lang="en-US" sz="1600"/>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78201654"/>
                  </a:ext>
                </a:extLst>
              </a:tr>
              <a:tr h="1616671">
                <a:tc>
                  <a:txBody>
                    <a:bodyPr/>
                    <a:lstStyle/>
                    <a:p>
                      <a:pPr lvl="0">
                        <a:buNone/>
                      </a:pPr>
                      <a:r>
                        <a:rPr lang="en-US" sz="1600" b="1"/>
                        <a:t>Employee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90%</a:t>
                      </a:r>
                    </a:p>
                    <a:p>
                      <a:pPr lvl="0" algn="ctr">
                        <a:buNone/>
                      </a:pPr>
                      <a:r>
                        <a:rPr lang="en-US" sz="1600" b="0">
                          <a:solidFill>
                            <a:schemeClr val="bg1"/>
                          </a:solidFill>
                        </a:rPr>
                        <a:t>Of remote workers benefit from automation initiatives </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“IT staff and central IT can evolve their roles from producers to facilitators to enable the delivery of  more IT value to the agency in an efficient, secure and scalable way.”</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dirty="0"/>
                    </a:p>
                    <a:p>
                      <a:pPr lvl="0" algn="ctr">
                        <a:buNone/>
                      </a:pPr>
                      <a:endParaRPr lang="en-US" sz="1600" b="1" dirty="0"/>
                    </a:p>
                    <a:p>
                      <a:pPr lvl="0" algn="ctr">
                        <a:buNone/>
                      </a:pPr>
                      <a:endParaRPr lang="en-US" sz="1600" b="1" dirty="0"/>
                    </a:p>
                    <a:p>
                      <a:pPr lvl="0" algn="ctr">
                        <a:buNone/>
                      </a:pPr>
                      <a:r>
                        <a:rPr lang="en-US" sz="1600" b="1" dirty="0"/>
                        <a:t>US state </a:t>
                      </a:r>
                    </a:p>
                    <a:p>
                      <a:pPr lvl="0" algn="ctr">
                        <a:buNone/>
                      </a:pPr>
                      <a:r>
                        <a:rPr lang="en-US" sz="1600" b="1" dirty="0"/>
                        <a:t>transportation agency</a:t>
                      </a:r>
                      <a:endParaRPr lang="en-US" sz="1600" dirty="0"/>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33576889"/>
                  </a:ext>
                </a:extLst>
              </a:tr>
            </a:tbl>
          </a:graphicData>
        </a:graphic>
      </p:graphicFrame>
      <p:pic>
        <p:nvPicPr>
          <p:cNvPr id="1026" name="Picture 2" descr="Virginia | City Rise Safety">
            <a:extLst>
              <a:ext uri="{FF2B5EF4-FFF2-40B4-BE49-F238E27FC236}">
                <a16:creationId xmlns:a16="http://schemas.microsoft.com/office/drawing/2014/main" id="{A0C92F38-73A9-A92E-5999-90BDA45C7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688" y="4926770"/>
            <a:ext cx="1532875" cy="4383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2CE06B-D7F4-1322-7CEE-C2C2151314DD}"/>
              </a:ext>
            </a:extLst>
          </p:cNvPr>
          <p:cNvPicPr>
            <a:picLocks noChangeAspect="1"/>
          </p:cNvPicPr>
          <p:nvPr/>
        </p:nvPicPr>
        <p:blipFill>
          <a:blip r:embed="rId4"/>
          <a:stretch>
            <a:fillRect/>
          </a:stretch>
        </p:blipFill>
        <p:spPr>
          <a:xfrm>
            <a:off x="9830688" y="1575630"/>
            <a:ext cx="1231900" cy="711200"/>
          </a:xfrm>
          <a:prstGeom prst="rect">
            <a:avLst/>
          </a:prstGeom>
        </p:spPr>
      </p:pic>
      <p:pic>
        <p:nvPicPr>
          <p:cNvPr id="4" name="Picture 3">
            <a:extLst>
              <a:ext uri="{FF2B5EF4-FFF2-40B4-BE49-F238E27FC236}">
                <a16:creationId xmlns:a16="http://schemas.microsoft.com/office/drawing/2014/main" id="{4233BAF4-DDE2-FCFA-DCB6-45C4B4C279A4}"/>
              </a:ext>
            </a:extLst>
          </p:cNvPr>
          <p:cNvPicPr>
            <a:picLocks noChangeAspect="1"/>
          </p:cNvPicPr>
          <p:nvPr/>
        </p:nvPicPr>
        <p:blipFill>
          <a:blip r:embed="rId5"/>
          <a:stretch>
            <a:fillRect/>
          </a:stretch>
        </p:blipFill>
        <p:spPr>
          <a:xfrm>
            <a:off x="9830688" y="3130860"/>
            <a:ext cx="1463924" cy="460865"/>
          </a:xfrm>
          <a:prstGeom prst="rect">
            <a:avLst/>
          </a:prstGeom>
        </p:spPr>
      </p:pic>
      <p:pic>
        <p:nvPicPr>
          <p:cNvPr id="5" name="Picture 9" descr="A picture containing graphics, design&#10;&#10;Description automatically generated">
            <a:extLst>
              <a:ext uri="{FF2B5EF4-FFF2-40B4-BE49-F238E27FC236}">
                <a16:creationId xmlns:a16="http://schemas.microsoft.com/office/drawing/2014/main" id="{3131AEAA-3BF4-50C9-0ECF-B2108C4452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38647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a:t>Intelligent Automation Is Unlocking</a:t>
            </a:r>
            <a:br>
              <a:rPr lang="en-US"/>
            </a:br>
            <a:r>
              <a:rPr lang="en-US" sz="2800">
                <a:solidFill>
                  <a:schemeClr val="accent2"/>
                </a:solidFill>
              </a:rPr>
              <a:t>Transformational Business Value</a:t>
            </a:r>
            <a:endParaRPr lang="en-GB" sz="2800">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nvGraphicFramePr>
        <p:xfrm>
          <a:off x="640079" y="1492207"/>
          <a:ext cx="11153334" cy="4561787"/>
        </p:xfrm>
        <a:graphic>
          <a:graphicData uri="http://schemas.openxmlformats.org/drawingml/2006/table">
            <a:tbl>
              <a:tblPr firstRow="1" bandRow="1">
                <a:tableStyleId>{2D5ABB26-0587-4C30-8999-92F81FD0307C}</a:tableStyleId>
              </a:tblPr>
              <a:tblGrid>
                <a:gridCol w="1845213">
                  <a:extLst>
                    <a:ext uri="{9D8B030D-6E8A-4147-A177-3AD203B41FA5}">
                      <a16:colId xmlns:a16="http://schemas.microsoft.com/office/drawing/2014/main" val="2839472965"/>
                    </a:ext>
                  </a:extLst>
                </a:gridCol>
                <a:gridCol w="2617883">
                  <a:extLst>
                    <a:ext uri="{9D8B030D-6E8A-4147-A177-3AD203B41FA5}">
                      <a16:colId xmlns:a16="http://schemas.microsoft.com/office/drawing/2014/main" val="2409610305"/>
                    </a:ext>
                  </a:extLst>
                </a:gridCol>
                <a:gridCol w="3922294">
                  <a:extLst>
                    <a:ext uri="{9D8B030D-6E8A-4147-A177-3AD203B41FA5}">
                      <a16:colId xmlns:a16="http://schemas.microsoft.com/office/drawing/2014/main" val="2956979084"/>
                    </a:ext>
                  </a:extLst>
                </a:gridCol>
                <a:gridCol w="2767944">
                  <a:extLst>
                    <a:ext uri="{9D8B030D-6E8A-4147-A177-3AD203B41FA5}">
                      <a16:colId xmlns:a16="http://schemas.microsoft.com/office/drawing/2014/main" val="1353351353"/>
                    </a:ext>
                  </a:extLst>
                </a:gridCol>
              </a:tblGrid>
              <a:tr h="837661">
                <a:tc>
                  <a:txBody>
                    <a:bodyPr/>
                    <a:lstStyle/>
                    <a:p>
                      <a:r>
                        <a:rPr lang="en-US" sz="1600" b="1"/>
                        <a:t>Profitability / EPS</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u="none" strike="noStrike" noProof="0">
                          <a:solidFill>
                            <a:schemeClr val="bg1"/>
                          </a:solidFill>
                          <a:latin typeface="+mn-lt"/>
                        </a:rPr>
                        <a:t>$3.8 million</a:t>
                      </a:r>
                      <a:endParaRPr lang="en-US" sz="2800" b="0">
                        <a:solidFill>
                          <a:schemeClr val="bg1"/>
                        </a:solidFill>
                      </a:endParaRP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lvl="0" algn="l">
                        <a:lnSpc>
                          <a:spcPct val="100000"/>
                        </a:lnSpc>
                        <a:spcBef>
                          <a:spcPts val="0"/>
                        </a:spcBef>
                        <a:spcAft>
                          <a:spcPts val="0"/>
                        </a:spcAft>
                        <a:buNone/>
                      </a:pPr>
                      <a:r>
                        <a:rPr lang="en-US" sz="1800" b="0" i="0" u="none" strike="noStrike" noProof="0">
                          <a:solidFill>
                            <a:schemeClr val="bg1"/>
                          </a:solidFill>
                          <a:latin typeface="+mn-lt"/>
                        </a:rPr>
                        <a:t>Revenue contribution by reducing customer attrition </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buNone/>
                      </a:pPr>
                      <a:r>
                        <a:rPr lang="en-US" sz="1200" b="0"/>
                        <a:t>Financial Services</a:t>
                      </a:r>
                    </a:p>
                    <a:p>
                      <a:pPr lvl="0">
                        <a:buNone/>
                      </a:pPr>
                      <a:r>
                        <a:rPr lang="en-US" sz="1800" b="1"/>
                        <a:t>ATB Financial </a:t>
                      </a:r>
                      <a:endParaRPr lang="en-US" sz="18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r h="837661">
                <a:tc>
                  <a:txBody>
                    <a:bodyPr/>
                    <a:lstStyle/>
                    <a:p>
                      <a:r>
                        <a:rPr lang="en-US" sz="1600" b="1"/>
                        <a:t>Driving Change</a:t>
                      </a:r>
                      <a:br>
                        <a:rPr lang="en-US" sz="1600" b="1"/>
                      </a:br>
                      <a:r>
                        <a:rPr lang="en-US" sz="1600" b="1"/>
                        <a:t>&amp; Innovation</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a:solidFill>
                            <a:schemeClr val="bg1"/>
                          </a:solidFill>
                        </a:rPr>
                        <a:t>£1 million</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lvl="0" algn="l">
                        <a:lnSpc>
                          <a:spcPct val="100000"/>
                        </a:lnSpc>
                        <a:spcBef>
                          <a:spcPts val="0"/>
                        </a:spcBef>
                        <a:spcAft>
                          <a:spcPts val="0"/>
                        </a:spcAft>
                        <a:buNone/>
                      </a:pPr>
                      <a:r>
                        <a:rPr lang="en-US" sz="1800" b="0" i="0" u="none" strike="noStrike" noProof="0">
                          <a:solidFill>
                            <a:schemeClr val="bg1"/>
                          </a:solidFill>
                          <a:latin typeface="Arial Nova"/>
                        </a:rPr>
                        <a:t>Business value by driving a culture of continual innovation</a:t>
                      </a:r>
                      <a:r>
                        <a:rPr lang="en-US" sz="1800" b="1" i="0" u="none" strike="noStrike" noProof="0">
                          <a:solidFill>
                            <a:schemeClr val="bg1"/>
                          </a:solidFill>
                          <a:latin typeface="Arial Nova"/>
                        </a:rPr>
                        <a:t> </a:t>
                      </a:r>
                      <a:endParaRPr lang="en-US" sz="1800" b="0" i="0" u="none" strike="noStrike" noProof="0">
                        <a:solidFill>
                          <a:schemeClr val="bg1"/>
                        </a:solidFill>
                        <a:latin typeface="Arial Nova"/>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buNone/>
                      </a:pPr>
                      <a:r>
                        <a:rPr lang="en-US" sz="1200" b="0" i="0" u="none" strike="noStrike" noProof="0">
                          <a:latin typeface="Arial Nova"/>
                        </a:rPr>
                        <a:t>Manufacturing</a:t>
                      </a:r>
                      <a:endParaRPr lang="en-US" sz="1200" b="0"/>
                    </a:p>
                    <a:p>
                      <a:pPr lvl="0">
                        <a:buNone/>
                      </a:pPr>
                      <a:r>
                        <a:rPr lang="en-US" sz="1800" b="1" i="0" u="none" strike="noStrike" noProof="0">
                          <a:latin typeface="Arial Nova"/>
                        </a:rPr>
                        <a:t>Jaguar Land Rover </a:t>
                      </a:r>
                      <a:endParaRPr lang="en-US" sz="1400" b="0" i="0" u="none" strike="noStrike" noProof="0">
                        <a:latin typeface="Arial Nova"/>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78201654"/>
                  </a:ext>
                </a:extLst>
              </a:tr>
              <a:tr h="837661">
                <a:tc>
                  <a:txBody>
                    <a:bodyPr/>
                    <a:lstStyle/>
                    <a:p>
                      <a:pPr lvl="0">
                        <a:buNone/>
                      </a:pPr>
                      <a:r>
                        <a:rPr lang="en-US" sz="1600" b="1"/>
                        <a:t>Productivity</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dirty="0">
                          <a:solidFill>
                            <a:schemeClr val="bg1"/>
                          </a:solidFill>
                        </a:rPr>
                        <a:t>300%</a:t>
                      </a:r>
                      <a:endParaRPr lang="en-US" sz="2800" b="0" i="0" u="none" strike="noStrike" noProof="0" dirty="0">
                        <a:solidFill>
                          <a:schemeClr val="bg1"/>
                        </a:solidFill>
                        <a:latin typeface="Arial Nova"/>
                      </a:endParaRP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lvl="0" algn="l">
                        <a:lnSpc>
                          <a:spcPct val="100000"/>
                        </a:lnSpc>
                        <a:spcBef>
                          <a:spcPts val="0"/>
                        </a:spcBef>
                        <a:spcAft>
                          <a:spcPts val="0"/>
                        </a:spcAft>
                        <a:buNone/>
                      </a:pPr>
                      <a:r>
                        <a:rPr lang="en-US" sz="1800" b="0" i="0" u="none" strike="noStrike" noProof="0" dirty="0">
                          <a:solidFill>
                            <a:schemeClr val="bg1"/>
                          </a:solidFill>
                          <a:latin typeface="Arial Nova"/>
                        </a:rPr>
                        <a:t>Increase in customer support productivity</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buNone/>
                      </a:pPr>
                      <a:r>
                        <a:rPr lang="en-US" sz="1200" b="0"/>
                        <a:t>Telecommunications</a:t>
                      </a:r>
                    </a:p>
                    <a:p>
                      <a:pPr lvl="0">
                        <a:buNone/>
                      </a:pPr>
                      <a:r>
                        <a:rPr lang="en-US" sz="1800" b="1"/>
                        <a:t>Telefonica</a:t>
                      </a:r>
                      <a:endParaRPr lang="en-US" sz="1800"/>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09394248"/>
                  </a:ext>
                </a:extLst>
              </a:tr>
              <a:tr h="1109769">
                <a:tc>
                  <a:txBody>
                    <a:bodyPr/>
                    <a:lstStyle/>
                    <a:p>
                      <a:pPr lvl="0">
                        <a:buNone/>
                      </a:pPr>
                      <a:r>
                        <a:rPr lang="en-US" sz="1600" b="1"/>
                        <a:t>Customer</a:t>
                      </a:r>
                      <a:br>
                        <a:rPr lang="en-US" sz="1600" b="1"/>
                      </a:br>
                      <a:r>
                        <a:rPr lang="en-US" sz="1600" b="1"/>
                        <a:t>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lvl="0" algn="ctr">
                        <a:buNone/>
                      </a:pPr>
                      <a:r>
                        <a:rPr lang="en-US" sz="1800" b="0">
                          <a:solidFill>
                            <a:schemeClr val="bg1"/>
                          </a:solidFill>
                        </a:rPr>
                        <a:t>“</a:t>
                      </a:r>
                      <a:r>
                        <a:rPr lang="en-US" sz="1800" b="0" i="0" u="none" strike="noStrike" noProof="0">
                          <a:solidFill>
                            <a:schemeClr val="bg1"/>
                          </a:solidFill>
                          <a:latin typeface="Arial Nova"/>
                        </a:rPr>
                        <a:t>The ultimate goal is to give capacity back to our frontline care delivery teams .... to focus toward that human element providing clinical care</a:t>
                      </a:r>
                      <a:r>
                        <a:rPr lang="en-US" sz="1800" b="0">
                          <a:solidFill>
                            <a:schemeClr val="bg1"/>
                          </a:solidFill>
                        </a:rPr>
                        <a:t>.”</a:t>
                      </a:r>
                      <a:endParaRPr lang="en-US" sz="2000" b="0">
                        <a:solidFill>
                          <a:schemeClr val="bg1"/>
                        </a:solidFill>
                      </a:endParaRP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lvl="0" algn="l">
                        <a:buNone/>
                      </a:pPr>
                      <a:endParaRPr lang="en-US" sz="1600" b="0">
                        <a:solidFill>
                          <a:schemeClr val="bg1"/>
                        </a:solidFill>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buNone/>
                      </a:pPr>
                      <a:r>
                        <a:rPr lang="en-US" sz="1200" b="0"/>
                        <a:t>Healthcare</a:t>
                      </a:r>
                    </a:p>
                    <a:p>
                      <a:pPr lvl="0">
                        <a:buNone/>
                      </a:pPr>
                      <a:r>
                        <a:rPr lang="en-US" sz="1800" b="1"/>
                        <a:t>Alberta Health Services</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82993956"/>
                  </a:ext>
                </a:extLst>
              </a:tr>
              <a:tr h="939035">
                <a:tc>
                  <a:txBody>
                    <a:bodyPr/>
                    <a:lstStyle/>
                    <a:p>
                      <a:r>
                        <a:rPr lang="en-US" sz="1600" b="1"/>
                        <a:t>Employee</a:t>
                      </a:r>
                      <a:br>
                        <a:rPr lang="en-US" sz="1600" b="1"/>
                      </a:br>
                      <a:r>
                        <a:rPr lang="en-US" sz="1600" b="1"/>
                        <a:t>Engagement</a:t>
                      </a:r>
                    </a:p>
                  </a:txBody>
                  <a:tcPr marL="0" anchor="ctr">
                    <a:lnL>
                      <a:noFill/>
                    </a:lnL>
                    <a:lnR>
                      <a:noFill/>
                    </a:lnR>
                    <a:lnT w="28575" cap="flat" cmpd="sng" algn="ctr">
                      <a:solidFill>
                        <a:schemeClr val="bg2">
                          <a:lumMod val="75000"/>
                        </a:schemeClr>
                      </a:solidFill>
                      <a:prstDash val="sysDot"/>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lvl="0" algn="ctr">
                        <a:buNone/>
                      </a:pPr>
                      <a:r>
                        <a:rPr lang="en-US" sz="1800" b="0">
                          <a:solidFill>
                            <a:schemeClr val="bg1"/>
                          </a:solidFill>
                        </a:rPr>
                        <a:t>“We want our employees to be on the edge of innovation — driving creativity and opportunities.”</a:t>
                      </a:r>
                    </a:p>
                  </a:txBody>
                  <a:tcPr anchor="ctr">
                    <a:lnL>
                      <a:noFill/>
                    </a:lnL>
                    <a:lnR>
                      <a:noFill/>
                    </a:lnR>
                    <a:lnT w="28575" cap="flat" cmpd="sng" algn="ctr">
                      <a:solidFill>
                        <a:schemeClr val="bg2">
                          <a:lumMod val="75000"/>
                        </a:schemeClr>
                      </a:solidFill>
                      <a:prstDash val="sysDot"/>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lvl="0" algn="l">
                        <a:buNone/>
                      </a:pPr>
                      <a:endParaRPr lang="en-US" sz="2400" b="1">
                        <a:solidFill>
                          <a:schemeClr val="bg1"/>
                        </a:solidFill>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lvl="0" indent="0">
                        <a:buNone/>
                      </a:pPr>
                      <a:r>
                        <a:rPr lang="en-US" sz="1200" dirty="0"/>
                        <a:t>Manufacturing</a:t>
                      </a:r>
                    </a:p>
                    <a:p>
                      <a:pPr marL="0" lvl="0" indent="0">
                        <a:buNone/>
                      </a:pPr>
                      <a:r>
                        <a:rPr lang="en-US" sz="1800" b="1" dirty="0"/>
                        <a:t>Coca-Cola</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06031640"/>
                  </a:ext>
                </a:extLst>
              </a:tr>
            </a:tbl>
          </a:graphicData>
        </a:graphic>
      </p:graphicFrame>
      <p:pic>
        <p:nvPicPr>
          <p:cNvPr id="3" name="Picture 9" descr="A picture containing graphics, design&#10;&#10;Description automatically generated">
            <a:extLst>
              <a:ext uri="{FF2B5EF4-FFF2-40B4-BE49-F238E27FC236}">
                <a16:creationId xmlns:a16="http://schemas.microsoft.com/office/drawing/2014/main" id="{0EE417F8-E23D-868C-35F3-146EFB98CA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4559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CA14D2-08B7-E369-8448-7D242DE064FC}"/>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1000" b="0" i="0" u="none" strike="noStrike" kern="1200" cap="none" spc="0" normalizeH="0" baseline="0" noProof="0" smtClean="0">
                <a:ln>
                  <a:noFill/>
                </a:ln>
                <a:solidFill>
                  <a:srgbClr val="E9E9E2"/>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E9E9E2"/>
              </a:solidFill>
              <a:effectLst/>
              <a:uLnTx/>
              <a:uFillTx/>
              <a:latin typeface="Arial Nova" panose="020B0504020202020204" pitchFamily="34" charset="0"/>
              <a:ea typeface="+mn-ea"/>
              <a:cs typeface="+mn-cs"/>
            </a:endParaRPr>
          </a:p>
        </p:txBody>
      </p:sp>
      <p:sp>
        <p:nvSpPr>
          <p:cNvPr id="3" name="Text Placeholder 2">
            <a:extLst>
              <a:ext uri="{FF2B5EF4-FFF2-40B4-BE49-F238E27FC236}">
                <a16:creationId xmlns:a16="http://schemas.microsoft.com/office/drawing/2014/main" id="{E04A05C9-2527-3403-263A-E5E551304FC5}"/>
              </a:ext>
            </a:extLst>
          </p:cNvPr>
          <p:cNvSpPr>
            <a:spLocks noGrp="1"/>
          </p:cNvSpPr>
          <p:nvPr>
            <p:ph type="body" sz="quarter" idx="10"/>
          </p:nvPr>
        </p:nvSpPr>
        <p:spPr>
          <a:xfrm>
            <a:off x="2438400" y="1920240"/>
            <a:ext cx="7028329" cy="1737360"/>
          </a:xfrm>
        </p:spPr>
        <p:txBody>
          <a:bodyPr/>
          <a:lstStyle/>
          <a:p>
            <a:pPr algn="ctr"/>
            <a:r>
              <a:rPr lang="en-US" sz="8800" dirty="0"/>
              <a:t>Supporting Slides </a:t>
            </a:r>
            <a:endParaRPr lang="en-GB" sz="8800" dirty="0"/>
          </a:p>
        </p:txBody>
      </p:sp>
    </p:spTree>
    <p:extLst>
      <p:ext uri="{BB962C8B-B14F-4D97-AF65-F5344CB8AC3E}">
        <p14:creationId xmlns:p14="http://schemas.microsoft.com/office/powerpoint/2010/main" val="56238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B635E60C-07D6-4910-98B8-834B382BC8B8}"/>
              </a:ext>
            </a:extLst>
          </p:cNvPr>
          <p:cNvSpPr>
            <a:spLocks noGrp="1"/>
          </p:cNvSpPr>
          <p:nvPr>
            <p:ph type="title"/>
          </p:nvPr>
        </p:nvSpPr>
        <p:spPr>
          <a:xfrm>
            <a:off x="587829" y="392227"/>
            <a:ext cx="10951200" cy="483087"/>
          </a:xfrm>
        </p:spPr>
        <p:txBody>
          <a:bodyPr>
            <a:normAutofit/>
          </a:bodyPr>
          <a:lstStyle/>
          <a:p>
            <a:r>
              <a:rPr lang="pt-BR" dirty="0"/>
              <a:t>Diferenciais </a:t>
            </a:r>
            <a:r>
              <a:rPr lang="pt-BR" dirty="0" err="1"/>
              <a:t>cognition</a:t>
            </a:r>
            <a:endParaRPr lang="pt-BR" dirty="0"/>
          </a:p>
        </p:txBody>
      </p:sp>
      <p:sp>
        <p:nvSpPr>
          <p:cNvPr id="5" name="Text Placeholder 6">
            <a:extLst>
              <a:ext uri="{FF2B5EF4-FFF2-40B4-BE49-F238E27FC236}">
                <a16:creationId xmlns:a16="http://schemas.microsoft.com/office/drawing/2014/main" id="{2B00474A-C888-22AE-5325-F59DD21FB551}"/>
              </a:ext>
            </a:extLst>
          </p:cNvPr>
          <p:cNvSpPr>
            <a:spLocks noGrp="1"/>
          </p:cNvSpPr>
          <p:nvPr>
            <p:ph type="body" idx="1"/>
          </p:nvPr>
        </p:nvSpPr>
        <p:spPr>
          <a:xfrm>
            <a:off x="587829" y="922137"/>
            <a:ext cx="10951200" cy="357842"/>
          </a:xfrm>
        </p:spPr>
        <p:txBody>
          <a:bodyPr>
            <a:normAutofit/>
          </a:bodyPr>
          <a:lstStyle/>
          <a:p>
            <a:r>
              <a:rPr lang="pt-BR" dirty="0"/>
              <a:t>Serviços realizados pela </a:t>
            </a:r>
            <a:r>
              <a:rPr lang="pt-BR" dirty="0" err="1"/>
              <a:t>Cognition</a:t>
            </a:r>
            <a:r>
              <a:rPr lang="pt-BR" dirty="0"/>
              <a:t> em Blue </a:t>
            </a:r>
            <a:r>
              <a:rPr lang="pt-BR" dirty="0" err="1"/>
              <a:t>Prism</a:t>
            </a:r>
            <a:endParaRPr lang="en-US" dirty="0"/>
          </a:p>
        </p:txBody>
      </p:sp>
      <p:sp>
        <p:nvSpPr>
          <p:cNvPr id="88" name="Text Placeholder 2">
            <a:extLst>
              <a:ext uri="{FF2B5EF4-FFF2-40B4-BE49-F238E27FC236}">
                <a16:creationId xmlns:a16="http://schemas.microsoft.com/office/drawing/2014/main" id="{CB994A96-6C57-4058-9711-0CBAAC7C7632}"/>
              </a:ext>
            </a:extLst>
          </p:cNvPr>
          <p:cNvSpPr txBox="1">
            <a:spLocks/>
          </p:cNvSpPr>
          <p:nvPr/>
        </p:nvSpPr>
        <p:spPr>
          <a:xfrm>
            <a:off x="280193" y="883946"/>
            <a:ext cx="7302838" cy="658945"/>
          </a:xfrm>
          <a:prstGeom prst="rect">
            <a:avLst/>
          </a:prstGeom>
        </p:spPr>
        <p:txBody>
          <a:bodyPr vert="horz" lIns="90892" tIns="45446" rIns="90892" bIns="45446" rtlCol="0">
            <a:normAutofit/>
          </a:bodyPr>
          <a:lstStyle>
            <a:lvl1pPr marL="0" indent="0" algn="l" defTabSz="914400" rtl="0" eaLnBrk="1" latinLnBrk="0" hangingPunct="1">
              <a:lnSpc>
                <a:spcPct val="90000"/>
              </a:lnSpc>
              <a:spcBef>
                <a:spcPts val="1000"/>
              </a:spcBef>
              <a:buFont typeface="Arial"/>
              <a:buNone/>
              <a:defRPr sz="2200" kern="1200" baseline="0">
                <a:solidFill>
                  <a:schemeClr val="tx1">
                    <a:lumMod val="50000"/>
                    <a:lumOff val="50000"/>
                  </a:schemeClr>
                </a:solidFill>
                <a:latin typeface="+mj-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1590" b="1"/>
          </a:p>
        </p:txBody>
      </p:sp>
      <p:sp>
        <p:nvSpPr>
          <p:cNvPr id="2" name="Rectangle 77">
            <a:extLst>
              <a:ext uri="{FF2B5EF4-FFF2-40B4-BE49-F238E27FC236}">
                <a16:creationId xmlns:a16="http://schemas.microsoft.com/office/drawing/2014/main" id="{464E2196-726F-0E09-CAB7-141C76328DF0}"/>
              </a:ext>
            </a:extLst>
          </p:cNvPr>
          <p:cNvSpPr/>
          <p:nvPr/>
        </p:nvSpPr>
        <p:spPr>
          <a:xfrm rot="16200000" flipV="1">
            <a:off x="8232799" y="-447445"/>
            <a:ext cx="552848" cy="5278299"/>
          </a:xfrm>
          <a:custGeom>
            <a:avLst/>
            <a:gdLst>
              <a:gd name="connsiteX0" fmla="*/ 0 w 2078022"/>
              <a:gd name="connsiteY0" fmla="*/ 0 h 3185423"/>
              <a:gd name="connsiteX1" fmla="*/ 2078022 w 2078022"/>
              <a:gd name="connsiteY1" fmla="*/ 0 h 3185423"/>
              <a:gd name="connsiteX2" fmla="*/ 2078022 w 2078022"/>
              <a:gd name="connsiteY2" fmla="*/ 3185423 h 3185423"/>
              <a:gd name="connsiteX3" fmla="*/ 0 w 2078022"/>
              <a:gd name="connsiteY3" fmla="*/ 3185423 h 3185423"/>
              <a:gd name="connsiteX4" fmla="*/ 0 w 2078022"/>
              <a:gd name="connsiteY4" fmla="*/ 0 h 3185423"/>
              <a:gd name="connsiteX0" fmla="*/ 1496291 w 2078022"/>
              <a:gd name="connsiteY0" fmla="*/ 116378 h 3185423"/>
              <a:gd name="connsiteX1" fmla="*/ 2078022 w 2078022"/>
              <a:gd name="connsiteY1" fmla="*/ 0 h 3185423"/>
              <a:gd name="connsiteX2" fmla="*/ 2078022 w 2078022"/>
              <a:gd name="connsiteY2" fmla="*/ 3185423 h 3185423"/>
              <a:gd name="connsiteX3" fmla="*/ 0 w 2078022"/>
              <a:gd name="connsiteY3" fmla="*/ 3185423 h 3185423"/>
              <a:gd name="connsiteX4" fmla="*/ 1496291 w 2078022"/>
              <a:gd name="connsiteY4" fmla="*/ 116378 h 3185423"/>
              <a:gd name="connsiteX0" fmla="*/ 1496291 w 5843688"/>
              <a:gd name="connsiteY0" fmla="*/ 116378 h 3185423"/>
              <a:gd name="connsiteX1" fmla="*/ 5843688 w 5843688"/>
              <a:gd name="connsiteY1" fmla="*/ 0 h 3185423"/>
              <a:gd name="connsiteX2" fmla="*/ 2078022 w 5843688"/>
              <a:gd name="connsiteY2" fmla="*/ 3185423 h 3185423"/>
              <a:gd name="connsiteX3" fmla="*/ 0 w 5843688"/>
              <a:gd name="connsiteY3" fmla="*/ 3185423 h 3185423"/>
              <a:gd name="connsiteX4" fmla="*/ 1496291 w 5843688"/>
              <a:gd name="connsiteY4" fmla="*/ 116378 h 3185423"/>
              <a:gd name="connsiteX0" fmla="*/ 2128059 w 5843688"/>
              <a:gd name="connsiteY0" fmla="*/ 8312 h 3185423"/>
              <a:gd name="connsiteX1" fmla="*/ 5843688 w 5843688"/>
              <a:gd name="connsiteY1" fmla="*/ 0 h 3185423"/>
              <a:gd name="connsiteX2" fmla="*/ 2078022 w 5843688"/>
              <a:gd name="connsiteY2" fmla="*/ 3185423 h 3185423"/>
              <a:gd name="connsiteX3" fmla="*/ 0 w 5843688"/>
              <a:gd name="connsiteY3" fmla="*/ 3185423 h 3185423"/>
              <a:gd name="connsiteX4" fmla="*/ 2128059 w 5843688"/>
              <a:gd name="connsiteY4" fmla="*/ 8312 h 3185423"/>
              <a:gd name="connsiteX0" fmla="*/ 2128059 w 5860313"/>
              <a:gd name="connsiteY0" fmla="*/ 8312 h 3185423"/>
              <a:gd name="connsiteX1" fmla="*/ 5843688 w 5860313"/>
              <a:gd name="connsiteY1" fmla="*/ 0 h 3185423"/>
              <a:gd name="connsiteX2" fmla="*/ 5860313 w 5860313"/>
              <a:gd name="connsiteY2" fmla="*/ 3185423 h 3185423"/>
              <a:gd name="connsiteX3" fmla="*/ 0 w 5860313"/>
              <a:gd name="connsiteY3" fmla="*/ 3185423 h 3185423"/>
              <a:gd name="connsiteX4" fmla="*/ 2128059 w 5860313"/>
              <a:gd name="connsiteY4" fmla="*/ 8312 h 3185423"/>
              <a:gd name="connsiteX0" fmla="*/ 2111433 w 5843687"/>
              <a:gd name="connsiteY0" fmla="*/ 8312 h 3185423"/>
              <a:gd name="connsiteX1" fmla="*/ 5827062 w 5843687"/>
              <a:gd name="connsiteY1" fmla="*/ 0 h 3185423"/>
              <a:gd name="connsiteX2" fmla="*/ 5843687 w 5843687"/>
              <a:gd name="connsiteY2" fmla="*/ 3185423 h 3185423"/>
              <a:gd name="connsiteX3" fmla="*/ 0 w 5843687"/>
              <a:gd name="connsiteY3" fmla="*/ 2761474 h 3185423"/>
              <a:gd name="connsiteX4" fmla="*/ 2111433 w 5843687"/>
              <a:gd name="connsiteY4" fmla="*/ 8312 h 3185423"/>
              <a:gd name="connsiteX0" fmla="*/ 2111433 w 5843687"/>
              <a:gd name="connsiteY0" fmla="*/ 8312 h 3193735"/>
              <a:gd name="connsiteX1" fmla="*/ 5827062 w 5843687"/>
              <a:gd name="connsiteY1" fmla="*/ 0 h 3193735"/>
              <a:gd name="connsiteX2" fmla="*/ 5843687 w 5843687"/>
              <a:gd name="connsiteY2" fmla="*/ 3185423 h 3193735"/>
              <a:gd name="connsiteX3" fmla="*/ 0 w 5843687"/>
              <a:gd name="connsiteY3" fmla="*/ 3193735 h 3193735"/>
              <a:gd name="connsiteX4" fmla="*/ 2111433 w 5843687"/>
              <a:gd name="connsiteY4" fmla="*/ 8312 h 3193735"/>
              <a:gd name="connsiteX0" fmla="*/ 1 w 5843687"/>
              <a:gd name="connsiteY0" fmla="*/ 2660072 h 3193735"/>
              <a:gd name="connsiteX1" fmla="*/ 5827062 w 5843687"/>
              <a:gd name="connsiteY1" fmla="*/ 0 h 3193735"/>
              <a:gd name="connsiteX2" fmla="*/ 5843687 w 5843687"/>
              <a:gd name="connsiteY2" fmla="*/ 3185423 h 3193735"/>
              <a:gd name="connsiteX3" fmla="*/ 0 w 5843687"/>
              <a:gd name="connsiteY3" fmla="*/ 3193735 h 3193735"/>
              <a:gd name="connsiteX4" fmla="*/ 1 w 5843687"/>
              <a:gd name="connsiteY4" fmla="*/ 2660072 h 3193735"/>
              <a:gd name="connsiteX0" fmla="*/ 1 w 5843687"/>
              <a:gd name="connsiteY0" fmla="*/ 2685010 h 3218673"/>
              <a:gd name="connsiteX1" fmla="*/ 2069710 w 5843687"/>
              <a:gd name="connsiteY1" fmla="*/ 0 h 3218673"/>
              <a:gd name="connsiteX2" fmla="*/ 5843687 w 5843687"/>
              <a:gd name="connsiteY2" fmla="*/ 3210361 h 3218673"/>
              <a:gd name="connsiteX3" fmla="*/ 0 w 5843687"/>
              <a:gd name="connsiteY3" fmla="*/ 3218673 h 3218673"/>
              <a:gd name="connsiteX4" fmla="*/ 1 w 5843687"/>
              <a:gd name="connsiteY4" fmla="*/ 2685010 h 3218673"/>
              <a:gd name="connsiteX0" fmla="*/ 1 w 2111273"/>
              <a:gd name="connsiteY0" fmla="*/ 2685010 h 3218674"/>
              <a:gd name="connsiteX1" fmla="*/ 2069710 w 2111273"/>
              <a:gd name="connsiteY1" fmla="*/ 0 h 3218674"/>
              <a:gd name="connsiteX2" fmla="*/ 2111273 w 2111273"/>
              <a:gd name="connsiteY2" fmla="*/ 3218674 h 3218674"/>
              <a:gd name="connsiteX3" fmla="*/ 0 w 2111273"/>
              <a:gd name="connsiteY3" fmla="*/ 3218673 h 3218674"/>
              <a:gd name="connsiteX4" fmla="*/ 1 w 2111273"/>
              <a:gd name="connsiteY4" fmla="*/ 2685010 h 3218674"/>
              <a:gd name="connsiteX0" fmla="*/ 1 w 2111273"/>
              <a:gd name="connsiteY0" fmla="*/ 2643447 h 3177111"/>
              <a:gd name="connsiteX1" fmla="*/ 2103766 w 2111273"/>
              <a:gd name="connsiteY1" fmla="*/ 0 h 3177111"/>
              <a:gd name="connsiteX2" fmla="*/ 2111273 w 2111273"/>
              <a:gd name="connsiteY2" fmla="*/ 3177111 h 3177111"/>
              <a:gd name="connsiteX3" fmla="*/ 0 w 2111273"/>
              <a:gd name="connsiteY3" fmla="*/ 3177110 h 3177111"/>
              <a:gd name="connsiteX4" fmla="*/ 1 w 2111273"/>
              <a:gd name="connsiteY4" fmla="*/ 2643447 h 3177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73" h="3177111">
                <a:moveTo>
                  <a:pt x="1" y="2643447"/>
                </a:moveTo>
                <a:lnTo>
                  <a:pt x="2103766" y="0"/>
                </a:lnTo>
                <a:cubicBezTo>
                  <a:pt x="2109308" y="1061808"/>
                  <a:pt x="2105731" y="2115303"/>
                  <a:pt x="2111273" y="3177111"/>
                </a:cubicBezTo>
                <a:lnTo>
                  <a:pt x="0" y="3177110"/>
                </a:lnTo>
                <a:cubicBezTo>
                  <a:pt x="0" y="2999222"/>
                  <a:pt x="1" y="2821335"/>
                  <a:pt x="1" y="2643447"/>
                </a:cubicBez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061" tIns="45530" rIns="91061" bIns="45530" numCol="1" spcCol="0" rtlCol="0" fromWordArt="0" anchor="ctr" anchorCtr="0" forceAA="0" compatLnSpc="1">
            <a:prstTxWarp prst="textNoShape">
              <a:avLst/>
            </a:prstTxWarp>
            <a:noAutofit/>
          </a:bodyPr>
          <a:lstStyle/>
          <a:p>
            <a:pPr algn="ctr" defTabSz="910651">
              <a:defRPr/>
            </a:pPr>
            <a:endParaRPr lang="es-AR" sz="1793" dirty="0">
              <a:solidFill>
                <a:prstClr val="white"/>
              </a:solidFill>
            </a:endParaRPr>
          </a:p>
        </p:txBody>
      </p:sp>
      <p:sp>
        <p:nvSpPr>
          <p:cNvPr id="3" name="Rectangle 175">
            <a:extLst>
              <a:ext uri="{FF2B5EF4-FFF2-40B4-BE49-F238E27FC236}">
                <a16:creationId xmlns:a16="http://schemas.microsoft.com/office/drawing/2014/main" id="{4CD5AA04-8D53-B977-A407-37BA70B099B0}"/>
              </a:ext>
            </a:extLst>
          </p:cNvPr>
          <p:cNvSpPr/>
          <p:nvPr/>
        </p:nvSpPr>
        <p:spPr>
          <a:xfrm>
            <a:off x="5908764" y="1987694"/>
            <a:ext cx="1591120" cy="306500"/>
          </a:xfrm>
          <a:prstGeom prst="rect">
            <a:avLst/>
          </a:prstGeom>
        </p:spPr>
        <p:txBody>
          <a:bodyPr wrap="square">
            <a:spAutoFit/>
          </a:bodyPr>
          <a:lstStyle/>
          <a:p>
            <a:pPr defTabSz="910651">
              <a:defRPr/>
            </a:pPr>
            <a:r>
              <a:rPr lang="es-AR" sz="1394" b="1" dirty="0">
                <a:solidFill>
                  <a:prstClr val="white"/>
                </a:solidFill>
                <a:effectLst>
                  <a:outerShdw blurRad="38100" dist="38100" dir="2700000" algn="tl">
                    <a:srgbClr val="000000">
                      <a:alpha val="43137"/>
                    </a:srgbClr>
                  </a:outerShdw>
                </a:effectLst>
              </a:rPr>
              <a:t>América Latina</a:t>
            </a:r>
          </a:p>
        </p:txBody>
      </p:sp>
      <p:sp>
        <p:nvSpPr>
          <p:cNvPr id="4" name="Retângulo 3">
            <a:extLst>
              <a:ext uri="{FF2B5EF4-FFF2-40B4-BE49-F238E27FC236}">
                <a16:creationId xmlns:a16="http://schemas.microsoft.com/office/drawing/2014/main" id="{1F39F659-E13D-4F72-FF6A-9BEB38594703}"/>
              </a:ext>
            </a:extLst>
          </p:cNvPr>
          <p:cNvSpPr/>
          <p:nvPr/>
        </p:nvSpPr>
        <p:spPr>
          <a:xfrm>
            <a:off x="621300" y="1885907"/>
            <a:ext cx="5134906" cy="4340251"/>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061" tIns="45530" rIns="91061" bIns="45530" numCol="1" spcCol="0" rtlCol="0" fromWordArt="0" anchor="ctr" anchorCtr="0" forceAA="0" compatLnSpc="1">
            <a:prstTxWarp prst="textNoShape">
              <a:avLst/>
            </a:prstTxWarp>
            <a:noAutofit/>
          </a:bodyPr>
          <a:lstStyle/>
          <a:p>
            <a:r>
              <a:rPr lang="pt-BR" sz="1593" dirty="0">
                <a:solidFill>
                  <a:prstClr val="white"/>
                </a:solidFill>
              </a:rPr>
              <a:t>A equipe da </a:t>
            </a:r>
            <a:r>
              <a:rPr lang="pt-BR" sz="1593" dirty="0" err="1">
                <a:solidFill>
                  <a:prstClr val="white"/>
                </a:solidFill>
              </a:rPr>
              <a:t>Cognition</a:t>
            </a:r>
            <a:r>
              <a:rPr lang="pt-BR" sz="1593" dirty="0">
                <a:solidFill>
                  <a:prstClr val="white"/>
                </a:solidFill>
              </a:rPr>
              <a:t> regional possui experiência acumulada em mais de 10 anos de participação dos seus profissionais em projetos de Blue Prism:</a:t>
            </a:r>
          </a:p>
          <a:p>
            <a:pPr algn="ctr"/>
            <a:endParaRPr lang="pt-BR" sz="1593" dirty="0">
              <a:solidFill>
                <a:prstClr val="white"/>
              </a:solidFill>
            </a:endParaRPr>
          </a:p>
          <a:p>
            <a:pPr marL="739904" lvl="1" indent="-284578">
              <a:buFont typeface="Arial" panose="020B0604020202020204" pitchFamily="34" charset="0"/>
              <a:buChar char="•"/>
            </a:pPr>
            <a:r>
              <a:rPr lang="pt-BR" sz="1593" dirty="0"/>
              <a:t>Assessment de Oportunidades reais de automação</a:t>
            </a:r>
          </a:p>
          <a:p>
            <a:pPr marL="739904" lvl="1" indent="-284578">
              <a:buFont typeface="Arial" panose="020B0604020202020204" pitchFamily="34" charset="0"/>
              <a:buChar char="•"/>
            </a:pPr>
            <a:r>
              <a:rPr lang="pt-BR" sz="1593" b="1" dirty="0"/>
              <a:t>Licenciamento Blue Prism para grandes clientes</a:t>
            </a:r>
          </a:p>
          <a:p>
            <a:pPr marL="739904" lvl="1" indent="-284578">
              <a:buFont typeface="Arial" panose="020B0604020202020204" pitchFamily="34" charset="0"/>
              <a:buChar char="•"/>
            </a:pPr>
            <a:r>
              <a:rPr lang="pt-BR" sz="1593" dirty="0"/>
              <a:t>Automação de Processos em RPA com Blue Prism</a:t>
            </a:r>
          </a:p>
          <a:p>
            <a:pPr marL="739904" lvl="1" indent="-284578">
              <a:buFont typeface="Arial" panose="020B0604020202020204" pitchFamily="34" charset="0"/>
              <a:buChar char="•"/>
            </a:pPr>
            <a:r>
              <a:rPr lang="pt-BR" sz="1593" dirty="0"/>
              <a:t>Criação de </a:t>
            </a:r>
            <a:r>
              <a:rPr lang="pt-BR" sz="1593" dirty="0" err="1"/>
              <a:t>CoE</a:t>
            </a:r>
            <a:endParaRPr lang="pt-BR" sz="1593" dirty="0"/>
          </a:p>
          <a:p>
            <a:pPr marL="739904" lvl="1" indent="-284578">
              <a:buFont typeface="Arial" panose="020B0604020202020204" pitchFamily="34" charset="0"/>
              <a:buChar char="•"/>
            </a:pPr>
            <a:r>
              <a:rPr lang="pt-BR" sz="1593" dirty="0"/>
              <a:t>Treinamento de Blue Prism</a:t>
            </a:r>
          </a:p>
          <a:p>
            <a:pPr marL="739904" lvl="1" indent="-284578">
              <a:buFont typeface="Arial" panose="020B0604020202020204" pitchFamily="34" charset="0"/>
              <a:buChar char="•"/>
            </a:pPr>
            <a:r>
              <a:rPr lang="pt-BR" sz="1593" dirty="0"/>
              <a:t>Suporte e Sustentação das automações</a:t>
            </a:r>
          </a:p>
          <a:p>
            <a:pPr marL="739904" lvl="1" indent="-284578">
              <a:buFont typeface="Arial" panose="020B0604020202020204" pitchFamily="34" charset="0"/>
              <a:buChar char="•"/>
            </a:pPr>
            <a:r>
              <a:rPr lang="pt-BR" sz="1593" dirty="0"/>
              <a:t>Melhorias continuas e aplicação recorrente de melhores práticas do mercado em transformação digital e automação inteligente.</a:t>
            </a:r>
          </a:p>
        </p:txBody>
      </p:sp>
      <p:sp>
        <p:nvSpPr>
          <p:cNvPr id="28" name="Text Placeholder 3">
            <a:extLst>
              <a:ext uri="{FF2B5EF4-FFF2-40B4-BE49-F238E27FC236}">
                <a16:creationId xmlns:a16="http://schemas.microsoft.com/office/drawing/2014/main" id="{DC14A51D-E237-4110-2E96-BAB39DD53370}"/>
              </a:ext>
            </a:extLst>
          </p:cNvPr>
          <p:cNvSpPr txBox="1">
            <a:spLocks/>
          </p:cNvSpPr>
          <p:nvPr/>
        </p:nvSpPr>
        <p:spPr>
          <a:xfrm>
            <a:off x="585390" y="1456021"/>
            <a:ext cx="10434626" cy="320657"/>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a:buNone/>
              <a:defRPr sz="1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r>
              <a:rPr lang="pt-BR" sz="1793" dirty="0">
                <a:latin typeface="Franklin Gothic Book" panose="020B0503020102020204" pitchFamily="34" charset="0"/>
              </a:rPr>
              <a:t>A </a:t>
            </a:r>
            <a:r>
              <a:rPr lang="pt-BR" sz="1793" dirty="0" err="1">
                <a:latin typeface="Franklin Gothic Book" panose="020B0503020102020204" pitchFamily="34" charset="0"/>
              </a:rPr>
              <a:t>Cognition</a:t>
            </a:r>
            <a:r>
              <a:rPr lang="pt-BR" sz="1793" dirty="0">
                <a:latin typeface="Franklin Gothic Book" panose="020B0503020102020204" pitchFamily="34" charset="0"/>
              </a:rPr>
              <a:t> é o maior fornecedor de Serviços e Licenças da Blue </a:t>
            </a:r>
            <a:r>
              <a:rPr lang="pt-BR" sz="1793" dirty="0" err="1">
                <a:latin typeface="Franklin Gothic Book" panose="020B0503020102020204" pitchFamily="34" charset="0"/>
              </a:rPr>
              <a:t>Prism</a:t>
            </a:r>
            <a:r>
              <a:rPr lang="pt-BR" sz="1793" dirty="0">
                <a:latin typeface="Franklin Gothic Book" panose="020B0503020102020204" pitchFamily="34" charset="0"/>
              </a:rPr>
              <a:t>. </a:t>
            </a:r>
            <a:endParaRPr lang="en-US" sz="1793" dirty="0">
              <a:latin typeface="Franklin Gothic Book" panose="020B0503020102020204" pitchFamily="34" charset="0"/>
            </a:endParaRPr>
          </a:p>
        </p:txBody>
      </p:sp>
      <p:pic>
        <p:nvPicPr>
          <p:cNvPr id="27" name="Picture 2">
            <a:extLst>
              <a:ext uri="{FF2B5EF4-FFF2-40B4-BE49-F238E27FC236}">
                <a16:creationId xmlns:a16="http://schemas.microsoft.com/office/drawing/2014/main" id="{8653EB6A-4453-90AF-71CE-AA6B204F66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28468" y="2661727"/>
            <a:ext cx="1489741" cy="35701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11">
            <a:extLst>
              <a:ext uri="{FF2B5EF4-FFF2-40B4-BE49-F238E27FC236}">
                <a16:creationId xmlns:a16="http://schemas.microsoft.com/office/drawing/2014/main" id="{98374AD7-6289-7F2D-56BF-5040FE44C2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14887" y="3359198"/>
            <a:ext cx="833037" cy="532165"/>
          </a:xfrm>
          <a:prstGeom prst="rect">
            <a:avLst/>
          </a:prstGeom>
          <a:ln>
            <a:noFill/>
          </a:ln>
        </p:spPr>
      </p:pic>
      <p:pic>
        <p:nvPicPr>
          <p:cNvPr id="46" name="Picture 12">
            <a:extLst>
              <a:ext uri="{FF2B5EF4-FFF2-40B4-BE49-F238E27FC236}">
                <a16:creationId xmlns:a16="http://schemas.microsoft.com/office/drawing/2014/main" id="{0667A15B-E11B-BB94-F975-073C33952FC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23499" y="2251284"/>
            <a:ext cx="1381256" cy="29153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Fiat Logo – PNG e Vetor – Download de Logo">
            <a:extLst>
              <a:ext uri="{FF2B5EF4-FFF2-40B4-BE49-F238E27FC236}">
                <a16:creationId xmlns:a16="http://schemas.microsoft.com/office/drawing/2014/main" id="{5AD249EF-BAA6-597C-97CE-69DA69510A7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24269" y="2488481"/>
            <a:ext cx="329137" cy="3291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a:extLst>
              <a:ext uri="{FF2B5EF4-FFF2-40B4-BE49-F238E27FC236}">
                <a16:creationId xmlns:a16="http://schemas.microsoft.com/office/drawing/2014/main" id="{08DFE01C-B3B4-39FA-C60B-3ABA6A0CE69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80118" y="2553590"/>
            <a:ext cx="488379" cy="21258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a:extLst>
              <a:ext uri="{FF2B5EF4-FFF2-40B4-BE49-F238E27FC236}">
                <a16:creationId xmlns:a16="http://schemas.microsoft.com/office/drawing/2014/main" id="{0C35E112-A046-C45F-66E1-4367DF98B59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10725" y="2824612"/>
            <a:ext cx="466899" cy="2681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Peugeot apresenta nova logo na França – ALL THE CARS">
            <a:extLst>
              <a:ext uri="{FF2B5EF4-FFF2-40B4-BE49-F238E27FC236}">
                <a16:creationId xmlns:a16="http://schemas.microsoft.com/office/drawing/2014/main" id="{36334A55-D9BB-6B55-E64B-5AEDF9598EE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78566" y="2457570"/>
            <a:ext cx="479849" cy="36453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4" descr="Citroën Logo – PNG e Vetor – Download de Logo">
            <a:extLst>
              <a:ext uri="{FF2B5EF4-FFF2-40B4-BE49-F238E27FC236}">
                <a16:creationId xmlns:a16="http://schemas.microsoft.com/office/drawing/2014/main" id="{B11CA278-1D61-C507-F020-4FF634010EC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316917" y="2797698"/>
            <a:ext cx="374448" cy="28557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6" descr="A História dos logótipos: Alfa Romeo">
            <a:extLst>
              <a:ext uri="{FF2B5EF4-FFF2-40B4-BE49-F238E27FC236}">
                <a16:creationId xmlns:a16="http://schemas.microsoft.com/office/drawing/2014/main" id="{198E3EA6-5630-8C96-247C-159C3117646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782769" y="2807768"/>
            <a:ext cx="303262" cy="3046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omentários CESARI avaliações e comentários de funcionários | Catho">
            <a:extLst>
              <a:ext uri="{FF2B5EF4-FFF2-40B4-BE49-F238E27FC236}">
                <a16:creationId xmlns:a16="http://schemas.microsoft.com/office/drawing/2014/main" id="{6711A9B1-CA7E-9388-5F21-31C178ABFDDA}"/>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r="50287" b="-2053"/>
          <a:stretch/>
        </p:blipFill>
        <p:spPr bwMode="auto">
          <a:xfrm>
            <a:off x="5963111" y="4003955"/>
            <a:ext cx="928284" cy="6078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4" name="Picture 105">
            <a:extLst>
              <a:ext uri="{FF2B5EF4-FFF2-40B4-BE49-F238E27FC236}">
                <a16:creationId xmlns:a16="http://schemas.microsoft.com/office/drawing/2014/main" id="{E6812A78-7311-2E35-AB5D-9FC246C537A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479273" y="3222273"/>
            <a:ext cx="1006159" cy="650160"/>
          </a:xfrm>
          <a:prstGeom prst="rect">
            <a:avLst/>
          </a:prstGeom>
          <a:ln>
            <a:noFill/>
          </a:ln>
        </p:spPr>
      </p:pic>
      <p:pic>
        <p:nvPicPr>
          <p:cNvPr id="55" name="Imagem 3">
            <a:extLst>
              <a:ext uri="{FF2B5EF4-FFF2-40B4-BE49-F238E27FC236}">
                <a16:creationId xmlns:a16="http://schemas.microsoft.com/office/drawing/2014/main" id="{9AA9C9AB-6D87-424C-61F0-92A63D94274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702730" y="4806762"/>
            <a:ext cx="911369" cy="179019"/>
          </a:xfrm>
          <a:prstGeom prst="rect">
            <a:avLst/>
          </a:prstGeom>
          <a:ln>
            <a:noFill/>
          </a:ln>
        </p:spPr>
      </p:pic>
      <p:pic>
        <p:nvPicPr>
          <p:cNvPr id="56" name="Picture 99">
            <a:extLst>
              <a:ext uri="{FF2B5EF4-FFF2-40B4-BE49-F238E27FC236}">
                <a16:creationId xmlns:a16="http://schemas.microsoft.com/office/drawing/2014/main" id="{4B4A16A7-F543-2275-EB20-7325257CF7C2}"/>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12482" b="24357"/>
          <a:stretch/>
        </p:blipFill>
        <p:spPr>
          <a:xfrm>
            <a:off x="8262749" y="3625280"/>
            <a:ext cx="1091291" cy="422967"/>
          </a:xfrm>
          <a:prstGeom prst="rect">
            <a:avLst/>
          </a:prstGeom>
          <a:solidFill>
            <a:schemeClr val="bg1"/>
          </a:solidFill>
          <a:ln>
            <a:noFill/>
          </a:ln>
        </p:spPr>
      </p:pic>
      <p:pic>
        <p:nvPicPr>
          <p:cNvPr id="57" name="Picture 98">
            <a:extLst>
              <a:ext uri="{FF2B5EF4-FFF2-40B4-BE49-F238E27FC236}">
                <a16:creationId xmlns:a16="http://schemas.microsoft.com/office/drawing/2014/main" id="{CED83DAF-5F0F-EDC8-ACE1-2E922E38EDD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959998" y="4601962"/>
            <a:ext cx="1055402" cy="609554"/>
          </a:xfrm>
          <a:prstGeom prst="rect">
            <a:avLst/>
          </a:prstGeom>
          <a:ln>
            <a:noFill/>
          </a:ln>
        </p:spPr>
      </p:pic>
      <p:pic>
        <p:nvPicPr>
          <p:cNvPr id="58" name="Picture 173">
            <a:extLst>
              <a:ext uri="{FF2B5EF4-FFF2-40B4-BE49-F238E27FC236}">
                <a16:creationId xmlns:a16="http://schemas.microsoft.com/office/drawing/2014/main" id="{0C7E74FA-441B-DBB0-0B3C-6A1F673F0AE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493509" y="4660142"/>
            <a:ext cx="780431" cy="453948"/>
          </a:xfrm>
          <a:prstGeom prst="rect">
            <a:avLst/>
          </a:prstGeom>
        </p:spPr>
      </p:pic>
      <p:pic>
        <p:nvPicPr>
          <p:cNvPr id="59" name="Picture 115">
            <a:extLst>
              <a:ext uri="{FF2B5EF4-FFF2-40B4-BE49-F238E27FC236}">
                <a16:creationId xmlns:a16="http://schemas.microsoft.com/office/drawing/2014/main" id="{038187F0-5881-DB5F-4DDE-CB87E96FC17D}"/>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0212238" y="5274477"/>
            <a:ext cx="892518" cy="349517"/>
          </a:xfrm>
          <a:prstGeom prst="rect">
            <a:avLst/>
          </a:prstGeom>
          <a:ln>
            <a:noFill/>
          </a:ln>
        </p:spPr>
      </p:pic>
      <p:pic>
        <p:nvPicPr>
          <p:cNvPr id="60" name="Picture 10" descr="Neoenergia – Portal da Transparência">
            <a:extLst>
              <a:ext uri="{FF2B5EF4-FFF2-40B4-BE49-F238E27FC236}">
                <a16:creationId xmlns:a16="http://schemas.microsoft.com/office/drawing/2014/main" id="{20116930-23CE-E52E-3901-21D11239BCB0}"/>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7108225" y="4765999"/>
            <a:ext cx="1006556" cy="23835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CEEB3 - Coelba - Resultados, Dividendos, Cotação e Indicadores -  Investidor10">
            <a:extLst>
              <a:ext uri="{FF2B5EF4-FFF2-40B4-BE49-F238E27FC236}">
                <a16:creationId xmlns:a16="http://schemas.microsoft.com/office/drawing/2014/main" id="{FF422006-0EF1-D015-9E05-6D4A3D80748D}"/>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9630504" y="5826245"/>
            <a:ext cx="1072007" cy="48000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a:extLst>
              <a:ext uri="{FF2B5EF4-FFF2-40B4-BE49-F238E27FC236}">
                <a16:creationId xmlns:a16="http://schemas.microsoft.com/office/drawing/2014/main" id="{F1BDEEE7-EBE1-F1EF-8152-17CFAA81678A}"/>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a:stretch/>
        </p:blipFill>
        <p:spPr bwMode="auto">
          <a:xfrm>
            <a:off x="5867193" y="5855120"/>
            <a:ext cx="1370600" cy="32846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 descr="Bandeira Verde Em Abril: Cosern Reforça Dicas De Consumo Consciente De  Energia Elétrica - ABRADEE">
            <a:extLst>
              <a:ext uri="{FF2B5EF4-FFF2-40B4-BE49-F238E27FC236}">
                <a16:creationId xmlns:a16="http://schemas.microsoft.com/office/drawing/2014/main" id="{4FA06DAE-AFC3-FBFA-12B3-8130F2F1C73D}"/>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8836253" y="5311599"/>
            <a:ext cx="992110" cy="29101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0" descr="COMP A NHIA ENER GÉTICA DE PERN AMBU CO - CELPE RELEAS E | 3T18">
            <a:extLst>
              <a:ext uri="{FF2B5EF4-FFF2-40B4-BE49-F238E27FC236}">
                <a16:creationId xmlns:a16="http://schemas.microsoft.com/office/drawing/2014/main" id="{D6C07090-CEBA-2CC3-AAF5-02433B573808}"/>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9093129" y="4004467"/>
            <a:ext cx="1154127" cy="496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9" descr="A close up of a sign&#10;&#10;Description automatically generated">
            <a:extLst>
              <a:ext uri="{FF2B5EF4-FFF2-40B4-BE49-F238E27FC236}">
                <a16:creationId xmlns:a16="http://schemas.microsoft.com/office/drawing/2014/main" id="{3D9152F7-5238-AB8A-1F12-FEFA8E946D2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197654" y="5161019"/>
            <a:ext cx="769700" cy="549593"/>
          </a:xfrm>
          <a:prstGeom prst="rect">
            <a:avLst/>
          </a:prstGeom>
          <a:ln>
            <a:noFill/>
          </a:ln>
        </p:spPr>
      </p:pic>
      <p:pic>
        <p:nvPicPr>
          <p:cNvPr id="67" name="Picture 4" descr="ADVFN News | Tegma (TGMA3) registrou lucro de R$ 26.62 milhões no ...">
            <a:extLst>
              <a:ext uri="{FF2B5EF4-FFF2-40B4-BE49-F238E27FC236}">
                <a16:creationId xmlns:a16="http://schemas.microsoft.com/office/drawing/2014/main" id="{128F53BD-B78C-21C6-263D-EEAF172D9F89}"/>
              </a:ext>
            </a:extLst>
          </p:cNvPr>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t="11697"/>
          <a:stretch/>
        </p:blipFill>
        <p:spPr bwMode="auto">
          <a:xfrm>
            <a:off x="10482048" y="4074685"/>
            <a:ext cx="864904" cy="4394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Picture 97">
            <a:extLst>
              <a:ext uri="{FF2B5EF4-FFF2-40B4-BE49-F238E27FC236}">
                <a16:creationId xmlns:a16="http://schemas.microsoft.com/office/drawing/2014/main" id="{5C4FEE9B-B743-A063-7466-E12CF7A5ED62}"/>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t="19038" b="30138"/>
          <a:stretch/>
        </p:blipFill>
        <p:spPr>
          <a:xfrm>
            <a:off x="7310971" y="5924887"/>
            <a:ext cx="1072876" cy="273703"/>
          </a:xfrm>
          <a:prstGeom prst="rect">
            <a:avLst/>
          </a:prstGeom>
          <a:solidFill>
            <a:schemeClr val="bg1"/>
          </a:solidFill>
          <a:ln>
            <a:noFill/>
          </a:ln>
        </p:spPr>
      </p:pic>
      <p:pic>
        <p:nvPicPr>
          <p:cNvPr id="70" name="Picture 106">
            <a:extLst>
              <a:ext uri="{FF2B5EF4-FFF2-40B4-BE49-F238E27FC236}">
                <a16:creationId xmlns:a16="http://schemas.microsoft.com/office/drawing/2014/main" id="{583C8912-57CE-8A43-E8D7-1AE526241A58}"/>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b="7816"/>
          <a:stretch/>
        </p:blipFill>
        <p:spPr>
          <a:xfrm>
            <a:off x="6093308" y="5417705"/>
            <a:ext cx="839039" cy="292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107">
            <a:extLst>
              <a:ext uri="{FF2B5EF4-FFF2-40B4-BE49-F238E27FC236}">
                <a16:creationId xmlns:a16="http://schemas.microsoft.com/office/drawing/2014/main" id="{9A9BD8E0-3EAE-2294-3D98-7C82C8864120}"/>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6088672" y="5178447"/>
            <a:ext cx="796772" cy="263368"/>
          </a:xfrm>
          <a:prstGeom prst="rect">
            <a:avLst/>
          </a:prstGeom>
          <a:ln>
            <a:noFill/>
          </a:ln>
        </p:spPr>
      </p:pic>
      <p:pic>
        <p:nvPicPr>
          <p:cNvPr id="72" name="Picture 2" descr="Image result for supervielle logo">
            <a:extLst>
              <a:ext uri="{FF2B5EF4-FFF2-40B4-BE49-F238E27FC236}">
                <a16:creationId xmlns:a16="http://schemas.microsoft.com/office/drawing/2014/main" id="{775E4447-3D2A-6434-2201-F135F4E1E9C2}"/>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8162800" y="4127453"/>
            <a:ext cx="846267" cy="4516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3" name="Picture 109" descr="A blue and white sign&#10;&#10;Description automatically generated">
            <a:extLst>
              <a:ext uri="{FF2B5EF4-FFF2-40B4-BE49-F238E27FC236}">
                <a16:creationId xmlns:a16="http://schemas.microsoft.com/office/drawing/2014/main" id="{A8BC20FD-8FBD-1797-E031-BCFC58A3CE81}"/>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8644753" y="5811473"/>
            <a:ext cx="663935" cy="457707"/>
          </a:xfrm>
          <a:prstGeom prst="rect">
            <a:avLst/>
          </a:prstGeom>
          <a:solidFill>
            <a:schemeClr val="bg1"/>
          </a:solidFill>
          <a:ln>
            <a:noFill/>
          </a:ln>
        </p:spPr>
      </p:pic>
      <p:pic>
        <p:nvPicPr>
          <p:cNvPr id="74" name="Picture 154">
            <a:extLst>
              <a:ext uri="{FF2B5EF4-FFF2-40B4-BE49-F238E27FC236}">
                <a16:creationId xmlns:a16="http://schemas.microsoft.com/office/drawing/2014/main" id="{CFE95C6F-7B45-7624-972D-C34E61FC4E6D}"/>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8305116" y="4705556"/>
            <a:ext cx="1006556" cy="381432"/>
          </a:xfrm>
          <a:prstGeom prst="rect">
            <a:avLst/>
          </a:prstGeom>
          <a:ln>
            <a:noFill/>
          </a:ln>
        </p:spPr>
      </p:pic>
      <p:pic>
        <p:nvPicPr>
          <p:cNvPr id="75" name="Picture 18" descr="Webinar - ECD e ECF 2021 | Grant Thornton Brasil">
            <a:extLst>
              <a:ext uri="{FF2B5EF4-FFF2-40B4-BE49-F238E27FC236}">
                <a16:creationId xmlns:a16="http://schemas.microsoft.com/office/drawing/2014/main" id="{F4E3A18F-B632-CE25-8EB0-AF3156B2F4E0}"/>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5817962" y="3454555"/>
            <a:ext cx="1332091" cy="24803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Logo Toyota – Logos PNG">
            <a:extLst>
              <a:ext uri="{FF2B5EF4-FFF2-40B4-BE49-F238E27FC236}">
                <a16:creationId xmlns:a16="http://schemas.microsoft.com/office/drawing/2014/main" id="{FF73818E-95CD-FDA9-35B7-07F4377654A5}"/>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684467" y="2243977"/>
            <a:ext cx="771105" cy="77110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Logo Profarma – Logos PNG">
            <a:extLst>
              <a:ext uri="{FF2B5EF4-FFF2-40B4-BE49-F238E27FC236}">
                <a16:creationId xmlns:a16="http://schemas.microsoft.com/office/drawing/2014/main" id="{E0940AFA-80A3-39EF-64DB-7378F111D5CE}"/>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t="25824" b="10113"/>
          <a:stretch/>
        </p:blipFill>
        <p:spPr bwMode="auto">
          <a:xfrm>
            <a:off x="10903377" y="5762591"/>
            <a:ext cx="901677" cy="56956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a:extLst>
              <a:ext uri="{FF2B5EF4-FFF2-40B4-BE49-F238E27FC236}">
                <a16:creationId xmlns:a16="http://schemas.microsoft.com/office/drawing/2014/main" id="{19903E9E-0AF7-B8C7-03D0-F0EDBF3D33E9}"/>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7674177" y="3451130"/>
            <a:ext cx="488623" cy="597279"/>
          </a:xfrm>
          <a:prstGeom prst="rect">
            <a:avLst/>
          </a:prstGeom>
        </p:spPr>
      </p:pic>
      <p:pic>
        <p:nvPicPr>
          <p:cNvPr id="80" name="Picture 2">
            <a:extLst>
              <a:ext uri="{FF2B5EF4-FFF2-40B4-BE49-F238E27FC236}">
                <a16:creationId xmlns:a16="http://schemas.microsoft.com/office/drawing/2014/main" id="{74693D5B-CE02-8ABD-21E5-EFA7ED35A258}"/>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7209525" y="3041771"/>
            <a:ext cx="511398" cy="51139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a:extLst>
              <a:ext uri="{FF2B5EF4-FFF2-40B4-BE49-F238E27FC236}">
                <a16:creationId xmlns:a16="http://schemas.microsoft.com/office/drawing/2014/main" id="{E1205257-CB62-A96E-B863-6183DE08A880}"/>
              </a:ext>
            </a:extLst>
          </p:cNvPr>
          <p:cNvPicPr>
            <a:picLocks noChangeAspect="1"/>
          </p:cNvPicPr>
          <p:nvPr/>
        </p:nvPicPr>
        <p:blipFill>
          <a:blip r:embed="rId37"/>
          <a:stretch>
            <a:fillRect/>
          </a:stretch>
        </p:blipFill>
        <p:spPr>
          <a:xfrm>
            <a:off x="6944066" y="4279956"/>
            <a:ext cx="934969" cy="230707"/>
          </a:xfrm>
          <a:prstGeom prst="rect">
            <a:avLst/>
          </a:prstGeom>
        </p:spPr>
      </p:pic>
      <p:pic>
        <p:nvPicPr>
          <p:cNvPr id="1026" name="Picture 2">
            <a:extLst>
              <a:ext uri="{FF2B5EF4-FFF2-40B4-BE49-F238E27FC236}">
                <a16:creationId xmlns:a16="http://schemas.microsoft.com/office/drawing/2014/main" id="{5A7004B4-E01A-7CBD-C945-4366AD4B91AE}"/>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383847" y="3236587"/>
            <a:ext cx="1006160" cy="307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undo Das Marcas: HERING">
            <a:extLst>
              <a:ext uri="{FF2B5EF4-FFF2-40B4-BE49-F238E27FC236}">
                <a16:creationId xmlns:a16="http://schemas.microsoft.com/office/drawing/2014/main" id="{5246D87D-C6F2-0CDE-E416-88256B7A0148}"/>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482224" y="2534489"/>
            <a:ext cx="970259" cy="2593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A picture containing graphics, design&#10;&#10;Description automatically generated">
            <a:extLst>
              <a:ext uri="{FF2B5EF4-FFF2-40B4-BE49-F238E27FC236}">
                <a16:creationId xmlns:a16="http://schemas.microsoft.com/office/drawing/2014/main" id="{45EAFD54-EE09-A836-E15F-4A138309F495}"/>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640179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itle 1">
            <a:extLst>
              <a:ext uri="{FF2B5EF4-FFF2-40B4-BE49-F238E27FC236}">
                <a16:creationId xmlns:a16="http://schemas.microsoft.com/office/drawing/2014/main" id="{6AB624B8-F56A-DDE8-9727-4835E9452F6E}"/>
              </a:ext>
            </a:extLst>
          </p:cNvPr>
          <p:cNvSpPr>
            <a:spLocks noGrp="1"/>
          </p:cNvSpPr>
          <p:nvPr>
            <p:ph type="title"/>
          </p:nvPr>
        </p:nvSpPr>
        <p:spPr>
          <a:xfrm>
            <a:off x="640080" y="457200"/>
            <a:ext cx="10881360" cy="914400"/>
          </a:xfrm>
        </p:spPr>
        <p:txBody>
          <a:bodyPr/>
          <a:lstStyle/>
          <a:p>
            <a:r>
              <a:rPr lang="en-US" dirty="0"/>
              <a:t>The Automation of Blue Prism</a:t>
            </a:r>
          </a:p>
        </p:txBody>
      </p:sp>
      <p:sp>
        <p:nvSpPr>
          <p:cNvPr id="3" name="Slide Number Placeholder 2">
            <a:extLst>
              <a:ext uri="{FF2B5EF4-FFF2-40B4-BE49-F238E27FC236}">
                <a16:creationId xmlns:a16="http://schemas.microsoft.com/office/drawing/2014/main" id="{A1559D68-B784-3422-57CE-F7B1FB9F820C}"/>
              </a:ext>
            </a:extLst>
          </p:cNvPr>
          <p:cNvSpPr>
            <a:spLocks noGrp="1"/>
          </p:cNvSpPr>
          <p:nvPr>
            <p:ph type="sldNum" sz="quarter" idx="11"/>
          </p:nvPr>
        </p:nvSpPr>
        <p:spPr>
          <a:xfrm>
            <a:off x="155694" y="6536215"/>
            <a:ext cx="160300" cy="153888"/>
          </a:xfrm>
        </p:spPr>
        <p:txBody>
          <a:bodyPr wrap="square" anchor="b">
            <a:normAutofit/>
          </a:bodyPr>
          <a:lstStyle/>
          <a:p>
            <a:pPr>
              <a:spcAft>
                <a:spcPts val="600"/>
              </a:spcAft>
            </a:pPr>
            <a:fld id="{4B0EDFBC-7666-BA46-8E94-F83EDA5B5493}" type="slidenum">
              <a:rPr lang="en-US" smtClean="0"/>
              <a:pPr>
                <a:spcAft>
                  <a:spcPts val="600"/>
                </a:spcAft>
              </a:pPr>
              <a:t>40</a:t>
            </a:fld>
            <a:endParaRPr lang="en-US"/>
          </a:p>
        </p:txBody>
      </p:sp>
      <p:pic>
        <p:nvPicPr>
          <p:cNvPr id="2049" name="Picture 1" descr="page3image1175209552">
            <a:extLst>
              <a:ext uri="{FF2B5EF4-FFF2-40B4-BE49-F238E27FC236}">
                <a16:creationId xmlns:a16="http://schemas.microsoft.com/office/drawing/2014/main" id="{6A4D804A-95E5-0AA2-2A6C-6688F9B12B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5115" y="1530655"/>
            <a:ext cx="10881360" cy="4733391"/>
          </a:xfrm>
          <a:prstGeom prst="rect">
            <a:avLst/>
          </a:prstGeom>
          <a:solidFill>
            <a:srgbClr val="FFFFFF"/>
          </a:solidFill>
        </p:spPr>
      </p:pic>
      <p:pic>
        <p:nvPicPr>
          <p:cNvPr id="2" name="Picture 1">
            <a:extLst>
              <a:ext uri="{FF2B5EF4-FFF2-40B4-BE49-F238E27FC236}">
                <a16:creationId xmlns:a16="http://schemas.microsoft.com/office/drawing/2014/main" id="{30C39D32-2F45-53D6-92B3-E0882D29AF52}"/>
              </a:ext>
            </a:extLst>
          </p:cNvPr>
          <p:cNvPicPr>
            <a:picLocks noChangeAspect="1"/>
          </p:cNvPicPr>
          <p:nvPr/>
        </p:nvPicPr>
        <p:blipFill>
          <a:blip r:embed="rId3"/>
          <a:stretch>
            <a:fillRect/>
          </a:stretch>
        </p:blipFill>
        <p:spPr>
          <a:xfrm>
            <a:off x="315995" y="4124366"/>
            <a:ext cx="6726556" cy="2276434"/>
          </a:xfrm>
          <a:prstGeom prst="rect">
            <a:avLst/>
          </a:prstGeom>
        </p:spPr>
      </p:pic>
      <p:pic>
        <p:nvPicPr>
          <p:cNvPr id="4" name="Picture 3">
            <a:extLst>
              <a:ext uri="{FF2B5EF4-FFF2-40B4-BE49-F238E27FC236}">
                <a16:creationId xmlns:a16="http://schemas.microsoft.com/office/drawing/2014/main" id="{1D5491DD-A95D-1A5D-58AE-27E654C62031}"/>
              </a:ext>
            </a:extLst>
          </p:cNvPr>
          <p:cNvPicPr>
            <a:picLocks noChangeAspect="1"/>
          </p:cNvPicPr>
          <p:nvPr/>
        </p:nvPicPr>
        <p:blipFill>
          <a:blip r:embed="rId3"/>
          <a:stretch>
            <a:fillRect/>
          </a:stretch>
        </p:blipFill>
        <p:spPr>
          <a:xfrm>
            <a:off x="3649795" y="3965311"/>
            <a:ext cx="1836605" cy="1625600"/>
          </a:xfrm>
          <a:prstGeom prst="rect">
            <a:avLst/>
          </a:prstGeom>
        </p:spPr>
      </p:pic>
      <p:pic>
        <p:nvPicPr>
          <p:cNvPr id="5" name="Picture 4">
            <a:extLst>
              <a:ext uri="{FF2B5EF4-FFF2-40B4-BE49-F238E27FC236}">
                <a16:creationId xmlns:a16="http://schemas.microsoft.com/office/drawing/2014/main" id="{962D8C3D-C865-8770-C0B3-CD0A7B7FA20F}"/>
              </a:ext>
            </a:extLst>
          </p:cNvPr>
          <p:cNvPicPr>
            <a:picLocks noChangeAspect="1"/>
          </p:cNvPicPr>
          <p:nvPr/>
        </p:nvPicPr>
        <p:blipFill>
          <a:blip r:embed="rId3"/>
          <a:stretch>
            <a:fillRect/>
          </a:stretch>
        </p:blipFill>
        <p:spPr>
          <a:xfrm>
            <a:off x="5874866" y="3730454"/>
            <a:ext cx="680169" cy="516993"/>
          </a:xfrm>
          <a:prstGeom prst="rect">
            <a:avLst/>
          </a:prstGeom>
        </p:spPr>
      </p:pic>
      <p:pic>
        <p:nvPicPr>
          <p:cNvPr id="6" name="Picture 9" descr="A picture containing graphics, design&#10;&#10;Description automatically generated">
            <a:extLst>
              <a:ext uri="{FF2B5EF4-FFF2-40B4-BE49-F238E27FC236}">
                <a16:creationId xmlns:a16="http://schemas.microsoft.com/office/drawing/2014/main" id="{13BA3659-EA35-7BF2-DDEC-BD52E327D3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28625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0F8B5-1C44-39F0-1619-FE0F4A5F6D0D}"/>
              </a:ext>
            </a:extLst>
          </p:cNvPr>
          <p:cNvSpPr>
            <a:spLocks noGrp="1"/>
          </p:cNvSpPr>
          <p:nvPr>
            <p:ph type="title"/>
          </p:nvPr>
        </p:nvSpPr>
        <p:spPr/>
        <p:txBody>
          <a:bodyPr/>
          <a:lstStyle/>
          <a:p>
            <a:r>
              <a:rPr lang="en-US" dirty="0"/>
              <a:t>ROM Maturity Stages</a:t>
            </a:r>
          </a:p>
        </p:txBody>
      </p:sp>
      <p:sp>
        <p:nvSpPr>
          <p:cNvPr id="3" name="Slide Number Placeholder 2">
            <a:extLst>
              <a:ext uri="{FF2B5EF4-FFF2-40B4-BE49-F238E27FC236}">
                <a16:creationId xmlns:a16="http://schemas.microsoft.com/office/drawing/2014/main" id="{F75F695A-0505-2E70-308D-A2A55D170AD6}"/>
              </a:ext>
            </a:extLst>
          </p:cNvPr>
          <p:cNvSpPr>
            <a:spLocks noGrp="1"/>
          </p:cNvSpPr>
          <p:nvPr>
            <p:ph type="sldNum" sz="quarter" idx="11"/>
          </p:nvPr>
        </p:nvSpPr>
        <p:spPr/>
        <p:txBody>
          <a:bodyPr/>
          <a:lstStyle/>
          <a:p>
            <a:fld id="{4B0EDFBC-7666-BA46-8E94-F83EDA5B5493}" type="slidenum">
              <a:rPr lang="en-US" smtClean="0"/>
              <a:pPr/>
              <a:t>41</a:t>
            </a:fld>
            <a:endParaRPr lang="en-US"/>
          </a:p>
        </p:txBody>
      </p:sp>
      <p:pic>
        <p:nvPicPr>
          <p:cNvPr id="5" name="Picture 4">
            <a:extLst>
              <a:ext uri="{FF2B5EF4-FFF2-40B4-BE49-F238E27FC236}">
                <a16:creationId xmlns:a16="http://schemas.microsoft.com/office/drawing/2014/main" id="{D3459509-4184-B3F1-D102-AF8BA03B83A9}"/>
              </a:ext>
            </a:extLst>
          </p:cNvPr>
          <p:cNvPicPr>
            <a:picLocks noChangeAspect="1"/>
          </p:cNvPicPr>
          <p:nvPr/>
        </p:nvPicPr>
        <p:blipFill>
          <a:blip r:embed="rId2"/>
          <a:stretch>
            <a:fillRect/>
          </a:stretch>
        </p:blipFill>
        <p:spPr>
          <a:xfrm>
            <a:off x="235844" y="1009477"/>
            <a:ext cx="11933558" cy="4945846"/>
          </a:xfrm>
          <a:prstGeom prst="rect">
            <a:avLst/>
          </a:prstGeom>
        </p:spPr>
      </p:pic>
      <p:pic>
        <p:nvPicPr>
          <p:cNvPr id="4" name="Picture 9" descr="A picture containing graphics, design&#10;&#10;Description automatically generated">
            <a:extLst>
              <a:ext uri="{FF2B5EF4-FFF2-40B4-BE49-F238E27FC236}">
                <a16:creationId xmlns:a16="http://schemas.microsoft.com/office/drawing/2014/main" id="{FD3AFD62-3B11-B188-53DF-4548D30358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9046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654C36-7E3F-4C17-D3C6-894442556DEB}"/>
              </a:ext>
            </a:extLst>
          </p:cNvPr>
          <p:cNvSpPr>
            <a:spLocks noGrp="1"/>
          </p:cNvSpPr>
          <p:nvPr>
            <p:ph type="sldNum" sz="quarter" idx="11"/>
          </p:nvPr>
        </p:nvSpPr>
        <p:spPr/>
        <p:txBody>
          <a:bodyPr/>
          <a:lstStyle/>
          <a:p>
            <a:fld id="{4B0EDFBC-7666-BA46-8E94-F83EDA5B5493}" type="slidenum">
              <a:rPr lang="en-US" smtClean="0"/>
              <a:pPr/>
              <a:t>42</a:t>
            </a:fld>
            <a:endParaRPr lang="en-US"/>
          </a:p>
        </p:txBody>
      </p:sp>
      <p:pic>
        <p:nvPicPr>
          <p:cNvPr id="5" name="Content Placeholder 4">
            <a:extLst>
              <a:ext uri="{FF2B5EF4-FFF2-40B4-BE49-F238E27FC236}">
                <a16:creationId xmlns:a16="http://schemas.microsoft.com/office/drawing/2014/main" id="{344A2F22-E472-75B2-7077-403C7D6ACBA5}"/>
              </a:ext>
            </a:extLst>
          </p:cNvPr>
          <p:cNvPicPr>
            <a:picLocks noGrp="1" noChangeAspect="1"/>
          </p:cNvPicPr>
          <p:nvPr>
            <p:ph sz="quarter" idx="13"/>
          </p:nvPr>
        </p:nvPicPr>
        <p:blipFill>
          <a:blip r:embed="rId2"/>
          <a:stretch>
            <a:fillRect/>
          </a:stretch>
        </p:blipFill>
        <p:spPr>
          <a:xfrm>
            <a:off x="0" y="167897"/>
            <a:ext cx="6617970" cy="6252210"/>
          </a:xfrm>
          <a:prstGeom prst="rect">
            <a:avLst/>
          </a:prstGeom>
        </p:spPr>
      </p:pic>
      <p:pic>
        <p:nvPicPr>
          <p:cNvPr id="6" name="Picture 5">
            <a:extLst>
              <a:ext uri="{FF2B5EF4-FFF2-40B4-BE49-F238E27FC236}">
                <a16:creationId xmlns:a16="http://schemas.microsoft.com/office/drawing/2014/main" id="{BE93E152-B36C-66D0-D7DE-F22B50E1D0B4}"/>
              </a:ext>
            </a:extLst>
          </p:cNvPr>
          <p:cNvPicPr>
            <a:picLocks noChangeAspect="1"/>
          </p:cNvPicPr>
          <p:nvPr/>
        </p:nvPicPr>
        <p:blipFill>
          <a:blip r:embed="rId3"/>
          <a:stretch>
            <a:fillRect/>
          </a:stretch>
        </p:blipFill>
        <p:spPr>
          <a:xfrm>
            <a:off x="6412230" y="284005"/>
            <a:ext cx="5779770" cy="6136102"/>
          </a:xfrm>
          <a:prstGeom prst="rect">
            <a:avLst/>
          </a:prstGeom>
        </p:spPr>
      </p:pic>
      <p:sp>
        <p:nvSpPr>
          <p:cNvPr id="2" name="TextBox 1">
            <a:extLst>
              <a:ext uri="{FF2B5EF4-FFF2-40B4-BE49-F238E27FC236}">
                <a16:creationId xmlns:a16="http://schemas.microsoft.com/office/drawing/2014/main" id="{15CC8123-F35F-A831-0508-7968ED7F899B}"/>
              </a:ext>
            </a:extLst>
          </p:cNvPr>
          <p:cNvSpPr txBox="1"/>
          <p:nvPr/>
        </p:nvSpPr>
        <p:spPr>
          <a:xfrm>
            <a:off x="8674099" y="3718011"/>
            <a:ext cx="1701801" cy="138499"/>
          </a:xfrm>
          <a:prstGeom prst="rect">
            <a:avLst/>
          </a:prstGeom>
          <a:noFill/>
        </p:spPr>
        <p:txBody>
          <a:bodyPr wrap="square" lIns="0" tIns="0" rIns="0" bIns="0" rtlCol="0">
            <a:spAutoFit/>
          </a:bodyPr>
          <a:lstStyle/>
          <a:p>
            <a:pPr algn="l">
              <a:spcBef>
                <a:spcPts val="600"/>
              </a:spcBef>
              <a:spcAft>
                <a:spcPts val="600"/>
              </a:spcAft>
              <a:buClr>
                <a:schemeClr val="accent2"/>
              </a:buClr>
            </a:pPr>
            <a:r>
              <a:rPr lang="en-US" sz="900" dirty="0">
                <a:solidFill>
                  <a:schemeClr val="accent2"/>
                </a:solidFill>
                <a:latin typeface="Arial Nova" panose="020B0504020202020204" pitchFamily="34" charset="0"/>
              </a:rPr>
              <a:t>2 </a:t>
            </a:r>
            <a:r>
              <a:rPr lang="en-US" sz="900" dirty="0" err="1">
                <a:solidFill>
                  <a:schemeClr val="accent2"/>
                </a:solidFill>
                <a:latin typeface="Arial Nova" panose="020B0504020202020204" pitchFamily="34" charset="0"/>
              </a:rPr>
              <a:t>licenças</a:t>
            </a:r>
            <a:r>
              <a:rPr lang="en-US" sz="900" dirty="0">
                <a:solidFill>
                  <a:schemeClr val="accent2"/>
                </a:solidFill>
                <a:latin typeface="Arial Nova" panose="020B0504020202020204" pitchFamily="34" charset="0"/>
              </a:rPr>
              <a:t> per account</a:t>
            </a:r>
          </a:p>
        </p:txBody>
      </p:sp>
      <p:sp>
        <p:nvSpPr>
          <p:cNvPr id="4" name="TextBox 3">
            <a:extLst>
              <a:ext uri="{FF2B5EF4-FFF2-40B4-BE49-F238E27FC236}">
                <a16:creationId xmlns:a16="http://schemas.microsoft.com/office/drawing/2014/main" id="{DA37E5C5-0E7A-7726-B5E1-5F4FD1D1AA26}"/>
              </a:ext>
            </a:extLst>
          </p:cNvPr>
          <p:cNvSpPr txBox="1"/>
          <p:nvPr/>
        </p:nvSpPr>
        <p:spPr>
          <a:xfrm>
            <a:off x="8966200" y="1845733"/>
            <a:ext cx="1540934" cy="123111"/>
          </a:xfrm>
          <a:prstGeom prst="rect">
            <a:avLst/>
          </a:prstGeom>
          <a:noFill/>
        </p:spPr>
        <p:txBody>
          <a:bodyPr wrap="square" lIns="0" tIns="0" rIns="0" bIns="0" rtlCol="0">
            <a:spAutoFit/>
          </a:bodyPr>
          <a:lstStyle/>
          <a:p>
            <a:pPr algn="l">
              <a:spcBef>
                <a:spcPts val="600"/>
              </a:spcBef>
              <a:spcAft>
                <a:spcPts val="600"/>
              </a:spcAft>
              <a:buClr>
                <a:schemeClr val="accent2"/>
              </a:buClr>
            </a:pPr>
            <a:r>
              <a:rPr lang="en-US" sz="800" dirty="0">
                <a:solidFill>
                  <a:schemeClr val="accent2"/>
                </a:solidFill>
                <a:latin typeface="Arial Nova" panose="020B0504020202020204" pitchFamily="34" charset="0"/>
              </a:rPr>
              <a:t>4k </a:t>
            </a:r>
            <a:r>
              <a:rPr lang="en-US" sz="800" dirty="0" err="1">
                <a:solidFill>
                  <a:schemeClr val="accent2"/>
                </a:solidFill>
                <a:latin typeface="Arial Nova" panose="020B0504020202020204" pitchFamily="34" charset="0"/>
              </a:rPr>
              <a:t>páginas</a:t>
            </a:r>
            <a:r>
              <a:rPr lang="en-US" sz="800" dirty="0">
                <a:solidFill>
                  <a:schemeClr val="accent2"/>
                </a:solidFill>
                <a:latin typeface="Arial Nova" panose="020B0504020202020204" pitchFamily="34" charset="0"/>
              </a:rPr>
              <a:t> </a:t>
            </a:r>
            <a:r>
              <a:rPr lang="en-US" sz="800" dirty="0" err="1">
                <a:solidFill>
                  <a:schemeClr val="accent2"/>
                </a:solidFill>
                <a:latin typeface="Arial Nova" panose="020B0504020202020204" pitchFamily="34" charset="0"/>
              </a:rPr>
              <a:t>por</a:t>
            </a:r>
            <a:r>
              <a:rPr lang="en-US" sz="800" dirty="0">
                <a:solidFill>
                  <a:schemeClr val="accent2"/>
                </a:solidFill>
                <a:latin typeface="Arial Nova" panose="020B0504020202020204" pitchFamily="34" charset="0"/>
              </a:rPr>
              <a:t> </a:t>
            </a:r>
            <a:r>
              <a:rPr lang="en-US" sz="800" dirty="0" err="1">
                <a:solidFill>
                  <a:schemeClr val="accent2"/>
                </a:solidFill>
                <a:latin typeface="Arial Nova" panose="020B0504020202020204" pitchFamily="34" charset="0"/>
              </a:rPr>
              <a:t>mes</a:t>
            </a:r>
            <a:r>
              <a:rPr lang="en-US" sz="800" dirty="0">
                <a:solidFill>
                  <a:schemeClr val="accent2"/>
                </a:solidFill>
                <a:latin typeface="Arial Nova" panose="020B0504020202020204" pitchFamily="34" charset="0"/>
              </a:rPr>
              <a:t> </a:t>
            </a:r>
            <a:r>
              <a:rPr lang="en-US" sz="800" dirty="0" err="1">
                <a:solidFill>
                  <a:schemeClr val="accent2"/>
                </a:solidFill>
                <a:latin typeface="Arial Nova" panose="020B0504020202020204" pitchFamily="34" charset="0"/>
              </a:rPr>
              <a:t>por</a:t>
            </a:r>
            <a:r>
              <a:rPr lang="en-US" sz="800" dirty="0">
                <a:solidFill>
                  <a:schemeClr val="accent2"/>
                </a:solidFill>
                <a:latin typeface="Arial Nova" panose="020B0504020202020204" pitchFamily="34" charset="0"/>
              </a:rPr>
              <a:t> </a:t>
            </a:r>
            <a:r>
              <a:rPr lang="en-US" sz="800" dirty="0" err="1">
                <a:solidFill>
                  <a:schemeClr val="accent2"/>
                </a:solidFill>
                <a:latin typeface="Arial Nova" panose="020B0504020202020204" pitchFamily="34" charset="0"/>
              </a:rPr>
              <a:t>licença</a:t>
            </a:r>
            <a:endParaRPr lang="en-US" sz="800" dirty="0">
              <a:solidFill>
                <a:schemeClr val="accent2"/>
              </a:solidFill>
              <a:latin typeface="Arial Nova" panose="020B0504020202020204" pitchFamily="34" charset="0"/>
            </a:endParaRPr>
          </a:p>
        </p:txBody>
      </p:sp>
      <p:sp>
        <p:nvSpPr>
          <p:cNvPr id="7" name="TextBox 6">
            <a:extLst>
              <a:ext uri="{FF2B5EF4-FFF2-40B4-BE49-F238E27FC236}">
                <a16:creationId xmlns:a16="http://schemas.microsoft.com/office/drawing/2014/main" id="{DC37DB6D-9A48-9860-54EB-73C5348F40EE}"/>
              </a:ext>
            </a:extLst>
          </p:cNvPr>
          <p:cNvSpPr txBox="1"/>
          <p:nvPr/>
        </p:nvSpPr>
        <p:spPr>
          <a:xfrm>
            <a:off x="8895715" y="2472896"/>
            <a:ext cx="558800" cy="123111"/>
          </a:xfrm>
          <a:prstGeom prst="rect">
            <a:avLst/>
          </a:prstGeom>
          <a:noFill/>
        </p:spPr>
        <p:txBody>
          <a:bodyPr wrap="square" lIns="0" tIns="0" rIns="0" bIns="0" rtlCol="0">
            <a:spAutoFit/>
          </a:bodyPr>
          <a:lstStyle/>
          <a:p>
            <a:pPr algn="l">
              <a:spcBef>
                <a:spcPts val="600"/>
              </a:spcBef>
              <a:spcAft>
                <a:spcPts val="600"/>
              </a:spcAft>
              <a:buClr>
                <a:schemeClr val="accent2"/>
              </a:buClr>
            </a:pPr>
            <a:r>
              <a:rPr lang="en-US" sz="800" dirty="0" err="1">
                <a:solidFill>
                  <a:schemeClr val="accent2"/>
                </a:solidFill>
                <a:latin typeface="Arial Nova" panose="020B0504020202020204" pitchFamily="34" charset="0"/>
              </a:rPr>
              <a:t>Unlimitted</a:t>
            </a:r>
            <a:endParaRPr lang="en-US" sz="800" dirty="0">
              <a:solidFill>
                <a:schemeClr val="accent2"/>
              </a:solidFill>
              <a:latin typeface="Arial Nova" panose="020B0504020202020204" pitchFamily="34" charset="0"/>
            </a:endParaRPr>
          </a:p>
        </p:txBody>
      </p:sp>
      <p:sp>
        <p:nvSpPr>
          <p:cNvPr id="9" name="TextBox 8">
            <a:extLst>
              <a:ext uri="{FF2B5EF4-FFF2-40B4-BE49-F238E27FC236}">
                <a16:creationId xmlns:a16="http://schemas.microsoft.com/office/drawing/2014/main" id="{F0F08CE1-9681-9D67-9BEB-C9532889CFCF}"/>
              </a:ext>
            </a:extLst>
          </p:cNvPr>
          <p:cNvSpPr txBox="1"/>
          <p:nvPr/>
        </p:nvSpPr>
        <p:spPr>
          <a:xfrm>
            <a:off x="8912650" y="2951320"/>
            <a:ext cx="558800" cy="123111"/>
          </a:xfrm>
          <a:prstGeom prst="rect">
            <a:avLst/>
          </a:prstGeom>
          <a:noFill/>
        </p:spPr>
        <p:txBody>
          <a:bodyPr wrap="square" lIns="0" tIns="0" rIns="0" bIns="0" rtlCol="0">
            <a:spAutoFit/>
          </a:bodyPr>
          <a:lstStyle/>
          <a:p>
            <a:pPr algn="l">
              <a:spcBef>
                <a:spcPts val="600"/>
              </a:spcBef>
              <a:spcAft>
                <a:spcPts val="600"/>
              </a:spcAft>
              <a:buClr>
                <a:schemeClr val="accent2"/>
              </a:buClr>
            </a:pPr>
            <a:r>
              <a:rPr lang="en-US" sz="800" dirty="0" err="1">
                <a:solidFill>
                  <a:schemeClr val="accent2"/>
                </a:solidFill>
                <a:latin typeface="Arial Nova" panose="020B0504020202020204" pitchFamily="34" charset="0"/>
              </a:rPr>
              <a:t>Unlimitted</a:t>
            </a:r>
            <a:endParaRPr lang="en-US" sz="800" dirty="0">
              <a:solidFill>
                <a:schemeClr val="accent2"/>
              </a:solidFill>
              <a:latin typeface="Arial Nova" panose="020B0504020202020204" pitchFamily="34" charset="0"/>
            </a:endParaRPr>
          </a:p>
        </p:txBody>
      </p:sp>
      <p:sp>
        <p:nvSpPr>
          <p:cNvPr id="10" name="TextBox 9">
            <a:extLst>
              <a:ext uri="{FF2B5EF4-FFF2-40B4-BE49-F238E27FC236}">
                <a16:creationId xmlns:a16="http://schemas.microsoft.com/office/drawing/2014/main" id="{DE1F1FB5-F191-A2B6-1C0D-B1B250B3691B}"/>
              </a:ext>
            </a:extLst>
          </p:cNvPr>
          <p:cNvSpPr txBox="1"/>
          <p:nvPr/>
        </p:nvSpPr>
        <p:spPr>
          <a:xfrm>
            <a:off x="8895715" y="3227971"/>
            <a:ext cx="558800" cy="123111"/>
          </a:xfrm>
          <a:prstGeom prst="rect">
            <a:avLst/>
          </a:prstGeom>
          <a:noFill/>
        </p:spPr>
        <p:txBody>
          <a:bodyPr wrap="square" lIns="0" tIns="0" rIns="0" bIns="0" rtlCol="0">
            <a:spAutoFit/>
          </a:bodyPr>
          <a:lstStyle/>
          <a:p>
            <a:pPr algn="l">
              <a:spcBef>
                <a:spcPts val="600"/>
              </a:spcBef>
              <a:spcAft>
                <a:spcPts val="600"/>
              </a:spcAft>
              <a:buClr>
                <a:schemeClr val="accent2"/>
              </a:buClr>
            </a:pPr>
            <a:r>
              <a:rPr lang="en-US" sz="800" dirty="0" err="1">
                <a:solidFill>
                  <a:schemeClr val="accent2"/>
                </a:solidFill>
                <a:latin typeface="Arial Nova" panose="020B0504020202020204" pitchFamily="34" charset="0"/>
              </a:rPr>
              <a:t>Unlimitted</a:t>
            </a:r>
            <a:endParaRPr lang="en-US" sz="800" dirty="0">
              <a:solidFill>
                <a:schemeClr val="accent2"/>
              </a:solidFill>
              <a:latin typeface="Arial Nova" panose="020B0504020202020204" pitchFamily="34" charset="0"/>
            </a:endParaRPr>
          </a:p>
        </p:txBody>
      </p:sp>
      <p:sp>
        <p:nvSpPr>
          <p:cNvPr id="11" name="TextBox 10">
            <a:extLst>
              <a:ext uri="{FF2B5EF4-FFF2-40B4-BE49-F238E27FC236}">
                <a16:creationId xmlns:a16="http://schemas.microsoft.com/office/drawing/2014/main" id="{A1071225-6956-C817-64B5-E72048C21661}"/>
              </a:ext>
            </a:extLst>
          </p:cNvPr>
          <p:cNvSpPr txBox="1"/>
          <p:nvPr/>
        </p:nvSpPr>
        <p:spPr>
          <a:xfrm>
            <a:off x="8895715" y="2105967"/>
            <a:ext cx="558800" cy="123111"/>
          </a:xfrm>
          <a:prstGeom prst="rect">
            <a:avLst/>
          </a:prstGeom>
          <a:noFill/>
        </p:spPr>
        <p:txBody>
          <a:bodyPr wrap="square" lIns="0" tIns="0" rIns="0" bIns="0" rtlCol="0">
            <a:spAutoFit/>
          </a:bodyPr>
          <a:lstStyle/>
          <a:p>
            <a:pPr algn="l">
              <a:spcBef>
                <a:spcPts val="600"/>
              </a:spcBef>
              <a:spcAft>
                <a:spcPts val="600"/>
              </a:spcAft>
              <a:buClr>
                <a:schemeClr val="accent2"/>
              </a:buClr>
            </a:pPr>
            <a:r>
              <a:rPr lang="en-US" sz="800" dirty="0" err="1">
                <a:solidFill>
                  <a:schemeClr val="accent2"/>
                </a:solidFill>
                <a:latin typeface="Arial Nova" panose="020B0504020202020204" pitchFamily="34" charset="0"/>
              </a:rPr>
              <a:t>Unlimitted</a:t>
            </a:r>
            <a:endParaRPr lang="en-US" sz="800" dirty="0">
              <a:solidFill>
                <a:schemeClr val="accent2"/>
              </a:solidFill>
              <a:latin typeface="Arial Nova" panose="020B0504020202020204" pitchFamily="34" charset="0"/>
            </a:endParaRPr>
          </a:p>
        </p:txBody>
      </p:sp>
      <p:sp>
        <p:nvSpPr>
          <p:cNvPr id="12" name="TextBox 11">
            <a:extLst>
              <a:ext uri="{FF2B5EF4-FFF2-40B4-BE49-F238E27FC236}">
                <a16:creationId xmlns:a16="http://schemas.microsoft.com/office/drawing/2014/main" id="{7ACE4320-52CC-06DC-2F0C-590F0A0F5434}"/>
              </a:ext>
            </a:extLst>
          </p:cNvPr>
          <p:cNvSpPr txBox="1"/>
          <p:nvPr/>
        </p:nvSpPr>
        <p:spPr>
          <a:xfrm>
            <a:off x="9165168" y="4655867"/>
            <a:ext cx="753534" cy="123111"/>
          </a:xfrm>
          <a:prstGeom prst="rect">
            <a:avLst/>
          </a:prstGeom>
          <a:noFill/>
        </p:spPr>
        <p:txBody>
          <a:bodyPr wrap="square" lIns="0" tIns="0" rIns="0" bIns="0" rtlCol="0">
            <a:spAutoFit/>
          </a:bodyPr>
          <a:lstStyle/>
          <a:p>
            <a:pPr algn="l">
              <a:spcBef>
                <a:spcPts val="600"/>
              </a:spcBef>
              <a:spcAft>
                <a:spcPts val="600"/>
              </a:spcAft>
              <a:buClr>
                <a:schemeClr val="accent2"/>
              </a:buClr>
            </a:pPr>
            <a:r>
              <a:rPr lang="en-US" sz="800" dirty="0">
                <a:solidFill>
                  <a:schemeClr val="accent2"/>
                </a:solidFill>
                <a:latin typeface="Arial Nova" panose="020B0504020202020204" pitchFamily="34" charset="0"/>
              </a:rPr>
              <a:t>397 T-Codes</a:t>
            </a:r>
          </a:p>
        </p:txBody>
      </p:sp>
      <p:pic>
        <p:nvPicPr>
          <p:cNvPr id="8" name="Picture 9" descr="A picture containing graphics, design&#10;&#10;Description automatically generated">
            <a:extLst>
              <a:ext uri="{FF2B5EF4-FFF2-40B4-BE49-F238E27FC236}">
                <a16:creationId xmlns:a16="http://schemas.microsoft.com/office/drawing/2014/main" id="{CB2835A8-7185-43A9-3439-08963E932D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73012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raphical user interface, application&#10;&#10;Description automatically generated">
            <a:extLst>
              <a:ext uri="{FF2B5EF4-FFF2-40B4-BE49-F238E27FC236}">
                <a16:creationId xmlns:a16="http://schemas.microsoft.com/office/drawing/2014/main" id="{EEB4979B-37FF-4554-88B2-799D3280E3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95" b="795"/>
          <a:stretch>
            <a:fillRect/>
          </a:stretch>
        </p:blipFill>
        <p:spPr/>
      </p:pic>
      <p:sp>
        <p:nvSpPr>
          <p:cNvPr id="5" name="Content Placeholder 4">
            <a:extLst>
              <a:ext uri="{FF2B5EF4-FFF2-40B4-BE49-F238E27FC236}">
                <a16:creationId xmlns:a16="http://schemas.microsoft.com/office/drawing/2014/main" id="{72A0D46D-74EA-40EE-8BB0-DA228F1DA7FC}"/>
              </a:ext>
            </a:extLst>
          </p:cNvPr>
          <p:cNvSpPr>
            <a:spLocks noGrp="1"/>
          </p:cNvSpPr>
          <p:nvPr>
            <p:ph type="body" idx="1"/>
          </p:nvPr>
        </p:nvSpPr>
        <p:spPr>
          <a:xfrm>
            <a:off x="6250240" y="5068231"/>
            <a:ext cx="5176771" cy="1021794"/>
          </a:xfrm>
        </p:spPr>
        <p:txBody>
          <a:bodyPr>
            <a:normAutofit/>
          </a:bodyPr>
          <a:lstStyle/>
          <a:p>
            <a:r>
              <a:rPr lang="en-US" sz="700" dirty="0">
                <a:effectLst/>
                <a:latin typeface="Calibri" panose="020F0502020204030204" pitchFamily="34" charset="0"/>
                <a:ea typeface="Calibri" panose="020F0502020204030204" pitchFamily="34" charset="0"/>
              </a:rPr>
              <a:t>This graphic was published by Gartner, Inc. as part of a larger research document and should be evaluated in the context of the entire document. The Gartner document is available upon request from [insert client name or reprint URL].</a:t>
            </a:r>
            <a:br>
              <a:rPr lang="en-US" sz="700" dirty="0">
                <a:effectLst/>
                <a:latin typeface="Calibri" panose="020F0502020204030204" pitchFamily="34" charset="0"/>
                <a:ea typeface="Calibri" panose="020F0502020204030204" pitchFamily="34" charset="0"/>
              </a:rPr>
            </a:br>
            <a:br>
              <a:rPr lang="en-US" sz="700" dirty="0">
                <a:effectLst/>
                <a:latin typeface="Calibri" panose="020F0502020204030204" pitchFamily="34" charset="0"/>
                <a:ea typeface="Calibri" panose="020F0502020204030204" pitchFamily="34" charset="0"/>
              </a:rPr>
            </a:br>
            <a:r>
              <a:rPr lang="en-US" sz="700" dirty="0">
                <a:effectLst/>
                <a:latin typeface="Calibri" panose="020F0502020204030204" pitchFamily="34" charset="0"/>
                <a:ea typeface="Calibri" panose="020F0502020204030204" pitchFamily="34" charset="0"/>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r>
              <a:rPr lang="en-US" sz="700" dirty="0">
                <a:effectLst/>
                <a:latin typeface="Calibri" panose="020F0502020204030204" pitchFamily="34" charset="0"/>
                <a:ea typeface="Calibri" panose="020F0502020204030204" pitchFamily="34" charset="0"/>
              </a:rPr>
              <a:t>GARTNER and Magic Quadrant are registered trademarks and service mark of Gartner, Inc. and/or its affiliates in the U.S. and internationally and are used herein with permission. All rights reserved.</a:t>
            </a:r>
            <a:endParaRPr lang="en-GB" sz="600" dirty="0"/>
          </a:p>
        </p:txBody>
      </p:sp>
      <p:sp>
        <p:nvSpPr>
          <p:cNvPr id="6" name="Title 5">
            <a:extLst>
              <a:ext uri="{FF2B5EF4-FFF2-40B4-BE49-F238E27FC236}">
                <a16:creationId xmlns:a16="http://schemas.microsoft.com/office/drawing/2014/main" id="{E64D7737-2CE9-4DAB-B820-216E13044A11}"/>
              </a:ext>
            </a:extLst>
          </p:cNvPr>
          <p:cNvSpPr>
            <a:spLocks noGrp="1"/>
          </p:cNvSpPr>
          <p:nvPr>
            <p:ph type="title"/>
          </p:nvPr>
        </p:nvSpPr>
        <p:spPr>
          <a:xfrm>
            <a:off x="6522720" y="1056744"/>
            <a:ext cx="4846006" cy="1215115"/>
          </a:xfrm>
        </p:spPr>
        <p:txBody>
          <a:bodyPr/>
          <a:lstStyle/>
          <a:p>
            <a:pPr algn="l"/>
            <a:r>
              <a:rPr lang="en-US" sz="2800" b="1" cap="none" dirty="0">
                <a:effectLst/>
                <a:latin typeface="-apple-system"/>
              </a:rPr>
              <a:t>SS&amp;C BLUE </a:t>
            </a:r>
            <a:r>
              <a:rPr lang="en-US" sz="2800" b="1" cap="none" dirty="0">
                <a:solidFill>
                  <a:srgbClr val="FFFFFF"/>
                </a:solidFill>
                <a:effectLst/>
                <a:latin typeface="-apple-system"/>
              </a:rPr>
              <a:t>PRISM Named 2022 Gartner</a:t>
            </a:r>
            <a:r>
              <a:rPr lang="en-US" sz="2400" baseline="30000" dirty="0">
                <a:latin typeface="Arial Nova"/>
              </a:rPr>
              <a:t> ®</a:t>
            </a:r>
            <a:r>
              <a:rPr lang="en-US" sz="2800" b="1" cap="none" dirty="0">
                <a:solidFill>
                  <a:srgbClr val="FFFFFF"/>
                </a:solidFill>
                <a:effectLst/>
                <a:latin typeface="-apple-system"/>
              </a:rPr>
              <a:t> Magic Quadrant</a:t>
            </a:r>
            <a:r>
              <a:rPr lang="en-US" sz="3200" b="1" cap="none" baseline="30000" dirty="0">
                <a:solidFill>
                  <a:srgbClr val="FFFFFF"/>
                </a:solidFill>
                <a:effectLst/>
                <a:latin typeface="-apple-system"/>
              </a:rPr>
              <a:t>™</a:t>
            </a:r>
            <a:r>
              <a:rPr lang="en-US" sz="2800" b="1" cap="none" dirty="0">
                <a:solidFill>
                  <a:srgbClr val="FFFFFF"/>
                </a:solidFill>
                <a:effectLst/>
                <a:latin typeface="-apple-system"/>
              </a:rPr>
              <a:t> Leader For </a:t>
            </a:r>
            <a:r>
              <a:rPr lang="en-US" sz="2800" b="1" dirty="0">
                <a:solidFill>
                  <a:srgbClr val="FFFFFF"/>
                </a:solidFill>
                <a:effectLst/>
                <a:latin typeface="-apple-system"/>
              </a:rPr>
              <a:t>RPA</a:t>
            </a:r>
          </a:p>
        </p:txBody>
      </p:sp>
      <p:sp>
        <p:nvSpPr>
          <p:cNvPr id="4" name="Slide Number Placeholder 3">
            <a:extLst>
              <a:ext uri="{FF2B5EF4-FFF2-40B4-BE49-F238E27FC236}">
                <a16:creationId xmlns:a16="http://schemas.microsoft.com/office/drawing/2014/main" id="{8712F782-C02A-41CA-8FB3-EB7AB9D88DD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srgbClr val="000000">
                  <a:lumMod val="65000"/>
                  <a:lumOff val="35000"/>
                </a:srgbClr>
              </a:solidFill>
              <a:effectLst/>
              <a:uLnTx/>
              <a:uFillTx/>
              <a:latin typeface="Arial Nova" panose="020B0504020202020204" pitchFamily="34" charset="0"/>
              <a:ea typeface="+mn-ea"/>
              <a:cs typeface="+mn-cs"/>
            </a:endParaRPr>
          </a:p>
        </p:txBody>
      </p:sp>
      <p:sp>
        <p:nvSpPr>
          <p:cNvPr id="2" name="TextBox 1">
            <a:extLst>
              <a:ext uri="{FF2B5EF4-FFF2-40B4-BE49-F238E27FC236}">
                <a16:creationId xmlns:a16="http://schemas.microsoft.com/office/drawing/2014/main" id="{06A016A3-379D-CA90-C56F-98C7623A0C65}"/>
              </a:ext>
            </a:extLst>
          </p:cNvPr>
          <p:cNvSpPr txBox="1"/>
          <p:nvPr/>
        </p:nvSpPr>
        <p:spPr>
          <a:xfrm>
            <a:off x="6522720" y="2858722"/>
            <a:ext cx="4572000"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
                <a:srgbClr val="006CB7"/>
              </a:buClr>
              <a:buSzTx/>
              <a:buFontTx/>
              <a:buNone/>
              <a:tabLst/>
              <a:defRPr/>
            </a:pPr>
            <a:r>
              <a:rPr kumimoji="0" lang="en-US" sz="2000" b="0" i="0" u="none" strike="noStrike" kern="1200" cap="none" spc="0" normalizeH="0" baseline="0" noProof="0">
                <a:ln>
                  <a:noFill/>
                </a:ln>
                <a:solidFill>
                  <a:srgbClr val="FFFFFF"/>
                </a:solidFill>
                <a:effectLst/>
                <a:uLnTx/>
                <a:uFillTx/>
                <a:latin typeface="Arial Nova" panose="020B0504020202020204" pitchFamily="34" charset="0"/>
                <a:ea typeface="+mn-ea"/>
                <a:cs typeface="+mn-cs"/>
              </a:rPr>
              <a:t>For the 4th consecutive year, SS&amp;C Blue Prism is a Leader in the 2022 Gartner Magic Quadrant for Robotic Process Automation for Completeness of Vision and Ability to Execute. </a:t>
            </a:r>
            <a:endParaRPr kumimoji="0" lang="en-GB" sz="2000" b="0" i="0" u="none" strike="noStrike" kern="1200" cap="none" spc="0" normalizeH="0" baseline="0" noProof="0" err="1">
              <a:ln>
                <a:noFill/>
              </a:ln>
              <a:solidFill>
                <a:srgbClr val="FFFFFF"/>
              </a:solidFill>
              <a:effectLst/>
              <a:uLnTx/>
              <a:uFillTx/>
              <a:latin typeface="Arial Nova" panose="020B0504020202020204" pitchFamily="34" charset="0"/>
              <a:ea typeface="+mn-ea"/>
              <a:cs typeface="+mn-cs"/>
            </a:endParaRPr>
          </a:p>
        </p:txBody>
      </p:sp>
      <p:sp>
        <p:nvSpPr>
          <p:cNvPr id="7" name="Oval 6">
            <a:extLst>
              <a:ext uri="{FF2B5EF4-FFF2-40B4-BE49-F238E27FC236}">
                <a16:creationId xmlns:a16="http://schemas.microsoft.com/office/drawing/2014/main" id="{76727A13-2808-12C5-7264-57223B85309C}"/>
              </a:ext>
            </a:extLst>
          </p:cNvPr>
          <p:cNvSpPr/>
          <p:nvPr/>
        </p:nvSpPr>
        <p:spPr>
          <a:xfrm>
            <a:off x="4298122" y="2138017"/>
            <a:ext cx="101600" cy="101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8" name="Oval 7">
            <a:extLst>
              <a:ext uri="{FF2B5EF4-FFF2-40B4-BE49-F238E27FC236}">
                <a16:creationId xmlns:a16="http://schemas.microsoft.com/office/drawing/2014/main" id="{3509DEC6-A251-7B4C-F34E-2C538BE7C50A}"/>
              </a:ext>
            </a:extLst>
          </p:cNvPr>
          <p:cNvSpPr/>
          <p:nvPr/>
        </p:nvSpPr>
        <p:spPr>
          <a:xfrm>
            <a:off x="3594179" y="2682303"/>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10" name="Oval 9">
            <a:extLst>
              <a:ext uri="{FF2B5EF4-FFF2-40B4-BE49-F238E27FC236}">
                <a16:creationId xmlns:a16="http://schemas.microsoft.com/office/drawing/2014/main" id="{AF08B1ED-6FDD-84DC-C93E-E54C042CC39F}"/>
              </a:ext>
            </a:extLst>
          </p:cNvPr>
          <p:cNvSpPr/>
          <p:nvPr/>
        </p:nvSpPr>
        <p:spPr>
          <a:xfrm>
            <a:off x="4631950" y="2481522"/>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11" name="Oval 10">
            <a:extLst>
              <a:ext uri="{FF2B5EF4-FFF2-40B4-BE49-F238E27FC236}">
                <a16:creationId xmlns:a16="http://schemas.microsoft.com/office/drawing/2014/main" id="{7A11CECB-4D6A-2C4C-ABFB-EA5CB8BEC9BC}"/>
              </a:ext>
            </a:extLst>
          </p:cNvPr>
          <p:cNvSpPr/>
          <p:nvPr/>
        </p:nvSpPr>
        <p:spPr>
          <a:xfrm>
            <a:off x="4598084" y="2214834"/>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12" name="Oval 11">
            <a:extLst>
              <a:ext uri="{FF2B5EF4-FFF2-40B4-BE49-F238E27FC236}">
                <a16:creationId xmlns:a16="http://schemas.microsoft.com/office/drawing/2014/main" id="{56A830DE-3A3D-67BD-499E-BC7C6376E04A}"/>
              </a:ext>
            </a:extLst>
          </p:cNvPr>
          <p:cNvSpPr/>
          <p:nvPr/>
        </p:nvSpPr>
        <p:spPr>
          <a:xfrm>
            <a:off x="4830312" y="1775160"/>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13" name="Oval 12">
            <a:extLst>
              <a:ext uri="{FF2B5EF4-FFF2-40B4-BE49-F238E27FC236}">
                <a16:creationId xmlns:a16="http://schemas.microsoft.com/office/drawing/2014/main" id="{F7F8A4B3-3741-B2FE-EDDB-591EE6F11A06}"/>
              </a:ext>
            </a:extLst>
          </p:cNvPr>
          <p:cNvSpPr/>
          <p:nvPr/>
        </p:nvSpPr>
        <p:spPr>
          <a:xfrm>
            <a:off x="2932388" y="3160380"/>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14" name="Oval 13">
            <a:extLst>
              <a:ext uri="{FF2B5EF4-FFF2-40B4-BE49-F238E27FC236}">
                <a16:creationId xmlns:a16="http://schemas.microsoft.com/office/drawing/2014/main" id="{55985E7B-D587-0371-79A0-D2269CE158A3}"/>
              </a:ext>
            </a:extLst>
          </p:cNvPr>
          <p:cNvSpPr/>
          <p:nvPr/>
        </p:nvSpPr>
        <p:spPr>
          <a:xfrm>
            <a:off x="2970662" y="3551484"/>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15" name="Oval 14">
            <a:extLst>
              <a:ext uri="{FF2B5EF4-FFF2-40B4-BE49-F238E27FC236}">
                <a16:creationId xmlns:a16="http://schemas.microsoft.com/office/drawing/2014/main" id="{88D9FEDB-CBA9-1E09-6ED6-94D414CD0396}"/>
              </a:ext>
            </a:extLst>
          </p:cNvPr>
          <p:cNvSpPr/>
          <p:nvPr/>
        </p:nvSpPr>
        <p:spPr>
          <a:xfrm>
            <a:off x="4407013" y="3479247"/>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16" name="Oval 15">
            <a:extLst>
              <a:ext uri="{FF2B5EF4-FFF2-40B4-BE49-F238E27FC236}">
                <a16:creationId xmlns:a16="http://schemas.microsoft.com/office/drawing/2014/main" id="{9852A553-047D-5B63-8593-CE99C027AF90}"/>
              </a:ext>
            </a:extLst>
          </p:cNvPr>
          <p:cNvSpPr/>
          <p:nvPr/>
        </p:nvSpPr>
        <p:spPr>
          <a:xfrm>
            <a:off x="3740316" y="3893153"/>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17" name="Oval 16">
            <a:extLst>
              <a:ext uri="{FF2B5EF4-FFF2-40B4-BE49-F238E27FC236}">
                <a16:creationId xmlns:a16="http://schemas.microsoft.com/office/drawing/2014/main" id="{34F590F7-52DA-D3CB-6488-B6BAB5D52F53}"/>
              </a:ext>
            </a:extLst>
          </p:cNvPr>
          <p:cNvSpPr/>
          <p:nvPr/>
        </p:nvSpPr>
        <p:spPr>
          <a:xfrm>
            <a:off x="4409006" y="3842353"/>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18" name="Oval 17">
            <a:extLst>
              <a:ext uri="{FF2B5EF4-FFF2-40B4-BE49-F238E27FC236}">
                <a16:creationId xmlns:a16="http://schemas.microsoft.com/office/drawing/2014/main" id="{40057F11-2F8E-21BB-00F2-57AD78909C69}"/>
              </a:ext>
            </a:extLst>
          </p:cNvPr>
          <p:cNvSpPr/>
          <p:nvPr/>
        </p:nvSpPr>
        <p:spPr>
          <a:xfrm>
            <a:off x="4718179" y="4160753"/>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19" name="Oval 18">
            <a:extLst>
              <a:ext uri="{FF2B5EF4-FFF2-40B4-BE49-F238E27FC236}">
                <a16:creationId xmlns:a16="http://schemas.microsoft.com/office/drawing/2014/main" id="{ED0A6BEF-5DE2-ADF0-A90D-4A1E43B98166}"/>
              </a:ext>
            </a:extLst>
          </p:cNvPr>
          <p:cNvSpPr/>
          <p:nvPr/>
        </p:nvSpPr>
        <p:spPr>
          <a:xfrm>
            <a:off x="3145330" y="4321057"/>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20" name="Oval 19">
            <a:extLst>
              <a:ext uri="{FF2B5EF4-FFF2-40B4-BE49-F238E27FC236}">
                <a16:creationId xmlns:a16="http://schemas.microsoft.com/office/drawing/2014/main" id="{E5AD95EB-0AA3-6923-D589-A80DA1760DA6}"/>
              </a:ext>
            </a:extLst>
          </p:cNvPr>
          <p:cNvSpPr/>
          <p:nvPr/>
        </p:nvSpPr>
        <p:spPr>
          <a:xfrm>
            <a:off x="2995714" y="4577812"/>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21" name="Oval 20">
            <a:extLst>
              <a:ext uri="{FF2B5EF4-FFF2-40B4-BE49-F238E27FC236}">
                <a16:creationId xmlns:a16="http://schemas.microsoft.com/office/drawing/2014/main" id="{257FA821-030E-7A1B-FB56-B68461D9F996}"/>
              </a:ext>
            </a:extLst>
          </p:cNvPr>
          <p:cNvSpPr/>
          <p:nvPr/>
        </p:nvSpPr>
        <p:spPr>
          <a:xfrm>
            <a:off x="2803459" y="3880627"/>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sp>
        <p:nvSpPr>
          <p:cNvPr id="22" name="Oval 21">
            <a:extLst>
              <a:ext uri="{FF2B5EF4-FFF2-40B4-BE49-F238E27FC236}">
                <a16:creationId xmlns:a16="http://schemas.microsoft.com/office/drawing/2014/main" id="{8CC5D388-E491-29C1-0CAD-96D5FFB67465}"/>
              </a:ext>
            </a:extLst>
          </p:cNvPr>
          <p:cNvSpPr/>
          <p:nvPr/>
        </p:nvSpPr>
        <p:spPr>
          <a:xfrm>
            <a:off x="1892727" y="3769289"/>
            <a:ext cx="101600" cy="10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highlight>
                <a:srgbClr val="97CEC8"/>
              </a:highlight>
            </a:endParaRPr>
          </a:p>
        </p:txBody>
      </p:sp>
      <p:pic>
        <p:nvPicPr>
          <p:cNvPr id="3" name="Picture 9" descr="A picture containing graphics, design&#10;&#10;Description automatically generated">
            <a:extLst>
              <a:ext uri="{FF2B5EF4-FFF2-40B4-BE49-F238E27FC236}">
                <a16:creationId xmlns:a16="http://schemas.microsoft.com/office/drawing/2014/main" id="{B1C42279-CACD-41E0-BB1B-79CB8AD9D4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13225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A9AA6A-0BD6-EDD8-2967-65B4A7E83636}"/>
              </a:ext>
            </a:extLst>
          </p:cNvPr>
          <p:cNvSpPr>
            <a:spLocks noGrp="1"/>
          </p:cNvSpPr>
          <p:nvPr>
            <p:ph type="sldNum" sz="quarter" idx="11"/>
          </p:nvPr>
        </p:nvSpPr>
        <p:spPr/>
        <p:txBody>
          <a:bodyPr/>
          <a:lstStyle/>
          <a:p>
            <a:fld id="{4B0EDFBC-7666-BA46-8E94-F83EDA5B5493}" type="slidenum">
              <a:rPr lang="en-US" smtClean="0"/>
              <a:pPr/>
              <a:t>44</a:t>
            </a:fld>
            <a:endParaRPr lang="en-US"/>
          </a:p>
        </p:txBody>
      </p:sp>
      <p:graphicFrame>
        <p:nvGraphicFramePr>
          <p:cNvPr id="6" name="Table 4">
            <a:extLst>
              <a:ext uri="{FF2B5EF4-FFF2-40B4-BE49-F238E27FC236}">
                <a16:creationId xmlns:a16="http://schemas.microsoft.com/office/drawing/2014/main" id="{8C1AABEB-A91D-72BD-F986-FBD601DA2C60}"/>
              </a:ext>
            </a:extLst>
          </p:cNvPr>
          <p:cNvGraphicFramePr>
            <a:graphicFrameLocks noGrp="1"/>
          </p:cNvGraphicFramePr>
          <p:nvPr/>
        </p:nvGraphicFramePr>
        <p:xfrm>
          <a:off x="195943" y="731484"/>
          <a:ext cx="11686655" cy="5246523"/>
        </p:xfrm>
        <a:graphic>
          <a:graphicData uri="http://schemas.openxmlformats.org/drawingml/2006/table">
            <a:tbl>
              <a:tblPr bandRow="1">
                <a:tableStyleId>{5C22544A-7EE6-4342-B048-85BDC9FD1C3A}</a:tableStyleId>
              </a:tblPr>
              <a:tblGrid>
                <a:gridCol w="292867">
                  <a:extLst>
                    <a:ext uri="{9D8B030D-6E8A-4147-A177-3AD203B41FA5}">
                      <a16:colId xmlns:a16="http://schemas.microsoft.com/office/drawing/2014/main" val="821020542"/>
                    </a:ext>
                  </a:extLst>
                </a:gridCol>
                <a:gridCol w="305788">
                  <a:extLst>
                    <a:ext uri="{9D8B030D-6E8A-4147-A177-3AD203B41FA5}">
                      <a16:colId xmlns:a16="http://schemas.microsoft.com/office/drawing/2014/main" val="3737457386"/>
                    </a:ext>
                  </a:extLst>
                </a:gridCol>
                <a:gridCol w="2232000">
                  <a:extLst>
                    <a:ext uri="{9D8B030D-6E8A-4147-A177-3AD203B41FA5}">
                      <a16:colId xmlns:a16="http://schemas.microsoft.com/office/drawing/2014/main" val="3602797750"/>
                    </a:ext>
                  </a:extLst>
                </a:gridCol>
                <a:gridCol w="540000">
                  <a:extLst>
                    <a:ext uri="{9D8B030D-6E8A-4147-A177-3AD203B41FA5}">
                      <a16:colId xmlns:a16="http://schemas.microsoft.com/office/drawing/2014/main" val="867642684"/>
                    </a:ext>
                  </a:extLst>
                </a:gridCol>
                <a:gridCol w="2232000">
                  <a:extLst>
                    <a:ext uri="{9D8B030D-6E8A-4147-A177-3AD203B41FA5}">
                      <a16:colId xmlns:a16="http://schemas.microsoft.com/office/drawing/2014/main" val="937295815"/>
                    </a:ext>
                  </a:extLst>
                </a:gridCol>
                <a:gridCol w="540000">
                  <a:extLst>
                    <a:ext uri="{9D8B030D-6E8A-4147-A177-3AD203B41FA5}">
                      <a16:colId xmlns:a16="http://schemas.microsoft.com/office/drawing/2014/main" val="2803143445"/>
                    </a:ext>
                  </a:extLst>
                </a:gridCol>
                <a:gridCol w="2232000">
                  <a:extLst>
                    <a:ext uri="{9D8B030D-6E8A-4147-A177-3AD203B41FA5}">
                      <a16:colId xmlns:a16="http://schemas.microsoft.com/office/drawing/2014/main" val="3387832265"/>
                    </a:ext>
                  </a:extLst>
                </a:gridCol>
                <a:gridCol w="441322">
                  <a:extLst>
                    <a:ext uri="{9D8B030D-6E8A-4147-A177-3AD203B41FA5}">
                      <a16:colId xmlns:a16="http://schemas.microsoft.com/office/drawing/2014/main" val="1237013728"/>
                    </a:ext>
                  </a:extLst>
                </a:gridCol>
                <a:gridCol w="2330678">
                  <a:extLst>
                    <a:ext uri="{9D8B030D-6E8A-4147-A177-3AD203B41FA5}">
                      <a16:colId xmlns:a16="http://schemas.microsoft.com/office/drawing/2014/main" val="1252545206"/>
                    </a:ext>
                  </a:extLst>
                </a:gridCol>
                <a:gridCol w="540000">
                  <a:extLst>
                    <a:ext uri="{9D8B030D-6E8A-4147-A177-3AD203B41FA5}">
                      <a16:colId xmlns:a16="http://schemas.microsoft.com/office/drawing/2014/main" val="3963913305"/>
                    </a:ext>
                  </a:extLst>
                </a:gridCol>
              </a:tblGrid>
              <a:tr h="372646">
                <a:tc rowSpan="3" gridSpan="2">
                  <a:txBody>
                    <a:bodyPr/>
                    <a:lstStyle/>
                    <a:p>
                      <a:pPr algn="ctr"/>
                      <a:r>
                        <a:rPr lang="en-GB" sz="1400" b="0">
                          <a:solidFill>
                            <a:schemeClr val="tx1"/>
                          </a:solidFill>
                        </a:rPr>
                        <a:t>Discover</a:t>
                      </a:r>
                      <a:endParaRPr lang="en-DK" sz="1400" b="0">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0C"/>
                    </a:solidFill>
                  </a:tcPr>
                </a:tc>
                <a:tc rowSpan="3" hMerge="1">
                  <a:txBody>
                    <a:bodyPr/>
                    <a:lstStyle/>
                    <a:p>
                      <a:endParaRPr lang="en-DK"/>
                    </a:p>
                  </a:txBody>
                  <a:tcPr/>
                </a:tc>
                <a:tc>
                  <a:txBody>
                    <a:bodyPr/>
                    <a:lstStyle/>
                    <a:p>
                      <a:pPr algn="ctr"/>
                      <a:r>
                        <a:rPr lang="en-GB" sz="1050"/>
                        <a:t>Process Assessment Tool</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50C">
                        <a:alpha val="80392"/>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50C">
                        <a:alpha val="80392"/>
                      </a:srgbClr>
                    </a:solidFill>
                  </a:tcPr>
                </a:tc>
                <a:tc>
                  <a:txBody>
                    <a:bodyPr/>
                    <a:lstStyle/>
                    <a:p>
                      <a:pPr algn="ctr"/>
                      <a:r>
                        <a:rPr lang="en-GB" sz="1050"/>
                        <a:t>Automation Hub</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50C">
                        <a:alpha val="80392"/>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50C">
                        <a:alpha val="80392"/>
                      </a:srgbClr>
                    </a:solidFill>
                  </a:tcPr>
                </a:tc>
                <a:tc>
                  <a:txBody>
                    <a:bodyPr/>
                    <a:lstStyle/>
                    <a:p>
                      <a:pPr algn="ctr"/>
                      <a:r>
                        <a:rPr lang="en-GB" sz="1050"/>
                        <a:t>Process Discovery</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50C">
                        <a:alpha val="80392"/>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50C">
                        <a:alpha val="80392"/>
                      </a:srgbClr>
                    </a:solidFill>
                  </a:tcPr>
                </a:tc>
                <a:tc>
                  <a:txBody>
                    <a:bodyPr/>
                    <a:lstStyle/>
                    <a:p>
                      <a:pPr algn="ctr"/>
                      <a:r>
                        <a:rPr lang="en-GB" sz="1050"/>
                        <a:t>Process Advisor</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50C">
                        <a:alpha val="8039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50C">
                        <a:alpha val="80392"/>
                      </a:srgbClr>
                    </a:solidFill>
                  </a:tcPr>
                </a:tc>
                <a:extLst>
                  <a:ext uri="{0D108BD9-81ED-4DB2-BD59-A6C34878D82A}">
                    <a16:rowId xmlns:a16="http://schemas.microsoft.com/office/drawing/2014/main" val="3904542793"/>
                  </a:ext>
                </a:extLst>
              </a:tr>
              <a:tr h="340979">
                <a:tc gridSpan="2" vMerge="1">
                  <a:txBody>
                    <a:bodyPr/>
                    <a:lstStyle/>
                    <a:p>
                      <a:endParaRPr lang="en-US"/>
                    </a:p>
                  </a:txBody>
                  <a:tcPr/>
                </a:tc>
                <a:tc hMerge="1" vMerge="1">
                  <a:txBody>
                    <a:bodyPr/>
                    <a:lstStyle/>
                    <a:p>
                      <a:endParaRPr lang="en-US"/>
                    </a:p>
                  </a:txBody>
                  <a:tcPr/>
                </a:tc>
                <a:tc>
                  <a:txBody>
                    <a:bodyPr/>
                    <a:lstStyle/>
                    <a:p>
                      <a:pPr algn="ctr"/>
                      <a:r>
                        <a:rPr lang="en-GB" sz="1050"/>
                        <a:t>Decipher IDP</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50C">
                        <a:alpha val="50196"/>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50C">
                        <a:alpha val="50196"/>
                      </a:srgbClr>
                    </a:solidFill>
                  </a:tcPr>
                </a:tc>
                <a:tc>
                  <a:txBody>
                    <a:bodyPr/>
                    <a:lstStyle/>
                    <a:p>
                      <a:pPr algn="ctr"/>
                      <a:r>
                        <a:rPr lang="en-GB" sz="1050"/>
                        <a:t>Document Understanding</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50C">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50C">
                        <a:alpha val="50196"/>
                      </a:srgbClr>
                    </a:solidFill>
                  </a:tcPr>
                </a:tc>
                <a:tc>
                  <a:txBody>
                    <a:bodyPr/>
                    <a:lstStyle/>
                    <a:p>
                      <a:pPr algn="ctr"/>
                      <a:r>
                        <a:rPr lang="en-GB" sz="1050" dirty="0"/>
                        <a:t>Document Understanding</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50C">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50C">
                        <a:alpha val="50196"/>
                      </a:srgbClr>
                    </a:solidFill>
                  </a:tcPr>
                </a:tc>
                <a:tc>
                  <a:txBody>
                    <a:bodyPr/>
                    <a:lstStyle/>
                    <a:p>
                      <a:pPr algn="ctr"/>
                      <a:r>
                        <a:rPr lang="en-GB" sz="1050"/>
                        <a:t>AI Builder</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50C">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50C">
                        <a:alpha val="50196"/>
                      </a:srgbClr>
                    </a:solidFill>
                  </a:tcPr>
                </a:tc>
                <a:extLst>
                  <a:ext uri="{0D108BD9-81ED-4DB2-BD59-A6C34878D82A}">
                    <a16:rowId xmlns:a16="http://schemas.microsoft.com/office/drawing/2014/main" val="1985887869"/>
                  </a:ext>
                </a:extLst>
              </a:tr>
              <a:tr h="340979">
                <a:tc gridSpan="2" vMerge="1">
                  <a:txBody>
                    <a:bodyPr/>
                    <a:lstStyle/>
                    <a:p>
                      <a:endParaRPr lang="en-DK" sz="1200"/>
                    </a:p>
                  </a:txBody>
                  <a:tcPr/>
                </a:tc>
                <a:tc hMerge="1" vMerge="1">
                  <a:txBody>
                    <a:bodyPr/>
                    <a:lstStyle/>
                    <a:p>
                      <a:endParaRPr lang="en-DK"/>
                    </a:p>
                  </a:txBody>
                  <a:tcPr/>
                </a:tc>
                <a:tc>
                  <a:txBody>
                    <a:bodyPr/>
                    <a:lstStyle/>
                    <a:p>
                      <a:pPr algn="ctr"/>
                      <a:r>
                        <a:rPr lang="en-GB" sz="1050"/>
                        <a:t>Process Intelligence</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50C">
                        <a:alpha val="80000"/>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50C">
                        <a:alpha val="80000"/>
                      </a:srgbClr>
                    </a:solidFill>
                  </a:tcPr>
                </a:tc>
                <a:tc>
                  <a:txBody>
                    <a:bodyPr/>
                    <a:lstStyle/>
                    <a:p>
                      <a:pPr algn="ctr"/>
                      <a:r>
                        <a:rPr lang="en-GB" sz="1050"/>
                        <a:t>Process &amp; Task Mining</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50C">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50C">
                        <a:alpha val="80000"/>
                      </a:srgbClr>
                    </a:solidFill>
                  </a:tcPr>
                </a:tc>
                <a:tc>
                  <a:txBody>
                    <a:bodyPr/>
                    <a:lstStyle/>
                    <a:p>
                      <a:pPr algn="ctr"/>
                      <a:r>
                        <a:rPr lang="en-GB" sz="1050"/>
                        <a:t>Process Discovery (Task Mining)</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50C">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50C">
                        <a:alpha val="80000"/>
                      </a:srgbClr>
                    </a:solidFill>
                  </a:tcPr>
                </a:tc>
                <a:tc>
                  <a:txBody>
                    <a:bodyPr/>
                    <a:lstStyle/>
                    <a:p>
                      <a:pPr algn="ctr"/>
                      <a:r>
                        <a:rPr lang="en-GB" sz="1050"/>
                        <a:t>Process Advisor (Task Mining)</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50C">
                        <a:alpha val="8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50C">
                        <a:alpha val="80000"/>
                      </a:srgbClr>
                    </a:solidFill>
                  </a:tcPr>
                </a:tc>
                <a:extLst>
                  <a:ext uri="{0D108BD9-81ED-4DB2-BD59-A6C34878D82A}">
                    <a16:rowId xmlns:a16="http://schemas.microsoft.com/office/drawing/2014/main" val="3419138645"/>
                  </a:ext>
                </a:extLst>
              </a:tr>
              <a:tr h="377816">
                <a:tc rowSpan="4" gridSpan="2">
                  <a:txBody>
                    <a:bodyPr/>
                    <a:lstStyle/>
                    <a:p>
                      <a:pPr algn="ctr"/>
                      <a:r>
                        <a:rPr lang="en-GB" sz="1400" b="0">
                          <a:solidFill>
                            <a:schemeClr val="tx1"/>
                          </a:solidFill>
                        </a:rPr>
                        <a:t>Design</a:t>
                      </a:r>
                      <a:endParaRPr lang="en-DK" sz="1400" b="0">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4" hMerge="1">
                  <a:txBody>
                    <a:bodyPr/>
                    <a:lstStyle/>
                    <a:p>
                      <a:endParaRPr lang="en-DK"/>
                    </a:p>
                  </a:txBody>
                  <a:tcPr/>
                </a:tc>
                <a:tc>
                  <a:txBody>
                    <a:bodyPr/>
                    <a:lstStyle/>
                    <a:p>
                      <a:pPr algn="ctr"/>
                      <a:r>
                        <a:rPr lang="en-GB" sz="1050" err="1"/>
                        <a:t>Wireframer</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2D050">
                        <a:alpha val="80000"/>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2D050">
                        <a:alpha val="80000"/>
                      </a:srgbClr>
                    </a:solidFill>
                  </a:tcPr>
                </a:tc>
                <a:tc>
                  <a:txBody>
                    <a:bodyPr/>
                    <a:lstStyle/>
                    <a:p>
                      <a:pPr algn="ctr"/>
                      <a:r>
                        <a:rPr lang="en-GB" sz="1050"/>
                        <a:t>Task Capture</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2D050">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2D050">
                        <a:alpha val="80000"/>
                      </a:srgbClr>
                    </a:solidFill>
                  </a:tcPr>
                </a:tc>
                <a:tc>
                  <a:txBody>
                    <a:bodyPr/>
                    <a:lstStyle/>
                    <a:p>
                      <a:pPr algn="ct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pattFill prst="openDmnd">
                      <a:fgClr>
                        <a:srgbClr val="92D050"/>
                      </a:fgClr>
                      <a:bgClr>
                        <a:schemeClr val="bg1"/>
                      </a:bgClr>
                    </a:pattFill>
                  </a:tcPr>
                </a:tc>
                <a:tc>
                  <a:txBody>
                    <a:bodyPr/>
                    <a:lstStyle/>
                    <a:p>
                      <a:pPr algn="ct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pattFill prst="openDmnd">
                      <a:fgClr>
                        <a:srgbClr val="92D050"/>
                      </a:fgClr>
                      <a:bgClr>
                        <a:schemeClr val="bg1"/>
                      </a:bgClr>
                    </a:pattFill>
                  </a:tcPr>
                </a:tc>
                <a:tc>
                  <a:txBody>
                    <a:bodyPr/>
                    <a:lstStyle/>
                    <a:p>
                      <a:pPr algn="ct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pattFill prst="openDmnd">
                      <a:fgClr>
                        <a:srgbClr val="92D050"/>
                      </a:fgClr>
                      <a:bgClr>
                        <a:schemeClr val="bg1"/>
                      </a:bgClr>
                    </a:pattFill>
                  </a:tcPr>
                </a:tc>
                <a:tc>
                  <a:txBody>
                    <a:bodyPr/>
                    <a:lstStyle/>
                    <a:p>
                      <a:pPr algn="ct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pattFill prst="openDmnd">
                      <a:fgClr>
                        <a:srgbClr val="92D050"/>
                      </a:fgClr>
                      <a:bgClr>
                        <a:schemeClr val="bg1"/>
                      </a:bgClr>
                    </a:pattFill>
                  </a:tcPr>
                </a:tc>
                <a:extLst>
                  <a:ext uri="{0D108BD9-81ED-4DB2-BD59-A6C34878D82A}">
                    <a16:rowId xmlns:a16="http://schemas.microsoft.com/office/drawing/2014/main" val="2778577151"/>
                  </a:ext>
                </a:extLst>
              </a:tr>
              <a:tr h="340979">
                <a:tc gridSpan="2" vMerge="1">
                  <a:txBody>
                    <a:bodyPr/>
                    <a:lstStyle/>
                    <a:p>
                      <a:endParaRPr lang="en-US"/>
                    </a:p>
                  </a:txBody>
                  <a:tcPr/>
                </a:tc>
                <a:tc hMerge="1" vMerge="1">
                  <a:txBody>
                    <a:bodyPr/>
                    <a:lstStyle/>
                    <a:p>
                      <a:endParaRPr lang="en-US"/>
                    </a:p>
                  </a:txBody>
                  <a:tcPr/>
                </a:tc>
                <a:tc>
                  <a:txBody>
                    <a:bodyPr/>
                    <a:lstStyle/>
                    <a:p>
                      <a:pPr algn="ctr"/>
                      <a:r>
                        <a:rPr lang="en-GB" sz="1050"/>
                        <a:t>Capture</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50196"/>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50196"/>
                      </a:srgbClr>
                    </a:solidFill>
                  </a:tcPr>
                </a:tc>
                <a:tc>
                  <a:txBody>
                    <a:bodyPr/>
                    <a:lstStyle/>
                    <a:p>
                      <a:pPr algn="ctr"/>
                      <a:r>
                        <a:rPr lang="en-GB" sz="1050"/>
                        <a:t>Task Capture</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50196"/>
                      </a:srgbClr>
                    </a:solidFill>
                  </a:tcPr>
                </a:tc>
                <a:tc>
                  <a:txBody>
                    <a:bodyPr/>
                    <a:lstStyle/>
                    <a:p>
                      <a:pPr algn="ctr"/>
                      <a:r>
                        <a:rPr lang="en-GB" sz="1050"/>
                        <a:t>Discovery Bot</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50196"/>
                      </a:srgbClr>
                    </a:solidFill>
                  </a:tcPr>
                </a:tc>
                <a:tc>
                  <a:txBody>
                    <a:bodyPr/>
                    <a:lstStyle/>
                    <a:p>
                      <a:pPr algn="ctr"/>
                      <a:r>
                        <a:rPr lang="en-GB" sz="1050"/>
                        <a:t>Power Automate Desktop</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50196"/>
                      </a:srgbClr>
                    </a:solidFill>
                  </a:tcPr>
                </a:tc>
                <a:extLst>
                  <a:ext uri="{0D108BD9-81ED-4DB2-BD59-A6C34878D82A}">
                    <a16:rowId xmlns:a16="http://schemas.microsoft.com/office/drawing/2014/main" val="3668115324"/>
                  </a:ext>
                </a:extLst>
              </a:tr>
              <a:tr h="340979">
                <a:tc gridSpan="2" vMerge="1">
                  <a:txBody>
                    <a:bodyPr/>
                    <a:lstStyle/>
                    <a:p>
                      <a:endParaRPr lang="en-DK" sz="1200"/>
                    </a:p>
                  </a:txBody>
                  <a:tcPr/>
                </a:tc>
                <a:tc hMerge="1" vMerge="1">
                  <a:txBody>
                    <a:bodyPr/>
                    <a:lstStyle/>
                    <a:p>
                      <a:endParaRPr lang="en-DK"/>
                    </a:p>
                  </a:txBody>
                  <a:tcPr/>
                </a:tc>
                <a:tc>
                  <a:txBody>
                    <a:bodyPr/>
                    <a:lstStyle/>
                    <a:p>
                      <a:pPr algn="ctr"/>
                      <a:r>
                        <a:rPr lang="en-GB" sz="1050"/>
                        <a:t>Design Studio</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80000"/>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80000"/>
                      </a:srgbClr>
                    </a:solidFill>
                  </a:tcPr>
                </a:tc>
                <a:tc>
                  <a:txBody>
                    <a:bodyPr/>
                    <a:lstStyle/>
                    <a:p>
                      <a:pPr algn="ctr"/>
                      <a:r>
                        <a:rPr lang="en-GB" sz="1050"/>
                        <a:t>Studio &amp; </a:t>
                      </a:r>
                      <a:r>
                        <a:rPr lang="en-GB" sz="1050" err="1"/>
                        <a:t>StudioX</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80000"/>
                      </a:srgbClr>
                    </a:solidFill>
                  </a:tcPr>
                </a:tc>
                <a:tc>
                  <a:txBody>
                    <a:bodyPr/>
                    <a:lstStyle/>
                    <a:p>
                      <a:pPr algn="ctr"/>
                      <a:r>
                        <a:rPr lang="en-GB" sz="1050"/>
                        <a:t>RPA Workspace – Bot Creator</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80000"/>
                      </a:srgbClr>
                    </a:solidFill>
                  </a:tcPr>
                </a:tc>
                <a:tc>
                  <a:txBody>
                    <a:bodyPr/>
                    <a:lstStyle/>
                    <a:p>
                      <a:pPr algn="ctr"/>
                      <a:r>
                        <a:rPr lang="en-GB" sz="1050"/>
                        <a:t>PA Desktop/Web – Per user/flow</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8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alpha val="80000"/>
                      </a:srgbClr>
                    </a:solidFill>
                  </a:tcPr>
                </a:tc>
                <a:extLst>
                  <a:ext uri="{0D108BD9-81ED-4DB2-BD59-A6C34878D82A}">
                    <a16:rowId xmlns:a16="http://schemas.microsoft.com/office/drawing/2014/main" val="368054445"/>
                  </a:ext>
                </a:extLst>
              </a:tr>
              <a:tr h="340979">
                <a:tc gridSpan="2" vMerge="1">
                  <a:txBody>
                    <a:bodyPr/>
                    <a:lstStyle/>
                    <a:p>
                      <a:endParaRPr lang="en-US"/>
                    </a:p>
                  </a:txBody>
                  <a:tcPr/>
                </a:tc>
                <a:tc hMerge="1" vMerge="1">
                  <a:txBody>
                    <a:bodyPr/>
                    <a:lstStyle/>
                    <a:p>
                      <a:endParaRPr lang="en-US"/>
                    </a:p>
                  </a:txBody>
                  <a:tcPr/>
                </a:tc>
                <a:tc>
                  <a:txBody>
                    <a:bodyPr/>
                    <a:lstStyle/>
                    <a:p>
                      <a:pPr algn="ctr"/>
                      <a:r>
                        <a:rPr lang="en-GB" sz="1050"/>
                        <a:t>Decision</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alpha val="50196"/>
                      </a:srgbClr>
                    </a:solidFill>
                  </a:tcPr>
                </a:tc>
                <a:tc>
                  <a:txBody>
                    <a:bodyPr/>
                    <a:lstStyle/>
                    <a:p>
                      <a:pPr algn="ctr"/>
                      <a:r>
                        <a:rPr lang="en-GB" sz="1400" b="1" i="0" kern="1200">
                          <a:solidFill>
                            <a:schemeClr val="dk1"/>
                          </a:solidFill>
                          <a:effectLst/>
                          <a:latin typeface="+mn-lt"/>
                          <a:ea typeface="+mn-ea"/>
                          <a:cs typeface="+mn-cs"/>
                        </a:rPr>
                        <a:t>✓</a:t>
                      </a:r>
                      <a:endParaRPr lang="en-DK" sz="1400" kern="1200">
                        <a:solidFill>
                          <a:schemeClr val="dk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alpha val="50196"/>
                      </a:srgbClr>
                    </a:solidFill>
                  </a:tcPr>
                </a:tc>
                <a:tc>
                  <a:txBody>
                    <a:bodyPr/>
                    <a:lstStyle/>
                    <a:p>
                      <a:pPr algn="ct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92D050"/>
                      </a:fgClr>
                      <a:bgClr>
                        <a:schemeClr val="bg1"/>
                      </a:bgClr>
                    </a:pattFill>
                  </a:tcPr>
                </a:tc>
                <a:tc>
                  <a:txBody>
                    <a:bodyPr/>
                    <a:lstStyle/>
                    <a:p>
                      <a:pPr algn="ct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92D050"/>
                      </a:fgClr>
                      <a:bgClr>
                        <a:schemeClr val="bg1"/>
                      </a:bgClr>
                    </a:pattFill>
                  </a:tcPr>
                </a:tc>
                <a:tc>
                  <a:txBody>
                    <a:bodyPr/>
                    <a:lstStyle/>
                    <a:p>
                      <a:pPr algn="ct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92D050"/>
                      </a:fgClr>
                      <a:bgClr>
                        <a:schemeClr val="bg1"/>
                      </a:bgClr>
                    </a:pattFill>
                  </a:tcPr>
                </a:tc>
                <a:tc>
                  <a:txBody>
                    <a:bodyPr/>
                    <a:lstStyle/>
                    <a:p>
                      <a:pPr algn="ct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92D050"/>
                      </a:fgClr>
                      <a:bgClr>
                        <a:schemeClr val="bg1"/>
                      </a:bgClr>
                    </a:pattFill>
                  </a:tcPr>
                </a:tc>
                <a:tc>
                  <a:txBody>
                    <a:bodyPr/>
                    <a:lstStyle/>
                    <a:p>
                      <a:pPr algn="ct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92D050"/>
                      </a:fgClr>
                      <a:bgClr>
                        <a:schemeClr val="bg1"/>
                      </a:bgClr>
                    </a:pattFill>
                  </a:tcPr>
                </a:tc>
                <a:tc>
                  <a:txBody>
                    <a:bodyPr/>
                    <a:lstStyle/>
                    <a:p>
                      <a:pPr algn="ct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92D050"/>
                      </a:fgClr>
                      <a:bgClr>
                        <a:schemeClr val="bg1"/>
                      </a:bgClr>
                    </a:pattFill>
                  </a:tcPr>
                </a:tc>
                <a:extLst>
                  <a:ext uri="{0D108BD9-81ED-4DB2-BD59-A6C34878D82A}">
                    <a16:rowId xmlns:a16="http://schemas.microsoft.com/office/drawing/2014/main" val="1253467212"/>
                  </a:ext>
                </a:extLst>
              </a:tr>
              <a:tr h="372646">
                <a:tc rowSpan="6">
                  <a:txBody>
                    <a:bodyPr/>
                    <a:lstStyle/>
                    <a:p>
                      <a:pPr algn="ctr"/>
                      <a:r>
                        <a:rPr lang="en-GB" sz="1400" b="0">
                          <a:solidFill>
                            <a:schemeClr val="tx1"/>
                          </a:solidFill>
                        </a:rPr>
                        <a:t>Deliver</a:t>
                      </a:r>
                      <a:endParaRPr lang="en-DK" sz="1400" b="0">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189"/>
                    </a:solidFill>
                  </a:tcPr>
                </a:tc>
                <a:tc rowSpan="3">
                  <a:txBody>
                    <a:bodyPr/>
                    <a:lstStyle/>
                    <a:p>
                      <a:pPr algn="ctr"/>
                      <a:r>
                        <a:rPr lang="en-GB" sz="1400" b="0">
                          <a:solidFill>
                            <a:schemeClr val="tx1"/>
                          </a:solidFill>
                        </a:rPr>
                        <a:t>Engage</a:t>
                      </a:r>
                      <a:endParaRPr lang="en-DK" sz="1400" b="0">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CA8"/>
                    </a:solidFill>
                  </a:tcPr>
                </a:tc>
                <a:tc>
                  <a:txBody>
                    <a:bodyPr/>
                    <a:lstStyle/>
                    <a:p>
                      <a:pPr algn="ctr"/>
                      <a:r>
                        <a:rPr lang="en-GB" sz="1050"/>
                        <a:t>Automation Lifecycle Management</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CA8">
                        <a:alpha val="80000"/>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CA8">
                        <a:alpha val="80000"/>
                      </a:srgbClr>
                    </a:solidFill>
                  </a:tcPr>
                </a:tc>
                <a:tc>
                  <a:txBody>
                    <a:bodyPr/>
                    <a:lstStyle/>
                    <a:p>
                      <a:pPr algn="ctr"/>
                      <a:r>
                        <a:rPr lang="en-GB" sz="1050"/>
                        <a:t>Automation Hub</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CA8">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CA8">
                        <a:alpha val="80000"/>
                      </a:srgbClr>
                    </a:solidFill>
                  </a:tcPr>
                </a:tc>
                <a:tc>
                  <a:txBody>
                    <a:bodyPr/>
                    <a:lstStyle/>
                    <a:p>
                      <a:pPr algn="ct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pattFill prst="openDmnd">
                      <a:fgClr>
                        <a:srgbClr val="007CA8"/>
                      </a:fgClr>
                      <a:bgClr>
                        <a:schemeClr val="bg1"/>
                      </a:bgClr>
                    </a:pattFill>
                  </a:tcPr>
                </a:tc>
                <a:tc>
                  <a:txBody>
                    <a:bodyPr/>
                    <a:lstStyle/>
                    <a:p>
                      <a:pPr algn="ct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pattFill prst="openDmnd">
                      <a:fgClr>
                        <a:srgbClr val="007CA8"/>
                      </a:fgClr>
                      <a:bgClr>
                        <a:schemeClr val="bg1"/>
                      </a:bgClr>
                    </a:pattFill>
                  </a:tcPr>
                </a:tc>
                <a:tc>
                  <a:txBody>
                    <a:bodyPr/>
                    <a:lstStyle/>
                    <a:p>
                      <a:pPr algn="ct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pattFill prst="openDmnd">
                      <a:fgClr>
                        <a:srgbClr val="007CA8"/>
                      </a:fgClr>
                      <a:bgClr>
                        <a:schemeClr val="bg1"/>
                      </a:bgClr>
                    </a:pattFill>
                  </a:tcPr>
                </a:tc>
                <a:tc>
                  <a:txBody>
                    <a:bodyPr/>
                    <a:lstStyle/>
                    <a:p>
                      <a:pPr algn="ct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pattFill prst="openDmnd">
                      <a:fgClr>
                        <a:srgbClr val="007CA8"/>
                      </a:fgClr>
                      <a:bgClr>
                        <a:schemeClr val="bg1"/>
                      </a:bgClr>
                    </a:pattFill>
                  </a:tcPr>
                </a:tc>
                <a:extLst>
                  <a:ext uri="{0D108BD9-81ED-4DB2-BD59-A6C34878D82A}">
                    <a16:rowId xmlns:a16="http://schemas.microsoft.com/office/drawing/2014/main" val="633401302"/>
                  </a:ext>
                </a:extLst>
              </a:tr>
              <a:tr h="340979">
                <a:tc vMerge="1">
                  <a:txBody>
                    <a:bodyPr/>
                    <a:lstStyle/>
                    <a:p>
                      <a:endParaRPr lang="en-DK" sz="1200"/>
                    </a:p>
                  </a:txBody>
                  <a:tcPr/>
                </a:tc>
                <a:tc vMerge="1">
                  <a:txBody>
                    <a:bodyPr/>
                    <a:lstStyle/>
                    <a:p>
                      <a:endParaRPr lang="en-DK"/>
                    </a:p>
                  </a:txBody>
                  <a:tcPr/>
                </a:tc>
                <a:tc>
                  <a:txBody>
                    <a:bodyPr/>
                    <a:lstStyle/>
                    <a:p>
                      <a:pPr algn="ctr"/>
                      <a:r>
                        <a:rPr lang="en-GB" sz="1050"/>
                        <a:t>Interact</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CA8">
                        <a:alpha val="50196"/>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CA8">
                        <a:alpha val="50196"/>
                      </a:srgbClr>
                    </a:solidFill>
                  </a:tcPr>
                </a:tc>
                <a:tc>
                  <a:txBody>
                    <a:bodyPr/>
                    <a:lstStyle/>
                    <a:p>
                      <a:pPr algn="ctr"/>
                      <a:r>
                        <a:rPr lang="en-GB" sz="1050"/>
                        <a:t>Action </a:t>
                      </a:r>
                      <a:r>
                        <a:rPr lang="en-GB" sz="1050" err="1"/>
                        <a:t>Center</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CA8">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CA8">
                        <a:alpha val="50196"/>
                      </a:srgbClr>
                    </a:solidFill>
                  </a:tcPr>
                </a:tc>
                <a:tc>
                  <a:txBody>
                    <a:bodyPr/>
                    <a:lstStyle/>
                    <a:p>
                      <a:pPr algn="ctr"/>
                      <a:r>
                        <a:rPr lang="en-GB" sz="1050"/>
                        <a:t>AARI</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CA8">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CA8">
                        <a:alpha val="50196"/>
                      </a:srgbClr>
                    </a:solidFill>
                  </a:tcPr>
                </a:tc>
                <a:tc>
                  <a:txBody>
                    <a:bodyPr/>
                    <a:lstStyle/>
                    <a:p>
                      <a:pPr algn="ctr"/>
                      <a:r>
                        <a:rPr lang="en-GB" sz="1050"/>
                        <a:t>Built through Power Apps</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CA8">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CA8">
                        <a:alpha val="50196"/>
                      </a:srgbClr>
                    </a:solidFill>
                  </a:tcPr>
                </a:tc>
                <a:extLst>
                  <a:ext uri="{0D108BD9-81ED-4DB2-BD59-A6C34878D82A}">
                    <a16:rowId xmlns:a16="http://schemas.microsoft.com/office/drawing/2014/main" val="2478474630"/>
                  </a:ext>
                </a:extLst>
              </a:tr>
              <a:tr h="340979">
                <a:tc vMerge="1">
                  <a:txBody>
                    <a:bodyPr/>
                    <a:lstStyle/>
                    <a:p>
                      <a:endParaRPr lang="en-DK" sz="1200"/>
                    </a:p>
                  </a:txBody>
                  <a:tcPr/>
                </a:tc>
                <a:tc vMerge="1">
                  <a:txBody>
                    <a:bodyPr/>
                    <a:lstStyle/>
                    <a:p>
                      <a:endParaRPr lang="en-DK"/>
                    </a:p>
                  </a:txBody>
                  <a:tcPr/>
                </a:tc>
                <a:tc>
                  <a:txBody>
                    <a:bodyPr/>
                    <a:lstStyle/>
                    <a:p>
                      <a:pPr algn="ctr"/>
                      <a:r>
                        <a:rPr lang="en-GB" sz="1050"/>
                        <a:t>Service Assist</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CA8">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CA8">
                        <a:alpha val="80000"/>
                      </a:srgbClr>
                    </a:solidFill>
                  </a:tcPr>
                </a:tc>
                <a:tc>
                  <a:txBody>
                    <a:bodyPr/>
                    <a:lstStyle/>
                    <a:p>
                      <a:pPr algn="ctr"/>
                      <a:r>
                        <a:rPr lang="en-GB" sz="1050"/>
                        <a:t>Call </a:t>
                      </a:r>
                      <a:r>
                        <a:rPr lang="en-GB" sz="1050" err="1"/>
                        <a:t>Center</a:t>
                      </a:r>
                      <a:r>
                        <a:rPr lang="en-GB" sz="1050"/>
                        <a:t> Package</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CA8">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CA8">
                        <a:alpha val="80000"/>
                      </a:srgbClr>
                    </a:solidFill>
                  </a:tcPr>
                </a:tc>
                <a:tc>
                  <a:txBody>
                    <a:bodyPr/>
                    <a:lstStyle/>
                    <a:p>
                      <a:pPr algn="ctr"/>
                      <a:r>
                        <a:rPr lang="en-GB" sz="1050"/>
                        <a:t>Call </a:t>
                      </a:r>
                      <a:r>
                        <a:rPr lang="en-GB" sz="1050" err="1"/>
                        <a:t>Center</a:t>
                      </a:r>
                      <a:r>
                        <a:rPr lang="en-GB" sz="1050"/>
                        <a:t> Package</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CA8">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CA8">
                        <a:alpha val="80000"/>
                      </a:srgbClr>
                    </a:solidFill>
                  </a:tcPr>
                </a:tc>
                <a:tc>
                  <a:txBody>
                    <a:bodyPr/>
                    <a:lstStyle/>
                    <a:p>
                      <a:pPr algn="ct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007CA8"/>
                      </a:fgClr>
                      <a:bgClr>
                        <a:schemeClr val="bg1"/>
                      </a:bgClr>
                    </a:pattFill>
                  </a:tcPr>
                </a:tc>
                <a:tc>
                  <a:txBody>
                    <a:bodyPr/>
                    <a:lstStyle/>
                    <a:p>
                      <a:pPr algn="ct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007CA8"/>
                      </a:fgClr>
                      <a:bgClr>
                        <a:schemeClr val="bg1"/>
                      </a:bgClr>
                    </a:pattFill>
                  </a:tcPr>
                </a:tc>
                <a:extLst>
                  <a:ext uri="{0D108BD9-81ED-4DB2-BD59-A6C34878D82A}">
                    <a16:rowId xmlns:a16="http://schemas.microsoft.com/office/drawing/2014/main" val="1429261944"/>
                  </a:ext>
                </a:extLst>
              </a:tr>
              <a:tr h="372646">
                <a:tc vMerge="1">
                  <a:txBody>
                    <a:bodyPr/>
                    <a:lstStyle/>
                    <a:p>
                      <a:endParaRPr lang="en-DK" sz="1200"/>
                    </a:p>
                  </a:txBody>
                  <a:tcPr/>
                </a:tc>
                <a:tc rowSpan="3">
                  <a:txBody>
                    <a:bodyPr/>
                    <a:lstStyle/>
                    <a:p>
                      <a:pPr algn="ctr"/>
                      <a:r>
                        <a:rPr lang="en-DK" sz="1400" b="0" kern="1200">
                          <a:solidFill>
                            <a:schemeClr val="tx1"/>
                          </a:solidFill>
                          <a:latin typeface="+mn-lt"/>
                          <a:ea typeface="+mn-ea"/>
                          <a:cs typeface="+mn-cs"/>
                        </a:rPr>
                        <a:t>Robots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B0E6"/>
                    </a:solidFill>
                  </a:tcPr>
                </a:tc>
                <a:tc>
                  <a:txBody>
                    <a:bodyPr/>
                    <a:lstStyle/>
                    <a:p>
                      <a:pPr algn="ctr"/>
                      <a:r>
                        <a:rPr lang="en-GB" sz="1050"/>
                        <a:t>Digital Worker (Unattended)</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AB0E6">
                        <a:alpha val="80000"/>
                      </a:srgbClr>
                    </a:solidFill>
                  </a:tcPr>
                </a:tc>
                <a:tc>
                  <a:txBody>
                    <a:bodyPr/>
                    <a:lstStyle/>
                    <a:p>
                      <a:pPr algn="ctr"/>
                      <a:r>
                        <a:rPr lang="en-GB" sz="1400" b="1" i="0" kern="1200">
                          <a:solidFill>
                            <a:schemeClr val="dk1"/>
                          </a:solidFill>
                          <a:effectLst/>
                          <a:latin typeface="+mn-lt"/>
                          <a:ea typeface="+mn-ea"/>
                          <a:cs typeface="+mn-cs"/>
                        </a:rPr>
                        <a:t>✓</a:t>
                      </a:r>
                      <a:endParaRPr lang="en-DK" sz="1400" b="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AB0E6">
                        <a:alpha val="80000"/>
                      </a:srgbClr>
                    </a:solidFill>
                  </a:tcPr>
                </a:tc>
                <a:tc>
                  <a:txBody>
                    <a:bodyPr/>
                    <a:lstStyle/>
                    <a:p>
                      <a:pPr algn="ctr"/>
                      <a:r>
                        <a:rPr lang="en-GB" sz="1050"/>
                        <a:t>Unattended Robot</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AB0E6">
                        <a:alpha val="8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AB0E6">
                        <a:alpha val="80000"/>
                      </a:srgbClr>
                    </a:solidFill>
                  </a:tcPr>
                </a:tc>
                <a:tc>
                  <a:txBody>
                    <a:bodyPr/>
                    <a:lstStyle/>
                    <a:p>
                      <a:pPr algn="ctr"/>
                      <a:r>
                        <a:rPr lang="en-GB" sz="1050"/>
                        <a:t>Bot Runner</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AB0E6">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AB0E6">
                        <a:alpha val="80000"/>
                      </a:srgbClr>
                    </a:solidFill>
                  </a:tcPr>
                </a:tc>
                <a:tc>
                  <a:txBody>
                    <a:bodyPr/>
                    <a:lstStyle/>
                    <a:p>
                      <a:pPr algn="ctr"/>
                      <a:r>
                        <a:rPr lang="en-GB" sz="1050"/>
                        <a:t>Unattended Add-on</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AB0E6">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AB0E6">
                        <a:alpha val="80000"/>
                      </a:srgbClr>
                    </a:solidFill>
                  </a:tcPr>
                </a:tc>
                <a:extLst>
                  <a:ext uri="{0D108BD9-81ED-4DB2-BD59-A6C34878D82A}">
                    <a16:rowId xmlns:a16="http://schemas.microsoft.com/office/drawing/2014/main" val="1646109830"/>
                  </a:ext>
                </a:extLst>
              </a:tr>
              <a:tr h="340979">
                <a:tc vMerge="1">
                  <a:txBody>
                    <a:bodyPr/>
                    <a:lstStyle/>
                    <a:p>
                      <a:endParaRPr lang="en-DK" sz="1200"/>
                    </a:p>
                  </a:txBody>
                  <a:tcPr/>
                </a:tc>
                <a:tc vMerge="1">
                  <a:txBody>
                    <a:bodyPr/>
                    <a:lstStyle/>
                    <a:p>
                      <a:endParaRPr lang="en-DK"/>
                    </a:p>
                  </a:txBody>
                  <a:tcPr/>
                </a:tc>
                <a:tc>
                  <a:txBody>
                    <a:bodyPr/>
                    <a:lstStyle/>
                    <a:p>
                      <a:pPr algn="ctr"/>
                      <a:r>
                        <a:rPr lang="en-GB" sz="1050"/>
                        <a:t>Desktop</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AB0E6">
                        <a:alpha val="50196"/>
                      </a:srgbClr>
                    </a:solidFill>
                  </a:tcPr>
                </a:tc>
                <a:tc>
                  <a:txBody>
                    <a:bodyPr/>
                    <a:lstStyle/>
                    <a:p>
                      <a:pPr algn="ctr"/>
                      <a:r>
                        <a:rPr lang="en-GB" sz="1400" b="0" i="0" kern="1200">
                          <a:solidFill>
                            <a:schemeClr val="dk1"/>
                          </a:solidFill>
                          <a:effectLst/>
                          <a:latin typeface="+mn-lt"/>
                          <a:ea typeface="+mn-ea"/>
                          <a:cs typeface="+mn-cs"/>
                        </a:rPr>
                        <a:t>$</a:t>
                      </a:r>
                      <a:endParaRPr lang="en-DK" sz="1400" b="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AB0E6">
                        <a:alpha val="50196"/>
                      </a:srgbClr>
                    </a:solidFill>
                  </a:tcPr>
                </a:tc>
                <a:tc>
                  <a:txBody>
                    <a:bodyPr/>
                    <a:lstStyle/>
                    <a:p>
                      <a:pPr algn="ctr"/>
                      <a:r>
                        <a:rPr lang="en-GB" sz="1050"/>
                        <a:t>Attended Robot</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AB0E6">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AB0E6">
                        <a:alpha val="50196"/>
                      </a:srgbClr>
                    </a:solidFill>
                  </a:tcPr>
                </a:tc>
                <a:tc>
                  <a:txBody>
                    <a:bodyPr/>
                    <a:lstStyle/>
                    <a:p>
                      <a:pPr algn="ctr"/>
                      <a:r>
                        <a:rPr lang="en-GB" sz="1050"/>
                        <a:t>Attended Bot Runner</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AB0E6">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AB0E6">
                        <a:alpha val="50196"/>
                      </a:srgbClr>
                    </a:solidFill>
                  </a:tcPr>
                </a:tc>
                <a:tc>
                  <a:txBody>
                    <a:bodyPr/>
                    <a:lstStyle/>
                    <a:p>
                      <a:pPr algn="ctr"/>
                      <a:r>
                        <a:rPr lang="en-GB" sz="1050"/>
                        <a:t>Attended Automation</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AB0E6">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AB0E6">
                        <a:alpha val="50196"/>
                      </a:srgbClr>
                    </a:solidFill>
                  </a:tcPr>
                </a:tc>
                <a:extLst>
                  <a:ext uri="{0D108BD9-81ED-4DB2-BD59-A6C34878D82A}">
                    <a16:rowId xmlns:a16="http://schemas.microsoft.com/office/drawing/2014/main" val="529836664"/>
                  </a:ext>
                </a:extLst>
              </a:tr>
              <a:tr h="340979">
                <a:tc vMerge="1">
                  <a:txBody>
                    <a:bodyPr/>
                    <a:lstStyle/>
                    <a:p>
                      <a:endParaRPr lang="en-DK" sz="1200"/>
                    </a:p>
                  </a:txBody>
                  <a:tcPr/>
                </a:tc>
                <a:tc vMerge="1">
                  <a:txBody>
                    <a:bodyPr/>
                    <a:lstStyle/>
                    <a:p>
                      <a:endParaRPr lang="en-DK"/>
                    </a:p>
                  </a:txBody>
                  <a:tcPr/>
                </a:tc>
                <a:tc>
                  <a:txBody>
                    <a:bodyPr/>
                    <a:lstStyle/>
                    <a:p>
                      <a:pPr algn="ctr"/>
                      <a:r>
                        <a:rPr lang="en-GB" sz="1050"/>
                        <a:t>Blue Prism Cloud</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AB0E6">
                        <a:alpha val="80000"/>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AB0E6">
                        <a:alpha val="80000"/>
                      </a:srgbClr>
                    </a:solidFill>
                  </a:tcPr>
                </a:tc>
                <a:tc>
                  <a:txBody>
                    <a:bodyPr/>
                    <a:lstStyle/>
                    <a:p>
                      <a:pPr algn="ctr"/>
                      <a:r>
                        <a:rPr lang="en-GB" sz="1050"/>
                        <a:t>Automation Cloud Robots</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AB0E6">
                        <a:alpha val="8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AB0E6">
                        <a:alpha val="80000"/>
                      </a:srgbClr>
                    </a:solidFill>
                  </a:tcPr>
                </a:tc>
                <a:tc>
                  <a:txBody>
                    <a:bodyPr/>
                    <a:lstStyle/>
                    <a:p>
                      <a:pPr algn="ct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1AB0E6"/>
                      </a:fgClr>
                      <a:bgClr>
                        <a:schemeClr val="bg1"/>
                      </a:bgClr>
                    </a:pattFill>
                  </a:tcPr>
                </a:tc>
                <a:tc>
                  <a:txBody>
                    <a:bodyPr/>
                    <a:lstStyle/>
                    <a:p>
                      <a:pPr algn="ct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1AB0E6"/>
                      </a:fgClr>
                      <a:bgClr>
                        <a:schemeClr val="bg1"/>
                      </a:bgClr>
                    </a:pattFill>
                  </a:tcPr>
                </a:tc>
                <a:tc>
                  <a:txBody>
                    <a:bodyPr/>
                    <a:lstStyle/>
                    <a:p>
                      <a:pPr algn="ctr"/>
                      <a:r>
                        <a:rPr lang="en-GB" sz="1050"/>
                        <a:t>Hosted RPA Bots (coming soon)</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AB0E6">
                        <a:alpha val="80000"/>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AB0E6">
                        <a:alpha val="80000"/>
                      </a:srgbClr>
                    </a:solidFill>
                  </a:tcPr>
                </a:tc>
                <a:extLst>
                  <a:ext uri="{0D108BD9-81ED-4DB2-BD59-A6C34878D82A}">
                    <a16:rowId xmlns:a16="http://schemas.microsoft.com/office/drawing/2014/main" val="916641970"/>
                  </a:ext>
                </a:extLst>
              </a:tr>
              <a:tr h="340979">
                <a:tc rowSpan="2" gridSpan="2">
                  <a:txBody>
                    <a:bodyPr/>
                    <a:lstStyle/>
                    <a:p>
                      <a:pPr algn="ctr"/>
                      <a:r>
                        <a:rPr lang="en-GB" sz="1400" b="0">
                          <a:solidFill>
                            <a:schemeClr val="tx1"/>
                          </a:solidFill>
                        </a:rPr>
                        <a:t>Control</a:t>
                      </a:r>
                      <a:endParaRPr lang="en-DK" sz="1400" b="0">
                        <a:solidFill>
                          <a:schemeClr val="tx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5F42"/>
                    </a:solidFill>
                  </a:tcPr>
                </a:tc>
                <a:tc rowSpan="2" hMerge="1">
                  <a:txBody>
                    <a:bodyPr/>
                    <a:lstStyle/>
                    <a:p>
                      <a:endParaRPr lang="en-DK"/>
                    </a:p>
                  </a:txBody>
                  <a:tcPr/>
                </a:tc>
                <a:tc>
                  <a:txBody>
                    <a:bodyPr/>
                    <a:lstStyle/>
                    <a:p>
                      <a:pPr algn="ctr"/>
                      <a:r>
                        <a:rPr lang="en-GB" sz="1050"/>
                        <a:t>Control Room</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5F42">
                        <a:alpha val="80000"/>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5F42">
                        <a:alpha val="80000"/>
                      </a:srgbClr>
                    </a:solidFill>
                  </a:tcPr>
                </a:tc>
                <a:tc>
                  <a:txBody>
                    <a:bodyPr/>
                    <a:lstStyle/>
                    <a:p>
                      <a:pPr algn="ctr"/>
                      <a:r>
                        <a:rPr lang="en-GB" sz="1050"/>
                        <a:t>Orchestrator</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5F42">
                        <a:alpha val="80000"/>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5F42">
                        <a:alpha val="80000"/>
                      </a:srgbClr>
                    </a:solidFill>
                  </a:tcPr>
                </a:tc>
                <a:tc>
                  <a:txBody>
                    <a:bodyPr/>
                    <a:lstStyle/>
                    <a:p>
                      <a:pPr algn="ctr"/>
                      <a:r>
                        <a:rPr lang="en-GB" sz="1050"/>
                        <a:t>Control </a:t>
                      </a:r>
                      <a:r>
                        <a:rPr lang="en-GB" sz="1050" err="1"/>
                        <a:t>Center</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5F42">
                        <a:alpha val="8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5F42">
                        <a:alpha val="80000"/>
                      </a:srgbClr>
                    </a:solidFill>
                  </a:tcPr>
                </a:tc>
                <a:tc>
                  <a:txBody>
                    <a:bodyPr/>
                    <a:lstStyle/>
                    <a:p>
                      <a:pPr algn="ct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pattFill prst="openDmnd">
                      <a:fgClr>
                        <a:srgbClr val="F05F42"/>
                      </a:fgClr>
                      <a:bgClr>
                        <a:schemeClr val="bg1"/>
                      </a:bgClr>
                    </a:pattFill>
                  </a:tcPr>
                </a:tc>
                <a:tc>
                  <a:txBody>
                    <a:bodyPr/>
                    <a:lstStyle/>
                    <a:p>
                      <a:pPr algn="ct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pattFill prst="openDmnd">
                      <a:fgClr>
                        <a:srgbClr val="F05F42"/>
                      </a:fgClr>
                      <a:bgClr>
                        <a:schemeClr val="bg1"/>
                      </a:bgClr>
                    </a:pattFill>
                  </a:tcPr>
                </a:tc>
                <a:extLst>
                  <a:ext uri="{0D108BD9-81ED-4DB2-BD59-A6C34878D82A}">
                    <a16:rowId xmlns:a16="http://schemas.microsoft.com/office/drawing/2014/main" val="79971998"/>
                  </a:ext>
                </a:extLst>
              </a:tr>
              <a:tr h="340979">
                <a:tc gridSpan="2" vMerge="1">
                  <a:txBody>
                    <a:bodyPr/>
                    <a:lstStyle/>
                    <a:p>
                      <a:endParaRPr lang="en-US"/>
                    </a:p>
                  </a:txBody>
                  <a:tcPr/>
                </a:tc>
                <a:tc hMerge="1" vMerge="1">
                  <a:txBody>
                    <a:bodyPr/>
                    <a:lstStyle/>
                    <a:p>
                      <a:endParaRPr lang="en-US"/>
                    </a:p>
                  </a:txBody>
                  <a:tcPr/>
                </a:tc>
                <a:tc>
                  <a:txBody>
                    <a:bodyPr/>
                    <a:lstStyle/>
                    <a:p>
                      <a:pPr algn="ctr"/>
                      <a:r>
                        <a:rPr lang="en-GB" sz="1050"/>
                        <a:t>Robotic Operating Model</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5F42">
                        <a:alpha val="50196"/>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5F42">
                        <a:alpha val="50196"/>
                      </a:srgbClr>
                    </a:solidFill>
                  </a:tcPr>
                </a:tc>
                <a:tc>
                  <a:txBody>
                    <a:bodyPr/>
                    <a:lstStyle/>
                    <a:p>
                      <a:pPr algn="ctr"/>
                      <a:r>
                        <a:rPr lang="en-GB" sz="1050"/>
                        <a:t>Automation Operating Model</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5F42">
                        <a:alpha val="50196"/>
                      </a:srgbClr>
                    </a:solidFill>
                  </a:tcPr>
                </a:tc>
                <a:tc>
                  <a:txBody>
                    <a:bodyPr/>
                    <a:lstStyle/>
                    <a:p>
                      <a:pPr algn="ctr"/>
                      <a:r>
                        <a:rPr lang="en-GB" sz="1400" b="1" i="0" kern="1200">
                          <a:solidFill>
                            <a:schemeClr val="dk1"/>
                          </a:solidFill>
                          <a:effectLst/>
                          <a:latin typeface="+mn-lt"/>
                          <a:ea typeface="+mn-ea"/>
                          <a:cs typeface="+mn-cs"/>
                        </a:rPr>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5F42">
                        <a:alpha val="50196"/>
                      </a:srgbClr>
                    </a:solidFill>
                  </a:tcPr>
                </a:tc>
                <a:tc>
                  <a:txBody>
                    <a:bodyPr/>
                    <a:lstStyle/>
                    <a:p>
                      <a:pPr algn="ctr"/>
                      <a:r>
                        <a:rPr lang="en-GB" sz="1050"/>
                        <a:t>RPA Operating Model</a:t>
                      </a: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5F42">
                        <a:alpha val="50196"/>
                      </a:srgbClr>
                    </a:solidFill>
                  </a:tcPr>
                </a:tc>
                <a:tc>
                  <a:txBody>
                    <a:bodyPr/>
                    <a:lstStyle/>
                    <a:p>
                      <a:pPr algn="ctr"/>
                      <a:r>
                        <a:rPr lang="en-GB" sz="1400"/>
                        <a:t>$</a:t>
                      </a: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5F42">
                        <a:alpha val="50196"/>
                      </a:srgbClr>
                    </a:solidFill>
                  </a:tcPr>
                </a:tc>
                <a:tc>
                  <a:txBody>
                    <a:bodyPr/>
                    <a:lstStyle/>
                    <a:p>
                      <a:pPr algn="ctr"/>
                      <a:endParaRPr lang="en-DK" sz="105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F05F42"/>
                      </a:fgClr>
                      <a:bgClr>
                        <a:schemeClr val="bg1"/>
                      </a:bgClr>
                    </a:pattFill>
                  </a:tcPr>
                </a:tc>
                <a:tc>
                  <a:txBody>
                    <a:bodyPr/>
                    <a:lstStyle/>
                    <a:p>
                      <a:pPr algn="ctr"/>
                      <a:endParaRPr lang="en-DK" sz="1400"/>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openDmnd">
                      <a:fgClr>
                        <a:srgbClr val="F05F42"/>
                      </a:fgClr>
                      <a:bgClr>
                        <a:schemeClr val="bg1"/>
                      </a:bgClr>
                    </a:pattFill>
                  </a:tcPr>
                </a:tc>
                <a:extLst>
                  <a:ext uri="{0D108BD9-81ED-4DB2-BD59-A6C34878D82A}">
                    <a16:rowId xmlns:a16="http://schemas.microsoft.com/office/drawing/2014/main" val="3885960315"/>
                  </a:ext>
                </a:extLst>
              </a:tr>
            </a:tbl>
          </a:graphicData>
        </a:graphic>
      </p:graphicFrame>
      <p:pic>
        <p:nvPicPr>
          <p:cNvPr id="11" name="Picture 10">
            <a:extLst>
              <a:ext uri="{FF2B5EF4-FFF2-40B4-BE49-F238E27FC236}">
                <a16:creationId xmlns:a16="http://schemas.microsoft.com/office/drawing/2014/main" id="{987621C2-AA2C-F72F-ACB4-6328DD853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680" y="217890"/>
            <a:ext cx="1057274" cy="373374"/>
          </a:xfrm>
          <a:prstGeom prst="rect">
            <a:avLst/>
          </a:prstGeom>
        </p:spPr>
      </p:pic>
      <p:pic>
        <p:nvPicPr>
          <p:cNvPr id="12" name="Picture 11">
            <a:extLst>
              <a:ext uri="{FF2B5EF4-FFF2-40B4-BE49-F238E27FC236}">
                <a16:creationId xmlns:a16="http://schemas.microsoft.com/office/drawing/2014/main" id="{F435046E-F5BA-FF8E-E0A2-E5219C1E2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080" y="118468"/>
            <a:ext cx="1032418" cy="572219"/>
          </a:xfrm>
          <a:prstGeom prst="rect">
            <a:avLst/>
          </a:prstGeom>
        </p:spPr>
      </p:pic>
      <p:pic>
        <p:nvPicPr>
          <p:cNvPr id="13" name="Picture 12">
            <a:extLst>
              <a:ext uri="{FF2B5EF4-FFF2-40B4-BE49-F238E27FC236}">
                <a16:creationId xmlns:a16="http://schemas.microsoft.com/office/drawing/2014/main" id="{37C903BE-F4BE-F316-B9CA-181B9209A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7263" y="102754"/>
            <a:ext cx="792517" cy="603646"/>
          </a:xfrm>
          <a:prstGeom prst="rect">
            <a:avLst/>
          </a:prstGeom>
        </p:spPr>
      </p:pic>
      <p:pic>
        <p:nvPicPr>
          <p:cNvPr id="14" name="Graphic 13">
            <a:extLst>
              <a:ext uri="{FF2B5EF4-FFF2-40B4-BE49-F238E27FC236}">
                <a16:creationId xmlns:a16="http://schemas.microsoft.com/office/drawing/2014/main" id="{30900A8D-81BB-0E17-86E0-97053EF7750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6392" y="188577"/>
            <a:ext cx="2204690" cy="432000"/>
          </a:xfrm>
          <a:prstGeom prst="rect">
            <a:avLst/>
          </a:prstGeom>
        </p:spPr>
      </p:pic>
      <p:sp>
        <p:nvSpPr>
          <p:cNvPr id="5" name="TextBox 4">
            <a:extLst>
              <a:ext uri="{FF2B5EF4-FFF2-40B4-BE49-F238E27FC236}">
                <a16:creationId xmlns:a16="http://schemas.microsoft.com/office/drawing/2014/main" id="{ABFC36D6-0CB4-0A9C-B30C-C3C663BBA4B4}"/>
              </a:ext>
            </a:extLst>
          </p:cNvPr>
          <p:cNvSpPr txBox="1"/>
          <p:nvPr/>
        </p:nvSpPr>
        <p:spPr>
          <a:xfrm>
            <a:off x="2375959" y="6192727"/>
            <a:ext cx="7326621" cy="569387"/>
          </a:xfrm>
          <a:prstGeom prst="rect">
            <a:avLst/>
          </a:prstGeom>
          <a:noFill/>
        </p:spPr>
        <p:txBody>
          <a:bodyPr wrap="none" lIns="0" tIns="0" rIns="0" bIns="0" rtlCol="0">
            <a:spAutoFit/>
          </a:bodyPr>
          <a:lstStyle/>
          <a:p>
            <a:pPr>
              <a:spcBef>
                <a:spcPts val="600"/>
              </a:spcBef>
              <a:spcAft>
                <a:spcPts val="600"/>
              </a:spcAft>
              <a:buClr>
                <a:schemeClr val="accent2"/>
              </a:buClr>
            </a:pPr>
            <a:r>
              <a:rPr lang="en-US" sz="1600" b="1">
                <a:latin typeface="Arial Nova" panose="020B0504020202020204" pitchFamily="34" charset="0"/>
              </a:rPr>
              <a:t>Legend: </a:t>
            </a:r>
            <a:r>
              <a:rPr lang="en-US" sz="1600">
                <a:latin typeface="Arial Nova" panose="020B0504020202020204" pitchFamily="34" charset="0"/>
              </a:rPr>
              <a:t>? = Unknown | </a:t>
            </a:r>
            <a:r>
              <a:rPr lang="en-GB" sz="1600"/>
              <a:t>✓</a:t>
            </a:r>
            <a:r>
              <a:rPr lang="en-US" sz="1600">
                <a:latin typeface="Arial Nova" panose="020B0504020202020204" pitchFamily="34" charset="0"/>
              </a:rPr>
              <a:t> = Included | $ = Extra Cost | $$ = Significant Extra Cost</a:t>
            </a:r>
          </a:p>
          <a:p>
            <a:pPr algn="ctr">
              <a:spcBef>
                <a:spcPts val="600"/>
              </a:spcBef>
              <a:spcAft>
                <a:spcPts val="600"/>
              </a:spcAft>
              <a:buClr>
                <a:schemeClr val="accent2"/>
              </a:buClr>
            </a:pPr>
            <a:r>
              <a:rPr lang="en-US" sz="1100">
                <a:latin typeface="Arial Nova" panose="020B0504020202020204" pitchFamily="34" charset="0"/>
              </a:rPr>
              <a:t>Based on buying a BPC license or BPE license &amp; equivalent from competitors</a:t>
            </a:r>
            <a:endParaRPr lang="en-DK" sz="1100"/>
          </a:p>
        </p:txBody>
      </p:sp>
      <p:pic>
        <p:nvPicPr>
          <p:cNvPr id="2" name="Picture 9" descr="A picture containing graphics, design&#10;&#10;Description automatically generated">
            <a:extLst>
              <a:ext uri="{FF2B5EF4-FFF2-40B4-BE49-F238E27FC236}">
                <a16:creationId xmlns:a16="http://schemas.microsoft.com/office/drawing/2014/main" id="{1D551E87-5B1D-7515-DE78-34BA1AF377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6336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DE8A1A-4276-4581-0A84-2D2512042EE3}"/>
              </a:ext>
            </a:extLst>
          </p:cNvPr>
          <p:cNvSpPr>
            <a:spLocks noGrp="1"/>
          </p:cNvSpPr>
          <p:nvPr>
            <p:ph type="sldNum" sz="quarter" idx="11"/>
          </p:nvPr>
        </p:nvSpPr>
        <p:spPr/>
        <p:txBody>
          <a:bodyPr/>
          <a:lstStyle/>
          <a:p>
            <a:fld id="{4B0EDFBC-7666-BA46-8E94-F83EDA5B5493}" type="slidenum">
              <a:rPr lang="en-US" smtClean="0"/>
              <a:pPr/>
              <a:t>45</a:t>
            </a:fld>
            <a:endParaRPr lang="en-US"/>
          </a:p>
        </p:txBody>
      </p:sp>
      <p:pic>
        <p:nvPicPr>
          <p:cNvPr id="6" name="Picture 5" descr="A picture containing text, screenshot, newspaper, website&#10;&#10;Description automatically generated">
            <a:extLst>
              <a:ext uri="{FF2B5EF4-FFF2-40B4-BE49-F238E27FC236}">
                <a16:creationId xmlns:a16="http://schemas.microsoft.com/office/drawing/2014/main" id="{46C77AB2-F5C0-C9EA-4F8F-C0B554DE7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pic>
        <p:nvPicPr>
          <p:cNvPr id="2" name="Picture 9" descr="A picture containing graphics, design&#10;&#10;Description automatically generated">
            <a:extLst>
              <a:ext uri="{FF2B5EF4-FFF2-40B4-BE49-F238E27FC236}">
                <a16:creationId xmlns:a16="http://schemas.microsoft.com/office/drawing/2014/main" id="{E0154A02-1308-23B3-301F-A0532C5C0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416181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2995BE-5597-7EE3-8F1D-D9841496EBD7}"/>
              </a:ext>
            </a:extLst>
          </p:cNvPr>
          <p:cNvSpPr>
            <a:spLocks noGrp="1"/>
          </p:cNvSpPr>
          <p:nvPr>
            <p:ph type="sldNum" sz="quarter" idx="11"/>
          </p:nvPr>
        </p:nvSpPr>
        <p:spPr/>
        <p:txBody>
          <a:bodyPr/>
          <a:lstStyle/>
          <a:p>
            <a:fld id="{4B0EDFBC-7666-BA46-8E94-F83EDA5B5493}" type="slidenum">
              <a:rPr lang="en-US" smtClean="0"/>
              <a:pPr/>
              <a:t>46</a:t>
            </a:fld>
            <a:endParaRPr lang="en-US"/>
          </a:p>
        </p:txBody>
      </p:sp>
      <p:pic>
        <p:nvPicPr>
          <p:cNvPr id="4" name="Picture 3">
            <a:extLst>
              <a:ext uri="{FF2B5EF4-FFF2-40B4-BE49-F238E27FC236}">
                <a16:creationId xmlns:a16="http://schemas.microsoft.com/office/drawing/2014/main" id="{EDD6D376-4E03-7208-81E5-1CCA0919807B}"/>
              </a:ext>
            </a:extLst>
          </p:cNvPr>
          <p:cNvPicPr>
            <a:picLocks noChangeAspect="1"/>
          </p:cNvPicPr>
          <p:nvPr/>
        </p:nvPicPr>
        <p:blipFill>
          <a:blip r:embed="rId2"/>
          <a:stretch>
            <a:fillRect/>
          </a:stretch>
        </p:blipFill>
        <p:spPr>
          <a:xfrm>
            <a:off x="0" y="1221828"/>
            <a:ext cx="12191701" cy="4918841"/>
          </a:xfrm>
          <a:prstGeom prst="rect">
            <a:avLst/>
          </a:prstGeom>
        </p:spPr>
      </p:pic>
      <p:sp>
        <p:nvSpPr>
          <p:cNvPr id="5" name="Title 1">
            <a:extLst>
              <a:ext uri="{FF2B5EF4-FFF2-40B4-BE49-F238E27FC236}">
                <a16:creationId xmlns:a16="http://schemas.microsoft.com/office/drawing/2014/main" id="{2E7D94B6-0CDF-E8A2-E359-74759D1B74E9}"/>
              </a:ext>
            </a:extLst>
          </p:cNvPr>
          <p:cNvSpPr>
            <a:spLocks noGrp="1"/>
          </p:cNvSpPr>
          <p:nvPr>
            <p:ph type="title"/>
          </p:nvPr>
        </p:nvSpPr>
        <p:spPr>
          <a:xfrm>
            <a:off x="640080" y="457200"/>
            <a:ext cx="10881360" cy="566651"/>
          </a:xfrm>
        </p:spPr>
        <p:txBody>
          <a:bodyPr/>
          <a:lstStyle/>
          <a:p>
            <a:r>
              <a:rPr lang="en-GB" dirty="0"/>
              <a:t>Smart Objective - KPI</a:t>
            </a:r>
          </a:p>
        </p:txBody>
      </p:sp>
      <p:pic>
        <p:nvPicPr>
          <p:cNvPr id="2" name="Picture 9" descr="A picture containing graphics, design&#10;&#10;Description automatically generated">
            <a:extLst>
              <a:ext uri="{FF2B5EF4-FFF2-40B4-BE49-F238E27FC236}">
                <a16:creationId xmlns:a16="http://schemas.microsoft.com/office/drawing/2014/main" id="{E9E0AD9F-7A93-76B7-6E23-A7FFF14F80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91113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F6C137-AFD4-F112-5982-07A885EFCF92}"/>
              </a:ext>
            </a:extLst>
          </p:cNvPr>
          <p:cNvSpPr>
            <a:spLocks noGrp="1"/>
          </p:cNvSpPr>
          <p:nvPr>
            <p:ph type="sldNum" sz="quarter" idx="11"/>
          </p:nvPr>
        </p:nvSpPr>
        <p:spPr/>
        <p:txBody>
          <a:bodyPr/>
          <a:lstStyle/>
          <a:p>
            <a:fld id="{4B0EDFBC-7666-BA46-8E94-F83EDA5B5493}" type="slidenum">
              <a:rPr lang="en-US" smtClean="0"/>
              <a:pPr/>
              <a:t>47</a:t>
            </a:fld>
            <a:endParaRPr lang="en-US"/>
          </a:p>
        </p:txBody>
      </p:sp>
      <p:pic>
        <p:nvPicPr>
          <p:cNvPr id="4" name="Picture 3">
            <a:extLst>
              <a:ext uri="{FF2B5EF4-FFF2-40B4-BE49-F238E27FC236}">
                <a16:creationId xmlns:a16="http://schemas.microsoft.com/office/drawing/2014/main" id="{3A64C2C2-50A4-7A68-144D-E5BD95F12680}"/>
              </a:ext>
            </a:extLst>
          </p:cNvPr>
          <p:cNvPicPr>
            <a:picLocks noChangeAspect="1"/>
          </p:cNvPicPr>
          <p:nvPr/>
        </p:nvPicPr>
        <p:blipFill>
          <a:blip r:embed="rId2"/>
          <a:stretch>
            <a:fillRect/>
          </a:stretch>
        </p:blipFill>
        <p:spPr>
          <a:xfrm>
            <a:off x="1385710" y="0"/>
            <a:ext cx="8684083" cy="6299200"/>
          </a:xfrm>
          <a:prstGeom prst="rect">
            <a:avLst/>
          </a:prstGeom>
        </p:spPr>
      </p:pic>
      <p:pic>
        <p:nvPicPr>
          <p:cNvPr id="2" name="Picture 9" descr="A picture containing graphics, design&#10;&#10;Description automatically generated">
            <a:extLst>
              <a:ext uri="{FF2B5EF4-FFF2-40B4-BE49-F238E27FC236}">
                <a16:creationId xmlns:a16="http://schemas.microsoft.com/office/drawing/2014/main" id="{88B49B04-4FCF-7ABE-4500-5CA92C504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28306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F8760F-9229-99B3-FBE8-4676820B1596}"/>
              </a:ext>
            </a:extLst>
          </p:cNvPr>
          <p:cNvSpPr>
            <a:spLocks noGrp="1"/>
          </p:cNvSpPr>
          <p:nvPr>
            <p:ph type="sldNum" sz="quarter" idx="11"/>
          </p:nvPr>
        </p:nvSpPr>
        <p:spPr/>
        <p:txBody>
          <a:bodyPr/>
          <a:lstStyle/>
          <a:p>
            <a:fld id="{4B0EDFBC-7666-BA46-8E94-F83EDA5B5493}" type="slidenum">
              <a:rPr lang="en-US" smtClean="0"/>
              <a:pPr/>
              <a:t>48</a:t>
            </a:fld>
            <a:endParaRPr lang="en-US"/>
          </a:p>
        </p:txBody>
      </p:sp>
      <p:pic>
        <p:nvPicPr>
          <p:cNvPr id="4" name="Picture 3">
            <a:extLst>
              <a:ext uri="{FF2B5EF4-FFF2-40B4-BE49-F238E27FC236}">
                <a16:creationId xmlns:a16="http://schemas.microsoft.com/office/drawing/2014/main" id="{330C93FB-A710-0018-8AF1-A4C71AE2E78E}"/>
              </a:ext>
            </a:extLst>
          </p:cNvPr>
          <p:cNvPicPr>
            <a:picLocks noChangeAspect="1"/>
          </p:cNvPicPr>
          <p:nvPr/>
        </p:nvPicPr>
        <p:blipFill>
          <a:blip r:embed="rId2"/>
          <a:stretch>
            <a:fillRect/>
          </a:stretch>
        </p:blipFill>
        <p:spPr>
          <a:xfrm>
            <a:off x="990856" y="0"/>
            <a:ext cx="8907097" cy="6690103"/>
          </a:xfrm>
          <a:prstGeom prst="rect">
            <a:avLst/>
          </a:prstGeom>
        </p:spPr>
      </p:pic>
      <p:pic>
        <p:nvPicPr>
          <p:cNvPr id="2" name="Picture 9" descr="A picture containing graphics, design&#10;&#10;Description automatically generated">
            <a:extLst>
              <a:ext uri="{FF2B5EF4-FFF2-40B4-BE49-F238E27FC236}">
                <a16:creationId xmlns:a16="http://schemas.microsoft.com/office/drawing/2014/main" id="{EB91F3B8-DD8A-B7BF-6703-D3779C8A2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84075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5E470C-D0BA-9F96-5D6F-599CF19AB92D}"/>
              </a:ext>
            </a:extLst>
          </p:cNvPr>
          <p:cNvSpPr>
            <a:spLocks noGrp="1"/>
          </p:cNvSpPr>
          <p:nvPr>
            <p:ph type="sldNum" sz="quarter" idx="11"/>
          </p:nvPr>
        </p:nvSpPr>
        <p:spPr/>
        <p:txBody>
          <a:bodyPr/>
          <a:lstStyle/>
          <a:p>
            <a:fld id="{4B0EDFBC-7666-BA46-8E94-F83EDA5B5493}" type="slidenum">
              <a:rPr lang="en-US" smtClean="0"/>
              <a:pPr/>
              <a:t>49</a:t>
            </a:fld>
            <a:endParaRPr lang="en-US"/>
          </a:p>
        </p:txBody>
      </p:sp>
      <p:pic>
        <p:nvPicPr>
          <p:cNvPr id="4" name="Picture 3">
            <a:extLst>
              <a:ext uri="{FF2B5EF4-FFF2-40B4-BE49-F238E27FC236}">
                <a16:creationId xmlns:a16="http://schemas.microsoft.com/office/drawing/2014/main" id="{2836EA47-6BB6-6FFE-13B6-01F51A6273E1}"/>
              </a:ext>
            </a:extLst>
          </p:cNvPr>
          <p:cNvPicPr>
            <a:picLocks noChangeAspect="1"/>
          </p:cNvPicPr>
          <p:nvPr/>
        </p:nvPicPr>
        <p:blipFill>
          <a:blip r:embed="rId2"/>
          <a:stretch>
            <a:fillRect/>
          </a:stretch>
        </p:blipFill>
        <p:spPr>
          <a:xfrm>
            <a:off x="1438892" y="263020"/>
            <a:ext cx="1594086" cy="6151093"/>
          </a:xfrm>
          <a:prstGeom prst="rect">
            <a:avLst/>
          </a:prstGeom>
        </p:spPr>
      </p:pic>
      <p:pic>
        <p:nvPicPr>
          <p:cNvPr id="5" name="Picture 4">
            <a:extLst>
              <a:ext uri="{FF2B5EF4-FFF2-40B4-BE49-F238E27FC236}">
                <a16:creationId xmlns:a16="http://schemas.microsoft.com/office/drawing/2014/main" id="{608AE5F9-8711-68BD-E6C1-B69611FB42D8}"/>
              </a:ext>
            </a:extLst>
          </p:cNvPr>
          <p:cNvPicPr>
            <a:picLocks noChangeAspect="1"/>
          </p:cNvPicPr>
          <p:nvPr/>
        </p:nvPicPr>
        <p:blipFill>
          <a:blip r:embed="rId3"/>
          <a:stretch>
            <a:fillRect/>
          </a:stretch>
        </p:blipFill>
        <p:spPr>
          <a:xfrm>
            <a:off x="3596569" y="398726"/>
            <a:ext cx="2226310" cy="6105820"/>
          </a:xfrm>
          <a:prstGeom prst="rect">
            <a:avLst/>
          </a:prstGeom>
        </p:spPr>
      </p:pic>
      <p:pic>
        <p:nvPicPr>
          <p:cNvPr id="6" name="Picture 5">
            <a:extLst>
              <a:ext uri="{FF2B5EF4-FFF2-40B4-BE49-F238E27FC236}">
                <a16:creationId xmlns:a16="http://schemas.microsoft.com/office/drawing/2014/main" id="{DC6BE76D-4846-20DB-4720-9DE1A2420DB6}"/>
              </a:ext>
            </a:extLst>
          </p:cNvPr>
          <p:cNvPicPr>
            <a:picLocks noChangeAspect="1"/>
          </p:cNvPicPr>
          <p:nvPr/>
        </p:nvPicPr>
        <p:blipFill>
          <a:blip r:embed="rId4"/>
          <a:stretch>
            <a:fillRect/>
          </a:stretch>
        </p:blipFill>
        <p:spPr>
          <a:xfrm>
            <a:off x="6585013" y="353453"/>
            <a:ext cx="1892450" cy="5970229"/>
          </a:xfrm>
          <a:prstGeom prst="rect">
            <a:avLst/>
          </a:prstGeom>
        </p:spPr>
      </p:pic>
      <p:pic>
        <p:nvPicPr>
          <p:cNvPr id="7" name="Picture 6">
            <a:extLst>
              <a:ext uri="{FF2B5EF4-FFF2-40B4-BE49-F238E27FC236}">
                <a16:creationId xmlns:a16="http://schemas.microsoft.com/office/drawing/2014/main" id="{7A889FEC-A32E-6471-5E6C-52B1C9B09882}"/>
              </a:ext>
            </a:extLst>
          </p:cNvPr>
          <p:cNvPicPr>
            <a:picLocks noChangeAspect="1"/>
          </p:cNvPicPr>
          <p:nvPr/>
        </p:nvPicPr>
        <p:blipFill>
          <a:blip r:embed="rId5"/>
          <a:stretch>
            <a:fillRect/>
          </a:stretch>
        </p:blipFill>
        <p:spPr>
          <a:xfrm>
            <a:off x="8595432" y="407445"/>
            <a:ext cx="2014370" cy="6043110"/>
          </a:xfrm>
          <a:prstGeom prst="rect">
            <a:avLst/>
          </a:prstGeom>
        </p:spPr>
      </p:pic>
      <p:pic>
        <p:nvPicPr>
          <p:cNvPr id="2" name="Picture 9" descr="A picture containing graphics, design&#10;&#10;Description automatically generated">
            <a:extLst>
              <a:ext uri="{FF2B5EF4-FFF2-40B4-BE49-F238E27FC236}">
                <a16:creationId xmlns:a16="http://schemas.microsoft.com/office/drawing/2014/main" id="{0B62396C-F72E-2179-600F-9B55025B63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33357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85656BC-F56B-404A-BF02-DB21344DB135}"/>
              </a:ext>
            </a:extLst>
          </p:cNvPr>
          <p:cNvSpPr>
            <a:spLocks noGrp="1"/>
          </p:cNvSpPr>
          <p:nvPr>
            <p:ph type="body" idx="1"/>
          </p:nvPr>
        </p:nvSpPr>
        <p:spPr>
          <a:xfrm>
            <a:off x="659838" y="939845"/>
            <a:ext cx="10820320" cy="355697"/>
          </a:xfrm>
        </p:spPr>
        <p:txBody>
          <a:bodyPr vert="horz" wrap="square" lIns="0" tIns="0" rIns="0" bIns="0" rtlCol="0" anchor="t">
            <a:normAutofit/>
          </a:bodyPr>
          <a:lstStyle/>
          <a:p>
            <a:r>
              <a:rPr lang="pt-BR">
                <a:solidFill>
                  <a:srgbClr val="162D41"/>
                </a:solidFill>
                <a:latin typeface="Gilroy" panose="00000500000000000000" pitchFamily="50" charset="0"/>
              </a:rPr>
              <a:t>A Cognition é o único pure play global de RPA que já realizou projetos nos cinco continentes</a:t>
            </a:r>
          </a:p>
        </p:txBody>
      </p:sp>
      <p:sp>
        <p:nvSpPr>
          <p:cNvPr id="88" name="Text Placeholder 2">
            <a:extLst>
              <a:ext uri="{FF2B5EF4-FFF2-40B4-BE49-F238E27FC236}">
                <a16:creationId xmlns:a16="http://schemas.microsoft.com/office/drawing/2014/main" id="{CB994A96-6C57-4058-9711-0CBAAC7C7632}"/>
              </a:ext>
            </a:extLst>
          </p:cNvPr>
          <p:cNvSpPr txBox="1">
            <a:spLocks/>
          </p:cNvSpPr>
          <p:nvPr/>
        </p:nvSpPr>
        <p:spPr>
          <a:xfrm>
            <a:off x="315050" y="899200"/>
            <a:ext cx="7259068" cy="654996"/>
          </a:xfrm>
          <a:prstGeom prst="rect">
            <a:avLst/>
          </a:prstGeom>
        </p:spPr>
        <p:txBody>
          <a:bodyPr vert="horz" lIns="90348" tIns="45174" rIns="90348" bIns="45174" rtlCol="0">
            <a:normAutofit/>
          </a:bodyPr>
          <a:lstStyle>
            <a:lvl1pPr marL="0" indent="0" algn="l" defTabSz="914400" rtl="0" eaLnBrk="1" latinLnBrk="0" hangingPunct="1">
              <a:lnSpc>
                <a:spcPct val="90000"/>
              </a:lnSpc>
              <a:spcBef>
                <a:spcPts val="1000"/>
              </a:spcBef>
              <a:buFont typeface="Arial"/>
              <a:buNone/>
              <a:defRPr sz="2200" kern="1200" baseline="0">
                <a:solidFill>
                  <a:schemeClr val="tx1">
                    <a:lumMod val="50000"/>
                    <a:lumOff val="50000"/>
                  </a:schemeClr>
                </a:solidFill>
                <a:latin typeface="+mj-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1580" b="1"/>
          </a:p>
        </p:txBody>
      </p:sp>
      <p:sp>
        <p:nvSpPr>
          <p:cNvPr id="6" name="Title 62">
            <a:extLst>
              <a:ext uri="{FF2B5EF4-FFF2-40B4-BE49-F238E27FC236}">
                <a16:creationId xmlns:a16="http://schemas.microsoft.com/office/drawing/2014/main" id="{F486867C-8D4C-4A1E-AB05-C1AA2801C779}"/>
              </a:ext>
            </a:extLst>
          </p:cNvPr>
          <p:cNvSpPr>
            <a:spLocks noGrp="1"/>
          </p:cNvSpPr>
          <p:nvPr>
            <p:ph type="title"/>
          </p:nvPr>
        </p:nvSpPr>
        <p:spPr>
          <a:xfrm>
            <a:off x="653658" y="410428"/>
            <a:ext cx="10820320" cy="480191"/>
          </a:xfrm>
        </p:spPr>
        <p:txBody>
          <a:bodyPr>
            <a:normAutofit/>
          </a:bodyPr>
          <a:lstStyle/>
          <a:p>
            <a:pPr defTabSz="903475"/>
            <a:r>
              <a:rPr lang="pt-BR" kern="1200">
                <a:solidFill>
                  <a:srgbClr val="00CCE5"/>
                </a:solidFill>
                <a:latin typeface="Gilroy Bold" panose="00000800000000000000" pitchFamily="50" charset="0"/>
                <a:cs typeface="+mj-cs"/>
              </a:rPr>
              <a:t>cobertura global e experiência reconhecida</a:t>
            </a:r>
          </a:p>
        </p:txBody>
      </p:sp>
      <p:pic>
        <p:nvPicPr>
          <p:cNvPr id="2" name="Picture 8">
            <a:extLst>
              <a:ext uri="{FF2B5EF4-FFF2-40B4-BE49-F238E27FC236}">
                <a16:creationId xmlns:a16="http://schemas.microsoft.com/office/drawing/2014/main" id="{7C5EF3FC-186A-835C-E24D-F28B5A9C188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04945" y="2647732"/>
            <a:ext cx="6962725" cy="3767647"/>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pic>
      <p:sp>
        <p:nvSpPr>
          <p:cNvPr id="3" name="Subtitle 5">
            <a:extLst>
              <a:ext uri="{FF2B5EF4-FFF2-40B4-BE49-F238E27FC236}">
                <a16:creationId xmlns:a16="http://schemas.microsoft.com/office/drawing/2014/main" id="{1037EDF4-35EE-D302-E688-53F1A05748DF}"/>
              </a:ext>
            </a:extLst>
          </p:cNvPr>
          <p:cNvSpPr txBox="1">
            <a:spLocks/>
          </p:cNvSpPr>
          <p:nvPr/>
        </p:nvSpPr>
        <p:spPr>
          <a:xfrm>
            <a:off x="578730" y="5597484"/>
            <a:ext cx="4185215" cy="1016336"/>
          </a:xfrm>
          <a:prstGeom prst="rect">
            <a:avLst/>
          </a:prstGeom>
        </p:spPr>
        <p:txBody>
          <a:bodyPr vert="horz" lIns="90515" tIns="45257" rIns="90515" bIns="45257" rtlCol="0">
            <a:normAutofit/>
          </a:bodyPr>
          <a:lstStyle>
            <a:lvl1pPr marL="0" indent="0" algn="l" defTabSz="914400" rtl="0" eaLnBrk="1" latinLnBrk="0" hangingPunct="1">
              <a:lnSpc>
                <a:spcPct val="90000"/>
              </a:lnSpc>
              <a:spcBef>
                <a:spcPts val="1000"/>
              </a:spcBef>
              <a:buFont typeface="Arial"/>
              <a:buNone/>
              <a:defRPr sz="2200" kern="1200" baseline="0">
                <a:solidFill>
                  <a:schemeClr val="tx1">
                    <a:lumMod val="50000"/>
                    <a:lumOff val="50000"/>
                  </a:schemeClr>
                </a:solidFill>
                <a:latin typeface="+mj-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defTabSz="905194">
              <a:lnSpc>
                <a:spcPct val="170000"/>
              </a:lnSpc>
              <a:spcBef>
                <a:spcPts val="990"/>
              </a:spcBef>
              <a:defRPr/>
            </a:pPr>
            <a:r>
              <a:rPr lang="pt-BR" sz="1583">
                <a:solidFill>
                  <a:srgbClr val="162D41"/>
                </a:solidFill>
                <a:latin typeface="Gilroy" panose="00000500000000000000" pitchFamily="50" charset="0"/>
              </a:rPr>
              <a:t>Cognition é pure play global de RPA reconhecido pelos analistas e fabricantes de Software de RPA</a:t>
            </a:r>
          </a:p>
        </p:txBody>
      </p:sp>
      <p:sp>
        <p:nvSpPr>
          <p:cNvPr id="12" name="Retângulo 11">
            <a:extLst>
              <a:ext uri="{FF2B5EF4-FFF2-40B4-BE49-F238E27FC236}">
                <a16:creationId xmlns:a16="http://schemas.microsoft.com/office/drawing/2014/main" id="{5DC95FA8-F307-8143-79AA-D520F35FEFA8}"/>
              </a:ext>
            </a:extLst>
          </p:cNvPr>
          <p:cNvSpPr/>
          <p:nvPr/>
        </p:nvSpPr>
        <p:spPr>
          <a:xfrm>
            <a:off x="5039994" y="2665986"/>
            <a:ext cx="1433152" cy="43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793"/>
          </a:p>
        </p:txBody>
      </p:sp>
      <p:pic>
        <p:nvPicPr>
          <p:cNvPr id="13" name="Picture 4">
            <a:extLst>
              <a:ext uri="{FF2B5EF4-FFF2-40B4-BE49-F238E27FC236}">
                <a16:creationId xmlns:a16="http://schemas.microsoft.com/office/drawing/2014/main" id="{F273501F-6933-DD95-78C3-7B12F5B88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9173" y="2703066"/>
            <a:ext cx="1433151" cy="490913"/>
          </a:xfrm>
          <a:prstGeom prst="rect">
            <a:avLst/>
          </a:prstGeom>
        </p:spPr>
      </p:pic>
      <p:pic>
        <p:nvPicPr>
          <p:cNvPr id="5" name="Imagem 4">
            <a:extLst>
              <a:ext uri="{FF2B5EF4-FFF2-40B4-BE49-F238E27FC236}">
                <a16:creationId xmlns:a16="http://schemas.microsoft.com/office/drawing/2014/main" id="{5EECF2B0-ED74-9F2B-B607-47D2E38C1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128" y="1383514"/>
            <a:ext cx="6990542" cy="1254805"/>
          </a:xfrm>
          <a:prstGeom prst="rect">
            <a:avLst/>
          </a:prstGeom>
        </p:spPr>
      </p:pic>
      <p:grpSp>
        <p:nvGrpSpPr>
          <p:cNvPr id="4" name="Group 3">
            <a:extLst>
              <a:ext uri="{FF2B5EF4-FFF2-40B4-BE49-F238E27FC236}">
                <a16:creationId xmlns:a16="http://schemas.microsoft.com/office/drawing/2014/main" id="{E879A438-3C36-3736-C7DE-12906CECCB9B}"/>
              </a:ext>
            </a:extLst>
          </p:cNvPr>
          <p:cNvGrpSpPr/>
          <p:nvPr/>
        </p:nvGrpSpPr>
        <p:grpSpPr>
          <a:xfrm>
            <a:off x="707837" y="1689771"/>
            <a:ext cx="3441642" cy="3855045"/>
            <a:chOff x="8207232" y="2233325"/>
            <a:chExt cx="1578360" cy="1680912"/>
          </a:xfrm>
        </p:grpSpPr>
        <p:grpSp>
          <p:nvGrpSpPr>
            <p:cNvPr id="8" name="Group 7">
              <a:extLst>
                <a:ext uri="{FF2B5EF4-FFF2-40B4-BE49-F238E27FC236}">
                  <a16:creationId xmlns:a16="http://schemas.microsoft.com/office/drawing/2014/main" id="{12538D9E-64AA-228A-4F09-43F7081FF70E}"/>
                </a:ext>
              </a:extLst>
            </p:cNvPr>
            <p:cNvGrpSpPr/>
            <p:nvPr/>
          </p:nvGrpSpPr>
          <p:grpSpPr>
            <a:xfrm>
              <a:off x="8207232" y="2285999"/>
              <a:ext cx="1578360" cy="1628238"/>
              <a:chOff x="459851" y="3884695"/>
              <a:chExt cx="2055950" cy="2591993"/>
            </a:xfrm>
          </p:grpSpPr>
          <p:grpSp>
            <p:nvGrpSpPr>
              <p:cNvPr id="17" name="Group 16">
                <a:extLst>
                  <a:ext uri="{FF2B5EF4-FFF2-40B4-BE49-F238E27FC236}">
                    <a16:creationId xmlns:a16="http://schemas.microsoft.com/office/drawing/2014/main" id="{0CF7D0AC-E4FB-685D-FF0E-F0313A330752}"/>
                  </a:ext>
                </a:extLst>
              </p:cNvPr>
              <p:cNvGrpSpPr/>
              <p:nvPr/>
            </p:nvGrpSpPr>
            <p:grpSpPr>
              <a:xfrm>
                <a:off x="676759" y="5535771"/>
                <a:ext cx="1480565" cy="427711"/>
                <a:chOff x="394740" y="3909018"/>
                <a:chExt cx="2006109" cy="579531"/>
              </a:xfrm>
            </p:grpSpPr>
            <p:pic>
              <p:nvPicPr>
                <p:cNvPr id="92" name="Picture 91">
                  <a:extLst>
                    <a:ext uri="{FF2B5EF4-FFF2-40B4-BE49-F238E27FC236}">
                      <a16:creationId xmlns:a16="http://schemas.microsoft.com/office/drawing/2014/main" id="{C04C113E-4B44-FF52-E91E-7F37A3278A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341" y="3914807"/>
                  <a:ext cx="150563" cy="211136"/>
                </a:xfrm>
                <a:prstGeom prst="rect">
                  <a:avLst/>
                </a:prstGeom>
              </p:spPr>
            </p:pic>
            <p:sp>
              <p:nvSpPr>
                <p:cNvPr id="93" name="TextBox 113">
                  <a:extLst>
                    <a:ext uri="{FF2B5EF4-FFF2-40B4-BE49-F238E27FC236}">
                      <a16:creationId xmlns:a16="http://schemas.microsoft.com/office/drawing/2014/main" id="{18D67826-6D55-138B-3FEE-DAC7A6503F69}"/>
                    </a:ext>
                  </a:extLst>
                </p:cNvPr>
                <p:cNvSpPr txBox="1"/>
                <p:nvPr/>
              </p:nvSpPr>
              <p:spPr>
                <a:xfrm>
                  <a:off x="589459" y="3909018"/>
                  <a:ext cx="1520506" cy="229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r>
                    <a:rPr lang="en-US" sz="990">
                      <a:solidFill>
                        <a:srgbClr val="3A2163"/>
                      </a:solidFill>
                      <a:latin typeface="Avenir Light" panose="020B0402020203020204" pitchFamily="34" charset="77"/>
                    </a:rPr>
                    <a:t>Offices</a:t>
                  </a:r>
                </a:p>
              </p:txBody>
            </p:sp>
            <p:sp>
              <p:nvSpPr>
                <p:cNvPr id="94" name="TextBox 132">
                  <a:extLst>
                    <a:ext uri="{FF2B5EF4-FFF2-40B4-BE49-F238E27FC236}">
                      <a16:creationId xmlns:a16="http://schemas.microsoft.com/office/drawing/2014/main" id="{A01E2706-874A-E58E-66B1-3549779F7023}"/>
                    </a:ext>
                  </a:extLst>
                </p:cNvPr>
                <p:cNvSpPr txBox="1"/>
                <p:nvPr/>
              </p:nvSpPr>
              <p:spPr>
                <a:xfrm>
                  <a:off x="589459" y="4259322"/>
                  <a:ext cx="1811390" cy="229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r>
                    <a:rPr lang="en-US" sz="990">
                      <a:solidFill>
                        <a:srgbClr val="3A2163"/>
                      </a:solidFill>
                      <a:latin typeface="Avenir Light" panose="020B0402020203020204" pitchFamily="34" charset="77"/>
                    </a:rPr>
                    <a:t>Projects &amp; Staff</a:t>
                  </a:r>
                </a:p>
              </p:txBody>
            </p:sp>
            <p:sp>
              <p:nvSpPr>
                <p:cNvPr id="95" name="Rectangle 94">
                  <a:extLst>
                    <a:ext uri="{FF2B5EF4-FFF2-40B4-BE49-F238E27FC236}">
                      <a16:creationId xmlns:a16="http://schemas.microsoft.com/office/drawing/2014/main" id="{7A7BD29E-DF56-44C2-FFB7-75461D4D9E55}"/>
                    </a:ext>
                  </a:extLst>
                </p:cNvPr>
                <p:cNvSpPr/>
                <p:nvPr/>
              </p:nvSpPr>
              <p:spPr>
                <a:xfrm>
                  <a:off x="394740" y="4275054"/>
                  <a:ext cx="197766" cy="1977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03475">
                    <a:defRPr/>
                  </a:pPr>
                  <a:endParaRPr lang="es-AR" sz="1780">
                    <a:solidFill>
                      <a:srgbClr val="FFFFFF"/>
                    </a:solidFill>
                    <a:latin typeface="Franklin Gothic Book" panose="020B0503020102020204"/>
                  </a:endParaRPr>
                </a:p>
              </p:txBody>
            </p:sp>
          </p:grpSp>
          <p:grpSp>
            <p:nvGrpSpPr>
              <p:cNvPr id="18" name="Group 17">
                <a:extLst>
                  <a:ext uri="{FF2B5EF4-FFF2-40B4-BE49-F238E27FC236}">
                    <a16:creationId xmlns:a16="http://schemas.microsoft.com/office/drawing/2014/main" id="{791BB215-6456-9B30-CEE6-1494379CA03B}"/>
                  </a:ext>
                </a:extLst>
              </p:cNvPr>
              <p:cNvGrpSpPr/>
              <p:nvPr/>
            </p:nvGrpSpPr>
            <p:grpSpPr>
              <a:xfrm>
                <a:off x="459851" y="3884695"/>
                <a:ext cx="2055950" cy="2591993"/>
                <a:chOff x="1428004" y="2062900"/>
                <a:chExt cx="2913978" cy="3766972"/>
              </a:xfrm>
            </p:grpSpPr>
            <p:sp>
              <p:nvSpPr>
                <p:cNvPr id="21" name="Freeform 5">
                  <a:extLst>
                    <a:ext uri="{FF2B5EF4-FFF2-40B4-BE49-F238E27FC236}">
                      <a16:creationId xmlns:a16="http://schemas.microsoft.com/office/drawing/2014/main" id="{7D5772F5-2360-F065-537E-FD1BC490C651}"/>
                    </a:ext>
                  </a:extLst>
                </p:cNvPr>
                <p:cNvSpPr>
                  <a:spLocks noChangeAspect="1"/>
                </p:cNvSpPr>
                <p:nvPr/>
              </p:nvSpPr>
              <p:spPr bwMode="auto">
                <a:xfrm>
                  <a:off x="2166650" y="3193191"/>
                  <a:ext cx="134299" cy="153227"/>
                </a:xfrm>
                <a:custGeom>
                  <a:avLst/>
                  <a:gdLst>
                    <a:gd name="T0" fmla="*/ 33 w 66"/>
                    <a:gd name="T1" fmla="*/ 0 h 77"/>
                    <a:gd name="T2" fmla="*/ 28 w 66"/>
                    <a:gd name="T3" fmla="*/ 3 h 77"/>
                    <a:gd name="T4" fmla="*/ 26 w 66"/>
                    <a:gd name="T5" fmla="*/ 10 h 77"/>
                    <a:gd name="T6" fmla="*/ 22 w 66"/>
                    <a:gd name="T7" fmla="*/ 12 h 77"/>
                    <a:gd name="T8" fmla="*/ 22 w 66"/>
                    <a:gd name="T9" fmla="*/ 16 h 77"/>
                    <a:gd name="T10" fmla="*/ 28 w 66"/>
                    <a:gd name="T11" fmla="*/ 22 h 77"/>
                    <a:gd name="T12" fmla="*/ 32 w 66"/>
                    <a:gd name="T13" fmla="*/ 27 h 77"/>
                    <a:gd name="T14" fmla="*/ 26 w 66"/>
                    <a:gd name="T15" fmla="*/ 34 h 77"/>
                    <a:gd name="T16" fmla="*/ 14 w 66"/>
                    <a:gd name="T17" fmla="*/ 34 h 77"/>
                    <a:gd name="T18" fmla="*/ 9 w 66"/>
                    <a:gd name="T19" fmla="*/ 35 h 77"/>
                    <a:gd name="T20" fmla="*/ 3 w 66"/>
                    <a:gd name="T21" fmla="*/ 48 h 77"/>
                    <a:gd name="T22" fmla="*/ 1 w 66"/>
                    <a:gd name="T23" fmla="*/ 54 h 77"/>
                    <a:gd name="T24" fmla="*/ 0 w 66"/>
                    <a:gd name="T25" fmla="*/ 60 h 77"/>
                    <a:gd name="T26" fmla="*/ 7 w 66"/>
                    <a:gd name="T27" fmla="*/ 69 h 77"/>
                    <a:gd name="T28" fmla="*/ 17 w 66"/>
                    <a:gd name="T29" fmla="*/ 73 h 77"/>
                    <a:gd name="T30" fmla="*/ 32 w 66"/>
                    <a:gd name="T31" fmla="*/ 77 h 77"/>
                    <a:gd name="T32" fmla="*/ 33 w 66"/>
                    <a:gd name="T33" fmla="*/ 73 h 77"/>
                    <a:gd name="T34" fmla="*/ 37 w 66"/>
                    <a:gd name="T35" fmla="*/ 71 h 77"/>
                    <a:gd name="T36" fmla="*/ 41 w 66"/>
                    <a:gd name="T37" fmla="*/ 65 h 77"/>
                    <a:gd name="T38" fmla="*/ 45 w 66"/>
                    <a:gd name="T39" fmla="*/ 64 h 77"/>
                    <a:gd name="T40" fmla="*/ 49 w 66"/>
                    <a:gd name="T41" fmla="*/ 58 h 77"/>
                    <a:gd name="T42" fmla="*/ 49 w 66"/>
                    <a:gd name="T43" fmla="*/ 52 h 77"/>
                    <a:gd name="T44" fmla="*/ 57 w 66"/>
                    <a:gd name="T45" fmla="*/ 48 h 77"/>
                    <a:gd name="T46" fmla="*/ 64 w 66"/>
                    <a:gd name="T47" fmla="*/ 40 h 77"/>
                    <a:gd name="T48" fmla="*/ 60 w 66"/>
                    <a:gd name="T49" fmla="*/ 38 h 77"/>
                    <a:gd name="T50" fmla="*/ 60 w 66"/>
                    <a:gd name="T51" fmla="*/ 40 h 77"/>
                    <a:gd name="T52" fmla="*/ 57 w 66"/>
                    <a:gd name="T53" fmla="*/ 38 h 77"/>
                    <a:gd name="T54" fmla="*/ 50 w 66"/>
                    <a:gd name="T55" fmla="*/ 38 h 77"/>
                    <a:gd name="T56" fmla="*/ 56 w 66"/>
                    <a:gd name="T57" fmla="*/ 7 h 77"/>
                    <a:gd name="T58" fmla="*/ 41 w 66"/>
                    <a:gd name="T59" fmla="*/ 3 h 77"/>
                    <a:gd name="T60" fmla="*/ 41 w 66"/>
                    <a:gd name="T61" fmla="*/ 3 h 77"/>
                    <a:gd name="T62" fmla="*/ 41 w 66"/>
                    <a:gd name="T63" fmla="*/ 3 h 77"/>
                    <a:gd name="T64" fmla="*/ 41 w 66"/>
                    <a:gd name="T65" fmla="*/ 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 h="77">
                      <a:moveTo>
                        <a:pt x="41" y="3"/>
                      </a:moveTo>
                      <a:lnTo>
                        <a:pt x="33" y="0"/>
                      </a:lnTo>
                      <a:lnTo>
                        <a:pt x="30" y="0"/>
                      </a:lnTo>
                      <a:lnTo>
                        <a:pt x="28" y="3"/>
                      </a:lnTo>
                      <a:lnTo>
                        <a:pt x="26" y="7"/>
                      </a:lnTo>
                      <a:lnTo>
                        <a:pt x="26" y="10"/>
                      </a:lnTo>
                      <a:lnTo>
                        <a:pt x="24" y="12"/>
                      </a:lnTo>
                      <a:lnTo>
                        <a:pt x="22" y="12"/>
                      </a:lnTo>
                      <a:lnTo>
                        <a:pt x="18" y="12"/>
                      </a:lnTo>
                      <a:lnTo>
                        <a:pt x="22" y="16"/>
                      </a:lnTo>
                      <a:lnTo>
                        <a:pt x="26" y="20"/>
                      </a:lnTo>
                      <a:lnTo>
                        <a:pt x="28" y="22"/>
                      </a:lnTo>
                      <a:lnTo>
                        <a:pt x="30" y="26"/>
                      </a:lnTo>
                      <a:lnTo>
                        <a:pt x="32" y="27"/>
                      </a:lnTo>
                      <a:lnTo>
                        <a:pt x="32" y="34"/>
                      </a:lnTo>
                      <a:lnTo>
                        <a:pt x="26" y="34"/>
                      </a:lnTo>
                      <a:lnTo>
                        <a:pt x="20" y="34"/>
                      </a:lnTo>
                      <a:lnTo>
                        <a:pt x="14" y="34"/>
                      </a:lnTo>
                      <a:lnTo>
                        <a:pt x="10" y="34"/>
                      </a:lnTo>
                      <a:lnTo>
                        <a:pt x="9" y="35"/>
                      </a:lnTo>
                      <a:lnTo>
                        <a:pt x="3" y="47"/>
                      </a:lnTo>
                      <a:lnTo>
                        <a:pt x="3" y="48"/>
                      </a:lnTo>
                      <a:lnTo>
                        <a:pt x="3" y="52"/>
                      </a:lnTo>
                      <a:lnTo>
                        <a:pt x="1" y="54"/>
                      </a:lnTo>
                      <a:lnTo>
                        <a:pt x="1" y="58"/>
                      </a:lnTo>
                      <a:lnTo>
                        <a:pt x="0" y="60"/>
                      </a:lnTo>
                      <a:lnTo>
                        <a:pt x="0" y="61"/>
                      </a:lnTo>
                      <a:lnTo>
                        <a:pt x="7" y="69"/>
                      </a:lnTo>
                      <a:lnTo>
                        <a:pt x="10" y="71"/>
                      </a:lnTo>
                      <a:lnTo>
                        <a:pt x="17" y="73"/>
                      </a:lnTo>
                      <a:lnTo>
                        <a:pt x="24" y="73"/>
                      </a:lnTo>
                      <a:lnTo>
                        <a:pt x="32" y="77"/>
                      </a:lnTo>
                      <a:lnTo>
                        <a:pt x="32" y="73"/>
                      </a:lnTo>
                      <a:lnTo>
                        <a:pt x="33" y="73"/>
                      </a:lnTo>
                      <a:lnTo>
                        <a:pt x="36" y="71"/>
                      </a:lnTo>
                      <a:lnTo>
                        <a:pt x="37" y="71"/>
                      </a:lnTo>
                      <a:lnTo>
                        <a:pt x="41" y="67"/>
                      </a:lnTo>
                      <a:lnTo>
                        <a:pt x="41" y="65"/>
                      </a:lnTo>
                      <a:lnTo>
                        <a:pt x="44" y="64"/>
                      </a:lnTo>
                      <a:lnTo>
                        <a:pt x="45" y="64"/>
                      </a:lnTo>
                      <a:lnTo>
                        <a:pt x="46" y="60"/>
                      </a:lnTo>
                      <a:lnTo>
                        <a:pt x="49" y="58"/>
                      </a:lnTo>
                      <a:lnTo>
                        <a:pt x="49" y="56"/>
                      </a:lnTo>
                      <a:lnTo>
                        <a:pt x="49" y="52"/>
                      </a:lnTo>
                      <a:lnTo>
                        <a:pt x="50" y="51"/>
                      </a:lnTo>
                      <a:lnTo>
                        <a:pt x="57" y="48"/>
                      </a:lnTo>
                      <a:lnTo>
                        <a:pt x="60" y="43"/>
                      </a:lnTo>
                      <a:lnTo>
                        <a:pt x="64" y="40"/>
                      </a:lnTo>
                      <a:lnTo>
                        <a:pt x="66" y="40"/>
                      </a:lnTo>
                      <a:lnTo>
                        <a:pt x="60" y="38"/>
                      </a:lnTo>
                      <a:lnTo>
                        <a:pt x="62" y="39"/>
                      </a:lnTo>
                      <a:lnTo>
                        <a:pt x="60" y="40"/>
                      </a:lnTo>
                      <a:lnTo>
                        <a:pt x="58" y="39"/>
                      </a:lnTo>
                      <a:lnTo>
                        <a:pt x="57" y="38"/>
                      </a:lnTo>
                      <a:lnTo>
                        <a:pt x="54" y="38"/>
                      </a:lnTo>
                      <a:lnTo>
                        <a:pt x="50" y="38"/>
                      </a:lnTo>
                      <a:lnTo>
                        <a:pt x="54" y="14"/>
                      </a:lnTo>
                      <a:lnTo>
                        <a:pt x="56" y="7"/>
                      </a:lnTo>
                      <a:lnTo>
                        <a:pt x="57" y="3"/>
                      </a:lnTo>
                      <a:lnTo>
                        <a:pt x="41" y="3"/>
                      </a:lnTo>
                      <a:lnTo>
                        <a:pt x="41" y="3"/>
                      </a:lnTo>
                      <a:lnTo>
                        <a:pt x="41" y="3"/>
                      </a:lnTo>
                      <a:lnTo>
                        <a:pt x="41" y="3"/>
                      </a:lnTo>
                      <a:lnTo>
                        <a:pt x="41" y="3"/>
                      </a:lnTo>
                      <a:lnTo>
                        <a:pt x="41" y="3"/>
                      </a:lnTo>
                      <a:lnTo>
                        <a:pt x="41" y="3"/>
                      </a:lnTo>
                      <a:close/>
                    </a:path>
                  </a:pathLst>
                </a:custGeom>
                <a:solidFill>
                  <a:schemeClr val="accent1"/>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22" name="Freeform 6">
                  <a:extLst>
                    <a:ext uri="{FF2B5EF4-FFF2-40B4-BE49-F238E27FC236}">
                      <a16:creationId xmlns:a16="http://schemas.microsoft.com/office/drawing/2014/main" id="{825732C1-75E3-54B7-9700-C65EC923422A}"/>
                    </a:ext>
                  </a:extLst>
                </p:cNvPr>
                <p:cNvSpPr>
                  <a:spLocks noChangeAspect="1"/>
                </p:cNvSpPr>
                <p:nvPr/>
              </p:nvSpPr>
              <p:spPr bwMode="auto">
                <a:xfrm>
                  <a:off x="2836110" y="3123543"/>
                  <a:ext cx="115986" cy="83577"/>
                </a:xfrm>
                <a:custGeom>
                  <a:avLst/>
                  <a:gdLst>
                    <a:gd name="T0" fmla="*/ 2 w 57"/>
                    <a:gd name="T1" fmla="*/ 34 h 42"/>
                    <a:gd name="T2" fmla="*/ 3 w 57"/>
                    <a:gd name="T3" fmla="*/ 29 h 42"/>
                    <a:gd name="T4" fmla="*/ 0 w 57"/>
                    <a:gd name="T5" fmla="*/ 22 h 42"/>
                    <a:gd name="T6" fmla="*/ 3 w 57"/>
                    <a:gd name="T7" fmla="*/ 21 h 42"/>
                    <a:gd name="T8" fmla="*/ 3 w 57"/>
                    <a:gd name="T9" fmla="*/ 17 h 42"/>
                    <a:gd name="T10" fmla="*/ 3 w 57"/>
                    <a:gd name="T11" fmla="*/ 17 h 42"/>
                    <a:gd name="T12" fmla="*/ 6 w 57"/>
                    <a:gd name="T13" fmla="*/ 13 h 42"/>
                    <a:gd name="T14" fmla="*/ 6 w 57"/>
                    <a:gd name="T15" fmla="*/ 12 h 42"/>
                    <a:gd name="T16" fmla="*/ 6 w 57"/>
                    <a:gd name="T17" fmla="*/ 8 h 42"/>
                    <a:gd name="T18" fmla="*/ 6 w 57"/>
                    <a:gd name="T19" fmla="*/ 4 h 42"/>
                    <a:gd name="T20" fmla="*/ 6 w 57"/>
                    <a:gd name="T21" fmla="*/ 1 h 42"/>
                    <a:gd name="T22" fmla="*/ 11 w 57"/>
                    <a:gd name="T23" fmla="*/ 0 h 42"/>
                    <a:gd name="T24" fmla="*/ 15 w 57"/>
                    <a:gd name="T25" fmla="*/ 0 h 42"/>
                    <a:gd name="T26" fmla="*/ 20 w 57"/>
                    <a:gd name="T27" fmla="*/ 0 h 42"/>
                    <a:gd name="T28" fmla="*/ 27 w 57"/>
                    <a:gd name="T29" fmla="*/ 1 h 42"/>
                    <a:gd name="T30" fmla="*/ 32 w 57"/>
                    <a:gd name="T31" fmla="*/ 4 h 42"/>
                    <a:gd name="T32" fmla="*/ 33 w 57"/>
                    <a:gd name="T33" fmla="*/ 4 h 42"/>
                    <a:gd name="T34" fmla="*/ 33 w 57"/>
                    <a:gd name="T35" fmla="*/ 5 h 42"/>
                    <a:gd name="T36" fmla="*/ 41 w 57"/>
                    <a:gd name="T37" fmla="*/ 9 h 42"/>
                    <a:gd name="T38" fmla="*/ 44 w 57"/>
                    <a:gd name="T39" fmla="*/ 9 h 42"/>
                    <a:gd name="T40" fmla="*/ 45 w 57"/>
                    <a:gd name="T41" fmla="*/ 12 h 42"/>
                    <a:gd name="T42" fmla="*/ 41 w 57"/>
                    <a:gd name="T43" fmla="*/ 12 h 42"/>
                    <a:gd name="T44" fmla="*/ 40 w 57"/>
                    <a:gd name="T45" fmla="*/ 13 h 42"/>
                    <a:gd name="T46" fmla="*/ 40 w 57"/>
                    <a:gd name="T47" fmla="*/ 13 h 42"/>
                    <a:gd name="T48" fmla="*/ 44 w 57"/>
                    <a:gd name="T49" fmla="*/ 14 h 42"/>
                    <a:gd name="T50" fmla="*/ 47 w 57"/>
                    <a:gd name="T51" fmla="*/ 14 h 42"/>
                    <a:gd name="T52" fmla="*/ 53 w 57"/>
                    <a:gd name="T53" fmla="*/ 17 h 42"/>
                    <a:gd name="T54" fmla="*/ 55 w 57"/>
                    <a:gd name="T55" fmla="*/ 21 h 42"/>
                    <a:gd name="T56" fmla="*/ 57 w 57"/>
                    <a:gd name="T57" fmla="*/ 26 h 42"/>
                    <a:gd name="T58" fmla="*/ 53 w 57"/>
                    <a:gd name="T59" fmla="*/ 29 h 42"/>
                    <a:gd name="T60" fmla="*/ 51 w 57"/>
                    <a:gd name="T61" fmla="*/ 30 h 42"/>
                    <a:gd name="T62" fmla="*/ 49 w 57"/>
                    <a:gd name="T63" fmla="*/ 26 h 42"/>
                    <a:gd name="T64" fmla="*/ 45 w 57"/>
                    <a:gd name="T65" fmla="*/ 26 h 42"/>
                    <a:gd name="T66" fmla="*/ 41 w 57"/>
                    <a:gd name="T67" fmla="*/ 26 h 42"/>
                    <a:gd name="T68" fmla="*/ 40 w 57"/>
                    <a:gd name="T69" fmla="*/ 26 h 42"/>
                    <a:gd name="T70" fmla="*/ 37 w 57"/>
                    <a:gd name="T71" fmla="*/ 26 h 42"/>
                    <a:gd name="T72" fmla="*/ 32 w 57"/>
                    <a:gd name="T73" fmla="*/ 26 h 42"/>
                    <a:gd name="T74" fmla="*/ 27 w 57"/>
                    <a:gd name="T75" fmla="*/ 30 h 42"/>
                    <a:gd name="T76" fmla="*/ 23 w 57"/>
                    <a:gd name="T77" fmla="*/ 30 h 42"/>
                    <a:gd name="T78" fmla="*/ 20 w 57"/>
                    <a:gd name="T79" fmla="*/ 29 h 42"/>
                    <a:gd name="T80" fmla="*/ 20 w 57"/>
                    <a:gd name="T81" fmla="*/ 26 h 42"/>
                    <a:gd name="T82" fmla="*/ 17 w 57"/>
                    <a:gd name="T83" fmla="*/ 29 h 42"/>
                    <a:gd name="T84" fmla="*/ 15 w 57"/>
                    <a:gd name="T85" fmla="*/ 29 h 42"/>
                    <a:gd name="T86" fmla="*/ 14 w 57"/>
                    <a:gd name="T87" fmla="*/ 30 h 42"/>
                    <a:gd name="T88" fmla="*/ 7 w 57"/>
                    <a:gd name="T89" fmla="*/ 42 h 42"/>
                    <a:gd name="T90" fmla="*/ 3 w 57"/>
                    <a:gd name="T91" fmla="*/ 38 h 42"/>
                    <a:gd name="T92" fmla="*/ 3 w 57"/>
                    <a:gd name="T93" fmla="*/ 35 h 42"/>
                    <a:gd name="T94" fmla="*/ 2 w 57"/>
                    <a:gd name="T95" fmla="*/ 34 h 42"/>
                    <a:gd name="T96" fmla="*/ 2 w 57"/>
                    <a:gd name="T97" fmla="*/ 34 h 42"/>
                    <a:gd name="T98" fmla="*/ 2 w 57"/>
                    <a:gd name="T99" fmla="*/ 34 h 42"/>
                    <a:gd name="T100" fmla="*/ 2 w 57"/>
                    <a:gd name="T10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 h="42">
                      <a:moveTo>
                        <a:pt x="2" y="34"/>
                      </a:moveTo>
                      <a:lnTo>
                        <a:pt x="2" y="34"/>
                      </a:lnTo>
                      <a:lnTo>
                        <a:pt x="3" y="30"/>
                      </a:lnTo>
                      <a:lnTo>
                        <a:pt x="3" y="29"/>
                      </a:lnTo>
                      <a:lnTo>
                        <a:pt x="3" y="29"/>
                      </a:lnTo>
                      <a:lnTo>
                        <a:pt x="0" y="22"/>
                      </a:lnTo>
                      <a:lnTo>
                        <a:pt x="0" y="22"/>
                      </a:lnTo>
                      <a:lnTo>
                        <a:pt x="3" y="21"/>
                      </a:lnTo>
                      <a:lnTo>
                        <a:pt x="6" y="18"/>
                      </a:lnTo>
                      <a:lnTo>
                        <a:pt x="3" y="17"/>
                      </a:lnTo>
                      <a:lnTo>
                        <a:pt x="3" y="17"/>
                      </a:lnTo>
                      <a:lnTo>
                        <a:pt x="3" y="17"/>
                      </a:lnTo>
                      <a:lnTo>
                        <a:pt x="6" y="14"/>
                      </a:lnTo>
                      <a:lnTo>
                        <a:pt x="6" y="13"/>
                      </a:lnTo>
                      <a:lnTo>
                        <a:pt x="6" y="12"/>
                      </a:lnTo>
                      <a:lnTo>
                        <a:pt x="6" y="12"/>
                      </a:lnTo>
                      <a:lnTo>
                        <a:pt x="6" y="9"/>
                      </a:lnTo>
                      <a:lnTo>
                        <a:pt x="6" y="8"/>
                      </a:lnTo>
                      <a:lnTo>
                        <a:pt x="6" y="8"/>
                      </a:lnTo>
                      <a:lnTo>
                        <a:pt x="6" y="4"/>
                      </a:lnTo>
                      <a:lnTo>
                        <a:pt x="6" y="1"/>
                      </a:lnTo>
                      <a:lnTo>
                        <a:pt x="6" y="1"/>
                      </a:lnTo>
                      <a:lnTo>
                        <a:pt x="7" y="0"/>
                      </a:lnTo>
                      <a:lnTo>
                        <a:pt x="11" y="0"/>
                      </a:lnTo>
                      <a:lnTo>
                        <a:pt x="15" y="0"/>
                      </a:lnTo>
                      <a:lnTo>
                        <a:pt x="15" y="0"/>
                      </a:lnTo>
                      <a:lnTo>
                        <a:pt x="19" y="0"/>
                      </a:lnTo>
                      <a:lnTo>
                        <a:pt x="20" y="0"/>
                      </a:lnTo>
                      <a:lnTo>
                        <a:pt x="20" y="0"/>
                      </a:lnTo>
                      <a:lnTo>
                        <a:pt x="27" y="1"/>
                      </a:lnTo>
                      <a:lnTo>
                        <a:pt x="27" y="1"/>
                      </a:lnTo>
                      <a:lnTo>
                        <a:pt x="32" y="4"/>
                      </a:lnTo>
                      <a:lnTo>
                        <a:pt x="32" y="4"/>
                      </a:lnTo>
                      <a:lnTo>
                        <a:pt x="33" y="4"/>
                      </a:lnTo>
                      <a:lnTo>
                        <a:pt x="33" y="5"/>
                      </a:lnTo>
                      <a:lnTo>
                        <a:pt x="33" y="5"/>
                      </a:lnTo>
                      <a:lnTo>
                        <a:pt x="36" y="9"/>
                      </a:lnTo>
                      <a:lnTo>
                        <a:pt x="41" y="9"/>
                      </a:lnTo>
                      <a:lnTo>
                        <a:pt x="41" y="9"/>
                      </a:lnTo>
                      <a:lnTo>
                        <a:pt x="44" y="9"/>
                      </a:lnTo>
                      <a:lnTo>
                        <a:pt x="45" y="12"/>
                      </a:lnTo>
                      <a:lnTo>
                        <a:pt x="45" y="12"/>
                      </a:lnTo>
                      <a:lnTo>
                        <a:pt x="44" y="12"/>
                      </a:lnTo>
                      <a:lnTo>
                        <a:pt x="41" y="12"/>
                      </a:lnTo>
                      <a:lnTo>
                        <a:pt x="41" y="12"/>
                      </a:lnTo>
                      <a:lnTo>
                        <a:pt x="40" y="13"/>
                      </a:lnTo>
                      <a:lnTo>
                        <a:pt x="37" y="13"/>
                      </a:lnTo>
                      <a:lnTo>
                        <a:pt x="40" y="13"/>
                      </a:lnTo>
                      <a:lnTo>
                        <a:pt x="40" y="13"/>
                      </a:lnTo>
                      <a:lnTo>
                        <a:pt x="44" y="14"/>
                      </a:lnTo>
                      <a:lnTo>
                        <a:pt x="47" y="14"/>
                      </a:lnTo>
                      <a:lnTo>
                        <a:pt x="47" y="14"/>
                      </a:lnTo>
                      <a:lnTo>
                        <a:pt x="49" y="14"/>
                      </a:lnTo>
                      <a:lnTo>
                        <a:pt x="53" y="17"/>
                      </a:lnTo>
                      <a:lnTo>
                        <a:pt x="55" y="21"/>
                      </a:lnTo>
                      <a:lnTo>
                        <a:pt x="55" y="21"/>
                      </a:lnTo>
                      <a:lnTo>
                        <a:pt x="57" y="22"/>
                      </a:lnTo>
                      <a:lnTo>
                        <a:pt x="57" y="26"/>
                      </a:lnTo>
                      <a:lnTo>
                        <a:pt x="53" y="29"/>
                      </a:lnTo>
                      <a:lnTo>
                        <a:pt x="53" y="29"/>
                      </a:lnTo>
                      <a:lnTo>
                        <a:pt x="51" y="30"/>
                      </a:lnTo>
                      <a:lnTo>
                        <a:pt x="51" y="30"/>
                      </a:lnTo>
                      <a:lnTo>
                        <a:pt x="49" y="26"/>
                      </a:lnTo>
                      <a:lnTo>
                        <a:pt x="49" y="26"/>
                      </a:lnTo>
                      <a:lnTo>
                        <a:pt x="47" y="26"/>
                      </a:lnTo>
                      <a:lnTo>
                        <a:pt x="45" y="26"/>
                      </a:lnTo>
                      <a:lnTo>
                        <a:pt x="45" y="26"/>
                      </a:lnTo>
                      <a:lnTo>
                        <a:pt x="41" y="26"/>
                      </a:lnTo>
                      <a:lnTo>
                        <a:pt x="41" y="26"/>
                      </a:lnTo>
                      <a:lnTo>
                        <a:pt x="40" y="26"/>
                      </a:lnTo>
                      <a:lnTo>
                        <a:pt x="37" y="26"/>
                      </a:lnTo>
                      <a:lnTo>
                        <a:pt x="37" y="26"/>
                      </a:lnTo>
                      <a:lnTo>
                        <a:pt x="33" y="25"/>
                      </a:lnTo>
                      <a:lnTo>
                        <a:pt x="32" y="26"/>
                      </a:lnTo>
                      <a:lnTo>
                        <a:pt x="31" y="29"/>
                      </a:lnTo>
                      <a:lnTo>
                        <a:pt x="27" y="30"/>
                      </a:lnTo>
                      <a:lnTo>
                        <a:pt x="27" y="30"/>
                      </a:lnTo>
                      <a:lnTo>
                        <a:pt x="23" y="30"/>
                      </a:lnTo>
                      <a:lnTo>
                        <a:pt x="23" y="30"/>
                      </a:lnTo>
                      <a:lnTo>
                        <a:pt x="20" y="29"/>
                      </a:lnTo>
                      <a:lnTo>
                        <a:pt x="20" y="26"/>
                      </a:lnTo>
                      <a:lnTo>
                        <a:pt x="20" y="26"/>
                      </a:lnTo>
                      <a:lnTo>
                        <a:pt x="19" y="29"/>
                      </a:lnTo>
                      <a:lnTo>
                        <a:pt x="17" y="29"/>
                      </a:lnTo>
                      <a:lnTo>
                        <a:pt x="17" y="29"/>
                      </a:lnTo>
                      <a:lnTo>
                        <a:pt x="15" y="29"/>
                      </a:lnTo>
                      <a:lnTo>
                        <a:pt x="14" y="30"/>
                      </a:lnTo>
                      <a:lnTo>
                        <a:pt x="14" y="30"/>
                      </a:lnTo>
                      <a:lnTo>
                        <a:pt x="11" y="35"/>
                      </a:lnTo>
                      <a:lnTo>
                        <a:pt x="7" y="42"/>
                      </a:lnTo>
                      <a:lnTo>
                        <a:pt x="7" y="42"/>
                      </a:lnTo>
                      <a:lnTo>
                        <a:pt x="3" y="38"/>
                      </a:lnTo>
                      <a:lnTo>
                        <a:pt x="3" y="38"/>
                      </a:lnTo>
                      <a:lnTo>
                        <a:pt x="3" y="35"/>
                      </a:lnTo>
                      <a:lnTo>
                        <a:pt x="2" y="34"/>
                      </a:lnTo>
                      <a:lnTo>
                        <a:pt x="2" y="34"/>
                      </a:lnTo>
                      <a:lnTo>
                        <a:pt x="2" y="34"/>
                      </a:lnTo>
                      <a:lnTo>
                        <a:pt x="2" y="34"/>
                      </a:lnTo>
                      <a:lnTo>
                        <a:pt x="2" y="34"/>
                      </a:lnTo>
                      <a:lnTo>
                        <a:pt x="2" y="34"/>
                      </a:lnTo>
                      <a:lnTo>
                        <a:pt x="2" y="34"/>
                      </a:lnTo>
                      <a:lnTo>
                        <a:pt x="2" y="34"/>
                      </a:lnTo>
                      <a:close/>
                    </a:path>
                  </a:pathLst>
                </a:custGeom>
                <a:solidFill>
                  <a:srgbClr val="FFFFFF"/>
                </a:solidFill>
                <a:ln w="3175">
                  <a:solidFill>
                    <a:schemeClr val="accent1"/>
                  </a:solidFill>
                  <a:round/>
                  <a:headEnd/>
                  <a:tailEnd/>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23" name="Freeform 7">
                  <a:extLst>
                    <a:ext uri="{FF2B5EF4-FFF2-40B4-BE49-F238E27FC236}">
                      <a16:creationId xmlns:a16="http://schemas.microsoft.com/office/drawing/2014/main" id="{EA79B8C4-CA01-54A2-72BD-92AF3167FC25}"/>
                    </a:ext>
                  </a:extLst>
                </p:cNvPr>
                <p:cNvSpPr>
                  <a:spLocks noChangeAspect="1" noEditPoints="1"/>
                </p:cNvSpPr>
                <p:nvPr/>
              </p:nvSpPr>
              <p:spPr bwMode="auto">
                <a:xfrm>
                  <a:off x="2439318" y="3002156"/>
                  <a:ext cx="335748" cy="121387"/>
                </a:xfrm>
                <a:custGeom>
                  <a:avLst/>
                  <a:gdLst>
                    <a:gd name="T0" fmla="*/ 155 w 165"/>
                    <a:gd name="T1" fmla="*/ 47 h 61"/>
                    <a:gd name="T2" fmla="*/ 139 w 165"/>
                    <a:gd name="T3" fmla="*/ 46 h 61"/>
                    <a:gd name="T4" fmla="*/ 143 w 165"/>
                    <a:gd name="T5" fmla="*/ 42 h 61"/>
                    <a:gd name="T6" fmla="*/ 141 w 165"/>
                    <a:gd name="T7" fmla="*/ 38 h 61"/>
                    <a:gd name="T8" fmla="*/ 131 w 165"/>
                    <a:gd name="T9" fmla="*/ 35 h 61"/>
                    <a:gd name="T10" fmla="*/ 126 w 165"/>
                    <a:gd name="T11" fmla="*/ 35 h 61"/>
                    <a:gd name="T12" fmla="*/ 125 w 165"/>
                    <a:gd name="T13" fmla="*/ 33 h 61"/>
                    <a:gd name="T14" fmla="*/ 118 w 165"/>
                    <a:gd name="T15" fmla="*/ 33 h 61"/>
                    <a:gd name="T16" fmla="*/ 121 w 165"/>
                    <a:gd name="T17" fmla="*/ 29 h 61"/>
                    <a:gd name="T18" fmla="*/ 117 w 165"/>
                    <a:gd name="T19" fmla="*/ 26 h 61"/>
                    <a:gd name="T20" fmla="*/ 112 w 165"/>
                    <a:gd name="T21" fmla="*/ 22 h 61"/>
                    <a:gd name="T22" fmla="*/ 108 w 165"/>
                    <a:gd name="T23" fmla="*/ 21 h 61"/>
                    <a:gd name="T24" fmla="*/ 100 w 165"/>
                    <a:gd name="T25" fmla="*/ 17 h 61"/>
                    <a:gd name="T26" fmla="*/ 86 w 165"/>
                    <a:gd name="T27" fmla="*/ 13 h 61"/>
                    <a:gd name="T28" fmla="*/ 82 w 165"/>
                    <a:gd name="T29" fmla="*/ 5 h 61"/>
                    <a:gd name="T30" fmla="*/ 73 w 165"/>
                    <a:gd name="T31" fmla="*/ 5 h 61"/>
                    <a:gd name="T32" fmla="*/ 64 w 165"/>
                    <a:gd name="T33" fmla="*/ 2 h 61"/>
                    <a:gd name="T34" fmla="*/ 56 w 165"/>
                    <a:gd name="T35" fmla="*/ 4 h 61"/>
                    <a:gd name="T36" fmla="*/ 46 w 165"/>
                    <a:gd name="T37" fmla="*/ 2 h 61"/>
                    <a:gd name="T38" fmla="*/ 27 w 165"/>
                    <a:gd name="T39" fmla="*/ 5 h 61"/>
                    <a:gd name="T40" fmla="*/ 11 w 165"/>
                    <a:gd name="T41" fmla="*/ 15 h 61"/>
                    <a:gd name="T42" fmla="*/ 11 w 165"/>
                    <a:gd name="T43" fmla="*/ 22 h 61"/>
                    <a:gd name="T44" fmla="*/ 0 w 165"/>
                    <a:gd name="T45" fmla="*/ 25 h 61"/>
                    <a:gd name="T46" fmla="*/ 7 w 165"/>
                    <a:gd name="T47" fmla="*/ 26 h 61"/>
                    <a:gd name="T48" fmla="*/ 16 w 165"/>
                    <a:gd name="T49" fmla="*/ 18 h 61"/>
                    <a:gd name="T50" fmla="*/ 25 w 165"/>
                    <a:gd name="T51" fmla="*/ 17 h 61"/>
                    <a:gd name="T52" fmla="*/ 42 w 165"/>
                    <a:gd name="T53" fmla="*/ 9 h 61"/>
                    <a:gd name="T54" fmla="*/ 50 w 165"/>
                    <a:gd name="T55" fmla="*/ 15 h 61"/>
                    <a:gd name="T56" fmla="*/ 48 w 165"/>
                    <a:gd name="T57" fmla="*/ 17 h 61"/>
                    <a:gd name="T58" fmla="*/ 56 w 165"/>
                    <a:gd name="T59" fmla="*/ 18 h 61"/>
                    <a:gd name="T60" fmla="*/ 61 w 165"/>
                    <a:gd name="T61" fmla="*/ 21 h 61"/>
                    <a:gd name="T62" fmla="*/ 70 w 165"/>
                    <a:gd name="T63" fmla="*/ 18 h 61"/>
                    <a:gd name="T64" fmla="*/ 74 w 165"/>
                    <a:gd name="T65" fmla="*/ 26 h 61"/>
                    <a:gd name="T66" fmla="*/ 84 w 165"/>
                    <a:gd name="T67" fmla="*/ 30 h 61"/>
                    <a:gd name="T68" fmla="*/ 96 w 165"/>
                    <a:gd name="T69" fmla="*/ 30 h 61"/>
                    <a:gd name="T70" fmla="*/ 100 w 165"/>
                    <a:gd name="T71" fmla="*/ 38 h 61"/>
                    <a:gd name="T72" fmla="*/ 108 w 165"/>
                    <a:gd name="T73" fmla="*/ 46 h 61"/>
                    <a:gd name="T74" fmla="*/ 117 w 165"/>
                    <a:gd name="T75" fmla="*/ 46 h 61"/>
                    <a:gd name="T76" fmla="*/ 118 w 165"/>
                    <a:gd name="T77" fmla="*/ 51 h 61"/>
                    <a:gd name="T78" fmla="*/ 109 w 165"/>
                    <a:gd name="T79" fmla="*/ 59 h 61"/>
                    <a:gd name="T80" fmla="*/ 134 w 165"/>
                    <a:gd name="T81" fmla="*/ 59 h 61"/>
                    <a:gd name="T82" fmla="*/ 149 w 165"/>
                    <a:gd name="T83" fmla="*/ 59 h 61"/>
                    <a:gd name="T84" fmla="*/ 165 w 165"/>
                    <a:gd name="T85" fmla="*/ 55 h 61"/>
                    <a:gd name="T86" fmla="*/ 162 w 165"/>
                    <a:gd name="T87" fmla="*/ 53 h 61"/>
                    <a:gd name="T88" fmla="*/ 162 w 165"/>
                    <a:gd name="T89" fmla="*/ 53 h 61"/>
                    <a:gd name="T90" fmla="*/ 29 w 165"/>
                    <a:gd name="T91" fmla="*/ 25 h 61"/>
                    <a:gd name="T92" fmla="*/ 27 w 165"/>
                    <a:gd name="T93" fmla="*/ 30 h 61"/>
                    <a:gd name="T94" fmla="*/ 29 w 165"/>
                    <a:gd name="T95" fmla="*/ 33 h 61"/>
                    <a:gd name="T96" fmla="*/ 37 w 165"/>
                    <a:gd name="T97" fmla="*/ 30 h 61"/>
                    <a:gd name="T98" fmla="*/ 33 w 165"/>
                    <a:gd name="T99" fmla="*/ 25 h 61"/>
                    <a:gd name="T100" fmla="*/ 33 w 165"/>
                    <a:gd name="T101"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5" h="61">
                      <a:moveTo>
                        <a:pt x="162" y="53"/>
                      </a:moveTo>
                      <a:lnTo>
                        <a:pt x="158" y="51"/>
                      </a:lnTo>
                      <a:lnTo>
                        <a:pt x="155" y="47"/>
                      </a:lnTo>
                      <a:lnTo>
                        <a:pt x="153" y="46"/>
                      </a:lnTo>
                      <a:lnTo>
                        <a:pt x="147" y="46"/>
                      </a:lnTo>
                      <a:lnTo>
                        <a:pt x="139" y="46"/>
                      </a:lnTo>
                      <a:lnTo>
                        <a:pt x="143" y="43"/>
                      </a:lnTo>
                      <a:lnTo>
                        <a:pt x="141" y="42"/>
                      </a:lnTo>
                      <a:lnTo>
                        <a:pt x="143" y="42"/>
                      </a:lnTo>
                      <a:lnTo>
                        <a:pt x="143" y="39"/>
                      </a:lnTo>
                      <a:lnTo>
                        <a:pt x="143" y="38"/>
                      </a:lnTo>
                      <a:lnTo>
                        <a:pt x="141" y="38"/>
                      </a:lnTo>
                      <a:lnTo>
                        <a:pt x="138" y="38"/>
                      </a:lnTo>
                      <a:lnTo>
                        <a:pt x="135" y="38"/>
                      </a:lnTo>
                      <a:lnTo>
                        <a:pt x="131" y="35"/>
                      </a:lnTo>
                      <a:lnTo>
                        <a:pt x="130" y="35"/>
                      </a:lnTo>
                      <a:lnTo>
                        <a:pt x="130" y="38"/>
                      </a:lnTo>
                      <a:lnTo>
                        <a:pt x="126" y="35"/>
                      </a:lnTo>
                      <a:lnTo>
                        <a:pt x="126" y="34"/>
                      </a:lnTo>
                      <a:lnTo>
                        <a:pt x="125" y="34"/>
                      </a:lnTo>
                      <a:lnTo>
                        <a:pt x="125" y="33"/>
                      </a:lnTo>
                      <a:lnTo>
                        <a:pt x="122" y="30"/>
                      </a:lnTo>
                      <a:lnTo>
                        <a:pt x="121" y="30"/>
                      </a:lnTo>
                      <a:lnTo>
                        <a:pt x="118" y="33"/>
                      </a:lnTo>
                      <a:lnTo>
                        <a:pt x="118" y="29"/>
                      </a:lnTo>
                      <a:lnTo>
                        <a:pt x="121" y="30"/>
                      </a:lnTo>
                      <a:lnTo>
                        <a:pt x="121" y="29"/>
                      </a:lnTo>
                      <a:lnTo>
                        <a:pt x="118" y="26"/>
                      </a:lnTo>
                      <a:lnTo>
                        <a:pt x="114" y="25"/>
                      </a:lnTo>
                      <a:lnTo>
                        <a:pt x="117" y="26"/>
                      </a:lnTo>
                      <a:lnTo>
                        <a:pt x="113" y="26"/>
                      </a:lnTo>
                      <a:lnTo>
                        <a:pt x="112" y="25"/>
                      </a:lnTo>
                      <a:lnTo>
                        <a:pt x="112" y="22"/>
                      </a:lnTo>
                      <a:lnTo>
                        <a:pt x="109" y="25"/>
                      </a:lnTo>
                      <a:lnTo>
                        <a:pt x="109" y="22"/>
                      </a:lnTo>
                      <a:lnTo>
                        <a:pt x="108" y="21"/>
                      </a:lnTo>
                      <a:lnTo>
                        <a:pt x="105" y="21"/>
                      </a:lnTo>
                      <a:lnTo>
                        <a:pt x="104" y="18"/>
                      </a:lnTo>
                      <a:lnTo>
                        <a:pt x="100" y="17"/>
                      </a:lnTo>
                      <a:lnTo>
                        <a:pt x="96" y="15"/>
                      </a:lnTo>
                      <a:lnTo>
                        <a:pt x="90" y="15"/>
                      </a:lnTo>
                      <a:lnTo>
                        <a:pt x="86" y="13"/>
                      </a:lnTo>
                      <a:lnTo>
                        <a:pt x="84" y="9"/>
                      </a:lnTo>
                      <a:lnTo>
                        <a:pt x="81" y="8"/>
                      </a:lnTo>
                      <a:lnTo>
                        <a:pt x="82" y="5"/>
                      </a:lnTo>
                      <a:lnTo>
                        <a:pt x="78" y="5"/>
                      </a:lnTo>
                      <a:lnTo>
                        <a:pt x="74" y="5"/>
                      </a:lnTo>
                      <a:lnTo>
                        <a:pt x="73" y="5"/>
                      </a:lnTo>
                      <a:lnTo>
                        <a:pt x="70" y="4"/>
                      </a:lnTo>
                      <a:lnTo>
                        <a:pt x="68" y="2"/>
                      </a:lnTo>
                      <a:lnTo>
                        <a:pt x="64" y="2"/>
                      </a:lnTo>
                      <a:lnTo>
                        <a:pt x="61" y="2"/>
                      </a:lnTo>
                      <a:lnTo>
                        <a:pt x="61" y="0"/>
                      </a:lnTo>
                      <a:lnTo>
                        <a:pt x="56" y="4"/>
                      </a:lnTo>
                      <a:lnTo>
                        <a:pt x="54" y="2"/>
                      </a:lnTo>
                      <a:lnTo>
                        <a:pt x="50" y="2"/>
                      </a:lnTo>
                      <a:lnTo>
                        <a:pt x="46" y="2"/>
                      </a:lnTo>
                      <a:lnTo>
                        <a:pt x="39" y="2"/>
                      </a:lnTo>
                      <a:lnTo>
                        <a:pt x="31" y="4"/>
                      </a:lnTo>
                      <a:lnTo>
                        <a:pt x="27" y="5"/>
                      </a:lnTo>
                      <a:lnTo>
                        <a:pt x="25" y="5"/>
                      </a:lnTo>
                      <a:lnTo>
                        <a:pt x="16" y="9"/>
                      </a:lnTo>
                      <a:lnTo>
                        <a:pt x="11" y="15"/>
                      </a:lnTo>
                      <a:lnTo>
                        <a:pt x="8" y="17"/>
                      </a:lnTo>
                      <a:lnTo>
                        <a:pt x="8" y="18"/>
                      </a:lnTo>
                      <a:lnTo>
                        <a:pt x="11" y="22"/>
                      </a:lnTo>
                      <a:lnTo>
                        <a:pt x="7" y="22"/>
                      </a:lnTo>
                      <a:lnTo>
                        <a:pt x="4" y="22"/>
                      </a:lnTo>
                      <a:lnTo>
                        <a:pt x="0" y="25"/>
                      </a:lnTo>
                      <a:lnTo>
                        <a:pt x="4" y="25"/>
                      </a:lnTo>
                      <a:lnTo>
                        <a:pt x="7" y="25"/>
                      </a:lnTo>
                      <a:lnTo>
                        <a:pt x="7" y="26"/>
                      </a:lnTo>
                      <a:lnTo>
                        <a:pt x="11" y="25"/>
                      </a:lnTo>
                      <a:lnTo>
                        <a:pt x="13" y="22"/>
                      </a:lnTo>
                      <a:lnTo>
                        <a:pt x="16" y="18"/>
                      </a:lnTo>
                      <a:lnTo>
                        <a:pt x="20" y="18"/>
                      </a:lnTo>
                      <a:lnTo>
                        <a:pt x="24" y="18"/>
                      </a:lnTo>
                      <a:lnTo>
                        <a:pt x="25" y="17"/>
                      </a:lnTo>
                      <a:lnTo>
                        <a:pt x="33" y="11"/>
                      </a:lnTo>
                      <a:lnTo>
                        <a:pt x="37" y="9"/>
                      </a:lnTo>
                      <a:lnTo>
                        <a:pt x="42" y="9"/>
                      </a:lnTo>
                      <a:lnTo>
                        <a:pt x="50" y="11"/>
                      </a:lnTo>
                      <a:lnTo>
                        <a:pt x="52" y="13"/>
                      </a:lnTo>
                      <a:lnTo>
                        <a:pt x="50" y="15"/>
                      </a:lnTo>
                      <a:lnTo>
                        <a:pt x="48" y="15"/>
                      </a:lnTo>
                      <a:lnTo>
                        <a:pt x="44" y="15"/>
                      </a:lnTo>
                      <a:lnTo>
                        <a:pt x="48" y="17"/>
                      </a:lnTo>
                      <a:lnTo>
                        <a:pt x="52" y="18"/>
                      </a:lnTo>
                      <a:lnTo>
                        <a:pt x="54" y="18"/>
                      </a:lnTo>
                      <a:lnTo>
                        <a:pt x="56" y="18"/>
                      </a:lnTo>
                      <a:lnTo>
                        <a:pt x="57" y="21"/>
                      </a:lnTo>
                      <a:lnTo>
                        <a:pt x="60" y="17"/>
                      </a:lnTo>
                      <a:lnTo>
                        <a:pt x="61" y="21"/>
                      </a:lnTo>
                      <a:lnTo>
                        <a:pt x="65" y="21"/>
                      </a:lnTo>
                      <a:lnTo>
                        <a:pt x="69" y="21"/>
                      </a:lnTo>
                      <a:lnTo>
                        <a:pt x="70" y="18"/>
                      </a:lnTo>
                      <a:lnTo>
                        <a:pt x="70" y="22"/>
                      </a:lnTo>
                      <a:lnTo>
                        <a:pt x="73" y="22"/>
                      </a:lnTo>
                      <a:lnTo>
                        <a:pt x="74" y="26"/>
                      </a:lnTo>
                      <a:lnTo>
                        <a:pt x="78" y="29"/>
                      </a:lnTo>
                      <a:lnTo>
                        <a:pt x="81" y="29"/>
                      </a:lnTo>
                      <a:lnTo>
                        <a:pt x="84" y="30"/>
                      </a:lnTo>
                      <a:lnTo>
                        <a:pt x="88" y="30"/>
                      </a:lnTo>
                      <a:lnTo>
                        <a:pt x="92" y="30"/>
                      </a:lnTo>
                      <a:lnTo>
                        <a:pt x="96" y="30"/>
                      </a:lnTo>
                      <a:lnTo>
                        <a:pt x="98" y="30"/>
                      </a:lnTo>
                      <a:lnTo>
                        <a:pt x="98" y="34"/>
                      </a:lnTo>
                      <a:lnTo>
                        <a:pt x="100" y="38"/>
                      </a:lnTo>
                      <a:lnTo>
                        <a:pt x="100" y="39"/>
                      </a:lnTo>
                      <a:lnTo>
                        <a:pt x="104" y="43"/>
                      </a:lnTo>
                      <a:lnTo>
                        <a:pt x="108" y="46"/>
                      </a:lnTo>
                      <a:lnTo>
                        <a:pt x="112" y="46"/>
                      </a:lnTo>
                      <a:lnTo>
                        <a:pt x="114" y="46"/>
                      </a:lnTo>
                      <a:lnTo>
                        <a:pt x="117" y="46"/>
                      </a:lnTo>
                      <a:lnTo>
                        <a:pt x="117" y="47"/>
                      </a:lnTo>
                      <a:lnTo>
                        <a:pt x="117" y="49"/>
                      </a:lnTo>
                      <a:lnTo>
                        <a:pt x="118" y="51"/>
                      </a:lnTo>
                      <a:lnTo>
                        <a:pt x="117" y="53"/>
                      </a:lnTo>
                      <a:lnTo>
                        <a:pt x="112" y="57"/>
                      </a:lnTo>
                      <a:lnTo>
                        <a:pt x="109" y="59"/>
                      </a:lnTo>
                      <a:lnTo>
                        <a:pt x="108" y="61"/>
                      </a:lnTo>
                      <a:lnTo>
                        <a:pt x="121" y="61"/>
                      </a:lnTo>
                      <a:lnTo>
                        <a:pt x="134" y="59"/>
                      </a:lnTo>
                      <a:lnTo>
                        <a:pt x="143" y="61"/>
                      </a:lnTo>
                      <a:lnTo>
                        <a:pt x="147" y="59"/>
                      </a:lnTo>
                      <a:lnTo>
                        <a:pt x="149" y="59"/>
                      </a:lnTo>
                      <a:lnTo>
                        <a:pt x="149" y="61"/>
                      </a:lnTo>
                      <a:lnTo>
                        <a:pt x="158" y="57"/>
                      </a:lnTo>
                      <a:lnTo>
                        <a:pt x="165" y="55"/>
                      </a:lnTo>
                      <a:lnTo>
                        <a:pt x="162" y="53"/>
                      </a:lnTo>
                      <a:lnTo>
                        <a:pt x="162" y="53"/>
                      </a:lnTo>
                      <a:lnTo>
                        <a:pt x="162" y="53"/>
                      </a:lnTo>
                      <a:lnTo>
                        <a:pt x="162" y="53"/>
                      </a:lnTo>
                      <a:lnTo>
                        <a:pt x="162" y="53"/>
                      </a:lnTo>
                      <a:lnTo>
                        <a:pt x="162" y="53"/>
                      </a:lnTo>
                      <a:lnTo>
                        <a:pt x="162" y="53"/>
                      </a:lnTo>
                      <a:close/>
                      <a:moveTo>
                        <a:pt x="33" y="25"/>
                      </a:moveTo>
                      <a:lnTo>
                        <a:pt x="29" y="25"/>
                      </a:lnTo>
                      <a:lnTo>
                        <a:pt x="27" y="26"/>
                      </a:lnTo>
                      <a:lnTo>
                        <a:pt x="29" y="30"/>
                      </a:lnTo>
                      <a:lnTo>
                        <a:pt x="27" y="30"/>
                      </a:lnTo>
                      <a:lnTo>
                        <a:pt x="25" y="30"/>
                      </a:lnTo>
                      <a:lnTo>
                        <a:pt x="27" y="33"/>
                      </a:lnTo>
                      <a:lnTo>
                        <a:pt x="29" y="33"/>
                      </a:lnTo>
                      <a:lnTo>
                        <a:pt x="33" y="33"/>
                      </a:lnTo>
                      <a:lnTo>
                        <a:pt x="35" y="30"/>
                      </a:lnTo>
                      <a:lnTo>
                        <a:pt x="37" y="30"/>
                      </a:lnTo>
                      <a:lnTo>
                        <a:pt x="35" y="26"/>
                      </a:lnTo>
                      <a:lnTo>
                        <a:pt x="33" y="25"/>
                      </a:lnTo>
                      <a:lnTo>
                        <a:pt x="33" y="25"/>
                      </a:lnTo>
                      <a:lnTo>
                        <a:pt x="33" y="25"/>
                      </a:lnTo>
                      <a:lnTo>
                        <a:pt x="33" y="25"/>
                      </a:lnTo>
                      <a:lnTo>
                        <a:pt x="33" y="25"/>
                      </a:lnTo>
                      <a:lnTo>
                        <a:pt x="33" y="25"/>
                      </a:lnTo>
                      <a:lnTo>
                        <a:pt x="33" y="25"/>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24" name="Freeform 8">
                  <a:extLst>
                    <a:ext uri="{FF2B5EF4-FFF2-40B4-BE49-F238E27FC236}">
                      <a16:creationId xmlns:a16="http://schemas.microsoft.com/office/drawing/2014/main" id="{DCFD66E2-DF1E-4C0F-420F-0AE8C62283D9}"/>
                    </a:ext>
                  </a:extLst>
                </p:cNvPr>
                <p:cNvSpPr>
                  <a:spLocks noChangeAspect="1"/>
                </p:cNvSpPr>
                <p:nvPr/>
              </p:nvSpPr>
              <p:spPr bwMode="auto">
                <a:xfrm>
                  <a:off x="2754717" y="3123543"/>
                  <a:ext cx="95638" cy="67658"/>
                </a:xfrm>
                <a:custGeom>
                  <a:avLst/>
                  <a:gdLst>
                    <a:gd name="T0" fmla="*/ 7 w 47"/>
                    <a:gd name="T1" fmla="*/ 22 h 34"/>
                    <a:gd name="T2" fmla="*/ 15 w 47"/>
                    <a:gd name="T3" fmla="*/ 22 h 34"/>
                    <a:gd name="T4" fmla="*/ 14 w 47"/>
                    <a:gd name="T5" fmla="*/ 25 h 34"/>
                    <a:gd name="T6" fmla="*/ 16 w 47"/>
                    <a:gd name="T7" fmla="*/ 25 h 34"/>
                    <a:gd name="T8" fmla="*/ 24 w 47"/>
                    <a:gd name="T9" fmla="*/ 26 h 34"/>
                    <a:gd name="T10" fmla="*/ 28 w 47"/>
                    <a:gd name="T11" fmla="*/ 26 h 34"/>
                    <a:gd name="T12" fmla="*/ 30 w 47"/>
                    <a:gd name="T13" fmla="*/ 25 h 34"/>
                    <a:gd name="T14" fmla="*/ 34 w 47"/>
                    <a:gd name="T15" fmla="*/ 22 h 34"/>
                    <a:gd name="T16" fmla="*/ 34 w 47"/>
                    <a:gd name="T17" fmla="*/ 21 h 34"/>
                    <a:gd name="T18" fmla="*/ 30 w 47"/>
                    <a:gd name="T19" fmla="*/ 17 h 34"/>
                    <a:gd name="T20" fmla="*/ 28 w 47"/>
                    <a:gd name="T21" fmla="*/ 13 h 34"/>
                    <a:gd name="T22" fmla="*/ 28 w 47"/>
                    <a:gd name="T23" fmla="*/ 5 h 34"/>
                    <a:gd name="T24" fmla="*/ 24 w 47"/>
                    <a:gd name="T25" fmla="*/ 4 h 34"/>
                    <a:gd name="T26" fmla="*/ 19 w 47"/>
                    <a:gd name="T27" fmla="*/ 4 h 34"/>
                    <a:gd name="T28" fmla="*/ 20 w 47"/>
                    <a:gd name="T29" fmla="*/ 1 h 34"/>
                    <a:gd name="T30" fmla="*/ 28 w 47"/>
                    <a:gd name="T31" fmla="*/ 0 h 34"/>
                    <a:gd name="T32" fmla="*/ 36 w 47"/>
                    <a:gd name="T33" fmla="*/ 1 h 34"/>
                    <a:gd name="T34" fmla="*/ 46 w 47"/>
                    <a:gd name="T35" fmla="*/ 4 h 34"/>
                    <a:gd name="T36" fmla="*/ 47 w 47"/>
                    <a:gd name="T37" fmla="*/ 5 h 34"/>
                    <a:gd name="T38" fmla="*/ 46 w 47"/>
                    <a:gd name="T39" fmla="*/ 12 h 34"/>
                    <a:gd name="T40" fmla="*/ 46 w 47"/>
                    <a:gd name="T41" fmla="*/ 13 h 34"/>
                    <a:gd name="T42" fmla="*/ 43 w 47"/>
                    <a:gd name="T43" fmla="*/ 17 h 34"/>
                    <a:gd name="T44" fmla="*/ 43 w 47"/>
                    <a:gd name="T45" fmla="*/ 17 h 34"/>
                    <a:gd name="T46" fmla="*/ 46 w 47"/>
                    <a:gd name="T47" fmla="*/ 18 h 34"/>
                    <a:gd name="T48" fmla="*/ 40 w 47"/>
                    <a:gd name="T49" fmla="*/ 22 h 34"/>
                    <a:gd name="T50" fmla="*/ 43 w 47"/>
                    <a:gd name="T51" fmla="*/ 29 h 34"/>
                    <a:gd name="T52" fmla="*/ 42 w 47"/>
                    <a:gd name="T53" fmla="*/ 34 h 34"/>
                    <a:gd name="T54" fmla="*/ 40 w 47"/>
                    <a:gd name="T55" fmla="*/ 30 h 34"/>
                    <a:gd name="T56" fmla="*/ 28 w 47"/>
                    <a:gd name="T57" fmla="*/ 30 h 34"/>
                    <a:gd name="T58" fmla="*/ 24 w 47"/>
                    <a:gd name="T59" fmla="*/ 30 h 34"/>
                    <a:gd name="T60" fmla="*/ 14 w 47"/>
                    <a:gd name="T61" fmla="*/ 29 h 34"/>
                    <a:gd name="T62" fmla="*/ 11 w 47"/>
                    <a:gd name="T63" fmla="*/ 31 h 34"/>
                    <a:gd name="T64" fmla="*/ 7 w 47"/>
                    <a:gd name="T65" fmla="*/ 31 h 34"/>
                    <a:gd name="T66" fmla="*/ 2 w 47"/>
                    <a:gd name="T67" fmla="*/ 29 h 34"/>
                    <a:gd name="T68" fmla="*/ 2 w 47"/>
                    <a:gd name="T69" fmla="*/ 25 h 34"/>
                    <a:gd name="T70" fmla="*/ 7 w 47"/>
                    <a:gd name="T71" fmla="*/ 22 h 34"/>
                    <a:gd name="T72" fmla="*/ 7 w 47"/>
                    <a:gd name="T73" fmla="*/ 22 h 34"/>
                    <a:gd name="T74" fmla="*/ 7 w 47"/>
                    <a:gd name="T75" fmla="*/ 22 h 34"/>
                    <a:gd name="T76" fmla="*/ 7 w 47"/>
                    <a:gd name="T77"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34">
                      <a:moveTo>
                        <a:pt x="7" y="22"/>
                      </a:moveTo>
                      <a:lnTo>
                        <a:pt x="7" y="22"/>
                      </a:lnTo>
                      <a:lnTo>
                        <a:pt x="11" y="22"/>
                      </a:lnTo>
                      <a:lnTo>
                        <a:pt x="15" y="22"/>
                      </a:lnTo>
                      <a:lnTo>
                        <a:pt x="15" y="22"/>
                      </a:lnTo>
                      <a:lnTo>
                        <a:pt x="14" y="25"/>
                      </a:lnTo>
                      <a:lnTo>
                        <a:pt x="15" y="25"/>
                      </a:lnTo>
                      <a:lnTo>
                        <a:pt x="16" y="25"/>
                      </a:lnTo>
                      <a:lnTo>
                        <a:pt x="16" y="25"/>
                      </a:lnTo>
                      <a:lnTo>
                        <a:pt x="24" y="26"/>
                      </a:lnTo>
                      <a:lnTo>
                        <a:pt x="24" y="26"/>
                      </a:lnTo>
                      <a:lnTo>
                        <a:pt x="28" y="26"/>
                      </a:lnTo>
                      <a:lnTo>
                        <a:pt x="30" y="25"/>
                      </a:lnTo>
                      <a:lnTo>
                        <a:pt x="30" y="25"/>
                      </a:lnTo>
                      <a:lnTo>
                        <a:pt x="32" y="25"/>
                      </a:lnTo>
                      <a:lnTo>
                        <a:pt x="34" y="22"/>
                      </a:lnTo>
                      <a:lnTo>
                        <a:pt x="34" y="22"/>
                      </a:lnTo>
                      <a:lnTo>
                        <a:pt x="34" y="21"/>
                      </a:lnTo>
                      <a:lnTo>
                        <a:pt x="32" y="18"/>
                      </a:lnTo>
                      <a:lnTo>
                        <a:pt x="30" y="17"/>
                      </a:lnTo>
                      <a:lnTo>
                        <a:pt x="28" y="13"/>
                      </a:lnTo>
                      <a:lnTo>
                        <a:pt x="28" y="13"/>
                      </a:lnTo>
                      <a:lnTo>
                        <a:pt x="28" y="8"/>
                      </a:lnTo>
                      <a:lnTo>
                        <a:pt x="28" y="5"/>
                      </a:lnTo>
                      <a:lnTo>
                        <a:pt x="24" y="4"/>
                      </a:lnTo>
                      <a:lnTo>
                        <a:pt x="24" y="4"/>
                      </a:lnTo>
                      <a:lnTo>
                        <a:pt x="20" y="4"/>
                      </a:lnTo>
                      <a:lnTo>
                        <a:pt x="19" y="4"/>
                      </a:lnTo>
                      <a:lnTo>
                        <a:pt x="20" y="1"/>
                      </a:lnTo>
                      <a:lnTo>
                        <a:pt x="20" y="1"/>
                      </a:lnTo>
                      <a:lnTo>
                        <a:pt x="24" y="0"/>
                      </a:lnTo>
                      <a:lnTo>
                        <a:pt x="28" y="0"/>
                      </a:lnTo>
                      <a:lnTo>
                        <a:pt x="36" y="1"/>
                      </a:lnTo>
                      <a:lnTo>
                        <a:pt x="36" y="1"/>
                      </a:lnTo>
                      <a:lnTo>
                        <a:pt x="42" y="1"/>
                      </a:lnTo>
                      <a:lnTo>
                        <a:pt x="46" y="4"/>
                      </a:lnTo>
                      <a:lnTo>
                        <a:pt x="47" y="5"/>
                      </a:lnTo>
                      <a:lnTo>
                        <a:pt x="47" y="5"/>
                      </a:lnTo>
                      <a:lnTo>
                        <a:pt x="46" y="9"/>
                      </a:lnTo>
                      <a:lnTo>
                        <a:pt x="46" y="12"/>
                      </a:lnTo>
                      <a:lnTo>
                        <a:pt x="46" y="12"/>
                      </a:lnTo>
                      <a:lnTo>
                        <a:pt x="46" y="13"/>
                      </a:lnTo>
                      <a:lnTo>
                        <a:pt x="46" y="14"/>
                      </a:lnTo>
                      <a:lnTo>
                        <a:pt x="43" y="17"/>
                      </a:lnTo>
                      <a:lnTo>
                        <a:pt x="43" y="17"/>
                      </a:lnTo>
                      <a:lnTo>
                        <a:pt x="43" y="17"/>
                      </a:lnTo>
                      <a:lnTo>
                        <a:pt x="46" y="18"/>
                      </a:lnTo>
                      <a:lnTo>
                        <a:pt x="46" y="18"/>
                      </a:lnTo>
                      <a:lnTo>
                        <a:pt x="43" y="22"/>
                      </a:lnTo>
                      <a:lnTo>
                        <a:pt x="40" y="22"/>
                      </a:lnTo>
                      <a:lnTo>
                        <a:pt x="40" y="22"/>
                      </a:lnTo>
                      <a:lnTo>
                        <a:pt x="43" y="29"/>
                      </a:lnTo>
                      <a:lnTo>
                        <a:pt x="43" y="30"/>
                      </a:lnTo>
                      <a:lnTo>
                        <a:pt x="42" y="34"/>
                      </a:lnTo>
                      <a:lnTo>
                        <a:pt x="42" y="34"/>
                      </a:lnTo>
                      <a:lnTo>
                        <a:pt x="40" y="30"/>
                      </a:lnTo>
                      <a:lnTo>
                        <a:pt x="36" y="30"/>
                      </a:lnTo>
                      <a:lnTo>
                        <a:pt x="28" y="30"/>
                      </a:lnTo>
                      <a:lnTo>
                        <a:pt x="28" y="30"/>
                      </a:lnTo>
                      <a:lnTo>
                        <a:pt x="24" y="30"/>
                      </a:lnTo>
                      <a:lnTo>
                        <a:pt x="19" y="30"/>
                      </a:lnTo>
                      <a:lnTo>
                        <a:pt x="14" y="29"/>
                      </a:lnTo>
                      <a:lnTo>
                        <a:pt x="11" y="31"/>
                      </a:lnTo>
                      <a:lnTo>
                        <a:pt x="11" y="31"/>
                      </a:lnTo>
                      <a:lnTo>
                        <a:pt x="10" y="31"/>
                      </a:lnTo>
                      <a:lnTo>
                        <a:pt x="7" y="31"/>
                      </a:lnTo>
                      <a:lnTo>
                        <a:pt x="2" y="29"/>
                      </a:lnTo>
                      <a:lnTo>
                        <a:pt x="2" y="29"/>
                      </a:lnTo>
                      <a:lnTo>
                        <a:pt x="0" y="26"/>
                      </a:lnTo>
                      <a:lnTo>
                        <a:pt x="2" y="25"/>
                      </a:lnTo>
                      <a:lnTo>
                        <a:pt x="3" y="22"/>
                      </a:lnTo>
                      <a:lnTo>
                        <a:pt x="7" y="22"/>
                      </a:lnTo>
                      <a:lnTo>
                        <a:pt x="7" y="22"/>
                      </a:lnTo>
                      <a:lnTo>
                        <a:pt x="7" y="22"/>
                      </a:lnTo>
                      <a:lnTo>
                        <a:pt x="7" y="22"/>
                      </a:lnTo>
                      <a:lnTo>
                        <a:pt x="7" y="22"/>
                      </a:lnTo>
                      <a:lnTo>
                        <a:pt x="7" y="22"/>
                      </a:lnTo>
                      <a:lnTo>
                        <a:pt x="7" y="22"/>
                      </a:lnTo>
                      <a:lnTo>
                        <a:pt x="7" y="22"/>
                      </a:lnTo>
                      <a:close/>
                    </a:path>
                  </a:pathLst>
                </a:custGeom>
                <a:solidFill>
                  <a:srgbClr val="FFFFFF"/>
                </a:solidFill>
                <a:ln w="3175">
                  <a:solidFill>
                    <a:schemeClr val="accent1"/>
                  </a:solidFill>
                  <a:round/>
                  <a:headEnd/>
                  <a:tailEnd/>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25" name="Freeform 9">
                  <a:extLst>
                    <a:ext uri="{FF2B5EF4-FFF2-40B4-BE49-F238E27FC236}">
                      <a16:creationId xmlns:a16="http://schemas.microsoft.com/office/drawing/2014/main" id="{1AE66316-9C4F-F372-C715-D67EFF4DD72A}"/>
                    </a:ext>
                  </a:extLst>
                </p:cNvPr>
                <p:cNvSpPr>
                  <a:spLocks noChangeAspect="1" noEditPoints="1"/>
                </p:cNvSpPr>
                <p:nvPr/>
              </p:nvSpPr>
              <p:spPr bwMode="auto">
                <a:xfrm>
                  <a:off x="2659080" y="2868830"/>
                  <a:ext cx="168892" cy="216905"/>
                </a:xfrm>
                <a:custGeom>
                  <a:avLst/>
                  <a:gdLst>
                    <a:gd name="T0" fmla="*/ 10 w 83"/>
                    <a:gd name="T1" fmla="*/ 39 h 109"/>
                    <a:gd name="T2" fmla="*/ 5 w 83"/>
                    <a:gd name="T3" fmla="*/ 35 h 109"/>
                    <a:gd name="T4" fmla="*/ 1 w 83"/>
                    <a:gd name="T5" fmla="*/ 43 h 109"/>
                    <a:gd name="T6" fmla="*/ 6 w 83"/>
                    <a:gd name="T7" fmla="*/ 45 h 109"/>
                    <a:gd name="T8" fmla="*/ 6 w 83"/>
                    <a:gd name="T9" fmla="*/ 45 h 109"/>
                    <a:gd name="T10" fmla="*/ 5 w 83"/>
                    <a:gd name="T11" fmla="*/ 4 h 109"/>
                    <a:gd name="T12" fmla="*/ 4 w 83"/>
                    <a:gd name="T13" fmla="*/ 8 h 109"/>
                    <a:gd name="T14" fmla="*/ 13 w 83"/>
                    <a:gd name="T15" fmla="*/ 4 h 109"/>
                    <a:gd name="T16" fmla="*/ 10 w 83"/>
                    <a:gd name="T17" fmla="*/ 4 h 109"/>
                    <a:gd name="T18" fmla="*/ 10 w 83"/>
                    <a:gd name="T19" fmla="*/ 49 h 109"/>
                    <a:gd name="T20" fmla="*/ 9 w 83"/>
                    <a:gd name="T21" fmla="*/ 56 h 109"/>
                    <a:gd name="T22" fmla="*/ 13 w 83"/>
                    <a:gd name="T23" fmla="*/ 56 h 109"/>
                    <a:gd name="T24" fmla="*/ 13 w 83"/>
                    <a:gd name="T25" fmla="*/ 49 h 109"/>
                    <a:gd name="T26" fmla="*/ 10 w 83"/>
                    <a:gd name="T27" fmla="*/ 49 h 109"/>
                    <a:gd name="T28" fmla="*/ 10 w 83"/>
                    <a:gd name="T29" fmla="*/ 49 h 109"/>
                    <a:gd name="T30" fmla="*/ 26 w 83"/>
                    <a:gd name="T31" fmla="*/ 5 h 109"/>
                    <a:gd name="T32" fmla="*/ 18 w 83"/>
                    <a:gd name="T33" fmla="*/ 0 h 109"/>
                    <a:gd name="T34" fmla="*/ 18 w 83"/>
                    <a:gd name="T35" fmla="*/ 0 h 109"/>
                    <a:gd name="T36" fmla="*/ 23 w 83"/>
                    <a:gd name="T37" fmla="*/ 19 h 109"/>
                    <a:gd name="T38" fmla="*/ 26 w 83"/>
                    <a:gd name="T39" fmla="*/ 5 h 109"/>
                    <a:gd name="T40" fmla="*/ 26 w 83"/>
                    <a:gd name="T41" fmla="*/ 8 h 109"/>
                    <a:gd name="T42" fmla="*/ 35 w 83"/>
                    <a:gd name="T43" fmla="*/ 39 h 109"/>
                    <a:gd name="T44" fmla="*/ 37 w 83"/>
                    <a:gd name="T45" fmla="*/ 32 h 109"/>
                    <a:gd name="T46" fmla="*/ 35 w 83"/>
                    <a:gd name="T47" fmla="*/ 39 h 109"/>
                    <a:gd name="T48" fmla="*/ 35 w 83"/>
                    <a:gd name="T49" fmla="*/ 39 h 109"/>
                    <a:gd name="T50" fmla="*/ 30 w 83"/>
                    <a:gd name="T51" fmla="*/ 27 h 109"/>
                    <a:gd name="T52" fmla="*/ 30 w 83"/>
                    <a:gd name="T53" fmla="*/ 27 h 109"/>
                    <a:gd name="T54" fmla="*/ 37 w 83"/>
                    <a:gd name="T55" fmla="*/ 31 h 109"/>
                    <a:gd name="T56" fmla="*/ 35 w 83"/>
                    <a:gd name="T57" fmla="*/ 31 h 109"/>
                    <a:gd name="T58" fmla="*/ 35 w 83"/>
                    <a:gd name="T59" fmla="*/ 31 h 109"/>
                    <a:gd name="T60" fmla="*/ 47 w 83"/>
                    <a:gd name="T61" fmla="*/ 45 h 109"/>
                    <a:gd name="T62" fmla="*/ 47 w 83"/>
                    <a:gd name="T63" fmla="*/ 45 h 109"/>
                    <a:gd name="T64" fmla="*/ 49 w 83"/>
                    <a:gd name="T65" fmla="*/ 63 h 109"/>
                    <a:gd name="T66" fmla="*/ 49 w 83"/>
                    <a:gd name="T67" fmla="*/ 65 h 109"/>
                    <a:gd name="T68" fmla="*/ 49 w 83"/>
                    <a:gd name="T69" fmla="*/ 65 h 109"/>
                    <a:gd name="T70" fmla="*/ 49 w 83"/>
                    <a:gd name="T71" fmla="*/ 71 h 109"/>
                    <a:gd name="T72" fmla="*/ 49 w 83"/>
                    <a:gd name="T73" fmla="*/ 69 h 109"/>
                    <a:gd name="T74" fmla="*/ 49 w 83"/>
                    <a:gd name="T75" fmla="*/ 69 h 109"/>
                    <a:gd name="T76" fmla="*/ 54 w 83"/>
                    <a:gd name="T77" fmla="*/ 57 h 109"/>
                    <a:gd name="T78" fmla="*/ 54 w 83"/>
                    <a:gd name="T79" fmla="*/ 59 h 109"/>
                    <a:gd name="T80" fmla="*/ 54 w 83"/>
                    <a:gd name="T81" fmla="*/ 59 h 109"/>
                    <a:gd name="T82" fmla="*/ 66 w 83"/>
                    <a:gd name="T83" fmla="*/ 78 h 109"/>
                    <a:gd name="T84" fmla="*/ 67 w 83"/>
                    <a:gd name="T85" fmla="*/ 80 h 109"/>
                    <a:gd name="T86" fmla="*/ 67 w 83"/>
                    <a:gd name="T87" fmla="*/ 80 h 109"/>
                    <a:gd name="T88" fmla="*/ 61 w 83"/>
                    <a:gd name="T89" fmla="*/ 53 h 109"/>
                    <a:gd name="T90" fmla="*/ 61 w 83"/>
                    <a:gd name="T91" fmla="*/ 52 h 109"/>
                    <a:gd name="T92" fmla="*/ 61 w 83"/>
                    <a:gd name="T93" fmla="*/ 52 h 109"/>
                    <a:gd name="T94" fmla="*/ 66 w 83"/>
                    <a:gd name="T95" fmla="*/ 106 h 109"/>
                    <a:gd name="T96" fmla="*/ 75 w 83"/>
                    <a:gd name="T97" fmla="*/ 105 h 109"/>
                    <a:gd name="T98" fmla="*/ 74 w 83"/>
                    <a:gd name="T99" fmla="*/ 105 h 109"/>
                    <a:gd name="T100" fmla="*/ 74 w 83"/>
                    <a:gd name="T101" fmla="*/ 105 h 109"/>
                    <a:gd name="T102" fmla="*/ 79 w 83"/>
                    <a:gd name="T103" fmla="*/ 84 h 109"/>
                    <a:gd name="T104" fmla="*/ 81 w 83"/>
                    <a:gd name="T105" fmla="*/ 82 h 109"/>
                    <a:gd name="T106" fmla="*/ 81 w 83"/>
                    <a:gd name="T107"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 h="109">
                      <a:moveTo>
                        <a:pt x="6" y="45"/>
                      </a:moveTo>
                      <a:lnTo>
                        <a:pt x="10" y="44"/>
                      </a:lnTo>
                      <a:lnTo>
                        <a:pt x="10" y="43"/>
                      </a:lnTo>
                      <a:lnTo>
                        <a:pt x="10" y="39"/>
                      </a:lnTo>
                      <a:lnTo>
                        <a:pt x="9" y="35"/>
                      </a:lnTo>
                      <a:lnTo>
                        <a:pt x="9" y="32"/>
                      </a:lnTo>
                      <a:lnTo>
                        <a:pt x="5" y="31"/>
                      </a:lnTo>
                      <a:lnTo>
                        <a:pt x="5" y="35"/>
                      </a:lnTo>
                      <a:lnTo>
                        <a:pt x="5" y="39"/>
                      </a:lnTo>
                      <a:lnTo>
                        <a:pt x="4" y="40"/>
                      </a:lnTo>
                      <a:lnTo>
                        <a:pt x="4" y="43"/>
                      </a:lnTo>
                      <a:lnTo>
                        <a:pt x="1" y="43"/>
                      </a:lnTo>
                      <a:lnTo>
                        <a:pt x="4" y="44"/>
                      </a:lnTo>
                      <a:lnTo>
                        <a:pt x="5" y="44"/>
                      </a:lnTo>
                      <a:lnTo>
                        <a:pt x="5" y="45"/>
                      </a:lnTo>
                      <a:lnTo>
                        <a:pt x="6" y="45"/>
                      </a:lnTo>
                      <a:lnTo>
                        <a:pt x="6" y="45"/>
                      </a:lnTo>
                      <a:lnTo>
                        <a:pt x="6" y="45"/>
                      </a:lnTo>
                      <a:lnTo>
                        <a:pt x="6" y="45"/>
                      </a:lnTo>
                      <a:lnTo>
                        <a:pt x="6" y="45"/>
                      </a:lnTo>
                      <a:lnTo>
                        <a:pt x="6" y="45"/>
                      </a:lnTo>
                      <a:lnTo>
                        <a:pt x="6" y="45"/>
                      </a:lnTo>
                      <a:close/>
                      <a:moveTo>
                        <a:pt x="10" y="4"/>
                      </a:moveTo>
                      <a:lnTo>
                        <a:pt x="5" y="4"/>
                      </a:lnTo>
                      <a:lnTo>
                        <a:pt x="4" y="5"/>
                      </a:lnTo>
                      <a:lnTo>
                        <a:pt x="1" y="5"/>
                      </a:lnTo>
                      <a:lnTo>
                        <a:pt x="0" y="5"/>
                      </a:lnTo>
                      <a:lnTo>
                        <a:pt x="4" y="8"/>
                      </a:lnTo>
                      <a:lnTo>
                        <a:pt x="10" y="5"/>
                      </a:lnTo>
                      <a:lnTo>
                        <a:pt x="14" y="4"/>
                      </a:lnTo>
                      <a:lnTo>
                        <a:pt x="17" y="1"/>
                      </a:lnTo>
                      <a:lnTo>
                        <a:pt x="13" y="4"/>
                      </a:lnTo>
                      <a:lnTo>
                        <a:pt x="10" y="4"/>
                      </a:lnTo>
                      <a:lnTo>
                        <a:pt x="10" y="4"/>
                      </a:lnTo>
                      <a:lnTo>
                        <a:pt x="10" y="4"/>
                      </a:lnTo>
                      <a:lnTo>
                        <a:pt x="10" y="4"/>
                      </a:lnTo>
                      <a:lnTo>
                        <a:pt x="10" y="4"/>
                      </a:lnTo>
                      <a:lnTo>
                        <a:pt x="10" y="4"/>
                      </a:lnTo>
                      <a:lnTo>
                        <a:pt x="10" y="4"/>
                      </a:lnTo>
                      <a:close/>
                      <a:moveTo>
                        <a:pt x="10" y="49"/>
                      </a:moveTo>
                      <a:lnTo>
                        <a:pt x="10" y="48"/>
                      </a:lnTo>
                      <a:lnTo>
                        <a:pt x="6" y="52"/>
                      </a:lnTo>
                      <a:lnTo>
                        <a:pt x="9" y="53"/>
                      </a:lnTo>
                      <a:lnTo>
                        <a:pt x="9" y="56"/>
                      </a:lnTo>
                      <a:lnTo>
                        <a:pt x="10" y="57"/>
                      </a:lnTo>
                      <a:lnTo>
                        <a:pt x="9" y="57"/>
                      </a:lnTo>
                      <a:lnTo>
                        <a:pt x="10" y="57"/>
                      </a:lnTo>
                      <a:lnTo>
                        <a:pt x="13" y="56"/>
                      </a:lnTo>
                      <a:lnTo>
                        <a:pt x="12" y="56"/>
                      </a:lnTo>
                      <a:lnTo>
                        <a:pt x="13" y="53"/>
                      </a:lnTo>
                      <a:lnTo>
                        <a:pt x="13" y="52"/>
                      </a:lnTo>
                      <a:lnTo>
                        <a:pt x="13" y="49"/>
                      </a:lnTo>
                      <a:lnTo>
                        <a:pt x="10" y="52"/>
                      </a:lnTo>
                      <a:lnTo>
                        <a:pt x="10" y="49"/>
                      </a:lnTo>
                      <a:lnTo>
                        <a:pt x="10" y="49"/>
                      </a:lnTo>
                      <a:lnTo>
                        <a:pt x="10" y="49"/>
                      </a:lnTo>
                      <a:lnTo>
                        <a:pt x="10" y="49"/>
                      </a:lnTo>
                      <a:lnTo>
                        <a:pt x="10" y="49"/>
                      </a:lnTo>
                      <a:lnTo>
                        <a:pt x="10" y="49"/>
                      </a:lnTo>
                      <a:lnTo>
                        <a:pt x="10" y="49"/>
                      </a:lnTo>
                      <a:close/>
                      <a:moveTo>
                        <a:pt x="18" y="0"/>
                      </a:moveTo>
                      <a:lnTo>
                        <a:pt x="19" y="1"/>
                      </a:lnTo>
                      <a:lnTo>
                        <a:pt x="23" y="5"/>
                      </a:lnTo>
                      <a:lnTo>
                        <a:pt x="26" y="5"/>
                      </a:lnTo>
                      <a:lnTo>
                        <a:pt x="22" y="0"/>
                      </a:lnTo>
                      <a:lnTo>
                        <a:pt x="18" y="0"/>
                      </a:lnTo>
                      <a:lnTo>
                        <a:pt x="18" y="0"/>
                      </a:lnTo>
                      <a:lnTo>
                        <a:pt x="18" y="0"/>
                      </a:lnTo>
                      <a:lnTo>
                        <a:pt x="18" y="0"/>
                      </a:lnTo>
                      <a:lnTo>
                        <a:pt x="18" y="0"/>
                      </a:lnTo>
                      <a:lnTo>
                        <a:pt x="18" y="0"/>
                      </a:lnTo>
                      <a:lnTo>
                        <a:pt x="18" y="0"/>
                      </a:lnTo>
                      <a:close/>
                      <a:moveTo>
                        <a:pt x="26" y="8"/>
                      </a:moveTo>
                      <a:lnTo>
                        <a:pt x="23" y="12"/>
                      </a:lnTo>
                      <a:lnTo>
                        <a:pt x="19" y="17"/>
                      </a:lnTo>
                      <a:lnTo>
                        <a:pt x="23" y="19"/>
                      </a:lnTo>
                      <a:lnTo>
                        <a:pt x="23" y="15"/>
                      </a:lnTo>
                      <a:lnTo>
                        <a:pt x="26" y="12"/>
                      </a:lnTo>
                      <a:lnTo>
                        <a:pt x="27" y="9"/>
                      </a:lnTo>
                      <a:lnTo>
                        <a:pt x="26" y="5"/>
                      </a:lnTo>
                      <a:lnTo>
                        <a:pt x="26" y="8"/>
                      </a:lnTo>
                      <a:lnTo>
                        <a:pt x="26" y="8"/>
                      </a:lnTo>
                      <a:lnTo>
                        <a:pt x="26" y="8"/>
                      </a:lnTo>
                      <a:lnTo>
                        <a:pt x="26" y="8"/>
                      </a:lnTo>
                      <a:lnTo>
                        <a:pt x="26" y="8"/>
                      </a:lnTo>
                      <a:lnTo>
                        <a:pt x="26" y="8"/>
                      </a:lnTo>
                      <a:lnTo>
                        <a:pt x="26" y="8"/>
                      </a:lnTo>
                      <a:close/>
                      <a:moveTo>
                        <a:pt x="35" y="39"/>
                      </a:moveTo>
                      <a:lnTo>
                        <a:pt x="35" y="40"/>
                      </a:lnTo>
                      <a:lnTo>
                        <a:pt x="37" y="36"/>
                      </a:lnTo>
                      <a:lnTo>
                        <a:pt x="37" y="35"/>
                      </a:lnTo>
                      <a:lnTo>
                        <a:pt x="37" y="32"/>
                      </a:lnTo>
                      <a:lnTo>
                        <a:pt x="35" y="36"/>
                      </a:lnTo>
                      <a:lnTo>
                        <a:pt x="35" y="39"/>
                      </a:lnTo>
                      <a:lnTo>
                        <a:pt x="35" y="39"/>
                      </a:lnTo>
                      <a:lnTo>
                        <a:pt x="35" y="39"/>
                      </a:lnTo>
                      <a:lnTo>
                        <a:pt x="35" y="39"/>
                      </a:lnTo>
                      <a:lnTo>
                        <a:pt x="35" y="39"/>
                      </a:lnTo>
                      <a:lnTo>
                        <a:pt x="35" y="39"/>
                      </a:lnTo>
                      <a:lnTo>
                        <a:pt x="35" y="39"/>
                      </a:lnTo>
                      <a:close/>
                      <a:moveTo>
                        <a:pt x="30" y="27"/>
                      </a:moveTo>
                      <a:lnTo>
                        <a:pt x="31" y="27"/>
                      </a:lnTo>
                      <a:lnTo>
                        <a:pt x="30" y="25"/>
                      </a:lnTo>
                      <a:lnTo>
                        <a:pt x="30" y="27"/>
                      </a:lnTo>
                      <a:lnTo>
                        <a:pt x="30" y="27"/>
                      </a:lnTo>
                      <a:lnTo>
                        <a:pt x="30" y="27"/>
                      </a:lnTo>
                      <a:lnTo>
                        <a:pt x="30" y="27"/>
                      </a:lnTo>
                      <a:lnTo>
                        <a:pt x="30" y="27"/>
                      </a:lnTo>
                      <a:lnTo>
                        <a:pt x="30" y="27"/>
                      </a:lnTo>
                      <a:lnTo>
                        <a:pt x="30" y="27"/>
                      </a:lnTo>
                      <a:close/>
                      <a:moveTo>
                        <a:pt x="35" y="31"/>
                      </a:moveTo>
                      <a:lnTo>
                        <a:pt x="37" y="31"/>
                      </a:lnTo>
                      <a:lnTo>
                        <a:pt x="33" y="28"/>
                      </a:lnTo>
                      <a:lnTo>
                        <a:pt x="35" y="31"/>
                      </a:lnTo>
                      <a:lnTo>
                        <a:pt x="35" y="31"/>
                      </a:lnTo>
                      <a:lnTo>
                        <a:pt x="35" y="31"/>
                      </a:lnTo>
                      <a:lnTo>
                        <a:pt x="35" y="31"/>
                      </a:lnTo>
                      <a:lnTo>
                        <a:pt x="35" y="31"/>
                      </a:lnTo>
                      <a:lnTo>
                        <a:pt x="35" y="31"/>
                      </a:lnTo>
                      <a:lnTo>
                        <a:pt x="35" y="31"/>
                      </a:lnTo>
                      <a:close/>
                      <a:moveTo>
                        <a:pt x="47" y="45"/>
                      </a:moveTo>
                      <a:lnTo>
                        <a:pt x="43" y="40"/>
                      </a:lnTo>
                      <a:lnTo>
                        <a:pt x="47" y="48"/>
                      </a:lnTo>
                      <a:lnTo>
                        <a:pt x="47" y="45"/>
                      </a:lnTo>
                      <a:lnTo>
                        <a:pt x="47" y="45"/>
                      </a:lnTo>
                      <a:lnTo>
                        <a:pt x="47" y="45"/>
                      </a:lnTo>
                      <a:lnTo>
                        <a:pt x="47" y="45"/>
                      </a:lnTo>
                      <a:lnTo>
                        <a:pt x="47" y="45"/>
                      </a:lnTo>
                      <a:lnTo>
                        <a:pt x="47" y="45"/>
                      </a:lnTo>
                      <a:lnTo>
                        <a:pt x="47" y="45"/>
                      </a:lnTo>
                      <a:close/>
                      <a:moveTo>
                        <a:pt x="49" y="65"/>
                      </a:moveTo>
                      <a:lnTo>
                        <a:pt x="49" y="63"/>
                      </a:lnTo>
                      <a:lnTo>
                        <a:pt x="47" y="59"/>
                      </a:lnTo>
                      <a:lnTo>
                        <a:pt x="49" y="65"/>
                      </a:lnTo>
                      <a:lnTo>
                        <a:pt x="49" y="65"/>
                      </a:lnTo>
                      <a:lnTo>
                        <a:pt x="49" y="65"/>
                      </a:lnTo>
                      <a:lnTo>
                        <a:pt x="49" y="65"/>
                      </a:lnTo>
                      <a:lnTo>
                        <a:pt x="49" y="65"/>
                      </a:lnTo>
                      <a:lnTo>
                        <a:pt x="49" y="65"/>
                      </a:lnTo>
                      <a:lnTo>
                        <a:pt x="49" y="65"/>
                      </a:lnTo>
                      <a:close/>
                      <a:moveTo>
                        <a:pt x="49" y="69"/>
                      </a:moveTo>
                      <a:lnTo>
                        <a:pt x="49" y="67"/>
                      </a:lnTo>
                      <a:lnTo>
                        <a:pt x="47" y="67"/>
                      </a:lnTo>
                      <a:lnTo>
                        <a:pt x="49" y="71"/>
                      </a:lnTo>
                      <a:lnTo>
                        <a:pt x="53" y="72"/>
                      </a:lnTo>
                      <a:lnTo>
                        <a:pt x="53" y="71"/>
                      </a:lnTo>
                      <a:lnTo>
                        <a:pt x="50" y="71"/>
                      </a:lnTo>
                      <a:lnTo>
                        <a:pt x="49" y="69"/>
                      </a:lnTo>
                      <a:lnTo>
                        <a:pt x="49" y="69"/>
                      </a:lnTo>
                      <a:lnTo>
                        <a:pt x="49" y="69"/>
                      </a:lnTo>
                      <a:lnTo>
                        <a:pt x="49" y="69"/>
                      </a:lnTo>
                      <a:lnTo>
                        <a:pt x="49" y="69"/>
                      </a:lnTo>
                      <a:lnTo>
                        <a:pt x="49" y="69"/>
                      </a:lnTo>
                      <a:lnTo>
                        <a:pt x="49" y="69"/>
                      </a:lnTo>
                      <a:close/>
                      <a:moveTo>
                        <a:pt x="54" y="59"/>
                      </a:moveTo>
                      <a:lnTo>
                        <a:pt x="54" y="57"/>
                      </a:lnTo>
                      <a:lnTo>
                        <a:pt x="53" y="59"/>
                      </a:lnTo>
                      <a:lnTo>
                        <a:pt x="54" y="59"/>
                      </a:lnTo>
                      <a:lnTo>
                        <a:pt x="54" y="59"/>
                      </a:lnTo>
                      <a:lnTo>
                        <a:pt x="54" y="59"/>
                      </a:lnTo>
                      <a:lnTo>
                        <a:pt x="54" y="59"/>
                      </a:lnTo>
                      <a:lnTo>
                        <a:pt x="54" y="59"/>
                      </a:lnTo>
                      <a:lnTo>
                        <a:pt x="54" y="59"/>
                      </a:lnTo>
                      <a:lnTo>
                        <a:pt x="54" y="59"/>
                      </a:lnTo>
                      <a:close/>
                      <a:moveTo>
                        <a:pt x="67" y="80"/>
                      </a:moveTo>
                      <a:lnTo>
                        <a:pt x="67" y="78"/>
                      </a:lnTo>
                      <a:lnTo>
                        <a:pt x="66" y="76"/>
                      </a:lnTo>
                      <a:lnTo>
                        <a:pt x="66" y="78"/>
                      </a:lnTo>
                      <a:lnTo>
                        <a:pt x="66" y="80"/>
                      </a:lnTo>
                      <a:lnTo>
                        <a:pt x="61" y="85"/>
                      </a:lnTo>
                      <a:lnTo>
                        <a:pt x="66" y="82"/>
                      </a:lnTo>
                      <a:lnTo>
                        <a:pt x="67" y="80"/>
                      </a:lnTo>
                      <a:lnTo>
                        <a:pt x="67" y="80"/>
                      </a:lnTo>
                      <a:lnTo>
                        <a:pt x="67" y="80"/>
                      </a:lnTo>
                      <a:lnTo>
                        <a:pt x="67" y="80"/>
                      </a:lnTo>
                      <a:lnTo>
                        <a:pt x="67" y="80"/>
                      </a:lnTo>
                      <a:lnTo>
                        <a:pt x="67" y="80"/>
                      </a:lnTo>
                      <a:lnTo>
                        <a:pt x="67" y="80"/>
                      </a:lnTo>
                      <a:close/>
                      <a:moveTo>
                        <a:pt x="61" y="52"/>
                      </a:moveTo>
                      <a:lnTo>
                        <a:pt x="61" y="53"/>
                      </a:lnTo>
                      <a:lnTo>
                        <a:pt x="62" y="52"/>
                      </a:lnTo>
                      <a:lnTo>
                        <a:pt x="61" y="52"/>
                      </a:lnTo>
                      <a:lnTo>
                        <a:pt x="61" y="52"/>
                      </a:lnTo>
                      <a:lnTo>
                        <a:pt x="61" y="52"/>
                      </a:lnTo>
                      <a:lnTo>
                        <a:pt x="61" y="52"/>
                      </a:lnTo>
                      <a:lnTo>
                        <a:pt x="61" y="52"/>
                      </a:lnTo>
                      <a:lnTo>
                        <a:pt x="61" y="52"/>
                      </a:lnTo>
                      <a:lnTo>
                        <a:pt x="61" y="52"/>
                      </a:lnTo>
                      <a:close/>
                      <a:moveTo>
                        <a:pt x="74" y="105"/>
                      </a:moveTo>
                      <a:lnTo>
                        <a:pt x="70" y="102"/>
                      </a:lnTo>
                      <a:lnTo>
                        <a:pt x="66" y="105"/>
                      </a:lnTo>
                      <a:lnTo>
                        <a:pt x="66" y="106"/>
                      </a:lnTo>
                      <a:lnTo>
                        <a:pt x="66" y="109"/>
                      </a:lnTo>
                      <a:lnTo>
                        <a:pt x="70" y="109"/>
                      </a:lnTo>
                      <a:lnTo>
                        <a:pt x="75" y="106"/>
                      </a:lnTo>
                      <a:lnTo>
                        <a:pt x="75" y="105"/>
                      </a:lnTo>
                      <a:lnTo>
                        <a:pt x="77" y="101"/>
                      </a:lnTo>
                      <a:lnTo>
                        <a:pt x="75" y="102"/>
                      </a:lnTo>
                      <a:lnTo>
                        <a:pt x="74" y="105"/>
                      </a:lnTo>
                      <a:lnTo>
                        <a:pt x="74" y="105"/>
                      </a:lnTo>
                      <a:lnTo>
                        <a:pt x="74" y="105"/>
                      </a:lnTo>
                      <a:lnTo>
                        <a:pt x="74" y="105"/>
                      </a:lnTo>
                      <a:lnTo>
                        <a:pt x="74" y="105"/>
                      </a:lnTo>
                      <a:lnTo>
                        <a:pt x="74" y="105"/>
                      </a:lnTo>
                      <a:lnTo>
                        <a:pt x="74" y="105"/>
                      </a:lnTo>
                      <a:close/>
                      <a:moveTo>
                        <a:pt x="81" y="82"/>
                      </a:moveTo>
                      <a:lnTo>
                        <a:pt x="79" y="82"/>
                      </a:lnTo>
                      <a:lnTo>
                        <a:pt x="79" y="84"/>
                      </a:lnTo>
                      <a:lnTo>
                        <a:pt x="83" y="84"/>
                      </a:lnTo>
                      <a:lnTo>
                        <a:pt x="83" y="82"/>
                      </a:lnTo>
                      <a:lnTo>
                        <a:pt x="81" y="82"/>
                      </a:lnTo>
                      <a:lnTo>
                        <a:pt x="81" y="82"/>
                      </a:lnTo>
                      <a:lnTo>
                        <a:pt x="81" y="82"/>
                      </a:lnTo>
                      <a:lnTo>
                        <a:pt x="81" y="82"/>
                      </a:lnTo>
                      <a:lnTo>
                        <a:pt x="81" y="82"/>
                      </a:lnTo>
                      <a:lnTo>
                        <a:pt x="81" y="82"/>
                      </a:lnTo>
                      <a:lnTo>
                        <a:pt x="81" y="82"/>
                      </a:lnTo>
                      <a:close/>
                    </a:path>
                  </a:pathLst>
                </a:custGeom>
                <a:solidFill>
                  <a:srgbClr val="FFFFFF"/>
                </a:solidFill>
                <a:ln w="3175">
                  <a:solidFill>
                    <a:schemeClr val="accent1"/>
                  </a:solidFill>
                  <a:round/>
                  <a:headEnd/>
                  <a:tailEnd/>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26" name="Freeform 10">
                  <a:extLst>
                    <a:ext uri="{FF2B5EF4-FFF2-40B4-BE49-F238E27FC236}">
                      <a16:creationId xmlns:a16="http://schemas.microsoft.com/office/drawing/2014/main" id="{051917F1-4342-824B-ACFA-22DE84C8BCC8}"/>
                    </a:ext>
                  </a:extLst>
                </p:cNvPr>
                <p:cNvSpPr>
                  <a:spLocks noChangeAspect="1"/>
                </p:cNvSpPr>
                <p:nvPr/>
              </p:nvSpPr>
              <p:spPr bwMode="auto">
                <a:xfrm>
                  <a:off x="2630593" y="3173291"/>
                  <a:ext cx="65115" cy="27859"/>
                </a:xfrm>
                <a:custGeom>
                  <a:avLst/>
                  <a:gdLst>
                    <a:gd name="T0" fmla="*/ 0 w 32"/>
                    <a:gd name="T1" fmla="*/ 4 h 14"/>
                    <a:gd name="T2" fmla="*/ 0 w 32"/>
                    <a:gd name="T3" fmla="*/ 4 h 14"/>
                    <a:gd name="T4" fmla="*/ 4 w 32"/>
                    <a:gd name="T5" fmla="*/ 1 h 14"/>
                    <a:gd name="T6" fmla="*/ 7 w 32"/>
                    <a:gd name="T7" fmla="*/ 0 h 14"/>
                    <a:gd name="T8" fmla="*/ 18 w 32"/>
                    <a:gd name="T9" fmla="*/ 1 h 14"/>
                    <a:gd name="T10" fmla="*/ 18 w 32"/>
                    <a:gd name="T11" fmla="*/ 1 h 14"/>
                    <a:gd name="T12" fmla="*/ 27 w 32"/>
                    <a:gd name="T13" fmla="*/ 5 h 14"/>
                    <a:gd name="T14" fmla="*/ 27 w 32"/>
                    <a:gd name="T15" fmla="*/ 5 h 14"/>
                    <a:gd name="T16" fmla="*/ 31 w 32"/>
                    <a:gd name="T17" fmla="*/ 6 h 14"/>
                    <a:gd name="T18" fmla="*/ 32 w 32"/>
                    <a:gd name="T19" fmla="*/ 10 h 14"/>
                    <a:gd name="T20" fmla="*/ 32 w 32"/>
                    <a:gd name="T21" fmla="*/ 10 h 14"/>
                    <a:gd name="T22" fmla="*/ 28 w 32"/>
                    <a:gd name="T23" fmla="*/ 10 h 14"/>
                    <a:gd name="T24" fmla="*/ 28 w 32"/>
                    <a:gd name="T25" fmla="*/ 10 h 14"/>
                    <a:gd name="T26" fmla="*/ 27 w 32"/>
                    <a:gd name="T27" fmla="*/ 10 h 14"/>
                    <a:gd name="T28" fmla="*/ 24 w 32"/>
                    <a:gd name="T29" fmla="*/ 10 h 14"/>
                    <a:gd name="T30" fmla="*/ 24 w 32"/>
                    <a:gd name="T31" fmla="*/ 10 h 14"/>
                    <a:gd name="T32" fmla="*/ 24 w 32"/>
                    <a:gd name="T33" fmla="*/ 9 h 14"/>
                    <a:gd name="T34" fmla="*/ 23 w 32"/>
                    <a:gd name="T35" fmla="*/ 9 h 14"/>
                    <a:gd name="T36" fmla="*/ 23 w 32"/>
                    <a:gd name="T37" fmla="*/ 9 h 14"/>
                    <a:gd name="T38" fmla="*/ 20 w 32"/>
                    <a:gd name="T39" fmla="*/ 10 h 14"/>
                    <a:gd name="T40" fmla="*/ 20 w 32"/>
                    <a:gd name="T41" fmla="*/ 10 h 14"/>
                    <a:gd name="T42" fmla="*/ 18 w 32"/>
                    <a:gd name="T43" fmla="*/ 10 h 14"/>
                    <a:gd name="T44" fmla="*/ 18 w 32"/>
                    <a:gd name="T45" fmla="*/ 13 h 14"/>
                    <a:gd name="T46" fmla="*/ 18 w 32"/>
                    <a:gd name="T47" fmla="*/ 14 h 14"/>
                    <a:gd name="T48" fmla="*/ 18 w 32"/>
                    <a:gd name="T49" fmla="*/ 14 h 14"/>
                    <a:gd name="T50" fmla="*/ 15 w 32"/>
                    <a:gd name="T51" fmla="*/ 13 h 14"/>
                    <a:gd name="T52" fmla="*/ 14 w 32"/>
                    <a:gd name="T53" fmla="*/ 13 h 14"/>
                    <a:gd name="T54" fmla="*/ 14 w 32"/>
                    <a:gd name="T55" fmla="*/ 13 h 14"/>
                    <a:gd name="T56" fmla="*/ 10 w 32"/>
                    <a:gd name="T57" fmla="*/ 10 h 14"/>
                    <a:gd name="T58" fmla="*/ 7 w 32"/>
                    <a:gd name="T59" fmla="*/ 10 h 14"/>
                    <a:gd name="T60" fmla="*/ 7 w 32"/>
                    <a:gd name="T61" fmla="*/ 10 h 14"/>
                    <a:gd name="T62" fmla="*/ 6 w 32"/>
                    <a:gd name="T63" fmla="*/ 6 h 14"/>
                    <a:gd name="T64" fmla="*/ 6 w 32"/>
                    <a:gd name="T65" fmla="*/ 6 h 14"/>
                    <a:gd name="T66" fmla="*/ 2 w 32"/>
                    <a:gd name="T67" fmla="*/ 5 h 14"/>
                    <a:gd name="T68" fmla="*/ 0 w 32"/>
                    <a:gd name="T69" fmla="*/ 4 h 14"/>
                    <a:gd name="T70" fmla="*/ 0 w 32"/>
                    <a:gd name="T71" fmla="*/ 4 h 14"/>
                    <a:gd name="T72" fmla="*/ 0 w 32"/>
                    <a:gd name="T73" fmla="*/ 4 h 14"/>
                    <a:gd name="T74" fmla="*/ 0 w 32"/>
                    <a:gd name="T75" fmla="*/ 4 h 14"/>
                    <a:gd name="T76" fmla="*/ 0 w 32"/>
                    <a:gd name="T77" fmla="*/ 4 h 14"/>
                    <a:gd name="T78" fmla="*/ 0 w 32"/>
                    <a:gd name="T79" fmla="*/ 4 h 14"/>
                    <a:gd name="T80" fmla="*/ 0 w 32"/>
                    <a:gd name="T81" fmla="*/ 4 h 14"/>
                    <a:gd name="T82" fmla="*/ 0 w 32"/>
                    <a:gd name="T83"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14">
                      <a:moveTo>
                        <a:pt x="0" y="4"/>
                      </a:moveTo>
                      <a:lnTo>
                        <a:pt x="0" y="4"/>
                      </a:lnTo>
                      <a:lnTo>
                        <a:pt x="4" y="1"/>
                      </a:lnTo>
                      <a:lnTo>
                        <a:pt x="7" y="0"/>
                      </a:lnTo>
                      <a:lnTo>
                        <a:pt x="18" y="1"/>
                      </a:lnTo>
                      <a:lnTo>
                        <a:pt x="18" y="1"/>
                      </a:lnTo>
                      <a:lnTo>
                        <a:pt x="27" y="5"/>
                      </a:lnTo>
                      <a:lnTo>
                        <a:pt x="27" y="5"/>
                      </a:lnTo>
                      <a:lnTo>
                        <a:pt x="31" y="6"/>
                      </a:lnTo>
                      <a:lnTo>
                        <a:pt x="32" y="10"/>
                      </a:lnTo>
                      <a:lnTo>
                        <a:pt x="32" y="10"/>
                      </a:lnTo>
                      <a:lnTo>
                        <a:pt x="28" y="10"/>
                      </a:lnTo>
                      <a:lnTo>
                        <a:pt x="28" y="10"/>
                      </a:lnTo>
                      <a:lnTo>
                        <a:pt x="27" y="10"/>
                      </a:lnTo>
                      <a:lnTo>
                        <a:pt x="24" y="10"/>
                      </a:lnTo>
                      <a:lnTo>
                        <a:pt x="24" y="10"/>
                      </a:lnTo>
                      <a:lnTo>
                        <a:pt x="24" y="9"/>
                      </a:lnTo>
                      <a:lnTo>
                        <a:pt x="23" y="9"/>
                      </a:lnTo>
                      <a:lnTo>
                        <a:pt x="23" y="9"/>
                      </a:lnTo>
                      <a:lnTo>
                        <a:pt x="20" y="10"/>
                      </a:lnTo>
                      <a:lnTo>
                        <a:pt x="20" y="10"/>
                      </a:lnTo>
                      <a:lnTo>
                        <a:pt x="18" y="10"/>
                      </a:lnTo>
                      <a:lnTo>
                        <a:pt x="18" y="13"/>
                      </a:lnTo>
                      <a:lnTo>
                        <a:pt x="18" y="14"/>
                      </a:lnTo>
                      <a:lnTo>
                        <a:pt x="18" y="14"/>
                      </a:lnTo>
                      <a:lnTo>
                        <a:pt x="15" y="13"/>
                      </a:lnTo>
                      <a:lnTo>
                        <a:pt x="14" y="13"/>
                      </a:lnTo>
                      <a:lnTo>
                        <a:pt x="14" y="13"/>
                      </a:lnTo>
                      <a:lnTo>
                        <a:pt x="10" y="10"/>
                      </a:lnTo>
                      <a:lnTo>
                        <a:pt x="7" y="10"/>
                      </a:lnTo>
                      <a:lnTo>
                        <a:pt x="7" y="10"/>
                      </a:lnTo>
                      <a:lnTo>
                        <a:pt x="6" y="6"/>
                      </a:lnTo>
                      <a:lnTo>
                        <a:pt x="6" y="6"/>
                      </a:lnTo>
                      <a:lnTo>
                        <a:pt x="2" y="5"/>
                      </a:lnTo>
                      <a:lnTo>
                        <a:pt x="0" y="4"/>
                      </a:lnTo>
                      <a:lnTo>
                        <a:pt x="0" y="4"/>
                      </a:lnTo>
                      <a:lnTo>
                        <a:pt x="0" y="4"/>
                      </a:lnTo>
                      <a:lnTo>
                        <a:pt x="0" y="4"/>
                      </a:lnTo>
                      <a:lnTo>
                        <a:pt x="0" y="4"/>
                      </a:lnTo>
                      <a:lnTo>
                        <a:pt x="0" y="4"/>
                      </a:lnTo>
                      <a:lnTo>
                        <a:pt x="0" y="4"/>
                      </a:lnTo>
                      <a:lnTo>
                        <a:pt x="0" y="4"/>
                      </a:lnTo>
                      <a:close/>
                    </a:path>
                  </a:pathLst>
                </a:custGeom>
                <a:solidFill>
                  <a:srgbClr val="FFFFFF"/>
                </a:solidFill>
                <a:ln w="3175">
                  <a:solidFill>
                    <a:schemeClr val="accent1"/>
                  </a:solidFill>
                  <a:round/>
                  <a:headEnd/>
                  <a:tailEnd/>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27" name="Freeform 11">
                  <a:extLst>
                    <a:ext uri="{FF2B5EF4-FFF2-40B4-BE49-F238E27FC236}">
                      <a16:creationId xmlns:a16="http://schemas.microsoft.com/office/drawing/2014/main" id="{6001D94C-0D4D-2C12-95BB-B22C2DEAB480}"/>
                    </a:ext>
                  </a:extLst>
                </p:cNvPr>
                <p:cNvSpPr>
                  <a:spLocks noChangeAspect="1"/>
                </p:cNvSpPr>
                <p:nvPr/>
              </p:nvSpPr>
              <p:spPr bwMode="auto">
                <a:xfrm>
                  <a:off x="2988723" y="3173291"/>
                  <a:ext cx="48836" cy="19899"/>
                </a:xfrm>
                <a:custGeom>
                  <a:avLst/>
                  <a:gdLst>
                    <a:gd name="T0" fmla="*/ 18 w 24"/>
                    <a:gd name="T1" fmla="*/ 9 h 10"/>
                    <a:gd name="T2" fmla="*/ 18 w 24"/>
                    <a:gd name="T3" fmla="*/ 9 h 10"/>
                    <a:gd name="T4" fmla="*/ 10 w 24"/>
                    <a:gd name="T5" fmla="*/ 10 h 10"/>
                    <a:gd name="T6" fmla="*/ 2 w 24"/>
                    <a:gd name="T7" fmla="*/ 9 h 10"/>
                    <a:gd name="T8" fmla="*/ 2 w 24"/>
                    <a:gd name="T9" fmla="*/ 9 h 10"/>
                    <a:gd name="T10" fmla="*/ 1 w 24"/>
                    <a:gd name="T11" fmla="*/ 9 h 10"/>
                    <a:gd name="T12" fmla="*/ 0 w 24"/>
                    <a:gd name="T13" fmla="*/ 9 h 10"/>
                    <a:gd name="T14" fmla="*/ 0 w 24"/>
                    <a:gd name="T15" fmla="*/ 6 h 10"/>
                    <a:gd name="T16" fmla="*/ 0 w 24"/>
                    <a:gd name="T17" fmla="*/ 6 h 10"/>
                    <a:gd name="T18" fmla="*/ 1 w 24"/>
                    <a:gd name="T19" fmla="*/ 5 h 10"/>
                    <a:gd name="T20" fmla="*/ 1 w 24"/>
                    <a:gd name="T21" fmla="*/ 5 h 10"/>
                    <a:gd name="T22" fmla="*/ 0 w 24"/>
                    <a:gd name="T23" fmla="*/ 4 h 10"/>
                    <a:gd name="T24" fmla="*/ 0 w 24"/>
                    <a:gd name="T25" fmla="*/ 1 h 10"/>
                    <a:gd name="T26" fmla="*/ 0 w 24"/>
                    <a:gd name="T27" fmla="*/ 1 h 10"/>
                    <a:gd name="T28" fmla="*/ 0 w 24"/>
                    <a:gd name="T29" fmla="*/ 1 h 10"/>
                    <a:gd name="T30" fmla="*/ 1 w 24"/>
                    <a:gd name="T31" fmla="*/ 0 h 10"/>
                    <a:gd name="T32" fmla="*/ 9 w 24"/>
                    <a:gd name="T33" fmla="*/ 0 h 10"/>
                    <a:gd name="T34" fmla="*/ 18 w 24"/>
                    <a:gd name="T35" fmla="*/ 1 h 10"/>
                    <a:gd name="T36" fmla="*/ 18 w 24"/>
                    <a:gd name="T37" fmla="*/ 1 h 10"/>
                    <a:gd name="T38" fmla="*/ 22 w 24"/>
                    <a:gd name="T39" fmla="*/ 1 h 10"/>
                    <a:gd name="T40" fmla="*/ 24 w 24"/>
                    <a:gd name="T41" fmla="*/ 1 h 10"/>
                    <a:gd name="T42" fmla="*/ 24 w 24"/>
                    <a:gd name="T43" fmla="*/ 4 h 10"/>
                    <a:gd name="T44" fmla="*/ 24 w 24"/>
                    <a:gd name="T45" fmla="*/ 4 h 10"/>
                    <a:gd name="T46" fmla="*/ 22 w 24"/>
                    <a:gd name="T47" fmla="*/ 6 h 10"/>
                    <a:gd name="T48" fmla="*/ 18 w 24"/>
                    <a:gd name="T49" fmla="*/ 9 h 10"/>
                    <a:gd name="T50" fmla="*/ 18 w 24"/>
                    <a:gd name="T51" fmla="*/ 9 h 10"/>
                    <a:gd name="T52" fmla="*/ 18 w 24"/>
                    <a:gd name="T53" fmla="*/ 9 h 10"/>
                    <a:gd name="T54" fmla="*/ 18 w 24"/>
                    <a:gd name="T55" fmla="*/ 9 h 10"/>
                    <a:gd name="T56" fmla="*/ 18 w 24"/>
                    <a:gd name="T57" fmla="*/ 9 h 10"/>
                    <a:gd name="T58" fmla="*/ 18 w 24"/>
                    <a:gd name="T59" fmla="*/ 9 h 10"/>
                    <a:gd name="T60" fmla="*/ 18 w 24"/>
                    <a:gd name="T61" fmla="*/ 9 h 10"/>
                    <a:gd name="T62" fmla="*/ 18 w 24"/>
                    <a:gd name="T63"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0">
                      <a:moveTo>
                        <a:pt x="18" y="9"/>
                      </a:moveTo>
                      <a:lnTo>
                        <a:pt x="18" y="9"/>
                      </a:lnTo>
                      <a:lnTo>
                        <a:pt x="10" y="10"/>
                      </a:lnTo>
                      <a:lnTo>
                        <a:pt x="2" y="9"/>
                      </a:lnTo>
                      <a:lnTo>
                        <a:pt x="2" y="9"/>
                      </a:lnTo>
                      <a:lnTo>
                        <a:pt x="1" y="9"/>
                      </a:lnTo>
                      <a:lnTo>
                        <a:pt x="0" y="9"/>
                      </a:lnTo>
                      <a:lnTo>
                        <a:pt x="0" y="6"/>
                      </a:lnTo>
                      <a:lnTo>
                        <a:pt x="0" y="6"/>
                      </a:lnTo>
                      <a:lnTo>
                        <a:pt x="1" y="5"/>
                      </a:lnTo>
                      <a:lnTo>
                        <a:pt x="1" y="5"/>
                      </a:lnTo>
                      <a:lnTo>
                        <a:pt x="0" y="4"/>
                      </a:lnTo>
                      <a:lnTo>
                        <a:pt x="0" y="1"/>
                      </a:lnTo>
                      <a:lnTo>
                        <a:pt x="0" y="1"/>
                      </a:lnTo>
                      <a:lnTo>
                        <a:pt x="0" y="1"/>
                      </a:lnTo>
                      <a:lnTo>
                        <a:pt x="1" y="0"/>
                      </a:lnTo>
                      <a:lnTo>
                        <a:pt x="9" y="0"/>
                      </a:lnTo>
                      <a:lnTo>
                        <a:pt x="18" y="1"/>
                      </a:lnTo>
                      <a:lnTo>
                        <a:pt x="18" y="1"/>
                      </a:lnTo>
                      <a:lnTo>
                        <a:pt x="22" y="1"/>
                      </a:lnTo>
                      <a:lnTo>
                        <a:pt x="24" y="1"/>
                      </a:lnTo>
                      <a:lnTo>
                        <a:pt x="24" y="4"/>
                      </a:lnTo>
                      <a:lnTo>
                        <a:pt x="24" y="4"/>
                      </a:lnTo>
                      <a:lnTo>
                        <a:pt x="22" y="6"/>
                      </a:lnTo>
                      <a:lnTo>
                        <a:pt x="18" y="9"/>
                      </a:lnTo>
                      <a:lnTo>
                        <a:pt x="18" y="9"/>
                      </a:lnTo>
                      <a:lnTo>
                        <a:pt x="18" y="9"/>
                      </a:lnTo>
                      <a:lnTo>
                        <a:pt x="18" y="9"/>
                      </a:lnTo>
                      <a:lnTo>
                        <a:pt x="18" y="9"/>
                      </a:lnTo>
                      <a:lnTo>
                        <a:pt x="18" y="9"/>
                      </a:lnTo>
                      <a:lnTo>
                        <a:pt x="18" y="9"/>
                      </a:lnTo>
                      <a:lnTo>
                        <a:pt x="18" y="9"/>
                      </a:lnTo>
                      <a:close/>
                    </a:path>
                  </a:pathLst>
                </a:custGeom>
                <a:solidFill>
                  <a:srgbClr val="FFFFFF"/>
                </a:solidFill>
                <a:ln w="3175">
                  <a:solidFill>
                    <a:schemeClr val="accent1"/>
                  </a:solidFill>
                  <a:round/>
                  <a:headEnd/>
                  <a:tailEnd/>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28" name="Freeform 12">
                  <a:extLst>
                    <a:ext uri="{FF2B5EF4-FFF2-40B4-BE49-F238E27FC236}">
                      <a16:creationId xmlns:a16="http://schemas.microsoft.com/office/drawing/2014/main" id="{6C1C227C-B817-B5F9-66A4-3197A97356FF}"/>
                    </a:ext>
                  </a:extLst>
                </p:cNvPr>
                <p:cNvSpPr>
                  <a:spLocks noChangeAspect="1"/>
                </p:cNvSpPr>
                <p:nvPr/>
              </p:nvSpPr>
              <p:spPr bwMode="auto">
                <a:xfrm>
                  <a:off x="2268392" y="3173291"/>
                  <a:ext cx="48836" cy="95518"/>
                </a:xfrm>
                <a:custGeom>
                  <a:avLst/>
                  <a:gdLst>
                    <a:gd name="T0" fmla="*/ 14 w 24"/>
                    <a:gd name="T1" fmla="*/ 4 h 48"/>
                    <a:gd name="T2" fmla="*/ 10 w 24"/>
                    <a:gd name="T3" fmla="*/ 10 h 48"/>
                    <a:gd name="T4" fmla="*/ 8 w 24"/>
                    <a:gd name="T5" fmla="*/ 9 h 48"/>
                    <a:gd name="T6" fmla="*/ 8 w 24"/>
                    <a:gd name="T7" fmla="*/ 10 h 48"/>
                    <a:gd name="T8" fmla="*/ 7 w 24"/>
                    <a:gd name="T9" fmla="*/ 14 h 48"/>
                    <a:gd name="T10" fmla="*/ 6 w 24"/>
                    <a:gd name="T11" fmla="*/ 17 h 48"/>
                    <a:gd name="T12" fmla="*/ 4 w 24"/>
                    <a:gd name="T13" fmla="*/ 24 h 48"/>
                    <a:gd name="T14" fmla="*/ 0 w 24"/>
                    <a:gd name="T15" fmla="*/ 48 h 48"/>
                    <a:gd name="T16" fmla="*/ 4 w 24"/>
                    <a:gd name="T17" fmla="*/ 48 h 48"/>
                    <a:gd name="T18" fmla="*/ 7 w 24"/>
                    <a:gd name="T19" fmla="*/ 45 h 48"/>
                    <a:gd name="T20" fmla="*/ 10 w 24"/>
                    <a:gd name="T21" fmla="*/ 41 h 48"/>
                    <a:gd name="T22" fmla="*/ 14 w 24"/>
                    <a:gd name="T23" fmla="*/ 37 h 48"/>
                    <a:gd name="T24" fmla="*/ 16 w 24"/>
                    <a:gd name="T25" fmla="*/ 33 h 48"/>
                    <a:gd name="T26" fmla="*/ 16 w 24"/>
                    <a:gd name="T27" fmla="*/ 36 h 48"/>
                    <a:gd name="T28" fmla="*/ 18 w 24"/>
                    <a:gd name="T29" fmla="*/ 30 h 48"/>
                    <a:gd name="T30" fmla="*/ 18 w 24"/>
                    <a:gd name="T31" fmla="*/ 24 h 48"/>
                    <a:gd name="T32" fmla="*/ 20 w 24"/>
                    <a:gd name="T33" fmla="*/ 14 h 48"/>
                    <a:gd name="T34" fmla="*/ 22 w 24"/>
                    <a:gd name="T35" fmla="*/ 6 h 48"/>
                    <a:gd name="T36" fmla="*/ 24 w 24"/>
                    <a:gd name="T37" fmla="*/ 4 h 48"/>
                    <a:gd name="T38" fmla="*/ 22 w 24"/>
                    <a:gd name="T39" fmla="*/ 4 h 48"/>
                    <a:gd name="T40" fmla="*/ 20 w 24"/>
                    <a:gd name="T41" fmla="*/ 4 h 48"/>
                    <a:gd name="T42" fmla="*/ 22 w 24"/>
                    <a:gd name="T43" fmla="*/ 0 h 48"/>
                    <a:gd name="T44" fmla="*/ 18 w 24"/>
                    <a:gd name="T45" fmla="*/ 1 h 48"/>
                    <a:gd name="T46" fmla="*/ 14 w 24"/>
                    <a:gd name="T47" fmla="*/ 4 h 48"/>
                    <a:gd name="T48" fmla="*/ 14 w 24"/>
                    <a:gd name="T49" fmla="*/ 4 h 48"/>
                    <a:gd name="T50" fmla="*/ 14 w 24"/>
                    <a:gd name="T51" fmla="*/ 4 h 48"/>
                    <a:gd name="T52" fmla="*/ 14 w 24"/>
                    <a:gd name="T53" fmla="*/ 4 h 48"/>
                    <a:gd name="T54" fmla="*/ 14 w 24"/>
                    <a:gd name="T55" fmla="*/ 4 h 48"/>
                    <a:gd name="T56" fmla="*/ 14 w 24"/>
                    <a:gd name="T57" fmla="*/ 4 h 48"/>
                    <a:gd name="T58" fmla="*/ 14 w 24"/>
                    <a:gd name="T59"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48">
                      <a:moveTo>
                        <a:pt x="14" y="4"/>
                      </a:moveTo>
                      <a:lnTo>
                        <a:pt x="10" y="10"/>
                      </a:lnTo>
                      <a:lnTo>
                        <a:pt x="8" y="9"/>
                      </a:lnTo>
                      <a:lnTo>
                        <a:pt x="8" y="10"/>
                      </a:lnTo>
                      <a:lnTo>
                        <a:pt x="7" y="14"/>
                      </a:lnTo>
                      <a:lnTo>
                        <a:pt x="6" y="17"/>
                      </a:lnTo>
                      <a:lnTo>
                        <a:pt x="4" y="24"/>
                      </a:lnTo>
                      <a:lnTo>
                        <a:pt x="0" y="48"/>
                      </a:lnTo>
                      <a:lnTo>
                        <a:pt x="4" y="48"/>
                      </a:lnTo>
                      <a:lnTo>
                        <a:pt x="7" y="45"/>
                      </a:lnTo>
                      <a:lnTo>
                        <a:pt x="10" y="41"/>
                      </a:lnTo>
                      <a:lnTo>
                        <a:pt x="14" y="37"/>
                      </a:lnTo>
                      <a:lnTo>
                        <a:pt x="16" y="33"/>
                      </a:lnTo>
                      <a:lnTo>
                        <a:pt x="16" y="36"/>
                      </a:lnTo>
                      <a:lnTo>
                        <a:pt x="18" y="30"/>
                      </a:lnTo>
                      <a:lnTo>
                        <a:pt x="18" y="24"/>
                      </a:lnTo>
                      <a:lnTo>
                        <a:pt x="20" y="14"/>
                      </a:lnTo>
                      <a:lnTo>
                        <a:pt x="22" y="6"/>
                      </a:lnTo>
                      <a:lnTo>
                        <a:pt x="24" y="4"/>
                      </a:lnTo>
                      <a:lnTo>
                        <a:pt x="22" y="4"/>
                      </a:lnTo>
                      <a:lnTo>
                        <a:pt x="20" y="4"/>
                      </a:lnTo>
                      <a:lnTo>
                        <a:pt x="22" y="0"/>
                      </a:lnTo>
                      <a:lnTo>
                        <a:pt x="18" y="1"/>
                      </a:lnTo>
                      <a:lnTo>
                        <a:pt x="14" y="4"/>
                      </a:lnTo>
                      <a:lnTo>
                        <a:pt x="14" y="4"/>
                      </a:lnTo>
                      <a:lnTo>
                        <a:pt x="14" y="4"/>
                      </a:lnTo>
                      <a:lnTo>
                        <a:pt x="14" y="4"/>
                      </a:lnTo>
                      <a:lnTo>
                        <a:pt x="14" y="4"/>
                      </a:lnTo>
                      <a:lnTo>
                        <a:pt x="14" y="4"/>
                      </a:lnTo>
                      <a:lnTo>
                        <a:pt x="14" y="4"/>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29" name="Freeform 13">
                  <a:extLst>
                    <a:ext uri="{FF2B5EF4-FFF2-40B4-BE49-F238E27FC236}">
                      <a16:creationId xmlns:a16="http://schemas.microsoft.com/office/drawing/2014/main" id="{64167154-A71F-42D4-D218-F07846CABB55}"/>
                    </a:ext>
                  </a:extLst>
                </p:cNvPr>
                <p:cNvSpPr>
                  <a:spLocks noChangeAspect="1"/>
                </p:cNvSpPr>
                <p:nvPr/>
              </p:nvSpPr>
              <p:spPr bwMode="auto">
                <a:xfrm>
                  <a:off x="2231765" y="3320548"/>
                  <a:ext cx="77324" cy="45769"/>
                </a:xfrm>
                <a:custGeom>
                  <a:avLst/>
                  <a:gdLst>
                    <a:gd name="T0" fmla="*/ 38 w 38"/>
                    <a:gd name="T1" fmla="*/ 9 h 23"/>
                    <a:gd name="T2" fmla="*/ 36 w 38"/>
                    <a:gd name="T3" fmla="*/ 9 h 23"/>
                    <a:gd name="T4" fmla="*/ 34 w 38"/>
                    <a:gd name="T5" fmla="*/ 9 h 23"/>
                    <a:gd name="T6" fmla="*/ 32 w 38"/>
                    <a:gd name="T7" fmla="*/ 9 h 23"/>
                    <a:gd name="T8" fmla="*/ 32 w 38"/>
                    <a:gd name="T9" fmla="*/ 7 h 23"/>
                    <a:gd name="T10" fmla="*/ 26 w 38"/>
                    <a:gd name="T11" fmla="*/ 9 h 23"/>
                    <a:gd name="T12" fmla="*/ 25 w 38"/>
                    <a:gd name="T13" fmla="*/ 7 h 23"/>
                    <a:gd name="T14" fmla="*/ 22 w 38"/>
                    <a:gd name="T15" fmla="*/ 4 h 23"/>
                    <a:gd name="T16" fmla="*/ 21 w 38"/>
                    <a:gd name="T17" fmla="*/ 3 h 23"/>
                    <a:gd name="T18" fmla="*/ 13 w 38"/>
                    <a:gd name="T19" fmla="*/ 0 h 23"/>
                    <a:gd name="T20" fmla="*/ 12 w 38"/>
                    <a:gd name="T21" fmla="*/ 0 h 23"/>
                    <a:gd name="T22" fmla="*/ 9 w 38"/>
                    <a:gd name="T23" fmla="*/ 1 h 23"/>
                    <a:gd name="T24" fmla="*/ 9 w 38"/>
                    <a:gd name="T25" fmla="*/ 3 h 23"/>
                    <a:gd name="T26" fmla="*/ 5 w 38"/>
                    <a:gd name="T27" fmla="*/ 7 h 23"/>
                    <a:gd name="T28" fmla="*/ 4 w 38"/>
                    <a:gd name="T29" fmla="*/ 7 h 23"/>
                    <a:gd name="T30" fmla="*/ 1 w 38"/>
                    <a:gd name="T31" fmla="*/ 9 h 23"/>
                    <a:gd name="T32" fmla="*/ 0 w 38"/>
                    <a:gd name="T33" fmla="*/ 9 h 23"/>
                    <a:gd name="T34" fmla="*/ 0 w 38"/>
                    <a:gd name="T35" fmla="*/ 13 h 23"/>
                    <a:gd name="T36" fmla="*/ 4 w 38"/>
                    <a:gd name="T37" fmla="*/ 16 h 23"/>
                    <a:gd name="T38" fmla="*/ 8 w 38"/>
                    <a:gd name="T39" fmla="*/ 16 h 23"/>
                    <a:gd name="T40" fmla="*/ 12 w 38"/>
                    <a:gd name="T41" fmla="*/ 16 h 23"/>
                    <a:gd name="T42" fmla="*/ 18 w 38"/>
                    <a:gd name="T43" fmla="*/ 20 h 23"/>
                    <a:gd name="T44" fmla="*/ 22 w 38"/>
                    <a:gd name="T45" fmla="*/ 20 h 23"/>
                    <a:gd name="T46" fmla="*/ 25 w 38"/>
                    <a:gd name="T47" fmla="*/ 20 h 23"/>
                    <a:gd name="T48" fmla="*/ 26 w 38"/>
                    <a:gd name="T49" fmla="*/ 23 h 23"/>
                    <a:gd name="T50" fmla="*/ 30 w 38"/>
                    <a:gd name="T51" fmla="*/ 23 h 23"/>
                    <a:gd name="T52" fmla="*/ 32 w 38"/>
                    <a:gd name="T53" fmla="*/ 23 h 23"/>
                    <a:gd name="T54" fmla="*/ 34 w 38"/>
                    <a:gd name="T55" fmla="*/ 23 h 23"/>
                    <a:gd name="T56" fmla="*/ 36 w 38"/>
                    <a:gd name="T57" fmla="*/ 20 h 23"/>
                    <a:gd name="T58" fmla="*/ 36 w 38"/>
                    <a:gd name="T59" fmla="*/ 19 h 23"/>
                    <a:gd name="T60" fmla="*/ 36 w 38"/>
                    <a:gd name="T61" fmla="*/ 16 h 23"/>
                    <a:gd name="T62" fmla="*/ 36 w 38"/>
                    <a:gd name="T63" fmla="*/ 16 h 23"/>
                    <a:gd name="T64" fmla="*/ 38 w 38"/>
                    <a:gd name="T65" fmla="*/ 15 h 23"/>
                    <a:gd name="T66" fmla="*/ 38 w 38"/>
                    <a:gd name="T67" fmla="*/ 11 h 23"/>
                    <a:gd name="T68" fmla="*/ 38 w 38"/>
                    <a:gd name="T69" fmla="*/ 9 h 23"/>
                    <a:gd name="T70" fmla="*/ 38 w 38"/>
                    <a:gd name="T71" fmla="*/ 9 h 23"/>
                    <a:gd name="T72" fmla="*/ 38 w 38"/>
                    <a:gd name="T73" fmla="*/ 9 h 23"/>
                    <a:gd name="T74" fmla="*/ 38 w 38"/>
                    <a:gd name="T75" fmla="*/ 9 h 23"/>
                    <a:gd name="T76" fmla="*/ 38 w 38"/>
                    <a:gd name="T77" fmla="*/ 9 h 23"/>
                    <a:gd name="T78" fmla="*/ 38 w 38"/>
                    <a:gd name="T79" fmla="*/ 9 h 23"/>
                    <a:gd name="T80" fmla="*/ 38 w 38"/>
                    <a:gd name="T8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 h="23">
                      <a:moveTo>
                        <a:pt x="38" y="9"/>
                      </a:moveTo>
                      <a:lnTo>
                        <a:pt x="36" y="9"/>
                      </a:lnTo>
                      <a:lnTo>
                        <a:pt x="34" y="9"/>
                      </a:lnTo>
                      <a:lnTo>
                        <a:pt x="32" y="9"/>
                      </a:lnTo>
                      <a:lnTo>
                        <a:pt x="32" y="7"/>
                      </a:lnTo>
                      <a:lnTo>
                        <a:pt x="26" y="9"/>
                      </a:lnTo>
                      <a:lnTo>
                        <a:pt x="25" y="7"/>
                      </a:lnTo>
                      <a:lnTo>
                        <a:pt x="22" y="4"/>
                      </a:lnTo>
                      <a:lnTo>
                        <a:pt x="21" y="3"/>
                      </a:lnTo>
                      <a:lnTo>
                        <a:pt x="13" y="0"/>
                      </a:lnTo>
                      <a:lnTo>
                        <a:pt x="12" y="0"/>
                      </a:lnTo>
                      <a:lnTo>
                        <a:pt x="9" y="1"/>
                      </a:lnTo>
                      <a:lnTo>
                        <a:pt x="9" y="3"/>
                      </a:lnTo>
                      <a:lnTo>
                        <a:pt x="5" y="7"/>
                      </a:lnTo>
                      <a:lnTo>
                        <a:pt x="4" y="7"/>
                      </a:lnTo>
                      <a:lnTo>
                        <a:pt x="1" y="9"/>
                      </a:lnTo>
                      <a:lnTo>
                        <a:pt x="0" y="9"/>
                      </a:lnTo>
                      <a:lnTo>
                        <a:pt x="0" y="13"/>
                      </a:lnTo>
                      <a:lnTo>
                        <a:pt x="4" y="16"/>
                      </a:lnTo>
                      <a:lnTo>
                        <a:pt x="8" y="16"/>
                      </a:lnTo>
                      <a:lnTo>
                        <a:pt x="12" y="16"/>
                      </a:lnTo>
                      <a:lnTo>
                        <a:pt x="18" y="20"/>
                      </a:lnTo>
                      <a:lnTo>
                        <a:pt x="22" y="20"/>
                      </a:lnTo>
                      <a:lnTo>
                        <a:pt x="25" y="20"/>
                      </a:lnTo>
                      <a:lnTo>
                        <a:pt x="26" y="23"/>
                      </a:lnTo>
                      <a:lnTo>
                        <a:pt x="30" y="23"/>
                      </a:lnTo>
                      <a:lnTo>
                        <a:pt x="32" y="23"/>
                      </a:lnTo>
                      <a:lnTo>
                        <a:pt x="34" y="23"/>
                      </a:lnTo>
                      <a:lnTo>
                        <a:pt x="36" y="20"/>
                      </a:lnTo>
                      <a:lnTo>
                        <a:pt x="36" y="19"/>
                      </a:lnTo>
                      <a:lnTo>
                        <a:pt x="36" y="16"/>
                      </a:lnTo>
                      <a:lnTo>
                        <a:pt x="36" y="16"/>
                      </a:lnTo>
                      <a:lnTo>
                        <a:pt x="38" y="15"/>
                      </a:lnTo>
                      <a:lnTo>
                        <a:pt x="38" y="11"/>
                      </a:lnTo>
                      <a:lnTo>
                        <a:pt x="38" y="9"/>
                      </a:lnTo>
                      <a:lnTo>
                        <a:pt x="38" y="9"/>
                      </a:lnTo>
                      <a:lnTo>
                        <a:pt x="38" y="9"/>
                      </a:lnTo>
                      <a:lnTo>
                        <a:pt x="38" y="9"/>
                      </a:lnTo>
                      <a:lnTo>
                        <a:pt x="38" y="9"/>
                      </a:lnTo>
                      <a:lnTo>
                        <a:pt x="38" y="9"/>
                      </a:lnTo>
                      <a:lnTo>
                        <a:pt x="38" y="9"/>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30" name="Freeform 14">
                  <a:extLst>
                    <a:ext uri="{FF2B5EF4-FFF2-40B4-BE49-F238E27FC236}">
                      <a16:creationId xmlns:a16="http://schemas.microsoft.com/office/drawing/2014/main" id="{BF7C0BA3-5814-1888-8E2E-46E0EE3F7E9C}"/>
                    </a:ext>
                  </a:extLst>
                </p:cNvPr>
                <p:cNvSpPr>
                  <a:spLocks noChangeAspect="1" noEditPoints="1"/>
                </p:cNvSpPr>
                <p:nvPr/>
              </p:nvSpPr>
              <p:spPr bwMode="auto">
                <a:xfrm>
                  <a:off x="2258217" y="3246920"/>
                  <a:ext cx="203483" cy="127357"/>
                </a:xfrm>
                <a:custGeom>
                  <a:avLst/>
                  <a:gdLst>
                    <a:gd name="T0" fmla="*/ 48 w 100"/>
                    <a:gd name="T1" fmla="*/ 3 h 64"/>
                    <a:gd name="T2" fmla="*/ 49 w 100"/>
                    <a:gd name="T3" fmla="*/ 0 h 64"/>
                    <a:gd name="T4" fmla="*/ 49 w 100"/>
                    <a:gd name="T5" fmla="*/ 0 h 64"/>
                    <a:gd name="T6" fmla="*/ 49 w 100"/>
                    <a:gd name="T7" fmla="*/ 0 h 64"/>
                    <a:gd name="T8" fmla="*/ 49 w 100"/>
                    <a:gd name="T9" fmla="*/ 0 h 64"/>
                    <a:gd name="T10" fmla="*/ 97 w 100"/>
                    <a:gd name="T11" fmla="*/ 24 h 64"/>
                    <a:gd name="T12" fmla="*/ 96 w 100"/>
                    <a:gd name="T13" fmla="*/ 24 h 64"/>
                    <a:gd name="T14" fmla="*/ 93 w 100"/>
                    <a:gd name="T15" fmla="*/ 21 h 64"/>
                    <a:gd name="T16" fmla="*/ 89 w 100"/>
                    <a:gd name="T17" fmla="*/ 20 h 64"/>
                    <a:gd name="T18" fmla="*/ 88 w 100"/>
                    <a:gd name="T19" fmla="*/ 21 h 64"/>
                    <a:gd name="T20" fmla="*/ 84 w 100"/>
                    <a:gd name="T21" fmla="*/ 16 h 64"/>
                    <a:gd name="T22" fmla="*/ 92 w 100"/>
                    <a:gd name="T23" fmla="*/ 20 h 64"/>
                    <a:gd name="T24" fmla="*/ 84 w 100"/>
                    <a:gd name="T25" fmla="*/ 12 h 64"/>
                    <a:gd name="T26" fmla="*/ 76 w 100"/>
                    <a:gd name="T27" fmla="*/ 11 h 64"/>
                    <a:gd name="T28" fmla="*/ 73 w 100"/>
                    <a:gd name="T29" fmla="*/ 11 h 64"/>
                    <a:gd name="T30" fmla="*/ 61 w 100"/>
                    <a:gd name="T31" fmla="*/ 8 h 64"/>
                    <a:gd name="T32" fmla="*/ 57 w 100"/>
                    <a:gd name="T33" fmla="*/ 11 h 64"/>
                    <a:gd name="T34" fmla="*/ 48 w 100"/>
                    <a:gd name="T35" fmla="*/ 12 h 64"/>
                    <a:gd name="T36" fmla="*/ 36 w 100"/>
                    <a:gd name="T37" fmla="*/ 12 h 64"/>
                    <a:gd name="T38" fmla="*/ 29 w 100"/>
                    <a:gd name="T39" fmla="*/ 11 h 64"/>
                    <a:gd name="T40" fmla="*/ 23 w 100"/>
                    <a:gd name="T41" fmla="*/ 12 h 64"/>
                    <a:gd name="T42" fmla="*/ 19 w 100"/>
                    <a:gd name="T43" fmla="*/ 13 h 64"/>
                    <a:gd name="T44" fmla="*/ 12 w 100"/>
                    <a:gd name="T45" fmla="*/ 21 h 64"/>
                    <a:gd name="T46" fmla="*/ 4 w 100"/>
                    <a:gd name="T47" fmla="*/ 25 h 64"/>
                    <a:gd name="T48" fmla="*/ 4 w 100"/>
                    <a:gd name="T49" fmla="*/ 31 h 64"/>
                    <a:gd name="T50" fmla="*/ 0 w 100"/>
                    <a:gd name="T51" fmla="*/ 37 h 64"/>
                    <a:gd name="T52" fmla="*/ 9 w 100"/>
                    <a:gd name="T53" fmla="*/ 41 h 64"/>
                    <a:gd name="T54" fmla="*/ 13 w 100"/>
                    <a:gd name="T55" fmla="*/ 46 h 64"/>
                    <a:gd name="T56" fmla="*/ 19 w 100"/>
                    <a:gd name="T57" fmla="*/ 46 h 64"/>
                    <a:gd name="T58" fmla="*/ 23 w 100"/>
                    <a:gd name="T59" fmla="*/ 46 h 64"/>
                    <a:gd name="T60" fmla="*/ 25 w 100"/>
                    <a:gd name="T61" fmla="*/ 48 h 64"/>
                    <a:gd name="T62" fmla="*/ 25 w 100"/>
                    <a:gd name="T63" fmla="*/ 53 h 64"/>
                    <a:gd name="T64" fmla="*/ 29 w 100"/>
                    <a:gd name="T65" fmla="*/ 56 h 64"/>
                    <a:gd name="T66" fmla="*/ 29 w 100"/>
                    <a:gd name="T67" fmla="*/ 60 h 64"/>
                    <a:gd name="T68" fmla="*/ 31 w 100"/>
                    <a:gd name="T69" fmla="*/ 64 h 64"/>
                    <a:gd name="T70" fmla="*/ 36 w 100"/>
                    <a:gd name="T71" fmla="*/ 60 h 64"/>
                    <a:gd name="T72" fmla="*/ 39 w 100"/>
                    <a:gd name="T73" fmla="*/ 57 h 64"/>
                    <a:gd name="T74" fmla="*/ 40 w 100"/>
                    <a:gd name="T75" fmla="*/ 52 h 64"/>
                    <a:gd name="T76" fmla="*/ 43 w 100"/>
                    <a:gd name="T77" fmla="*/ 48 h 64"/>
                    <a:gd name="T78" fmla="*/ 48 w 100"/>
                    <a:gd name="T79" fmla="*/ 48 h 64"/>
                    <a:gd name="T80" fmla="*/ 52 w 100"/>
                    <a:gd name="T81" fmla="*/ 44 h 64"/>
                    <a:gd name="T82" fmla="*/ 57 w 100"/>
                    <a:gd name="T83" fmla="*/ 44 h 64"/>
                    <a:gd name="T84" fmla="*/ 65 w 100"/>
                    <a:gd name="T85" fmla="*/ 38 h 64"/>
                    <a:gd name="T86" fmla="*/ 66 w 100"/>
                    <a:gd name="T87" fmla="*/ 34 h 64"/>
                    <a:gd name="T88" fmla="*/ 70 w 100"/>
                    <a:gd name="T89" fmla="*/ 29 h 64"/>
                    <a:gd name="T90" fmla="*/ 74 w 100"/>
                    <a:gd name="T91" fmla="*/ 29 h 64"/>
                    <a:gd name="T92" fmla="*/ 78 w 100"/>
                    <a:gd name="T93" fmla="*/ 33 h 64"/>
                    <a:gd name="T94" fmla="*/ 92 w 100"/>
                    <a:gd name="T95" fmla="*/ 29 h 64"/>
                    <a:gd name="T96" fmla="*/ 97 w 100"/>
                    <a:gd name="T97" fmla="*/ 27 h 64"/>
                    <a:gd name="T98" fmla="*/ 97 w 100"/>
                    <a:gd name="T99" fmla="*/ 25 h 64"/>
                    <a:gd name="T100" fmla="*/ 97 w 100"/>
                    <a:gd name="T101" fmla="*/ 25 h 64"/>
                    <a:gd name="T102" fmla="*/ 97 w 100"/>
                    <a:gd name="T103" fmla="*/ 25 h 64"/>
                    <a:gd name="T104" fmla="*/ 97 w 100"/>
                    <a:gd name="T105" fmla="*/ 2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64">
                      <a:moveTo>
                        <a:pt x="49" y="0"/>
                      </a:moveTo>
                      <a:lnTo>
                        <a:pt x="48" y="3"/>
                      </a:lnTo>
                      <a:lnTo>
                        <a:pt x="53" y="0"/>
                      </a:lnTo>
                      <a:lnTo>
                        <a:pt x="49" y="0"/>
                      </a:lnTo>
                      <a:lnTo>
                        <a:pt x="49" y="0"/>
                      </a:lnTo>
                      <a:lnTo>
                        <a:pt x="49" y="0"/>
                      </a:lnTo>
                      <a:lnTo>
                        <a:pt x="49" y="0"/>
                      </a:lnTo>
                      <a:lnTo>
                        <a:pt x="49" y="0"/>
                      </a:lnTo>
                      <a:lnTo>
                        <a:pt x="49" y="0"/>
                      </a:lnTo>
                      <a:lnTo>
                        <a:pt x="49" y="0"/>
                      </a:lnTo>
                      <a:close/>
                      <a:moveTo>
                        <a:pt x="97" y="25"/>
                      </a:moveTo>
                      <a:lnTo>
                        <a:pt x="97" y="24"/>
                      </a:lnTo>
                      <a:lnTo>
                        <a:pt x="96" y="21"/>
                      </a:lnTo>
                      <a:lnTo>
                        <a:pt x="96" y="24"/>
                      </a:lnTo>
                      <a:lnTo>
                        <a:pt x="93" y="24"/>
                      </a:lnTo>
                      <a:lnTo>
                        <a:pt x="93" y="21"/>
                      </a:lnTo>
                      <a:lnTo>
                        <a:pt x="92" y="21"/>
                      </a:lnTo>
                      <a:lnTo>
                        <a:pt x="89" y="20"/>
                      </a:lnTo>
                      <a:lnTo>
                        <a:pt x="88" y="20"/>
                      </a:lnTo>
                      <a:lnTo>
                        <a:pt x="88" y="21"/>
                      </a:lnTo>
                      <a:lnTo>
                        <a:pt x="86" y="20"/>
                      </a:lnTo>
                      <a:lnTo>
                        <a:pt x="84" y="16"/>
                      </a:lnTo>
                      <a:lnTo>
                        <a:pt x="88" y="17"/>
                      </a:lnTo>
                      <a:lnTo>
                        <a:pt x="92" y="20"/>
                      </a:lnTo>
                      <a:lnTo>
                        <a:pt x="88" y="16"/>
                      </a:lnTo>
                      <a:lnTo>
                        <a:pt x="84" y="12"/>
                      </a:lnTo>
                      <a:lnTo>
                        <a:pt x="80" y="12"/>
                      </a:lnTo>
                      <a:lnTo>
                        <a:pt x="76" y="11"/>
                      </a:lnTo>
                      <a:lnTo>
                        <a:pt x="74" y="8"/>
                      </a:lnTo>
                      <a:lnTo>
                        <a:pt x="73" y="11"/>
                      </a:lnTo>
                      <a:lnTo>
                        <a:pt x="66" y="11"/>
                      </a:lnTo>
                      <a:lnTo>
                        <a:pt x="61" y="8"/>
                      </a:lnTo>
                      <a:lnTo>
                        <a:pt x="57" y="8"/>
                      </a:lnTo>
                      <a:lnTo>
                        <a:pt x="57" y="11"/>
                      </a:lnTo>
                      <a:lnTo>
                        <a:pt x="52" y="12"/>
                      </a:lnTo>
                      <a:lnTo>
                        <a:pt x="48" y="12"/>
                      </a:lnTo>
                      <a:lnTo>
                        <a:pt x="43" y="12"/>
                      </a:lnTo>
                      <a:lnTo>
                        <a:pt x="36" y="12"/>
                      </a:lnTo>
                      <a:lnTo>
                        <a:pt x="31" y="11"/>
                      </a:lnTo>
                      <a:lnTo>
                        <a:pt x="29" y="11"/>
                      </a:lnTo>
                      <a:lnTo>
                        <a:pt x="27" y="11"/>
                      </a:lnTo>
                      <a:lnTo>
                        <a:pt x="23" y="12"/>
                      </a:lnTo>
                      <a:lnTo>
                        <a:pt x="21" y="13"/>
                      </a:lnTo>
                      <a:lnTo>
                        <a:pt x="19" y="13"/>
                      </a:lnTo>
                      <a:lnTo>
                        <a:pt x="15" y="16"/>
                      </a:lnTo>
                      <a:lnTo>
                        <a:pt x="12" y="21"/>
                      </a:lnTo>
                      <a:lnTo>
                        <a:pt x="5" y="24"/>
                      </a:lnTo>
                      <a:lnTo>
                        <a:pt x="4" y="25"/>
                      </a:lnTo>
                      <a:lnTo>
                        <a:pt x="4" y="29"/>
                      </a:lnTo>
                      <a:lnTo>
                        <a:pt x="4" y="31"/>
                      </a:lnTo>
                      <a:lnTo>
                        <a:pt x="1" y="33"/>
                      </a:lnTo>
                      <a:lnTo>
                        <a:pt x="0" y="37"/>
                      </a:lnTo>
                      <a:lnTo>
                        <a:pt x="8" y="40"/>
                      </a:lnTo>
                      <a:lnTo>
                        <a:pt x="9" y="41"/>
                      </a:lnTo>
                      <a:lnTo>
                        <a:pt x="12" y="44"/>
                      </a:lnTo>
                      <a:lnTo>
                        <a:pt x="13" y="46"/>
                      </a:lnTo>
                      <a:lnTo>
                        <a:pt x="19" y="44"/>
                      </a:lnTo>
                      <a:lnTo>
                        <a:pt x="19" y="46"/>
                      </a:lnTo>
                      <a:lnTo>
                        <a:pt x="21" y="46"/>
                      </a:lnTo>
                      <a:lnTo>
                        <a:pt x="23" y="46"/>
                      </a:lnTo>
                      <a:lnTo>
                        <a:pt x="25" y="46"/>
                      </a:lnTo>
                      <a:lnTo>
                        <a:pt x="25" y="48"/>
                      </a:lnTo>
                      <a:lnTo>
                        <a:pt x="25" y="52"/>
                      </a:lnTo>
                      <a:lnTo>
                        <a:pt x="25" y="53"/>
                      </a:lnTo>
                      <a:lnTo>
                        <a:pt x="27" y="56"/>
                      </a:lnTo>
                      <a:lnTo>
                        <a:pt x="29" y="56"/>
                      </a:lnTo>
                      <a:lnTo>
                        <a:pt x="29" y="57"/>
                      </a:lnTo>
                      <a:lnTo>
                        <a:pt x="29" y="60"/>
                      </a:lnTo>
                      <a:lnTo>
                        <a:pt x="31" y="61"/>
                      </a:lnTo>
                      <a:lnTo>
                        <a:pt x="31" y="64"/>
                      </a:lnTo>
                      <a:lnTo>
                        <a:pt x="35" y="61"/>
                      </a:lnTo>
                      <a:lnTo>
                        <a:pt x="36" y="60"/>
                      </a:lnTo>
                      <a:lnTo>
                        <a:pt x="36" y="57"/>
                      </a:lnTo>
                      <a:lnTo>
                        <a:pt x="39" y="57"/>
                      </a:lnTo>
                      <a:lnTo>
                        <a:pt x="40" y="56"/>
                      </a:lnTo>
                      <a:lnTo>
                        <a:pt x="40" y="52"/>
                      </a:lnTo>
                      <a:lnTo>
                        <a:pt x="40" y="48"/>
                      </a:lnTo>
                      <a:lnTo>
                        <a:pt x="43" y="48"/>
                      </a:lnTo>
                      <a:lnTo>
                        <a:pt x="45" y="48"/>
                      </a:lnTo>
                      <a:lnTo>
                        <a:pt x="48" y="48"/>
                      </a:lnTo>
                      <a:lnTo>
                        <a:pt x="48" y="46"/>
                      </a:lnTo>
                      <a:lnTo>
                        <a:pt x="52" y="44"/>
                      </a:lnTo>
                      <a:lnTo>
                        <a:pt x="57" y="48"/>
                      </a:lnTo>
                      <a:lnTo>
                        <a:pt x="57" y="44"/>
                      </a:lnTo>
                      <a:lnTo>
                        <a:pt x="58" y="42"/>
                      </a:lnTo>
                      <a:lnTo>
                        <a:pt x="65" y="38"/>
                      </a:lnTo>
                      <a:lnTo>
                        <a:pt x="66" y="38"/>
                      </a:lnTo>
                      <a:lnTo>
                        <a:pt x="66" y="34"/>
                      </a:lnTo>
                      <a:lnTo>
                        <a:pt x="69" y="33"/>
                      </a:lnTo>
                      <a:lnTo>
                        <a:pt x="70" y="29"/>
                      </a:lnTo>
                      <a:lnTo>
                        <a:pt x="73" y="29"/>
                      </a:lnTo>
                      <a:lnTo>
                        <a:pt x="74" y="29"/>
                      </a:lnTo>
                      <a:lnTo>
                        <a:pt x="76" y="31"/>
                      </a:lnTo>
                      <a:lnTo>
                        <a:pt x="78" y="33"/>
                      </a:lnTo>
                      <a:lnTo>
                        <a:pt x="82" y="31"/>
                      </a:lnTo>
                      <a:lnTo>
                        <a:pt x="92" y="29"/>
                      </a:lnTo>
                      <a:lnTo>
                        <a:pt x="96" y="27"/>
                      </a:lnTo>
                      <a:lnTo>
                        <a:pt x="97" y="27"/>
                      </a:lnTo>
                      <a:lnTo>
                        <a:pt x="100" y="27"/>
                      </a:lnTo>
                      <a:lnTo>
                        <a:pt x="97" y="25"/>
                      </a:lnTo>
                      <a:lnTo>
                        <a:pt x="97" y="25"/>
                      </a:lnTo>
                      <a:lnTo>
                        <a:pt x="97" y="25"/>
                      </a:lnTo>
                      <a:lnTo>
                        <a:pt x="97" y="25"/>
                      </a:lnTo>
                      <a:lnTo>
                        <a:pt x="97" y="25"/>
                      </a:lnTo>
                      <a:lnTo>
                        <a:pt x="97" y="25"/>
                      </a:lnTo>
                      <a:lnTo>
                        <a:pt x="97" y="25"/>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31" name="Freeform 15">
                  <a:extLst>
                    <a:ext uri="{FF2B5EF4-FFF2-40B4-BE49-F238E27FC236}">
                      <a16:creationId xmlns:a16="http://schemas.microsoft.com/office/drawing/2014/main" id="{A5B627E8-F30E-DD2F-D665-0064C4DBAE55}"/>
                    </a:ext>
                  </a:extLst>
                </p:cNvPr>
                <p:cNvSpPr>
                  <a:spLocks noChangeAspect="1"/>
                </p:cNvSpPr>
                <p:nvPr/>
              </p:nvSpPr>
              <p:spPr bwMode="auto">
                <a:xfrm>
                  <a:off x="2309088" y="3300648"/>
                  <a:ext cx="152613" cy="153227"/>
                </a:xfrm>
                <a:custGeom>
                  <a:avLst/>
                  <a:gdLst>
                    <a:gd name="T0" fmla="*/ 31 w 75"/>
                    <a:gd name="T1" fmla="*/ 69 h 77"/>
                    <a:gd name="T2" fmla="*/ 24 w 75"/>
                    <a:gd name="T3" fmla="*/ 59 h 77"/>
                    <a:gd name="T4" fmla="*/ 27 w 75"/>
                    <a:gd name="T5" fmla="*/ 54 h 77"/>
                    <a:gd name="T6" fmla="*/ 28 w 75"/>
                    <a:gd name="T7" fmla="*/ 51 h 77"/>
                    <a:gd name="T8" fmla="*/ 36 w 75"/>
                    <a:gd name="T9" fmla="*/ 59 h 77"/>
                    <a:gd name="T10" fmla="*/ 41 w 75"/>
                    <a:gd name="T11" fmla="*/ 69 h 77"/>
                    <a:gd name="T12" fmla="*/ 37 w 75"/>
                    <a:gd name="T13" fmla="*/ 70 h 77"/>
                    <a:gd name="T14" fmla="*/ 36 w 75"/>
                    <a:gd name="T15" fmla="*/ 70 h 77"/>
                    <a:gd name="T16" fmla="*/ 44 w 75"/>
                    <a:gd name="T17" fmla="*/ 70 h 77"/>
                    <a:gd name="T18" fmla="*/ 48 w 75"/>
                    <a:gd name="T19" fmla="*/ 73 h 77"/>
                    <a:gd name="T20" fmla="*/ 49 w 75"/>
                    <a:gd name="T21" fmla="*/ 74 h 77"/>
                    <a:gd name="T22" fmla="*/ 53 w 75"/>
                    <a:gd name="T23" fmla="*/ 77 h 77"/>
                    <a:gd name="T24" fmla="*/ 57 w 75"/>
                    <a:gd name="T25" fmla="*/ 77 h 77"/>
                    <a:gd name="T26" fmla="*/ 59 w 75"/>
                    <a:gd name="T27" fmla="*/ 74 h 77"/>
                    <a:gd name="T28" fmla="*/ 57 w 75"/>
                    <a:gd name="T29" fmla="*/ 69 h 77"/>
                    <a:gd name="T30" fmla="*/ 59 w 75"/>
                    <a:gd name="T31" fmla="*/ 61 h 77"/>
                    <a:gd name="T32" fmla="*/ 61 w 75"/>
                    <a:gd name="T33" fmla="*/ 57 h 77"/>
                    <a:gd name="T34" fmla="*/ 61 w 75"/>
                    <a:gd name="T35" fmla="*/ 51 h 77"/>
                    <a:gd name="T36" fmla="*/ 61 w 75"/>
                    <a:gd name="T37" fmla="*/ 46 h 77"/>
                    <a:gd name="T38" fmla="*/ 63 w 75"/>
                    <a:gd name="T39" fmla="*/ 42 h 77"/>
                    <a:gd name="T40" fmla="*/ 67 w 75"/>
                    <a:gd name="T41" fmla="*/ 30 h 77"/>
                    <a:gd name="T42" fmla="*/ 71 w 75"/>
                    <a:gd name="T43" fmla="*/ 17 h 77"/>
                    <a:gd name="T44" fmla="*/ 72 w 75"/>
                    <a:gd name="T45" fmla="*/ 10 h 77"/>
                    <a:gd name="T46" fmla="*/ 71 w 75"/>
                    <a:gd name="T47" fmla="*/ 4 h 77"/>
                    <a:gd name="T48" fmla="*/ 72 w 75"/>
                    <a:gd name="T49" fmla="*/ 2 h 77"/>
                    <a:gd name="T50" fmla="*/ 75 w 75"/>
                    <a:gd name="T51" fmla="*/ 0 h 77"/>
                    <a:gd name="T52" fmla="*/ 71 w 75"/>
                    <a:gd name="T53" fmla="*/ 0 h 77"/>
                    <a:gd name="T54" fmla="*/ 57 w 75"/>
                    <a:gd name="T55" fmla="*/ 4 h 77"/>
                    <a:gd name="T56" fmla="*/ 51 w 75"/>
                    <a:gd name="T57" fmla="*/ 4 h 77"/>
                    <a:gd name="T58" fmla="*/ 48 w 75"/>
                    <a:gd name="T59" fmla="*/ 2 h 77"/>
                    <a:gd name="T60" fmla="*/ 44 w 75"/>
                    <a:gd name="T61" fmla="*/ 6 h 77"/>
                    <a:gd name="T62" fmla="*/ 41 w 75"/>
                    <a:gd name="T63" fmla="*/ 11 h 77"/>
                    <a:gd name="T64" fmla="*/ 33 w 75"/>
                    <a:gd name="T65" fmla="*/ 15 h 77"/>
                    <a:gd name="T66" fmla="*/ 32 w 75"/>
                    <a:gd name="T67" fmla="*/ 21 h 77"/>
                    <a:gd name="T68" fmla="*/ 23 w 75"/>
                    <a:gd name="T69" fmla="*/ 19 h 77"/>
                    <a:gd name="T70" fmla="*/ 20 w 75"/>
                    <a:gd name="T71" fmla="*/ 21 h 77"/>
                    <a:gd name="T72" fmla="*/ 15 w 75"/>
                    <a:gd name="T73" fmla="*/ 21 h 77"/>
                    <a:gd name="T74" fmla="*/ 15 w 75"/>
                    <a:gd name="T75" fmla="*/ 29 h 77"/>
                    <a:gd name="T76" fmla="*/ 11 w 75"/>
                    <a:gd name="T77" fmla="*/ 30 h 77"/>
                    <a:gd name="T78" fmla="*/ 10 w 75"/>
                    <a:gd name="T79" fmla="*/ 34 h 77"/>
                    <a:gd name="T80" fmla="*/ 4 w 75"/>
                    <a:gd name="T81" fmla="*/ 37 h 77"/>
                    <a:gd name="T82" fmla="*/ 0 w 75"/>
                    <a:gd name="T83" fmla="*/ 38 h 77"/>
                    <a:gd name="T84" fmla="*/ 7 w 75"/>
                    <a:gd name="T85" fmla="*/ 46 h 77"/>
                    <a:gd name="T86" fmla="*/ 19 w 75"/>
                    <a:gd name="T87" fmla="*/ 61 h 77"/>
                    <a:gd name="T88" fmla="*/ 27 w 75"/>
                    <a:gd name="T89" fmla="*/ 69 h 77"/>
                    <a:gd name="T90" fmla="*/ 28 w 75"/>
                    <a:gd name="T91" fmla="*/ 70 h 77"/>
                    <a:gd name="T92" fmla="*/ 28 w 75"/>
                    <a:gd name="T93" fmla="*/ 69 h 77"/>
                    <a:gd name="T94" fmla="*/ 28 w 75"/>
                    <a:gd name="T95" fmla="*/ 69 h 77"/>
                    <a:gd name="T96" fmla="*/ 28 w 75"/>
                    <a:gd name="T9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 h="77">
                      <a:moveTo>
                        <a:pt x="28" y="69"/>
                      </a:moveTo>
                      <a:lnTo>
                        <a:pt x="31" y="69"/>
                      </a:lnTo>
                      <a:lnTo>
                        <a:pt x="27" y="63"/>
                      </a:lnTo>
                      <a:lnTo>
                        <a:pt x="24" y="59"/>
                      </a:lnTo>
                      <a:lnTo>
                        <a:pt x="24" y="55"/>
                      </a:lnTo>
                      <a:lnTo>
                        <a:pt x="27" y="54"/>
                      </a:lnTo>
                      <a:lnTo>
                        <a:pt x="27" y="51"/>
                      </a:lnTo>
                      <a:lnTo>
                        <a:pt x="28" y="51"/>
                      </a:lnTo>
                      <a:lnTo>
                        <a:pt x="32" y="54"/>
                      </a:lnTo>
                      <a:lnTo>
                        <a:pt x="36" y="59"/>
                      </a:lnTo>
                      <a:lnTo>
                        <a:pt x="41" y="67"/>
                      </a:lnTo>
                      <a:lnTo>
                        <a:pt x="41" y="69"/>
                      </a:lnTo>
                      <a:lnTo>
                        <a:pt x="41" y="70"/>
                      </a:lnTo>
                      <a:lnTo>
                        <a:pt x="37" y="70"/>
                      </a:lnTo>
                      <a:lnTo>
                        <a:pt x="31" y="69"/>
                      </a:lnTo>
                      <a:lnTo>
                        <a:pt x="36" y="70"/>
                      </a:lnTo>
                      <a:lnTo>
                        <a:pt x="40" y="73"/>
                      </a:lnTo>
                      <a:lnTo>
                        <a:pt x="44" y="70"/>
                      </a:lnTo>
                      <a:lnTo>
                        <a:pt x="45" y="70"/>
                      </a:lnTo>
                      <a:lnTo>
                        <a:pt x="48" y="73"/>
                      </a:lnTo>
                      <a:lnTo>
                        <a:pt x="49" y="73"/>
                      </a:lnTo>
                      <a:lnTo>
                        <a:pt x="49" y="74"/>
                      </a:lnTo>
                      <a:lnTo>
                        <a:pt x="51" y="77"/>
                      </a:lnTo>
                      <a:lnTo>
                        <a:pt x="53" y="77"/>
                      </a:lnTo>
                      <a:lnTo>
                        <a:pt x="55" y="77"/>
                      </a:lnTo>
                      <a:lnTo>
                        <a:pt x="57" y="77"/>
                      </a:lnTo>
                      <a:lnTo>
                        <a:pt x="59" y="77"/>
                      </a:lnTo>
                      <a:lnTo>
                        <a:pt x="59" y="74"/>
                      </a:lnTo>
                      <a:lnTo>
                        <a:pt x="59" y="73"/>
                      </a:lnTo>
                      <a:lnTo>
                        <a:pt x="57" y="69"/>
                      </a:lnTo>
                      <a:lnTo>
                        <a:pt x="57" y="67"/>
                      </a:lnTo>
                      <a:lnTo>
                        <a:pt x="59" y="61"/>
                      </a:lnTo>
                      <a:lnTo>
                        <a:pt x="61" y="59"/>
                      </a:lnTo>
                      <a:lnTo>
                        <a:pt x="61" y="57"/>
                      </a:lnTo>
                      <a:lnTo>
                        <a:pt x="59" y="57"/>
                      </a:lnTo>
                      <a:lnTo>
                        <a:pt x="61" y="51"/>
                      </a:lnTo>
                      <a:lnTo>
                        <a:pt x="61" y="50"/>
                      </a:lnTo>
                      <a:lnTo>
                        <a:pt x="61" y="46"/>
                      </a:lnTo>
                      <a:lnTo>
                        <a:pt x="61" y="43"/>
                      </a:lnTo>
                      <a:lnTo>
                        <a:pt x="63" y="42"/>
                      </a:lnTo>
                      <a:lnTo>
                        <a:pt x="64" y="38"/>
                      </a:lnTo>
                      <a:lnTo>
                        <a:pt x="67" y="30"/>
                      </a:lnTo>
                      <a:lnTo>
                        <a:pt x="67" y="23"/>
                      </a:lnTo>
                      <a:lnTo>
                        <a:pt x="71" y="17"/>
                      </a:lnTo>
                      <a:lnTo>
                        <a:pt x="72" y="13"/>
                      </a:lnTo>
                      <a:lnTo>
                        <a:pt x="72" y="10"/>
                      </a:lnTo>
                      <a:lnTo>
                        <a:pt x="72" y="7"/>
                      </a:lnTo>
                      <a:lnTo>
                        <a:pt x="71" y="4"/>
                      </a:lnTo>
                      <a:lnTo>
                        <a:pt x="71" y="2"/>
                      </a:lnTo>
                      <a:lnTo>
                        <a:pt x="72" y="2"/>
                      </a:lnTo>
                      <a:lnTo>
                        <a:pt x="75" y="2"/>
                      </a:lnTo>
                      <a:lnTo>
                        <a:pt x="75" y="0"/>
                      </a:lnTo>
                      <a:lnTo>
                        <a:pt x="72" y="0"/>
                      </a:lnTo>
                      <a:lnTo>
                        <a:pt x="71" y="0"/>
                      </a:lnTo>
                      <a:lnTo>
                        <a:pt x="67" y="2"/>
                      </a:lnTo>
                      <a:lnTo>
                        <a:pt x="57" y="4"/>
                      </a:lnTo>
                      <a:lnTo>
                        <a:pt x="53" y="6"/>
                      </a:lnTo>
                      <a:lnTo>
                        <a:pt x="51" y="4"/>
                      </a:lnTo>
                      <a:lnTo>
                        <a:pt x="49" y="2"/>
                      </a:lnTo>
                      <a:lnTo>
                        <a:pt x="48" y="2"/>
                      </a:lnTo>
                      <a:lnTo>
                        <a:pt x="45" y="2"/>
                      </a:lnTo>
                      <a:lnTo>
                        <a:pt x="44" y="6"/>
                      </a:lnTo>
                      <a:lnTo>
                        <a:pt x="41" y="7"/>
                      </a:lnTo>
                      <a:lnTo>
                        <a:pt x="41" y="11"/>
                      </a:lnTo>
                      <a:lnTo>
                        <a:pt x="40" y="11"/>
                      </a:lnTo>
                      <a:lnTo>
                        <a:pt x="33" y="15"/>
                      </a:lnTo>
                      <a:lnTo>
                        <a:pt x="32" y="17"/>
                      </a:lnTo>
                      <a:lnTo>
                        <a:pt x="32" y="21"/>
                      </a:lnTo>
                      <a:lnTo>
                        <a:pt x="27" y="17"/>
                      </a:lnTo>
                      <a:lnTo>
                        <a:pt x="23" y="19"/>
                      </a:lnTo>
                      <a:lnTo>
                        <a:pt x="23" y="21"/>
                      </a:lnTo>
                      <a:lnTo>
                        <a:pt x="20" y="21"/>
                      </a:lnTo>
                      <a:lnTo>
                        <a:pt x="18" y="21"/>
                      </a:lnTo>
                      <a:lnTo>
                        <a:pt x="15" y="21"/>
                      </a:lnTo>
                      <a:lnTo>
                        <a:pt x="15" y="25"/>
                      </a:lnTo>
                      <a:lnTo>
                        <a:pt x="15" y="29"/>
                      </a:lnTo>
                      <a:lnTo>
                        <a:pt x="14" y="30"/>
                      </a:lnTo>
                      <a:lnTo>
                        <a:pt x="11" y="30"/>
                      </a:lnTo>
                      <a:lnTo>
                        <a:pt x="11" y="33"/>
                      </a:lnTo>
                      <a:lnTo>
                        <a:pt x="10" y="34"/>
                      </a:lnTo>
                      <a:lnTo>
                        <a:pt x="6" y="37"/>
                      </a:lnTo>
                      <a:lnTo>
                        <a:pt x="4" y="37"/>
                      </a:lnTo>
                      <a:lnTo>
                        <a:pt x="0" y="34"/>
                      </a:lnTo>
                      <a:lnTo>
                        <a:pt x="0" y="38"/>
                      </a:lnTo>
                      <a:lnTo>
                        <a:pt x="2" y="41"/>
                      </a:lnTo>
                      <a:lnTo>
                        <a:pt x="7" y="46"/>
                      </a:lnTo>
                      <a:lnTo>
                        <a:pt x="14" y="54"/>
                      </a:lnTo>
                      <a:lnTo>
                        <a:pt x="19" y="61"/>
                      </a:lnTo>
                      <a:lnTo>
                        <a:pt x="23" y="65"/>
                      </a:lnTo>
                      <a:lnTo>
                        <a:pt x="27" y="69"/>
                      </a:lnTo>
                      <a:lnTo>
                        <a:pt x="27" y="70"/>
                      </a:lnTo>
                      <a:lnTo>
                        <a:pt x="28" y="70"/>
                      </a:lnTo>
                      <a:lnTo>
                        <a:pt x="28" y="69"/>
                      </a:lnTo>
                      <a:lnTo>
                        <a:pt x="28" y="69"/>
                      </a:lnTo>
                      <a:lnTo>
                        <a:pt x="28" y="69"/>
                      </a:lnTo>
                      <a:lnTo>
                        <a:pt x="28" y="69"/>
                      </a:lnTo>
                      <a:lnTo>
                        <a:pt x="28" y="69"/>
                      </a:lnTo>
                      <a:lnTo>
                        <a:pt x="28" y="69"/>
                      </a:lnTo>
                      <a:lnTo>
                        <a:pt x="28" y="69"/>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64" name="Freeform 16">
                  <a:extLst>
                    <a:ext uri="{FF2B5EF4-FFF2-40B4-BE49-F238E27FC236}">
                      <a16:creationId xmlns:a16="http://schemas.microsoft.com/office/drawing/2014/main" id="{E35C3FC8-69CA-C341-E374-DFFFC336F2BC}"/>
                    </a:ext>
                  </a:extLst>
                </p:cNvPr>
                <p:cNvSpPr>
                  <a:spLocks noChangeAspect="1"/>
                </p:cNvSpPr>
                <p:nvPr/>
              </p:nvSpPr>
              <p:spPr bwMode="auto">
                <a:xfrm>
                  <a:off x="2357924" y="3437955"/>
                  <a:ext cx="103777" cy="109448"/>
                </a:xfrm>
                <a:custGeom>
                  <a:avLst/>
                  <a:gdLst>
                    <a:gd name="T0" fmla="*/ 43 w 51"/>
                    <a:gd name="T1" fmla="*/ 51 h 55"/>
                    <a:gd name="T2" fmla="*/ 47 w 51"/>
                    <a:gd name="T3" fmla="*/ 47 h 55"/>
                    <a:gd name="T4" fmla="*/ 47 w 51"/>
                    <a:gd name="T5" fmla="*/ 42 h 55"/>
                    <a:gd name="T6" fmla="*/ 48 w 51"/>
                    <a:gd name="T7" fmla="*/ 39 h 55"/>
                    <a:gd name="T8" fmla="*/ 47 w 51"/>
                    <a:gd name="T9" fmla="*/ 29 h 55"/>
                    <a:gd name="T10" fmla="*/ 49 w 51"/>
                    <a:gd name="T11" fmla="*/ 29 h 55"/>
                    <a:gd name="T12" fmla="*/ 51 w 51"/>
                    <a:gd name="T13" fmla="*/ 29 h 55"/>
                    <a:gd name="T14" fmla="*/ 47 w 51"/>
                    <a:gd name="T15" fmla="*/ 25 h 55"/>
                    <a:gd name="T16" fmla="*/ 40 w 51"/>
                    <a:gd name="T17" fmla="*/ 18 h 55"/>
                    <a:gd name="T18" fmla="*/ 37 w 51"/>
                    <a:gd name="T19" fmla="*/ 10 h 55"/>
                    <a:gd name="T20" fmla="*/ 35 w 51"/>
                    <a:gd name="T21" fmla="*/ 5 h 55"/>
                    <a:gd name="T22" fmla="*/ 33 w 51"/>
                    <a:gd name="T23" fmla="*/ 8 h 55"/>
                    <a:gd name="T24" fmla="*/ 29 w 51"/>
                    <a:gd name="T25" fmla="*/ 8 h 55"/>
                    <a:gd name="T26" fmla="*/ 25 w 51"/>
                    <a:gd name="T27" fmla="*/ 5 h 55"/>
                    <a:gd name="T28" fmla="*/ 24 w 51"/>
                    <a:gd name="T29" fmla="*/ 4 h 55"/>
                    <a:gd name="T30" fmla="*/ 20 w 51"/>
                    <a:gd name="T31" fmla="*/ 1 h 55"/>
                    <a:gd name="T32" fmla="*/ 12 w 51"/>
                    <a:gd name="T33" fmla="*/ 1 h 55"/>
                    <a:gd name="T34" fmla="*/ 4 w 51"/>
                    <a:gd name="T35" fmla="*/ 0 h 55"/>
                    <a:gd name="T36" fmla="*/ 3 w 51"/>
                    <a:gd name="T37" fmla="*/ 1 h 55"/>
                    <a:gd name="T38" fmla="*/ 0 w 51"/>
                    <a:gd name="T39" fmla="*/ 5 h 55"/>
                    <a:gd name="T40" fmla="*/ 4 w 51"/>
                    <a:gd name="T41" fmla="*/ 9 h 55"/>
                    <a:gd name="T42" fmla="*/ 0 w 51"/>
                    <a:gd name="T43" fmla="*/ 17 h 55"/>
                    <a:gd name="T44" fmla="*/ 3 w 51"/>
                    <a:gd name="T45" fmla="*/ 22 h 55"/>
                    <a:gd name="T46" fmla="*/ 8 w 51"/>
                    <a:gd name="T47" fmla="*/ 26 h 55"/>
                    <a:gd name="T48" fmla="*/ 12 w 51"/>
                    <a:gd name="T49" fmla="*/ 29 h 55"/>
                    <a:gd name="T50" fmla="*/ 13 w 51"/>
                    <a:gd name="T51" fmla="*/ 22 h 55"/>
                    <a:gd name="T52" fmla="*/ 9 w 51"/>
                    <a:gd name="T53" fmla="*/ 18 h 55"/>
                    <a:gd name="T54" fmla="*/ 12 w 51"/>
                    <a:gd name="T55" fmla="*/ 18 h 55"/>
                    <a:gd name="T56" fmla="*/ 17 w 51"/>
                    <a:gd name="T57" fmla="*/ 22 h 55"/>
                    <a:gd name="T58" fmla="*/ 20 w 51"/>
                    <a:gd name="T59" fmla="*/ 29 h 55"/>
                    <a:gd name="T60" fmla="*/ 25 w 51"/>
                    <a:gd name="T61" fmla="*/ 30 h 55"/>
                    <a:gd name="T62" fmla="*/ 33 w 51"/>
                    <a:gd name="T63" fmla="*/ 35 h 55"/>
                    <a:gd name="T64" fmla="*/ 35 w 51"/>
                    <a:gd name="T65" fmla="*/ 42 h 55"/>
                    <a:gd name="T66" fmla="*/ 33 w 51"/>
                    <a:gd name="T67" fmla="*/ 45 h 55"/>
                    <a:gd name="T68" fmla="*/ 39 w 51"/>
                    <a:gd name="T69" fmla="*/ 51 h 55"/>
                    <a:gd name="T70" fmla="*/ 39 w 51"/>
                    <a:gd name="T71" fmla="*/ 47 h 55"/>
                    <a:gd name="T72" fmla="*/ 39 w 51"/>
                    <a:gd name="T73" fmla="*/ 43 h 55"/>
                    <a:gd name="T74" fmla="*/ 43 w 51"/>
                    <a:gd name="T75" fmla="*/ 49 h 55"/>
                    <a:gd name="T76" fmla="*/ 43 w 51"/>
                    <a:gd name="T77" fmla="*/ 53 h 55"/>
                    <a:gd name="T78" fmla="*/ 44 w 51"/>
                    <a:gd name="T79" fmla="*/ 54 h 55"/>
                    <a:gd name="T80" fmla="*/ 44 w 51"/>
                    <a:gd name="T81" fmla="*/ 53 h 55"/>
                    <a:gd name="T82" fmla="*/ 44 w 51"/>
                    <a:gd name="T83" fmla="*/ 53 h 55"/>
                    <a:gd name="T84" fmla="*/ 44 w 51"/>
                    <a:gd name="T85"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 h="55">
                      <a:moveTo>
                        <a:pt x="44" y="53"/>
                      </a:moveTo>
                      <a:lnTo>
                        <a:pt x="43" y="51"/>
                      </a:lnTo>
                      <a:lnTo>
                        <a:pt x="44" y="49"/>
                      </a:lnTo>
                      <a:lnTo>
                        <a:pt x="47" y="47"/>
                      </a:lnTo>
                      <a:lnTo>
                        <a:pt x="47" y="43"/>
                      </a:lnTo>
                      <a:lnTo>
                        <a:pt x="47" y="42"/>
                      </a:lnTo>
                      <a:lnTo>
                        <a:pt x="48" y="42"/>
                      </a:lnTo>
                      <a:lnTo>
                        <a:pt x="48" y="39"/>
                      </a:lnTo>
                      <a:lnTo>
                        <a:pt x="44" y="38"/>
                      </a:lnTo>
                      <a:lnTo>
                        <a:pt x="47" y="29"/>
                      </a:lnTo>
                      <a:lnTo>
                        <a:pt x="48" y="29"/>
                      </a:lnTo>
                      <a:lnTo>
                        <a:pt x="49" y="29"/>
                      </a:lnTo>
                      <a:lnTo>
                        <a:pt x="51" y="30"/>
                      </a:lnTo>
                      <a:lnTo>
                        <a:pt x="51" y="29"/>
                      </a:lnTo>
                      <a:lnTo>
                        <a:pt x="51" y="29"/>
                      </a:lnTo>
                      <a:lnTo>
                        <a:pt x="47" y="25"/>
                      </a:lnTo>
                      <a:lnTo>
                        <a:pt x="44" y="21"/>
                      </a:lnTo>
                      <a:lnTo>
                        <a:pt x="40" y="18"/>
                      </a:lnTo>
                      <a:lnTo>
                        <a:pt x="39" y="14"/>
                      </a:lnTo>
                      <a:lnTo>
                        <a:pt x="37" y="10"/>
                      </a:lnTo>
                      <a:lnTo>
                        <a:pt x="37" y="9"/>
                      </a:lnTo>
                      <a:lnTo>
                        <a:pt x="35" y="5"/>
                      </a:lnTo>
                      <a:lnTo>
                        <a:pt x="35" y="8"/>
                      </a:lnTo>
                      <a:lnTo>
                        <a:pt x="33" y="8"/>
                      </a:lnTo>
                      <a:lnTo>
                        <a:pt x="31" y="8"/>
                      </a:lnTo>
                      <a:lnTo>
                        <a:pt x="29" y="8"/>
                      </a:lnTo>
                      <a:lnTo>
                        <a:pt x="27" y="8"/>
                      </a:lnTo>
                      <a:lnTo>
                        <a:pt x="25" y="5"/>
                      </a:lnTo>
                      <a:lnTo>
                        <a:pt x="25" y="4"/>
                      </a:lnTo>
                      <a:lnTo>
                        <a:pt x="24" y="4"/>
                      </a:lnTo>
                      <a:lnTo>
                        <a:pt x="21" y="1"/>
                      </a:lnTo>
                      <a:lnTo>
                        <a:pt x="20" y="1"/>
                      </a:lnTo>
                      <a:lnTo>
                        <a:pt x="16" y="4"/>
                      </a:lnTo>
                      <a:lnTo>
                        <a:pt x="12" y="1"/>
                      </a:lnTo>
                      <a:lnTo>
                        <a:pt x="7" y="0"/>
                      </a:lnTo>
                      <a:lnTo>
                        <a:pt x="4" y="0"/>
                      </a:lnTo>
                      <a:lnTo>
                        <a:pt x="4" y="1"/>
                      </a:lnTo>
                      <a:lnTo>
                        <a:pt x="3" y="1"/>
                      </a:lnTo>
                      <a:lnTo>
                        <a:pt x="0" y="4"/>
                      </a:lnTo>
                      <a:lnTo>
                        <a:pt x="0" y="5"/>
                      </a:lnTo>
                      <a:lnTo>
                        <a:pt x="3" y="5"/>
                      </a:lnTo>
                      <a:lnTo>
                        <a:pt x="4" y="9"/>
                      </a:lnTo>
                      <a:lnTo>
                        <a:pt x="0" y="14"/>
                      </a:lnTo>
                      <a:lnTo>
                        <a:pt x="0" y="17"/>
                      </a:lnTo>
                      <a:lnTo>
                        <a:pt x="0" y="21"/>
                      </a:lnTo>
                      <a:lnTo>
                        <a:pt x="3" y="22"/>
                      </a:lnTo>
                      <a:lnTo>
                        <a:pt x="7" y="25"/>
                      </a:lnTo>
                      <a:lnTo>
                        <a:pt x="8" y="26"/>
                      </a:lnTo>
                      <a:lnTo>
                        <a:pt x="9" y="29"/>
                      </a:lnTo>
                      <a:lnTo>
                        <a:pt x="12" y="29"/>
                      </a:lnTo>
                      <a:lnTo>
                        <a:pt x="13" y="25"/>
                      </a:lnTo>
                      <a:lnTo>
                        <a:pt x="13" y="22"/>
                      </a:lnTo>
                      <a:lnTo>
                        <a:pt x="12" y="21"/>
                      </a:lnTo>
                      <a:lnTo>
                        <a:pt x="9" y="18"/>
                      </a:lnTo>
                      <a:lnTo>
                        <a:pt x="8" y="14"/>
                      </a:lnTo>
                      <a:lnTo>
                        <a:pt x="12" y="18"/>
                      </a:lnTo>
                      <a:lnTo>
                        <a:pt x="13" y="21"/>
                      </a:lnTo>
                      <a:lnTo>
                        <a:pt x="17" y="22"/>
                      </a:lnTo>
                      <a:lnTo>
                        <a:pt x="17" y="26"/>
                      </a:lnTo>
                      <a:lnTo>
                        <a:pt x="20" y="29"/>
                      </a:lnTo>
                      <a:lnTo>
                        <a:pt x="21" y="30"/>
                      </a:lnTo>
                      <a:lnTo>
                        <a:pt x="25" y="30"/>
                      </a:lnTo>
                      <a:lnTo>
                        <a:pt x="27" y="31"/>
                      </a:lnTo>
                      <a:lnTo>
                        <a:pt x="33" y="35"/>
                      </a:lnTo>
                      <a:lnTo>
                        <a:pt x="35" y="38"/>
                      </a:lnTo>
                      <a:lnTo>
                        <a:pt x="35" y="42"/>
                      </a:lnTo>
                      <a:lnTo>
                        <a:pt x="33" y="43"/>
                      </a:lnTo>
                      <a:lnTo>
                        <a:pt x="33" y="45"/>
                      </a:lnTo>
                      <a:lnTo>
                        <a:pt x="35" y="49"/>
                      </a:lnTo>
                      <a:lnTo>
                        <a:pt x="39" y="51"/>
                      </a:lnTo>
                      <a:lnTo>
                        <a:pt x="39" y="49"/>
                      </a:lnTo>
                      <a:lnTo>
                        <a:pt x="39" y="47"/>
                      </a:lnTo>
                      <a:lnTo>
                        <a:pt x="37" y="43"/>
                      </a:lnTo>
                      <a:lnTo>
                        <a:pt x="39" y="43"/>
                      </a:lnTo>
                      <a:lnTo>
                        <a:pt x="39" y="45"/>
                      </a:lnTo>
                      <a:lnTo>
                        <a:pt x="43" y="49"/>
                      </a:lnTo>
                      <a:lnTo>
                        <a:pt x="40" y="51"/>
                      </a:lnTo>
                      <a:lnTo>
                        <a:pt x="43" y="53"/>
                      </a:lnTo>
                      <a:lnTo>
                        <a:pt x="44" y="55"/>
                      </a:lnTo>
                      <a:lnTo>
                        <a:pt x="44" y="54"/>
                      </a:lnTo>
                      <a:lnTo>
                        <a:pt x="44" y="53"/>
                      </a:lnTo>
                      <a:lnTo>
                        <a:pt x="44" y="53"/>
                      </a:lnTo>
                      <a:lnTo>
                        <a:pt x="44" y="53"/>
                      </a:lnTo>
                      <a:lnTo>
                        <a:pt x="44" y="53"/>
                      </a:lnTo>
                      <a:lnTo>
                        <a:pt x="44" y="53"/>
                      </a:lnTo>
                      <a:lnTo>
                        <a:pt x="44" y="53"/>
                      </a:lnTo>
                      <a:lnTo>
                        <a:pt x="44" y="53"/>
                      </a:lnTo>
                      <a:close/>
                    </a:path>
                  </a:pathLst>
                </a:custGeom>
                <a:solidFill>
                  <a:schemeClr val="accent1"/>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65" name="Freeform 17">
                  <a:extLst>
                    <a:ext uri="{FF2B5EF4-FFF2-40B4-BE49-F238E27FC236}">
                      <a16:creationId xmlns:a16="http://schemas.microsoft.com/office/drawing/2014/main" id="{03614FE5-19B3-3840-086C-66606A2AA67A}"/>
                    </a:ext>
                  </a:extLst>
                </p:cNvPr>
                <p:cNvSpPr>
                  <a:spLocks noChangeAspect="1" noEditPoints="1"/>
                </p:cNvSpPr>
                <p:nvPr/>
              </p:nvSpPr>
              <p:spPr bwMode="auto">
                <a:xfrm>
                  <a:off x="2445422" y="3495663"/>
                  <a:ext cx="189241" cy="83577"/>
                </a:xfrm>
                <a:custGeom>
                  <a:avLst/>
                  <a:gdLst>
                    <a:gd name="T0" fmla="*/ 21 w 93"/>
                    <a:gd name="T1" fmla="*/ 40 h 42"/>
                    <a:gd name="T2" fmla="*/ 18 w 93"/>
                    <a:gd name="T3" fmla="*/ 37 h 42"/>
                    <a:gd name="T4" fmla="*/ 18 w 93"/>
                    <a:gd name="T5" fmla="*/ 37 h 42"/>
                    <a:gd name="T6" fmla="*/ 18 w 93"/>
                    <a:gd name="T7" fmla="*/ 37 h 42"/>
                    <a:gd name="T8" fmla="*/ 66 w 93"/>
                    <a:gd name="T9" fmla="*/ 20 h 42"/>
                    <a:gd name="T10" fmla="*/ 65 w 93"/>
                    <a:gd name="T11" fmla="*/ 24 h 42"/>
                    <a:gd name="T12" fmla="*/ 65 w 93"/>
                    <a:gd name="T13" fmla="*/ 24 h 42"/>
                    <a:gd name="T14" fmla="*/ 89 w 93"/>
                    <a:gd name="T15" fmla="*/ 20 h 42"/>
                    <a:gd name="T16" fmla="*/ 91 w 93"/>
                    <a:gd name="T17" fmla="*/ 16 h 42"/>
                    <a:gd name="T18" fmla="*/ 81 w 93"/>
                    <a:gd name="T19" fmla="*/ 6 h 42"/>
                    <a:gd name="T20" fmla="*/ 65 w 93"/>
                    <a:gd name="T21" fmla="*/ 1 h 42"/>
                    <a:gd name="T22" fmla="*/ 54 w 93"/>
                    <a:gd name="T23" fmla="*/ 1 h 42"/>
                    <a:gd name="T24" fmla="*/ 41 w 93"/>
                    <a:gd name="T25" fmla="*/ 9 h 42"/>
                    <a:gd name="T26" fmla="*/ 26 w 93"/>
                    <a:gd name="T27" fmla="*/ 14 h 42"/>
                    <a:gd name="T28" fmla="*/ 21 w 93"/>
                    <a:gd name="T29" fmla="*/ 9 h 42"/>
                    <a:gd name="T30" fmla="*/ 14 w 93"/>
                    <a:gd name="T31" fmla="*/ 10 h 42"/>
                    <a:gd name="T32" fmla="*/ 10 w 93"/>
                    <a:gd name="T33" fmla="*/ 6 h 42"/>
                    <a:gd name="T34" fmla="*/ 8 w 93"/>
                    <a:gd name="T35" fmla="*/ 0 h 42"/>
                    <a:gd name="T36" fmla="*/ 5 w 93"/>
                    <a:gd name="T37" fmla="*/ 0 h 42"/>
                    <a:gd name="T38" fmla="*/ 5 w 93"/>
                    <a:gd name="T39" fmla="*/ 10 h 42"/>
                    <a:gd name="T40" fmla="*/ 4 w 93"/>
                    <a:gd name="T41" fmla="*/ 14 h 42"/>
                    <a:gd name="T42" fmla="*/ 0 w 93"/>
                    <a:gd name="T43" fmla="*/ 22 h 42"/>
                    <a:gd name="T44" fmla="*/ 1 w 93"/>
                    <a:gd name="T45" fmla="*/ 26 h 42"/>
                    <a:gd name="T46" fmla="*/ 4 w 93"/>
                    <a:gd name="T47" fmla="*/ 22 h 42"/>
                    <a:gd name="T48" fmla="*/ 10 w 93"/>
                    <a:gd name="T49" fmla="*/ 22 h 42"/>
                    <a:gd name="T50" fmla="*/ 17 w 93"/>
                    <a:gd name="T51" fmla="*/ 24 h 42"/>
                    <a:gd name="T52" fmla="*/ 24 w 93"/>
                    <a:gd name="T53" fmla="*/ 33 h 42"/>
                    <a:gd name="T54" fmla="*/ 28 w 93"/>
                    <a:gd name="T55" fmla="*/ 29 h 42"/>
                    <a:gd name="T56" fmla="*/ 32 w 93"/>
                    <a:gd name="T57" fmla="*/ 33 h 42"/>
                    <a:gd name="T58" fmla="*/ 36 w 93"/>
                    <a:gd name="T59" fmla="*/ 42 h 42"/>
                    <a:gd name="T60" fmla="*/ 45 w 93"/>
                    <a:gd name="T61" fmla="*/ 40 h 42"/>
                    <a:gd name="T62" fmla="*/ 45 w 93"/>
                    <a:gd name="T63" fmla="*/ 32 h 42"/>
                    <a:gd name="T64" fmla="*/ 43 w 93"/>
                    <a:gd name="T65" fmla="*/ 22 h 42"/>
                    <a:gd name="T66" fmla="*/ 53 w 93"/>
                    <a:gd name="T67" fmla="*/ 14 h 42"/>
                    <a:gd name="T68" fmla="*/ 62 w 93"/>
                    <a:gd name="T69" fmla="*/ 10 h 42"/>
                    <a:gd name="T70" fmla="*/ 70 w 93"/>
                    <a:gd name="T71" fmla="*/ 14 h 42"/>
                    <a:gd name="T72" fmla="*/ 74 w 93"/>
                    <a:gd name="T73" fmla="*/ 18 h 42"/>
                    <a:gd name="T74" fmla="*/ 78 w 93"/>
                    <a:gd name="T75" fmla="*/ 18 h 42"/>
                    <a:gd name="T76" fmla="*/ 83 w 93"/>
                    <a:gd name="T77" fmla="*/ 26 h 42"/>
                    <a:gd name="T78" fmla="*/ 75 w 93"/>
                    <a:gd name="T79" fmla="*/ 26 h 42"/>
                    <a:gd name="T80" fmla="*/ 75 w 93"/>
                    <a:gd name="T81" fmla="*/ 36 h 42"/>
                    <a:gd name="T82" fmla="*/ 79 w 93"/>
                    <a:gd name="T83" fmla="*/ 41 h 42"/>
                    <a:gd name="T84" fmla="*/ 83 w 93"/>
                    <a:gd name="T85" fmla="*/ 40 h 42"/>
                    <a:gd name="T86" fmla="*/ 85 w 93"/>
                    <a:gd name="T87" fmla="*/ 37 h 42"/>
                    <a:gd name="T88" fmla="*/ 93 w 93"/>
                    <a:gd name="T89" fmla="*/ 26 h 42"/>
                    <a:gd name="T90" fmla="*/ 89 w 93"/>
                    <a:gd name="T91" fmla="*/ 20 h 42"/>
                    <a:gd name="T92" fmla="*/ 89 w 93"/>
                    <a:gd name="T9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 h="42">
                      <a:moveTo>
                        <a:pt x="18" y="37"/>
                      </a:moveTo>
                      <a:lnTo>
                        <a:pt x="18" y="40"/>
                      </a:lnTo>
                      <a:lnTo>
                        <a:pt x="21" y="40"/>
                      </a:lnTo>
                      <a:lnTo>
                        <a:pt x="21" y="36"/>
                      </a:lnTo>
                      <a:lnTo>
                        <a:pt x="18" y="36"/>
                      </a:lnTo>
                      <a:lnTo>
                        <a:pt x="18" y="37"/>
                      </a:lnTo>
                      <a:lnTo>
                        <a:pt x="18" y="37"/>
                      </a:lnTo>
                      <a:lnTo>
                        <a:pt x="18" y="37"/>
                      </a:lnTo>
                      <a:lnTo>
                        <a:pt x="18" y="37"/>
                      </a:lnTo>
                      <a:lnTo>
                        <a:pt x="18" y="37"/>
                      </a:lnTo>
                      <a:lnTo>
                        <a:pt x="18" y="37"/>
                      </a:lnTo>
                      <a:lnTo>
                        <a:pt x="18" y="37"/>
                      </a:lnTo>
                      <a:close/>
                      <a:moveTo>
                        <a:pt x="65" y="24"/>
                      </a:moveTo>
                      <a:lnTo>
                        <a:pt x="66" y="22"/>
                      </a:lnTo>
                      <a:lnTo>
                        <a:pt x="66" y="20"/>
                      </a:lnTo>
                      <a:lnTo>
                        <a:pt x="65" y="22"/>
                      </a:lnTo>
                      <a:lnTo>
                        <a:pt x="65" y="24"/>
                      </a:lnTo>
                      <a:lnTo>
                        <a:pt x="65" y="24"/>
                      </a:lnTo>
                      <a:lnTo>
                        <a:pt x="65" y="24"/>
                      </a:lnTo>
                      <a:lnTo>
                        <a:pt x="65" y="24"/>
                      </a:lnTo>
                      <a:lnTo>
                        <a:pt x="65" y="24"/>
                      </a:lnTo>
                      <a:lnTo>
                        <a:pt x="65" y="24"/>
                      </a:lnTo>
                      <a:lnTo>
                        <a:pt x="65" y="24"/>
                      </a:lnTo>
                      <a:close/>
                      <a:moveTo>
                        <a:pt x="89" y="20"/>
                      </a:moveTo>
                      <a:lnTo>
                        <a:pt x="89" y="18"/>
                      </a:lnTo>
                      <a:lnTo>
                        <a:pt x="90" y="17"/>
                      </a:lnTo>
                      <a:lnTo>
                        <a:pt x="91" y="16"/>
                      </a:lnTo>
                      <a:lnTo>
                        <a:pt x="87" y="14"/>
                      </a:lnTo>
                      <a:lnTo>
                        <a:pt x="85" y="13"/>
                      </a:lnTo>
                      <a:lnTo>
                        <a:pt x="81" y="6"/>
                      </a:lnTo>
                      <a:lnTo>
                        <a:pt x="78" y="5"/>
                      </a:lnTo>
                      <a:lnTo>
                        <a:pt x="74" y="2"/>
                      </a:lnTo>
                      <a:lnTo>
                        <a:pt x="65" y="1"/>
                      </a:lnTo>
                      <a:lnTo>
                        <a:pt x="66" y="0"/>
                      </a:lnTo>
                      <a:lnTo>
                        <a:pt x="57" y="0"/>
                      </a:lnTo>
                      <a:lnTo>
                        <a:pt x="54" y="1"/>
                      </a:lnTo>
                      <a:lnTo>
                        <a:pt x="53" y="2"/>
                      </a:lnTo>
                      <a:lnTo>
                        <a:pt x="47" y="6"/>
                      </a:lnTo>
                      <a:lnTo>
                        <a:pt x="41" y="9"/>
                      </a:lnTo>
                      <a:lnTo>
                        <a:pt x="34" y="13"/>
                      </a:lnTo>
                      <a:lnTo>
                        <a:pt x="32" y="14"/>
                      </a:lnTo>
                      <a:lnTo>
                        <a:pt x="26" y="14"/>
                      </a:lnTo>
                      <a:lnTo>
                        <a:pt x="24" y="13"/>
                      </a:lnTo>
                      <a:lnTo>
                        <a:pt x="22" y="10"/>
                      </a:lnTo>
                      <a:lnTo>
                        <a:pt x="21" y="9"/>
                      </a:lnTo>
                      <a:lnTo>
                        <a:pt x="18" y="9"/>
                      </a:lnTo>
                      <a:lnTo>
                        <a:pt x="21" y="10"/>
                      </a:lnTo>
                      <a:lnTo>
                        <a:pt x="14" y="10"/>
                      </a:lnTo>
                      <a:lnTo>
                        <a:pt x="13" y="10"/>
                      </a:lnTo>
                      <a:lnTo>
                        <a:pt x="13" y="6"/>
                      </a:lnTo>
                      <a:lnTo>
                        <a:pt x="10" y="6"/>
                      </a:lnTo>
                      <a:lnTo>
                        <a:pt x="10" y="2"/>
                      </a:lnTo>
                      <a:lnTo>
                        <a:pt x="9" y="0"/>
                      </a:lnTo>
                      <a:lnTo>
                        <a:pt x="8" y="0"/>
                      </a:lnTo>
                      <a:lnTo>
                        <a:pt x="8" y="1"/>
                      </a:lnTo>
                      <a:lnTo>
                        <a:pt x="6" y="0"/>
                      </a:lnTo>
                      <a:lnTo>
                        <a:pt x="5" y="0"/>
                      </a:lnTo>
                      <a:lnTo>
                        <a:pt x="4" y="0"/>
                      </a:lnTo>
                      <a:lnTo>
                        <a:pt x="1" y="9"/>
                      </a:lnTo>
                      <a:lnTo>
                        <a:pt x="5" y="10"/>
                      </a:lnTo>
                      <a:lnTo>
                        <a:pt x="5" y="13"/>
                      </a:lnTo>
                      <a:lnTo>
                        <a:pt x="4" y="13"/>
                      </a:lnTo>
                      <a:lnTo>
                        <a:pt x="4" y="14"/>
                      </a:lnTo>
                      <a:lnTo>
                        <a:pt x="4" y="18"/>
                      </a:lnTo>
                      <a:lnTo>
                        <a:pt x="1" y="20"/>
                      </a:lnTo>
                      <a:lnTo>
                        <a:pt x="0" y="22"/>
                      </a:lnTo>
                      <a:lnTo>
                        <a:pt x="1" y="24"/>
                      </a:lnTo>
                      <a:lnTo>
                        <a:pt x="1" y="25"/>
                      </a:lnTo>
                      <a:lnTo>
                        <a:pt x="1" y="26"/>
                      </a:lnTo>
                      <a:lnTo>
                        <a:pt x="1" y="28"/>
                      </a:lnTo>
                      <a:lnTo>
                        <a:pt x="4" y="26"/>
                      </a:lnTo>
                      <a:lnTo>
                        <a:pt x="4" y="22"/>
                      </a:lnTo>
                      <a:lnTo>
                        <a:pt x="8" y="22"/>
                      </a:lnTo>
                      <a:lnTo>
                        <a:pt x="9" y="22"/>
                      </a:lnTo>
                      <a:lnTo>
                        <a:pt x="10" y="22"/>
                      </a:lnTo>
                      <a:lnTo>
                        <a:pt x="13" y="24"/>
                      </a:lnTo>
                      <a:lnTo>
                        <a:pt x="14" y="24"/>
                      </a:lnTo>
                      <a:lnTo>
                        <a:pt x="17" y="24"/>
                      </a:lnTo>
                      <a:lnTo>
                        <a:pt x="21" y="28"/>
                      </a:lnTo>
                      <a:lnTo>
                        <a:pt x="22" y="32"/>
                      </a:lnTo>
                      <a:lnTo>
                        <a:pt x="24" y="33"/>
                      </a:lnTo>
                      <a:lnTo>
                        <a:pt x="28" y="36"/>
                      </a:lnTo>
                      <a:lnTo>
                        <a:pt x="28" y="33"/>
                      </a:lnTo>
                      <a:lnTo>
                        <a:pt x="28" y="29"/>
                      </a:lnTo>
                      <a:lnTo>
                        <a:pt x="30" y="32"/>
                      </a:lnTo>
                      <a:lnTo>
                        <a:pt x="30" y="29"/>
                      </a:lnTo>
                      <a:lnTo>
                        <a:pt x="32" y="33"/>
                      </a:lnTo>
                      <a:lnTo>
                        <a:pt x="32" y="37"/>
                      </a:lnTo>
                      <a:lnTo>
                        <a:pt x="34" y="42"/>
                      </a:lnTo>
                      <a:lnTo>
                        <a:pt x="36" y="42"/>
                      </a:lnTo>
                      <a:lnTo>
                        <a:pt x="38" y="41"/>
                      </a:lnTo>
                      <a:lnTo>
                        <a:pt x="41" y="40"/>
                      </a:lnTo>
                      <a:lnTo>
                        <a:pt x="45" y="40"/>
                      </a:lnTo>
                      <a:lnTo>
                        <a:pt x="47" y="37"/>
                      </a:lnTo>
                      <a:lnTo>
                        <a:pt x="47" y="36"/>
                      </a:lnTo>
                      <a:lnTo>
                        <a:pt x="45" y="32"/>
                      </a:lnTo>
                      <a:lnTo>
                        <a:pt x="41" y="26"/>
                      </a:lnTo>
                      <a:lnTo>
                        <a:pt x="41" y="24"/>
                      </a:lnTo>
                      <a:lnTo>
                        <a:pt x="43" y="22"/>
                      </a:lnTo>
                      <a:lnTo>
                        <a:pt x="45" y="22"/>
                      </a:lnTo>
                      <a:lnTo>
                        <a:pt x="49" y="20"/>
                      </a:lnTo>
                      <a:lnTo>
                        <a:pt x="53" y="14"/>
                      </a:lnTo>
                      <a:lnTo>
                        <a:pt x="53" y="13"/>
                      </a:lnTo>
                      <a:lnTo>
                        <a:pt x="57" y="10"/>
                      </a:lnTo>
                      <a:lnTo>
                        <a:pt x="62" y="10"/>
                      </a:lnTo>
                      <a:lnTo>
                        <a:pt x="65" y="10"/>
                      </a:lnTo>
                      <a:lnTo>
                        <a:pt x="66" y="10"/>
                      </a:lnTo>
                      <a:lnTo>
                        <a:pt x="70" y="14"/>
                      </a:lnTo>
                      <a:lnTo>
                        <a:pt x="71" y="18"/>
                      </a:lnTo>
                      <a:lnTo>
                        <a:pt x="74" y="22"/>
                      </a:lnTo>
                      <a:lnTo>
                        <a:pt x="74" y="18"/>
                      </a:lnTo>
                      <a:lnTo>
                        <a:pt x="75" y="20"/>
                      </a:lnTo>
                      <a:lnTo>
                        <a:pt x="78" y="20"/>
                      </a:lnTo>
                      <a:lnTo>
                        <a:pt x="78" y="18"/>
                      </a:lnTo>
                      <a:lnTo>
                        <a:pt x="79" y="20"/>
                      </a:lnTo>
                      <a:lnTo>
                        <a:pt x="81" y="24"/>
                      </a:lnTo>
                      <a:lnTo>
                        <a:pt x="83" y="26"/>
                      </a:lnTo>
                      <a:lnTo>
                        <a:pt x="79" y="24"/>
                      </a:lnTo>
                      <a:lnTo>
                        <a:pt x="78" y="22"/>
                      </a:lnTo>
                      <a:lnTo>
                        <a:pt x="75" y="26"/>
                      </a:lnTo>
                      <a:lnTo>
                        <a:pt x="75" y="28"/>
                      </a:lnTo>
                      <a:lnTo>
                        <a:pt x="74" y="28"/>
                      </a:lnTo>
                      <a:lnTo>
                        <a:pt x="75" y="36"/>
                      </a:lnTo>
                      <a:lnTo>
                        <a:pt x="77" y="37"/>
                      </a:lnTo>
                      <a:lnTo>
                        <a:pt x="79" y="41"/>
                      </a:lnTo>
                      <a:lnTo>
                        <a:pt x="79" y="41"/>
                      </a:lnTo>
                      <a:lnTo>
                        <a:pt x="81" y="42"/>
                      </a:lnTo>
                      <a:lnTo>
                        <a:pt x="81" y="41"/>
                      </a:lnTo>
                      <a:lnTo>
                        <a:pt x="83" y="40"/>
                      </a:lnTo>
                      <a:lnTo>
                        <a:pt x="83" y="36"/>
                      </a:lnTo>
                      <a:lnTo>
                        <a:pt x="83" y="33"/>
                      </a:lnTo>
                      <a:lnTo>
                        <a:pt x="85" y="37"/>
                      </a:lnTo>
                      <a:lnTo>
                        <a:pt x="91" y="32"/>
                      </a:lnTo>
                      <a:lnTo>
                        <a:pt x="93" y="29"/>
                      </a:lnTo>
                      <a:lnTo>
                        <a:pt x="93" y="26"/>
                      </a:lnTo>
                      <a:lnTo>
                        <a:pt x="89" y="20"/>
                      </a:lnTo>
                      <a:lnTo>
                        <a:pt x="89" y="20"/>
                      </a:lnTo>
                      <a:lnTo>
                        <a:pt x="89" y="20"/>
                      </a:lnTo>
                      <a:lnTo>
                        <a:pt x="89" y="20"/>
                      </a:lnTo>
                      <a:lnTo>
                        <a:pt x="89" y="20"/>
                      </a:lnTo>
                      <a:lnTo>
                        <a:pt x="89" y="20"/>
                      </a:lnTo>
                      <a:lnTo>
                        <a:pt x="89" y="20"/>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66" name="Freeform 18">
                  <a:extLst>
                    <a:ext uri="{FF2B5EF4-FFF2-40B4-BE49-F238E27FC236}">
                      <a16:creationId xmlns:a16="http://schemas.microsoft.com/office/drawing/2014/main" id="{7C90ACE2-9A1B-7F72-F4FF-CA69C63424F1}"/>
                    </a:ext>
                  </a:extLst>
                </p:cNvPr>
                <p:cNvSpPr>
                  <a:spLocks noChangeAspect="1" noEditPoints="1"/>
                </p:cNvSpPr>
                <p:nvPr/>
              </p:nvSpPr>
              <p:spPr bwMode="auto">
                <a:xfrm>
                  <a:off x="2760822" y="3400146"/>
                  <a:ext cx="437491" cy="413909"/>
                </a:xfrm>
                <a:custGeom>
                  <a:avLst/>
                  <a:gdLst>
                    <a:gd name="T0" fmla="*/ 211 w 215"/>
                    <a:gd name="T1" fmla="*/ 65 h 208"/>
                    <a:gd name="T2" fmla="*/ 198 w 215"/>
                    <a:gd name="T3" fmla="*/ 66 h 208"/>
                    <a:gd name="T4" fmla="*/ 189 w 215"/>
                    <a:gd name="T5" fmla="*/ 64 h 208"/>
                    <a:gd name="T6" fmla="*/ 197 w 215"/>
                    <a:gd name="T7" fmla="*/ 54 h 208"/>
                    <a:gd name="T8" fmla="*/ 191 w 215"/>
                    <a:gd name="T9" fmla="*/ 45 h 208"/>
                    <a:gd name="T10" fmla="*/ 183 w 215"/>
                    <a:gd name="T11" fmla="*/ 48 h 208"/>
                    <a:gd name="T12" fmla="*/ 179 w 215"/>
                    <a:gd name="T13" fmla="*/ 41 h 208"/>
                    <a:gd name="T14" fmla="*/ 175 w 215"/>
                    <a:gd name="T15" fmla="*/ 40 h 208"/>
                    <a:gd name="T16" fmla="*/ 169 w 215"/>
                    <a:gd name="T17" fmla="*/ 33 h 208"/>
                    <a:gd name="T18" fmla="*/ 170 w 215"/>
                    <a:gd name="T19" fmla="*/ 30 h 208"/>
                    <a:gd name="T20" fmla="*/ 174 w 215"/>
                    <a:gd name="T21" fmla="*/ 28 h 208"/>
                    <a:gd name="T22" fmla="*/ 145 w 215"/>
                    <a:gd name="T23" fmla="*/ 28 h 208"/>
                    <a:gd name="T24" fmla="*/ 151 w 215"/>
                    <a:gd name="T25" fmla="*/ 32 h 208"/>
                    <a:gd name="T26" fmla="*/ 134 w 215"/>
                    <a:gd name="T27" fmla="*/ 40 h 208"/>
                    <a:gd name="T28" fmla="*/ 118 w 215"/>
                    <a:gd name="T29" fmla="*/ 32 h 208"/>
                    <a:gd name="T30" fmla="*/ 84 w 215"/>
                    <a:gd name="T31" fmla="*/ 32 h 208"/>
                    <a:gd name="T32" fmla="*/ 77 w 215"/>
                    <a:gd name="T33" fmla="*/ 15 h 208"/>
                    <a:gd name="T34" fmla="*/ 60 w 215"/>
                    <a:gd name="T35" fmla="*/ 11 h 208"/>
                    <a:gd name="T36" fmla="*/ 52 w 215"/>
                    <a:gd name="T37" fmla="*/ 15 h 208"/>
                    <a:gd name="T38" fmla="*/ 33 w 215"/>
                    <a:gd name="T39" fmla="*/ 24 h 208"/>
                    <a:gd name="T40" fmla="*/ 37 w 215"/>
                    <a:gd name="T41" fmla="*/ 41 h 208"/>
                    <a:gd name="T42" fmla="*/ 25 w 215"/>
                    <a:gd name="T43" fmla="*/ 54 h 208"/>
                    <a:gd name="T44" fmla="*/ 25 w 215"/>
                    <a:gd name="T45" fmla="*/ 36 h 208"/>
                    <a:gd name="T46" fmla="*/ 27 w 215"/>
                    <a:gd name="T47" fmla="*/ 23 h 208"/>
                    <a:gd name="T48" fmla="*/ 25 w 215"/>
                    <a:gd name="T49" fmla="*/ 15 h 208"/>
                    <a:gd name="T50" fmla="*/ 33 w 215"/>
                    <a:gd name="T51" fmla="*/ 7 h 208"/>
                    <a:gd name="T52" fmla="*/ 17 w 215"/>
                    <a:gd name="T53" fmla="*/ 17 h 208"/>
                    <a:gd name="T54" fmla="*/ 0 w 215"/>
                    <a:gd name="T55" fmla="*/ 54 h 208"/>
                    <a:gd name="T56" fmla="*/ 11 w 215"/>
                    <a:gd name="T57" fmla="*/ 58 h 208"/>
                    <a:gd name="T58" fmla="*/ 12 w 215"/>
                    <a:gd name="T59" fmla="*/ 81 h 208"/>
                    <a:gd name="T60" fmla="*/ 20 w 215"/>
                    <a:gd name="T61" fmla="*/ 94 h 208"/>
                    <a:gd name="T62" fmla="*/ 35 w 215"/>
                    <a:gd name="T63" fmla="*/ 94 h 208"/>
                    <a:gd name="T64" fmla="*/ 51 w 215"/>
                    <a:gd name="T65" fmla="*/ 94 h 208"/>
                    <a:gd name="T66" fmla="*/ 64 w 215"/>
                    <a:gd name="T67" fmla="*/ 110 h 208"/>
                    <a:gd name="T68" fmla="*/ 82 w 215"/>
                    <a:gd name="T69" fmla="*/ 107 h 208"/>
                    <a:gd name="T70" fmla="*/ 88 w 215"/>
                    <a:gd name="T71" fmla="*/ 115 h 208"/>
                    <a:gd name="T72" fmla="*/ 86 w 215"/>
                    <a:gd name="T73" fmla="*/ 147 h 208"/>
                    <a:gd name="T74" fmla="*/ 86 w 215"/>
                    <a:gd name="T75" fmla="*/ 167 h 208"/>
                    <a:gd name="T76" fmla="*/ 94 w 215"/>
                    <a:gd name="T77" fmla="*/ 180 h 208"/>
                    <a:gd name="T78" fmla="*/ 104 w 215"/>
                    <a:gd name="T79" fmla="*/ 203 h 208"/>
                    <a:gd name="T80" fmla="*/ 112 w 215"/>
                    <a:gd name="T81" fmla="*/ 207 h 208"/>
                    <a:gd name="T82" fmla="*/ 122 w 215"/>
                    <a:gd name="T83" fmla="*/ 207 h 208"/>
                    <a:gd name="T84" fmla="*/ 138 w 215"/>
                    <a:gd name="T85" fmla="*/ 195 h 208"/>
                    <a:gd name="T86" fmla="*/ 149 w 215"/>
                    <a:gd name="T87" fmla="*/ 184 h 208"/>
                    <a:gd name="T88" fmla="*/ 145 w 215"/>
                    <a:gd name="T89" fmla="*/ 176 h 208"/>
                    <a:gd name="T90" fmla="*/ 138 w 215"/>
                    <a:gd name="T91" fmla="*/ 151 h 208"/>
                    <a:gd name="T92" fmla="*/ 138 w 215"/>
                    <a:gd name="T93" fmla="*/ 146 h 208"/>
                    <a:gd name="T94" fmla="*/ 147 w 215"/>
                    <a:gd name="T95" fmla="*/ 150 h 208"/>
                    <a:gd name="T96" fmla="*/ 161 w 215"/>
                    <a:gd name="T97" fmla="*/ 155 h 208"/>
                    <a:gd name="T98" fmla="*/ 169 w 215"/>
                    <a:gd name="T99" fmla="*/ 147 h 208"/>
                    <a:gd name="T100" fmla="*/ 185 w 215"/>
                    <a:gd name="T101" fmla="*/ 141 h 208"/>
                    <a:gd name="T102" fmla="*/ 199 w 215"/>
                    <a:gd name="T103" fmla="*/ 133 h 208"/>
                    <a:gd name="T104" fmla="*/ 189 w 215"/>
                    <a:gd name="T105" fmla="*/ 114 h 208"/>
                    <a:gd name="T106" fmla="*/ 197 w 215"/>
                    <a:gd name="T107" fmla="*/ 98 h 208"/>
                    <a:gd name="T108" fmla="*/ 206 w 215"/>
                    <a:gd name="T109" fmla="*/ 93 h 208"/>
                    <a:gd name="T110" fmla="*/ 202 w 215"/>
                    <a:gd name="T111" fmla="*/ 81 h 208"/>
                    <a:gd name="T112" fmla="*/ 215 w 215"/>
                    <a:gd name="T113" fmla="*/ 70 h 208"/>
                    <a:gd name="T114" fmla="*/ 214 w 215"/>
                    <a:gd name="T115" fmla="*/ 69 h 208"/>
                    <a:gd name="T116" fmla="*/ 170 w 215"/>
                    <a:gd name="T117" fmla="*/ 40 h 208"/>
                    <a:gd name="T118" fmla="*/ 169 w 215"/>
                    <a:gd name="T119" fmla="*/ 40 h 208"/>
                    <a:gd name="T120" fmla="*/ 56 w 215"/>
                    <a:gd name="T121" fmla="*/ 0 h 208"/>
                    <a:gd name="T122" fmla="*/ 60 w 215"/>
                    <a:gd name="T123" fmla="*/ 9 h 208"/>
                    <a:gd name="T124" fmla="*/ 60 w 215"/>
                    <a:gd name="T125" fmla="*/ 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 h="208">
                      <a:moveTo>
                        <a:pt x="214" y="69"/>
                      </a:moveTo>
                      <a:lnTo>
                        <a:pt x="213" y="66"/>
                      </a:lnTo>
                      <a:lnTo>
                        <a:pt x="211" y="65"/>
                      </a:lnTo>
                      <a:lnTo>
                        <a:pt x="211" y="65"/>
                      </a:lnTo>
                      <a:lnTo>
                        <a:pt x="211" y="65"/>
                      </a:lnTo>
                      <a:lnTo>
                        <a:pt x="210" y="64"/>
                      </a:lnTo>
                      <a:lnTo>
                        <a:pt x="206" y="66"/>
                      </a:lnTo>
                      <a:lnTo>
                        <a:pt x="205" y="66"/>
                      </a:lnTo>
                      <a:lnTo>
                        <a:pt x="201" y="66"/>
                      </a:lnTo>
                      <a:lnTo>
                        <a:pt x="198" y="66"/>
                      </a:lnTo>
                      <a:lnTo>
                        <a:pt x="195" y="68"/>
                      </a:lnTo>
                      <a:lnTo>
                        <a:pt x="193" y="68"/>
                      </a:lnTo>
                      <a:lnTo>
                        <a:pt x="189" y="66"/>
                      </a:lnTo>
                      <a:lnTo>
                        <a:pt x="185" y="66"/>
                      </a:lnTo>
                      <a:lnTo>
                        <a:pt x="189" y="64"/>
                      </a:lnTo>
                      <a:lnTo>
                        <a:pt x="193" y="66"/>
                      </a:lnTo>
                      <a:lnTo>
                        <a:pt x="193" y="64"/>
                      </a:lnTo>
                      <a:lnTo>
                        <a:pt x="195" y="64"/>
                      </a:lnTo>
                      <a:lnTo>
                        <a:pt x="197" y="61"/>
                      </a:lnTo>
                      <a:lnTo>
                        <a:pt x="197" y="54"/>
                      </a:lnTo>
                      <a:lnTo>
                        <a:pt x="201" y="53"/>
                      </a:lnTo>
                      <a:lnTo>
                        <a:pt x="201" y="50"/>
                      </a:lnTo>
                      <a:lnTo>
                        <a:pt x="198" y="49"/>
                      </a:lnTo>
                      <a:lnTo>
                        <a:pt x="195" y="48"/>
                      </a:lnTo>
                      <a:lnTo>
                        <a:pt x="191" y="45"/>
                      </a:lnTo>
                      <a:lnTo>
                        <a:pt x="189" y="44"/>
                      </a:lnTo>
                      <a:lnTo>
                        <a:pt x="187" y="44"/>
                      </a:lnTo>
                      <a:lnTo>
                        <a:pt x="185" y="44"/>
                      </a:lnTo>
                      <a:lnTo>
                        <a:pt x="185" y="45"/>
                      </a:lnTo>
                      <a:lnTo>
                        <a:pt x="183" y="48"/>
                      </a:lnTo>
                      <a:lnTo>
                        <a:pt x="185" y="44"/>
                      </a:lnTo>
                      <a:lnTo>
                        <a:pt x="183" y="41"/>
                      </a:lnTo>
                      <a:lnTo>
                        <a:pt x="179" y="40"/>
                      </a:lnTo>
                      <a:lnTo>
                        <a:pt x="178" y="40"/>
                      </a:lnTo>
                      <a:lnTo>
                        <a:pt x="179" y="41"/>
                      </a:lnTo>
                      <a:lnTo>
                        <a:pt x="179" y="44"/>
                      </a:lnTo>
                      <a:lnTo>
                        <a:pt x="178" y="41"/>
                      </a:lnTo>
                      <a:lnTo>
                        <a:pt x="178" y="44"/>
                      </a:lnTo>
                      <a:lnTo>
                        <a:pt x="175" y="45"/>
                      </a:lnTo>
                      <a:lnTo>
                        <a:pt x="175" y="40"/>
                      </a:lnTo>
                      <a:lnTo>
                        <a:pt x="174" y="37"/>
                      </a:lnTo>
                      <a:lnTo>
                        <a:pt x="171" y="36"/>
                      </a:lnTo>
                      <a:lnTo>
                        <a:pt x="171" y="37"/>
                      </a:lnTo>
                      <a:lnTo>
                        <a:pt x="170" y="33"/>
                      </a:lnTo>
                      <a:lnTo>
                        <a:pt x="169" y="33"/>
                      </a:lnTo>
                      <a:lnTo>
                        <a:pt x="166" y="33"/>
                      </a:lnTo>
                      <a:lnTo>
                        <a:pt x="169" y="32"/>
                      </a:lnTo>
                      <a:lnTo>
                        <a:pt x="170" y="32"/>
                      </a:lnTo>
                      <a:lnTo>
                        <a:pt x="169" y="30"/>
                      </a:lnTo>
                      <a:lnTo>
                        <a:pt x="170" y="30"/>
                      </a:lnTo>
                      <a:lnTo>
                        <a:pt x="171" y="30"/>
                      </a:lnTo>
                      <a:lnTo>
                        <a:pt x="178" y="30"/>
                      </a:lnTo>
                      <a:lnTo>
                        <a:pt x="182" y="28"/>
                      </a:lnTo>
                      <a:lnTo>
                        <a:pt x="185" y="27"/>
                      </a:lnTo>
                      <a:lnTo>
                        <a:pt x="174" y="28"/>
                      </a:lnTo>
                      <a:lnTo>
                        <a:pt x="161" y="28"/>
                      </a:lnTo>
                      <a:lnTo>
                        <a:pt x="155" y="28"/>
                      </a:lnTo>
                      <a:lnTo>
                        <a:pt x="153" y="28"/>
                      </a:lnTo>
                      <a:lnTo>
                        <a:pt x="149" y="28"/>
                      </a:lnTo>
                      <a:lnTo>
                        <a:pt x="145" y="28"/>
                      </a:lnTo>
                      <a:lnTo>
                        <a:pt x="147" y="30"/>
                      </a:lnTo>
                      <a:lnTo>
                        <a:pt x="151" y="30"/>
                      </a:lnTo>
                      <a:lnTo>
                        <a:pt x="153" y="30"/>
                      </a:lnTo>
                      <a:lnTo>
                        <a:pt x="155" y="32"/>
                      </a:lnTo>
                      <a:lnTo>
                        <a:pt x="151" y="32"/>
                      </a:lnTo>
                      <a:lnTo>
                        <a:pt x="147" y="32"/>
                      </a:lnTo>
                      <a:lnTo>
                        <a:pt x="145" y="33"/>
                      </a:lnTo>
                      <a:lnTo>
                        <a:pt x="141" y="36"/>
                      </a:lnTo>
                      <a:lnTo>
                        <a:pt x="138" y="37"/>
                      </a:lnTo>
                      <a:lnTo>
                        <a:pt x="134" y="40"/>
                      </a:lnTo>
                      <a:lnTo>
                        <a:pt x="132" y="37"/>
                      </a:lnTo>
                      <a:lnTo>
                        <a:pt x="130" y="37"/>
                      </a:lnTo>
                      <a:lnTo>
                        <a:pt x="128" y="37"/>
                      </a:lnTo>
                      <a:lnTo>
                        <a:pt x="122" y="36"/>
                      </a:lnTo>
                      <a:lnTo>
                        <a:pt x="118" y="32"/>
                      </a:lnTo>
                      <a:lnTo>
                        <a:pt x="114" y="30"/>
                      </a:lnTo>
                      <a:lnTo>
                        <a:pt x="113" y="28"/>
                      </a:lnTo>
                      <a:lnTo>
                        <a:pt x="105" y="28"/>
                      </a:lnTo>
                      <a:lnTo>
                        <a:pt x="96" y="30"/>
                      </a:lnTo>
                      <a:lnTo>
                        <a:pt x="84" y="32"/>
                      </a:lnTo>
                      <a:lnTo>
                        <a:pt x="82" y="30"/>
                      </a:lnTo>
                      <a:lnTo>
                        <a:pt x="82" y="27"/>
                      </a:lnTo>
                      <a:lnTo>
                        <a:pt x="82" y="20"/>
                      </a:lnTo>
                      <a:lnTo>
                        <a:pt x="81" y="17"/>
                      </a:lnTo>
                      <a:lnTo>
                        <a:pt x="77" y="15"/>
                      </a:lnTo>
                      <a:lnTo>
                        <a:pt x="70" y="13"/>
                      </a:lnTo>
                      <a:lnTo>
                        <a:pt x="65" y="13"/>
                      </a:lnTo>
                      <a:lnTo>
                        <a:pt x="61" y="13"/>
                      </a:lnTo>
                      <a:lnTo>
                        <a:pt x="60" y="9"/>
                      </a:lnTo>
                      <a:lnTo>
                        <a:pt x="60" y="11"/>
                      </a:lnTo>
                      <a:lnTo>
                        <a:pt x="60" y="13"/>
                      </a:lnTo>
                      <a:lnTo>
                        <a:pt x="57" y="13"/>
                      </a:lnTo>
                      <a:lnTo>
                        <a:pt x="54" y="11"/>
                      </a:lnTo>
                      <a:lnTo>
                        <a:pt x="56" y="13"/>
                      </a:lnTo>
                      <a:lnTo>
                        <a:pt x="52" y="15"/>
                      </a:lnTo>
                      <a:lnTo>
                        <a:pt x="51" y="15"/>
                      </a:lnTo>
                      <a:lnTo>
                        <a:pt x="44" y="19"/>
                      </a:lnTo>
                      <a:lnTo>
                        <a:pt x="39" y="19"/>
                      </a:lnTo>
                      <a:lnTo>
                        <a:pt x="35" y="23"/>
                      </a:lnTo>
                      <a:lnTo>
                        <a:pt x="33" y="24"/>
                      </a:lnTo>
                      <a:lnTo>
                        <a:pt x="31" y="27"/>
                      </a:lnTo>
                      <a:lnTo>
                        <a:pt x="31" y="28"/>
                      </a:lnTo>
                      <a:lnTo>
                        <a:pt x="31" y="30"/>
                      </a:lnTo>
                      <a:lnTo>
                        <a:pt x="33" y="36"/>
                      </a:lnTo>
                      <a:lnTo>
                        <a:pt x="37" y="41"/>
                      </a:lnTo>
                      <a:lnTo>
                        <a:pt x="37" y="48"/>
                      </a:lnTo>
                      <a:lnTo>
                        <a:pt x="35" y="53"/>
                      </a:lnTo>
                      <a:lnTo>
                        <a:pt x="31" y="57"/>
                      </a:lnTo>
                      <a:lnTo>
                        <a:pt x="27" y="57"/>
                      </a:lnTo>
                      <a:lnTo>
                        <a:pt x="25" y="54"/>
                      </a:lnTo>
                      <a:lnTo>
                        <a:pt x="25" y="53"/>
                      </a:lnTo>
                      <a:lnTo>
                        <a:pt x="25" y="50"/>
                      </a:lnTo>
                      <a:lnTo>
                        <a:pt x="21" y="48"/>
                      </a:lnTo>
                      <a:lnTo>
                        <a:pt x="21" y="41"/>
                      </a:lnTo>
                      <a:lnTo>
                        <a:pt x="25" y="36"/>
                      </a:lnTo>
                      <a:lnTo>
                        <a:pt x="27" y="32"/>
                      </a:lnTo>
                      <a:lnTo>
                        <a:pt x="29" y="30"/>
                      </a:lnTo>
                      <a:lnTo>
                        <a:pt x="29" y="28"/>
                      </a:lnTo>
                      <a:lnTo>
                        <a:pt x="29" y="24"/>
                      </a:lnTo>
                      <a:lnTo>
                        <a:pt x="27" y="23"/>
                      </a:lnTo>
                      <a:lnTo>
                        <a:pt x="29" y="20"/>
                      </a:lnTo>
                      <a:lnTo>
                        <a:pt x="27" y="19"/>
                      </a:lnTo>
                      <a:lnTo>
                        <a:pt x="25" y="17"/>
                      </a:lnTo>
                      <a:lnTo>
                        <a:pt x="25" y="17"/>
                      </a:lnTo>
                      <a:lnTo>
                        <a:pt x="25" y="15"/>
                      </a:lnTo>
                      <a:lnTo>
                        <a:pt x="25" y="11"/>
                      </a:lnTo>
                      <a:lnTo>
                        <a:pt x="29" y="9"/>
                      </a:lnTo>
                      <a:lnTo>
                        <a:pt x="31" y="9"/>
                      </a:lnTo>
                      <a:lnTo>
                        <a:pt x="31" y="9"/>
                      </a:lnTo>
                      <a:lnTo>
                        <a:pt x="33" y="7"/>
                      </a:lnTo>
                      <a:lnTo>
                        <a:pt x="35" y="5"/>
                      </a:lnTo>
                      <a:lnTo>
                        <a:pt x="29" y="7"/>
                      </a:lnTo>
                      <a:lnTo>
                        <a:pt x="25" y="9"/>
                      </a:lnTo>
                      <a:lnTo>
                        <a:pt x="24" y="13"/>
                      </a:lnTo>
                      <a:lnTo>
                        <a:pt x="17" y="17"/>
                      </a:lnTo>
                      <a:lnTo>
                        <a:pt x="12" y="23"/>
                      </a:lnTo>
                      <a:lnTo>
                        <a:pt x="11" y="30"/>
                      </a:lnTo>
                      <a:lnTo>
                        <a:pt x="8" y="40"/>
                      </a:lnTo>
                      <a:lnTo>
                        <a:pt x="4" y="48"/>
                      </a:lnTo>
                      <a:lnTo>
                        <a:pt x="0" y="54"/>
                      </a:lnTo>
                      <a:lnTo>
                        <a:pt x="3" y="54"/>
                      </a:lnTo>
                      <a:lnTo>
                        <a:pt x="7" y="53"/>
                      </a:lnTo>
                      <a:lnTo>
                        <a:pt x="7" y="54"/>
                      </a:lnTo>
                      <a:lnTo>
                        <a:pt x="8" y="57"/>
                      </a:lnTo>
                      <a:lnTo>
                        <a:pt x="11" y="58"/>
                      </a:lnTo>
                      <a:lnTo>
                        <a:pt x="11" y="64"/>
                      </a:lnTo>
                      <a:lnTo>
                        <a:pt x="13" y="70"/>
                      </a:lnTo>
                      <a:lnTo>
                        <a:pt x="16" y="72"/>
                      </a:lnTo>
                      <a:lnTo>
                        <a:pt x="13" y="76"/>
                      </a:lnTo>
                      <a:lnTo>
                        <a:pt x="12" y="81"/>
                      </a:lnTo>
                      <a:lnTo>
                        <a:pt x="12" y="85"/>
                      </a:lnTo>
                      <a:lnTo>
                        <a:pt x="16" y="88"/>
                      </a:lnTo>
                      <a:lnTo>
                        <a:pt x="17" y="89"/>
                      </a:lnTo>
                      <a:lnTo>
                        <a:pt x="17" y="93"/>
                      </a:lnTo>
                      <a:lnTo>
                        <a:pt x="20" y="94"/>
                      </a:lnTo>
                      <a:lnTo>
                        <a:pt x="24" y="94"/>
                      </a:lnTo>
                      <a:lnTo>
                        <a:pt x="25" y="93"/>
                      </a:lnTo>
                      <a:lnTo>
                        <a:pt x="27" y="94"/>
                      </a:lnTo>
                      <a:lnTo>
                        <a:pt x="31" y="94"/>
                      </a:lnTo>
                      <a:lnTo>
                        <a:pt x="35" y="94"/>
                      </a:lnTo>
                      <a:lnTo>
                        <a:pt x="39" y="93"/>
                      </a:lnTo>
                      <a:lnTo>
                        <a:pt x="40" y="93"/>
                      </a:lnTo>
                      <a:lnTo>
                        <a:pt x="44" y="94"/>
                      </a:lnTo>
                      <a:lnTo>
                        <a:pt x="48" y="94"/>
                      </a:lnTo>
                      <a:lnTo>
                        <a:pt x="51" y="94"/>
                      </a:lnTo>
                      <a:lnTo>
                        <a:pt x="52" y="97"/>
                      </a:lnTo>
                      <a:lnTo>
                        <a:pt x="56" y="105"/>
                      </a:lnTo>
                      <a:lnTo>
                        <a:pt x="57" y="106"/>
                      </a:lnTo>
                      <a:lnTo>
                        <a:pt x="60" y="110"/>
                      </a:lnTo>
                      <a:lnTo>
                        <a:pt x="64" y="110"/>
                      </a:lnTo>
                      <a:lnTo>
                        <a:pt x="68" y="110"/>
                      </a:lnTo>
                      <a:lnTo>
                        <a:pt x="69" y="110"/>
                      </a:lnTo>
                      <a:lnTo>
                        <a:pt x="74" y="110"/>
                      </a:lnTo>
                      <a:lnTo>
                        <a:pt x="77" y="107"/>
                      </a:lnTo>
                      <a:lnTo>
                        <a:pt x="82" y="107"/>
                      </a:lnTo>
                      <a:lnTo>
                        <a:pt x="88" y="106"/>
                      </a:lnTo>
                      <a:lnTo>
                        <a:pt x="90" y="107"/>
                      </a:lnTo>
                      <a:lnTo>
                        <a:pt x="92" y="110"/>
                      </a:lnTo>
                      <a:lnTo>
                        <a:pt x="92" y="111"/>
                      </a:lnTo>
                      <a:lnTo>
                        <a:pt x="88" y="115"/>
                      </a:lnTo>
                      <a:lnTo>
                        <a:pt x="88" y="121"/>
                      </a:lnTo>
                      <a:lnTo>
                        <a:pt x="86" y="125"/>
                      </a:lnTo>
                      <a:lnTo>
                        <a:pt x="84" y="127"/>
                      </a:lnTo>
                      <a:lnTo>
                        <a:pt x="84" y="141"/>
                      </a:lnTo>
                      <a:lnTo>
                        <a:pt x="86" y="147"/>
                      </a:lnTo>
                      <a:lnTo>
                        <a:pt x="88" y="154"/>
                      </a:lnTo>
                      <a:lnTo>
                        <a:pt x="92" y="158"/>
                      </a:lnTo>
                      <a:lnTo>
                        <a:pt x="92" y="162"/>
                      </a:lnTo>
                      <a:lnTo>
                        <a:pt x="90" y="163"/>
                      </a:lnTo>
                      <a:lnTo>
                        <a:pt x="86" y="167"/>
                      </a:lnTo>
                      <a:lnTo>
                        <a:pt x="84" y="169"/>
                      </a:lnTo>
                      <a:lnTo>
                        <a:pt x="82" y="171"/>
                      </a:lnTo>
                      <a:lnTo>
                        <a:pt x="86" y="171"/>
                      </a:lnTo>
                      <a:lnTo>
                        <a:pt x="90" y="173"/>
                      </a:lnTo>
                      <a:lnTo>
                        <a:pt x="94" y="180"/>
                      </a:lnTo>
                      <a:lnTo>
                        <a:pt x="96" y="186"/>
                      </a:lnTo>
                      <a:lnTo>
                        <a:pt x="97" y="191"/>
                      </a:lnTo>
                      <a:lnTo>
                        <a:pt x="97" y="195"/>
                      </a:lnTo>
                      <a:lnTo>
                        <a:pt x="100" y="199"/>
                      </a:lnTo>
                      <a:lnTo>
                        <a:pt x="104" y="203"/>
                      </a:lnTo>
                      <a:lnTo>
                        <a:pt x="104" y="203"/>
                      </a:lnTo>
                      <a:lnTo>
                        <a:pt x="104" y="203"/>
                      </a:lnTo>
                      <a:lnTo>
                        <a:pt x="108" y="207"/>
                      </a:lnTo>
                      <a:lnTo>
                        <a:pt x="109" y="207"/>
                      </a:lnTo>
                      <a:lnTo>
                        <a:pt x="112" y="207"/>
                      </a:lnTo>
                      <a:lnTo>
                        <a:pt x="117" y="203"/>
                      </a:lnTo>
                      <a:lnTo>
                        <a:pt x="118" y="203"/>
                      </a:lnTo>
                      <a:lnTo>
                        <a:pt x="121" y="204"/>
                      </a:lnTo>
                      <a:lnTo>
                        <a:pt x="121" y="208"/>
                      </a:lnTo>
                      <a:lnTo>
                        <a:pt x="122" y="207"/>
                      </a:lnTo>
                      <a:lnTo>
                        <a:pt x="125" y="203"/>
                      </a:lnTo>
                      <a:lnTo>
                        <a:pt x="126" y="202"/>
                      </a:lnTo>
                      <a:lnTo>
                        <a:pt x="130" y="199"/>
                      </a:lnTo>
                      <a:lnTo>
                        <a:pt x="136" y="195"/>
                      </a:lnTo>
                      <a:lnTo>
                        <a:pt x="138" y="195"/>
                      </a:lnTo>
                      <a:lnTo>
                        <a:pt x="139" y="195"/>
                      </a:lnTo>
                      <a:lnTo>
                        <a:pt x="141" y="191"/>
                      </a:lnTo>
                      <a:lnTo>
                        <a:pt x="143" y="188"/>
                      </a:lnTo>
                      <a:lnTo>
                        <a:pt x="145" y="186"/>
                      </a:lnTo>
                      <a:lnTo>
                        <a:pt x="149" y="184"/>
                      </a:lnTo>
                      <a:lnTo>
                        <a:pt x="153" y="182"/>
                      </a:lnTo>
                      <a:lnTo>
                        <a:pt x="155" y="178"/>
                      </a:lnTo>
                      <a:lnTo>
                        <a:pt x="151" y="176"/>
                      </a:lnTo>
                      <a:lnTo>
                        <a:pt x="147" y="176"/>
                      </a:lnTo>
                      <a:lnTo>
                        <a:pt x="145" y="176"/>
                      </a:lnTo>
                      <a:lnTo>
                        <a:pt x="145" y="171"/>
                      </a:lnTo>
                      <a:lnTo>
                        <a:pt x="143" y="167"/>
                      </a:lnTo>
                      <a:lnTo>
                        <a:pt x="141" y="159"/>
                      </a:lnTo>
                      <a:lnTo>
                        <a:pt x="141" y="155"/>
                      </a:lnTo>
                      <a:lnTo>
                        <a:pt x="138" y="151"/>
                      </a:lnTo>
                      <a:lnTo>
                        <a:pt x="134" y="147"/>
                      </a:lnTo>
                      <a:lnTo>
                        <a:pt x="134" y="146"/>
                      </a:lnTo>
                      <a:lnTo>
                        <a:pt x="134" y="145"/>
                      </a:lnTo>
                      <a:lnTo>
                        <a:pt x="136" y="145"/>
                      </a:lnTo>
                      <a:lnTo>
                        <a:pt x="138" y="146"/>
                      </a:lnTo>
                      <a:lnTo>
                        <a:pt x="141" y="146"/>
                      </a:lnTo>
                      <a:lnTo>
                        <a:pt x="143" y="146"/>
                      </a:lnTo>
                      <a:lnTo>
                        <a:pt x="145" y="147"/>
                      </a:lnTo>
                      <a:lnTo>
                        <a:pt x="145" y="150"/>
                      </a:lnTo>
                      <a:lnTo>
                        <a:pt x="147" y="150"/>
                      </a:lnTo>
                      <a:lnTo>
                        <a:pt x="153" y="150"/>
                      </a:lnTo>
                      <a:lnTo>
                        <a:pt x="155" y="150"/>
                      </a:lnTo>
                      <a:lnTo>
                        <a:pt x="157" y="150"/>
                      </a:lnTo>
                      <a:lnTo>
                        <a:pt x="158" y="151"/>
                      </a:lnTo>
                      <a:lnTo>
                        <a:pt x="161" y="155"/>
                      </a:lnTo>
                      <a:lnTo>
                        <a:pt x="165" y="155"/>
                      </a:lnTo>
                      <a:lnTo>
                        <a:pt x="166" y="155"/>
                      </a:lnTo>
                      <a:lnTo>
                        <a:pt x="166" y="154"/>
                      </a:lnTo>
                      <a:lnTo>
                        <a:pt x="166" y="147"/>
                      </a:lnTo>
                      <a:lnTo>
                        <a:pt x="169" y="147"/>
                      </a:lnTo>
                      <a:lnTo>
                        <a:pt x="170" y="146"/>
                      </a:lnTo>
                      <a:lnTo>
                        <a:pt x="171" y="146"/>
                      </a:lnTo>
                      <a:lnTo>
                        <a:pt x="175" y="146"/>
                      </a:lnTo>
                      <a:lnTo>
                        <a:pt x="182" y="145"/>
                      </a:lnTo>
                      <a:lnTo>
                        <a:pt x="185" y="141"/>
                      </a:lnTo>
                      <a:lnTo>
                        <a:pt x="191" y="138"/>
                      </a:lnTo>
                      <a:lnTo>
                        <a:pt x="193" y="141"/>
                      </a:lnTo>
                      <a:lnTo>
                        <a:pt x="195" y="138"/>
                      </a:lnTo>
                      <a:lnTo>
                        <a:pt x="198" y="133"/>
                      </a:lnTo>
                      <a:lnTo>
                        <a:pt x="199" y="133"/>
                      </a:lnTo>
                      <a:lnTo>
                        <a:pt x="199" y="133"/>
                      </a:lnTo>
                      <a:lnTo>
                        <a:pt x="199" y="129"/>
                      </a:lnTo>
                      <a:lnTo>
                        <a:pt x="198" y="126"/>
                      </a:lnTo>
                      <a:lnTo>
                        <a:pt x="193" y="121"/>
                      </a:lnTo>
                      <a:lnTo>
                        <a:pt x="189" y="114"/>
                      </a:lnTo>
                      <a:lnTo>
                        <a:pt x="191" y="110"/>
                      </a:lnTo>
                      <a:lnTo>
                        <a:pt x="193" y="105"/>
                      </a:lnTo>
                      <a:lnTo>
                        <a:pt x="193" y="101"/>
                      </a:lnTo>
                      <a:lnTo>
                        <a:pt x="195" y="98"/>
                      </a:lnTo>
                      <a:lnTo>
                        <a:pt x="197" y="98"/>
                      </a:lnTo>
                      <a:lnTo>
                        <a:pt x="198" y="98"/>
                      </a:lnTo>
                      <a:lnTo>
                        <a:pt x="201" y="98"/>
                      </a:lnTo>
                      <a:lnTo>
                        <a:pt x="202" y="97"/>
                      </a:lnTo>
                      <a:lnTo>
                        <a:pt x="205" y="94"/>
                      </a:lnTo>
                      <a:lnTo>
                        <a:pt x="206" y="93"/>
                      </a:lnTo>
                      <a:lnTo>
                        <a:pt x="205" y="90"/>
                      </a:lnTo>
                      <a:lnTo>
                        <a:pt x="202" y="90"/>
                      </a:lnTo>
                      <a:lnTo>
                        <a:pt x="201" y="88"/>
                      </a:lnTo>
                      <a:lnTo>
                        <a:pt x="201" y="84"/>
                      </a:lnTo>
                      <a:lnTo>
                        <a:pt x="202" y="81"/>
                      </a:lnTo>
                      <a:lnTo>
                        <a:pt x="206" y="77"/>
                      </a:lnTo>
                      <a:lnTo>
                        <a:pt x="214" y="72"/>
                      </a:lnTo>
                      <a:lnTo>
                        <a:pt x="215" y="72"/>
                      </a:lnTo>
                      <a:lnTo>
                        <a:pt x="215" y="70"/>
                      </a:lnTo>
                      <a:lnTo>
                        <a:pt x="215" y="70"/>
                      </a:lnTo>
                      <a:lnTo>
                        <a:pt x="214" y="69"/>
                      </a:lnTo>
                      <a:lnTo>
                        <a:pt x="214" y="69"/>
                      </a:lnTo>
                      <a:lnTo>
                        <a:pt x="214" y="69"/>
                      </a:lnTo>
                      <a:lnTo>
                        <a:pt x="214" y="69"/>
                      </a:lnTo>
                      <a:lnTo>
                        <a:pt x="214" y="69"/>
                      </a:lnTo>
                      <a:lnTo>
                        <a:pt x="214" y="69"/>
                      </a:lnTo>
                      <a:lnTo>
                        <a:pt x="214" y="69"/>
                      </a:lnTo>
                      <a:close/>
                      <a:moveTo>
                        <a:pt x="169" y="40"/>
                      </a:moveTo>
                      <a:lnTo>
                        <a:pt x="166" y="37"/>
                      </a:lnTo>
                      <a:lnTo>
                        <a:pt x="170" y="40"/>
                      </a:lnTo>
                      <a:lnTo>
                        <a:pt x="169" y="40"/>
                      </a:lnTo>
                      <a:lnTo>
                        <a:pt x="169" y="40"/>
                      </a:lnTo>
                      <a:lnTo>
                        <a:pt x="169" y="40"/>
                      </a:lnTo>
                      <a:lnTo>
                        <a:pt x="169" y="40"/>
                      </a:lnTo>
                      <a:lnTo>
                        <a:pt x="169" y="40"/>
                      </a:lnTo>
                      <a:lnTo>
                        <a:pt x="169" y="40"/>
                      </a:lnTo>
                      <a:lnTo>
                        <a:pt x="169" y="40"/>
                      </a:lnTo>
                      <a:close/>
                      <a:moveTo>
                        <a:pt x="60" y="1"/>
                      </a:moveTo>
                      <a:lnTo>
                        <a:pt x="57" y="0"/>
                      </a:lnTo>
                      <a:lnTo>
                        <a:pt x="56" y="0"/>
                      </a:lnTo>
                      <a:lnTo>
                        <a:pt x="54" y="0"/>
                      </a:lnTo>
                      <a:lnTo>
                        <a:pt x="54" y="4"/>
                      </a:lnTo>
                      <a:lnTo>
                        <a:pt x="52" y="11"/>
                      </a:lnTo>
                      <a:lnTo>
                        <a:pt x="56" y="9"/>
                      </a:lnTo>
                      <a:lnTo>
                        <a:pt x="60" y="9"/>
                      </a:lnTo>
                      <a:lnTo>
                        <a:pt x="60" y="5"/>
                      </a:lnTo>
                      <a:lnTo>
                        <a:pt x="60" y="1"/>
                      </a:lnTo>
                      <a:lnTo>
                        <a:pt x="60" y="1"/>
                      </a:lnTo>
                      <a:lnTo>
                        <a:pt x="60" y="1"/>
                      </a:lnTo>
                      <a:lnTo>
                        <a:pt x="60" y="1"/>
                      </a:lnTo>
                      <a:lnTo>
                        <a:pt x="60" y="1"/>
                      </a:lnTo>
                      <a:lnTo>
                        <a:pt x="60" y="1"/>
                      </a:lnTo>
                      <a:lnTo>
                        <a:pt x="60" y="1"/>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67" name="Freeform 19">
                  <a:extLst>
                    <a:ext uri="{FF2B5EF4-FFF2-40B4-BE49-F238E27FC236}">
                      <a16:creationId xmlns:a16="http://schemas.microsoft.com/office/drawing/2014/main" id="{E1B387DC-F1A6-4355-503A-524C226CDBA5}"/>
                    </a:ext>
                  </a:extLst>
                </p:cNvPr>
                <p:cNvSpPr>
                  <a:spLocks noChangeAspect="1"/>
                </p:cNvSpPr>
                <p:nvPr/>
              </p:nvSpPr>
              <p:spPr bwMode="auto">
                <a:xfrm>
                  <a:off x="3253252" y="3621030"/>
                  <a:ext cx="132265" cy="153227"/>
                </a:xfrm>
                <a:custGeom>
                  <a:avLst/>
                  <a:gdLst>
                    <a:gd name="T0" fmla="*/ 33 w 65"/>
                    <a:gd name="T1" fmla="*/ 75 h 77"/>
                    <a:gd name="T2" fmla="*/ 30 w 65"/>
                    <a:gd name="T3" fmla="*/ 71 h 77"/>
                    <a:gd name="T4" fmla="*/ 30 w 65"/>
                    <a:gd name="T5" fmla="*/ 67 h 77"/>
                    <a:gd name="T6" fmla="*/ 34 w 65"/>
                    <a:gd name="T7" fmla="*/ 65 h 77"/>
                    <a:gd name="T8" fmla="*/ 42 w 65"/>
                    <a:gd name="T9" fmla="*/ 64 h 77"/>
                    <a:gd name="T10" fmla="*/ 48 w 65"/>
                    <a:gd name="T11" fmla="*/ 64 h 77"/>
                    <a:gd name="T12" fmla="*/ 52 w 65"/>
                    <a:gd name="T13" fmla="*/ 65 h 77"/>
                    <a:gd name="T14" fmla="*/ 58 w 65"/>
                    <a:gd name="T15" fmla="*/ 63 h 77"/>
                    <a:gd name="T16" fmla="*/ 61 w 65"/>
                    <a:gd name="T17" fmla="*/ 56 h 77"/>
                    <a:gd name="T18" fmla="*/ 63 w 65"/>
                    <a:gd name="T19" fmla="*/ 47 h 77"/>
                    <a:gd name="T20" fmla="*/ 60 w 65"/>
                    <a:gd name="T21" fmla="*/ 39 h 77"/>
                    <a:gd name="T22" fmla="*/ 57 w 65"/>
                    <a:gd name="T23" fmla="*/ 26 h 77"/>
                    <a:gd name="T24" fmla="*/ 61 w 65"/>
                    <a:gd name="T25" fmla="*/ 14 h 77"/>
                    <a:gd name="T26" fmla="*/ 63 w 65"/>
                    <a:gd name="T27" fmla="*/ 10 h 77"/>
                    <a:gd name="T28" fmla="*/ 63 w 65"/>
                    <a:gd name="T29" fmla="*/ 4 h 77"/>
                    <a:gd name="T30" fmla="*/ 54 w 65"/>
                    <a:gd name="T31" fmla="*/ 0 h 77"/>
                    <a:gd name="T32" fmla="*/ 48 w 65"/>
                    <a:gd name="T33" fmla="*/ 3 h 77"/>
                    <a:gd name="T34" fmla="*/ 48 w 65"/>
                    <a:gd name="T35" fmla="*/ 4 h 77"/>
                    <a:gd name="T36" fmla="*/ 46 w 65"/>
                    <a:gd name="T37" fmla="*/ 3 h 77"/>
                    <a:gd name="T38" fmla="*/ 38 w 65"/>
                    <a:gd name="T39" fmla="*/ 3 h 77"/>
                    <a:gd name="T40" fmla="*/ 34 w 65"/>
                    <a:gd name="T41" fmla="*/ 3 h 77"/>
                    <a:gd name="T42" fmla="*/ 33 w 65"/>
                    <a:gd name="T43" fmla="*/ 4 h 77"/>
                    <a:gd name="T44" fmla="*/ 21 w 65"/>
                    <a:gd name="T45" fmla="*/ 3 h 77"/>
                    <a:gd name="T46" fmla="*/ 13 w 65"/>
                    <a:gd name="T47" fmla="*/ 7 h 77"/>
                    <a:gd name="T48" fmla="*/ 13 w 65"/>
                    <a:gd name="T49" fmla="*/ 10 h 77"/>
                    <a:gd name="T50" fmla="*/ 12 w 65"/>
                    <a:gd name="T51" fmla="*/ 16 h 77"/>
                    <a:gd name="T52" fmla="*/ 4 w 65"/>
                    <a:gd name="T53" fmla="*/ 20 h 77"/>
                    <a:gd name="T54" fmla="*/ 0 w 65"/>
                    <a:gd name="T55" fmla="*/ 23 h 77"/>
                    <a:gd name="T56" fmla="*/ 0 w 65"/>
                    <a:gd name="T57" fmla="*/ 40 h 77"/>
                    <a:gd name="T58" fmla="*/ 6 w 65"/>
                    <a:gd name="T59" fmla="*/ 48 h 77"/>
                    <a:gd name="T60" fmla="*/ 10 w 65"/>
                    <a:gd name="T61" fmla="*/ 48 h 77"/>
                    <a:gd name="T62" fmla="*/ 12 w 65"/>
                    <a:gd name="T63" fmla="*/ 58 h 77"/>
                    <a:gd name="T64" fmla="*/ 17 w 65"/>
                    <a:gd name="T65" fmla="*/ 67 h 77"/>
                    <a:gd name="T66" fmla="*/ 20 w 65"/>
                    <a:gd name="T67" fmla="*/ 71 h 77"/>
                    <a:gd name="T68" fmla="*/ 29 w 65"/>
                    <a:gd name="T69" fmla="*/ 77 h 77"/>
                    <a:gd name="T70" fmla="*/ 30 w 65"/>
                    <a:gd name="T71" fmla="*/ 77 h 77"/>
                    <a:gd name="T72" fmla="*/ 30 w 65"/>
                    <a:gd name="T73" fmla="*/ 77 h 77"/>
                    <a:gd name="T74" fmla="*/ 30 w 65"/>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77">
                      <a:moveTo>
                        <a:pt x="30" y="77"/>
                      </a:moveTo>
                      <a:lnTo>
                        <a:pt x="33" y="75"/>
                      </a:lnTo>
                      <a:lnTo>
                        <a:pt x="33" y="73"/>
                      </a:lnTo>
                      <a:lnTo>
                        <a:pt x="30" y="71"/>
                      </a:lnTo>
                      <a:lnTo>
                        <a:pt x="30" y="69"/>
                      </a:lnTo>
                      <a:lnTo>
                        <a:pt x="30" y="67"/>
                      </a:lnTo>
                      <a:lnTo>
                        <a:pt x="33" y="65"/>
                      </a:lnTo>
                      <a:lnTo>
                        <a:pt x="34" y="65"/>
                      </a:lnTo>
                      <a:lnTo>
                        <a:pt x="37" y="65"/>
                      </a:lnTo>
                      <a:lnTo>
                        <a:pt x="42" y="64"/>
                      </a:lnTo>
                      <a:lnTo>
                        <a:pt x="48" y="64"/>
                      </a:lnTo>
                      <a:lnTo>
                        <a:pt x="48" y="64"/>
                      </a:lnTo>
                      <a:lnTo>
                        <a:pt x="50" y="65"/>
                      </a:lnTo>
                      <a:lnTo>
                        <a:pt x="52" y="65"/>
                      </a:lnTo>
                      <a:lnTo>
                        <a:pt x="54" y="67"/>
                      </a:lnTo>
                      <a:lnTo>
                        <a:pt x="58" y="63"/>
                      </a:lnTo>
                      <a:lnTo>
                        <a:pt x="60" y="62"/>
                      </a:lnTo>
                      <a:lnTo>
                        <a:pt x="61" y="56"/>
                      </a:lnTo>
                      <a:lnTo>
                        <a:pt x="61" y="51"/>
                      </a:lnTo>
                      <a:lnTo>
                        <a:pt x="63" y="47"/>
                      </a:lnTo>
                      <a:lnTo>
                        <a:pt x="63" y="44"/>
                      </a:lnTo>
                      <a:lnTo>
                        <a:pt x="60" y="39"/>
                      </a:lnTo>
                      <a:lnTo>
                        <a:pt x="57" y="34"/>
                      </a:lnTo>
                      <a:lnTo>
                        <a:pt x="57" y="26"/>
                      </a:lnTo>
                      <a:lnTo>
                        <a:pt x="57" y="20"/>
                      </a:lnTo>
                      <a:lnTo>
                        <a:pt x="61" y="14"/>
                      </a:lnTo>
                      <a:lnTo>
                        <a:pt x="63" y="12"/>
                      </a:lnTo>
                      <a:lnTo>
                        <a:pt x="63" y="10"/>
                      </a:lnTo>
                      <a:lnTo>
                        <a:pt x="65" y="7"/>
                      </a:lnTo>
                      <a:lnTo>
                        <a:pt x="63" y="4"/>
                      </a:lnTo>
                      <a:lnTo>
                        <a:pt x="60" y="3"/>
                      </a:lnTo>
                      <a:lnTo>
                        <a:pt x="54" y="0"/>
                      </a:lnTo>
                      <a:lnTo>
                        <a:pt x="50" y="0"/>
                      </a:lnTo>
                      <a:lnTo>
                        <a:pt x="48" y="3"/>
                      </a:lnTo>
                      <a:lnTo>
                        <a:pt x="52" y="4"/>
                      </a:lnTo>
                      <a:lnTo>
                        <a:pt x="48" y="4"/>
                      </a:lnTo>
                      <a:lnTo>
                        <a:pt x="46" y="4"/>
                      </a:lnTo>
                      <a:lnTo>
                        <a:pt x="46" y="3"/>
                      </a:lnTo>
                      <a:lnTo>
                        <a:pt x="44" y="3"/>
                      </a:lnTo>
                      <a:lnTo>
                        <a:pt x="38" y="3"/>
                      </a:lnTo>
                      <a:lnTo>
                        <a:pt x="37" y="3"/>
                      </a:lnTo>
                      <a:lnTo>
                        <a:pt x="34" y="3"/>
                      </a:lnTo>
                      <a:lnTo>
                        <a:pt x="34" y="7"/>
                      </a:lnTo>
                      <a:lnTo>
                        <a:pt x="33" y="4"/>
                      </a:lnTo>
                      <a:lnTo>
                        <a:pt x="29" y="3"/>
                      </a:lnTo>
                      <a:lnTo>
                        <a:pt x="21" y="3"/>
                      </a:lnTo>
                      <a:lnTo>
                        <a:pt x="17" y="3"/>
                      </a:lnTo>
                      <a:lnTo>
                        <a:pt x="13" y="7"/>
                      </a:lnTo>
                      <a:lnTo>
                        <a:pt x="13" y="8"/>
                      </a:lnTo>
                      <a:lnTo>
                        <a:pt x="13" y="10"/>
                      </a:lnTo>
                      <a:lnTo>
                        <a:pt x="12" y="14"/>
                      </a:lnTo>
                      <a:lnTo>
                        <a:pt x="12" y="16"/>
                      </a:lnTo>
                      <a:lnTo>
                        <a:pt x="10" y="20"/>
                      </a:lnTo>
                      <a:lnTo>
                        <a:pt x="4" y="20"/>
                      </a:lnTo>
                      <a:lnTo>
                        <a:pt x="0" y="20"/>
                      </a:lnTo>
                      <a:lnTo>
                        <a:pt x="0" y="23"/>
                      </a:lnTo>
                      <a:lnTo>
                        <a:pt x="0" y="36"/>
                      </a:lnTo>
                      <a:lnTo>
                        <a:pt x="0" y="40"/>
                      </a:lnTo>
                      <a:lnTo>
                        <a:pt x="4" y="44"/>
                      </a:lnTo>
                      <a:lnTo>
                        <a:pt x="6" y="48"/>
                      </a:lnTo>
                      <a:lnTo>
                        <a:pt x="8" y="51"/>
                      </a:lnTo>
                      <a:lnTo>
                        <a:pt x="10" y="48"/>
                      </a:lnTo>
                      <a:lnTo>
                        <a:pt x="12" y="52"/>
                      </a:lnTo>
                      <a:lnTo>
                        <a:pt x="12" y="58"/>
                      </a:lnTo>
                      <a:lnTo>
                        <a:pt x="13" y="62"/>
                      </a:lnTo>
                      <a:lnTo>
                        <a:pt x="17" y="67"/>
                      </a:lnTo>
                      <a:lnTo>
                        <a:pt x="17" y="69"/>
                      </a:lnTo>
                      <a:lnTo>
                        <a:pt x="20" y="71"/>
                      </a:lnTo>
                      <a:lnTo>
                        <a:pt x="24" y="75"/>
                      </a:lnTo>
                      <a:lnTo>
                        <a:pt x="29" y="77"/>
                      </a:lnTo>
                      <a:lnTo>
                        <a:pt x="30" y="77"/>
                      </a:lnTo>
                      <a:lnTo>
                        <a:pt x="30" y="77"/>
                      </a:lnTo>
                      <a:lnTo>
                        <a:pt x="30" y="77"/>
                      </a:lnTo>
                      <a:lnTo>
                        <a:pt x="30" y="77"/>
                      </a:lnTo>
                      <a:lnTo>
                        <a:pt x="30" y="77"/>
                      </a:lnTo>
                      <a:lnTo>
                        <a:pt x="30" y="77"/>
                      </a:lnTo>
                      <a:lnTo>
                        <a:pt x="30" y="77"/>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68" name="Freeform 20">
                  <a:extLst>
                    <a:ext uri="{FF2B5EF4-FFF2-40B4-BE49-F238E27FC236}">
                      <a16:creationId xmlns:a16="http://schemas.microsoft.com/office/drawing/2014/main" id="{33066B75-543F-D08C-15B5-BF53132D18C8}"/>
                    </a:ext>
                  </a:extLst>
                </p:cNvPr>
                <p:cNvSpPr>
                  <a:spLocks noChangeAspect="1"/>
                </p:cNvSpPr>
                <p:nvPr/>
              </p:nvSpPr>
              <p:spPr bwMode="auto">
                <a:xfrm>
                  <a:off x="3363134" y="3634959"/>
                  <a:ext cx="95638" cy="127357"/>
                </a:xfrm>
                <a:custGeom>
                  <a:avLst/>
                  <a:gdLst>
                    <a:gd name="T0" fmla="*/ 9 w 47"/>
                    <a:gd name="T1" fmla="*/ 5 h 64"/>
                    <a:gd name="T2" fmla="*/ 7 w 47"/>
                    <a:gd name="T3" fmla="*/ 7 h 64"/>
                    <a:gd name="T4" fmla="*/ 3 w 47"/>
                    <a:gd name="T5" fmla="*/ 13 h 64"/>
                    <a:gd name="T6" fmla="*/ 3 w 47"/>
                    <a:gd name="T7" fmla="*/ 19 h 64"/>
                    <a:gd name="T8" fmla="*/ 3 w 47"/>
                    <a:gd name="T9" fmla="*/ 27 h 64"/>
                    <a:gd name="T10" fmla="*/ 6 w 47"/>
                    <a:gd name="T11" fmla="*/ 32 h 64"/>
                    <a:gd name="T12" fmla="*/ 9 w 47"/>
                    <a:gd name="T13" fmla="*/ 37 h 64"/>
                    <a:gd name="T14" fmla="*/ 9 w 47"/>
                    <a:gd name="T15" fmla="*/ 40 h 64"/>
                    <a:gd name="T16" fmla="*/ 7 w 47"/>
                    <a:gd name="T17" fmla="*/ 44 h 64"/>
                    <a:gd name="T18" fmla="*/ 7 w 47"/>
                    <a:gd name="T19" fmla="*/ 49 h 64"/>
                    <a:gd name="T20" fmla="*/ 6 w 47"/>
                    <a:gd name="T21" fmla="*/ 55 h 64"/>
                    <a:gd name="T22" fmla="*/ 4 w 47"/>
                    <a:gd name="T23" fmla="*/ 56 h 64"/>
                    <a:gd name="T24" fmla="*/ 0 w 47"/>
                    <a:gd name="T25" fmla="*/ 60 h 64"/>
                    <a:gd name="T26" fmla="*/ 2 w 47"/>
                    <a:gd name="T27" fmla="*/ 62 h 64"/>
                    <a:gd name="T28" fmla="*/ 6 w 47"/>
                    <a:gd name="T29" fmla="*/ 64 h 64"/>
                    <a:gd name="T30" fmla="*/ 7 w 47"/>
                    <a:gd name="T31" fmla="*/ 64 h 64"/>
                    <a:gd name="T32" fmla="*/ 13 w 47"/>
                    <a:gd name="T33" fmla="*/ 60 h 64"/>
                    <a:gd name="T34" fmla="*/ 15 w 47"/>
                    <a:gd name="T35" fmla="*/ 62 h 64"/>
                    <a:gd name="T36" fmla="*/ 19 w 47"/>
                    <a:gd name="T37" fmla="*/ 62 h 64"/>
                    <a:gd name="T38" fmla="*/ 20 w 47"/>
                    <a:gd name="T39" fmla="*/ 62 h 64"/>
                    <a:gd name="T40" fmla="*/ 24 w 47"/>
                    <a:gd name="T41" fmla="*/ 62 h 64"/>
                    <a:gd name="T42" fmla="*/ 27 w 47"/>
                    <a:gd name="T43" fmla="*/ 62 h 64"/>
                    <a:gd name="T44" fmla="*/ 31 w 47"/>
                    <a:gd name="T45" fmla="*/ 58 h 64"/>
                    <a:gd name="T46" fmla="*/ 37 w 47"/>
                    <a:gd name="T47" fmla="*/ 44 h 64"/>
                    <a:gd name="T48" fmla="*/ 45 w 47"/>
                    <a:gd name="T49" fmla="*/ 32 h 64"/>
                    <a:gd name="T50" fmla="*/ 47 w 47"/>
                    <a:gd name="T51" fmla="*/ 27 h 64"/>
                    <a:gd name="T52" fmla="*/ 47 w 47"/>
                    <a:gd name="T53" fmla="*/ 24 h 64"/>
                    <a:gd name="T54" fmla="*/ 45 w 47"/>
                    <a:gd name="T55" fmla="*/ 20 h 64"/>
                    <a:gd name="T56" fmla="*/ 45 w 47"/>
                    <a:gd name="T57" fmla="*/ 19 h 64"/>
                    <a:gd name="T58" fmla="*/ 44 w 47"/>
                    <a:gd name="T59" fmla="*/ 20 h 64"/>
                    <a:gd name="T60" fmla="*/ 41 w 47"/>
                    <a:gd name="T61" fmla="*/ 19 h 64"/>
                    <a:gd name="T62" fmla="*/ 37 w 47"/>
                    <a:gd name="T63" fmla="*/ 16 h 64"/>
                    <a:gd name="T64" fmla="*/ 36 w 47"/>
                    <a:gd name="T65" fmla="*/ 16 h 64"/>
                    <a:gd name="T66" fmla="*/ 37 w 47"/>
                    <a:gd name="T67" fmla="*/ 15 h 64"/>
                    <a:gd name="T68" fmla="*/ 36 w 47"/>
                    <a:gd name="T69" fmla="*/ 13 h 64"/>
                    <a:gd name="T70" fmla="*/ 32 w 47"/>
                    <a:gd name="T71" fmla="*/ 11 h 64"/>
                    <a:gd name="T72" fmla="*/ 28 w 47"/>
                    <a:gd name="T73" fmla="*/ 5 h 64"/>
                    <a:gd name="T74" fmla="*/ 24 w 47"/>
                    <a:gd name="T75" fmla="*/ 3 h 64"/>
                    <a:gd name="T76" fmla="*/ 20 w 47"/>
                    <a:gd name="T77" fmla="*/ 3 h 64"/>
                    <a:gd name="T78" fmla="*/ 15 w 47"/>
                    <a:gd name="T79" fmla="*/ 0 h 64"/>
                    <a:gd name="T80" fmla="*/ 13 w 47"/>
                    <a:gd name="T81" fmla="*/ 0 h 64"/>
                    <a:gd name="T82" fmla="*/ 11 w 47"/>
                    <a:gd name="T83" fmla="*/ 0 h 64"/>
                    <a:gd name="T84" fmla="*/ 9 w 47"/>
                    <a:gd name="T85" fmla="*/ 3 h 64"/>
                    <a:gd name="T86" fmla="*/ 9 w 47"/>
                    <a:gd name="T87" fmla="*/ 5 h 64"/>
                    <a:gd name="T88" fmla="*/ 9 w 47"/>
                    <a:gd name="T89" fmla="*/ 5 h 64"/>
                    <a:gd name="T90" fmla="*/ 9 w 47"/>
                    <a:gd name="T91" fmla="*/ 5 h 64"/>
                    <a:gd name="T92" fmla="*/ 9 w 47"/>
                    <a:gd name="T93" fmla="*/ 5 h 64"/>
                    <a:gd name="T94" fmla="*/ 9 w 47"/>
                    <a:gd name="T95" fmla="*/ 5 h 64"/>
                    <a:gd name="T96" fmla="*/ 9 w 47"/>
                    <a:gd name="T97" fmla="*/ 5 h 64"/>
                    <a:gd name="T98" fmla="*/ 9 w 47"/>
                    <a:gd name="T99"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 h="64">
                      <a:moveTo>
                        <a:pt x="9" y="5"/>
                      </a:moveTo>
                      <a:lnTo>
                        <a:pt x="7" y="7"/>
                      </a:lnTo>
                      <a:lnTo>
                        <a:pt x="3" y="13"/>
                      </a:lnTo>
                      <a:lnTo>
                        <a:pt x="3" y="19"/>
                      </a:lnTo>
                      <a:lnTo>
                        <a:pt x="3" y="27"/>
                      </a:lnTo>
                      <a:lnTo>
                        <a:pt x="6" y="32"/>
                      </a:lnTo>
                      <a:lnTo>
                        <a:pt x="9" y="37"/>
                      </a:lnTo>
                      <a:lnTo>
                        <a:pt x="9" y="40"/>
                      </a:lnTo>
                      <a:lnTo>
                        <a:pt x="7" y="44"/>
                      </a:lnTo>
                      <a:lnTo>
                        <a:pt x="7" y="49"/>
                      </a:lnTo>
                      <a:lnTo>
                        <a:pt x="6" y="55"/>
                      </a:lnTo>
                      <a:lnTo>
                        <a:pt x="4" y="56"/>
                      </a:lnTo>
                      <a:lnTo>
                        <a:pt x="0" y="60"/>
                      </a:lnTo>
                      <a:lnTo>
                        <a:pt x="2" y="62"/>
                      </a:lnTo>
                      <a:lnTo>
                        <a:pt x="6" y="64"/>
                      </a:lnTo>
                      <a:lnTo>
                        <a:pt x="7" y="64"/>
                      </a:lnTo>
                      <a:lnTo>
                        <a:pt x="13" y="60"/>
                      </a:lnTo>
                      <a:lnTo>
                        <a:pt x="15" y="62"/>
                      </a:lnTo>
                      <a:lnTo>
                        <a:pt x="19" y="62"/>
                      </a:lnTo>
                      <a:lnTo>
                        <a:pt x="20" y="62"/>
                      </a:lnTo>
                      <a:lnTo>
                        <a:pt x="24" y="62"/>
                      </a:lnTo>
                      <a:lnTo>
                        <a:pt x="27" y="62"/>
                      </a:lnTo>
                      <a:lnTo>
                        <a:pt x="31" y="58"/>
                      </a:lnTo>
                      <a:lnTo>
                        <a:pt x="37" y="44"/>
                      </a:lnTo>
                      <a:lnTo>
                        <a:pt x="45" y="32"/>
                      </a:lnTo>
                      <a:lnTo>
                        <a:pt x="47" y="27"/>
                      </a:lnTo>
                      <a:lnTo>
                        <a:pt x="47" y="24"/>
                      </a:lnTo>
                      <a:lnTo>
                        <a:pt x="45" y="20"/>
                      </a:lnTo>
                      <a:lnTo>
                        <a:pt x="45" y="19"/>
                      </a:lnTo>
                      <a:lnTo>
                        <a:pt x="44" y="20"/>
                      </a:lnTo>
                      <a:lnTo>
                        <a:pt x="41" y="19"/>
                      </a:lnTo>
                      <a:lnTo>
                        <a:pt x="37" y="16"/>
                      </a:lnTo>
                      <a:lnTo>
                        <a:pt x="36" y="16"/>
                      </a:lnTo>
                      <a:lnTo>
                        <a:pt x="37" y="15"/>
                      </a:lnTo>
                      <a:lnTo>
                        <a:pt x="36" y="13"/>
                      </a:lnTo>
                      <a:lnTo>
                        <a:pt x="32" y="11"/>
                      </a:lnTo>
                      <a:lnTo>
                        <a:pt x="28" y="5"/>
                      </a:lnTo>
                      <a:lnTo>
                        <a:pt x="24" y="3"/>
                      </a:lnTo>
                      <a:lnTo>
                        <a:pt x="20" y="3"/>
                      </a:lnTo>
                      <a:lnTo>
                        <a:pt x="15" y="0"/>
                      </a:lnTo>
                      <a:lnTo>
                        <a:pt x="13" y="0"/>
                      </a:lnTo>
                      <a:lnTo>
                        <a:pt x="11" y="0"/>
                      </a:lnTo>
                      <a:lnTo>
                        <a:pt x="9" y="3"/>
                      </a:lnTo>
                      <a:lnTo>
                        <a:pt x="9" y="5"/>
                      </a:lnTo>
                      <a:lnTo>
                        <a:pt x="9" y="5"/>
                      </a:lnTo>
                      <a:lnTo>
                        <a:pt x="9" y="5"/>
                      </a:lnTo>
                      <a:lnTo>
                        <a:pt x="9" y="5"/>
                      </a:lnTo>
                      <a:lnTo>
                        <a:pt x="9" y="5"/>
                      </a:lnTo>
                      <a:lnTo>
                        <a:pt x="9" y="5"/>
                      </a:lnTo>
                      <a:lnTo>
                        <a:pt x="9" y="5"/>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69" name="Freeform 21">
                  <a:extLst>
                    <a:ext uri="{FF2B5EF4-FFF2-40B4-BE49-F238E27FC236}">
                      <a16:creationId xmlns:a16="http://schemas.microsoft.com/office/drawing/2014/main" id="{128A400B-54EF-9189-7BE2-B7DE59FD969E}"/>
                    </a:ext>
                  </a:extLst>
                </p:cNvPr>
                <p:cNvSpPr>
                  <a:spLocks noChangeAspect="1"/>
                </p:cNvSpPr>
                <p:nvPr/>
              </p:nvSpPr>
              <p:spPr bwMode="auto">
                <a:xfrm>
                  <a:off x="3145405" y="3531482"/>
                  <a:ext cx="156683" cy="264664"/>
                </a:xfrm>
                <a:custGeom>
                  <a:avLst/>
                  <a:gdLst>
                    <a:gd name="T0" fmla="*/ 20 w 77"/>
                    <a:gd name="T1" fmla="*/ 59 h 133"/>
                    <a:gd name="T2" fmla="*/ 21 w 77"/>
                    <a:gd name="T3" fmla="*/ 65 h 133"/>
                    <a:gd name="T4" fmla="*/ 20 w 77"/>
                    <a:gd name="T5" fmla="*/ 72 h 133"/>
                    <a:gd name="T6" fmla="*/ 26 w 77"/>
                    <a:gd name="T7" fmla="*/ 76 h 133"/>
                    <a:gd name="T8" fmla="*/ 29 w 77"/>
                    <a:gd name="T9" fmla="*/ 84 h 133"/>
                    <a:gd name="T10" fmla="*/ 26 w 77"/>
                    <a:gd name="T11" fmla="*/ 88 h 133"/>
                    <a:gd name="T12" fmla="*/ 24 w 77"/>
                    <a:gd name="T13" fmla="*/ 96 h 133"/>
                    <a:gd name="T14" fmla="*/ 21 w 77"/>
                    <a:gd name="T15" fmla="*/ 109 h 133"/>
                    <a:gd name="T16" fmla="*/ 25 w 77"/>
                    <a:gd name="T17" fmla="*/ 116 h 133"/>
                    <a:gd name="T18" fmla="*/ 25 w 77"/>
                    <a:gd name="T19" fmla="*/ 120 h 133"/>
                    <a:gd name="T20" fmla="*/ 25 w 77"/>
                    <a:gd name="T21" fmla="*/ 124 h 133"/>
                    <a:gd name="T22" fmla="*/ 33 w 77"/>
                    <a:gd name="T23" fmla="*/ 129 h 133"/>
                    <a:gd name="T24" fmla="*/ 37 w 77"/>
                    <a:gd name="T25" fmla="*/ 132 h 133"/>
                    <a:gd name="T26" fmla="*/ 39 w 77"/>
                    <a:gd name="T27" fmla="*/ 133 h 133"/>
                    <a:gd name="T28" fmla="*/ 43 w 77"/>
                    <a:gd name="T29" fmla="*/ 129 h 133"/>
                    <a:gd name="T30" fmla="*/ 55 w 77"/>
                    <a:gd name="T31" fmla="*/ 124 h 133"/>
                    <a:gd name="T32" fmla="*/ 59 w 77"/>
                    <a:gd name="T33" fmla="*/ 122 h 133"/>
                    <a:gd name="T34" fmla="*/ 69 w 77"/>
                    <a:gd name="T35" fmla="*/ 120 h 133"/>
                    <a:gd name="T36" fmla="*/ 77 w 77"/>
                    <a:gd name="T37" fmla="*/ 120 h 133"/>
                    <a:gd name="T38" fmla="*/ 70 w 77"/>
                    <a:gd name="T39" fmla="*/ 114 h 133"/>
                    <a:gd name="T40" fmla="*/ 66 w 77"/>
                    <a:gd name="T41" fmla="*/ 107 h 133"/>
                    <a:gd name="T42" fmla="*/ 65 w 77"/>
                    <a:gd name="T43" fmla="*/ 97 h 133"/>
                    <a:gd name="T44" fmla="*/ 61 w 77"/>
                    <a:gd name="T45" fmla="*/ 96 h 133"/>
                    <a:gd name="T46" fmla="*/ 57 w 77"/>
                    <a:gd name="T47" fmla="*/ 89 h 133"/>
                    <a:gd name="T48" fmla="*/ 53 w 77"/>
                    <a:gd name="T49" fmla="*/ 81 h 133"/>
                    <a:gd name="T50" fmla="*/ 53 w 77"/>
                    <a:gd name="T51" fmla="*/ 65 h 133"/>
                    <a:gd name="T52" fmla="*/ 63 w 77"/>
                    <a:gd name="T53" fmla="*/ 65 h 133"/>
                    <a:gd name="T54" fmla="*/ 65 w 77"/>
                    <a:gd name="T55" fmla="*/ 59 h 133"/>
                    <a:gd name="T56" fmla="*/ 66 w 77"/>
                    <a:gd name="T57" fmla="*/ 53 h 133"/>
                    <a:gd name="T58" fmla="*/ 66 w 77"/>
                    <a:gd name="T59" fmla="*/ 45 h 133"/>
                    <a:gd name="T60" fmla="*/ 65 w 77"/>
                    <a:gd name="T61" fmla="*/ 40 h 133"/>
                    <a:gd name="T62" fmla="*/ 61 w 77"/>
                    <a:gd name="T63" fmla="*/ 39 h 133"/>
                    <a:gd name="T64" fmla="*/ 50 w 77"/>
                    <a:gd name="T65" fmla="*/ 31 h 133"/>
                    <a:gd name="T66" fmla="*/ 46 w 77"/>
                    <a:gd name="T67" fmla="*/ 35 h 133"/>
                    <a:gd name="T68" fmla="*/ 43 w 77"/>
                    <a:gd name="T69" fmla="*/ 40 h 133"/>
                    <a:gd name="T70" fmla="*/ 47 w 77"/>
                    <a:gd name="T71" fmla="*/ 27 h 133"/>
                    <a:gd name="T72" fmla="*/ 46 w 77"/>
                    <a:gd name="T73" fmla="*/ 19 h 133"/>
                    <a:gd name="T74" fmla="*/ 39 w 77"/>
                    <a:gd name="T75" fmla="*/ 14 h 133"/>
                    <a:gd name="T76" fmla="*/ 33 w 77"/>
                    <a:gd name="T77" fmla="*/ 6 h 133"/>
                    <a:gd name="T78" fmla="*/ 30 w 77"/>
                    <a:gd name="T79" fmla="*/ 6 h 133"/>
                    <a:gd name="T80" fmla="*/ 24 w 77"/>
                    <a:gd name="T81" fmla="*/ 0 h 133"/>
                    <a:gd name="T82" fmla="*/ 26 w 77"/>
                    <a:gd name="T83" fmla="*/ 4 h 133"/>
                    <a:gd name="T84" fmla="*/ 26 w 77"/>
                    <a:gd name="T85" fmla="*/ 6 h 133"/>
                    <a:gd name="T86" fmla="*/ 17 w 77"/>
                    <a:gd name="T87" fmla="*/ 11 h 133"/>
                    <a:gd name="T88" fmla="*/ 12 w 77"/>
                    <a:gd name="T89" fmla="*/ 18 h 133"/>
                    <a:gd name="T90" fmla="*/ 13 w 77"/>
                    <a:gd name="T91" fmla="*/ 24 h 133"/>
                    <a:gd name="T92" fmla="*/ 17 w 77"/>
                    <a:gd name="T93" fmla="*/ 27 h 133"/>
                    <a:gd name="T94" fmla="*/ 13 w 77"/>
                    <a:gd name="T95" fmla="*/ 31 h 133"/>
                    <a:gd name="T96" fmla="*/ 9 w 77"/>
                    <a:gd name="T97" fmla="*/ 32 h 133"/>
                    <a:gd name="T98" fmla="*/ 6 w 77"/>
                    <a:gd name="T99" fmla="*/ 32 h 133"/>
                    <a:gd name="T100" fmla="*/ 4 w 77"/>
                    <a:gd name="T101" fmla="*/ 39 h 133"/>
                    <a:gd name="T102" fmla="*/ 0 w 77"/>
                    <a:gd name="T103" fmla="*/ 48 h 133"/>
                    <a:gd name="T104" fmla="*/ 9 w 77"/>
                    <a:gd name="T105" fmla="*/ 60 h 133"/>
                    <a:gd name="T106" fmla="*/ 17 w 77"/>
                    <a:gd name="T107" fmla="*/ 59 h 133"/>
                    <a:gd name="T108" fmla="*/ 17 w 77"/>
                    <a:gd name="T109" fmla="*/ 59 h 133"/>
                    <a:gd name="T110" fmla="*/ 17 w 77"/>
                    <a:gd name="T111" fmla="*/ 59 h 133"/>
                    <a:gd name="T112" fmla="*/ 17 w 77"/>
                    <a:gd name="T113" fmla="*/ 5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 h="133">
                      <a:moveTo>
                        <a:pt x="17" y="59"/>
                      </a:moveTo>
                      <a:lnTo>
                        <a:pt x="20" y="59"/>
                      </a:lnTo>
                      <a:lnTo>
                        <a:pt x="21" y="61"/>
                      </a:lnTo>
                      <a:lnTo>
                        <a:pt x="21" y="65"/>
                      </a:lnTo>
                      <a:lnTo>
                        <a:pt x="21" y="67"/>
                      </a:lnTo>
                      <a:lnTo>
                        <a:pt x="20" y="72"/>
                      </a:lnTo>
                      <a:lnTo>
                        <a:pt x="21" y="75"/>
                      </a:lnTo>
                      <a:lnTo>
                        <a:pt x="26" y="76"/>
                      </a:lnTo>
                      <a:lnTo>
                        <a:pt x="25" y="79"/>
                      </a:lnTo>
                      <a:lnTo>
                        <a:pt x="29" y="84"/>
                      </a:lnTo>
                      <a:lnTo>
                        <a:pt x="29" y="85"/>
                      </a:lnTo>
                      <a:lnTo>
                        <a:pt x="26" y="88"/>
                      </a:lnTo>
                      <a:lnTo>
                        <a:pt x="25" y="92"/>
                      </a:lnTo>
                      <a:lnTo>
                        <a:pt x="24" y="96"/>
                      </a:lnTo>
                      <a:lnTo>
                        <a:pt x="21" y="103"/>
                      </a:lnTo>
                      <a:lnTo>
                        <a:pt x="21" y="109"/>
                      </a:lnTo>
                      <a:lnTo>
                        <a:pt x="24" y="114"/>
                      </a:lnTo>
                      <a:lnTo>
                        <a:pt x="25" y="116"/>
                      </a:lnTo>
                      <a:lnTo>
                        <a:pt x="25" y="118"/>
                      </a:lnTo>
                      <a:lnTo>
                        <a:pt x="25" y="120"/>
                      </a:lnTo>
                      <a:lnTo>
                        <a:pt x="26" y="122"/>
                      </a:lnTo>
                      <a:lnTo>
                        <a:pt x="25" y="124"/>
                      </a:lnTo>
                      <a:lnTo>
                        <a:pt x="29" y="125"/>
                      </a:lnTo>
                      <a:lnTo>
                        <a:pt x="33" y="129"/>
                      </a:lnTo>
                      <a:lnTo>
                        <a:pt x="34" y="132"/>
                      </a:lnTo>
                      <a:lnTo>
                        <a:pt x="37" y="132"/>
                      </a:lnTo>
                      <a:lnTo>
                        <a:pt x="38" y="133"/>
                      </a:lnTo>
                      <a:lnTo>
                        <a:pt x="39" y="133"/>
                      </a:lnTo>
                      <a:lnTo>
                        <a:pt x="42" y="132"/>
                      </a:lnTo>
                      <a:lnTo>
                        <a:pt x="43" y="129"/>
                      </a:lnTo>
                      <a:lnTo>
                        <a:pt x="50" y="125"/>
                      </a:lnTo>
                      <a:lnTo>
                        <a:pt x="55" y="124"/>
                      </a:lnTo>
                      <a:lnTo>
                        <a:pt x="57" y="124"/>
                      </a:lnTo>
                      <a:lnTo>
                        <a:pt x="59" y="122"/>
                      </a:lnTo>
                      <a:lnTo>
                        <a:pt x="63" y="120"/>
                      </a:lnTo>
                      <a:lnTo>
                        <a:pt x="69" y="120"/>
                      </a:lnTo>
                      <a:lnTo>
                        <a:pt x="73" y="120"/>
                      </a:lnTo>
                      <a:lnTo>
                        <a:pt x="77" y="120"/>
                      </a:lnTo>
                      <a:lnTo>
                        <a:pt x="73" y="116"/>
                      </a:lnTo>
                      <a:lnTo>
                        <a:pt x="70" y="114"/>
                      </a:lnTo>
                      <a:lnTo>
                        <a:pt x="70" y="112"/>
                      </a:lnTo>
                      <a:lnTo>
                        <a:pt x="66" y="107"/>
                      </a:lnTo>
                      <a:lnTo>
                        <a:pt x="65" y="103"/>
                      </a:lnTo>
                      <a:lnTo>
                        <a:pt x="65" y="97"/>
                      </a:lnTo>
                      <a:lnTo>
                        <a:pt x="63" y="93"/>
                      </a:lnTo>
                      <a:lnTo>
                        <a:pt x="61" y="96"/>
                      </a:lnTo>
                      <a:lnTo>
                        <a:pt x="59" y="93"/>
                      </a:lnTo>
                      <a:lnTo>
                        <a:pt x="57" y="89"/>
                      </a:lnTo>
                      <a:lnTo>
                        <a:pt x="53" y="85"/>
                      </a:lnTo>
                      <a:lnTo>
                        <a:pt x="53" y="81"/>
                      </a:lnTo>
                      <a:lnTo>
                        <a:pt x="53" y="68"/>
                      </a:lnTo>
                      <a:lnTo>
                        <a:pt x="53" y="65"/>
                      </a:lnTo>
                      <a:lnTo>
                        <a:pt x="57" y="65"/>
                      </a:lnTo>
                      <a:lnTo>
                        <a:pt x="63" y="65"/>
                      </a:lnTo>
                      <a:lnTo>
                        <a:pt x="65" y="61"/>
                      </a:lnTo>
                      <a:lnTo>
                        <a:pt x="65" y="59"/>
                      </a:lnTo>
                      <a:lnTo>
                        <a:pt x="66" y="55"/>
                      </a:lnTo>
                      <a:lnTo>
                        <a:pt x="66" y="53"/>
                      </a:lnTo>
                      <a:lnTo>
                        <a:pt x="66" y="52"/>
                      </a:lnTo>
                      <a:lnTo>
                        <a:pt x="66" y="45"/>
                      </a:lnTo>
                      <a:lnTo>
                        <a:pt x="65" y="41"/>
                      </a:lnTo>
                      <a:lnTo>
                        <a:pt x="65" y="40"/>
                      </a:lnTo>
                      <a:lnTo>
                        <a:pt x="61" y="41"/>
                      </a:lnTo>
                      <a:lnTo>
                        <a:pt x="61" y="39"/>
                      </a:lnTo>
                      <a:lnTo>
                        <a:pt x="57" y="35"/>
                      </a:lnTo>
                      <a:lnTo>
                        <a:pt x="50" y="31"/>
                      </a:lnTo>
                      <a:lnTo>
                        <a:pt x="47" y="31"/>
                      </a:lnTo>
                      <a:lnTo>
                        <a:pt x="46" y="35"/>
                      </a:lnTo>
                      <a:lnTo>
                        <a:pt x="46" y="39"/>
                      </a:lnTo>
                      <a:lnTo>
                        <a:pt x="43" y="40"/>
                      </a:lnTo>
                      <a:lnTo>
                        <a:pt x="43" y="35"/>
                      </a:lnTo>
                      <a:lnTo>
                        <a:pt x="47" y="27"/>
                      </a:lnTo>
                      <a:lnTo>
                        <a:pt x="47" y="23"/>
                      </a:lnTo>
                      <a:lnTo>
                        <a:pt x="46" y="19"/>
                      </a:lnTo>
                      <a:lnTo>
                        <a:pt x="43" y="18"/>
                      </a:lnTo>
                      <a:lnTo>
                        <a:pt x="39" y="14"/>
                      </a:lnTo>
                      <a:lnTo>
                        <a:pt x="37" y="10"/>
                      </a:lnTo>
                      <a:lnTo>
                        <a:pt x="33" y="6"/>
                      </a:lnTo>
                      <a:lnTo>
                        <a:pt x="26" y="2"/>
                      </a:lnTo>
                      <a:lnTo>
                        <a:pt x="30" y="6"/>
                      </a:lnTo>
                      <a:lnTo>
                        <a:pt x="33" y="8"/>
                      </a:lnTo>
                      <a:lnTo>
                        <a:pt x="24" y="0"/>
                      </a:lnTo>
                      <a:lnTo>
                        <a:pt x="25" y="3"/>
                      </a:lnTo>
                      <a:lnTo>
                        <a:pt x="26" y="4"/>
                      </a:lnTo>
                      <a:lnTo>
                        <a:pt x="26" y="4"/>
                      </a:lnTo>
                      <a:lnTo>
                        <a:pt x="26" y="6"/>
                      </a:lnTo>
                      <a:lnTo>
                        <a:pt x="25" y="6"/>
                      </a:lnTo>
                      <a:lnTo>
                        <a:pt x="17" y="11"/>
                      </a:lnTo>
                      <a:lnTo>
                        <a:pt x="13" y="15"/>
                      </a:lnTo>
                      <a:lnTo>
                        <a:pt x="12" y="18"/>
                      </a:lnTo>
                      <a:lnTo>
                        <a:pt x="12" y="22"/>
                      </a:lnTo>
                      <a:lnTo>
                        <a:pt x="13" y="24"/>
                      </a:lnTo>
                      <a:lnTo>
                        <a:pt x="16" y="24"/>
                      </a:lnTo>
                      <a:lnTo>
                        <a:pt x="17" y="27"/>
                      </a:lnTo>
                      <a:lnTo>
                        <a:pt x="16" y="28"/>
                      </a:lnTo>
                      <a:lnTo>
                        <a:pt x="13" y="31"/>
                      </a:lnTo>
                      <a:lnTo>
                        <a:pt x="12" y="32"/>
                      </a:lnTo>
                      <a:lnTo>
                        <a:pt x="9" y="32"/>
                      </a:lnTo>
                      <a:lnTo>
                        <a:pt x="8" y="32"/>
                      </a:lnTo>
                      <a:lnTo>
                        <a:pt x="6" y="32"/>
                      </a:lnTo>
                      <a:lnTo>
                        <a:pt x="4" y="35"/>
                      </a:lnTo>
                      <a:lnTo>
                        <a:pt x="4" y="39"/>
                      </a:lnTo>
                      <a:lnTo>
                        <a:pt x="2" y="44"/>
                      </a:lnTo>
                      <a:lnTo>
                        <a:pt x="0" y="48"/>
                      </a:lnTo>
                      <a:lnTo>
                        <a:pt x="4" y="55"/>
                      </a:lnTo>
                      <a:lnTo>
                        <a:pt x="9" y="60"/>
                      </a:lnTo>
                      <a:lnTo>
                        <a:pt x="10" y="60"/>
                      </a:lnTo>
                      <a:lnTo>
                        <a:pt x="17" y="59"/>
                      </a:lnTo>
                      <a:lnTo>
                        <a:pt x="17" y="59"/>
                      </a:lnTo>
                      <a:lnTo>
                        <a:pt x="17" y="59"/>
                      </a:lnTo>
                      <a:lnTo>
                        <a:pt x="17" y="59"/>
                      </a:lnTo>
                      <a:lnTo>
                        <a:pt x="17" y="59"/>
                      </a:lnTo>
                      <a:lnTo>
                        <a:pt x="17" y="59"/>
                      </a:lnTo>
                      <a:lnTo>
                        <a:pt x="17" y="59"/>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70" name="Freeform 22">
                  <a:extLst>
                    <a:ext uri="{FF2B5EF4-FFF2-40B4-BE49-F238E27FC236}">
                      <a16:creationId xmlns:a16="http://schemas.microsoft.com/office/drawing/2014/main" id="{058F03DD-0DEA-2B15-54FC-9CF16CFCAAEA}"/>
                    </a:ext>
                  </a:extLst>
                </p:cNvPr>
                <p:cNvSpPr>
                  <a:spLocks noChangeAspect="1"/>
                </p:cNvSpPr>
                <p:nvPr/>
              </p:nvSpPr>
              <p:spPr bwMode="auto">
                <a:xfrm>
                  <a:off x="2580068" y="3400499"/>
                  <a:ext cx="400863" cy="602954"/>
                </a:xfrm>
                <a:custGeom>
                  <a:avLst/>
                  <a:gdLst>
                    <a:gd name="T0" fmla="*/ 187 w 197"/>
                    <a:gd name="T1" fmla="*/ 177 h 303"/>
                    <a:gd name="T2" fmla="*/ 187 w 197"/>
                    <a:gd name="T3" fmla="*/ 167 h 303"/>
                    <a:gd name="T4" fmla="*/ 181 w 197"/>
                    <a:gd name="T5" fmla="*/ 145 h 303"/>
                    <a:gd name="T6" fmla="*/ 189 w 197"/>
                    <a:gd name="T7" fmla="*/ 115 h 303"/>
                    <a:gd name="T8" fmla="*/ 174 w 197"/>
                    <a:gd name="T9" fmla="*/ 111 h 303"/>
                    <a:gd name="T10" fmla="*/ 157 w 197"/>
                    <a:gd name="T11" fmla="*/ 114 h 303"/>
                    <a:gd name="T12" fmla="*/ 145 w 197"/>
                    <a:gd name="T13" fmla="*/ 98 h 303"/>
                    <a:gd name="T14" fmla="*/ 128 w 197"/>
                    <a:gd name="T15" fmla="*/ 98 h 303"/>
                    <a:gd name="T16" fmla="*/ 114 w 197"/>
                    <a:gd name="T17" fmla="*/ 97 h 303"/>
                    <a:gd name="T18" fmla="*/ 110 w 197"/>
                    <a:gd name="T19" fmla="*/ 80 h 303"/>
                    <a:gd name="T20" fmla="*/ 105 w 197"/>
                    <a:gd name="T21" fmla="*/ 61 h 303"/>
                    <a:gd name="T22" fmla="*/ 101 w 197"/>
                    <a:gd name="T23" fmla="*/ 52 h 303"/>
                    <a:gd name="T24" fmla="*/ 121 w 197"/>
                    <a:gd name="T25" fmla="*/ 17 h 303"/>
                    <a:gd name="T26" fmla="*/ 136 w 197"/>
                    <a:gd name="T27" fmla="*/ 4 h 303"/>
                    <a:gd name="T28" fmla="*/ 122 w 197"/>
                    <a:gd name="T29" fmla="*/ 5 h 303"/>
                    <a:gd name="T30" fmla="*/ 109 w 197"/>
                    <a:gd name="T31" fmla="*/ 13 h 303"/>
                    <a:gd name="T32" fmla="*/ 86 w 197"/>
                    <a:gd name="T33" fmla="*/ 21 h 303"/>
                    <a:gd name="T34" fmla="*/ 80 w 197"/>
                    <a:gd name="T35" fmla="*/ 27 h 303"/>
                    <a:gd name="T36" fmla="*/ 69 w 197"/>
                    <a:gd name="T37" fmla="*/ 31 h 303"/>
                    <a:gd name="T38" fmla="*/ 64 w 197"/>
                    <a:gd name="T39" fmla="*/ 40 h 303"/>
                    <a:gd name="T40" fmla="*/ 61 w 197"/>
                    <a:gd name="T41" fmla="*/ 53 h 303"/>
                    <a:gd name="T42" fmla="*/ 44 w 197"/>
                    <a:gd name="T43" fmla="*/ 66 h 303"/>
                    <a:gd name="T44" fmla="*/ 37 w 197"/>
                    <a:gd name="T45" fmla="*/ 74 h 303"/>
                    <a:gd name="T46" fmla="*/ 31 w 197"/>
                    <a:gd name="T47" fmla="*/ 72 h 303"/>
                    <a:gd name="T48" fmla="*/ 25 w 197"/>
                    <a:gd name="T49" fmla="*/ 85 h 303"/>
                    <a:gd name="T50" fmla="*/ 27 w 197"/>
                    <a:gd name="T51" fmla="*/ 98 h 303"/>
                    <a:gd name="T52" fmla="*/ 29 w 197"/>
                    <a:gd name="T53" fmla="*/ 114 h 303"/>
                    <a:gd name="T54" fmla="*/ 29 w 197"/>
                    <a:gd name="T55" fmla="*/ 131 h 303"/>
                    <a:gd name="T56" fmla="*/ 31 w 197"/>
                    <a:gd name="T57" fmla="*/ 149 h 303"/>
                    <a:gd name="T58" fmla="*/ 31 w 197"/>
                    <a:gd name="T59" fmla="*/ 154 h 303"/>
                    <a:gd name="T60" fmla="*/ 31 w 197"/>
                    <a:gd name="T61" fmla="*/ 158 h 303"/>
                    <a:gd name="T62" fmla="*/ 23 w 197"/>
                    <a:gd name="T63" fmla="*/ 171 h 303"/>
                    <a:gd name="T64" fmla="*/ 17 w 197"/>
                    <a:gd name="T65" fmla="*/ 179 h 303"/>
                    <a:gd name="T66" fmla="*/ 8 w 197"/>
                    <a:gd name="T67" fmla="*/ 188 h 303"/>
                    <a:gd name="T68" fmla="*/ 0 w 197"/>
                    <a:gd name="T69" fmla="*/ 195 h 303"/>
                    <a:gd name="T70" fmla="*/ 21 w 197"/>
                    <a:gd name="T71" fmla="*/ 211 h 303"/>
                    <a:gd name="T72" fmla="*/ 27 w 197"/>
                    <a:gd name="T73" fmla="*/ 219 h 303"/>
                    <a:gd name="T74" fmla="*/ 43 w 197"/>
                    <a:gd name="T75" fmla="*/ 219 h 303"/>
                    <a:gd name="T76" fmla="*/ 56 w 197"/>
                    <a:gd name="T77" fmla="*/ 224 h 303"/>
                    <a:gd name="T78" fmla="*/ 70 w 197"/>
                    <a:gd name="T79" fmla="*/ 232 h 303"/>
                    <a:gd name="T80" fmla="*/ 80 w 197"/>
                    <a:gd name="T81" fmla="*/ 246 h 303"/>
                    <a:gd name="T82" fmla="*/ 90 w 197"/>
                    <a:gd name="T83" fmla="*/ 256 h 303"/>
                    <a:gd name="T84" fmla="*/ 97 w 197"/>
                    <a:gd name="T85" fmla="*/ 268 h 303"/>
                    <a:gd name="T86" fmla="*/ 114 w 197"/>
                    <a:gd name="T87" fmla="*/ 268 h 303"/>
                    <a:gd name="T88" fmla="*/ 128 w 197"/>
                    <a:gd name="T89" fmla="*/ 267 h 303"/>
                    <a:gd name="T90" fmla="*/ 144 w 197"/>
                    <a:gd name="T91" fmla="*/ 280 h 303"/>
                    <a:gd name="T92" fmla="*/ 141 w 197"/>
                    <a:gd name="T93" fmla="*/ 295 h 303"/>
                    <a:gd name="T94" fmla="*/ 151 w 197"/>
                    <a:gd name="T95" fmla="*/ 280 h 303"/>
                    <a:gd name="T96" fmla="*/ 153 w 197"/>
                    <a:gd name="T97" fmla="*/ 238 h 303"/>
                    <a:gd name="T98" fmla="*/ 145 w 197"/>
                    <a:gd name="T99" fmla="*/ 219 h 303"/>
                    <a:gd name="T100" fmla="*/ 158 w 197"/>
                    <a:gd name="T101" fmla="*/ 212 h 303"/>
                    <a:gd name="T102" fmla="*/ 149 w 197"/>
                    <a:gd name="T103" fmla="*/ 206 h 303"/>
                    <a:gd name="T104" fmla="*/ 157 w 197"/>
                    <a:gd name="T105" fmla="*/ 194 h 303"/>
                    <a:gd name="T106" fmla="*/ 175 w 197"/>
                    <a:gd name="T107" fmla="*/ 190 h 303"/>
                    <a:gd name="T108" fmla="*/ 187 w 197"/>
                    <a:gd name="T109" fmla="*/ 186 h 303"/>
                    <a:gd name="T110" fmla="*/ 193 w 197"/>
                    <a:gd name="T111" fmla="*/ 203 h 303"/>
                    <a:gd name="T112" fmla="*/ 194 w 197"/>
                    <a:gd name="T113" fmla="*/ 19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303">
                      <a:moveTo>
                        <a:pt x="194" y="199"/>
                      </a:moveTo>
                      <a:lnTo>
                        <a:pt x="194" y="195"/>
                      </a:lnTo>
                      <a:lnTo>
                        <a:pt x="193" y="190"/>
                      </a:lnTo>
                      <a:lnTo>
                        <a:pt x="191" y="184"/>
                      </a:lnTo>
                      <a:lnTo>
                        <a:pt x="187" y="177"/>
                      </a:lnTo>
                      <a:lnTo>
                        <a:pt x="183" y="175"/>
                      </a:lnTo>
                      <a:lnTo>
                        <a:pt x="179" y="175"/>
                      </a:lnTo>
                      <a:lnTo>
                        <a:pt x="181" y="173"/>
                      </a:lnTo>
                      <a:lnTo>
                        <a:pt x="183" y="171"/>
                      </a:lnTo>
                      <a:lnTo>
                        <a:pt x="187" y="167"/>
                      </a:lnTo>
                      <a:lnTo>
                        <a:pt x="189" y="166"/>
                      </a:lnTo>
                      <a:lnTo>
                        <a:pt x="189" y="162"/>
                      </a:lnTo>
                      <a:lnTo>
                        <a:pt x="185" y="158"/>
                      </a:lnTo>
                      <a:lnTo>
                        <a:pt x="183" y="151"/>
                      </a:lnTo>
                      <a:lnTo>
                        <a:pt x="181" y="145"/>
                      </a:lnTo>
                      <a:lnTo>
                        <a:pt x="181" y="131"/>
                      </a:lnTo>
                      <a:lnTo>
                        <a:pt x="183" y="129"/>
                      </a:lnTo>
                      <a:lnTo>
                        <a:pt x="185" y="125"/>
                      </a:lnTo>
                      <a:lnTo>
                        <a:pt x="185" y="119"/>
                      </a:lnTo>
                      <a:lnTo>
                        <a:pt x="189" y="115"/>
                      </a:lnTo>
                      <a:lnTo>
                        <a:pt x="189" y="114"/>
                      </a:lnTo>
                      <a:lnTo>
                        <a:pt x="187" y="111"/>
                      </a:lnTo>
                      <a:lnTo>
                        <a:pt x="185" y="110"/>
                      </a:lnTo>
                      <a:lnTo>
                        <a:pt x="179" y="111"/>
                      </a:lnTo>
                      <a:lnTo>
                        <a:pt x="174" y="111"/>
                      </a:lnTo>
                      <a:lnTo>
                        <a:pt x="171" y="114"/>
                      </a:lnTo>
                      <a:lnTo>
                        <a:pt x="166" y="114"/>
                      </a:lnTo>
                      <a:lnTo>
                        <a:pt x="165" y="114"/>
                      </a:lnTo>
                      <a:lnTo>
                        <a:pt x="161" y="114"/>
                      </a:lnTo>
                      <a:lnTo>
                        <a:pt x="157" y="114"/>
                      </a:lnTo>
                      <a:lnTo>
                        <a:pt x="154" y="110"/>
                      </a:lnTo>
                      <a:lnTo>
                        <a:pt x="153" y="109"/>
                      </a:lnTo>
                      <a:lnTo>
                        <a:pt x="149" y="101"/>
                      </a:lnTo>
                      <a:lnTo>
                        <a:pt x="148" y="98"/>
                      </a:lnTo>
                      <a:lnTo>
                        <a:pt x="145" y="98"/>
                      </a:lnTo>
                      <a:lnTo>
                        <a:pt x="141" y="98"/>
                      </a:lnTo>
                      <a:lnTo>
                        <a:pt x="137" y="97"/>
                      </a:lnTo>
                      <a:lnTo>
                        <a:pt x="136" y="97"/>
                      </a:lnTo>
                      <a:lnTo>
                        <a:pt x="132" y="98"/>
                      </a:lnTo>
                      <a:lnTo>
                        <a:pt x="128" y="98"/>
                      </a:lnTo>
                      <a:lnTo>
                        <a:pt x="124" y="98"/>
                      </a:lnTo>
                      <a:lnTo>
                        <a:pt x="122" y="97"/>
                      </a:lnTo>
                      <a:lnTo>
                        <a:pt x="121" y="98"/>
                      </a:lnTo>
                      <a:lnTo>
                        <a:pt x="117" y="98"/>
                      </a:lnTo>
                      <a:lnTo>
                        <a:pt x="114" y="97"/>
                      </a:lnTo>
                      <a:lnTo>
                        <a:pt x="114" y="93"/>
                      </a:lnTo>
                      <a:lnTo>
                        <a:pt x="113" y="92"/>
                      </a:lnTo>
                      <a:lnTo>
                        <a:pt x="109" y="89"/>
                      </a:lnTo>
                      <a:lnTo>
                        <a:pt x="109" y="85"/>
                      </a:lnTo>
                      <a:lnTo>
                        <a:pt x="110" y="80"/>
                      </a:lnTo>
                      <a:lnTo>
                        <a:pt x="113" y="76"/>
                      </a:lnTo>
                      <a:lnTo>
                        <a:pt x="110" y="74"/>
                      </a:lnTo>
                      <a:lnTo>
                        <a:pt x="108" y="68"/>
                      </a:lnTo>
                      <a:lnTo>
                        <a:pt x="108" y="62"/>
                      </a:lnTo>
                      <a:lnTo>
                        <a:pt x="105" y="61"/>
                      </a:lnTo>
                      <a:lnTo>
                        <a:pt x="104" y="58"/>
                      </a:lnTo>
                      <a:lnTo>
                        <a:pt x="104" y="57"/>
                      </a:lnTo>
                      <a:lnTo>
                        <a:pt x="100" y="58"/>
                      </a:lnTo>
                      <a:lnTo>
                        <a:pt x="97" y="58"/>
                      </a:lnTo>
                      <a:lnTo>
                        <a:pt x="101" y="52"/>
                      </a:lnTo>
                      <a:lnTo>
                        <a:pt x="105" y="44"/>
                      </a:lnTo>
                      <a:lnTo>
                        <a:pt x="108" y="34"/>
                      </a:lnTo>
                      <a:lnTo>
                        <a:pt x="109" y="27"/>
                      </a:lnTo>
                      <a:lnTo>
                        <a:pt x="114" y="21"/>
                      </a:lnTo>
                      <a:lnTo>
                        <a:pt x="121" y="17"/>
                      </a:lnTo>
                      <a:lnTo>
                        <a:pt x="122" y="13"/>
                      </a:lnTo>
                      <a:lnTo>
                        <a:pt x="126" y="11"/>
                      </a:lnTo>
                      <a:lnTo>
                        <a:pt x="132" y="9"/>
                      </a:lnTo>
                      <a:lnTo>
                        <a:pt x="136" y="8"/>
                      </a:lnTo>
                      <a:lnTo>
                        <a:pt x="136" y="4"/>
                      </a:lnTo>
                      <a:lnTo>
                        <a:pt x="134" y="1"/>
                      </a:lnTo>
                      <a:lnTo>
                        <a:pt x="130" y="0"/>
                      </a:lnTo>
                      <a:lnTo>
                        <a:pt x="126" y="1"/>
                      </a:lnTo>
                      <a:lnTo>
                        <a:pt x="124" y="4"/>
                      </a:lnTo>
                      <a:lnTo>
                        <a:pt x="122" y="5"/>
                      </a:lnTo>
                      <a:lnTo>
                        <a:pt x="122" y="4"/>
                      </a:lnTo>
                      <a:lnTo>
                        <a:pt x="121" y="4"/>
                      </a:lnTo>
                      <a:lnTo>
                        <a:pt x="121" y="8"/>
                      </a:lnTo>
                      <a:lnTo>
                        <a:pt x="117" y="9"/>
                      </a:lnTo>
                      <a:lnTo>
                        <a:pt x="109" y="13"/>
                      </a:lnTo>
                      <a:lnTo>
                        <a:pt x="104" y="19"/>
                      </a:lnTo>
                      <a:lnTo>
                        <a:pt x="100" y="21"/>
                      </a:lnTo>
                      <a:lnTo>
                        <a:pt x="94" y="21"/>
                      </a:lnTo>
                      <a:lnTo>
                        <a:pt x="88" y="21"/>
                      </a:lnTo>
                      <a:lnTo>
                        <a:pt x="86" y="21"/>
                      </a:lnTo>
                      <a:lnTo>
                        <a:pt x="84" y="24"/>
                      </a:lnTo>
                      <a:lnTo>
                        <a:pt x="82" y="28"/>
                      </a:lnTo>
                      <a:lnTo>
                        <a:pt x="80" y="31"/>
                      </a:lnTo>
                      <a:lnTo>
                        <a:pt x="78" y="28"/>
                      </a:lnTo>
                      <a:lnTo>
                        <a:pt x="80" y="27"/>
                      </a:lnTo>
                      <a:lnTo>
                        <a:pt x="82" y="27"/>
                      </a:lnTo>
                      <a:lnTo>
                        <a:pt x="78" y="24"/>
                      </a:lnTo>
                      <a:lnTo>
                        <a:pt x="74" y="24"/>
                      </a:lnTo>
                      <a:lnTo>
                        <a:pt x="70" y="27"/>
                      </a:lnTo>
                      <a:lnTo>
                        <a:pt x="69" y="31"/>
                      </a:lnTo>
                      <a:lnTo>
                        <a:pt x="66" y="32"/>
                      </a:lnTo>
                      <a:lnTo>
                        <a:pt x="65" y="34"/>
                      </a:lnTo>
                      <a:lnTo>
                        <a:pt x="64" y="36"/>
                      </a:lnTo>
                      <a:lnTo>
                        <a:pt x="64" y="37"/>
                      </a:lnTo>
                      <a:lnTo>
                        <a:pt x="64" y="40"/>
                      </a:lnTo>
                      <a:lnTo>
                        <a:pt x="61" y="40"/>
                      </a:lnTo>
                      <a:lnTo>
                        <a:pt x="64" y="41"/>
                      </a:lnTo>
                      <a:lnTo>
                        <a:pt x="61" y="49"/>
                      </a:lnTo>
                      <a:lnTo>
                        <a:pt x="61" y="52"/>
                      </a:lnTo>
                      <a:lnTo>
                        <a:pt x="61" y="53"/>
                      </a:lnTo>
                      <a:lnTo>
                        <a:pt x="57" y="54"/>
                      </a:lnTo>
                      <a:lnTo>
                        <a:pt x="56" y="54"/>
                      </a:lnTo>
                      <a:lnTo>
                        <a:pt x="52" y="58"/>
                      </a:lnTo>
                      <a:lnTo>
                        <a:pt x="51" y="62"/>
                      </a:lnTo>
                      <a:lnTo>
                        <a:pt x="44" y="66"/>
                      </a:lnTo>
                      <a:lnTo>
                        <a:pt x="40" y="68"/>
                      </a:lnTo>
                      <a:lnTo>
                        <a:pt x="40" y="70"/>
                      </a:lnTo>
                      <a:lnTo>
                        <a:pt x="40" y="78"/>
                      </a:lnTo>
                      <a:lnTo>
                        <a:pt x="39" y="76"/>
                      </a:lnTo>
                      <a:lnTo>
                        <a:pt x="37" y="74"/>
                      </a:lnTo>
                      <a:lnTo>
                        <a:pt x="33" y="69"/>
                      </a:lnTo>
                      <a:lnTo>
                        <a:pt x="33" y="68"/>
                      </a:lnTo>
                      <a:lnTo>
                        <a:pt x="32" y="69"/>
                      </a:lnTo>
                      <a:lnTo>
                        <a:pt x="31" y="70"/>
                      </a:lnTo>
                      <a:lnTo>
                        <a:pt x="31" y="72"/>
                      </a:lnTo>
                      <a:lnTo>
                        <a:pt x="35" y="78"/>
                      </a:lnTo>
                      <a:lnTo>
                        <a:pt x="35" y="81"/>
                      </a:lnTo>
                      <a:lnTo>
                        <a:pt x="33" y="84"/>
                      </a:lnTo>
                      <a:lnTo>
                        <a:pt x="27" y="89"/>
                      </a:lnTo>
                      <a:lnTo>
                        <a:pt x="25" y="85"/>
                      </a:lnTo>
                      <a:lnTo>
                        <a:pt x="25" y="88"/>
                      </a:lnTo>
                      <a:lnTo>
                        <a:pt x="25" y="92"/>
                      </a:lnTo>
                      <a:lnTo>
                        <a:pt x="23" y="93"/>
                      </a:lnTo>
                      <a:lnTo>
                        <a:pt x="23" y="94"/>
                      </a:lnTo>
                      <a:lnTo>
                        <a:pt x="27" y="98"/>
                      </a:lnTo>
                      <a:lnTo>
                        <a:pt x="29" y="105"/>
                      </a:lnTo>
                      <a:lnTo>
                        <a:pt x="31" y="109"/>
                      </a:lnTo>
                      <a:lnTo>
                        <a:pt x="31" y="110"/>
                      </a:lnTo>
                      <a:lnTo>
                        <a:pt x="29" y="111"/>
                      </a:lnTo>
                      <a:lnTo>
                        <a:pt x="29" y="114"/>
                      </a:lnTo>
                      <a:lnTo>
                        <a:pt x="31" y="119"/>
                      </a:lnTo>
                      <a:lnTo>
                        <a:pt x="31" y="122"/>
                      </a:lnTo>
                      <a:lnTo>
                        <a:pt x="29" y="122"/>
                      </a:lnTo>
                      <a:lnTo>
                        <a:pt x="27" y="123"/>
                      </a:lnTo>
                      <a:lnTo>
                        <a:pt x="29" y="131"/>
                      </a:lnTo>
                      <a:lnTo>
                        <a:pt x="31" y="137"/>
                      </a:lnTo>
                      <a:lnTo>
                        <a:pt x="29" y="142"/>
                      </a:lnTo>
                      <a:lnTo>
                        <a:pt x="29" y="146"/>
                      </a:lnTo>
                      <a:lnTo>
                        <a:pt x="29" y="149"/>
                      </a:lnTo>
                      <a:lnTo>
                        <a:pt x="31" y="149"/>
                      </a:lnTo>
                      <a:lnTo>
                        <a:pt x="29" y="150"/>
                      </a:lnTo>
                      <a:lnTo>
                        <a:pt x="27" y="151"/>
                      </a:lnTo>
                      <a:lnTo>
                        <a:pt x="29" y="151"/>
                      </a:lnTo>
                      <a:lnTo>
                        <a:pt x="31" y="151"/>
                      </a:lnTo>
                      <a:lnTo>
                        <a:pt x="31" y="154"/>
                      </a:lnTo>
                      <a:lnTo>
                        <a:pt x="29" y="154"/>
                      </a:lnTo>
                      <a:lnTo>
                        <a:pt x="31" y="155"/>
                      </a:lnTo>
                      <a:lnTo>
                        <a:pt x="33" y="155"/>
                      </a:lnTo>
                      <a:lnTo>
                        <a:pt x="33" y="158"/>
                      </a:lnTo>
                      <a:lnTo>
                        <a:pt x="31" y="158"/>
                      </a:lnTo>
                      <a:lnTo>
                        <a:pt x="33" y="159"/>
                      </a:lnTo>
                      <a:lnTo>
                        <a:pt x="29" y="163"/>
                      </a:lnTo>
                      <a:lnTo>
                        <a:pt x="27" y="167"/>
                      </a:lnTo>
                      <a:lnTo>
                        <a:pt x="25" y="169"/>
                      </a:lnTo>
                      <a:lnTo>
                        <a:pt x="23" y="171"/>
                      </a:lnTo>
                      <a:lnTo>
                        <a:pt x="23" y="173"/>
                      </a:lnTo>
                      <a:lnTo>
                        <a:pt x="21" y="177"/>
                      </a:lnTo>
                      <a:lnTo>
                        <a:pt x="21" y="179"/>
                      </a:lnTo>
                      <a:lnTo>
                        <a:pt x="20" y="179"/>
                      </a:lnTo>
                      <a:lnTo>
                        <a:pt x="17" y="179"/>
                      </a:lnTo>
                      <a:lnTo>
                        <a:pt x="12" y="180"/>
                      </a:lnTo>
                      <a:lnTo>
                        <a:pt x="9" y="182"/>
                      </a:lnTo>
                      <a:lnTo>
                        <a:pt x="8" y="184"/>
                      </a:lnTo>
                      <a:lnTo>
                        <a:pt x="8" y="186"/>
                      </a:lnTo>
                      <a:lnTo>
                        <a:pt x="8" y="188"/>
                      </a:lnTo>
                      <a:lnTo>
                        <a:pt x="8" y="190"/>
                      </a:lnTo>
                      <a:lnTo>
                        <a:pt x="8" y="194"/>
                      </a:lnTo>
                      <a:lnTo>
                        <a:pt x="4" y="192"/>
                      </a:lnTo>
                      <a:lnTo>
                        <a:pt x="3" y="194"/>
                      </a:lnTo>
                      <a:lnTo>
                        <a:pt x="0" y="195"/>
                      </a:lnTo>
                      <a:lnTo>
                        <a:pt x="3" y="195"/>
                      </a:lnTo>
                      <a:lnTo>
                        <a:pt x="7" y="202"/>
                      </a:lnTo>
                      <a:lnTo>
                        <a:pt x="12" y="206"/>
                      </a:lnTo>
                      <a:lnTo>
                        <a:pt x="17" y="208"/>
                      </a:lnTo>
                      <a:lnTo>
                        <a:pt x="21" y="211"/>
                      </a:lnTo>
                      <a:lnTo>
                        <a:pt x="23" y="211"/>
                      </a:lnTo>
                      <a:lnTo>
                        <a:pt x="25" y="212"/>
                      </a:lnTo>
                      <a:lnTo>
                        <a:pt x="27" y="215"/>
                      </a:lnTo>
                      <a:lnTo>
                        <a:pt x="27" y="216"/>
                      </a:lnTo>
                      <a:lnTo>
                        <a:pt x="27" y="219"/>
                      </a:lnTo>
                      <a:lnTo>
                        <a:pt x="31" y="219"/>
                      </a:lnTo>
                      <a:lnTo>
                        <a:pt x="39" y="220"/>
                      </a:lnTo>
                      <a:lnTo>
                        <a:pt x="43" y="220"/>
                      </a:lnTo>
                      <a:lnTo>
                        <a:pt x="44" y="220"/>
                      </a:lnTo>
                      <a:lnTo>
                        <a:pt x="43" y="219"/>
                      </a:lnTo>
                      <a:lnTo>
                        <a:pt x="44" y="219"/>
                      </a:lnTo>
                      <a:lnTo>
                        <a:pt x="47" y="219"/>
                      </a:lnTo>
                      <a:lnTo>
                        <a:pt x="48" y="219"/>
                      </a:lnTo>
                      <a:lnTo>
                        <a:pt x="51" y="223"/>
                      </a:lnTo>
                      <a:lnTo>
                        <a:pt x="56" y="224"/>
                      </a:lnTo>
                      <a:lnTo>
                        <a:pt x="60" y="227"/>
                      </a:lnTo>
                      <a:lnTo>
                        <a:pt x="61" y="226"/>
                      </a:lnTo>
                      <a:lnTo>
                        <a:pt x="64" y="226"/>
                      </a:lnTo>
                      <a:lnTo>
                        <a:pt x="66" y="228"/>
                      </a:lnTo>
                      <a:lnTo>
                        <a:pt x="70" y="232"/>
                      </a:lnTo>
                      <a:lnTo>
                        <a:pt x="74" y="236"/>
                      </a:lnTo>
                      <a:lnTo>
                        <a:pt x="77" y="242"/>
                      </a:lnTo>
                      <a:lnTo>
                        <a:pt x="77" y="243"/>
                      </a:lnTo>
                      <a:lnTo>
                        <a:pt x="78" y="243"/>
                      </a:lnTo>
                      <a:lnTo>
                        <a:pt x="80" y="246"/>
                      </a:lnTo>
                      <a:lnTo>
                        <a:pt x="82" y="247"/>
                      </a:lnTo>
                      <a:lnTo>
                        <a:pt x="86" y="250"/>
                      </a:lnTo>
                      <a:lnTo>
                        <a:pt x="88" y="251"/>
                      </a:lnTo>
                      <a:lnTo>
                        <a:pt x="90" y="252"/>
                      </a:lnTo>
                      <a:lnTo>
                        <a:pt x="90" y="256"/>
                      </a:lnTo>
                      <a:lnTo>
                        <a:pt x="94" y="259"/>
                      </a:lnTo>
                      <a:lnTo>
                        <a:pt x="96" y="260"/>
                      </a:lnTo>
                      <a:lnTo>
                        <a:pt x="96" y="263"/>
                      </a:lnTo>
                      <a:lnTo>
                        <a:pt x="96" y="267"/>
                      </a:lnTo>
                      <a:lnTo>
                        <a:pt x="97" y="268"/>
                      </a:lnTo>
                      <a:lnTo>
                        <a:pt x="100" y="269"/>
                      </a:lnTo>
                      <a:lnTo>
                        <a:pt x="101" y="269"/>
                      </a:lnTo>
                      <a:lnTo>
                        <a:pt x="105" y="269"/>
                      </a:lnTo>
                      <a:lnTo>
                        <a:pt x="109" y="269"/>
                      </a:lnTo>
                      <a:lnTo>
                        <a:pt x="114" y="268"/>
                      </a:lnTo>
                      <a:lnTo>
                        <a:pt x="117" y="267"/>
                      </a:lnTo>
                      <a:lnTo>
                        <a:pt x="118" y="264"/>
                      </a:lnTo>
                      <a:lnTo>
                        <a:pt x="121" y="267"/>
                      </a:lnTo>
                      <a:lnTo>
                        <a:pt x="124" y="268"/>
                      </a:lnTo>
                      <a:lnTo>
                        <a:pt x="128" y="267"/>
                      </a:lnTo>
                      <a:lnTo>
                        <a:pt x="132" y="267"/>
                      </a:lnTo>
                      <a:lnTo>
                        <a:pt x="136" y="269"/>
                      </a:lnTo>
                      <a:lnTo>
                        <a:pt x="141" y="269"/>
                      </a:lnTo>
                      <a:lnTo>
                        <a:pt x="145" y="276"/>
                      </a:lnTo>
                      <a:lnTo>
                        <a:pt x="144" y="280"/>
                      </a:lnTo>
                      <a:lnTo>
                        <a:pt x="140" y="285"/>
                      </a:lnTo>
                      <a:lnTo>
                        <a:pt x="136" y="293"/>
                      </a:lnTo>
                      <a:lnTo>
                        <a:pt x="136" y="295"/>
                      </a:lnTo>
                      <a:lnTo>
                        <a:pt x="137" y="295"/>
                      </a:lnTo>
                      <a:lnTo>
                        <a:pt x="141" y="295"/>
                      </a:lnTo>
                      <a:lnTo>
                        <a:pt x="144" y="295"/>
                      </a:lnTo>
                      <a:lnTo>
                        <a:pt x="148" y="300"/>
                      </a:lnTo>
                      <a:lnTo>
                        <a:pt x="148" y="303"/>
                      </a:lnTo>
                      <a:lnTo>
                        <a:pt x="149" y="296"/>
                      </a:lnTo>
                      <a:lnTo>
                        <a:pt x="151" y="280"/>
                      </a:lnTo>
                      <a:lnTo>
                        <a:pt x="154" y="256"/>
                      </a:lnTo>
                      <a:lnTo>
                        <a:pt x="154" y="251"/>
                      </a:lnTo>
                      <a:lnTo>
                        <a:pt x="154" y="247"/>
                      </a:lnTo>
                      <a:lnTo>
                        <a:pt x="153" y="243"/>
                      </a:lnTo>
                      <a:lnTo>
                        <a:pt x="153" y="238"/>
                      </a:lnTo>
                      <a:lnTo>
                        <a:pt x="151" y="234"/>
                      </a:lnTo>
                      <a:lnTo>
                        <a:pt x="148" y="232"/>
                      </a:lnTo>
                      <a:lnTo>
                        <a:pt x="145" y="226"/>
                      </a:lnTo>
                      <a:lnTo>
                        <a:pt x="145" y="223"/>
                      </a:lnTo>
                      <a:lnTo>
                        <a:pt x="145" y="219"/>
                      </a:lnTo>
                      <a:lnTo>
                        <a:pt x="145" y="215"/>
                      </a:lnTo>
                      <a:lnTo>
                        <a:pt x="151" y="212"/>
                      </a:lnTo>
                      <a:lnTo>
                        <a:pt x="153" y="211"/>
                      </a:lnTo>
                      <a:lnTo>
                        <a:pt x="157" y="212"/>
                      </a:lnTo>
                      <a:lnTo>
                        <a:pt x="158" y="212"/>
                      </a:lnTo>
                      <a:lnTo>
                        <a:pt x="158" y="211"/>
                      </a:lnTo>
                      <a:lnTo>
                        <a:pt x="158" y="207"/>
                      </a:lnTo>
                      <a:lnTo>
                        <a:pt x="154" y="206"/>
                      </a:lnTo>
                      <a:lnTo>
                        <a:pt x="151" y="206"/>
                      </a:lnTo>
                      <a:lnTo>
                        <a:pt x="149" y="206"/>
                      </a:lnTo>
                      <a:lnTo>
                        <a:pt x="148" y="199"/>
                      </a:lnTo>
                      <a:lnTo>
                        <a:pt x="148" y="194"/>
                      </a:lnTo>
                      <a:lnTo>
                        <a:pt x="149" y="194"/>
                      </a:lnTo>
                      <a:lnTo>
                        <a:pt x="153" y="194"/>
                      </a:lnTo>
                      <a:lnTo>
                        <a:pt x="157" y="194"/>
                      </a:lnTo>
                      <a:lnTo>
                        <a:pt x="170" y="194"/>
                      </a:lnTo>
                      <a:lnTo>
                        <a:pt x="171" y="194"/>
                      </a:lnTo>
                      <a:lnTo>
                        <a:pt x="174" y="194"/>
                      </a:lnTo>
                      <a:lnTo>
                        <a:pt x="174" y="190"/>
                      </a:lnTo>
                      <a:lnTo>
                        <a:pt x="175" y="190"/>
                      </a:lnTo>
                      <a:lnTo>
                        <a:pt x="178" y="192"/>
                      </a:lnTo>
                      <a:lnTo>
                        <a:pt x="179" y="194"/>
                      </a:lnTo>
                      <a:lnTo>
                        <a:pt x="181" y="190"/>
                      </a:lnTo>
                      <a:lnTo>
                        <a:pt x="185" y="188"/>
                      </a:lnTo>
                      <a:lnTo>
                        <a:pt x="187" y="186"/>
                      </a:lnTo>
                      <a:lnTo>
                        <a:pt x="189" y="188"/>
                      </a:lnTo>
                      <a:lnTo>
                        <a:pt x="191" y="192"/>
                      </a:lnTo>
                      <a:lnTo>
                        <a:pt x="193" y="195"/>
                      </a:lnTo>
                      <a:lnTo>
                        <a:pt x="193" y="202"/>
                      </a:lnTo>
                      <a:lnTo>
                        <a:pt x="193" y="203"/>
                      </a:lnTo>
                      <a:lnTo>
                        <a:pt x="194" y="203"/>
                      </a:lnTo>
                      <a:lnTo>
                        <a:pt x="197" y="203"/>
                      </a:lnTo>
                      <a:lnTo>
                        <a:pt x="194" y="199"/>
                      </a:lnTo>
                      <a:lnTo>
                        <a:pt x="194" y="199"/>
                      </a:lnTo>
                      <a:lnTo>
                        <a:pt x="194" y="199"/>
                      </a:lnTo>
                      <a:lnTo>
                        <a:pt x="194" y="199"/>
                      </a:lnTo>
                      <a:lnTo>
                        <a:pt x="194" y="199"/>
                      </a:lnTo>
                      <a:lnTo>
                        <a:pt x="194" y="199"/>
                      </a:lnTo>
                      <a:lnTo>
                        <a:pt x="194" y="199"/>
                      </a:lnTo>
                      <a:close/>
                    </a:path>
                  </a:pathLst>
                </a:custGeom>
                <a:solidFill>
                  <a:schemeClr val="accent1"/>
                </a:solidFill>
                <a:ln w="3175">
                  <a:solidFill>
                    <a:schemeClr val="bg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71" name="Freeform 23">
                  <a:extLst>
                    <a:ext uri="{FF2B5EF4-FFF2-40B4-BE49-F238E27FC236}">
                      <a16:creationId xmlns:a16="http://schemas.microsoft.com/office/drawing/2014/main" id="{8370A313-5B4D-47A4-AF43-F6CD3E112DD1}"/>
                    </a:ext>
                  </a:extLst>
                </p:cNvPr>
                <p:cNvSpPr>
                  <a:spLocks noChangeAspect="1"/>
                </p:cNvSpPr>
                <p:nvPr/>
              </p:nvSpPr>
              <p:spPr bwMode="auto">
                <a:xfrm>
                  <a:off x="2502398" y="3788186"/>
                  <a:ext cx="185170" cy="232824"/>
                </a:xfrm>
                <a:custGeom>
                  <a:avLst/>
                  <a:gdLst>
                    <a:gd name="T0" fmla="*/ 13 w 91"/>
                    <a:gd name="T1" fmla="*/ 96 h 117"/>
                    <a:gd name="T2" fmla="*/ 10 w 91"/>
                    <a:gd name="T3" fmla="*/ 100 h 117"/>
                    <a:gd name="T4" fmla="*/ 11 w 91"/>
                    <a:gd name="T5" fmla="*/ 104 h 117"/>
                    <a:gd name="T6" fmla="*/ 11 w 91"/>
                    <a:gd name="T7" fmla="*/ 106 h 117"/>
                    <a:gd name="T8" fmla="*/ 13 w 91"/>
                    <a:gd name="T9" fmla="*/ 104 h 117"/>
                    <a:gd name="T10" fmla="*/ 19 w 91"/>
                    <a:gd name="T11" fmla="*/ 108 h 117"/>
                    <a:gd name="T12" fmla="*/ 23 w 91"/>
                    <a:gd name="T13" fmla="*/ 108 h 117"/>
                    <a:gd name="T14" fmla="*/ 26 w 91"/>
                    <a:gd name="T15" fmla="*/ 113 h 117"/>
                    <a:gd name="T16" fmla="*/ 30 w 91"/>
                    <a:gd name="T17" fmla="*/ 117 h 117"/>
                    <a:gd name="T18" fmla="*/ 34 w 91"/>
                    <a:gd name="T19" fmla="*/ 113 h 117"/>
                    <a:gd name="T20" fmla="*/ 41 w 91"/>
                    <a:gd name="T21" fmla="*/ 93 h 117"/>
                    <a:gd name="T22" fmla="*/ 42 w 91"/>
                    <a:gd name="T23" fmla="*/ 90 h 117"/>
                    <a:gd name="T24" fmla="*/ 46 w 91"/>
                    <a:gd name="T25" fmla="*/ 90 h 117"/>
                    <a:gd name="T26" fmla="*/ 46 w 91"/>
                    <a:gd name="T27" fmla="*/ 86 h 117"/>
                    <a:gd name="T28" fmla="*/ 50 w 91"/>
                    <a:gd name="T29" fmla="*/ 81 h 117"/>
                    <a:gd name="T30" fmla="*/ 61 w 91"/>
                    <a:gd name="T31" fmla="*/ 77 h 117"/>
                    <a:gd name="T32" fmla="*/ 77 w 91"/>
                    <a:gd name="T33" fmla="*/ 68 h 117"/>
                    <a:gd name="T34" fmla="*/ 86 w 91"/>
                    <a:gd name="T35" fmla="*/ 52 h 117"/>
                    <a:gd name="T36" fmla="*/ 90 w 91"/>
                    <a:gd name="T37" fmla="*/ 43 h 117"/>
                    <a:gd name="T38" fmla="*/ 91 w 91"/>
                    <a:gd name="T39" fmla="*/ 39 h 117"/>
                    <a:gd name="T40" fmla="*/ 89 w 91"/>
                    <a:gd name="T41" fmla="*/ 33 h 117"/>
                    <a:gd name="T42" fmla="*/ 86 w 91"/>
                    <a:gd name="T43" fmla="*/ 29 h 117"/>
                    <a:gd name="T44" fmla="*/ 90 w 91"/>
                    <a:gd name="T45" fmla="*/ 28 h 117"/>
                    <a:gd name="T46" fmla="*/ 81 w 91"/>
                    <a:gd name="T47" fmla="*/ 24 h 117"/>
                    <a:gd name="T48" fmla="*/ 77 w 91"/>
                    <a:gd name="T49" fmla="*/ 20 h 117"/>
                    <a:gd name="T50" fmla="*/ 73 w 91"/>
                    <a:gd name="T51" fmla="*/ 20 h 117"/>
                    <a:gd name="T52" fmla="*/ 73 w 91"/>
                    <a:gd name="T53" fmla="*/ 21 h 117"/>
                    <a:gd name="T54" fmla="*/ 61 w 91"/>
                    <a:gd name="T55" fmla="*/ 20 h 117"/>
                    <a:gd name="T56" fmla="*/ 57 w 91"/>
                    <a:gd name="T57" fmla="*/ 17 h 117"/>
                    <a:gd name="T58" fmla="*/ 55 w 91"/>
                    <a:gd name="T59" fmla="*/ 13 h 117"/>
                    <a:gd name="T60" fmla="*/ 51 w 91"/>
                    <a:gd name="T61" fmla="*/ 12 h 117"/>
                    <a:gd name="T62" fmla="*/ 42 w 91"/>
                    <a:gd name="T63" fmla="*/ 7 h 117"/>
                    <a:gd name="T64" fmla="*/ 34 w 91"/>
                    <a:gd name="T65" fmla="*/ 0 h 117"/>
                    <a:gd name="T66" fmla="*/ 30 w 91"/>
                    <a:gd name="T67" fmla="*/ 4 h 117"/>
                    <a:gd name="T68" fmla="*/ 25 w 91"/>
                    <a:gd name="T69" fmla="*/ 7 h 117"/>
                    <a:gd name="T70" fmla="*/ 21 w 91"/>
                    <a:gd name="T71" fmla="*/ 9 h 117"/>
                    <a:gd name="T72" fmla="*/ 13 w 91"/>
                    <a:gd name="T73" fmla="*/ 12 h 117"/>
                    <a:gd name="T74" fmla="*/ 15 w 91"/>
                    <a:gd name="T75" fmla="*/ 20 h 117"/>
                    <a:gd name="T76" fmla="*/ 10 w 91"/>
                    <a:gd name="T77" fmla="*/ 31 h 117"/>
                    <a:gd name="T78" fmla="*/ 10 w 91"/>
                    <a:gd name="T79" fmla="*/ 37 h 117"/>
                    <a:gd name="T80" fmla="*/ 8 w 91"/>
                    <a:gd name="T81" fmla="*/ 39 h 117"/>
                    <a:gd name="T82" fmla="*/ 6 w 91"/>
                    <a:gd name="T83" fmla="*/ 43 h 117"/>
                    <a:gd name="T84" fmla="*/ 2 w 91"/>
                    <a:gd name="T85" fmla="*/ 44 h 117"/>
                    <a:gd name="T86" fmla="*/ 2 w 91"/>
                    <a:gd name="T87" fmla="*/ 52 h 117"/>
                    <a:gd name="T88" fmla="*/ 4 w 91"/>
                    <a:gd name="T89" fmla="*/ 60 h 117"/>
                    <a:gd name="T90" fmla="*/ 2 w 91"/>
                    <a:gd name="T91" fmla="*/ 65 h 117"/>
                    <a:gd name="T92" fmla="*/ 2 w 91"/>
                    <a:gd name="T93" fmla="*/ 69 h 117"/>
                    <a:gd name="T94" fmla="*/ 11 w 91"/>
                    <a:gd name="T95" fmla="*/ 77 h 117"/>
                    <a:gd name="T96" fmla="*/ 15 w 91"/>
                    <a:gd name="T97" fmla="*/ 69 h 117"/>
                    <a:gd name="T98" fmla="*/ 15 w 91"/>
                    <a:gd name="T99" fmla="*/ 73 h 117"/>
                    <a:gd name="T100" fmla="*/ 17 w 91"/>
                    <a:gd name="T101" fmla="*/ 70 h 117"/>
                    <a:gd name="T102" fmla="*/ 17 w 91"/>
                    <a:gd name="T103" fmla="*/ 64 h 117"/>
                    <a:gd name="T104" fmla="*/ 17 w 91"/>
                    <a:gd name="T105" fmla="*/ 68 h 117"/>
                    <a:gd name="T106" fmla="*/ 19 w 91"/>
                    <a:gd name="T107" fmla="*/ 73 h 117"/>
                    <a:gd name="T108" fmla="*/ 17 w 91"/>
                    <a:gd name="T109" fmla="*/ 84 h 117"/>
                    <a:gd name="T110" fmla="*/ 11 w 91"/>
                    <a:gd name="T111" fmla="*/ 88 h 117"/>
                    <a:gd name="T112" fmla="*/ 13 w 91"/>
                    <a:gd name="T113" fmla="*/ 92 h 117"/>
                    <a:gd name="T114" fmla="*/ 13 w 91"/>
                    <a:gd name="T115" fmla="*/ 92 h 117"/>
                    <a:gd name="T116" fmla="*/ 13 w 91"/>
                    <a:gd name="T117" fmla="*/ 92 h 117"/>
                    <a:gd name="T118" fmla="*/ 13 w 91"/>
                    <a:gd name="T119" fmla="*/ 9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 h="117">
                      <a:moveTo>
                        <a:pt x="13" y="92"/>
                      </a:moveTo>
                      <a:lnTo>
                        <a:pt x="13" y="96"/>
                      </a:lnTo>
                      <a:lnTo>
                        <a:pt x="13" y="97"/>
                      </a:lnTo>
                      <a:lnTo>
                        <a:pt x="10" y="100"/>
                      </a:lnTo>
                      <a:lnTo>
                        <a:pt x="10" y="101"/>
                      </a:lnTo>
                      <a:lnTo>
                        <a:pt x="11" y="104"/>
                      </a:lnTo>
                      <a:lnTo>
                        <a:pt x="10" y="108"/>
                      </a:lnTo>
                      <a:lnTo>
                        <a:pt x="11" y="106"/>
                      </a:lnTo>
                      <a:lnTo>
                        <a:pt x="11" y="105"/>
                      </a:lnTo>
                      <a:lnTo>
                        <a:pt x="13" y="104"/>
                      </a:lnTo>
                      <a:lnTo>
                        <a:pt x="15" y="104"/>
                      </a:lnTo>
                      <a:lnTo>
                        <a:pt x="19" y="108"/>
                      </a:lnTo>
                      <a:lnTo>
                        <a:pt x="21" y="108"/>
                      </a:lnTo>
                      <a:lnTo>
                        <a:pt x="23" y="108"/>
                      </a:lnTo>
                      <a:lnTo>
                        <a:pt x="25" y="109"/>
                      </a:lnTo>
                      <a:lnTo>
                        <a:pt x="26" y="113"/>
                      </a:lnTo>
                      <a:lnTo>
                        <a:pt x="29" y="114"/>
                      </a:lnTo>
                      <a:lnTo>
                        <a:pt x="30" y="117"/>
                      </a:lnTo>
                      <a:lnTo>
                        <a:pt x="33" y="114"/>
                      </a:lnTo>
                      <a:lnTo>
                        <a:pt x="34" y="113"/>
                      </a:lnTo>
                      <a:lnTo>
                        <a:pt x="39" y="92"/>
                      </a:lnTo>
                      <a:lnTo>
                        <a:pt x="41" y="93"/>
                      </a:lnTo>
                      <a:lnTo>
                        <a:pt x="42" y="92"/>
                      </a:lnTo>
                      <a:lnTo>
                        <a:pt x="42" y="90"/>
                      </a:lnTo>
                      <a:lnTo>
                        <a:pt x="43" y="88"/>
                      </a:lnTo>
                      <a:lnTo>
                        <a:pt x="46" y="90"/>
                      </a:lnTo>
                      <a:lnTo>
                        <a:pt x="46" y="88"/>
                      </a:lnTo>
                      <a:lnTo>
                        <a:pt x="46" y="86"/>
                      </a:lnTo>
                      <a:lnTo>
                        <a:pt x="47" y="84"/>
                      </a:lnTo>
                      <a:lnTo>
                        <a:pt x="50" y="81"/>
                      </a:lnTo>
                      <a:lnTo>
                        <a:pt x="53" y="78"/>
                      </a:lnTo>
                      <a:lnTo>
                        <a:pt x="61" y="77"/>
                      </a:lnTo>
                      <a:lnTo>
                        <a:pt x="70" y="73"/>
                      </a:lnTo>
                      <a:lnTo>
                        <a:pt x="77" y="68"/>
                      </a:lnTo>
                      <a:lnTo>
                        <a:pt x="82" y="60"/>
                      </a:lnTo>
                      <a:lnTo>
                        <a:pt x="86" y="52"/>
                      </a:lnTo>
                      <a:lnTo>
                        <a:pt x="86" y="51"/>
                      </a:lnTo>
                      <a:lnTo>
                        <a:pt x="90" y="43"/>
                      </a:lnTo>
                      <a:lnTo>
                        <a:pt x="91" y="44"/>
                      </a:lnTo>
                      <a:lnTo>
                        <a:pt x="91" y="39"/>
                      </a:lnTo>
                      <a:lnTo>
                        <a:pt x="90" y="35"/>
                      </a:lnTo>
                      <a:lnTo>
                        <a:pt x="89" y="33"/>
                      </a:lnTo>
                      <a:lnTo>
                        <a:pt x="87" y="31"/>
                      </a:lnTo>
                      <a:lnTo>
                        <a:pt x="86" y="29"/>
                      </a:lnTo>
                      <a:lnTo>
                        <a:pt x="87" y="29"/>
                      </a:lnTo>
                      <a:lnTo>
                        <a:pt x="90" y="28"/>
                      </a:lnTo>
                      <a:lnTo>
                        <a:pt x="86" y="25"/>
                      </a:lnTo>
                      <a:lnTo>
                        <a:pt x="81" y="24"/>
                      </a:lnTo>
                      <a:lnTo>
                        <a:pt x="78" y="20"/>
                      </a:lnTo>
                      <a:lnTo>
                        <a:pt x="77" y="20"/>
                      </a:lnTo>
                      <a:lnTo>
                        <a:pt x="74" y="20"/>
                      </a:lnTo>
                      <a:lnTo>
                        <a:pt x="73" y="20"/>
                      </a:lnTo>
                      <a:lnTo>
                        <a:pt x="74" y="21"/>
                      </a:lnTo>
                      <a:lnTo>
                        <a:pt x="73" y="21"/>
                      </a:lnTo>
                      <a:lnTo>
                        <a:pt x="69" y="21"/>
                      </a:lnTo>
                      <a:lnTo>
                        <a:pt x="61" y="20"/>
                      </a:lnTo>
                      <a:lnTo>
                        <a:pt x="57" y="20"/>
                      </a:lnTo>
                      <a:lnTo>
                        <a:pt x="57" y="17"/>
                      </a:lnTo>
                      <a:lnTo>
                        <a:pt x="57" y="16"/>
                      </a:lnTo>
                      <a:lnTo>
                        <a:pt x="55" y="13"/>
                      </a:lnTo>
                      <a:lnTo>
                        <a:pt x="53" y="12"/>
                      </a:lnTo>
                      <a:lnTo>
                        <a:pt x="51" y="12"/>
                      </a:lnTo>
                      <a:lnTo>
                        <a:pt x="47" y="9"/>
                      </a:lnTo>
                      <a:lnTo>
                        <a:pt x="42" y="7"/>
                      </a:lnTo>
                      <a:lnTo>
                        <a:pt x="37" y="3"/>
                      </a:lnTo>
                      <a:lnTo>
                        <a:pt x="34" y="0"/>
                      </a:lnTo>
                      <a:lnTo>
                        <a:pt x="33" y="7"/>
                      </a:lnTo>
                      <a:lnTo>
                        <a:pt x="30" y="4"/>
                      </a:lnTo>
                      <a:lnTo>
                        <a:pt x="29" y="4"/>
                      </a:lnTo>
                      <a:lnTo>
                        <a:pt x="25" y="7"/>
                      </a:lnTo>
                      <a:lnTo>
                        <a:pt x="23" y="8"/>
                      </a:lnTo>
                      <a:lnTo>
                        <a:pt x="21" y="9"/>
                      </a:lnTo>
                      <a:lnTo>
                        <a:pt x="19" y="9"/>
                      </a:lnTo>
                      <a:lnTo>
                        <a:pt x="13" y="12"/>
                      </a:lnTo>
                      <a:lnTo>
                        <a:pt x="13" y="16"/>
                      </a:lnTo>
                      <a:lnTo>
                        <a:pt x="15" y="20"/>
                      </a:lnTo>
                      <a:lnTo>
                        <a:pt x="13" y="25"/>
                      </a:lnTo>
                      <a:lnTo>
                        <a:pt x="10" y="31"/>
                      </a:lnTo>
                      <a:lnTo>
                        <a:pt x="8" y="35"/>
                      </a:lnTo>
                      <a:lnTo>
                        <a:pt x="10" y="37"/>
                      </a:lnTo>
                      <a:lnTo>
                        <a:pt x="11" y="37"/>
                      </a:lnTo>
                      <a:lnTo>
                        <a:pt x="8" y="39"/>
                      </a:lnTo>
                      <a:lnTo>
                        <a:pt x="8" y="40"/>
                      </a:lnTo>
                      <a:lnTo>
                        <a:pt x="6" y="43"/>
                      </a:lnTo>
                      <a:lnTo>
                        <a:pt x="4" y="43"/>
                      </a:lnTo>
                      <a:lnTo>
                        <a:pt x="2" y="44"/>
                      </a:lnTo>
                      <a:lnTo>
                        <a:pt x="4" y="51"/>
                      </a:lnTo>
                      <a:lnTo>
                        <a:pt x="2" y="52"/>
                      </a:lnTo>
                      <a:lnTo>
                        <a:pt x="2" y="56"/>
                      </a:lnTo>
                      <a:lnTo>
                        <a:pt x="4" y="60"/>
                      </a:lnTo>
                      <a:lnTo>
                        <a:pt x="4" y="64"/>
                      </a:lnTo>
                      <a:lnTo>
                        <a:pt x="2" y="65"/>
                      </a:lnTo>
                      <a:lnTo>
                        <a:pt x="0" y="65"/>
                      </a:lnTo>
                      <a:lnTo>
                        <a:pt x="2" y="69"/>
                      </a:lnTo>
                      <a:lnTo>
                        <a:pt x="4" y="69"/>
                      </a:lnTo>
                      <a:lnTo>
                        <a:pt x="11" y="77"/>
                      </a:lnTo>
                      <a:lnTo>
                        <a:pt x="13" y="70"/>
                      </a:lnTo>
                      <a:lnTo>
                        <a:pt x="15" y="69"/>
                      </a:lnTo>
                      <a:lnTo>
                        <a:pt x="15" y="70"/>
                      </a:lnTo>
                      <a:lnTo>
                        <a:pt x="15" y="73"/>
                      </a:lnTo>
                      <a:lnTo>
                        <a:pt x="17" y="73"/>
                      </a:lnTo>
                      <a:lnTo>
                        <a:pt x="17" y="70"/>
                      </a:lnTo>
                      <a:lnTo>
                        <a:pt x="17" y="68"/>
                      </a:lnTo>
                      <a:lnTo>
                        <a:pt x="17" y="64"/>
                      </a:lnTo>
                      <a:lnTo>
                        <a:pt x="19" y="64"/>
                      </a:lnTo>
                      <a:lnTo>
                        <a:pt x="17" y="68"/>
                      </a:lnTo>
                      <a:lnTo>
                        <a:pt x="19" y="70"/>
                      </a:lnTo>
                      <a:lnTo>
                        <a:pt x="19" y="73"/>
                      </a:lnTo>
                      <a:lnTo>
                        <a:pt x="19" y="77"/>
                      </a:lnTo>
                      <a:lnTo>
                        <a:pt x="17" y="84"/>
                      </a:lnTo>
                      <a:lnTo>
                        <a:pt x="13" y="86"/>
                      </a:lnTo>
                      <a:lnTo>
                        <a:pt x="11" y="88"/>
                      </a:lnTo>
                      <a:lnTo>
                        <a:pt x="11" y="88"/>
                      </a:lnTo>
                      <a:lnTo>
                        <a:pt x="13" y="92"/>
                      </a:lnTo>
                      <a:lnTo>
                        <a:pt x="13" y="92"/>
                      </a:lnTo>
                      <a:lnTo>
                        <a:pt x="13" y="92"/>
                      </a:lnTo>
                      <a:lnTo>
                        <a:pt x="13" y="92"/>
                      </a:lnTo>
                      <a:lnTo>
                        <a:pt x="13" y="92"/>
                      </a:lnTo>
                      <a:lnTo>
                        <a:pt x="13" y="92"/>
                      </a:lnTo>
                      <a:lnTo>
                        <a:pt x="13" y="92"/>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72" name="Freeform 24">
                  <a:extLst>
                    <a:ext uri="{FF2B5EF4-FFF2-40B4-BE49-F238E27FC236}">
                      <a16:creationId xmlns:a16="http://schemas.microsoft.com/office/drawing/2014/main" id="{67BBDA7C-8618-D23A-DD35-3277B52C9EA9}"/>
                    </a:ext>
                  </a:extLst>
                </p:cNvPr>
                <p:cNvSpPr>
                  <a:spLocks noChangeAspect="1"/>
                </p:cNvSpPr>
                <p:nvPr/>
              </p:nvSpPr>
              <p:spPr bwMode="auto">
                <a:xfrm>
                  <a:off x="3149475" y="4536406"/>
                  <a:ext cx="276738" cy="298492"/>
                </a:xfrm>
                <a:custGeom>
                  <a:avLst/>
                  <a:gdLst>
                    <a:gd name="T0" fmla="*/ 10 w 136"/>
                    <a:gd name="T1" fmla="*/ 61 h 150"/>
                    <a:gd name="T2" fmla="*/ 15 w 136"/>
                    <a:gd name="T3" fmla="*/ 70 h 150"/>
                    <a:gd name="T4" fmla="*/ 24 w 136"/>
                    <a:gd name="T5" fmla="*/ 75 h 150"/>
                    <a:gd name="T6" fmla="*/ 32 w 136"/>
                    <a:gd name="T7" fmla="*/ 83 h 150"/>
                    <a:gd name="T8" fmla="*/ 40 w 136"/>
                    <a:gd name="T9" fmla="*/ 85 h 150"/>
                    <a:gd name="T10" fmla="*/ 48 w 136"/>
                    <a:gd name="T11" fmla="*/ 87 h 150"/>
                    <a:gd name="T12" fmla="*/ 59 w 136"/>
                    <a:gd name="T13" fmla="*/ 94 h 150"/>
                    <a:gd name="T14" fmla="*/ 72 w 136"/>
                    <a:gd name="T15" fmla="*/ 101 h 150"/>
                    <a:gd name="T16" fmla="*/ 76 w 136"/>
                    <a:gd name="T17" fmla="*/ 105 h 150"/>
                    <a:gd name="T18" fmla="*/ 84 w 136"/>
                    <a:gd name="T19" fmla="*/ 106 h 150"/>
                    <a:gd name="T20" fmla="*/ 88 w 136"/>
                    <a:gd name="T21" fmla="*/ 111 h 150"/>
                    <a:gd name="T22" fmla="*/ 84 w 136"/>
                    <a:gd name="T23" fmla="*/ 119 h 150"/>
                    <a:gd name="T24" fmla="*/ 80 w 136"/>
                    <a:gd name="T25" fmla="*/ 127 h 150"/>
                    <a:gd name="T26" fmla="*/ 80 w 136"/>
                    <a:gd name="T27" fmla="*/ 135 h 150"/>
                    <a:gd name="T28" fmla="*/ 76 w 136"/>
                    <a:gd name="T29" fmla="*/ 142 h 150"/>
                    <a:gd name="T30" fmla="*/ 76 w 136"/>
                    <a:gd name="T31" fmla="*/ 146 h 150"/>
                    <a:gd name="T32" fmla="*/ 85 w 136"/>
                    <a:gd name="T33" fmla="*/ 144 h 150"/>
                    <a:gd name="T34" fmla="*/ 97 w 136"/>
                    <a:gd name="T35" fmla="*/ 148 h 150"/>
                    <a:gd name="T36" fmla="*/ 105 w 136"/>
                    <a:gd name="T37" fmla="*/ 148 h 150"/>
                    <a:gd name="T38" fmla="*/ 108 w 136"/>
                    <a:gd name="T39" fmla="*/ 148 h 150"/>
                    <a:gd name="T40" fmla="*/ 112 w 136"/>
                    <a:gd name="T41" fmla="*/ 148 h 150"/>
                    <a:gd name="T42" fmla="*/ 118 w 136"/>
                    <a:gd name="T43" fmla="*/ 146 h 150"/>
                    <a:gd name="T44" fmla="*/ 121 w 136"/>
                    <a:gd name="T45" fmla="*/ 146 h 150"/>
                    <a:gd name="T46" fmla="*/ 124 w 136"/>
                    <a:gd name="T47" fmla="*/ 140 h 150"/>
                    <a:gd name="T48" fmla="*/ 129 w 136"/>
                    <a:gd name="T49" fmla="*/ 138 h 150"/>
                    <a:gd name="T50" fmla="*/ 133 w 136"/>
                    <a:gd name="T51" fmla="*/ 132 h 150"/>
                    <a:gd name="T52" fmla="*/ 133 w 136"/>
                    <a:gd name="T53" fmla="*/ 127 h 150"/>
                    <a:gd name="T54" fmla="*/ 133 w 136"/>
                    <a:gd name="T55" fmla="*/ 115 h 150"/>
                    <a:gd name="T56" fmla="*/ 133 w 136"/>
                    <a:gd name="T57" fmla="*/ 111 h 150"/>
                    <a:gd name="T58" fmla="*/ 136 w 136"/>
                    <a:gd name="T59" fmla="*/ 97 h 150"/>
                    <a:gd name="T60" fmla="*/ 136 w 136"/>
                    <a:gd name="T61" fmla="*/ 89 h 150"/>
                    <a:gd name="T62" fmla="*/ 133 w 136"/>
                    <a:gd name="T63" fmla="*/ 83 h 150"/>
                    <a:gd name="T64" fmla="*/ 128 w 136"/>
                    <a:gd name="T65" fmla="*/ 83 h 150"/>
                    <a:gd name="T66" fmla="*/ 120 w 136"/>
                    <a:gd name="T67" fmla="*/ 85 h 150"/>
                    <a:gd name="T68" fmla="*/ 114 w 136"/>
                    <a:gd name="T69" fmla="*/ 75 h 150"/>
                    <a:gd name="T70" fmla="*/ 108 w 136"/>
                    <a:gd name="T71" fmla="*/ 61 h 150"/>
                    <a:gd name="T72" fmla="*/ 101 w 136"/>
                    <a:gd name="T73" fmla="*/ 54 h 150"/>
                    <a:gd name="T74" fmla="*/ 95 w 136"/>
                    <a:gd name="T75" fmla="*/ 53 h 150"/>
                    <a:gd name="T76" fmla="*/ 92 w 136"/>
                    <a:gd name="T77" fmla="*/ 58 h 150"/>
                    <a:gd name="T78" fmla="*/ 84 w 136"/>
                    <a:gd name="T79" fmla="*/ 54 h 150"/>
                    <a:gd name="T80" fmla="*/ 76 w 136"/>
                    <a:gd name="T81" fmla="*/ 53 h 150"/>
                    <a:gd name="T82" fmla="*/ 72 w 136"/>
                    <a:gd name="T83" fmla="*/ 47 h 150"/>
                    <a:gd name="T84" fmla="*/ 75 w 136"/>
                    <a:gd name="T85" fmla="*/ 41 h 150"/>
                    <a:gd name="T86" fmla="*/ 72 w 136"/>
                    <a:gd name="T87" fmla="*/ 40 h 150"/>
                    <a:gd name="T88" fmla="*/ 75 w 136"/>
                    <a:gd name="T89" fmla="*/ 32 h 150"/>
                    <a:gd name="T90" fmla="*/ 72 w 136"/>
                    <a:gd name="T91" fmla="*/ 26 h 150"/>
                    <a:gd name="T92" fmla="*/ 68 w 136"/>
                    <a:gd name="T93" fmla="*/ 18 h 150"/>
                    <a:gd name="T94" fmla="*/ 67 w 136"/>
                    <a:gd name="T95" fmla="*/ 14 h 150"/>
                    <a:gd name="T96" fmla="*/ 67 w 136"/>
                    <a:gd name="T97" fmla="*/ 10 h 150"/>
                    <a:gd name="T98" fmla="*/ 59 w 136"/>
                    <a:gd name="T99" fmla="*/ 4 h 150"/>
                    <a:gd name="T100" fmla="*/ 45 w 136"/>
                    <a:gd name="T101" fmla="*/ 0 h 150"/>
                    <a:gd name="T102" fmla="*/ 32 w 136"/>
                    <a:gd name="T103" fmla="*/ 1 h 150"/>
                    <a:gd name="T104" fmla="*/ 10 w 136"/>
                    <a:gd name="T105" fmla="*/ 6 h 150"/>
                    <a:gd name="T106" fmla="*/ 6 w 136"/>
                    <a:gd name="T107" fmla="*/ 17 h 150"/>
                    <a:gd name="T108" fmla="*/ 4 w 136"/>
                    <a:gd name="T109" fmla="*/ 26 h 150"/>
                    <a:gd name="T110" fmla="*/ 0 w 136"/>
                    <a:gd name="T111" fmla="*/ 53 h 150"/>
                    <a:gd name="T112" fmla="*/ 6 w 136"/>
                    <a:gd name="T113" fmla="*/ 58 h 150"/>
                    <a:gd name="T114" fmla="*/ 6 w 136"/>
                    <a:gd name="T115" fmla="*/ 58 h 150"/>
                    <a:gd name="T116" fmla="*/ 6 w 136"/>
                    <a:gd name="T117" fmla="*/ 58 h 150"/>
                    <a:gd name="T118" fmla="*/ 6 w 136"/>
                    <a:gd name="T11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 h="150">
                      <a:moveTo>
                        <a:pt x="6" y="58"/>
                      </a:moveTo>
                      <a:lnTo>
                        <a:pt x="10" y="61"/>
                      </a:lnTo>
                      <a:lnTo>
                        <a:pt x="11" y="66"/>
                      </a:lnTo>
                      <a:lnTo>
                        <a:pt x="15" y="70"/>
                      </a:lnTo>
                      <a:lnTo>
                        <a:pt x="18" y="71"/>
                      </a:lnTo>
                      <a:lnTo>
                        <a:pt x="24" y="75"/>
                      </a:lnTo>
                      <a:lnTo>
                        <a:pt x="28" y="81"/>
                      </a:lnTo>
                      <a:lnTo>
                        <a:pt x="32" y="83"/>
                      </a:lnTo>
                      <a:lnTo>
                        <a:pt x="36" y="83"/>
                      </a:lnTo>
                      <a:lnTo>
                        <a:pt x="40" y="85"/>
                      </a:lnTo>
                      <a:lnTo>
                        <a:pt x="44" y="85"/>
                      </a:lnTo>
                      <a:lnTo>
                        <a:pt x="48" y="87"/>
                      </a:lnTo>
                      <a:lnTo>
                        <a:pt x="51" y="89"/>
                      </a:lnTo>
                      <a:lnTo>
                        <a:pt x="59" y="94"/>
                      </a:lnTo>
                      <a:lnTo>
                        <a:pt x="67" y="98"/>
                      </a:lnTo>
                      <a:lnTo>
                        <a:pt x="72" y="101"/>
                      </a:lnTo>
                      <a:lnTo>
                        <a:pt x="75" y="102"/>
                      </a:lnTo>
                      <a:lnTo>
                        <a:pt x="76" y="105"/>
                      </a:lnTo>
                      <a:lnTo>
                        <a:pt x="80" y="105"/>
                      </a:lnTo>
                      <a:lnTo>
                        <a:pt x="84" y="106"/>
                      </a:lnTo>
                      <a:lnTo>
                        <a:pt x="85" y="110"/>
                      </a:lnTo>
                      <a:lnTo>
                        <a:pt x="88" y="111"/>
                      </a:lnTo>
                      <a:lnTo>
                        <a:pt x="85" y="115"/>
                      </a:lnTo>
                      <a:lnTo>
                        <a:pt x="84" y="119"/>
                      </a:lnTo>
                      <a:lnTo>
                        <a:pt x="81" y="124"/>
                      </a:lnTo>
                      <a:lnTo>
                        <a:pt x="80" y="127"/>
                      </a:lnTo>
                      <a:lnTo>
                        <a:pt x="80" y="131"/>
                      </a:lnTo>
                      <a:lnTo>
                        <a:pt x="80" y="135"/>
                      </a:lnTo>
                      <a:lnTo>
                        <a:pt x="79" y="136"/>
                      </a:lnTo>
                      <a:lnTo>
                        <a:pt x="76" y="142"/>
                      </a:lnTo>
                      <a:lnTo>
                        <a:pt x="76" y="144"/>
                      </a:lnTo>
                      <a:lnTo>
                        <a:pt x="76" y="146"/>
                      </a:lnTo>
                      <a:lnTo>
                        <a:pt x="80" y="144"/>
                      </a:lnTo>
                      <a:lnTo>
                        <a:pt x="85" y="144"/>
                      </a:lnTo>
                      <a:lnTo>
                        <a:pt x="93" y="148"/>
                      </a:lnTo>
                      <a:lnTo>
                        <a:pt x="97" y="148"/>
                      </a:lnTo>
                      <a:lnTo>
                        <a:pt x="103" y="148"/>
                      </a:lnTo>
                      <a:lnTo>
                        <a:pt x="105" y="148"/>
                      </a:lnTo>
                      <a:lnTo>
                        <a:pt x="107" y="148"/>
                      </a:lnTo>
                      <a:lnTo>
                        <a:pt x="108" y="148"/>
                      </a:lnTo>
                      <a:lnTo>
                        <a:pt x="112" y="150"/>
                      </a:lnTo>
                      <a:lnTo>
                        <a:pt x="112" y="148"/>
                      </a:lnTo>
                      <a:lnTo>
                        <a:pt x="116" y="146"/>
                      </a:lnTo>
                      <a:lnTo>
                        <a:pt x="118" y="146"/>
                      </a:lnTo>
                      <a:lnTo>
                        <a:pt x="120" y="148"/>
                      </a:lnTo>
                      <a:lnTo>
                        <a:pt x="121" y="146"/>
                      </a:lnTo>
                      <a:lnTo>
                        <a:pt x="124" y="144"/>
                      </a:lnTo>
                      <a:lnTo>
                        <a:pt x="124" y="140"/>
                      </a:lnTo>
                      <a:lnTo>
                        <a:pt x="128" y="138"/>
                      </a:lnTo>
                      <a:lnTo>
                        <a:pt x="129" y="138"/>
                      </a:lnTo>
                      <a:lnTo>
                        <a:pt x="132" y="132"/>
                      </a:lnTo>
                      <a:lnTo>
                        <a:pt x="133" y="132"/>
                      </a:lnTo>
                      <a:lnTo>
                        <a:pt x="133" y="131"/>
                      </a:lnTo>
                      <a:lnTo>
                        <a:pt x="133" y="127"/>
                      </a:lnTo>
                      <a:lnTo>
                        <a:pt x="133" y="118"/>
                      </a:lnTo>
                      <a:lnTo>
                        <a:pt x="133" y="115"/>
                      </a:lnTo>
                      <a:lnTo>
                        <a:pt x="133" y="114"/>
                      </a:lnTo>
                      <a:lnTo>
                        <a:pt x="133" y="111"/>
                      </a:lnTo>
                      <a:lnTo>
                        <a:pt x="136" y="101"/>
                      </a:lnTo>
                      <a:lnTo>
                        <a:pt x="136" y="97"/>
                      </a:lnTo>
                      <a:lnTo>
                        <a:pt x="136" y="93"/>
                      </a:lnTo>
                      <a:lnTo>
                        <a:pt x="136" y="89"/>
                      </a:lnTo>
                      <a:lnTo>
                        <a:pt x="136" y="87"/>
                      </a:lnTo>
                      <a:lnTo>
                        <a:pt x="133" y="83"/>
                      </a:lnTo>
                      <a:lnTo>
                        <a:pt x="129" y="83"/>
                      </a:lnTo>
                      <a:lnTo>
                        <a:pt x="128" y="83"/>
                      </a:lnTo>
                      <a:lnTo>
                        <a:pt x="124" y="85"/>
                      </a:lnTo>
                      <a:lnTo>
                        <a:pt x="120" y="85"/>
                      </a:lnTo>
                      <a:lnTo>
                        <a:pt x="118" y="83"/>
                      </a:lnTo>
                      <a:lnTo>
                        <a:pt x="114" y="75"/>
                      </a:lnTo>
                      <a:lnTo>
                        <a:pt x="112" y="67"/>
                      </a:lnTo>
                      <a:lnTo>
                        <a:pt x="108" y="61"/>
                      </a:lnTo>
                      <a:lnTo>
                        <a:pt x="105" y="54"/>
                      </a:lnTo>
                      <a:lnTo>
                        <a:pt x="101" y="54"/>
                      </a:lnTo>
                      <a:lnTo>
                        <a:pt x="99" y="53"/>
                      </a:lnTo>
                      <a:lnTo>
                        <a:pt x="95" y="53"/>
                      </a:lnTo>
                      <a:lnTo>
                        <a:pt x="93" y="54"/>
                      </a:lnTo>
                      <a:lnTo>
                        <a:pt x="92" y="58"/>
                      </a:lnTo>
                      <a:lnTo>
                        <a:pt x="88" y="54"/>
                      </a:lnTo>
                      <a:lnTo>
                        <a:pt x="84" y="54"/>
                      </a:lnTo>
                      <a:lnTo>
                        <a:pt x="80" y="53"/>
                      </a:lnTo>
                      <a:lnTo>
                        <a:pt x="76" y="53"/>
                      </a:lnTo>
                      <a:lnTo>
                        <a:pt x="72" y="50"/>
                      </a:lnTo>
                      <a:lnTo>
                        <a:pt x="72" y="47"/>
                      </a:lnTo>
                      <a:lnTo>
                        <a:pt x="75" y="45"/>
                      </a:lnTo>
                      <a:lnTo>
                        <a:pt x="75" y="41"/>
                      </a:lnTo>
                      <a:lnTo>
                        <a:pt x="75" y="41"/>
                      </a:lnTo>
                      <a:lnTo>
                        <a:pt x="72" y="40"/>
                      </a:lnTo>
                      <a:lnTo>
                        <a:pt x="75" y="36"/>
                      </a:lnTo>
                      <a:lnTo>
                        <a:pt x="75" y="32"/>
                      </a:lnTo>
                      <a:lnTo>
                        <a:pt x="72" y="28"/>
                      </a:lnTo>
                      <a:lnTo>
                        <a:pt x="72" y="26"/>
                      </a:lnTo>
                      <a:lnTo>
                        <a:pt x="71" y="22"/>
                      </a:lnTo>
                      <a:lnTo>
                        <a:pt x="68" y="18"/>
                      </a:lnTo>
                      <a:lnTo>
                        <a:pt x="67" y="14"/>
                      </a:lnTo>
                      <a:lnTo>
                        <a:pt x="67" y="14"/>
                      </a:lnTo>
                      <a:lnTo>
                        <a:pt x="67" y="13"/>
                      </a:lnTo>
                      <a:lnTo>
                        <a:pt x="67" y="10"/>
                      </a:lnTo>
                      <a:lnTo>
                        <a:pt x="64" y="6"/>
                      </a:lnTo>
                      <a:lnTo>
                        <a:pt x="59" y="4"/>
                      </a:lnTo>
                      <a:lnTo>
                        <a:pt x="51" y="1"/>
                      </a:lnTo>
                      <a:lnTo>
                        <a:pt x="45" y="0"/>
                      </a:lnTo>
                      <a:lnTo>
                        <a:pt x="40" y="0"/>
                      </a:lnTo>
                      <a:lnTo>
                        <a:pt x="32" y="1"/>
                      </a:lnTo>
                      <a:lnTo>
                        <a:pt x="14" y="5"/>
                      </a:lnTo>
                      <a:lnTo>
                        <a:pt x="10" y="6"/>
                      </a:lnTo>
                      <a:lnTo>
                        <a:pt x="7" y="9"/>
                      </a:lnTo>
                      <a:lnTo>
                        <a:pt x="6" y="17"/>
                      </a:lnTo>
                      <a:lnTo>
                        <a:pt x="4" y="20"/>
                      </a:lnTo>
                      <a:lnTo>
                        <a:pt x="4" y="26"/>
                      </a:lnTo>
                      <a:lnTo>
                        <a:pt x="4" y="36"/>
                      </a:lnTo>
                      <a:lnTo>
                        <a:pt x="0" y="53"/>
                      </a:lnTo>
                      <a:lnTo>
                        <a:pt x="4" y="57"/>
                      </a:lnTo>
                      <a:lnTo>
                        <a:pt x="6" y="58"/>
                      </a:lnTo>
                      <a:lnTo>
                        <a:pt x="6" y="58"/>
                      </a:lnTo>
                      <a:lnTo>
                        <a:pt x="6" y="58"/>
                      </a:lnTo>
                      <a:lnTo>
                        <a:pt x="6" y="58"/>
                      </a:lnTo>
                      <a:lnTo>
                        <a:pt x="6" y="58"/>
                      </a:lnTo>
                      <a:lnTo>
                        <a:pt x="6" y="58"/>
                      </a:lnTo>
                      <a:lnTo>
                        <a:pt x="6" y="58"/>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73" name="Freeform 25">
                  <a:extLst>
                    <a:ext uri="{FF2B5EF4-FFF2-40B4-BE49-F238E27FC236}">
                      <a16:creationId xmlns:a16="http://schemas.microsoft.com/office/drawing/2014/main" id="{A3158A44-A17E-D640-9B04-C9CEA57963FD}"/>
                    </a:ext>
                  </a:extLst>
                </p:cNvPr>
                <p:cNvSpPr>
                  <a:spLocks noChangeAspect="1"/>
                </p:cNvSpPr>
                <p:nvPr/>
              </p:nvSpPr>
              <p:spPr bwMode="auto">
                <a:xfrm>
                  <a:off x="2884947" y="4190155"/>
                  <a:ext cx="411037" cy="477587"/>
                </a:xfrm>
                <a:custGeom>
                  <a:avLst/>
                  <a:gdLst>
                    <a:gd name="T0" fmla="*/ 149 w 152"/>
                    <a:gd name="T1" fmla="*/ 108 h 181"/>
                    <a:gd name="T2" fmla="*/ 146 w 152"/>
                    <a:gd name="T3" fmla="*/ 106 h 181"/>
                    <a:gd name="T4" fmla="*/ 139 w 152"/>
                    <a:gd name="T5" fmla="*/ 96 h 181"/>
                    <a:gd name="T6" fmla="*/ 129 w 152"/>
                    <a:gd name="T7" fmla="*/ 91 h 181"/>
                    <a:gd name="T8" fmla="*/ 119 w 152"/>
                    <a:gd name="T9" fmla="*/ 89 h 181"/>
                    <a:gd name="T10" fmla="*/ 115 w 152"/>
                    <a:gd name="T11" fmla="*/ 78 h 181"/>
                    <a:gd name="T12" fmla="*/ 116 w 152"/>
                    <a:gd name="T13" fmla="*/ 73 h 181"/>
                    <a:gd name="T14" fmla="*/ 114 w 152"/>
                    <a:gd name="T15" fmla="*/ 58 h 181"/>
                    <a:gd name="T16" fmla="*/ 103 w 152"/>
                    <a:gd name="T17" fmla="*/ 52 h 181"/>
                    <a:gd name="T18" fmla="*/ 92 w 152"/>
                    <a:gd name="T19" fmla="*/ 48 h 181"/>
                    <a:gd name="T20" fmla="*/ 86 w 152"/>
                    <a:gd name="T21" fmla="*/ 45 h 181"/>
                    <a:gd name="T22" fmla="*/ 81 w 152"/>
                    <a:gd name="T23" fmla="*/ 42 h 181"/>
                    <a:gd name="T24" fmla="*/ 76 w 152"/>
                    <a:gd name="T25" fmla="*/ 40 h 181"/>
                    <a:gd name="T26" fmla="*/ 72 w 152"/>
                    <a:gd name="T27" fmla="*/ 39 h 181"/>
                    <a:gd name="T28" fmla="*/ 63 w 152"/>
                    <a:gd name="T29" fmla="*/ 35 h 181"/>
                    <a:gd name="T30" fmla="*/ 56 w 152"/>
                    <a:gd name="T31" fmla="*/ 30 h 181"/>
                    <a:gd name="T32" fmla="*/ 53 w 152"/>
                    <a:gd name="T33" fmla="*/ 28 h 181"/>
                    <a:gd name="T34" fmla="*/ 52 w 152"/>
                    <a:gd name="T35" fmla="*/ 17 h 181"/>
                    <a:gd name="T36" fmla="*/ 50 w 152"/>
                    <a:gd name="T37" fmla="*/ 12 h 181"/>
                    <a:gd name="T38" fmla="*/ 50 w 152"/>
                    <a:gd name="T39" fmla="*/ 2 h 181"/>
                    <a:gd name="T40" fmla="*/ 42 w 152"/>
                    <a:gd name="T41" fmla="*/ 2 h 181"/>
                    <a:gd name="T42" fmla="*/ 30 w 152"/>
                    <a:gd name="T43" fmla="*/ 7 h 181"/>
                    <a:gd name="T44" fmla="*/ 25 w 152"/>
                    <a:gd name="T45" fmla="*/ 10 h 181"/>
                    <a:gd name="T46" fmla="*/ 22 w 152"/>
                    <a:gd name="T47" fmla="*/ 13 h 181"/>
                    <a:gd name="T48" fmla="*/ 17 w 152"/>
                    <a:gd name="T49" fmla="*/ 16 h 181"/>
                    <a:gd name="T50" fmla="*/ 12 w 152"/>
                    <a:gd name="T51" fmla="*/ 19 h 181"/>
                    <a:gd name="T52" fmla="*/ 7 w 152"/>
                    <a:gd name="T53" fmla="*/ 17 h 181"/>
                    <a:gd name="T54" fmla="*/ 0 w 152"/>
                    <a:gd name="T55" fmla="*/ 17 h 181"/>
                    <a:gd name="T56" fmla="*/ 10 w 152"/>
                    <a:gd name="T57" fmla="*/ 42 h 181"/>
                    <a:gd name="T58" fmla="*/ 10 w 152"/>
                    <a:gd name="T59" fmla="*/ 50 h 181"/>
                    <a:gd name="T60" fmla="*/ 12 w 152"/>
                    <a:gd name="T61" fmla="*/ 60 h 181"/>
                    <a:gd name="T62" fmla="*/ 7 w 152"/>
                    <a:gd name="T63" fmla="*/ 71 h 181"/>
                    <a:gd name="T64" fmla="*/ 10 w 152"/>
                    <a:gd name="T65" fmla="*/ 77 h 181"/>
                    <a:gd name="T66" fmla="*/ 13 w 152"/>
                    <a:gd name="T67" fmla="*/ 83 h 181"/>
                    <a:gd name="T68" fmla="*/ 16 w 152"/>
                    <a:gd name="T69" fmla="*/ 89 h 181"/>
                    <a:gd name="T70" fmla="*/ 17 w 152"/>
                    <a:gd name="T71" fmla="*/ 91 h 181"/>
                    <a:gd name="T72" fmla="*/ 15 w 152"/>
                    <a:gd name="T73" fmla="*/ 93 h 181"/>
                    <a:gd name="T74" fmla="*/ 9 w 152"/>
                    <a:gd name="T75" fmla="*/ 102 h 181"/>
                    <a:gd name="T76" fmla="*/ 10 w 152"/>
                    <a:gd name="T77" fmla="*/ 109 h 181"/>
                    <a:gd name="T78" fmla="*/ 17 w 152"/>
                    <a:gd name="T79" fmla="*/ 159 h 181"/>
                    <a:gd name="T80" fmla="*/ 38 w 152"/>
                    <a:gd name="T81" fmla="*/ 179 h 181"/>
                    <a:gd name="T82" fmla="*/ 48 w 152"/>
                    <a:gd name="T83" fmla="*/ 175 h 181"/>
                    <a:gd name="T84" fmla="*/ 55 w 152"/>
                    <a:gd name="T85" fmla="*/ 169 h 181"/>
                    <a:gd name="T86" fmla="*/ 60 w 152"/>
                    <a:gd name="T87" fmla="*/ 168 h 181"/>
                    <a:gd name="T88" fmla="*/ 71 w 152"/>
                    <a:gd name="T89" fmla="*/ 169 h 181"/>
                    <a:gd name="T90" fmla="*/ 79 w 152"/>
                    <a:gd name="T91" fmla="*/ 179 h 181"/>
                    <a:gd name="T92" fmla="*/ 83 w 152"/>
                    <a:gd name="T93" fmla="*/ 168 h 181"/>
                    <a:gd name="T94" fmla="*/ 95 w 152"/>
                    <a:gd name="T95" fmla="*/ 168 h 181"/>
                    <a:gd name="T96" fmla="*/ 101 w 152"/>
                    <a:gd name="T97" fmla="*/ 158 h 181"/>
                    <a:gd name="T98" fmla="*/ 102 w 152"/>
                    <a:gd name="T99" fmla="*/ 144 h 181"/>
                    <a:gd name="T100" fmla="*/ 108 w 152"/>
                    <a:gd name="T101" fmla="*/ 135 h 181"/>
                    <a:gd name="T102" fmla="*/ 132 w 152"/>
                    <a:gd name="T103" fmla="*/ 131 h 181"/>
                    <a:gd name="T104" fmla="*/ 146 w 152"/>
                    <a:gd name="T105" fmla="*/ 136 h 181"/>
                    <a:gd name="T106" fmla="*/ 148 w 152"/>
                    <a:gd name="T107" fmla="*/ 142 h 181"/>
                    <a:gd name="T108" fmla="*/ 151 w 152"/>
                    <a:gd name="T109" fmla="*/ 139 h 181"/>
                    <a:gd name="T110" fmla="*/ 151 w 152"/>
                    <a:gd name="T111" fmla="*/ 131 h 181"/>
                    <a:gd name="T112" fmla="*/ 151 w 152"/>
                    <a:gd name="T113" fmla="*/ 12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2" h="181">
                      <a:moveTo>
                        <a:pt x="152" y="116"/>
                      </a:moveTo>
                      <a:cubicBezTo>
                        <a:pt x="151" y="112"/>
                        <a:pt x="151" y="112"/>
                        <a:pt x="151" y="112"/>
                      </a:cubicBezTo>
                      <a:cubicBezTo>
                        <a:pt x="149" y="108"/>
                        <a:pt x="149" y="108"/>
                        <a:pt x="149" y="108"/>
                      </a:cubicBezTo>
                      <a:cubicBezTo>
                        <a:pt x="149" y="106"/>
                        <a:pt x="149" y="106"/>
                        <a:pt x="149" y="106"/>
                      </a:cubicBezTo>
                      <a:cubicBezTo>
                        <a:pt x="148" y="106"/>
                        <a:pt x="148" y="106"/>
                        <a:pt x="148" y="106"/>
                      </a:cubicBezTo>
                      <a:cubicBezTo>
                        <a:pt x="146" y="106"/>
                        <a:pt x="146" y="106"/>
                        <a:pt x="146" y="106"/>
                      </a:cubicBezTo>
                      <a:cubicBezTo>
                        <a:pt x="144" y="106"/>
                        <a:pt x="144" y="106"/>
                        <a:pt x="144" y="106"/>
                      </a:cubicBezTo>
                      <a:cubicBezTo>
                        <a:pt x="141" y="102"/>
                        <a:pt x="141" y="102"/>
                        <a:pt x="141" y="102"/>
                      </a:cubicBezTo>
                      <a:cubicBezTo>
                        <a:pt x="139" y="96"/>
                        <a:pt x="139" y="96"/>
                        <a:pt x="139" y="96"/>
                      </a:cubicBezTo>
                      <a:cubicBezTo>
                        <a:pt x="141" y="91"/>
                        <a:pt x="141" y="91"/>
                        <a:pt x="141" y="91"/>
                      </a:cubicBezTo>
                      <a:cubicBezTo>
                        <a:pt x="135" y="91"/>
                        <a:pt x="135" y="91"/>
                        <a:pt x="135" y="91"/>
                      </a:cubicBezTo>
                      <a:cubicBezTo>
                        <a:pt x="129" y="91"/>
                        <a:pt x="129" y="91"/>
                        <a:pt x="129" y="91"/>
                      </a:cubicBezTo>
                      <a:cubicBezTo>
                        <a:pt x="124" y="91"/>
                        <a:pt x="124" y="91"/>
                        <a:pt x="124" y="91"/>
                      </a:cubicBezTo>
                      <a:cubicBezTo>
                        <a:pt x="122" y="91"/>
                        <a:pt x="122" y="91"/>
                        <a:pt x="122" y="91"/>
                      </a:cubicBezTo>
                      <a:cubicBezTo>
                        <a:pt x="119" y="89"/>
                        <a:pt x="119" y="89"/>
                        <a:pt x="119" y="89"/>
                      </a:cubicBezTo>
                      <a:cubicBezTo>
                        <a:pt x="118" y="85"/>
                        <a:pt x="118" y="85"/>
                        <a:pt x="118" y="85"/>
                      </a:cubicBezTo>
                      <a:cubicBezTo>
                        <a:pt x="118" y="82"/>
                        <a:pt x="118" y="82"/>
                        <a:pt x="118" y="82"/>
                      </a:cubicBezTo>
                      <a:cubicBezTo>
                        <a:pt x="115" y="78"/>
                        <a:pt x="115" y="78"/>
                        <a:pt x="115" y="78"/>
                      </a:cubicBezTo>
                      <a:cubicBezTo>
                        <a:pt x="115" y="76"/>
                        <a:pt x="115" y="76"/>
                        <a:pt x="115" y="76"/>
                      </a:cubicBezTo>
                      <a:cubicBezTo>
                        <a:pt x="114" y="73"/>
                        <a:pt x="114" y="73"/>
                        <a:pt x="114" y="73"/>
                      </a:cubicBezTo>
                      <a:cubicBezTo>
                        <a:pt x="116" y="73"/>
                        <a:pt x="116" y="73"/>
                        <a:pt x="116" y="73"/>
                      </a:cubicBezTo>
                      <a:cubicBezTo>
                        <a:pt x="114" y="63"/>
                        <a:pt x="114" y="63"/>
                        <a:pt x="114" y="63"/>
                      </a:cubicBezTo>
                      <a:cubicBezTo>
                        <a:pt x="114" y="60"/>
                        <a:pt x="114" y="60"/>
                        <a:pt x="114" y="60"/>
                      </a:cubicBezTo>
                      <a:cubicBezTo>
                        <a:pt x="114" y="58"/>
                        <a:pt x="114" y="58"/>
                        <a:pt x="114" y="58"/>
                      </a:cubicBezTo>
                      <a:cubicBezTo>
                        <a:pt x="112" y="56"/>
                        <a:pt x="112" y="56"/>
                        <a:pt x="112" y="56"/>
                      </a:cubicBezTo>
                      <a:cubicBezTo>
                        <a:pt x="106" y="53"/>
                        <a:pt x="106" y="53"/>
                        <a:pt x="106" y="53"/>
                      </a:cubicBezTo>
                      <a:cubicBezTo>
                        <a:pt x="103" y="52"/>
                        <a:pt x="103" y="52"/>
                        <a:pt x="103" y="52"/>
                      </a:cubicBezTo>
                      <a:cubicBezTo>
                        <a:pt x="96" y="52"/>
                        <a:pt x="96" y="52"/>
                        <a:pt x="96" y="52"/>
                      </a:cubicBezTo>
                      <a:cubicBezTo>
                        <a:pt x="93" y="50"/>
                        <a:pt x="93" y="50"/>
                        <a:pt x="93" y="50"/>
                      </a:cubicBezTo>
                      <a:cubicBezTo>
                        <a:pt x="92" y="48"/>
                        <a:pt x="92" y="48"/>
                        <a:pt x="92" y="48"/>
                      </a:cubicBezTo>
                      <a:cubicBezTo>
                        <a:pt x="91" y="48"/>
                        <a:pt x="91" y="48"/>
                        <a:pt x="91" y="48"/>
                      </a:cubicBezTo>
                      <a:cubicBezTo>
                        <a:pt x="89" y="48"/>
                        <a:pt x="89" y="48"/>
                        <a:pt x="89" y="48"/>
                      </a:cubicBezTo>
                      <a:cubicBezTo>
                        <a:pt x="86" y="45"/>
                        <a:pt x="86" y="45"/>
                        <a:pt x="86" y="45"/>
                      </a:cubicBezTo>
                      <a:cubicBezTo>
                        <a:pt x="83" y="45"/>
                        <a:pt x="83" y="45"/>
                        <a:pt x="83" y="45"/>
                      </a:cubicBezTo>
                      <a:cubicBezTo>
                        <a:pt x="82" y="43"/>
                        <a:pt x="82" y="43"/>
                        <a:pt x="82" y="43"/>
                      </a:cubicBezTo>
                      <a:cubicBezTo>
                        <a:pt x="81" y="42"/>
                        <a:pt x="81" y="42"/>
                        <a:pt x="81" y="42"/>
                      </a:cubicBezTo>
                      <a:cubicBezTo>
                        <a:pt x="79" y="40"/>
                        <a:pt x="79" y="40"/>
                        <a:pt x="79" y="40"/>
                      </a:cubicBezTo>
                      <a:cubicBezTo>
                        <a:pt x="78" y="40"/>
                        <a:pt x="78" y="40"/>
                        <a:pt x="78" y="40"/>
                      </a:cubicBezTo>
                      <a:cubicBezTo>
                        <a:pt x="76" y="40"/>
                        <a:pt x="76" y="40"/>
                        <a:pt x="76" y="40"/>
                      </a:cubicBezTo>
                      <a:cubicBezTo>
                        <a:pt x="75" y="39"/>
                        <a:pt x="75" y="39"/>
                        <a:pt x="75" y="39"/>
                      </a:cubicBezTo>
                      <a:cubicBezTo>
                        <a:pt x="73" y="38"/>
                        <a:pt x="73" y="38"/>
                        <a:pt x="73" y="38"/>
                      </a:cubicBezTo>
                      <a:cubicBezTo>
                        <a:pt x="72" y="39"/>
                        <a:pt x="72" y="39"/>
                        <a:pt x="72" y="39"/>
                      </a:cubicBezTo>
                      <a:cubicBezTo>
                        <a:pt x="68" y="39"/>
                        <a:pt x="68" y="39"/>
                        <a:pt x="68" y="39"/>
                      </a:cubicBezTo>
                      <a:cubicBezTo>
                        <a:pt x="65" y="38"/>
                        <a:pt x="65" y="38"/>
                        <a:pt x="65" y="38"/>
                      </a:cubicBezTo>
                      <a:cubicBezTo>
                        <a:pt x="63" y="35"/>
                        <a:pt x="63" y="35"/>
                        <a:pt x="63" y="35"/>
                      </a:cubicBezTo>
                      <a:cubicBezTo>
                        <a:pt x="60" y="33"/>
                        <a:pt x="60" y="33"/>
                        <a:pt x="60" y="33"/>
                      </a:cubicBezTo>
                      <a:cubicBezTo>
                        <a:pt x="58" y="32"/>
                        <a:pt x="58" y="32"/>
                        <a:pt x="58" y="32"/>
                      </a:cubicBezTo>
                      <a:cubicBezTo>
                        <a:pt x="56" y="30"/>
                        <a:pt x="56" y="30"/>
                        <a:pt x="56" y="30"/>
                      </a:cubicBezTo>
                      <a:cubicBezTo>
                        <a:pt x="56" y="29"/>
                        <a:pt x="56" y="29"/>
                        <a:pt x="56" y="29"/>
                      </a:cubicBezTo>
                      <a:cubicBezTo>
                        <a:pt x="55" y="28"/>
                        <a:pt x="55" y="28"/>
                        <a:pt x="55" y="28"/>
                      </a:cubicBezTo>
                      <a:cubicBezTo>
                        <a:pt x="53" y="28"/>
                        <a:pt x="53" y="28"/>
                        <a:pt x="53" y="28"/>
                      </a:cubicBezTo>
                      <a:cubicBezTo>
                        <a:pt x="52" y="25"/>
                        <a:pt x="52" y="25"/>
                        <a:pt x="52" y="25"/>
                      </a:cubicBezTo>
                      <a:cubicBezTo>
                        <a:pt x="50" y="20"/>
                        <a:pt x="50" y="20"/>
                        <a:pt x="50" y="20"/>
                      </a:cubicBezTo>
                      <a:cubicBezTo>
                        <a:pt x="52" y="17"/>
                        <a:pt x="52" y="17"/>
                        <a:pt x="52" y="17"/>
                      </a:cubicBezTo>
                      <a:cubicBezTo>
                        <a:pt x="52" y="16"/>
                        <a:pt x="52" y="16"/>
                        <a:pt x="52" y="16"/>
                      </a:cubicBezTo>
                      <a:cubicBezTo>
                        <a:pt x="50" y="15"/>
                        <a:pt x="50" y="15"/>
                        <a:pt x="50" y="15"/>
                      </a:cubicBezTo>
                      <a:cubicBezTo>
                        <a:pt x="50" y="12"/>
                        <a:pt x="50" y="12"/>
                        <a:pt x="50" y="12"/>
                      </a:cubicBezTo>
                      <a:cubicBezTo>
                        <a:pt x="50" y="7"/>
                        <a:pt x="50" y="7"/>
                        <a:pt x="50" y="7"/>
                      </a:cubicBezTo>
                      <a:cubicBezTo>
                        <a:pt x="52" y="3"/>
                        <a:pt x="52" y="3"/>
                        <a:pt x="52" y="3"/>
                      </a:cubicBezTo>
                      <a:cubicBezTo>
                        <a:pt x="50" y="2"/>
                        <a:pt x="50" y="2"/>
                        <a:pt x="50" y="2"/>
                      </a:cubicBezTo>
                      <a:cubicBezTo>
                        <a:pt x="49" y="0"/>
                        <a:pt x="49" y="0"/>
                        <a:pt x="49" y="0"/>
                      </a:cubicBezTo>
                      <a:cubicBezTo>
                        <a:pt x="48" y="2"/>
                        <a:pt x="48" y="2"/>
                        <a:pt x="48" y="2"/>
                      </a:cubicBezTo>
                      <a:cubicBezTo>
                        <a:pt x="42" y="2"/>
                        <a:pt x="42" y="2"/>
                        <a:pt x="42" y="2"/>
                      </a:cubicBezTo>
                      <a:cubicBezTo>
                        <a:pt x="38" y="3"/>
                        <a:pt x="38" y="3"/>
                        <a:pt x="38" y="3"/>
                      </a:cubicBezTo>
                      <a:cubicBezTo>
                        <a:pt x="33" y="5"/>
                        <a:pt x="33" y="5"/>
                        <a:pt x="33" y="5"/>
                      </a:cubicBezTo>
                      <a:cubicBezTo>
                        <a:pt x="30" y="7"/>
                        <a:pt x="30" y="7"/>
                        <a:pt x="30" y="7"/>
                      </a:cubicBezTo>
                      <a:cubicBezTo>
                        <a:pt x="29" y="9"/>
                        <a:pt x="29" y="9"/>
                        <a:pt x="29" y="9"/>
                      </a:cubicBezTo>
                      <a:cubicBezTo>
                        <a:pt x="27" y="9"/>
                        <a:pt x="27" y="9"/>
                        <a:pt x="27" y="9"/>
                      </a:cubicBezTo>
                      <a:cubicBezTo>
                        <a:pt x="25" y="10"/>
                        <a:pt x="25" y="10"/>
                        <a:pt x="25" y="10"/>
                      </a:cubicBezTo>
                      <a:cubicBezTo>
                        <a:pt x="23" y="12"/>
                        <a:pt x="23" y="12"/>
                        <a:pt x="23" y="12"/>
                      </a:cubicBezTo>
                      <a:cubicBezTo>
                        <a:pt x="22" y="13"/>
                        <a:pt x="22" y="13"/>
                        <a:pt x="22" y="13"/>
                      </a:cubicBezTo>
                      <a:cubicBezTo>
                        <a:pt x="22" y="13"/>
                        <a:pt x="22" y="13"/>
                        <a:pt x="22" y="13"/>
                      </a:cubicBezTo>
                      <a:cubicBezTo>
                        <a:pt x="20" y="13"/>
                        <a:pt x="20" y="13"/>
                        <a:pt x="20" y="13"/>
                      </a:cubicBezTo>
                      <a:cubicBezTo>
                        <a:pt x="19" y="15"/>
                        <a:pt x="19" y="15"/>
                        <a:pt x="19" y="15"/>
                      </a:cubicBezTo>
                      <a:cubicBezTo>
                        <a:pt x="17" y="16"/>
                        <a:pt x="17" y="16"/>
                        <a:pt x="17" y="16"/>
                      </a:cubicBezTo>
                      <a:cubicBezTo>
                        <a:pt x="16" y="17"/>
                        <a:pt x="16" y="17"/>
                        <a:pt x="16" y="17"/>
                      </a:cubicBezTo>
                      <a:cubicBezTo>
                        <a:pt x="13" y="19"/>
                        <a:pt x="13" y="19"/>
                        <a:pt x="13" y="19"/>
                      </a:cubicBezTo>
                      <a:cubicBezTo>
                        <a:pt x="12" y="19"/>
                        <a:pt x="12" y="19"/>
                        <a:pt x="12" y="19"/>
                      </a:cubicBezTo>
                      <a:cubicBezTo>
                        <a:pt x="10" y="19"/>
                        <a:pt x="10" y="19"/>
                        <a:pt x="10" y="19"/>
                      </a:cubicBezTo>
                      <a:cubicBezTo>
                        <a:pt x="10" y="17"/>
                        <a:pt x="10" y="17"/>
                        <a:pt x="10" y="17"/>
                      </a:cubicBezTo>
                      <a:cubicBezTo>
                        <a:pt x="7" y="17"/>
                        <a:pt x="7" y="17"/>
                        <a:pt x="7" y="17"/>
                      </a:cubicBezTo>
                      <a:cubicBezTo>
                        <a:pt x="4" y="17"/>
                        <a:pt x="4" y="17"/>
                        <a:pt x="4" y="17"/>
                      </a:cubicBezTo>
                      <a:cubicBezTo>
                        <a:pt x="3" y="17"/>
                        <a:pt x="3" y="17"/>
                        <a:pt x="3" y="17"/>
                      </a:cubicBezTo>
                      <a:cubicBezTo>
                        <a:pt x="0" y="17"/>
                        <a:pt x="0" y="17"/>
                        <a:pt x="0" y="17"/>
                      </a:cubicBezTo>
                      <a:cubicBezTo>
                        <a:pt x="12" y="38"/>
                        <a:pt x="12" y="38"/>
                        <a:pt x="12" y="38"/>
                      </a:cubicBezTo>
                      <a:cubicBezTo>
                        <a:pt x="13" y="40"/>
                        <a:pt x="13" y="40"/>
                        <a:pt x="13" y="40"/>
                      </a:cubicBezTo>
                      <a:cubicBezTo>
                        <a:pt x="10" y="42"/>
                        <a:pt x="10" y="42"/>
                        <a:pt x="10" y="42"/>
                      </a:cubicBezTo>
                      <a:cubicBezTo>
                        <a:pt x="10" y="45"/>
                        <a:pt x="10" y="45"/>
                        <a:pt x="10" y="45"/>
                      </a:cubicBezTo>
                      <a:cubicBezTo>
                        <a:pt x="10" y="46"/>
                        <a:pt x="10" y="46"/>
                        <a:pt x="10" y="46"/>
                      </a:cubicBezTo>
                      <a:cubicBezTo>
                        <a:pt x="10" y="50"/>
                        <a:pt x="10" y="50"/>
                        <a:pt x="10" y="50"/>
                      </a:cubicBezTo>
                      <a:cubicBezTo>
                        <a:pt x="10" y="55"/>
                        <a:pt x="10" y="55"/>
                        <a:pt x="10" y="55"/>
                      </a:cubicBezTo>
                      <a:cubicBezTo>
                        <a:pt x="12" y="58"/>
                        <a:pt x="12" y="58"/>
                        <a:pt x="12" y="58"/>
                      </a:cubicBezTo>
                      <a:cubicBezTo>
                        <a:pt x="12" y="60"/>
                        <a:pt x="12" y="60"/>
                        <a:pt x="12" y="60"/>
                      </a:cubicBezTo>
                      <a:cubicBezTo>
                        <a:pt x="12" y="63"/>
                        <a:pt x="12" y="63"/>
                        <a:pt x="12" y="63"/>
                      </a:cubicBezTo>
                      <a:cubicBezTo>
                        <a:pt x="9" y="69"/>
                        <a:pt x="9" y="69"/>
                        <a:pt x="9" y="69"/>
                      </a:cubicBezTo>
                      <a:cubicBezTo>
                        <a:pt x="7" y="71"/>
                        <a:pt x="7" y="71"/>
                        <a:pt x="7" y="71"/>
                      </a:cubicBezTo>
                      <a:cubicBezTo>
                        <a:pt x="9" y="72"/>
                        <a:pt x="9" y="72"/>
                        <a:pt x="9" y="72"/>
                      </a:cubicBezTo>
                      <a:cubicBezTo>
                        <a:pt x="10" y="75"/>
                        <a:pt x="10" y="75"/>
                        <a:pt x="10" y="75"/>
                      </a:cubicBezTo>
                      <a:cubicBezTo>
                        <a:pt x="10" y="77"/>
                        <a:pt x="10" y="77"/>
                        <a:pt x="10" y="77"/>
                      </a:cubicBezTo>
                      <a:cubicBezTo>
                        <a:pt x="10" y="78"/>
                        <a:pt x="10" y="78"/>
                        <a:pt x="10" y="78"/>
                      </a:cubicBezTo>
                      <a:cubicBezTo>
                        <a:pt x="9" y="81"/>
                        <a:pt x="9" y="81"/>
                        <a:pt x="9" y="81"/>
                      </a:cubicBezTo>
                      <a:cubicBezTo>
                        <a:pt x="13" y="83"/>
                        <a:pt x="13" y="83"/>
                        <a:pt x="13" y="83"/>
                      </a:cubicBezTo>
                      <a:cubicBezTo>
                        <a:pt x="15" y="85"/>
                        <a:pt x="15" y="85"/>
                        <a:pt x="15" y="85"/>
                      </a:cubicBezTo>
                      <a:cubicBezTo>
                        <a:pt x="15" y="89"/>
                        <a:pt x="15" y="89"/>
                        <a:pt x="15" y="89"/>
                      </a:cubicBezTo>
                      <a:cubicBezTo>
                        <a:pt x="16" y="89"/>
                        <a:pt x="16" y="89"/>
                        <a:pt x="16" y="89"/>
                      </a:cubicBezTo>
                      <a:cubicBezTo>
                        <a:pt x="17" y="89"/>
                        <a:pt x="17" y="89"/>
                        <a:pt x="17" y="89"/>
                      </a:cubicBezTo>
                      <a:cubicBezTo>
                        <a:pt x="19" y="91"/>
                        <a:pt x="19" y="91"/>
                        <a:pt x="19" y="91"/>
                      </a:cubicBezTo>
                      <a:cubicBezTo>
                        <a:pt x="17" y="91"/>
                        <a:pt x="17" y="91"/>
                        <a:pt x="17" y="91"/>
                      </a:cubicBezTo>
                      <a:cubicBezTo>
                        <a:pt x="15" y="92"/>
                        <a:pt x="15" y="92"/>
                        <a:pt x="15" y="92"/>
                      </a:cubicBezTo>
                      <a:cubicBezTo>
                        <a:pt x="16" y="93"/>
                        <a:pt x="16" y="93"/>
                        <a:pt x="16" y="93"/>
                      </a:cubicBezTo>
                      <a:cubicBezTo>
                        <a:pt x="15" y="93"/>
                        <a:pt x="15" y="93"/>
                        <a:pt x="15" y="93"/>
                      </a:cubicBezTo>
                      <a:cubicBezTo>
                        <a:pt x="15" y="95"/>
                        <a:pt x="15" y="95"/>
                        <a:pt x="15" y="95"/>
                      </a:cubicBezTo>
                      <a:cubicBezTo>
                        <a:pt x="12" y="98"/>
                        <a:pt x="12" y="98"/>
                        <a:pt x="12" y="98"/>
                      </a:cubicBezTo>
                      <a:cubicBezTo>
                        <a:pt x="9" y="102"/>
                        <a:pt x="9" y="102"/>
                        <a:pt x="9" y="102"/>
                      </a:cubicBezTo>
                      <a:cubicBezTo>
                        <a:pt x="7" y="103"/>
                        <a:pt x="7" y="103"/>
                        <a:pt x="7" y="103"/>
                      </a:cubicBezTo>
                      <a:cubicBezTo>
                        <a:pt x="9" y="105"/>
                        <a:pt x="9" y="105"/>
                        <a:pt x="9" y="105"/>
                      </a:cubicBezTo>
                      <a:cubicBezTo>
                        <a:pt x="10" y="109"/>
                        <a:pt x="10" y="109"/>
                        <a:pt x="10" y="109"/>
                      </a:cubicBezTo>
                      <a:cubicBezTo>
                        <a:pt x="11" y="111"/>
                        <a:pt x="11" y="111"/>
                        <a:pt x="11" y="111"/>
                      </a:cubicBezTo>
                      <a:cubicBezTo>
                        <a:pt x="9" y="113"/>
                        <a:pt x="9" y="113"/>
                        <a:pt x="9" y="113"/>
                      </a:cubicBezTo>
                      <a:cubicBezTo>
                        <a:pt x="9" y="113"/>
                        <a:pt x="16" y="157"/>
                        <a:pt x="17" y="159"/>
                      </a:cubicBezTo>
                      <a:cubicBezTo>
                        <a:pt x="17" y="160"/>
                        <a:pt x="25" y="164"/>
                        <a:pt x="35" y="169"/>
                      </a:cubicBezTo>
                      <a:cubicBezTo>
                        <a:pt x="36" y="172"/>
                        <a:pt x="36" y="172"/>
                        <a:pt x="36" y="172"/>
                      </a:cubicBezTo>
                      <a:cubicBezTo>
                        <a:pt x="38" y="179"/>
                        <a:pt x="38" y="179"/>
                        <a:pt x="38" y="179"/>
                      </a:cubicBezTo>
                      <a:cubicBezTo>
                        <a:pt x="42" y="181"/>
                        <a:pt x="42" y="181"/>
                        <a:pt x="42" y="181"/>
                      </a:cubicBezTo>
                      <a:cubicBezTo>
                        <a:pt x="45" y="179"/>
                        <a:pt x="45" y="179"/>
                        <a:pt x="45" y="179"/>
                      </a:cubicBezTo>
                      <a:cubicBezTo>
                        <a:pt x="48" y="175"/>
                        <a:pt x="48" y="175"/>
                        <a:pt x="48" y="175"/>
                      </a:cubicBezTo>
                      <a:cubicBezTo>
                        <a:pt x="49" y="172"/>
                        <a:pt x="49" y="172"/>
                        <a:pt x="49" y="172"/>
                      </a:cubicBezTo>
                      <a:cubicBezTo>
                        <a:pt x="52" y="171"/>
                        <a:pt x="52" y="171"/>
                        <a:pt x="52" y="171"/>
                      </a:cubicBezTo>
                      <a:cubicBezTo>
                        <a:pt x="55" y="169"/>
                        <a:pt x="55" y="169"/>
                        <a:pt x="55" y="169"/>
                      </a:cubicBezTo>
                      <a:cubicBezTo>
                        <a:pt x="55" y="165"/>
                        <a:pt x="55" y="165"/>
                        <a:pt x="55" y="165"/>
                      </a:cubicBezTo>
                      <a:cubicBezTo>
                        <a:pt x="59" y="167"/>
                        <a:pt x="59" y="167"/>
                        <a:pt x="59" y="167"/>
                      </a:cubicBezTo>
                      <a:cubicBezTo>
                        <a:pt x="60" y="168"/>
                        <a:pt x="60" y="168"/>
                        <a:pt x="60" y="168"/>
                      </a:cubicBezTo>
                      <a:cubicBezTo>
                        <a:pt x="62" y="169"/>
                        <a:pt x="62" y="169"/>
                        <a:pt x="62" y="169"/>
                      </a:cubicBezTo>
                      <a:cubicBezTo>
                        <a:pt x="66" y="169"/>
                        <a:pt x="66" y="169"/>
                        <a:pt x="66" y="169"/>
                      </a:cubicBezTo>
                      <a:cubicBezTo>
                        <a:pt x="71" y="169"/>
                        <a:pt x="71" y="169"/>
                        <a:pt x="71" y="169"/>
                      </a:cubicBezTo>
                      <a:cubicBezTo>
                        <a:pt x="73" y="171"/>
                        <a:pt x="73" y="171"/>
                        <a:pt x="73" y="171"/>
                      </a:cubicBezTo>
                      <a:cubicBezTo>
                        <a:pt x="76" y="174"/>
                        <a:pt x="76" y="174"/>
                        <a:pt x="76" y="174"/>
                      </a:cubicBezTo>
                      <a:cubicBezTo>
                        <a:pt x="79" y="179"/>
                        <a:pt x="79" y="179"/>
                        <a:pt x="79" y="179"/>
                      </a:cubicBezTo>
                      <a:cubicBezTo>
                        <a:pt x="81" y="174"/>
                        <a:pt x="81" y="174"/>
                        <a:pt x="81" y="174"/>
                      </a:cubicBezTo>
                      <a:cubicBezTo>
                        <a:pt x="82" y="171"/>
                        <a:pt x="82" y="171"/>
                        <a:pt x="82" y="171"/>
                      </a:cubicBezTo>
                      <a:cubicBezTo>
                        <a:pt x="83" y="168"/>
                        <a:pt x="83" y="168"/>
                        <a:pt x="83" y="168"/>
                      </a:cubicBezTo>
                      <a:cubicBezTo>
                        <a:pt x="86" y="168"/>
                        <a:pt x="86" y="168"/>
                        <a:pt x="86" y="168"/>
                      </a:cubicBezTo>
                      <a:cubicBezTo>
                        <a:pt x="92" y="168"/>
                        <a:pt x="92" y="168"/>
                        <a:pt x="92" y="168"/>
                      </a:cubicBezTo>
                      <a:cubicBezTo>
                        <a:pt x="95" y="168"/>
                        <a:pt x="95" y="168"/>
                        <a:pt x="95" y="168"/>
                      </a:cubicBezTo>
                      <a:cubicBezTo>
                        <a:pt x="96" y="169"/>
                        <a:pt x="96" y="169"/>
                        <a:pt x="96" y="169"/>
                      </a:cubicBezTo>
                      <a:cubicBezTo>
                        <a:pt x="98" y="171"/>
                        <a:pt x="98" y="171"/>
                        <a:pt x="98" y="171"/>
                      </a:cubicBezTo>
                      <a:cubicBezTo>
                        <a:pt x="101" y="158"/>
                        <a:pt x="101" y="158"/>
                        <a:pt x="101" y="158"/>
                      </a:cubicBezTo>
                      <a:cubicBezTo>
                        <a:pt x="101" y="151"/>
                        <a:pt x="101" y="151"/>
                        <a:pt x="101" y="151"/>
                      </a:cubicBezTo>
                      <a:cubicBezTo>
                        <a:pt x="101" y="146"/>
                        <a:pt x="101" y="146"/>
                        <a:pt x="101" y="146"/>
                      </a:cubicBezTo>
                      <a:cubicBezTo>
                        <a:pt x="102" y="144"/>
                        <a:pt x="102" y="144"/>
                        <a:pt x="102" y="144"/>
                      </a:cubicBezTo>
                      <a:cubicBezTo>
                        <a:pt x="103" y="138"/>
                        <a:pt x="103" y="138"/>
                        <a:pt x="103" y="138"/>
                      </a:cubicBezTo>
                      <a:cubicBezTo>
                        <a:pt x="105" y="136"/>
                        <a:pt x="105" y="136"/>
                        <a:pt x="105" y="136"/>
                      </a:cubicBezTo>
                      <a:cubicBezTo>
                        <a:pt x="108" y="135"/>
                        <a:pt x="108" y="135"/>
                        <a:pt x="108" y="135"/>
                      </a:cubicBezTo>
                      <a:cubicBezTo>
                        <a:pt x="122" y="132"/>
                        <a:pt x="122" y="132"/>
                        <a:pt x="122" y="132"/>
                      </a:cubicBezTo>
                      <a:cubicBezTo>
                        <a:pt x="128" y="131"/>
                        <a:pt x="128" y="131"/>
                        <a:pt x="128" y="131"/>
                      </a:cubicBezTo>
                      <a:cubicBezTo>
                        <a:pt x="132" y="131"/>
                        <a:pt x="132" y="131"/>
                        <a:pt x="132" y="131"/>
                      </a:cubicBezTo>
                      <a:cubicBezTo>
                        <a:pt x="136" y="132"/>
                        <a:pt x="136" y="132"/>
                        <a:pt x="136" y="132"/>
                      </a:cubicBezTo>
                      <a:cubicBezTo>
                        <a:pt x="142" y="134"/>
                        <a:pt x="142" y="134"/>
                        <a:pt x="142" y="134"/>
                      </a:cubicBezTo>
                      <a:cubicBezTo>
                        <a:pt x="146" y="136"/>
                        <a:pt x="146" y="136"/>
                        <a:pt x="146" y="136"/>
                      </a:cubicBezTo>
                      <a:cubicBezTo>
                        <a:pt x="148" y="139"/>
                        <a:pt x="148" y="139"/>
                        <a:pt x="148" y="139"/>
                      </a:cubicBezTo>
                      <a:cubicBezTo>
                        <a:pt x="148" y="141"/>
                        <a:pt x="148" y="141"/>
                        <a:pt x="148" y="141"/>
                      </a:cubicBezTo>
                      <a:cubicBezTo>
                        <a:pt x="148" y="142"/>
                        <a:pt x="148" y="142"/>
                        <a:pt x="148" y="142"/>
                      </a:cubicBezTo>
                      <a:cubicBezTo>
                        <a:pt x="149" y="142"/>
                        <a:pt x="149" y="142"/>
                        <a:pt x="149" y="142"/>
                      </a:cubicBezTo>
                      <a:cubicBezTo>
                        <a:pt x="151" y="141"/>
                        <a:pt x="151" y="141"/>
                        <a:pt x="151" y="141"/>
                      </a:cubicBezTo>
                      <a:cubicBezTo>
                        <a:pt x="151" y="139"/>
                        <a:pt x="151" y="139"/>
                        <a:pt x="151" y="139"/>
                      </a:cubicBezTo>
                      <a:cubicBezTo>
                        <a:pt x="149" y="138"/>
                        <a:pt x="149" y="138"/>
                        <a:pt x="149" y="138"/>
                      </a:cubicBezTo>
                      <a:cubicBezTo>
                        <a:pt x="148" y="135"/>
                        <a:pt x="148" y="135"/>
                        <a:pt x="148" y="135"/>
                      </a:cubicBezTo>
                      <a:cubicBezTo>
                        <a:pt x="151" y="131"/>
                        <a:pt x="151" y="131"/>
                        <a:pt x="151" y="131"/>
                      </a:cubicBezTo>
                      <a:cubicBezTo>
                        <a:pt x="151" y="128"/>
                        <a:pt x="151" y="128"/>
                        <a:pt x="151" y="128"/>
                      </a:cubicBezTo>
                      <a:cubicBezTo>
                        <a:pt x="152" y="126"/>
                        <a:pt x="152" y="126"/>
                        <a:pt x="152" y="126"/>
                      </a:cubicBezTo>
                      <a:cubicBezTo>
                        <a:pt x="151" y="124"/>
                        <a:pt x="151" y="124"/>
                        <a:pt x="151" y="124"/>
                      </a:cubicBezTo>
                      <a:cubicBezTo>
                        <a:pt x="152" y="122"/>
                        <a:pt x="152" y="122"/>
                        <a:pt x="152" y="122"/>
                      </a:cubicBezTo>
                      <a:lnTo>
                        <a:pt x="152" y="116"/>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74" name="Freeform 26">
                  <a:extLst>
                    <a:ext uri="{FF2B5EF4-FFF2-40B4-BE49-F238E27FC236}">
                      <a16:creationId xmlns:a16="http://schemas.microsoft.com/office/drawing/2014/main" id="{F30F524B-E2FB-3148-8ADE-84AD81B9C3AF}"/>
                    </a:ext>
                  </a:extLst>
                </p:cNvPr>
                <p:cNvSpPr>
                  <a:spLocks noChangeAspect="1"/>
                </p:cNvSpPr>
                <p:nvPr/>
              </p:nvSpPr>
              <p:spPr bwMode="auto">
                <a:xfrm>
                  <a:off x="2494258" y="3841914"/>
                  <a:ext cx="431385" cy="662653"/>
                </a:xfrm>
                <a:custGeom>
                  <a:avLst/>
                  <a:gdLst>
                    <a:gd name="T0" fmla="*/ 200 w 212"/>
                    <a:gd name="T1" fmla="*/ 323 h 333"/>
                    <a:gd name="T2" fmla="*/ 204 w 212"/>
                    <a:gd name="T3" fmla="*/ 316 h 333"/>
                    <a:gd name="T4" fmla="*/ 208 w 212"/>
                    <a:gd name="T5" fmla="*/ 305 h 333"/>
                    <a:gd name="T6" fmla="*/ 208 w 212"/>
                    <a:gd name="T7" fmla="*/ 293 h 333"/>
                    <a:gd name="T8" fmla="*/ 200 w 212"/>
                    <a:gd name="T9" fmla="*/ 288 h 333"/>
                    <a:gd name="T10" fmla="*/ 195 w 212"/>
                    <a:gd name="T11" fmla="*/ 282 h 333"/>
                    <a:gd name="T12" fmla="*/ 199 w 212"/>
                    <a:gd name="T13" fmla="*/ 278 h 333"/>
                    <a:gd name="T14" fmla="*/ 204 w 212"/>
                    <a:gd name="T15" fmla="*/ 270 h 333"/>
                    <a:gd name="T16" fmla="*/ 208 w 212"/>
                    <a:gd name="T17" fmla="*/ 252 h 333"/>
                    <a:gd name="T18" fmla="*/ 205 w 212"/>
                    <a:gd name="T19" fmla="*/ 231 h 333"/>
                    <a:gd name="T20" fmla="*/ 185 w 212"/>
                    <a:gd name="T21" fmla="*/ 197 h 333"/>
                    <a:gd name="T22" fmla="*/ 178 w 212"/>
                    <a:gd name="T23" fmla="*/ 175 h 333"/>
                    <a:gd name="T24" fmla="*/ 171 w 212"/>
                    <a:gd name="T25" fmla="*/ 174 h 333"/>
                    <a:gd name="T26" fmla="*/ 151 w 212"/>
                    <a:gd name="T27" fmla="*/ 175 h 333"/>
                    <a:gd name="T28" fmla="*/ 135 w 212"/>
                    <a:gd name="T29" fmla="*/ 166 h 333"/>
                    <a:gd name="T30" fmla="*/ 126 w 212"/>
                    <a:gd name="T31" fmla="*/ 147 h 333"/>
                    <a:gd name="T32" fmla="*/ 120 w 212"/>
                    <a:gd name="T33" fmla="*/ 134 h 333"/>
                    <a:gd name="T34" fmla="*/ 124 w 212"/>
                    <a:gd name="T35" fmla="*/ 122 h 333"/>
                    <a:gd name="T36" fmla="*/ 131 w 212"/>
                    <a:gd name="T37" fmla="*/ 111 h 333"/>
                    <a:gd name="T38" fmla="*/ 134 w 212"/>
                    <a:gd name="T39" fmla="*/ 95 h 333"/>
                    <a:gd name="T40" fmla="*/ 144 w 212"/>
                    <a:gd name="T41" fmla="*/ 86 h 333"/>
                    <a:gd name="T42" fmla="*/ 166 w 212"/>
                    <a:gd name="T43" fmla="*/ 77 h 333"/>
                    <a:gd name="T44" fmla="*/ 179 w 212"/>
                    <a:gd name="T45" fmla="*/ 77 h 333"/>
                    <a:gd name="T46" fmla="*/ 175 w 212"/>
                    <a:gd name="T47" fmla="*/ 69 h 333"/>
                    <a:gd name="T48" fmla="*/ 178 w 212"/>
                    <a:gd name="T49" fmla="*/ 54 h 333"/>
                    <a:gd name="T50" fmla="*/ 162 w 212"/>
                    <a:gd name="T51" fmla="*/ 41 h 333"/>
                    <a:gd name="T52" fmla="*/ 148 w 212"/>
                    <a:gd name="T53" fmla="*/ 42 h 333"/>
                    <a:gd name="T54" fmla="*/ 131 w 212"/>
                    <a:gd name="T55" fmla="*/ 42 h 333"/>
                    <a:gd name="T56" fmla="*/ 124 w 212"/>
                    <a:gd name="T57" fmla="*/ 30 h 333"/>
                    <a:gd name="T58" fmla="*/ 114 w 212"/>
                    <a:gd name="T59" fmla="*/ 20 h 333"/>
                    <a:gd name="T60" fmla="*/ 104 w 212"/>
                    <a:gd name="T61" fmla="*/ 6 h 333"/>
                    <a:gd name="T62" fmla="*/ 91 w 212"/>
                    <a:gd name="T63" fmla="*/ 2 h 333"/>
                    <a:gd name="T64" fmla="*/ 95 w 212"/>
                    <a:gd name="T65" fmla="*/ 12 h 333"/>
                    <a:gd name="T66" fmla="*/ 86 w 212"/>
                    <a:gd name="T67" fmla="*/ 33 h 333"/>
                    <a:gd name="T68" fmla="*/ 54 w 212"/>
                    <a:gd name="T69" fmla="*/ 54 h 333"/>
                    <a:gd name="T70" fmla="*/ 47 w 212"/>
                    <a:gd name="T71" fmla="*/ 61 h 333"/>
                    <a:gd name="T72" fmla="*/ 38 w 212"/>
                    <a:gd name="T73" fmla="*/ 86 h 333"/>
                    <a:gd name="T74" fmla="*/ 29 w 212"/>
                    <a:gd name="T75" fmla="*/ 82 h 333"/>
                    <a:gd name="T76" fmla="*/ 17 w 212"/>
                    <a:gd name="T77" fmla="*/ 77 h 333"/>
                    <a:gd name="T78" fmla="*/ 14 w 212"/>
                    <a:gd name="T79" fmla="*/ 74 h 333"/>
                    <a:gd name="T80" fmla="*/ 15 w 212"/>
                    <a:gd name="T81" fmla="*/ 61 h 333"/>
                    <a:gd name="T82" fmla="*/ 6 w 212"/>
                    <a:gd name="T83" fmla="*/ 69 h 333"/>
                    <a:gd name="T84" fmla="*/ 4 w 212"/>
                    <a:gd name="T85" fmla="*/ 90 h 333"/>
                    <a:gd name="T86" fmla="*/ 8 w 212"/>
                    <a:gd name="T87" fmla="*/ 104 h 333"/>
                    <a:gd name="T88" fmla="*/ 6 w 212"/>
                    <a:gd name="T89" fmla="*/ 111 h 333"/>
                    <a:gd name="T90" fmla="*/ 30 w 212"/>
                    <a:gd name="T91" fmla="*/ 134 h 333"/>
                    <a:gd name="T92" fmla="*/ 50 w 212"/>
                    <a:gd name="T93" fmla="*/ 168 h 333"/>
                    <a:gd name="T94" fmla="*/ 65 w 212"/>
                    <a:gd name="T95" fmla="*/ 204 h 333"/>
                    <a:gd name="T96" fmla="*/ 74 w 212"/>
                    <a:gd name="T97" fmla="*/ 217 h 333"/>
                    <a:gd name="T98" fmla="*/ 90 w 212"/>
                    <a:gd name="T99" fmla="*/ 241 h 333"/>
                    <a:gd name="T100" fmla="*/ 91 w 212"/>
                    <a:gd name="T101" fmla="*/ 253 h 333"/>
                    <a:gd name="T102" fmla="*/ 100 w 212"/>
                    <a:gd name="T103" fmla="*/ 269 h 333"/>
                    <a:gd name="T104" fmla="*/ 134 w 212"/>
                    <a:gd name="T105" fmla="*/ 293 h 333"/>
                    <a:gd name="T106" fmla="*/ 170 w 212"/>
                    <a:gd name="T107" fmla="*/ 312 h 333"/>
                    <a:gd name="T108" fmla="*/ 187 w 212"/>
                    <a:gd name="T109" fmla="*/ 327 h 333"/>
                    <a:gd name="T110" fmla="*/ 192 w 212"/>
                    <a:gd name="T111" fmla="*/ 331 h 333"/>
                    <a:gd name="T112" fmla="*/ 192 w 212"/>
                    <a:gd name="T113" fmla="*/ 33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2" h="333">
                      <a:moveTo>
                        <a:pt x="192" y="331"/>
                      </a:moveTo>
                      <a:lnTo>
                        <a:pt x="199" y="331"/>
                      </a:lnTo>
                      <a:lnTo>
                        <a:pt x="200" y="329"/>
                      </a:lnTo>
                      <a:lnTo>
                        <a:pt x="200" y="327"/>
                      </a:lnTo>
                      <a:lnTo>
                        <a:pt x="200" y="323"/>
                      </a:lnTo>
                      <a:lnTo>
                        <a:pt x="200" y="322"/>
                      </a:lnTo>
                      <a:lnTo>
                        <a:pt x="200" y="320"/>
                      </a:lnTo>
                      <a:lnTo>
                        <a:pt x="201" y="320"/>
                      </a:lnTo>
                      <a:lnTo>
                        <a:pt x="204" y="318"/>
                      </a:lnTo>
                      <a:lnTo>
                        <a:pt x="204" y="316"/>
                      </a:lnTo>
                      <a:lnTo>
                        <a:pt x="205" y="320"/>
                      </a:lnTo>
                      <a:lnTo>
                        <a:pt x="204" y="314"/>
                      </a:lnTo>
                      <a:lnTo>
                        <a:pt x="201" y="312"/>
                      </a:lnTo>
                      <a:lnTo>
                        <a:pt x="204" y="310"/>
                      </a:lnTo>
                      <a:lnTo>
                        <a:pt x="208" y="305"/>
                      </a:lnTo>
                      <a:lnTo>
                        <a:pt x="212" y="301"/>
                      </a:lnTo>
                      <a:lnTo>
                        <a:pt x="212" y="298"/>
                      </a:lnTo>
                      <a:lnTo>
                        <a:pt x="209" y="298"/>
                      </a:lnTo>
                      <a:lnTo>
                        <a:pt x="209" y="293"/>
                      </a:lnTo>
                      <a:lnTo>
                        <a:pt x="208" y="293"/>
                      </a:lnTo>
                      <a:lnTo>
                        <a:pt x="205" y="293"/>
                      </a:lnTo>
                      <a:lnTo>
                        <a:pt x="201" y="293"/>
                      </a:lnTo>
                      <a:lnTo>
                        <a:pt x="204" y="289"/>
                      </a:lnTo>
                      <a:lnTo>
                        <a:pt x="201" y="289"/>
                      </a:lnTo>
                      <a:lnTo>
                        <a:pt x="200" y="288"/>
                      </a:lnTo>
                      <a:lnTo>
                        <a:pt x="199" y="288"/>
                      </a:lnTo>
                      <a:lnTo>
                        <a:pt x="196" y="288"/>
                      </a:lnTo>
                      <a:lnTo>
                        <a:pt x="195" y="285"/>
                      </a:lnTo>
                      <a:lnTo>
                        <a:pt x="192" y="284"/>
                      </a:lnTo>
                      <a:lnTo>
                        <a:pt x="195" y="282"/>
                      </a:lnTo>
                      <a:lnTo>
                        <a:pt x="196" y="284"/>
                      </a:lnTo>
                      <a:lnTo>
                        <a:pt x="195" y="280"/>
                      </a:lnTo>
                      <a:lnTo>
                        <a:pt x="195" y="278"/>
                      </a:lnTo>
                      <a:lnTo>
                        <a:pt x="196" y="276"/>
                      </a:lnTo>
                      <a:lnTo>
                        <a:pt x="199" y="278"/>
                      </a:lnTo>
                      <a:lnTo>
                        <a:pt x="204" y="282"/>
                      </a:lnTo>
                      <a:lnTo>
                        <a:pt x="205" y="278"/>
                      </a:lnTo>
                      <a:lnTo>
                        <a:pt x="205" y="277"/>
                      </a:lnTo>
                      <a:lnTo>
                        <a:pt x="205" y="274"/>
                      </a:lnTo>
                      <a:lnTo>
                        <a:pt x="204" y="270"/>
                      </a:lnTo>
                      <a:lnTo>
                        <a:pt x="201" y="269"/>
                      </a:lnTo>
                      <a:lnTo>
                        <a:pt x="204" y="266"/>
                      </a:lnTo>
                      <a:lnTo>
                        <a:pt x="208" y="258"/>
                      </a:lnTo>
                      <a:lnTo>
                        <a:pt x="208" y="254"/>
                      </a:lnTo>
                      <a:lnTo>
                        <a:pt x="208" y="252"/>
                      </a:lnTo>
                      <a:lnTo>
                        <a:pt x="205" y="248"/>
                      </a:lnTo>
                      <a:lnTo>
                        <a:pt x="205" y="241"/>
                      </a:lnTo>
                      <a:lnTo>
                        <a:pt x="205" y="236"/>
                      </a:lnTo>
                      <a:lnTo>
                        <a:pt x="205" y="235"/>
                      </a:lnTo>
                      <a:lnTo>
                        <a:pt x="205" y="231"/>
                      </a:lnTo>
                      <a:lnTo>
                        <a:pt x="209" y="228"/>
                      </a:lnTo>
                      <a:lnTo>
                        <a:pt x="208" y="225"/>
                      </a:lnTo>
                      <a:lnTo>
                        <a:pt x="192" y="197"/>
                      </a:lnTo>
                      <a:lnTo>
                        <a:pt x="188" y="197"/>
                      </a:lnTo>
                      <a:lnTo>
                        <a:pt x="185" y="197"/>
                      </a:lnTo>
                      <a:lnTo>
                        <a:pt x="182" y="200"/>
                      </a:lnTo>
                      <a:lnTo>
                        <a:pt x="179" y="197"/>
                      </a:lnTo>
                      <a:lnTo>
                        <a:pt x="178" y="197"/>
                      </a:lnTo>
                      <a:lnTo>
                        <a:pt x="175" y="181"/>
                      </a:lnTo>
                      <a:lnTo>
                        <a:pt x="178" y="175"/>
                      </a:lnTo>
                      <a:lnTo>
                        <a:pt x="175" y="174"/>
                      </a:lnTo>
                      <a:lnTo>
                        <a:pt x="175" y="171"/>
                      </a:lnTo>
                      <a:lnTo>
                        <a:pt x="178" y="170"/>
                      </a:lnTo>
                      <a:lnTo>
                        <a:pt x="174" y="171"/>
                      </a:lnTo>
                      <a:lnTo>
                        <a:pt x="171" y="174"/>
                      </a:lnTo>
                      <a:lnTo>
                        <a:pt x="166" y="179"/>
                      </a:lnTo>
                      <a:lnTo>
                        <a:pt x="162" y="181"/>
                      </a:lnTo>
                      <a:lnTo>
                        <a:pt x="158" y="181"/>
                      </a:lnTo>
                      <a:lnTo>
                        <a:pt x="151" y="181"/>
                      </a:lnTo>
                      <a:lnTo>
                        <a:pt x="151" y="175"/>
                      </a:lnTo>
                      <a:lnTo>
                        <a:pt x="147" y="171"/>
                      </a:lnTo>
                      <a:lnTo>
                        <a:pt x="144" y="171"/>
                      </a:lnTo>
                      <a:lnTo>
                        <a:pt x="142" y="170"/>
                      </a:lnTo>
                      <a:lnTo>
                        <a:pt x="134" y="170"/>
                      </a:lnTo>
                      <a:lnTo>
                        <a:pt x="135" y="166"/>
                      </a:lnTo>
                      <a:lnTo>
                        <a:pt x="138" y="162"/>
                      </a:lnTo>
                      <a:lnTo>
                        <a:pt x="131" y="156"/>
                      </a:lnTo>
                      <a:lnTo>
                        <a:pt x="130" y="155"/>
                      </a:lnTo>
                      <a:lnTo>
                        <a:pt x="128" y="151"/>
                      </a:lnTo>
                      <a:lnTo>
                        <a:pt x="126" y="147"/>
                      </a:lnTo>
                      <a:lnTo>
                        <a:pt x="124" y="143"/>
                      </a:lnTo>
                      <a:lnTo>
                        <a:pt x="124" y="140"/>
                      </a:lnTo>
                      <a:lnTo>
                        <a:pt x="122" y="139"/>
                      </a:lnTo>
                      <a:lnTo>
                        <a:pt x="120" y="135"/>
                      </a:lnTo>
                      <a:lnTo>
                        <a:pt x="120" y="134"/>
                      </a:lnTo>
                      <a:lnTo>
                        <a:pt x="122" y="131"/>
                      </a:lnTo>
                      <a:lnTo>
                        <a:pt x="124" y="131"/>
                      </a:lnTo>
                      <a:lnTo>
                        <a:pt x="124" y="130"/>
                      </a:lnTo>
                      <a:lnTo>
                        <a:pt x="122" y="126"/>
                      </a:lnTo>
                      <a:lnTo>
                        <a:pt x="124" y="122"/>
                      </a:lnTo>
                      <a:lnTo>
                        <a:pt x="126" y="120"/>
                      </a:lnTo>
                      <a:lnTo>
                        <a:pt x="131" y="118"/>
                      </a:lnTo>
                      <a:lnTo>
                        <a:pt x="131" y="116"/>
                      </a:lnTo>
                      <a:lnTo>
                        <a:pt x="131" y="114"/>
                      </a:lnTo>
                      <a:lnTo>
                        <a:pt x="131" y="111"/>
                      </a:lnTo>
                      <a:lnTo>
                        <a:pt x="131" y="107"/>
                      </a:lnTo>
                      <a:lnTo>
                        <a:pt x="134" y="104"/>
                      </a:lnTo>
                      <a:lnTo>
                        <a:pt x="134" y="100"/>
                      </a:lnTo>
                      <a:lnTo>
                        <a:pt x="134" y="98"/>
                      </a:lnTo>
                      <a:lnTo>
                        <a:pt x="134" y="95"/>
                      </a:lnTo>
                      <a:lnTo>
                        <a:pt x="135" y="91"/>
                      </a:lnTo>
                      <a:lnTo>
                        <a:pt x="139" y="90"/>
                      </a:lnTo>
                      <a:lnTo>
                        <a:pt x="142" y="90"/>
                      </a:lnTo>
                      <a:lnTo>
                        <a:pt x="143" y="87"/>
                      </a:lnTo>
                      <a:lnTo>
                        <a:pt x="144" y="86"/>
                      </a:lnTo>
                      <a:lnTo>
                        <a:pt x="151" y="81"/>
                      </a:lnTo>
                      <a:lnTo>
                        <a:pt x="155" y="81"/>
                      </a:lnTo>
                      <a:lnTo>
                        <a:pt x="160" y="81"/>
                      </a:lnTo>
                      <a:lnTo>
                        <a:pt x="164" y="78"/>
                      </a:lnTo>
                      <a:lnTo>
                        <a:pt x="166" y="77"/>
                      </a:lnTo>
                      <a:lnTo>
                        <a:pt x="168" y="77"/>
                      </a:lnTo>
                      <a:lnTo>
                        <a:pt x="171" y="74"/>
                      </a:lnTo>
                      <a:lnTo>
                        <a:pt x="174" y="74"/>
                      </a:lnTo>
                      <a:lnTo>
                        <a:pt x="178" y="78"/>
                      </a:lnTo>
                      <a:lnTo>
                        <a:pt x="179" y="77"/>
                      </a:lnTo>
                      <a:lnTo>
                        <a:pt x="182" y="78"/>
                      </a:lnTo>
                      <a:lnTo>
                        <a:pt x="182" y="77"/>
                      </a:lnTo>
                      <a:lnTo>
                        <a:pt x="182" y="74"/>
                      </a:lnTo>
                      <a:lnTo>
                        <a:pt x="178" y="69"/>
                      </a:lnTo>
                      <a:lnTo>
                        <a:pt x="175" y="69"/>
                      </a:lnTo>
                      <a:lnTo>
                        <a:pt x="171" y="69"/>
                      </a:lnTo>
                      <a:lnTo>
                        <a:pt x="170" y="69"/>
                      </a:lnTo>
                      <a:lnTo>
                        <a:pt x="170" y="67"/>
                      </a:lnTo>
                      <a:lnTo>
                        <a:pt x="174" y="59"/>
                      </a:lnTo>
                      <a:lnTo>
                        <a:pt x="178" y="54"/>
                      </a:lnTo>
                      <a:lnTo>
                        <a:pt x="179" y="50"/>
                      </a:lnTo>
                      <a:lnTo>
                        <a:pt x="175" y="43"/>
                      </a:lnTo>
                      <a:lnTo>
                        <a:pt x="170" y="43"/>
                      </a:lnTo>
                      <a:lnTo>
                        <a:pt x="166" y="41"/>
                      </a:lnTo>
                      <a:lnTo>
                        <a:pt x="162" y="41"/>
                      </a:lnTo>
                      <a:lnTo>
                        <a:pt x="158" y="42"/>
                      </a:lnTo>
                      <a:lnTo>
                        <a:pt x="155" y="41"/>
                      </a:lnTo>
                      <a:lnTo>
                        <a:pt x="152" y="38"/>
                      </a:lnTo>
                      <a:lnTo>
                        <a:pt x="151" y="41"/>
                      </a:lnTo>
                      <a:lnTo>
                        <a:pt x="148" y="42"/>
                      </a:lnTo>
                      <a:lnTo>
                        <a:pt x="143" y="43"/>
                      </a:lnTo>
                      <a:lnTo>
                        <a:pt x="139" y="43"/>
                      </a:lnTo>
                      <a:lnTo>
                        <a:pt x="135" y="43"/>
                      </a:lnTo>
                      <a:lnTo>
                        <a:pt x="134" y="43"/>
                      </a:lnTo>
                      <a:lnTo>
                        <a:pt x="131" y="42"/>
                      </a:lnTo>
                      <a:lnTo>
                        <a:pt x="130" y="41"/>
                      </a:lnTo>
                      <a:lnTo>
                        <a:pt x="130" y="37"/>
                      </a:lnTo>
                      <a:lnTo>
                        <a:pt x="130" y="34"/>
                      </a:lnTo>
                      <a:lnTo>
                        <a:pt x="128" y="33"/>
                      </a:lnTo>
                      <a:lnTo>
                        <a:pt x="124" y="30"/>
                      </a:lnTo>
                      <a:lnTo>
                        <a:pt x="124" y="26"/>
                      </a:lnTo>
                      <a:lnTo>
                        <a:pt x="122" y="25"/>
                      </a:lnTo>
                      <a:lnTo>
                        <a:pt x="120" y="24"/>
                      </a:lnTo>
                      <a:lnTo>
                        <a:pt x="116" y="21"/>
                      </a:lnTo>
                      <a:lnTo>
                        <a:pt x="114" y="20"/>
                      </a:lnTo>
                      <a:lnTo>
                        <a:pt x="112" y="17"/>
                      </a:lnTo>
                      <a:lnTo>
                        <a:pt x="111" y="17"/>
                      </a:lnTo>
                      <a:lnTo>
                        <a:pt x="111" y="16"/>
                      </a:lnTo>
                      <a:lnTo>
                        <a:pt x="108" y="10"/>
                      </a:lnTo>
                      <a:lnTo>
                        <a:pt x="104" y="6"/>
                      </a:lnTo>
                      <a:lnTo>
                        <a:pt x="100" y="2"/>
                      </a:lnTo>
                      <a:lnTo>
                        <a:pt x="98" y="0"/>
                      </a:lnTo>
                      <a:lnTo>
                        <a:pt x="95" y="0"/>
                      </a:lnTo>
                      <a:lnTo>
                        <a:pt x="94" y="1"/>
                      </a:lnTo>
                      <a:lnTo>
                        <a:pt x="91" y="2"/>
                      </a:lnTo>
                      <a:lnTo>
                        <a:pt x="90" y="2"/>
                      </a:lnTo>
                      <a:lnTo>
                        <a:pt x="91" y="4"/>
                      </a:lnTo>
                      <a:lnTo>
                        <a:pt x="93" y="6"/>
                      </a:lnTo>
                      <a:lnTo>
                        <a:pt x="94" y="8"/>
                      </a:lnTo>
                      <a:lnTo>
                        <a:pt x="95" y="12"/>
                      </a:lnTo>
                      <a:lnTo>
                        <a:pt x="95" y="17"/>
                      </a:lnTo>
                      <a:lnTo>
                        <a:pt x="94" y="16"/>
                      </a:lnTo>
                      <a:lnTo>
                        <a:pt x="90" y="24"/>
                      </a:lnTo>
                      <a:lnTo>
                        <a:pt x="90" y="25"/>
                      </a:lnTo>
                      <a:lnTo>
                        <a:pt x="86" y="33"/>
                      </a:lnTo>
                      <a:lnTo>
                        <a:pt x="81" y="41"/>
                      </a:lnTo>
                      <a:lnTo>
                        <a:pt x="74" y="46"/>
                      </a:lnTo>
                      <a:lnTo>
                        <a:pt x="65" y="50"/>
                      </a:lnTo>
                      <a:lnTo>
                        <a:pt x="57" y="51"/>
                      </a:lnTo>
                      <a:lnTo>
                        <a:pt x="54" y="54"/>
                      </a:lnTo>
                      <a:lnTo>
                        <a:pt x="51" y="57"/>
                      </a:lnTo>
                      <a:lnTo>
                        <a:pt x="50" y="59"/>
                      </a:lnTo>
                      <a:lnTo>
                        <a:pt x="50" y="61"/>
                      </a:lnTo>
                      <a:lnTo>
                        <a:pt x="50" y="63"/>
                      </a:lnTo>
                      <a:lnTo>
                        <a:pt x="47" y="61"/>
                      </a:lnTo>
                      <a:lnTo>
                        <a:pt x="46" y="63"/>
                      </a:lnTo>
                      <a:lnTo>
                        <a:pt x="46" y="65"/>
                      </a:lnTo>
                      <a:lnTo>
                        <a:pt x="45" y="66"/>
                      </a:lnTo>
                      <a:lnTo>
                        <a:pt x="43" y="65"/>
                      </a:lnTo>
                      <a:lnTo>
                        <a:pt x="38" y="86"/>
                      </a:lnTo>
                      <a:lnTo>
                        <a:pt x="37" y="87"/>
                      </a:lnTo>
                      <a:lnTo>
                        <a:pt x="34" y="90"/>
                      </a:lnTo>
                      <a:lnTo>
                        <a:pt x="33" y="87"/>
                      </a:lnTo>
                      <a:lnTo>
                        <a:pt x="30" y="86"/>
                      </a:lnTo>
                      <a:lnTo>
                        <a:pt x="29" y="82"/>
                      </a:lnTo>
                      <a:lnTo>
                        <a:pt x="27" y="81"/>
                      </a:lnTo>
                      <a:lnTo>
                        <a:pt x="25" y="81"/>
                      </a:lnTo>
                      <a:lnTo>
                        <a:pt x="23" y="81"/>
                      </a:lnTo>
                      <a:lnTo>
                        <a:pt x="19" y="77"/>
                      </a:lnTo>
                      <a:lnTo>
                        <a:pt x="17" y="77"/>
                      </a:lnTo>
                      <a:lnTo>
                        <a:pt x="15" y="78"/>
                      </a:lnTo>
                      <a:lnTo>
                        <a:pt x="15" y="79"/>
                      </a:lnTo>
                      <a:lnTo>
                        <a:pt x="14" y="81"/>
                      </a:lnTo>
                      <a:lnTo>
                        <a:pt x="15" y="77"/>
                      </a:lnTo>
                      <a:lnTo>
                        <a:pt x="14" y="74"/>
                      </a:lnTo>
                      <a:lnTo>
                        <a:pt x="14" y="73"/>
                      </a:lnTo>
                      <a:lnTo>
                        <a:pt x="17" y="70"/>
                      </a:lnTo>
                      <a:lnTo>
                        <a:pt x="17" y="69"/>
                      </a:lnTo>
                      <a:lnTo>
                        <a:pt x="17" y="65"/>
                      </a:lnTo>
                      <a:lnTo>
                        <a:pt x="15" y="61"/>
                      </a:lnTo>
                      <a:lnTo>
                        <a:pt x="15" y="61"/>
                      </a:lnTo>
                      <a:lnTo>
                        <a:pt x="15" y="61"/>
                      </a:lnTo>
                      <a:lnTo>
                        <a:pt x="14" y="63"/>
                      </a:lnTo>
                      <a:lnTo>
                        <a:pt x="10" y="65"/>
                      </a:lnTo>
                      <a:lnTo>
                        <a:pt x="6" y="69"/>
                      </a:lnTo>
                      <a:lnTo>
                        <a:pt x="2" y="74"/>
                      </a:lnTo>
                      <a:lnTo>
                        <a:pt x="0" y="81"/>
                      </a:lnTo>
                      <a:lnTo>
                        <a:pt x="0" y="83"/>
                      </a:lnTo>
                      <a:lnTo>
                        <a:pt x="2" y="87"/>
                      </a:lnTo>
                      <a:lnTo>
                        <a:pt x="4" y="90"/>
                      </a:lnTo>
                      <a:lnTo>
                        <a:pt x="2" y="91"/>
                      </a:lnTo>
                      <a:lnTo>
                        <a:pt x="4" y="95"/>
                      </a:lnTo>
                      <a:lnTo>
                        <a:pt x="6" y="99"/>
                      </a:lnTo>
                      <a:lnTo>
                        <a:pt x="8" y="103"/>
                      </a:lnTo>
                      <a:lnTo>
                        <a:pt x="8" y="104"/>
                      </a:lnTo>
                      <a:lnTo>
                        <a:pt x="6" y="104"/>
                      </a:lnTo>
                      <a:lnTo>
                        <a:pt x="4" y="104"/>
                      </a:lnTo>
                      <a:lnTo>
                        <a:pt x="4" y="107"/>
                      </a:lnTo>
                      <a:lnTo>
                        <a:pt x="4" y="108"/>
                      </a:lnTo>
                      <a:lnTo>
                        <a:pt x="6" y="111"/>
                      </a:lnTo>
                      <a:lnTo>
                        <a:pt x="8" y="112"/>
                      </a:lnTo>
                      <a:lnTo>
                        <a:pt x="15" y="116"/>
                      </a:lnTo>
                      <a:lnTo>
                        <a:pt x="21" y="120"/>
                      </a:lnTo>
                      <a:lnTo>
                        <a:pt x="27" y="127"/>
                      </a:lnTo>
                      <a:lnTo>
                        <a:pt x="30" y="134"/>
                      </a:lnTo>
                      <a:lnTo>
                        <a:pt x="34" y="140"/>
                      </a:lnTo>
                      <a:lnTo>
                        <a:pt x="38" y="147"/>
                      </a:lnTo>
                      <a:lnTo>
                        <a:pt x="42" y="152"/>
                      </a:lnTo>
                      <a:lnTo>
                        <a:pt x="43" y="158"/>
                      </a:lnTo>
                      <a:lnTo>
                        <a:pt x="50" y="168"/>
                      </a:lnTo>
                      <a:lnTo>
                        <a:pt x="54" y="177"/>
                      </a:lnTo>
                      <a:lnTo>
                        <a:pt x="57" y="187"/>
                      </a:lnTo>
                      <a:lnTo>
                        <a:pt x="63" y="196"/>
                      </a:lnTo>
                      <a:lnTo>
                        <a:pt x="65" y="201"/>
                      </a:lnTo>
                      <a:lnTo>
                        <a:pt x="65" y="204"/>
                      </a:lnTo>
                      <a:lnTo>
                        <a:pt x="67" y="205"/>
                      </a:lnTo>
                      <a:lnTo>
                        <a:pt x="69" y="208"/>
                      </a:lnTo>
                      <a:lnTo>
                        <a:pt x="73" y="212"/>
                      </a:lnTo>
                      <a:lnTo>
                        <a:pt x="74" y="213"/>
                      </a:lnTo>
                      <a:lnTo>
                        <a:pt x="74" y="217"/>
                      </a:lnTo>
                      <a:lnTo>
                        <a:pt x="74" y="219"/>
                      </a:lnTo>
                      <a:lnTo>
                        <a:pt x="77" y="221"/>
                      </a:lnTo>
                      <a:lnTo>
                        <a:pt x="82" y="227"/>
                      </a:lnTo>
                      <a:lnTo>
                        <a:pt x="86" y="235"/>
                      </a:lnTo>
                      <a:lnTo>
                        <a:pt x="90" y="241"/>
                      </a:lnTo>
                      <a:lnTo>
                        <a:pt x="91" y="245"/>
                      </a:lnTo>
                      <a:lnTo>
                        <a:pt x="91" y="249"/>
                      </a:lnTo>
                      <a:lnTo>
                        <a:pt x="90" y="249"/>
                      </a:lnTo>
                      <a:lnTo>
                        <a:pt x="90" y="252"/>
                      </a:lnTo>
                      <a:lnTo>
                        <a:pt x="91" y="253"/>
                      </a:lnTo>
                      <a:lnTo>
                        <a:pt x="91" y="254"/>
                      </a:lnTo>
                      <a:lnTo>
                        <a:pt x="91" y="257"/>
                      </a:lnTo>
                      <a:lnTo>
                        <a:pt x="95" y="258"/>
                      </a:lnTo>
                      <a:lnTo>
                        <a:pt x="98" y="262"/>
                      </a:lnTo>
                      <a:lnTo>
                        <a:pt x="100" y="269"/>
                      </a:lnTo>
                      <a:lnTo>
                        <a:pt x="107" y="272"/>
                      </a:lnTo>
                      <a:lnTo>
                        <a:pt x="111" y="276"/>
                      </a:lnTo>
                      <a:lnTo>
                        <a:pt x="114" y="280"/>
                      </a:lnTo>
                      <a:lnTo>
                        <a:pt x="126" y="285"/>
                      </a:lnTo>
                      <a:lnTo>
                        <a:pt x="134" y="293"/>
                      </a:lnTo>
                      <a:lnTo>
                        <a:pt x="144" y="297"/>
                      </a:lnTo>
                      <a:lnTo>
                        <a:pt x="152" y="301"/>
                      </a:lnTo>
                      <a:lnTo>
                        <a:pt x="158" y="302"/>
                      </a:lnTo>
                      <a:lnTo>
                        <a:pt x="162" y="306"/>
                      </a:lnTo>
                      <a:lnTo>
                        <a:pt x="170" y="312"/>
                      </a:lnTo>
                      <a:lnTo>
                        <a:pt x="174" y="314"/>
                      </a:lnTo>
                      <a:lnTo>
                        <a:pt x="175" y="316"/>
                      </a:lnTo>
                      <a:lnTo>
                        <a:pt x="178" y="320"/>
                      </a:lnTo>
                      <a:lnTo>
                        <a:pt x="179" y="322"/>
                      </a:lnTo>
                      <a:lnTo>
                        <a:pt x="187" y="327"/>
                      </a:lnTo>
                      <a:lnTo>
                        <a:pt x="191" y="329"/>
                      </a:lnTo>
                      <a:lnTo>
                        <a:pt x="195" y="333"/>
                      </a:lnTo>
                      <a:lnTo>
                        <a:pt x="195" y="333"/>
                      </a:lnTo>
                      <a:lnTo>
                        <a:pt x="192" y="331"/>
                      </a:lnTo>
                      <a:lnTo>
                        <a:pt x="192" y="331"/>
                      </a:lnTo>
                      <a:lnTo>
                        <a:pt x="192" y="331"/>
                      </a:lnTo>
                      <a:lnTo>
                        <a:pt x="192" y="331"/>
                      </a:lnTo>
                      <a:lnTo>
                        <a:pt x="192" y="331"/>
                      </a:lnTo>
                      <a:lnTo>
                        <a:pt x="192" y="331"/>
                      </a:lnTo>
                      <a:lnTo>
                        <a:pt x="192" y="331"/>
                      </a:lnTo>
                      <a:close/>
                    </a:path>
                  </a:pathLst>
                </a:custGeom>
                <a:solidFill>
                  <a:schemeClr val="accent1"/>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75" name="Freeform 27">
                  <a:extLst>
                    <a:ext uri="{FF2B5EF4-FFF2-40B4-BE49-F238E27FC236}">
                      <a16:creationId xmlns:a16="http://schemas.microsoft.com/office/drawing/2014/main" id="{1DF511E8-2196-DE7E-D0A7-C157D503CD28}"/>
                    </a:ext>
                  </a:extLst>
                </p:cNvPr>
                <p:cNvSpPr>
                  <a:spLocks noChangeAspect="1"/>
                </p:cNvSpPr>
                <p:nvPr/>
              </p:nvSpPr>
              <p:spPr bwMode="auto">
                <a:xfrm>
                  <a:off x="3346855" y="4956284"/>
                  <a:ext cx="162787" cy="141287"/>
                </a:xfrm>
                <a:custGeom>
                  <a:avLst/>
                  <a:gdLst>
                    <a:gd name="T0" fmla="*/ 79 w 80"/>
                    <a:gd name="T1" fmla="*/ 38 h 71"/>
                    <a:gd name="T2" fmla="*/ 80 w 80"/>
                    <a:gd name="T3" fmla="*/ 32 h 71"/>
                    <a:gd name="T4" fmla="*/ 76 w 80"/>
                    <a:gd name="T5" fmla="*/ 28 h 71"/>
                    <a:gd name="T6" fmla="*/ 71 w 80"/>
                    <a:gd name="T7" fmla="*/ 24 h 71"/>
                    <a:gd name="T8" fmla="*/ 65 w 80"/>
                    <a:gd name="T9" fmla="*/ 18 h 71"/>
                    <a:gd name="T10" fmla="*/ 55 w 80"/>
                    <a:gd name="T11" fmla="*/ 10 h 71"/>
                    <a:gd name="T12" fmla="*/ 48 w 80"/>
                    <a:gd name="T13" fmla="*/ 8 h 71"/>
                    <a:gd name="T14" fmla="*/ 41 w 80"/>
                    <a:gd name="T15" fmla="*/ 5 h 71"/>
                    <a:gd name="T16" fmla="*/ 23 w 80"/>
                    <a:gd name="T17" fmla="*/ 8 h 71"/>
                    <a:gd name="T18" fmla="*/ 2 w 80"/>
                    <a:gd name="T19" fmla="*/ 1 h 71"/>
                    <a:gd name="T20" fmla="*/ 2 w 80"/>
                    <a:gd name="T21" fmla="*/ 9 h 71"/>
                    <a:gd name="T22" fmla="*/ 2 w 80"/>
                    <a:gd name="T23" fmla="*/ 13 h 71"/>
                    <a:gd name="T24" fmla="*/ 0 w 80"/>
                    <a:gd name="T25" fmla="*/ 21 h 71"/>
                    <a:gd name="T26" fmla="*/ 2 w 80"/>
                    <a:gd name="T27" fmla="*/ 26 h 71"/>
                    <a:gd name="T28" fmla="*/ 4 w 80"/>
                    <a:gd name="T29" fmla="*/ 36 h 71"/>
                    <a:gd name="T30" fmla="*/ 4 w 80"/>
                    <a:gd name="T31" fmla="*/ 40 h 71"/>
                    <a:gd name="T32" fmla="*/ 2 w 80"/>
                    <a:gd name="T33" fmla="*/ 41 h 71"/>
                    <a:gd name="T34" fmla="*/ 2 w 80"/>
                    <a:gd name="T35" fmla="*/ 49 h 71"/>
                    <a:gd name="T36" fmla="*/ 8 w 80"/>
                    <a:gd name="T37" fmla="*/ 57 h 71"/>
                    <a:gd name="T38" fmla="*/ 14 w 80"/>
                    <a:gd name="T39" fmla="*/ 62 h 71"/>
                    <a:gd name="T40" fmla="*/ 21 w 80"/>
                    <a:gd name="T41" fmla="*/ 65 h 71"/>
                    <a:gd name="T42" fmla="*/ 31 w 80"/>
                    <a:gd name="T43" fmla="*/ 67 h 71"/>
                    <a:gd name="T44" fmla="*/ 40 w 80"/>
                    <a:gd name="T45" fmla="*/ 70 h 71"/>
                    <a:gd name="T46" fmla="*/ 41 w 80"/>
                    <a:gd name="T47" fmla="*/ 71 h 71"/>
                    <a:gd name="T48" fmla="*/ 52 w 80"/>
                    <a:gd name="T49" fmla="*/ 70 h 71"/>
                    <a:gd name="T50" fmla="*/ 61 w 80"/>
                    <a:gd name="T51" fmla="*/ 71 h 71"/>
                    <a:gd name="T52" fmla="*/ 68 w 80"/>
                    <a:gd name="T53" fmla="*/ 70 h 71"/>
                    <a:gd name="T54" fmla="*/ 68 w 80"/>
                    <a:gd name="T55" fmla="*/ 66 h 71"/>
                    <a:gd name="T56" fmla="*/ 75 w 80"/>
                    <a:gd name="T57" fmla="*/ 66 h 71"/>
                    <a:gd name="T58" fmla="*/ 80 w 80"/>
                    <a:gd name="T59" fmla="*/ 54 h 71"/>
                    <a:gd name="T60" fmla="*/ 76 w 80"/>
                    <a:gd name="T61" fmla="*/ 48 h 71"/>
                    <a:gd name="T62" fmla="*/ 76 w 80"/>
                    <a:gd name="T63" fmla="*/ 41 h 71"/>
                    <a:gd name="T64" fmla="*/ 76 w 80"/>
                    <a:gd name="T65" fmla="*/ 41 h 71"/>
                    <a:gd name="T66" fmla="*/ 76 w 80"/>
                    <a:gd name="T67"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 h="71">
                      <a:moveTo>
                        <a:pt x="76" y="41"/>
                      </a:moveTo>
                      <a:lnTo>
                        <a:pt x="79" y="38"/>
                      </a:lnTo>
                      <a:lnTo>
                        <a:pt x="80" y="34"/>
                      </a:lnTo>
                      <a:lnTo>
                        <a:pt x="80" y="32"/>
                      </a:lnTo>
                      <a:lnTo>
                        <a:pt x="79" y="30"/>
                      </a:lnTo>
                      <a:lnTo>
                        <a:pt x="76" y="28"/>
                      </a:lnTo>
                      <a:lnTo>
                        <a:pt x="72" y="26"/>
                      </a:lnTo>
                      <a:lnTo>
                        <a:pt x="71" y="24"/>
                      </a:lnTo>
                      <a:lnTo>
                        <a:pt x="67" y="21"/>
                      </a:lnTo>
                      <a:lnTo>
                        <a:pt x="65" y="18"/>
                      </a:lnTo>
                      <a:lnTo>
                        <a:pt x="59" y="14"/>
                      </a:lnTo>
                      <a:lnTo>
                        <a:pt x="55" y="10"/>
                      </a:lnTo>
                      <a:lnTo>
                        <a:pt x="49" y="9"/>
                      </a:lnTo>
                      <a:lnTo>
                        <a:pt x="48" y="8"/>
                      </a:lnTo>
                      <a:lnTo>
                        <a:pt x="44" y="8"/>
                      </a:lnTo>
                      <a:lnTo>
                        <a:pt x="41" y="5"/>
                      </a:lnTo>
                      <a:lnTo>
                        <a:pt x="40" y="2"/>
                      </a:lnTo>
                      <a:lnTo>
                        <a:pt x="23" y="8"/>
                      </a:lnTo>
                      <a:lnTo>
                        <a:pt x="2" y="0"/>
                      </a:lnTo>
                      <a:lnTo>
                        <a:pt x="2" y="1"/>
                      </a:lnTo>
                      <a:lnTo>
                        <a:pt x="2" y="5"/>
                      </a:lnTo>
                      <a:lnTo>
                        <a:pt x="2" y="9"/>
                      </a:lnTo>
                      <a:lnTo>
                        <a:pt x="2" y="10"/>
                      </a:lnTo>
                      <a:lnTo>
                        <a:pt x="2" y="13"/>
                      </a:lnTo>
                      <a:lnTo>
                        <a:pt x="2" y="17"/>
                      </a:lnTo>
                      <a:lnTo>
                        <a:pt x="0" y="21"/>
                      </a:lnTo>
                      <a:lnTo>
                        <a:pt x="2" y="24"/>
                      </a:lnTo>
                      <a:lnTo>
                        <a:pt x="2" y="26"/>
                      </a:lnTo>
                      <a:lnTo>
                        <a:pt x="2" y="32"/>
                      </a:lnTo>
                      <a:lnTo>
                        <a:pt x="4" y="36"/>
                      </a:lnTo>
                      <a:lnTo>
                        <a:pt x="6" y="38"/>
                      </a:lnTo>
                      <a:lnTo>
                        <a:pt x="4" y="40"/>
                      </a:lnTo>
                      <a:lnTo>
                        <a:pt x="2" y="40"/>
                      </a:lnTo>
                      <a:lnTo>
                        <a:pt x="2" y="41"/>
                      </a:lnTo>
                      <a:lnTo>
                        <a:pt x="2" y="45"/>
                      </a:lnTo>
                      <a:lnTo>
                        <a:pt x="2" y="49"/>
                      </a:lnTo>
                      <a:lnTo>
                        <a:pt x="6" y="57"/>
                      </a:lnTo>
                      <a:lnTo>
                        <a:pt x="8" y="57"/>
                      </a:lnTo>
                      <a:lnTo>
                        <a:pt x="10" y="58"/>
                      </a:lnTo>
                      <a:lnTo>
                        <a:pt x="14" y="62"/>
                      </a:lnTo>
                      <a:lnTo>
                        <a:pt x="17" y="65"/>
                      </a:lnTo>
                      <a:lnTo>
                        <a:pt x="21" y="65"/>
                      </a:lnTo>
                      <a:lnTo>
                        <a:pt x="27" y="65"/>
                      </a:lnTo>
                      <a:lnTo>
                        <a:pt x="31" y="67"/>
                      </a:lnTo>
                      <a:lnTo>
                        <a:pt x="35" y="67"/>
                      </a:lnTo>
                      <a:lnTo>
                        <a:pt x="40" y="70"/>
                      </a:lnTo>
                      <a:lnTo>
                        <a:pt x="40" y="71"/>
                      </a:lnTo>
                      <a:lnTo>
                        <a:pt x="41" y="71"/>
                      </a:lnTo>
                      <a:lnTo>
                        <a:pt x="48" y="70"/>
                      </a:lnTo>
                      <a:lnTo>
                        <a:pt x="52" y="70"/>
                      </a:lnTo>
                      <a:lnTo>
                        <a:pt x="57" y="71"/>
                      </a:lnTo>
                      <a:lnTo>
                        <a:pt x="61" y="71"/>
                      </a:lnTo>
                      <a:lnTo>
                        <a:pt x="67" y="70"/>
                      </a:lnTo>
                      <a:lnTo>
                        <a:pt x="68" y="70"/>
                      </a:lnTo>
                      <a:lnTo>
                        <a:pt x="71" y="67"/>
                      </a:lnTo>
                      <a:lnTo>
                        <a:pt x="68" y="66"/>
                      </a:lnTo>
                      <a:lnTo>
                        <a:pt x="72" y="67"/>
                      </a:lnTo>
                      <a:lnTo>
                        <a:pt x="75" y="66"/>
                      </a:lnTo>
                      <a:lnTo>
                        <a:pt x="76" y="61"/>
                      </a:lnTo>
                      <a:lnTo>
                        <a:pt x="80" y="54"/>
                      </a:lnTo>
                      <a:lnTo>
                        <a:pt x="80" y="52"/>
                      </a:lnTo>
                      <a:lnTo>
                        <a:pt x="76" y="48"/>
                      </a:lnTo>
                      <a:lnTo>
                        <a:pt x="76" y="41"/>
                      </a:lnTo>
                      <a:lnTo>
                        <a:pt x="76" y="41"/>
                      </a:lnTo>
                      <a:lnTo>
                        <a:pt x="76" y="41"/>
                      </a:lnTo>
                      <a:lnTo>
                        <a:pt x="76" y="41"/>
                      </a:lnTo>
                      <a:lnTo>
                        <a:pt x="76" y="41"/>
                      </a:lnTo>
                      <a:lnTo>
                        <a:pt x="76" y="41"/>
                      </a:lnTo>
                      <a:lnTo>
                        <a:pt x="76" y="41"/>
                      </a:lnTo>
                      <a:close/>
                    </a:path>
                  </a:pathLst>
                </a:custGeom>
                <a:solidFill>
                  <a:schemeClr val="accent1"/>
                </a:solidFill>
                <a:ln w="3175">
                  <a:solidFill>
                    <a:schemeClr val="bg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76" name="Freeform 28">
                  <a:extLst>
                    <a:ext uri="{FF2B5EF4-FFF2-40B4-BE49-F238E27FC236}">
                      <a16:creationId xmlns:a16="http://schemas.microsoft.com/office/drawing/2014/main" id="{E792028D-2A98-6E00-CAA2-7BE7046403C3}"/>
                    </a:ext>
                  </a:extLst>
                </p:cNvPr>
                <p:cNvSpPr>
                  <a:spLocks noChangeAspect="1" noEditPoints="1"/>
                </p:cNvSpPr>
                <p:nvPr/>
              </p:nvSpPr>
              <p:spPr bwMode="auto">
                <a:xfrm>
                  <a:off x="2734371" y="3649615"/>
                  <a:ext cx="1271773" cy="1410873"/>
                </a:xfrm>
                <a:custGeom>
                  <a:avLst/>
                  <a:gdLst>
                    <a:gd name="T0" fmla="*/ 354 w 625"/>
                    <a:gd name="T1" fmla="*/ 114 h 709"/>
                    <a:gd name="T2" fmla="*/ 378 w 625"/>
                    <a:gd name="T3" fmla="*/ 91 h 709"/>
                    <a:gd name="T4" fmla="*/ 594 w 625"/>
                    <a:gd name="T5" fmla="*/ 188 h 709"/>
                    <a:gd name="T6" fmla="*/ 522 w 625"/>
                    <a:gd name="T7" fmla="*/ 148 h 709"/>
                    <a:gd name="T8" fmla="*/ 479 w 625"/>
                    <a:gd name="T9" fmla="*/ 143 h 709"/>
                    <a:gd name="T10" fmla="*/ 467 w 625"/>
                    <a:gd name="T11" fmla="*/ 151 h 709"/>
                    <a:gd name="T12" fmla="*/ 463 w 625"/>
                    <a:gd name="T13" fmla="*/ 126 h 709"/>
                    <a:gd name="T14" fmla="*/ 448 w 625"/>
                    <a:gd name="T15" fmla="*/ 121 h 709"/>
                    <a:gd name="T16" fmla="*/ 428 w 625"/>
                    <a:gd name="T17" fmla="*/ 113 h 709"/>
                    <a:gd name="T18" fmla="*/ 409 w 625"/>
                    <a:gd name="T19" fmla="*/ 110 h 709"/>
                    <a:gd name="T20" fmla="*/ 388 w 625"/>
                    <a:gd name="T21" fmla="*/ 135 h 709"/>
                    <a:gd name="T22" fmla="*/ 367 w 625"/>
                    <a:gd name="T23" fmla="*/ 122 h 709"/>
                    <a:gd name="T24" fmla="*/ 404 w 625"/>
                    <a:gd name="T25" fmla="*/ 113 h 709"/>
                    <a:gd name="T26" fmla="*/ 371 w 625"/>
                    <a:gd name="T27" fmla="*/ 109 h 709"/>
                    <a:gd name="T28" fmla="*/ 344 w 625"/>
                    <a:gd name="T29" fmla="*/ 122 h 709"/>
                    <a:gd name="T30" fmla="*/ 380 w 625"/>
                    <a:gd name="T31" fmla="*/ 73 h 709"/>
                    <a:gd name="T32" fmla="*/ 362 w 625"/>
                    <a:gd name="T33" fmla="*/ 22 h 709"/>
                    <a:gd name="T34" fmla="*/ 320 w 625"/>
                    <a:gd name="T35" fmla="*/ 53 h 709"/>
                    <a:gd name="T36" fmla="*/ 283 w 625"/>
                    <a:gd name="T37" fmla="*/ 57 h 709"/>
                    <a:gd name="T38" fmla="*/ 239 w 625"/>
                    <a:gd name="T39" fmla="*/ 74 h 709"/>
                    <a:gd name="T40" fmla="*/ 225 w 625"/>
                    <a:gd name="T41" fmla="*/ 33 h 709"/>
                    <a:gd name="T42" fmla="*/ 209 w 625"/>
                    <a:gd name="T43" fmla="*/ 1 h 709"/>
                    <a:gd name="T44" fmla="*/ 181 w 625"/>
                    <a:gd name="T45" fmla="*/ 21 h 709"/>
                    <a:gd name="T46" fmla="*/ 152 w 625"/>
                    <a:gd name="T47" fmla="*/ 21 h 709"/>
                    <a:gd name="T48" fmla="*/ 164 w 625"/>
                    <a:gd name="T49" fmla="*/ 57 h 709"/>
                    <a:gd name="T50" fmla="*/ 128 w 625"/>
                    <a:gd name="T51" fmla="*/ 78 h 709"/>
                    <a:gd name="T52" fmla="*/ 99 w 625"/>
                    <a:gd name="T53" fmla="*/ 59 h 709"/>
                    <a:gd name="T54" fmla="*/ 65 w 625"/>
                    <a:gd name="T55" fmla="*/ 77 h 709"/>
                    <a:gd name="T56" fmla="*/ 67 w 625"/>
                    <a:gd name="T57" fmla="*/ 114 h 709"/>
                    <a:gd name="T58" fmla="*/ 40 w 625"/>
                    <a:gd name="T59" fmla="*/ 178 h 709"/>
                    <a:gd name="T60" fmla="*/ 11 w 625"/>
                    <a:gd name="T61" fmla="*/ 213 h 709"/>
                    <a:gd name="T62" fmla="*/ 10 w 625"/>
                    <a:gd name="T63" fmla="*/ 252 h 709"/>
                    <a:gd name="T64" fmla="*/ 58 w 625"/>
                    <a:gd name="T65" fmla="*/ 267 h 709"/>
                    <a:gd name="T66" fmla="*/ 85 w 625"/>
                    <a:gd name="T67" fmla="*/ 297 h 709"/>
                    <a:gd name="T68" fmla="*/ 123 w 625"/>
                    <a:gd name="T69" fmla="*/ 276 h 709"/>
                    <a:gd name="T70" fmla="*/ 147 w 625"/>
                    <a:gd name="T71" fmla="*/ 310 h 709"/>
                    <a:gd name="T72" fmla="*/ 182 w 625"/>
                    <a:gd name="T73" fmla="*/ 332 h 709"/>
                    <a:gd name="T74" fmla="*/ 225 w 625"/>
                    <a:gd name="T75" fmla="*/ 373 h 709"/>
                    <a:gd name="T76" fmla="*/ 270 w 625"/>
                    <a:gd name="T77" fmla="*/ 413 h 709"/>
                    <a:gd name="T78" fmla="*/ 269 w 625"/>
                    <a:gd name="T79" fmla="*/ 460 h 709"/>
                    <a:gd name="T80" fmla="*/ 286 w 625"/>
                    <a:gd name="T81" fmla="*/ 500 h 709"/>
                    <a:gd name="T82" fmla="*/ 331 w 625"/>
                    <a:gd name="T83" fmla="*/ 529 h 709"/>
                    <a:gd name="T84" fmla="*/ 352 w 625"/>
                    <a:gd name="T85" fmla="*/ 578 h 709"/>
                    <a:gd name="T86" fmla="*/ 320 w 625"/>
                    <a:gd name="T87" fmla="*/ 614 h 709"/>
                    <a:gd name="T88" fmla="*/ 340 w 625"/>
                    <a:gd name="T89" fmla="*/ 662 h 709"/>
                    <a:gd name="T90" fmla="*/ 375 w 625"/>
                    <a:gd name="T91" fmla="*/ 698 h 709"/>
                    <a:gd name="T92" fmla="*/ 392 w 625"/>
                    <a:gd name="T93" fmla="*/ 670 h 709"/>
                    <a:gd name="T94" fmla="*/ 409 w 625"/>
                    <a:gd name="T95" fmla="*/ 643 h 709"/>
                    <a:gd name="T96" fmla="*/ 396 w 625"/>
                    <a:gd name="T97" fmla="*/ 674 h 709"/>
                    <a:gd name="T98" fmla="*/ 435 w 625"/>
                    <a:gd name="T99" fmla="*/ 592 h 709"/>
                    <a:gd name="T100" fmla="*/ 432 w 625"/>
                    <a:gd name="T101" fmla="*/ 560 h 709"/>
                    <a:gd name="T102" fmla="*/ 461 w 625"/>
                    <a:gd name="T103" fmla="*/ 531 h 709"/>
                    <a:gd name="T104" fmla="*/ 485 w 625"/>
                    <a:gd name="T105" fmla="*/ 516 h 709"/>
                    <a:gd name="T106" fmla="*/ 516 w 625"/>
                    <a:gd name="T107" fmla="*/ 512 h 709"/>
                    <a:gd name="T108" fmla="*/ 545 w 625"/>
                    <a:gd name="T109" fmla="*/ 474 h 709"/>
                    <a:gd name="T110" fmla="*/ 564 w 625"/>
                    <a:gd name="T111" fmla="*/ 413 h 709"/>
                    <a:gd name="T112" fmla="*/ 564 w 625"/>
                    <a:gd name="T113" fmla="*/ 337 h 709"/>
                    <a:gd name="T114" fmla="*/ 586 w 625"/>
                    <a:gd name="T115" fmla="*/ 301 h 709"/>
                    <a:gd name="T116" fmla="*/ 623 w 625"/>
                    <a:gd name="T117" fmla="*/ 252 h 709"/>
                    <a:gd name="T118" fmla="*/ 621 w 625"/>
                    <a:gd name="T119" fmla="*/ 21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5" h="709">
                      <a:moveTo>
                        <a:pt x="354" y="114"/>
                      </a:moveTo>
                      <a:lnTo>
                        <a:pt x="352" y="117"/>
                      </a:lnTo>
                      <a:lnTo>
                        <a:pt x="351" y="121"/>
                      </a:lnTo>
                      <a:lnTo>
                        <a:pt x="351" y="123"/>
                      </a:lnTo>
                      <a:lnTo>
                        <a:pt x="354" y="121"/>
                      </a:lnTo>
                      <a:lnTo>
                        <a:pt x="358" y="117"/>
                      </a:lnTo>
                      <a:lnTo>
                        <a:pt x="362" y="113"/>
                      </a:lnTo>
                      <a:lnTo>
                        <a:pt x="362" y="107"/>
                      </a:lnTo>
                      <a:lnTo>
                        <a:pt x="360" y="105"/>
                      </a:lnTo>
                      <a:lnTo>
                        <a:pt x="356" y="107"/>
                      </a:lnTo>
                      <a:lnTo>
                        <a:pt x="354" y="113"/>
                      </a:lnTo>
                      <a:lnTo>
                        <a:pt x="354" y="114"/>
                      </a:lnTo>
                      <a:lnTo>
                        <a:pt x="354" y="114"/>
                      </a:lnTo>
                      <a:lnTo>
                        <a:pt x="354" y="114"/>
                      </a:lnTo>
                      <a:lnTo>
                        <a:pt x="354" y="114"/>
                      </a:lnTo>
                      <a:lnTo>
                        <a:pt x="354" y="114"/>
                      </a:lnTo>
                      <a:lnTo>
                        <a:pt x="354" y="114"/>
                      </a:lnTo>
                      <a:lnTo>
                        <a:pt x="354" y="114"/>
                      </a:lnTo>
                      <a:close/>
                      <a:moveTo>
                        <a:pt x="378" y="91"/>
                      </a:moveTo>
                      <a:lnTo>
                        <a:pt x="374" y="94"/>
                      </a:lnTo>
                      <a:lnTo>
                        <a:pt x="374" y="95"/>
                      </a:lnTo>
                      <a:lnTo>
                        <a:pt x="375" y="95"/>
                      </a:lnTo>
                      <a:lnTo>
                        <a:pt x="379" y="95"/>
                      </a:lnTo>
                      <a:lnTo>
                        <a:pt x="380" y="97"/>
                      </a:lnTo>
                      <a:lnTo>
                        <a:pt x="380" y="95"/>
                      </a:lnTo>
                      <a:lnTo>
                        <a:pt x="384" y="94"/>
                      </a:lnTo>
                      <a:lnTo>
                        <a:pt x="384" y="91"/>
                      </a:lnTo>
                      <a:lnTo>
                        <a:pt x="380" y="91"/>
                      </a:lnTo>
                      <a:lnTo>
                        <a:pt x="378" y="91"/>
                      </a:lnTo>
                      <a:lnTo>
                        <a:pt x="378" y="91"/>
                      </a:lnTo>
                      <a:lnTo>
                        <a:pt x="378" y="91"/>
                      </a:lnTo>
                      <a:lnTo>
                        <a:pt x="378" y="91"/>
                      </a:lnTo>
                      <a:lnTo>
                        <a:pt x="378" y="91"/>
                      </a:lnTo>
                      <a:lnTo>
                        <a:pt x="378" y="91"/>
                      </a:lnTo>
                      <a:lnTo>
                        <a:pt x="378" y="91"/>
                      </a:lnTo>
                      <a:close/>
                      <a:moveTo>
                        <a:pt x="621" y="211"/>
                      </a:moveTo>
                      <a:lnTo>
                        <a:pt x="621" y="209"/>
                      </a:lnTo>
                      <a:lnTo>
                        <a:pt x="621" y="205"/>
                      </a:lnTo>
                      <a:lnTo>
                        <a:pt x="619" y="197"/>
                      </a:lnTo>
                      <a:lnTo>
                        <a:pt x="615" y="192"/>
                      </a:lnTo>
                      <a:lnTo>
                        <a:pt x="613" y="191"/>
                      </a:lnTo>
                      <a:lnTo>
                        <a:pt x="607" y="188"/>
                      </a:lnTo>
                      <a:lnTo>
                        <a:pt x="603" y="188"/>
                      </a:lnTo>
                      <a:lnTo>
                        <a:pt x="598" y="188"/>
                      </a:lnTo>
                      <a:lnTo>
                        <a:pt x="594" y="188"/>
                      </a:lnTo>
                      <a:lnTo>
                        <a:pt x="593" y="187"/>
                      </a:lnTo>
                      <a:lnTo>
                        <a:pt x="589" y="184"/>
                      </a:lnTo>
                      <a:lnTo>
                        <a:pt x="585" y="183"/>
                      </a:lnTo>
                      <a:lnTo>
                        <a:pt x="581" y="180"/>
                      </a:lnTo>
                      <a:lnTo>
                        <a:pt x="577" y="178"/>
                      </a:lnTo>
                      <a:lnTo>
                        <a:pt x="571" y="171"/>
                      </a:lnTo>
                      <a:lnTo>
                        <a:pt x="567" y="166"/>
                      </a:lnTo>
                      <a:lnTo>
                        <a:pt x="564" y="164"/>
                      </a:lnTo>
                      <a:lnTo>
                        <a:pt x="560" y="162"/>
                      </a:lnTo>
                      <a:lnTo>
                        <a:pt x="550" y="152"/>
                      </a:lnTo>
                      <a:lnTo>
                        <a:pt x="545" y="151"/>
                      </a:lnTo>
                      <a:lnTo>
                        <a:pt x="537" y="147"/>
                      </a:lnTo>
                      <a:lnTo>
                        <a:pt x="532" y="147"/>
                      </a:lnTo>
                      <a:lnTo>
                        <a:pt x="525" y="148"/>
                      </a:lnTo>
                      <a:lnTo>
                        <a:pt x="522" y="148"/>
                      </a:lnTo>
                      <a:lnTo>
                        <a:pt x="520" y="151"/>
                      </a:lnTo>
                      <a:lnTo>
                        <a:pt x="518" y="151"/>
                      </a:lnTo>
                      <a:lnTo>
                        <a:pt x="514" y="148"/>
                      </a:lnTo>
                      <a:lnTo>
                        <a:pt x="510" y="147"/>
                      </a:lnTo>
                      <a:lnTo>
                        <a:pt x="509" y="147"/>
                      </a:lnTo>
                      <a:lnTo>
                        <a:pt x="505" y="147"/>
                      </a:lnTo>
                      <a:lnTo>
                        <a:pt x="501" y="144"/>
                      </a:lnTo>
                      <a:lnTo>
                        <a:pt x="497" y="143"/>
                      </a:lnTo>
                      <a:lnTo>
                        <a:pt x="489" y="139"/>
                      </a:lnTo>
                      <a:lnTo>
                        <a:pt x="488" y="139"/>
                      </a:lnTo>
                      <a:lnTo>
                        <a:pt x="485" y="140"/>
                      </a:lnTo>
                      <a:lnTo>
                        <a:pt x="481" y="140"/>
                      </a:lnTo>
                      <a:lnTo>
                        <a:pt x="480" y="143"/>
                      </a:lnTo>
                      <a:lnTo>
                        <a:pt x="479" y="144"/>
                      </a:lnTo>
                      <a:lnTo>
                        <a:pt x="479" y="143"/>
                      </a:lnTo>
                      <a:lnTo>
                        <a:pt x="476" y="144"/>
                      </a:lnTo>
                      <a:lnTo>
                        <a:pt x="475" y="148"/>
                      </a:lnTo>
                      <a:lnTo>
                        <a:pt x="475" y="147"/>
                      </a:lnTo>
                      <a:lnTo>
                        <a:pt x="472" y="147"/>
                      </a:lnTo>
                      <a:lnTo>
                        <a:pt x="475" y="144"/>
                      </a:lnTo>
                      <a:lnTo>
                        <a:pt x="476" y="143"/>
                      </a:lnTo>
                      <a:lnTo>
                        <a:pt x="476" y="140"/>
                      </a:lnTo>
                      <a:lnTo>
                        <a:pt x="475" y="140"/>
                      </a:lnTo>
                      <a:lnTo>
                        <a:pt x="471" y="143"/>
                      </a:lnTo>
                      <a:lnTo>
                        <a:pt x="471" y="147"/>
                      </a:lnTo>
                      <a:lnTo>
                        <a:pt x="468" y="151"/>
                      </a:lnTo>
                      <a:lnTo>
                        <a:pt x="467" y="152"/>
                      </a:lnTo>
                      <a:lnTo>
                        <a:pt x="465" y="156"/>
                      </a:lnTo>
                      <a:lnTo>
                        <a:pt x="465" y="154"/>
                      </a:lnTo>
                      <a:lnTo>
                        <a:pt x="467" y="151"/>
                      </a:lnTo>
                      <a:lnTo>
                        <a:pt x="467" y="147"/>
                      </a:lnTo>
                      <a:lnTo>
                        <a:pt x="467" y="143"/>
                      </a:lnTo>
                      <a:lnTo>
                        <a:pt x="471" y="139"/>
                      </a:lnTo>
                      <a:lnTo>
                        <a:pt x="471" y="138"/>
                      </a:lnTo>
                      <a:lnTo>
                        <a:pt x="468" y="135"/>
                      </a:lnTo>
                      <a:lnTo>
                        <a:pt x="467" y="135"/>
                      </a:lnTo>
                      <a:lnTo>
                        <a:pt x="468" y="131"/>
                      </a:lnTo>
                      <a:lnTo>
                        <a:pt x="468" y="130"/>
                      </a:lnTo>
                      <a:lnTo>
                        <a:pt x="467" y="130"/>
                      </a:lnTo>
                      <a:lnTo>
                        <a:pt x="467" y="127"/>
                      </a:lnTo>
                      <a:lnTo>
                        <a:pt x="465" y="130"/>
                      </a:lnTo>
                      <a:lnTo>
                        <a:pt x="463" y="130"/>
                      </a:lnTo>
                      <a:lnTo>
                        <a:pt x="465" y="127"/>
                      </a:lnTo>
                      <a:lnTo>
                        <a:pt x="463" y="127"/>
                      </a:lnTo>
                      <a:lnTo>
                        <a:pt x="463" y="126"/>
                      </a:lnTo>
                      <a:lnTo>
                        <a:pt x="461" y="126"/>
                      </a:lnTo>
                      <a:lnTo>
                        <a:pt x="459" y="123"/>
                      </a:lnTo>
                      <a:lnTo>
                        <a:pt x="457" y="123"/>
                      </a:lnTo>
                      <a:lnTo>
                        <a:pt x="457" y="126"/>
                      </a:lnTo>
                      <a:lnTo>
                        <a:pt x="455" y="127"/>
                      </a:lnTo>
                      <a:lnTo>
                        <a:pt x="455" y="123"/>
                      </a:lnTo>
                      <a:lnTo>
                        <a:pt x="455" y="122"/>
                      </a:lnTo>
                      <a:lnTo>
                        <a:pt x="453" y="123"/>
                      </a:lnTo>
                      <a:lnTo>
                        <a:pt x="453" y="122"/>
                      </a:lnTo>
                      <a:lnTo>
                        <a:pt x="453" y="121"/>
                      </a:lnTo>
                      <a:lnTo>
                        <a:pt x="452" y="122"/>
                      </a:lnTo>
                      <a:lnTo>
                        <a:pt x="452" y="121"/>
                      </a:lnTo>
                      <a:lnTo>
                        <a:pt x="449" y="122"/>
                      </a:lnTo>
                      <a:lnTo>
                        <a:pt x="449" y="118"/>
                      </a:lnTo>
                      <a:lnTo>
                        <a:pt x="448" y="121"/>
                      </a:lnTo>
                      <a:lnTo>
                        <a:pt x="445" y="118"/>
                      </a:lnTo>
                      <a:lnTo>
                        <a:pt x="444" y="117"/>
                      </a:lnTo>
                      <a:lnTo>
                        <a:pt x="441" y="118"/>
                      </a:lnTo>
                      <a:lnTo>
                        <a:pt x="441" y="117"/>
                      </a:lnTo>
                      <a:lnTo>
                        <a:pt x="441" y="114"/>
                      </a:lnTo>
                      <a:lnTo>
                        <a:pt x="440" y="117"/>
                      </a:lnTo>
                      <a:lnTo>
                        <a:pt x="437" y="117"/>
                      </a:lnTo>
                      <a:lnTo>
                        <a:pt x="437" y="114"/>
                      </a:lnTo>
                      <a:lnTo>
                        <a:pt x="436" y="114"/>
                      </a:lnTo>
                      <a:lnTo>
                        <a:pt x="435" y="114"/>
                      </a:lnTo>
                      <a:lnTo>
                        <a:pt x="435" y="113"/>
                      </a:lnTo>
                      <a:lnTo>
                        <a:pt x="432" y="113"/>
                      </a:lnTo>
                      <a:lnTo>
                        <a:pt x="432" y="110"/>
                      </a:lnTo>
                      <a:lnTo>
                        <a:pt x="431" y="109"/>
                      </a:lnTo>
                      <a:lnTo>
                        <a:pt x="428" y="113"/>
                      </a:lnTo>
                      <a:lnTo>
                        <a:pt x="428" y="110"/>
                      </a:lnTo>
                      <a:lnTo>
                        <a:pt x="427" y="110"/>
                      </a:lnTo>
                      <a:lnTo>
                        <a:pt x="427" y="109"/>
                      </a:lnTo>
                      <a:lnTo>
                        <a:pt x="424" y="110"/>
                      </a:lnTo>
                      <a:lnTo>
                        <a:pt x="424" y="109"/>
                      </a:lnTo>
                      <a:lnTo>
                        <a:pt x="421" y="107"/>
                      </a:lnTo>
                      <a:lnTo>
                        <a:pt x="421" y="109"/>
                      </a:lnTo>
                      <a:lnTo>
                        <a:pt x="421" y="110"/>
                      </a:lnTo>
                      <a:lnTo>
                        <a:pt x="419" y="109"/>
                      </a:lnTo>
                      <a:lnTo>
                        <a:pt x="417" y="110"/>
                      </a:lnTo>
                      <a:lnTo>
                        <a:pt x="417" y="109"/>
                      </a:lnTo>
                      <a:lnTo>
                        <a:pt x="415" y="109"/>
                      </a:lnTo>
                      <a:lnTo>
                        <a:pt x="413" y="110"/>
                      </a:lnTo>
                      <a:lnTo>
                        <a:pt x="411" y="110"/>
                      </a:lnTo>
                      <a:lnTo>
                        <a:pt x="409" y="110"/>
                      </a:lnTo>
                      <a:lnTo>
                        <a:pt x="408" y="114"/>
                      </a:lnTo>
                      <a:lnTo>
                        <a:pt x="408" y="117"/>
                      </a:lnTo>
                      <a:lnTo>
                        <a:pt x="408" y="121"/>
                      </a:lnTo>
                      <a:lnTo>
                        <a:pt x="405" y="121"/>
                      </a:lnTo>
                      <a:lnTo>
                        <a:pt x="404" y="123"/>
                      </a:lnTo>
                      <a:lnTo>
                        <a:pt x="405" y="126"/>
                      </a:lnTo>
                      <a:lnTo>
                        <a:pt x="401" y="123"/>
                      </a:lnTo>
                      <a:lnTo>
                        <a:pt x="400" y="123"/>
                      </a:lnTo>
                      <a:lnTo>
                        <a:pt x="398" y="126"/>
                      </a:lnTo>
                      <a:lnTo>
                        <a:pt x="396" y="127"/>
                      </a:lnTo>
                      <a:lnTo>
                        <a:pt x="395" y="130"/>
                      </a:lnTo>
                      <a:lnTo>
                        <a:pt x="392" y="134"/>
                      </a:lnTo>
                      <a:lnTo>
                        <a:pt x="391" y="135"/>
                      </a:lnTo>
                      <a:lnTo>
                        <a:pt x="388" y="143"/>
                      </a:lnTo>
                      <a:lnTo>
                        <a:pt x="388" y="135"/>
                      </a:lnTo>
                      <a:lnTo>
                        <a:pt x="392" y="127"/>
                      </a:lnTo>
                      <a:lnTo>
                        <a:pt x="391" y="127"/>
                      </a:lnTo>
                      <a:lnTo>
                        <a:pt x="388" y="130"/>
                      </a:lnTo>
                      <a:lnTo>
                        <a:pt x="387" y="130"/>
                      </a:lnTo>
                      <a:lnTo>
                        <a:pt x="384" y="131"/>
                      </a:lnTo>
                      <a:lnTo>
                        <a:pt x="383" y="134"/>
                      </a:lnTo>
                      <a:lnTo>
                        <a:pt x="380" y="130"/>
                      </a:lnTo>
                      <a:lnTo>
                        <a:pt x="379" y="130"/>
                      </a:lnTo>
                      <a:lnTo>
                        <a:pt x="374" y="131"/>
                      </a:lnTo>
                      <a:lnTo>
                        <a:pt x="374" y="130"/>
                      </a:lnTo>
                      <a:lnTo>
                        <a:pt x="371" y="130"/>
                      </a:lnTo>
                      <a:lnTo>
                        <a:pt x="370" y="130"/>
                      </a:lnTo>
                      <a:lnTo>
                        <a:pt x="370" y="127"/>
                      </a:lnTo>
                      <a:lnTo>
                        <a:pt x="367" y="123"/>
                      </a:lnTo>
                      <a:lnTo>
                        <a:pt x="367" y="122"/>
                      </a:lnTo>
                      <a:lnTo>
                        <a:pt x="371" y="127"/>
                      </a:lnTo>
                      <a:lnTo>
                        <a:pt x="374" y="130"/>
                      </a:lnTo>
                      <a:lnTo>
                        <a:pt x="375" y="130"/>
                      </a:lnTo>
                      <a:lnTo>
                        <a:pt x="375" y="127"/>
                      </a:lnTo>
                      <a:lnTo>
                        <a:pt x="380" y="127"/>
                      </a:lnTo>
                      <a:lnTo>
                        <a:pt x="383" y="127"/>
                      </a:lnTo>
                      <a:lnTo>
                        <a:pt x="384" y="127"/>
                      </a:lnTo>
                      <a:lnTo>
                        <a:pt x="387" y="127"/>
                      </a:lnTo>
                      <a:lnTo>
                        <a:pt x="388" y="123"/>
                      </a:lnTo>
                      <a:lnTo>
                        <a:pt x="391" y="126"/>
                      </a:lnTo>
                      <a:lnTo>
                        <a:pt x="392" y="126"/>
                      </a:lnTo>
                      <a:lnTo>
                        <a:pt x="396" y="123"/>
                      </a:lnTo>
                      <a:lnTo>
                        <a:pt x="400" y="121"/>
                      </a:lnTo>
                      <a:lnTo>
                        <a:pt x="401" y="117"/>
                      </a:lnTo>
                      <a:lnTo>
                        <a:pt x="404" y="113"/>
                      </a:lnTo>
                      <a:lnTo>
                        <a:pt x="404" y="109"/>
                      </a:lnTo>
                      <a:lnTo>
                        <a:pt x="405" y="103"/>
                      </a:lnTo>
                      <a:lnTo>
                        <a:pt x="405" y="101"/>
                      </a:lnTo>
                      <a:lnTo>
                        <a:pt x="404" y="101"/>
                      </a:lnTo>
                      <a:lnTo>
                        <a:pt x="396" y="99"/>
                      </a:lnTo>
                      <a:lnTo>
                        <a:pt x="391" y="99"/>
                      </a:lnTo>
                      <a:lnTo>
                        <a:pt x="391" y="101"/>
                      </a:lnTo>
                      <a:lnTo>
                        <a:pt x="388" y="101"/>
                      </a:lnTo>
                      <a:lnTo>
                        <a:pt x="380" y="99"/>
                      </a:lnTo>
                      <a:lnTo>
                        <a:pt x="375" y="99"/>
                      </a:lnTo>
                      <a:lnTo>
                        <a:pt x="371" y="99"/>
                      </a:lnTo>
                      <a:lnTo>
                        <a:pt x="370" y="101"/>
                      </a:lnTo>
                      <a:lnTo>
                        <a:pt x="370" y="105"/>
                      </a:lnTo>
                      <a:lnTo>
                        <a:pt x="370" y="107"/>
                      </a:lnTo>
                      <a:lnTo>
                        <a:pt x="371" y="109"/>
                      </a:lnTo>
                      <a:lnTo>
                        <a:pt x="367" y="109"/>
                      </a:lnTo>
                      <a:lnTo>
                        <a:pt x="367" y="110"/>
                      </a:lnTo>
                      <a:lnTo>
                        <a:pt x="367" y="113"/>
                      </a:lnTo>
                      <a:lnTo>
                        <a:pt x="367" y="114"/>
                      </a:lnTo>
                      <a:lnTo>
                        <a:pt x="366" y="113"/>
                      </a:lnTo>
                      <a:lnTo>
                        <a:pt x="362" y="118"/>
                      </a:lnTo>
                      <a:lnTo>
                        <a:pt x="356" y="121"/>
                      </a:lnTo>
                      <a:lnTo>
                        <a:pt x="351" y="123"/>
                      </a:lnTo>
                      <a:lnTo>
                        <a:pt x="347" y="126"/>
                      </a:lnTo>
                      <a:lnTo>
                        <a:pt x="344" y="127"/>
                      </a:lnTo>
                      <a:lnTo>
                        <a:pt x="344" y="126"/>
                      </a:lnTo>
                      <a:lnTo>
                        <a:pt x="340" y="123"/>
                      </a:lnTo>
                      <a:lnTo>
                        <a:pt x="338" y="126"/>
                      </a:lnTo>
                      <a:lnTo>
                        <a:pt x="340" y="122"/>
                      </a:lnTo>
                      <a:lnTo>
                        <a:pt x="344" y="122"/>
                      </a:lnTo>
                      <a:lnTo>
                        <a:pt x="347" y="122"/>
                      </a:lnTo>
                      <a:lnTo>
                        <a:pt x="348" y="122"/>
                      </a:lnTo>
                      <a:lnTo>
                        <a:pt x="348" y="121"/>
                      </a:lnTo>
                      <a:lnTo>
                        <a:pt x="351" y="117"/>
                      </a:lnTo>
                      <a:lnTo>
                        <a:pt x="352" y="114"/>
                      </a:lnTo>
                      <a:lnTo>
                        <a:pt x="352" y="110"/>
                      </a:lnTo>
                      <a:lnTo>
                        <a:pt x="356" y="107"/>
                      </a:lnTo>
                      <a:lnTo>
                        <a:pt x="362" y="97"/>
                      </a:lnTo>
                      <a:lnTo>
                        <a:pt x="370" y="91"/>
                      </a:lnTo>
                      <a:lnTo>
                        <a:pt x="371" y="86"/>
                      </a:lnTo>
                      <a:lnTo>
                        <a:pt x="375" y="82"/>
                      </a:lnTo>
                      <a:lnTo>
                        <a:pt x="378" y="78"/>
                      </a:lnTo>
                      <a:lnTo>
                        <a:pt x="380" y="74"/>
                      </a:lnTo>
                      <a:lnTo>
                        <a:pt x="379" y="74"/>
                      </a:lnTo>
                      <a:lnTo>
                        <a:pt x="380" y="73"/>
                      </a:lnTo>
                      <a:lnTo>
                        <a:pt x="383" y="69"/>
                      </a:lnTo>
                      <a:lnTo>
                        <a:pt x="380" y="66"/>
                      </a:lnTo>
                      <a:lnTo>
                        <a:pt x="379" y="63"/>
                      </a:lnTo>
                      <a:lnTo>
                        <a:pt x="375" y="63"/>
                      </a:lnTo>
                      <a:lnTo>
                        <a:pt x="374" y="63"/>
                      </a:lnTo>
                      <a:lnTo>
                        <a:pt x="371" y="61"/>
                      </a:lnTo>
                      <a:lnTo>
                        <a:pt x="371" y="59"/>
                      </a:lnTo>
                      <a:lnTo>
                        <a:pt x="367" y="57"/>
                      </a:lnTo>
                      <a:lnTo>
                        <a:pt x="370" y="55"/>
                      </a:lnTo>
                      <a:lnTo>
                        <a:pt x="370" y="51"/>
                      </a:lnTo>
                      <a:lnTo>
                        <a:pt x="366" y="46"/>
                      </a:lnTo>
                      <a:lnTo>
                        <a:pt x="364" y="37"/>
                      </a:lnTo>
                      <a:lnTo>
                        <a:pt x="364" y="25"/>
                      </a:lnTo>
                      <a:lnTo>
                        <a:pt x="362" y="26"/>
                      </a:lnTo>
                      <a:lnTo>
                        <a:pt x="362" y="22"/>
                      </a:lnTo>
                      <a:lnTo>
                        <a:pt x="360" y="20"/>
                      </a:lnTo>
                      <a:lnTo>
                        <a:pt x="358" y="17"/>
                      </a:lnTo>
                      <a:lnTo>
                        <a:pt x="356" y="20"/>
                      </a:lnTo>
                      <a:lnTo>
                        <a:pt x="354" y="16"/>
                      </a:lnTo>
                      <a:lnTo>
                        <a:pt x="354" y="17"/>
                      </a:lnTo>
                      <a:lnTo>
                        <a:pt x="354" y="20"/>
                      </a:lnTo>
                      <a:lnTo>
                        <a:pt x="352" y="25"/>
                      </a:lnTo>
                      <a:lnTo>
                        <a:pt x="344" y="37"/>
                      </a:lnTo>
                      <a:lnTo>
                        <a:pt x="338" y="51"/>
                      </a:lnTo>
                      <a:lnTo>
                        <a:pt x="334" y="55"/>
                      </a:lnTo>
                      <a:lnTo>
                        <a:pt x="331" y="55"/>
                      </a:lnTo>
                      <a:lnTo>
                        <a:pt x="327" y="55"/>
                      </a:lnTo>
                      <a:lnTo>
                        <a:pt x="326" y="55"/>
                      </a:lnTo>
                      <a:lnTo>
                        <a:pt x="322" y="55"/>
                      </a:lnTo>
                      <a:lnTo>
                        <a:pt x="320" y="53"/>
                      </a:lnTo>
                      <a:lnTo>
                        <a:pt x="314" y="57"/>
                      </a:lnTo>
                      <a:lnTo>
                        <a:pt x="313" y="57"/>
                      </a:lnTo>
                      <a:lnTo>
                        <a:pt x="309" y="55"/>
                      </a:lnTo>
                      <a:lnTo>
                        <a:pt x="307" y="53"/>
                      </a:lnTo>
                      <a:lnTo>
                        <a:pt x="305" y="51"/>
                      </a:lnTo>
                      <a:lnTo>
                        <a:pt x="303" y="51"/>
                      </a:lnTo>
                      <a:lnTo>
                        <a:pt x="301" y="50"/>
                      </a:lnTo>
                      <a:lnTo>
                        <a:pt x="301" y="50"/>
                      </a:lnTo>
                      <a:lnTo>
                        <a:pt x="295" y="50"/>
                      </a:lnTo>
                      <a:lnTo>
                        <a:pt x="290" y="51"/>
                      </a:lnTo>
                      <a:lnTo>
                        <a:pt x="287" y="51"/>
                      </a:lnTo>
                      <a:lnTo>
                        <a:pt x="286" y="51"/>
                      </a:lnTo>
                      <a:lnTo>
                        <a:pt x="283" y="53"/>
                      </a:lnTo>
                      <a:lnTo>
                        <a:pt x="283" y="55"/>
                      </a:lnTo>
                      <a:lnTo>
                        <a:pt x="283" y="57"/>
                      </a:lnTo>
                      <a:lnTo>
                        <a:pt x="286" y="59"/>
                      </a:lnTo>
                      <a:lnTo>
                        <a:pt x="286" y="61"/>
                      </a:lnTo>
                      <a:lnTo>
                        <a:pt x="283" y="63"/>
                      </a:lnTo>
                      <a:lnTo>
                        <a:pt x="282" y="63"/>
                      </a:lnTo>
                      <a:lnTo>
                        <a:pt x="277" y="61"/>
                      </a:lnTo>
                      <a:lnTo>
                        <a:pt x="273" y="61"/>
                      </a:lnTo>
                      <a:lnTo>
                        <a:pt x="269" y="61"/>
                      </a:lnTo>
                      <a:lnTo>
                        <a:pt x="263" y="61"/>
                      </a:lnTo>
                      <a:lnTo>
                        <a:pt x="259" y="63"/>
                      </a:lnTo>
                      <a:lnTo>
                        <a:pt x="257" y="65"/>
                      </a:lnTo>
                      <a:lnTo>
                        <a:pt x="255" y="65"/>
                      </a:lnTo>
                      <a:lnTo>
                        <a:pt x="250" y="66"/>
                      </a:lnTo>
                      <a:lnTo>
                        <a:pt x="243" y="70"/>
                      </a:lnTo>
                      <a:lnTo>
                        <a:pt x="242" y="73"/>
                      </a:lnTo>
                      <a:lnTo>
                        <a:pt x="239" y="74"/>
                      </a:lnTo>
                      <a:lnTo>
                        <a:pt x="238" y="74"/>
                      </a:lnTo>
                      <a:lnTo>
                        <a:pt x="237" y="73"/>
                      </a:lnTo>
                      <a:lnTo>
                        <a:pt x="234" y="73"/>
                      </a:lnTo>
                      <a:lnTo>
                        <a:pt x="233" y="70"/>
                      </a:lnTo>
                      <a:lnTo>
                        <a:pt x="229" y="66"/>
                      </a:lnTo>
                      <a:lnTo>
                        <a:pt x="225" y="65"/>
                      </a:lnTo>
                      <a:lnTo>
                        <a:pt x="226" y="63"/>
                      </a:lnTo>
                      <a:lnTo>
                        <a:pt x="225" y="61"/>
                      </a:lnTo>
                      <a:lnTo>
                        <a:pt x="225" y="59"/>
                      </a:lnTo>
                      <a:lnTo>
                        <a:pt x="225" y="57"/>
                      </a:lnTo>
                      <a:lnTo>
                        <a:pt x="224" y="55"/>
                      </a:lnTo>
                      <a:lnTo>
                        <a:pt x="221" y="50"/>
                      </a:lnTo>
                      <a:lnTo>
                        <a:pt x="221" y="44"/>
                      </a:lnTo>
                      <a:lnTo>
                        <a:pt x="224" y="37"/>
                      </a:lnTo>
                      <a:lnTo>
                        <a:pt x="225" y="33"/>
                      </a:lnTo>
                      <a:lnTo>
                        <a:pt x="226" y="29"/>
                      </a:lnTo>
                      <a:lnTo>
                        <a:pt x="229" y="26"/>
                      </a:lnTo>
                      <a:lnTo>
                        <a:pt x="229" y="25"/>
                      </a:lnTo>
                      <a:lnTo>
                        <a:pt x="225" y="20"/>
                      </a:lnTo>
                      <a:lnTo>
                        <a:pt x="226" y="17"/>
                      </a:lnTo>
                      <a:lnTo>
                        <a:pt x="221" y="16"/>
                      </a:lnTo>
                      <a:lnTo>
                        <a:pt x="220" y="13"/>
                      </a:lnTo>
                      <a:lnTo>
                        <a:pt x="221" y="8"/>
                      </a:lnTo>
                      <a:lnTo>
                        <a:pt x="221" y="6"/>
                      </a:lnTo>
                      <a:lnTo>
                        <a:pt x="221" y="2"/>
                      </a:lnTo>
                      <a:lnTo>
                        <a:pt x="220" y="0"/>
                      </a:lnTo>
                      <a:lnTo>
                        <a:pt x="217" y="0"/>
                      </a:lnTo>
                      <a:lnTo>
                        <a:pt x="210" y="1"/>
                      </a:lnTo>
                      <a:lnTo>
                        <a:pt x="210" y="1"/>
                      </a:lnTo>
                      <a:lnTo>
                        <a:pt x="209" y="1"/>
                      </a:lnTo>
                      <a:lnTo>
                        <a:pt x="209" y="1"/>
                      </a:lnTo>
                      <a:lnTo>
                        <a:pt x="209" y="1"/>
                      </a:lnTo>
                      <a:lnTo>
                        <a:pt x="210" y="4"/>
                      </a:lnTo>
                      <a:lnTo>
                        <a:pt x="210" y="5"/>
                      </a:lnTo>
                      <a:lnTo>
                        <a:pt x="210" y="8"/>
                      </a:lnTo>
                      <a:lnTo>
                        <a:pt x="210" y="8"/>
                      </a:lnTo>
                      <a:lnTo>
                        <a:pt x="209" y="8"/>
                      </a:lnTo>
                      <a:lnTo>
                        <a:pt x="206" y="13"/>
                      </a:lnTo>
                      <a:lnTo>
                        <a:pt x="204" y="16"/>
                      </a:lnTo>
                      <a:lnTo>
                        <a:pt x="202" y="13"/>
                      </a:lnTo>
                      <a:lnTo>
                        <a:pt x="196" y="16"/>
                      </a:lnTo>
                      <a:lnTo>
                        <a:pt x="193" y="20"/>
                      </a:lnTo>
                      <a:lnTo>
                        <a:pt x="186" y="21"/>
                      </a:lnTo>
                      <a:lnTo>
                        <a:pt x="182" y="21"/>
                      </a:lnTo>
                      <a:lnTo>
                        <a:pt x="181" y="21"/>
                      </a:lnTo>
                      <a:lnTo>
                        <a:pt x="180" y="22"/>
                      </a:lnTo>
                      <a:lnTo>
                        <a:pt x="177" y="22"/>
                      </a:lnTo>
                      <a:lnTo>
                        <a:pt x="177" y="29"/>
                      </a:lnTo>
                      <a:lnTo>
                        <a:pt x="177" y="30"/>
                      </a:lnTo>
                      <a:lnTo>
                        <a:pt x="176" y="30"/>
                      </a:lnTo>
                      <a:lnTo>
                        <a:pt x="172" y="30"/>
                      </a:lnTo>
                      <a:lnTo>
                        <a:pt x="169" y="26"/>
                      </a:lnTo>
                      <a:lnTo>
                        <a:pt x="168" y="25"/>
                      </a:lnTo>
                      <a:lnTo>
                        <a:pt x="166" y="25"/>
                      </a:lnTo>
                      <a:lnTo>
                        <a:pt x="164" y="25"/>
                      </a:lnTo>
                      <a:lnTo>
                        <a:pt x="158" y="25"/>
                      </a:lnTo>
                      <a:lnTo>
                        <a:pt x="156" y="25"/>
                      </a:lnTo>
                      <a:lnTo>
                        <a:pt x="156" y="22"/>
                      </a:lnTo>
                      <a:lnTo>
                        <a:pt x="154" y="21"/>
                      </a:lnTo>
                      <a:lnTo>
                        <a:pt x="152" y="21"/>
                      </a:lnTo>
                      <a:lnTo>
                        <a:pt x="149" y="21"/>
                      </a:lnTo>
                      <a:lnTo>
                        <a:pt x="147" y="20"/>
                      </a:lnTo>
                      <a:lnTo>
                        <a:pt x="145" y="20"/>
                      </a:lnTo>
                      <a:lnTo>
                        <a:pt x="145" y="21"/>
                      </a:lnTo>
                      <a:lnTo>
                        <a:pt x="145" y="22"/>
                      </a:lnTo>
                      <a:lnTo>
                        <a:pt x="149" y="26"/>
                      </a:lnTo>
                      <a:lnTo>
                        <a:pt x="152" y="30"/>
                      </a:lnTo>
                      <a:lnTo>
                        <a:pt x="152" y="34"/>
                      </a:lnTo>
                      <a:lnTo>
                        <a:pt x="154" y="42"/>
                      </a:lnTo>
                      <a:lnTo>
                        <a:pt x="156" y="46"/>
                      </a:lnTo>
                      <a:lnTo>
                        <a:pt x="156" y="51"/>
                      </a:lnTo>
                      <a:lnTo>
                        <a:pt x="158" y="51"/>
                      </a:lnTo>
                      <a:lnTo>
                        <a:pt x="162" y="51"/>
                      </a:lnTo>
                      <a:lnTo>
                        <a:pt x="166" y="53"/>
                      </a:lnTo>
                      <a:lnTo>
                        <a:pt x="164" y="57"/>
                      </a:lnTo>
                      <a:lnTo>
                        <a:pt x="160" y="59"/>
                      </a:lnTo>
                      <a:lnTo>
                        <a:pt x="156" y="61"/>
                      </a:lnTo>
                      <a:lnTo>
                        <a:pt x="154" y="63"/>
                      </a:lnTo>
                      <a:lnTo>
                        <a:pt x="152" y="66"/>
                      </a:lnTo>
                      <a:lnTo>
                        <a:pt x="150" y="70"/>
                      </a:lnTo>
                      <a:lnTo>
                        <a:pt x="149" y="70"/>
                      </a:lnTo>
                      <a:lnTo>
                        <a:pt x="147" y="70"/>
                      </a:lnTo>
                      <a:lnTo>
                        <a:pt x="141" y="74"/>
                      </a:lnTo>
                      <a:lnTo>
                        <a:pt x="137" y="77"/>
                      </a:lnTo>
                      <a:lnTo>
                        <a:pt x="136" y="78"/>
                      </a:lnTo>
                      <a:lnTo>
                        <a:pt x="133" y="82"/>
                      </a:lnTo>
                      <a:lnTo>
                        <a:pt x="132" y="83"/>
                      </a:lnTo>
                      <a:lnTo>
                        <a:pt x="132" y="79"/>
                      </a:lnTo>
                      <a:lnTo>
                        <a:pt x="129" y="78"/>
                      </a:lnTo>
                      <a:lnTo>
                        <a:pt x="128" y="78"/>
                      </a:lnTo>
                      <a:lnTo>
                        <a:pt x="123" y="82"/>
                      </a:lnTo>
                      <a:lnTo>
                        <a:pt x="120" y="82"/>
                      </a:lnTo>
                      <a:lnTo>
                        <a:pt x="119" y="82"/>
                      </a:lnTo>
                      <a:lnTo>
                        <a:pt x="115" y="78"/>
                      </a:lnTo>
                      <a:lnTo>
                        <a:pt x="115" y="78"/>
                      </a:lnTo>
                      <a:lnTo>
                        <a:pt x="115" y="78"/>
                      </a:lnTo>
                      <a:lnTo>
                        <a:pt x="111" y="74"/>
                      </a:lnTo>
                      <a:lnTo>
                        <a:pt x="108" y="74"/>
                      </a:lnTo>
                      <a:lnTo>
                        <a:pt x="107" y="74"/>
                      </a:lnTo>
                      <a:lnTo>
                        <a:pt x="107" y="73"/>
                      </a:lnTo>
                      <a:lnTo>
                        <a:pt x="107" y="66"/>
                      </a:lnTo>
                      <a:lnTo>
                        <a:pt x="105" y="63"/>
                      </a:lnTo>
                      <a:lnTo>
                        <a:pt x="103" y="59"/>
                      </a:lnTo>
                      <a:lnTo>
                        <a:pt x="101" y="57"/>
                      </a:lnTo>
                      <a:lnTo>
                        <a:pt x="99" y="59"/>
                      </a:lnTo>
                      <a:lnTo>
                        <a:pt x="95" y="61"/>
                      </a:lnTo>
                      <a:lnTo>
                        <a:pt x="93" y="65"/>
                      </a:lnTo>
                      <a:lnTo>
                        <a:pt x="92" y="63"/>
                      </a:lnTo>
                      <a:lnTo>
                        <a:pt x="89" y="61"/>
                      </a:lnTo>
                      <a:lnTo>
                        <a:pt x="88" y="61"/>
                      </a:lnTo>
                      <a:lnTo>
                        <a:pt x="88" y="65"/>
                      </a:lnTo>
                      <a:lnTo>
                        <a:pt x="85" y="65"/>
                      </a:lnTo>
                      <a:lnTo>
                        <a:pt x="84" y="65"/>
                      </a:lnTo>
                      <a:lnTo>
                        <a:pt x="71" y="65"/>
                      </a:lnTo>
                      <a:lnTo>
                        <a:pt x="67" y="65"/>
                      </a:lnTo>
                      <a:lnTo>
                        <a:pt x="63" y="65"/>
                      </a:lnTo>
                      <a:lnTo>
                        <a:pt x="62" y="65"/>
                      </a:lnTo>
                      <a:lnTo>
                        <a:pt x="62" y="70"/>
                      </a:lnTo>
                      <a:lnTo>
                        <a:pt x="63" y="77"/>
                      </a:lnTo>
                      <a:lnTo>
                        <a:pt x="65" y="77"/>
                      </a:lnTo>
                      <a:lnTo>
                        <a:pt x="68" y="77"/>
                      </a:lnTo>
                      <a:lnTo>
                        <a:pt x="72" y="78"/>
                      </a:lnTo>
                      <a:lnTo>
                        <a:pt x="72" y="82"/>
                      </a:lnTo>
                      <a:lnTo>
                        <a:pt x="72" y="83"/>
                      </a:lnTo>
                      <a:lnTo>
                        <a:pt x="71" y="83"/>
                      </a:lnTo>
                      <a:lnTo>
                        <a:pt x="67" y="82"/>
                      </a:lnTo>
                      <a:lnTo>
                        <a:pt x="65" y="83"/>
                      </a:lnTo>
                      <a:lnTo>
                        <a:pt x="59" y="86"/>
                      </a:lnTo>
                      <a:lnTo>
                        <a:pt x="59" y="90"/>
                      </a:lnTo>
                      <a:lnTo>
                        <a:pt x="59" y="94"/>
                      </a:lnTo>
                      <a:lnTo>
                        <a:pt x="59" y="97"/>
                      </a:lnTo>
                      <a:lnTo>
                        <a:pt x="62" y="103"/>
                      </a:lnTo>
                      <a:lnTo>
                        <a:pt x="65" y="105"/>
                      </a:lnTo>
                      <a:lnTo>
                        <a:pt x="67" y="109"/>
                      </a:lnTo>
                      <a:lnTo>
                        <a:pt x="67" y="114"/>
                      </a:lnTo>
                      <a:lnTo>
                        <a:pt x="68" y="118"/>
                      </a:lnTo>
                      <a:lnTo>
                        <a:pt x="68" y="122"/>
                      </a:lnTo>
                      <a:lnTo>
                        <a:pt x="68" y="127"/>
                      </a:lnTo>
                      <a:lnTo>
                        <a:pt x="65" y="151"/>
                      </a:lnTo>
                      <a:lnTo>
                        <a:pt x="63" y="167"/>
                      </a:lnTo>
                      <a:lnTo>
                        <a:pt x="62" y="174"/>
                      </a:lnTo>
                      <a:lnTo>
                        <a:pt x="62" y="175"/>
                      </a:lnTo>
                      <a:lnTo>
                        <a:pt x="59" y="174"/>
                      </a:lnTo>
                      <a:lnTo>
                        <a:pt x="58" y="175"/>
                      </a:lnTo>
                      <a:lnTo>
                        <a:pt x="54" y="171"/>
                      </a:lnTo>
                      <a:lnTo>
                        <a:pt x="51" y="171"/>
                      </a:lnTo>
                      <a:lnTo>
                        <a:pt x="48" y="174"/>
                      </a:lnTo>
                      <a:lnTo>
                        <a:pt x="46" y="174"/>
                      </a:lnTo>
                      <a:lnTo>
                        <a:pt x="44" y="175"/>
                      </a:lnTo>
                      <a:lnTo>
                        <a:pt x="40" y="178"/>
                      </a:lnTo>
                      <a:lnTo>
                        <a:pt x="35" y="178"/>
                      </a:lnTo>
                      <a:lnTo>
                        <a:pt x="31" y="178"/>
                      </a:lnTo>
                      <a:lnTo>
                        <a:pt x="24" y="183"/>
                      </a:lnTo>
                      <a:lnTo>
                        <a:pt x="23" y="184"/>
                      </a:lnTo>
                      <a:lnTo>
                        <a:pt x="22" y="187"/>
                      </a:lnTo>
                      <a:lnTo>
                        <a:pt x="19" y="187"/>
                      </a:lnTo>
                      <a:lnTo>
                        <a:pt x="15" y="188"/>
                      </a:lnTo>
                      <a:lnTo>
                        <a:pt x="14" y="192"/>
                      </a:lnTo>
                      <a:lnTo>
                        <a:pt x="14" y="195"/>
                      </a:lnTo>
                      <a:lnTo>
                        <a:pt x="14" y="197"/>
                      </a:lnTo>
                      <a:lnTo>
                        <a:pt x="14" y="201"/>
                      </a:lnTo>
                      <a:lnTo>
                        <a:pt x="11" y="204"/>
                      </a:lnTo>
                      <a:lnTo>
                        <a:pt x="11" y="208"/>
                      </a:lnTo>
                      <a:lnTo>
                        <a:pt x="11" y="211"/>
                      </a:lnTo>
                      <a:lnTo>
                        <a:pt x="11" y="213"/>
                      </a:lnTo>
                      <a:lnTo>
                        <a:pt x="11" y="215"/>
                      </a:lnTo>
                      <a:lnTo>
                        <a:pt x="6" y="217"/>
                      </a:lnTo>
                      <a:lnTo>
                        <a:pt x="4" y="219"/>
                      </a:lnTo>
                      <a:lnTo>
                        <a:pt x="2" y="223"/>
                      </a:lnTo>
                      <a:lnTo>
                        <a:pt x="4" y="227"/>
                      </a:lnTo>
                      <a:lnTo>
                        <a:pt x="4" y="228"/>
                      </a:lnTo>
                      <a:lnTo>
                        <a:pt x="2" y="228"/>
                      </a:lnTo>
                      <a:lnTo>
                        <a:pt x="0" y="231"/>
                      </a:lnTo>
                      <a:lnTo>
                        <a:pt x="0" y="232"/>
                      </a:lnTo>
                      <a:lnTo>
                        <a:pt x="2" y="236"/>
                      </a:lnTo>
                      <a:lnTo>
                        <a:pt x="4" y="237"/>
                      </a:lnTo>
                      <a:lnTo>
                        <a:pt x="4" y="240"/>
                      </a:lnTo>
                      <a:lnTo>
                        <a:pt x="6" y="244"/>
                      </a:lnTo>
                      <a:lnTo>
                        <a:pt x="8" y="248"/>
                      </a:lnTo>
                      <a:lnTo>
                        <a:pt x="10" y="252"/>
                      </a:lnTo>
                      <a:lnTo>
                        <a:pt x="11" y="253"/>
                      </a:lnTo>
                      <a:lnTo>
                        <a:pt x="18" y="259"/>
                      </a:lnTo>
                      <a:lnTo>
                        <a:pt x="15" y="263"/>
                      </a:lnTo>
                      <a:lnTo>
                        <a:pt x="14" y="267"/>
                      </a:lnTo>
                      <a:lnTo>
                        <a:pt x="22" y="267"/>
                      </a:lnTo>
                      <a:lnTo>
                        <a:pt x="24" y="268"/>
                      </a:lnTo>
                      <a:lnTo>
                        <a:pt x="27" y="268"/>
                      </a:lnTo>
                      <a:lnTo>
                        <a:pt x="31" y="272"/>
                      </a:lnTo>
                      <a:lnTo>
                        <a:pt x="31" y="278"/>
                      </a:lnTo>
                      <a:lnTo>
                        <a:pt x="38" y="278"/>
                      </a:lnTo>
                      <a:lnTo>
                        <a:pt x="42" y="278"/>
                      </a:lnTo>
                      <a:lnTo>
                        <a:pt x="46" y="276"/>
                      </a:lnTo>
                      <a:lnTo>
                        <a:pt x="51" y="271"/>
                      </a:lnTo>
                      <a:lnTo>
                        <a:pt x="54" y="268"/>
                      </a:lnTo>
                      <a:lnTo>
                        <a:pt x="58" y="267"/>
                      </a:lnTo>
                      <a:lnTo>
                        <a:pt x="55" y="268"/>
                      </a:lnTo>
                      <a:lnTo>
                        <a:pt x="55" y="271"/>
                      </a:lnTo>
                      <a:lnTo>
                        <a:pt x="58" y="272"/>
                      </a:lnTo>
                      <a:lnTo>
                        <a:pt x="55" y="278"/>
                      </a:lnTo>
                      <a:lnTo>
                        <a:pt x="58" y="294"/>
                      </a:lnTo>
                      <a:lnTo>
                        <a:pt x="59" y="294"/>
                      </a:lnTo>
                      <a:lnTo>
                        <a:pt x="62" y="297"/>
                      </a:lnTo>
                      <a:lnTo>
                        <a:pt x="65" y="294"/>
                      </a:lnTo>
                      <a:lnTo>
                        <a:pt x="68" y="294"/>
                      </a:lnTo>
                      <a:lnTo>
                        <a:pt x="72" y="294"/>
                      </a:lnTo>
                      <a:lnTo>
                        <a:pt x="76" y="294"/>
                      </a:lnTo>
                      <a:lnTo>
                        <a:pt x="77" y="294"/>
                      </a:lnTo>
                      <a:lnTo>
                        <a:pt x="81" y="294"/>
                      </a:lnTo>
                      <a:lnTo>
                        <a:pt x="85" y="294"/>
                      </a:lnTo>
                      <a:lnTo>
                        <a:pt x="85" y="297"/>
                      </a:lnTo>
                      <a:lnTo>
                        <a:pt x="88" y="297"/>
                      </a:lnTo>
                      <a:lnTo>
                        <a:pt x="89" y="297"/>
                      </a:lnTo>
                      <a:lnTo>
                        <a:pt x="93" y="294"/>
                      </a:lnTo>
                      <a:lnTo>
                        <a:pt x="95" y="293"/>
                      </a:lnTo>
                      <a:lnTo>
                        <a:pt x="97" y="292"/>
                      </a:lnTo>
                      <a:lnTo>
                        <a:pt x="99" y="289"/>
                      </a:lnTo>
                      <a:lnTo>
                        <a:pt x="101" y="289"/>
                      </a:lnTo>
                      <a:lnTo>
                        <a:pt x="101" y="289"/>
                      </a:lnTo>
                      <a:lnTo>
                        <a:pt x="103" y="288"/>
                      </a:lnTo>
                      <a:lnTo>
                        <a:pt x="105" y="285"/>
                      </a:lnTo>
                      <a:lnTo>
                        <a:pt x="108" y="284"/>
                      </a:lnTo>
                      <a:lnTo>
                        <a:pt x="111" y="284"/>
                      </a:lnTo>
                      <a:lnTo>
                        <a:pt x="112" y="281"/>
                      </a:lnTo>
                      <a:lnTo>
                        <a:pt x="116" y="278"/>
                      </a:lnTo>
                      <a:lnTo>
                        <a:pt x="123" y="276"/>
                      </a:lnTo>
                      <a:lnTo>
                        <a:pt x="128" y="274"/>
                      </a:lnTo>
                      <a:lnTo>
                        <a:pt x="136" y="274"/>
                      </a:lnTo>
                      <a:lnTo>
                        <a:pt x="137" y="272"/>
                      </a:lnTo>
                      <a:lnTo>
                        <a:pt x="139" y="274"/>
                      </a:lnTo>
                      <a:lnTo>
                        <a:pt x="141" y="276"/>
                      </a:lnTo>
                      <a:lnTo>
                        <a:pt x="139" y="281"/>
                      </a:lnTo>
                      <a:lnTo>
                        <a:pt x="139" y="288"/>
                      </a:lnTo>
                      <a:lnTo>
                        <a:pt x="139" y="292"/>
                      </a:lnTo>
                      <a:lnTo>
                        <a:pt x="141" y="293"/>
                      </a:lnTo>
                      <a:lnTo>
                        <a:pt x="141" y="294"/>
                      </a:lnTo>
                      <a:lnTo>
                        <a:pt x="139" y="298"/>
                      </a:lnTo>
                      <a:lnTo>
                        <a:pt x="141" y="305"/>
                      </a:lnTo>
                      <a:lnTo>
                        <a:pt x="143" y="309"/>
                      </a:lnTo>
                      <a:lnTo>
                        <a:pt x="145" y="309"/>
                      </a:lnTo>
                      <a:lnTo>
                        <a:pt x="147" y="310"/>
                      </a:lnTo>
                      <a:lnTo>
                        <a:pt x="147" y="312"/>
                      </a:lnTo>
                      <a:lnTo>
                        <a:pt x="149" y="314"/>
                      </a:lnTo>
                      <a:lnTo>
                        <a:pt x="152" y="316"/>
                      </a:lnTo>
                      <a:lnTo>
                        <a:pt x="156" y="318"/>
                      </a:lnTo>
                      <a:lnTo>
                        <a:pt x="158" y="322"/>
                      </a:lnTo>
                      <a:lnTo>
                        <a:pt x="162" y="324"/>
                      </a:lnTo>
                      <a:lnTo>
                        <a:pt x="168" y="324"/>
                      </a:lnTo>
                      <a:lnTo>
                        <a:pt x="169" y="322"/>
                      </a:lnTo>
                      <a:lnTo>
                        <a:pt x="172" y="324"/>
                      </a:lnTo>
                      <a:lnTo>
                        <a:pt x="173" y="325"/>
                      </a:lnTo>
                      <a:lnTo>
                        <a:pt x="176" y="325"/>
                      </a:lnTo>
                      <a:lnTo>
                        <a:pt x="177" y="325"/>
                      </a:lnTo>
                      <a:lnTo>
                        <a:pt x="180" y="328"/>
                      </a:lnTo>
                      <a:lnTo>
                        <a:pt x="181" y="329"/>
                      </a:lnTo>
                      <a:lnTo>
                        <a:pt x="182" y="332"/>
                      </a:lnTo>
                      <a:lnTo>
                        <a:pt x="186" y="332"/>
                      </a:lnTo>
                      <a:lnTo>
                        <a:pt x="190" y="336"/>
                      </a:lnTo>
                      <a:lnTo>
                        <a:pt x="193" y="336"/>
                      </a:lnTo>
                      <a:lnTo>
                        <a:pt x="194" y="336"/>
                      </a:lnTo>
                      <a:lnTo>
                        <a:pt x="196" y="338"/>
                      </a:lnTo>
                      <a:lnTo>
                        <a:pt x="200" y="341"/>
                      </a:lnTo>
                      <a:lnTo>
                        <a:pt x="209" y="341"/>
                      </a:lnTo>
                      <a:lnTo>
                        <a:pt x="213" y="342"/>
                      </a:lnTo>
                      <a:lnTo>
                        <a:pt x="221" y="346"/>
                      </a:lnTo>
                      <a:lnTo>
                        <a:pt x="224" y="349"/>
                      </a:lnTo>
                      <a:lnTo>
                        <a:pt x="224" y="351"/>
                      </a:lnTo>
                      <a:lnTo>
                        <a:pt x="224" y="355"/>
                      </a:lnTo>
                      <a:lnTo>
                        <a:pt x="226" y="369"/>
                      </a:lnTo>
                      <a:lnTo>
                        <a:pt x="224" y="369"/>
                      </a:lnTo>
                      <a:lnTo>
                        <a:pt x="225" y="373"/>
                      </a:lnTo>
                      <a:lnTo>
                        <a:pt x="225" y="375"/>
                      </a:lnTo>
                      <a:lnTo>
                        <a:pt x="229" y="381"/>
                      </a:lnTo>
                      <a:lnTo>
                        <a:pt x="229" y="385"/>
                      </a:lnTo>
                      <a:lnTo>
                        <a:pt x="230" y="390"/>
                      </a:lnTo>
                      <a:lnTo>
                        <a:pt x="234" y="393"/>
                      </a:lnTo>
                      <a:lnTo>
                        <a:pt x="237" y="393"/>
                      </a:lnTo>
                      <a:lnTo>
                        <a:pt x="243" y="393"/>
                      </a:lnTo>
                      <a:lnTo>
                        <a:pt x="251" y="393"/>
                      </a:lnTo>
                      <a:lnTo>
                        <a:pt x="259" y="393"/>
                      </a:lnTo>
                      <a:lnTo>
                        <a:pt x="257" y="399"/>
                      </a:lnTo>
                      <a:lnTo>
                        <a:pt x="259" y="407"/>
                      </a:lnTo>
                      <a:lnTo>
                        <a:pt x="263" y="413"/>
                      </a:lnTo>
                      <a:lnTo>
                        <a:pt x="266" y="413"/>
                      </a:lnTo>
                      <a:lnTo>
                        <a:pt x="269" y="413"/>
                      </a:lnTo>
                      <a:lnTo>
                        <a:pt x="270" y="413"/>
                      </a:lnTo>
                      <a:lnTo>
                        <a:pt x="270" y="415"/>
                      </a:lnTo>
                      <a:lnTo>
                        <a:pt x="273" y="420"/>
                      </a:lnTo>
                      <a:lnTo>
                        <a:pt x="274" y="426"/>
                      </a:lnTo>
                      <a:lnTo>
                        <a:pt x="274" y="434"/>
                      </a:lnTo>
                      <a:lnTo>
                        <a:pt x="273" y="436"/>
                      </a:lnTo>
                      <a:lnTo>
                        <a:pt x="274" y="439"/>
                      </a:lnTo>
                      <a:lnTo>
                        <a:pt x="273" y="442"/>
                      </a:lnTo>
                      <a:lnTo>
                        <a:pt x="273" y="446"/>
                      </a:lnTo>
                      <a:lnTo>
                        <a:pt x="269" y="451"/>
                      </a:lnTo>
                      <a:lnTo>
                        <a:pt x="270" y="455"/>
                      </a:lnTo>
                      <a:lnTo>
                        <a:pt x="273" y="456"/>
                      </a:lnTo>
                      <a:lnTo>
                        <a:pt x="273" y="459"/>
                      </a:lnTo>
                      <a:lnTo>
                        <a:pt x="270" y="460"/>
                      </a:lnTo>
                      <a:lnTo>
                        <a:pt x="269" y="460"/>
                      </a:lnTo>
                      <a:lnTo>
                        <a:pt x="269" y="460"/>
                      </a:lnTo>
                      <a:lnTo>
                        <a:pt x="270" y="464"/>
                      </a:lnTo>
                      <a:lnTo>
                        <a:pt x="273" y="468"/>
                      </a:lnTo>
                      <a:lnTo>
                        <a:pt x="274" y="472"/>
                      </a:lnTo>
                      <a:lnTo>
                        <a:pt x="274" y="474"/>
                      </a:lnTo>
                      <a:lnTo>
                        <a:pt x="277" y="478"/>
                      </a:lnTo>
                      <a:lnTo>
                        <a:pt x="277" y="482"/>
                      </a:lnTo>
                      <a:lnTo>
                        <a:pt x="274" y="486"/>
                      </a:lnTo>
                      <a:lnTo>
                        <a:pt x="277" y="487"/>
                      </a:lnTo>
                      <a:lnTo>
                        <a:pt x="277" y="487"/>
                      </a:lnTo>
                      <a:lnTo>
                        <a:pt x="277" y="491"/>
                      </a:lnTo>
                      <a:lnTo>
                        <a:pt x="274" y="493"/>
                      </a:lnTo>
                      <a:lnTo>
                        <a:pt x="274" y="496"/>
                      </a:lnTo>
                      <a:lnTo>
                        <a:pt x="278" y="499"/>
                      </a:lnTo>
                      <a:lnTo>
                        <a:pt x="282" y="499"/>
                      </a:lnTo>
                      <a:lnTo>
                        <a:pt x="286" y="500"/>
                      </a:lnTo>
                      <a:lnTo>
                        <a:pt x="290" y="500"/>
                      </a:lnTo>
                      <a:lnTo>
                        <a:pt x="294" y="504"/>
                      </a:lnTo>
                      <a:lnTo>
                        <a:pt x="295" y="500"/>
                      </a:lnTo>
                      <a:lnTo>
                        <a:pt x="297" y="499"/>
                      </a:lnTo>
                      <a:lnTo>
                        <a:pt x="301" y="499"/>
                      </a:lnTo>
                      <a:lnTo>
                        <a:pt x="303" y="500"/>
                      </a:lnTo>
                      <a:lnTo>
                        <a:pt x="307" y="500"/>
                      </a:lnTo>
                      <a:lnTo>
                        <a:pt x="310" y="507"/>
                      </a:lnTo>
                      <a:lnTo>
                        <a:pt x="314" y="513"/>
                      </a:lnTo>
                      <a:lnTo>
                        <a:pt x="316" y="521"/>
                      </a:lnTo>
                      <a:lnTo>
                        <a:pt x="320" y="529"/>
                      </a:lnTo>
                      <a:lnTo>
                        <a:pt x="322" y="531"/>
                      </a:lnTo>
                      <a:lnTo>
                        <a:pt x="326" y="531"/>
                      </a:lnTo>
                      <a:lnTo>
                        <a:pt x="330" y="529"/>
                      </a:lnTo>
                      <a:lnTo>
                        <a:pt x="331" y="529"/>
                      </a:lnTo>
                      <a:lnTo>
                        <a:pt x="335" y="529"/>
                      </a:lnTo>
                      <a:lnTo>
                        <a:pt x="338" y="533"/>
                      </a:lnTo>
                      <a:lnTo>
                        <a:pt x="338" y="535"/>
                      </a:lnTo>
                      <a:lnTo>
                        <a:pt x="338" y="539"/>
                      </a:lnTo>
                      <a:lnTo>
                        <a:pt x="338" y="543"/>
                      </a:lnTo>
                      <a:lnTo>
                        <a:pt x="338" y="547"/>
                      </a:lnTo>
                      <a:lnTo>
                        <a:pt x="335" y="557"/>
                      </a:lnTo>
                      <a:lnTo>
                        <a:pt x="335" y="560"/>
                      </a:lnTo>
                      <a:lnTo>
                        <a:pt x="339" y="561"/>
                      </a:lnTo>
                      <a:lnTo>
                        <a:pt x="339" y="560"/>
                      </a:lnTo>
                      <a:lnTo>
                        <a:pt x="340" y="560"/>
                      </a:lnTo>
                      <a:lnTo>
                        <a:pt x="344" y="560"/>
                      </a:lnTo>
                      <a:lnTo>
                        <a:pt x="348" y="564"/>
                      </a:lnTo>
                      <a:lnTo>
                        <a:pt x="351" y="566"/>
                      </a:lnTo>
                      <a:lnTo>
                        <a:pt x="352" y="578"/>
                      </a:lnTo>
                      <a:lnTo>
                        <a:pt x="352" y="586"/>
                      </a:lnTo>
                      <a:lnTo>
                        <a:pt x="352" y="588"/>
                      </a:lnTo>
                      <a:lnTo>
                        <a:pt x="352" y="588"/>
                      </a:lnTo>
                      <a:lnTo>
                        <a:pt x="348" y="590"/>
                      </a:lnTo>
                      <a:lnTo>
                        <a:pt x="343" y="594"/>
                      </a:lnTo>
                      <a:lnTo>
                        <a:pt x="339" y="596"/>
                      </a:lnTo>
                      <a:lnTo>
                        <a:pt x="338" y="597"/>
                      </a:lnTo>
                      <a:lnTo>
                        <a:pt x="335" y="600"/>
                      </a:lnTo>
                      <a:lnTo>
                        <a:pt x="331" y="601"/>
                      </a:lnTo>
                      <a:lnTo>
                        <a:pt x="330" y="605"/>
                      </a:lnTo>
                      <a:lnTo>
                        <a:pt x="323" y="609"/>
                      </a:lnTo>
                      <a:lnTo>
                        <a:pt x="326" y="609"/>
                      </a:lnTo>
                      <a:lnTo>
                        <a:pt x="326" y="610"/>
                      </a:lnTo>
                      <a:lnTo>
                        <a:pt x="323" y="610"/>
                      </a:lnTo>
                      <a:lnTo>
                        <a:pt x="320" y="614"/>
                      </a:lnTo>
                      <a:lnTo>
                        <a:pt x="316" y="622"/>
                      </a:lnTo>
                      <a:lnTo>
                        <a:pt x="313" y="630"/>
                      </a:lnTo>
                      <a:lnTo>
                        <a:pt x="310" y="634"/>
                      </a:lnTo>
                      <a:lnTo>
                        <a:pt x="309" y="636"/>
                      </a:lnTo>
                      <a:lnTo>
                        <a:pt x="305" y="638"/>
                      </a:lnTo>
                      <a:lnTo>
                        <a:pt x="305" y="641"/>
                      </a:lnTo>
                      <a:lnTo>
                        <a:pt x="301" y="643"/>
                      </a:lnTo>
                      <a:lnTo>
                        <a:pt x="301" y="645"/>
                      </a:lnTo>
                      <a:lnTo>
                        <a:pt x="301" y="649"/>
                      </a:lnTo>
                      <a:lnTo>
                        <a:pt x="299" y="651"/>
                      </a:lnTo>
                      <a:lnTo>
                        <a:pt x="301" y="654"/>
                      </a:lnTo>
                      <a:lnTo>
                        <a:pt x="301" y="657"/>
                      </a:lnTo>
                      <a:lnTo>
                        <a:pt x="322" y="665"/>
                      </a:lnTo>
                      <a:lnTo>
                        <a:pt x="339" y="659"/>
                      </a:lnTo>
                      <a:lnTo>
                        <a:pt x="340" y="662"/>
                      </a:lnTo>
                      <a:lnTo>
                        <a:pt x="343" y="665"/>
                      </a:lnTo>
                      <a:lnTo>
                        <a:pt x="347" y="665"/>
                      </a:lnTo>
                      <a:lnTo>
                        <a:pt x="348" y="666"/>
                      </a:lnTo>
                      <a:lnTo>
                        <a:pt x="354" y="667"/>
                      </a:lnTo>
                      <a:lnTo>
                        <a:pt x="358" y="671"/>
                      </a:lnTo>
                      <a:lnTo>
                        <a:pt x="364" y="675"/>
                      </a:lnTo>
                      <a:lnTo>
                        <a:pt x="366" y="678"/>
                      </a:lnTo>
                      <a:lnTo>
                        <a:pt x="370" y="681"/>
                      </a:lnTo>
                      <a:lnTo>
                        <a:pt x="371" y="683"/>
                      </a:lnTo>
                      <a:lnTo>
                        <a:pt x="375" y="685"/>
                      </a:lnTo>
                      <a:lnTo>
                        <a:pt x="378" y="687"/>
                      </a:lnTo>
                      <a:lnTo>
                        <a:pt x="379" y="689"/>
                      </a:lnTo>
                      <a:lnTo>
                        <a:pt x="379" y="691"/>
                      </a:lnTo>
                      <a:lnTo>
                        <a:pt x="378" y="695"/>
                      </a:lnTo>
                      <a:lnTo>
                        <a:pt x="375" y="698"/>
                      </a:lnTo>
                      <a:lnTo>
                        <a:pt x="375" y="705"/>
                      </a:lnTo>
                      <a:lnTo>
                        <a:pt x="379" y="709"/>
                      </a:lnTo>
                      <a:lnTo>
                        <a:pt x="380" y="706"/>
                      </a:lnTo>
                      <a:lnTo>
                        <a:pt x="383" y="705"/>
                      </a:lnTo>
                      <a:lnTo>
                        <a:pt x="387" y="698"/>
                      </a:lnTo>
                      <a:lnTo>
                        <a:pt x="391" y="691"/>
                      </a:lnTo>
                      <a:lnTo>
                        <a:pt x="391" y="687"/>
                      </a:lnTo>
                      <a:lnTo>
                        <a:pt x="391" y="683"/>
                      </a:lnTo>
                      <a:lnTo>
                        <a:pt x="392" y="679"/>
                      </a:lnTo>
                      <a:lnTo>
                        <a:pt x="392" y="678"/>
                      </a:lnTo>
                      <a:lnTo>
                        <a:pt x="391" y="678"/>
                      </a:lnTo>
                      <a:lnTo>
                        <a:pt x="392" y="675"/>
                      </a:lnTo>
                      <a:lnTo>
                        <a:pt x="391" y="674"/>
                      </a:lnTo>
                      <a:lnTo>
                        <a:pt x="391" y="671"/>
                      </a:lnTo>
                      <a:lnTo>
                        <a:pt x="392" y="670"/>
                      </a:lnTo>
                      <a:lnTo>
                        <a:pt x="392" y="666"/>
                      </a:lnTo>
                      <a:lnTo>
                        <a:pt x="395" y="665"/>
                      </a:lnTo>
                      <a:lnTo>
                        <a:pt x="398" y="662"/>
                      </a:lnTo>
                      <a:lnTo>
                        <a:pt x="398" y="661"/>
                      </a:lnTo>
                      <a:lnTo>
                        <a:pt x="398" y="657"/>
                      </a:lnTo>
                      <a:lnTo>
                        <a:pt x="400" y="657"/>
                      </a:lnTo>
                      <a:lnTo>
                        <a:pt x="400" y="651"/>
                      </a:lnTo>
                      <a:lnTo>
                        <a:pt x="400" y="649"/>
                      </a:lnTo>
                      <a:lnTo>
                        <a:pt x="401" y="647"/>
                      </a:lnTo>
                      <a:lnTo>
                        <a:pt x="400" y="645"/>
                      </a:lnTo>
                      <a:lnTo>
                        <a:pt x="398" y="641"/>
                      </a:lnTo>
                      <a:lnTo>
                        <a:pt x="400" y="643"/>
                      </a:lnTo>
                      <a:lnTo>
                        <a:pt x="401" y="645"/>
                      </a:lnTo>
                      <a:lnTo>
                        <a:pt x="405" y="647"/>
                      </a:lnTo>
                      <a:lnTo>
                        <a:pt x="409" y="643"/>
                      </a:lnTo>
                      <a:lnTo>
                        <a:pt x="411" y="645"/>
                      </a:lnTo>
                      <a:lnTo>
                        <a:pt x="411" y="649"/>
                      </a:lnTo>
                      <a:lnTo>
                        <a:pt x="409" y="647"/>
                      </a:lnTo>
                      <a:lnTo>
                        <a:pt x="409" y="649"/>
                      </a:lnTo>
                      <a:lnTo>
                        <a:pt x="409" y="651"/>
                      </a:lnTo>
                      <a:lnTo>
                        <a:pt x="409" y="653"/>
                      </a:lnTo>
                      <a:lnTo>
                        <a:pt x="409" y="657"/>
                      </a:lnTo>
                      <a:lnTo>
                        <a:pt x="408" y="658"/>
                      </a:lnTo>
                      <a:lnTo>
                        <a:pt x="408" y="661"/>
                      </a:lnTo>
                      <a:lnTo>
                        <a:pt x="405" y="661"/>
                      </a:lnTo>
                      <a:lnTo>
                        <a:pt x="404" y="662"/>
                      </a:lnTo>
                      <a:lnTo>
                        <a:pt x="404" y="666"/>
                      </a:lnTo>
                      <a:lnTo>
                        <a:pt x="401" y="667"/>
                      </a:lnTo>
                      <a:lnTo>
                        <a:pt x="398" y="671"/>
                      </a:lnTo>
                      <a:lnTo>
                        <a:pt x="396" y="674"/>
                      </a:lnTo>
                      <a:lnTo>
                        <a:pt x="392" y="674"/>
                      </a:lnTo>
                      <a:lnTo>
                        <a:pt x="395" y="675"/>
                      </a:lnTo>
                      <a:lnTo>
                        <a:pt x="395" y="679"/>
                      </a:lnTo>
                      <a:lnTo>
                        <a:pt x="400" y="671"/>
                      </a:lnTo>
                      <a:lnTo>
                        <a:pt x="408" y="665"/>
                      </a:lnTo>
                      <a:lnTo>
                        <a:pt x="411" y="657"/>
                      </a:lnTo>
                      <a:lnTo>
                        <a:pt x="415" y="647"/>
                      </a:lnTo>
                      <a:lnTo>
                        <a:pt x="417" y="636"/>
                      </a:lnTo>
                      <a:lnTo>
                        <a:pt x="421" y="626"/>
                      </a:lnTo>
                      <a:lnTo>
                        <a:pt x="427" y="618"/>
                      </a:lnTo>
                      <a:lnTo>
                        <a:pt x="435" y="613"/>
                      </a:lnTo>
                      <a:lnTo>
                        <a:pt x="435" y="608"/>
                      </a:lnTo>
                      <a:lnTo>
                        <a:pt x="435" y="601"/>
                      </a:lnTo>
                      <a:lnTo>
                        <a:pt x="435" y="596"/>
                      </a:lnTo>
                      <a:lnTo>
                        <a:pt x="435" y="592"/>
                      </a:lnTo>
                      <a:lnTo>
                        <a:pt x="432" y="590"/>
                      </a:lnTo>
                      <a:lnTo>
                        <a:pt x="435" y="588"/>
                      </a:lnTo>
                      <a:lnTo>
                        <a:pt x="432" y="588"/>
                      </a:lnTo>
                      <a:lnTo>
                        <a:pt x="432" y="586"/>
                      </a:lnTo>
                      <a:lnTo>
                        <a:pt x="432" y="584"/>
                      </a:lnTo>
                      <a:lnTo>
                        <a:pt x="431" y="578"/>
                      </a:lnTo>
                      <a:lnTo>
                        <a:pt x="431" y="577"/>
                      </a:lnTo>
                      <a:lnTo>
                        <a:pt x="428" y="573"/>
                      </a:lnTo>
                      <a:lnTo>
                        <a:pt x="427" y="569"/>
                      </a:lnTo>
                      <a:lnTo>
                        <a:pt x="428" y="570"/>
                      </a:lnTo>
                      <a:lnTo>
                        <a:pt x="431" y="569"/>
                      </a:lnTo>
                      <a:lnTo>
                        <a:pt x="431" y="565"/>
                      </a:lnTo>
                      <a:lnTo>
                        <a:pt x="428" y="565"/>
                      </a:lnTo>
                      <a:lnTo>
                        <a:pt x="431" y="564"/>
                      </a:lnTo>
                      <a:lnTo>
                        <a:pt x="432" y="560"/>
                      </a:lnTo>
                      <a:lnTo>
                        <a:pt x="428" y="560"/>
                      </a:lnTo>
                      <a:lnTo>
                        <a:pt x="427" y="557"/>
                      </a:lnTo>
                      <a:lnTo>
                        <a:pt x="428" y="557"/>
                      </a:lnTo>
                      <a:lnTo>
                        <a:pt x="431" y="557"/>
                      </a:lnTo>
                      <a:lnTo>
                        <a:pt x="431" y="553"/>
                      </a:lnTo>
                      <a:lnTo>
                        <a:pt x="432" y="556"/>
                      </a:lnTo>
                      <a:lnTo>
                        <a:pt x="436" y="553"/>
                      </a:lnTo>
                      <a:lnTo>
                        <a:pt x="435" y="557"/>
                      </a:lnTo>
                      <a:lnTo>
                        <a:pt x="437" y="552"/>
                      </a:lnTo>
                      <a:lnTo>
                        <a:pt x="437" y="551"/>
                      </a:lnTo>
                      <a:lnTo>
                        <a:pt x="441" y="544"/>
                      </a:lnTo>
                      <a:lnTo>
                        <a:pt x="449" y="540"/>
                      </a:lnTo>
                      <a:lnTo>
                        <a:pt x="455" y="535"/>
                      </a:lnTo>
                      <a:lnTo>
                        <a:pt x="459" y="533"/>
                      </a:lnTo>
                      <a:lnTo>
                        <a:pt x="461" y="531"/>
                      </a:lnTo>
                      <a:lnTo>
                        <a:pt x="463" y="531"/>
                      </a:lnTo>
                      <a:lnTo>
                        <a:pt x="465" y="531"/>
                      </a:lnTo>
                      <a:lnTo>
                        <a:pt x="465" y="529"/>
                      </a:lnTo>
                      <a:lnTo>
                        <a:pt x="468" y="527"/>
                      </a:lnTo>
                      <a:lnTo>
                        <a:pt x="471" y="527"/>
                      </a:lnTo>
                      <a:lnTo>
                        <a:pt x="472" y="529"/>
                      </a:lnTo>
                      <a:lnTo>
                        <a:pt x="475" y="529"/>
                      </a:lnTo>
                      <a:lnTo>
                        <a:pt x="476" y="525"/>
                      </a:lnTo>
                      <a:lnTo>
                        <a:pt x="476" y="524"/>
                      </a:lnTo>
                      <a:lnTo>
                        <a:pt x="479" y="524"/>
                      </a:lnTo>
                      <a:lnTo>
                        <a:pt x="481" y="521"/>
                      </a:lnTo>
                      <a:lnTo>
                        <a:pt x="484" y="520"/>
                      </a:lnTo>
                      <a:lnTo>
                        <a:pt x="489" y="517"/>
                      </a:lnTo>
                      <a:lnTo>
                        <a:pt x="485" y="517"/>
                      </a:lnTo>
                      <a:lnTo>
                        <a:pt x="485" y="516"/>
                      </a:lnTo>
                      <a:lnTo>
                        <a:pt x="488" y="513"/>
                      </a:lnTo>
                      <a:lnTo>
                        <a:pt x="489" y="512"/>
                      </a:lnTo>
                      <a:lnTo>
                        <a:pt x="493" y="513"/>
                      </a:lnTo>
                      <a:lnTo>
                        <a:pt x="496" y="512"/>
                      </a:lnTo>
                      <a:lnTo>
                        <a:pt x="498" y="512"/>
                      </a:lnTo>
                      <a:lnTo>
                        <a:pt x="502" y="513"/>
                      </a:lnTo>
                      <a:lnTo>
                        <a:pt x="506" y="513"/>
                      </a:lnTo>
                      <a:lnTo>
                        <a:pt x="509" y="512"/>
                      </a:lnTo>
                      <a:lnTo>
                        <a:pt x="509" y="509"/>
                      </a:lnTo>
                      <a:lnTo>
                        <a:pt x="509" y="508"/>
                      </a:lnTo>
                      <a:lnTo>
                        <a:pt x="510" y="508"/>
                      </a:lnTo>
                      <a:lnTo>
                        <a:pt x="510" y="509"/>
                      </a:lnTo>
                      <a:lnTo>
                        <a:pt x="510" y="512"/>
                      </a:lnTo>
                      <a:lnTo>
                        <a:pt x="514" y="513"/>
                      </a:lnTo>
                      <a:lnTo>
                        <a:pt x="516" y="512"/>
                      </a:lnTo>
                      <a:lnTo>
                        <a:pt x="522" y="512"/>
                      </a:lnTo>
                      <a:lnTo>
                        <a:pt x="525" y="512"/>
                      </a:lnTo>
                      <a:lnTo>
                        <a:pt x="528" y="513"/>
                      </a:lnTo>
                      <a:lnTo>
                        <a:pt x="528" y="512"/>
                      </a:lnTo>
                      <a:lnTo>
                        <a:pt x="528" y="509"/>
                      </a:lnTo>
                      <a:lnTo>
                        <a:pt x="528" y="507"/>
                      </a:lnTo>
                      <a:lnTo>
                        <a:pt x="532" y="500"/>
                      </a:lnTo>
                      <a:lnTo>
                        <a:pt x="537" y="499"/>
                      </a:lnTo>
                      <a:lnTo>
                        <a:pt x="541" y="495"/>
                      </a:lnTo>
                      <a:lnTo>
                        <a:pt x="541" y="493"/>
                      </a:lnTo>
                      <a:lnTo>
                        <a:pt x="541" y="490"/>
                      </a:lnTo>
                      <a:lnTo>
                        <a:pt x="541" y="483"/>
                      </a:lnTo>
                      <a:lnTo>
                        <a:pt x="542" y="480"/>
                      </a:lnTo>
                      <a:lnTo>
                        <a:pt x="542" y="476"/>
                      </a:lnTo>
                      <a:lnTo>
                        <a:pt x="545" y="474"/>
                      </a:lnTo>
                      <a:lnTo>
                        <a:pt x="549" y="470"/>
                      </a:lnTo>
                      <a:lnTo>
                        <a:pt x="550" y="466"/>
                      </a:lnTo>
                      <a:lnTo>
                        <a:pt x="549" y="464"/>
                      </a:lnTo>
                      <a:lnTo>
                        <a:pt x="553" y="463"/>
                      </a:lnTo>
                      <a:lnTo>
                        <a:pt x="553" y="459"/>
                      </a:lnTo>
                      <a:lnTo>
                        <a:pt x="553" y="455"/>
                      </a:lnTo>
                      <a:lnTo>
                        <a:pt x="556" y="452"/>
                      </a:lnTo>
                      <a:lnTo>
                        <a:pt x="558" y="451"/>
                      </a:lnTo>
                      <a:lnTo>
                        <a:pt x="558" y="447"/>
                      </a:lnTo>
                      <a:lnTo>
                        <a:pt x="558" y="439"/>
                      </a:lnTo>
                      <a:lnTo>
                        <a:pt x="556" y="432"/>
                      </a:lnTo>
                      <a:lnTo>
                        <a:pt x="560" y="423"/>
                      </a:lnTo>
                      <a:lnTo>
                        <a:pt x="564" y="419"/>
                      </a:lnTo>
                      <a:lnTo>
                        <a:pt x="564" y="417"/>
                      </a:lnTo>
                      <a:lnTo>
                        <a:pt x="564" y="413"/>
                      </a:lnTo>
                      <a:lnTo>
                        <a:pt x="564" y="406"/>
                      </a:lnTo>
                      <a:lnTo>
                        <a:pt x="564" y="398"/>
                      </a:lnTo>
                      <a:lnTo>
                        <a:pt x="566" y="390"/>
                      </a:lnTo>
                      <a:lnTo>
                        <a:pt x="567" y="385"/>
                      </a:lnTo>
                      <a:lnTo>
                        <a:pt x="566" y="375"/>
                      </a:lnTo>
                      <a:lnTo>
                        <a:pt x="564" y="367"/>
                      </a:lnTo>
                      <a:lnTo>
                        <a:pt x="564" y="358"/>
                      </a:lnTo>
                      <a:lnTo>
                        <a:pt x="564" y="351"/>
                      </a:lnTo>
                      <a:lnTo>
                        <a:pt x="564" y="349"/>
                      </a:lnTo>
                      <a:lnTo>
                        <a:pt x="562" y="345"/>
                      </a:lnTo>
                      <a:lnTo>
                        <a:pt x="564" y="346"/>
                      </a:lnTo>
                      <a:lnTo>
                        <a:pt x="562" y="341"/>
                      </a:lnTo>
                      <a:lnTo>
                        <a:pt x="562" y="338"/>
                      </a:lnTo>
                      <a:lnTo>
                        <a:pt x="564" y="338"/>
                      </a:lnTo>
                      <a:lnTo>
                        <a:pt x="564" y="337"/>
                      </a:lnTo>
                      <a:lnTo>
                        <a:pt x="564" y="336"/>
                      </a:lnTo>
                      <a:lnTo>
                        <a:pt x="566" y="332"/>
                      </a:lnTo>
                      <a:lnTo>
                        <a:pt x="566" y="329"/>
                      </a:lnTo>
                      <a:lnTo>
                        <a:pt x="565" y="329"/>
                      </a:lnTo>
                      <a:lnTo>
                        <a:pt x="566" y="328"/>
                      </a:lnTo>
                      <a:lnTo>
                        <a:pt x="567" y="324"/>
                      </a:lnTo>
                      <a:lnTo>
                        <a:pt x="569" y="328"/>
                      </a:lnTo>
                      <a:lnTo>
                        <a:pt x="569" y="329"/>
                      </a:lnTo>
                      <a:lnTo>
                        <a:pt x="569" y="332"/>
                      </a:lnTo>
                      <a:lnTo>
                        <a:pt x="573" y="332"/>
                      </a:lnTo>
                      <a:lnTo>
                        <a:pt x="575" y="329"/>
                      </a:lnTo>
                      <a:lnTo>
                        <a:pt x="581" y="320"/>
                      </a:lnTo>
                      <a:lnTo>
                        <a:pt x="586" y="305"/>
                      </a:lnTo>
                      <a:lnTo>
                        <a:pt x="585" y="305"/>
                      </a:lnTo>
                      <a:lnTo>
                        <a:pt x="586" y="301"/>
                      </a:lnTo>
                      <a:lnTo>
                        <a:pt x="586" y="302"/>
                      </a:lnTo>
                      <a:lnTo>
                        <a:pt x="589" y="301"/>
                      </a:lnTo>
                      <a:lnTo>
                        <a:pt x="590" y="298"/>
                      </a:lnTo>
                      <a:lnTo>
                        <a:pt x="590" y="297"/>
                      </a:lnTo>
                      <a:lnTo>
                        <a:pt x="593" y="294"/>
                      </a:lnTo>
                      <a:lnTo>
                        <a:pt x="590" y="292"/>
                      </a:lnTo>
                      <a:lnTo>
                        <a:pt x="593" y="292"/>
                      </a:lnTo>
                      <a:lnTo>
                        <a:pt x="593" y="293"/>
                      </a:lnTo>
                      <a:lnTo>
                        <a:pt x="595" y="289"/>
                      </a:lnTo>
                      <a:lnTo>
                        <a:pt x="602" y="285"/>
                      </a:lnTo>
                      <a:lnTo>
                        <a:pt x="607" y="280"/>
                      </a:lnTo>
                      <a:lnTo>
                        <a:pt x="611" y="272"/>
                      </a:lnTo>
                      <a:lnTo>
                        <a:pt x="615" y="267"/>
                      </a:lnTo>
                      <a:lnTo>
                        <a:pt x="619" y="263"/>
                      </a:lnTo>
                      <a:lnTo>
                        <a:pt x="623" y="252"/>
                      </a:lnTo>
                      <a:lnTo>
                        <a:pt x="623" y="248"/>
                      </a:lnTo>
                      <a:lnTo>
                        <a:pt x="625" y="241"/>
                      </a:lnTo>
                      <a:lnTo>
                        <a:pt x="625" y="237"/>
                      </a:lnTo>
                      <a:lnTo>
                        <a:pt x="625" y="235"/>
                      </a:lnTo>
                      <a:lnTo>
                        <a:pt x="623" y="232"/>
                      </a:lnTo>
                      <a:lnTo>
                        <a:pt x="625" y="231"/>
                      </a:lnTo>
                      <a:lnTo>
                        <a:pt x="625" y="228"/>
                      </a:lnTo>
                      <a:lnTo>
                        <a:pt x="625" y="223"/>
                      </a:lnTo>
                      <a:lnTo>
                        <a:pt x="625" y="219"/>
                      </a:lnTo>
                      <a:lnTo>
                        <a:pt x="621" y="211"/>
                      </a:lnTo>
                      <a:lnTo>
                        <a:pt x="621" y="211"/>
                      </a:lnTo>
                      <a:lnTo>
                        <a:pt x="621" y="211"/>
                      </a:lnTo>
                      <a:lnTo>
                        <a:pt x="621" y="211"/>
                      </a:lnTo>
                      <a:lnTo>
                        <a:pt x="621" y="211"/>
                      </a:lnTo>
                      <a:lnTo>
                        <a:pt x="621" y="211"/>
                      </a:lnTo>
                      <a:lnTo>
                        <a:pt x="621" y="211"/>
                      </a:lnTo>
                      <a:close/>
                    </a:path>
                  </a:pathLst>
                </a:custGeom>
                <a:solidFill>
                  <a:schemeClr val="accent1"/>
                </a:solidFill>
                <a:ln w="3175">
                  <a:solidFill>
                    <a:schemeClr val="bg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77" name="Freeform 29">
                  <a:extLst>
                    <a:ext uri="{FF2B5EF4-FFF2-40B4-BE49-F238E27FC236}">
                      <a16:creationId xmlns:a16="http://schemas.microsoft.com/office/drawing/2014/main" id="{218A60A0-B4A4-491E-3A00-4831703E25F9}"/>
                    </a:ext>
                  </a:extLst>
                </p:cNvPr>
                <p:cNvSpPr>
                  <a:spLocks noChangeAspect="1" noEditPoints="1"/>
                </p:cNvSpPr>
                <p:nvPr/>
              </p:nvSpPr>
              <p:spPr bwMode="auto">
                <a:xfrm>
                  <a:off x="2884947" y="4470737"/>
                  <a:ext cx="484291" cy="1359135"/>
                </a:xfrm>
                <a:custGeom>
                  <a:avLst/>
                  <a:gdLst>
                    <a:gd name="T0" fmla="*/ 135 w 179"/>
                    <a:gd name="T1" fmla="*/ 489 h 515"/>
                    <a:gd name="T2" fmla="*/ 52 w 179"/>
                    <a:gd name="T3" fmla="*/ 372 h 515"/>
                    <a:gd name="T4" fmla="*/ 105 w 179"/>
                    <a:gd name="T5" fmla="*/ 488 h 515"/>
                    <a:gd name="T6" fmla="*/ 114 w 179"/>
                    <a:gd name="T7" fmla="*/ 495 h 515"/>
                    <a:gd name="T8" fmla="*/ 60 w 179"/>
                    <a:gd name="T9" fmla="*/ 422 h 515"/>
                    <a:gd name="T10" fmla="*/ 60 w 179"/>
                    <a:gd name="T11" fmla="*/ 432 h 515"/>
                    <a:gd name="T12" fmla="*/ 65 w 179"/>
                    <a:gd name="T13" fmla="*/ 438 h 515"/>
                    <a:gd name="T14" fmla="*/ 63 w 179"/>
                    <a:gd name="T15" fmla="*/ 426 h 515"/>
                    <a:gd name="T16" fmla="*/ 152 w 179"/>
                    <a:gd name="T17" fmla="*/ 511 h 515"/>
                    <a:gd name="T18" fmla="*/ 174 w 179"/>
                    <a:gd name="T19" fmla="*/ 515 h 515"/>
                    <a:gd name="T20" fmla="*/ 178 w 179"/>
                    <a:gd name="T21" fmla="*/ 508 h 515"/>
                    <a:gd name="T22" fmla="*/ 145 w 179"/>
                    <a:gd name="T23" fmla="*/ 476 h 515"/>
                    <a:gd name="T24" fmla="*/ 132 w 179"/>
                    <a:gd name="T25" fmla="*/ 481 h 515"/>
                    <a:gd name="T26" fmla="*/ 144 w 179"/>
                    <a:gd name="T27" fmla="*/ 496 h 515"/>
                    <a:gd name="T28" fmla="*/ 145 w 179"/>
                    <a:gd name="T29" fmla="*/ 498 h 515"/>
                    <a:gd name="T30" fmla="*/ 138 w 179"/>
                    <a:gd name="T31" fmla="*/ 505 h 515"/>
                    <a:gd name="T32" fmla="*/ 118 w 179"/>
                    <a:gd name="T33" fmla="*/ 468 h 515"/>
                    <a:gd name="T34" fmla="*/ 91 w 179"/>
                    <a:gd name="T35" fmla="*/ 452 h 515"/>
                    <a:gd name="T36" fmla="*/ 78 w 179"/>
                    <a:gd name="T37" fmla="*/ 433 h 515"/>
                    <a:gd name="T38" fmla="*/ 81 w 179"/>
                    <a:gd name="T39" fmla="*/ 407 h 515"/>
                    <a:gd name="T40" fmla="*/ 76 w 179"/>
                    <a:gd name="T41" fmla="*/ 382 h 515"/>
                    <a:gd name="T42" fmla="*/ 68 w 179"/>
                    <a:gd name="T43" fmla="*/ 366 h 515"/>
                    <a:gd name="T44" fmla="*/ 55 w 179"/>
                    <a:gd name="T45" fmla="*/ 342 h 515"/>
                    <a:gd name="T46" fmla="*/ 46 w 179"/>
                    <a:gd name="T47" fmla="*/ 309 h 515"/>
                    <a:gd name="T48" fmla="*/ 45 w 179"/>
                    <a:gd name="T49" fmla="*/ 280 h 515"/>
                    <a:gd name="T50" fmla="*/ 42 w 179"/>
                    <a:gd name="T51" fmla="*/ 243 h 515"/>
                    <a:gd name="T52" fmla="*/ 39 w 179"/>
                    <a:gd name="T53" fmla="*/ 211 h 515"/>
                    <a:gd name="T54" fmla="*/ 29 w 179"/>
                    <a:gd name="T55" fmla="*/ 180 h 515"/>
                    <a:gd name="T56" fmla="*/ 36 w 179"/>
                    <a:gd name="T57" fmla="*/ 132 h 515"/>
                    <a:gd name="T58" fmla="*/ 35 w 179"/>
                    <a:gd name="T59" fmla="*/ 102 h 515"/>
                    <a:gd name="T60" fmla="*/ 36 w 179"/>
                    <a:gd name="T61" fmla="*/ 66 h 515"/>
                    <a:gd name="T62" fmla="*/ 5 w 179"/>
                    <a:gd name="T63" fmla="*/ 12 h 515"/>
                    <a:gd name="T64" fmla="*/ 9 w 179"/>
                    <a:gd name="T65" fmla="*/ 75 h 515"/>
                    <a:gd name="T66" fmla="*/ 12 w 179"/>
                    <a:gd name="T67" fmla="*/ 122 h 515"/>
                    <a:gd name="T68" fmla="*/ 13 w 179"/>
                    <a:gd name="T69" fmla="*/ 172 h 515"/>
                    <a:gd name="T70" fmla="*/ 22 w 179"/>
                    <a:gd name="T71" fmla="*/ 221 h 515"/>
                    <a:gd name="T72" fmla="*/ 17 w 179"/>
                    <a:gd name="T73" fmla="*/ 266 h 515"/>
                    <a:gd name="T74" fmla="*/ 27 w 179"/>
                    <a:gd name="T75" fmla="*/ 300 h 515"/>
                    <a:gd name="T76" fmla="*/ 39 w 179"/>
                    <a:gd name="T77" fmla="*/ 330 h 515"/>
                    <a:gd name="T78" fmla="*/ 50 w 179"/>
                    <a:gd name="T79" fmla="*/ 347 h 515"/>
                    <a:gd name="T80" fmla="*/ 50 w 179"/>
                    <a:gd name="T81" fmla="*/ 363 h 515"/>
                    <a:gd name="T82" fmla="*/ 55 w 179"/>
                    <a:gd name="T83" fmla="*/ 382 h 515"/>
                    <a:gd name="T84" fmla="*/ 49 w 179"/>
                    <a:gd name="T85" fmla="*/ 386 h 515"/>
                    <a:gd name="T86" fmla="*/ 39 w 179"/>
                    <a:gd name="T87" fmla="*/ 396 h 515"/>
                    <a:gd name="T88" fmla="*/ 58 w 179"/>
                    <a:gd name="T89" fmla="*/ 405 h 515"/>
                    <a:gd name="T90" fmla="*/ 63 w 179"/>
                    <a:gd name="T91" fmla="*/ 413 h 515"/>
                    <a:gd name="T92" fmla="*/ 58 w 179"/>
                    <a:gd name="T93" fmla="*/ 416 h 515"/>
                    <a:gd name="T94" fmla="*/ 68 w 179"/>
                    <a:gd name="T95" fmla="*/ 425 h 515"/>
                    <a:gd name="T96" fmla="*/ 71 w 179"/>
                    <a:gd name="T97" fmla="*/ 438 h 515"/>
                    <a:gd name="T98" fmla="*/ 79 w 179"/>
                    <a:gd name="T99" fmla="*/ 450 h 515"/>
                    <a:gd name="T100" fmla="*/ 92 w 179"/>
                    <a:gd name="T101" fmla="*/ 465 h 515"/>
                    <a:gd name="T102" fmla="*/ 103 w 179"/>
                    <a:gd name="T103" fmla="*/ 481 h 515"/>
                    <a:gd name="T104" fmla="*/ 93 w 179"/>
                    <a:gd name="T105" fmla="*/ 481 h 515"/>
                    <a:gd name="T106" fmla="*/ 112 w 179"/>
                    <a:gd name="T107" fmla="*/ 483 h 515"/>
                    <a:gd name="T108" fmla="*/ 121 w 179"/>
                    <a:gd name="T109" fmla="*/ 483 h 515"/>
                    <a:gd name="T110" fmla="*/ 128 w 179"/>
                    <a:gd name="T111" fmla="*/ 483 h 515"/>
                    <a:gd name="T112" fmla="*/ 132 w 179"/>
                    <a:gd name="T113" fmla="*/ 499 h 515"/>
                    <a:gd name="T114" fmla="*/ 40 w 179"/>
                    <a:gd name="T115" fmla="*/ 353 h 515"/>
                    <a:gd name="T116" fmla="*/ 33 w 179"/>
                    <a:gd name="T117" fmla="*/ 333 h 515"/>
                    <a:gd name="T118" fmla="*/ 43 w 179"/>
                    <a:gd name="T119" fmla="*/ 370 h 515"/>
                    <a:gd name="T120" fmla="*/ 126 w 179"/>
                    <a:gd name="T121" fmla="*/ 49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 h="515">
                      <a:moveTo>
                        <a:pt x="131" y="501"/>
                      </a:moveTo>
                      <a:cubicBezTo>
                        <a:pt x="129" y="501"/>
                        <a:pt x="129" y="501"/>
                        <a:pt x="129" y="501"/>
                      </a:cubicBezTo>
                      <a:cubicBezTo>
                        <a:pt x="129" y="502"/>
                        <a:pt x="129" y="502"/>
                        <a:pt x="129" y="502"/>
                      </a:cubicBezTo>
                      <a:cubicBezTo>
                        <a:pt x="131" y="502"/>
                        <a:pt x="131" y="502"/>
                        <a:pt x="131" y="502"/>
                      </a:cubicBezTo>
                      <a:cubicBezTo>
                        <a:pt x="132" y="502"/>
                        <a:pt x="132" y="502"/>
                        <a:pt x="132" y="502"/>
                      </a:cubicBezTo>
                      <a:cubicBezTo>
                        <a:pt x="134" y="502"/>
                        <a:pt x="134" y="502"/>
                        <a:pt x="134" y="502"/>
                      </a:cubicBezTo>
                      <a:cubicBezTo>
                        <a:pt x="134" y="501"/>
                        <a:pt x="134" y="501"/>
                        <a:pt x="134" y="501"/>
                      </a:cubicBezTo>
                      <a:cubicBezTo>
                        <a:pt x="132" y="501"/>
                        <a:pt x="132" y="501"/>
                        <a:pt x="132" y="501"/>
                      </a:cubicBezTo>
                      <a:lnTo>
                        <a:pt x="131" y="501"/>
                      </a:lnTo>
                      <a:close/>
                      <a:moveTo>
                        <a:pt x="138" y="495"/>
                      </a:moveTo>
                      <a:cubicBezTo>
                        <a:pt x="139" y="493"/>
                        <a:pt x="139" y="493"/>
                        <a:pt x="139" y="493"/>
                      </a:cubicBezTo>
                      <a:cubicBezTo>
                        <a:pt x="138" y="492"/>
                        <a:pt x="138" y="492"/>
                        <a:pt x="138" y="492"/>
                      </a:cubicBezTo>
                      <a:cubicBezTo>
                        <a:pt x="136" y="489"/>
                        <a:pt x="136" y="489"/>
                        <a:pt x="136" y="489"/>
                      </a:cubicBezTo>
                      <a:cubicBezTo>
                        <a:pt x="135" y="489"/>
                        <a:pt x="135" y="489"/>
                        <a:pt x="135" y="489"/>
                      </a:cubicBezTo>
                      <a:cubicBezTo>
                        <a:pt x="134" y="491"/>
                        <a:pt x="134" y="491"/>
                        <a:pt x="134" y="491"/>
                      </a:cubicBezTo>
                      <a:cubicBezTo>
                        <a:pt x="135" y="492"/>
                        <a:pt x="135" y="492"/>
                        <a:pt x="135" y="492"/>
                      </a:cubicBezTo>
                      <a:cubicBezTo>
                        <a:pt x="134" y="492"/>
                        <a:pt x="134" y="492"/>
                        <a:pt x="134" y="492"/>
                      </a:cubicBezTo>
                      <a:cubicBezTo>
                        <a:pt x="135" y="496"/>
                        <a:pt x="135" y="496"/>
                        <a:pt x="135" y="496"/>
                      </a:cubicBezTo>
                      <a:cubicBezTo>
                        <a:pt x="136" y="498"/>
                        <a:pt x="136" y="498"/>
                        <a:pt x="136" y="498"/>
                      </a:cubicBezTo>
                      <a:cubicBezTo>
                        <a:pt x="139" y="498"/>
                        <a:pt x="139" y="498"/>
                        <a:pt x="139" y="498"/>
                      </a:cubicBezTo>
                      <a:cubicBezTo>
                        <a:pt x="136" y="493"/>
                        <a:pt x="136" y="493"/>
                        <a:pt x="136" y="493"/>
                      </a:cubicBezTo>
                      <a:lnTo>
                        <a:pt x="138" y="495"/>
                      </a:lnTo>
                      <a:close/>
                      <a:moveTo>
                        <a:pt x="56" y="367"/>
                      </a:moveTo>
                      <a:cubicBezTo>
                        <a:pt x="55" y="367"/>
                        <a:pt x="55" y="367"/>
                        <a:pt x="55" y="367"/>
                      </a:cubicBezTo>
                      <a:cubicBezTo>
                        <a:pt x="53" y="367"/>
                        <a:pt x="53" y="367"/>
                        <a:pt x="53" y="367"/>
                      </a:cubicBezTo>
                      <a:cubicBezTo>
                        <a:pt x="53" y="369"/>
                        <a:pt x="53" y="369"/>
                        <a:pt x="53" y="369"/>
                      </a:cubicBezTo>
                      <a:cubicBezTo>
                        <a:pt x="52" y="370"/>
                        <a:pt x="52" y="370"/>
                        <a:pt x="52" y="370"/>
                      </a:cubicBezTo>
                      <a:cubicBezTo>
                        <a:pt x="52" y="372"/>
                        <a:pt x="52" y="372"/>
                        <a:pt x="52" y="372"/>
                      </a:cubicBezTo>
                      <a:cubicBezTo>
                        <a:pt x="53" y="373"/>
                        <a:pt x="53" y="373"/>
                        <a:pt x="53" y="373"/>
                      </a:cubicBezTo>
                      <a:cubicBezTo>
                        <a:pt x="55" y="375"/>
                        <a:pt x="55" y="375"/>
                        <a:pt x="55" y="375"/>
                      </a:cubicBezTo>
                      <a:cubicBezTo>
                        <a:pt x="56" y="373"/>
                        <a:pt x="56" y="373"/>
                        <a:pt x="56" y="373"/>
                      </a:cubicBezTo>
                      <a:cubicBezTo>
                        <a:pt x="58" y="372"/>
                        <a:pt x="58" y="372"/>
                        <a:pt x="58" y="372"/>
                      </a:cubicBezTo>
                      <a:cubicBezTo>
                        <a:pt x="58" y="370"/>
                        <a:pt x="58" y="370"/>
                        <a:pt x="58" y="370"/>
                      </a:cubicBezTo>
                      <a:cubicBezTo>
                        <a:pt x="59" y="369"/>
                        <a:pt x="59" y="369"/>
                        <a:pt x="59" y="369"/>
                      </a:cubicBezTo>
                      <a:cubicBezTo>
                        <a:pt x="58" y="369"/>
                        <a:pt x="58" y="369"/>
                        <a:pt x="58" y="369"/>
                      </a:cubicBezTo>
                      <a:lnTo>
                        <a:pt x="56" y="367"/>
                      </a:lnTo>
                      <a:close/>
                      <a:moveTo>
                        <a:pt x="111" y="489"/>
                      </a:moveTo>
                      <a:cubicBezTo>
                        <a:pt x="109" y="488"/>
                        <a:pt x="109" y="488"/>
                        <a:pt x="109" y="488"/>
                      </a:cubicBezTo>
                      <a:cubicBezTo>
                        <a:pt x="108" y="486"/>
                        <a:pt x="108" y="486"/>
                        <a:pt x="108" y="486"/>
                      </a:cubicBezTo>
                      <a:cubicBezTo>
                        <a:pt x="106" y="486"/>
                        <a:pt x="106" y="486"/>
                        <a:pt x="106" y="486"/>
                      </a:cubicBezTo>
                      <a:cubicBezTo>
                        <a:pt x="108" y="488"/>
                        <a:pt x="108" y="488"/>
                        <a:pt x="108" y="488"/>
                      </a:cubicBezTo>
                      <a:cubicBezTo>
                        <a:pt x="105" y="488"/>
                        <a:pt x="105" y="488"/>
                        <a:pt x="105" y="488"/>
                      </a:cubicBezTo>
                      <a:cubicBezTo>
                        <a:pt x="109" y="491"/>
                        <a:pt x="109" y="491"/>
                        <a:pt x="109" y="491"/>
                      </a:cubicBezTo>
                      <a:cubicBezTo>
                        <a:pt x="106" y="489"/>
                        <a:pt x="106" y="489"/>
                        <a:pt x="106" y="489"/>
                      </a:cubicBezTo>
                      <a:cubicBezTo>
                        <a:pt x="105" y="489"/>
                        <a:pt x="105" y="489"/>
                        <a:pt x="105" y="489"/>
                      </a:cubicBezTo>
                      <a:cubicBezTo>
                        <a:pt x="103" y="491"/>
                        <a:pt x="103" y="491"/>
                        <a:pt x="103" y="491"/>
                      </a:cubicBezTo>
                      <a:cubicBezTo>
                        <a:pt x="105" y="491"/>
                        <a:pt x="105" y="491"/>
                        <a:pt x="105" y="491"/>
                      </a:cubicBezTo>
                      <a:cubicBezTo>
                        <a:pt x="108" y="491"/>
                        <a:pt x="108" y="491"/>
                        <a:pt x="108" y="491"/>
                      </a:cubicBezTo>
                      <a:cubicBezTo>
                        <a:pt x="109" y="493"/>
                        <a:pt x="109" y="493"/>
                        <a:pt x="109" y="493"/>
                      </a:cubicBezTo>
                      <a:cubicBezTo>
                        <a:pt x="111" y="495"/>
                        <a:pt x="111" y="495"/>
                        <a:pt x="111" y="495"/>
                      </a:cubicBezTo>
                      <a:cubicBezTo>
                        <a:pt x="111" y="493"/>
                        <a:pt x="111" y="493"/>
                        <a:pt x="111" y="493"/>
                      </a:cubicBezTo>
                      <a:cubicBezTo>
                        <a:pt x="114" y="492"/>
                        <a:pt x="114" y="492"/>
                        <a:pt x="114" y="492"/>
                      </a:cubicBezTo>
                      <a:cubicBezTo>
                        <a:pt x="115" y="492"/>
                        <a:pt x="115" y="492"/>
                        <a:pt x="115" y="492"/>
                      </a:cubicBezTo>
                      <a:cubicBezTo>
                        <a:pt x="114" y="493"/>
                        <a:pt x="114" y="493"/>
                        <a:pt x="114" y="493"/>
                      </a:cubicBezTo>
                      <a:cubicBezTo>
                        <a:pt x="115" y="495"/>
                        <a:pt x="115" y="495"/>
                        <a:pt x="115" y="495"/>
                      </a:cubicBezTo>
                      <a:cubicBezTo>
                        <a:pt x="114" y="495"/>
                        <a:pt x="114" y="495"/>
                        <a:pt x="114" y="495"/>
                      </a:cubicBezTo>
                      <a:cubicBezTo>
                        <a:pt x="115" y="496"/>
                        <a:pt x="115" y="496"/>
                        <a:pt x="115" y="496"/>
                      </a:cubicBezTo>
                      <a:cubicBezTo>
                        <a:pt x="119" y="495"/>
                        <a:pt x="119" y="495"/>
                        <a:pt x="119" y="495"/>
                      </a:cubicBezTo>
                      <a:cubicBezTo>
                        <a:pt x="118" y="493"/>
                        <a:pt x="118" y="493"/>
                        <a:pt x="118" y="493"/>
                      </a:cubicBezTo>
                      <a:cubicBezTo>
                        <a:pt x="119" y="492"/>
                        <a:pt x="119" y="492"/>
                        <a:pt x="119" y="492"/>
                      </a:cubicBezTo>
                      <a:cubicBezTo>
                        <a:pt x="118" y="491"/>
                        <a:pt x="118" y="491"/>
                        <a:pt x="118" y="491"/>
                      </a:cubicBezTo>
                      <a:cubicBezTo>
                        <a:pt x="116" y="491"/>
                        <a:pt x="116" y="491"/>
                        <a:pt x="116" y="491"/>
                      </a:cubicBezTo>
                      <a:cubicBezTo>
                        <a:pt x="115" y="489"/>
                        <a:pt x="115" y="489"/>
                        <a:pt x="115" y="489"/>
                      </a:cubicBezTo>
                      <a:cubicBezTo>
                        <a:pt x="114" y="489"/>
                        <a:pt x="114" y="489"/>
                        <a:pt x="114" y="489"/>
                      </a:cubicBezTo>
                      <a:cubicBezTo>
                        <a:pt x="112" y="488"/>
                        <a:pt x="112" y="488"/>
                        <a:pt x="112" y="488"/>
                      </a:cubicBezTo>
                      <a:cubicBezTo>
                        <a:pt x="111" y="488"/>
                        <a:pt x="111" y="488"/>
                        <a:pt x="111" y="488"/>
                      </a:cubicBezTo>
                      <a:lnTo>
                        <a:pt x="111" y="489"/>
                      </a:lnTo>
                      <a:close/>
                      <a:moveTo>
                        <a:pt x="62" y="425"/>
                      </a:moveTo>
                      <a:cubicBezTo>
                        <a:pt x="62" y="423"/>
                        <a:pt x="62" y="423"/>
                        <a:pt x="62" y="423"/>
                      </a:cubicBezTo>
                      <a:cubicBezTo>
                        <a:pt x="60" y="422"/>
                        <a:pt x="60" y="422"/>
                        <a:pt x="60" y="422"/>
                      </a:cubicBezTo>
                      <a:cubicBezTo>
                        <a:pt x="58" y="418"/>
                        <a:pt x="58" y="418"/>
                        <a:pt x="58" y="418"/>
                      </a:cubicBezTo>
                      <a:cubicBezTo>
                        <a:pt x="58" y="419"/>
                        <a:pt x="58" y="419"/>
                        <a:pt x="58" y="419"/>
                      </a:cubicBezTo>
                      <a:cubicBezTo>
                        <a:pt x="56" y="418"/>
                        <a:pt x="56" y="418"/>
                        <a:pt x="56" y="418"/>
                      </a:cubicBezTo>
                      <a:cubicBezTo>
                        <a:pt x="52" y="418"/>
                        <a:pt x="52" y="418"/>
                        <a:pt x="52" y="418"/>
                      </a:cubicBezTo>
                      <a:cubicBezTo>
                        <a:pt x="56" y="422"/>
                        <a:pt x="56" y="422"/>
                        <a:pt x="56" y="422"/>
                      </a:cubicBezTo>
                      <a:cubicBezTo>
                        <a:pt x="58" y="423"/>
                        <a:pt x="58" y="423"/>
                        <a:pt x="58" y="423"/>
                      </a:cubicBezTo>
                      <a:cubicBezTo>
                        <a:pt x="59" y="425"/>
                        <a:pt x="59" y="425"/>
                        <a:pt x="59" y="425"/>
                      </a:cubicBezTo>
                      <a:cubicBezTo>
                        <a:pt x="59" y="426"/>
                        <a:pt x="59" y="426"/>
                        <a:pt x="59" y="426"/>
                      </a:cubicBezTo>
                      <a:cubicBezTo>
                        <a:pt x="60" y="426"/>
                        <a:pt x="60" y="426"/>
                        <a:pt x="60" y="426"/>
                      </a:cubicBezTo>
                      <a:cubicBezTo>
                        <a:pt x="59" y="428"/>
                        <a:pt x="59" y="428"/>
                        <a:pt x="59" y="428"/>
                      </a:cubicBezTo>
                      <a:cubicBezTo>
                        <a:pt x="60" y="428"/>
                        <a:pt x="60" y="428"/>
                        <a:pt x="60" y="428"/>
                      </a:cubicBezTo>
                      <a:cubicBezTo>
                        <a:pt x="62" y="430"/>
                        <a:pt x="62" y="430"/>
                        <a:pt x="62" y="430"/>
                      </a:cubicBezTo>
                      <a:cubicBezTo>
                        <a:pt x="62" y="433"/>
                        <a:pt x="62" y="433"/>
                        <a:pt x="62" y="433"/>
                      </a:cubicBezTo>
                      <a:cubicBezTo>
                        <a:pt x="60" y="432"/>
                        <a:pt x="60" y="432"/>
                        <a:pt x="60" y="432"/>
                      </a:cubicBezTo>
                      <a:cubicBezTo>
                        <a:pt x="60" y="433"/>
                        <a:pt x="60" y="433"/>
                        <a:pt x="60" y="433"/>
                      </a:cubicBezTo>
                      <a:cubicBezTo>
                        <a:pt x="58" y="433"/>
                        <a:pt x="58" y="433"/>
                        <a:pt x="58" y="433"/>
                      </a:cubicBezTo>
                      <a:cubicBezTo>
                        <a:pt x="56" y="432"/>
                        <a:pt x="56" y="432"/>
                        <a:pt x="56" y="432"/>
                      </a:cubicBezTo>
                      <a:cubicBezTo>
                        <a:pt x="58" y="435"/>
                        <a:pt x="58" y="435"/>
                        <a:pt x="58" y="435"/>
                      </a:cubicBezTo>
                      <a:cubicBezTo>
                        <a:pt x="60" y="436"/>
                        <a:pt x="60" y="436"/>
                        <a:pt x="60" y="436"/>
                      </a:cubicBezTo>
                      <a:cubicBezTo>
                        <a:pt x="62" y="439"/>
                        <a:pt x="62" y="439"/>
                        <a:pt x="62" y="439"/>
                      </a:cubicBezTo>
                      <a:cubicBezTo>
                        <a:pt x="65" y="440"/>
                        <a:pt x="65" y="440"/>
                        <a:pt x="65" y="440"/>
                      </a:cubicBezTo>
                      <a:cubicBezTo>
                        <a:pt x="63" y="439"/>
                        <a:pt x="63" y="439"/>
                        <a:pt x="63" y="439"/>
                      </a:cubicBezTo>
                      <a:cubicBezTo>
                        <a:pt x="63" y="438"/>
                        <a:pt x="63" y="438"/>
                        <a:pt x="63" y="438"/>
                      </a:cubicBezTo>
                      <a:cubicBezTo>
                        <a:pt x="63" y="435"/>
                        <a:pt x="63" y="435"/>
                        <a:pt x="63" y="435"/>
                      </a:cubicBezTo>
                      <a:cubicBezTo>
                        <a:pt x="65" y="435"/>
                        <a:pt x="65" y="435"/>
                        <a:pt x="65" y="435"/>
                      </a:cubicBezTo>
                      <a:cubicBezTo>
                        <a:pt x="65" y="436"/>
                        <a:pt x="65" y="436"/>
                        <a:pt x="65" y="436"/>
                      </a:cubicBezTo>
                      <a:cubicBezTo>
                        <a:pt x="66" y="438"/>
                        <a:pt x="66" y="438"/>
                        <a:pt x="66" y="438"/>
                      </a:cubicBezTo>
                      <a:cubicBezTo>
                        <a:pt x="65" y="438"/>
                        <a:pt x="65" y="438"/>
                        <a:pt x="65" y="438"/>
                      </a:cubicBezTo>
                      <a:cubicBezTo>
                        <a:pt x="66" y="439"/>
                        <a:pt x="66" y="439"/>
                        <a:pt x="66" y="439"/>
                      </a:cubicBezTo>
                      <a:cubicBezTo>
                        <a:pt x="68" y="440"/>
                        <a:pt x="68" y="440"/>
                        <a:pt x="68" y="440"/>
                      </a:cubicBezTo>
                      <a:cubicBezTo>
                        <a:pt x="68" y="442"/>
                        <a:pt x="68" y="442"/>
                        <a:pt x="68" y="442"/>
                      </a:cubicBezTo>
                      <a:cubicBezTo>
                        <a:pt x="71" y="442"/>
                        <a:pt x="71" y="442"/>
                        <a:pt x="71" y="442"/>
                      </a:cubicBezTo>
                      <a:cubicBezTo>
                        <a:pt x="71" y="440"/>
                        <a:pt x="71" y="440"/>
                        <a:pt x="71" y="440"/>
                      </a:cubicBezTo>
                      <a:cubicBezTo>
                        <a:pt x="69" y="439"/>
                        <a:pt x="69" y="439"/>
                        <a:pt x="69" y="439"/>
                      </a:cubicBezTo>
                      <a:cubicBezTo>
                        <a:pt x="71" y="439"/>
                        <a:pt x="71" y="439"/>
                        <a:pt x="71" y="439"/>
                      </a:cubicBezTo>
                      <a:cubicBezTo>
                        <a:pt x="69" y="438"/>
                        <a:pt x="69" y="438"/>
                        <a:pt x="69" y="438"/>
                      </a:cubicBezTo>
                      <a:cubicBezTo>
                        <a:pt x="68" y="439"/>
                        <a:pt x="68" y="439"/>
                        <a:pt x="68" y="439"/>
                      </a:cubicBezTo>
                      <a:cubicBezTo>
                        <a:pt x="68" y="433"/>
                        <a:pt x="68" y="433"/>
                        <a:pt x="68" y="433"/>
                      </a:cubicBezTo>
                      <a:cubicBezTo>
                        <a:pt x="66" y="430"/>
                        <a:pt x="66" y="430"/>
                        <a:pt x="66" y="430"/>
                      </a:cubicBezTo>
                      <a:cubicBezTo>
                        <a:pt x="65" y="429"/>
                        <a:pt x="65" y="429"/>
                        <a:pt x="65" y="429"/>
                      </a:cubicBezTo>
                      <a:cubicBezTo>
                        <a:pt x="65" y="428"/>
                        <a:pt x="65" y="428"/>
                        <a:pt x="65" y="428"/>
                      </a:cubicBezTo>
                      <a:cubicBezTo>
                        <a:pt x="63" y="426"/>
                        <a:pt x="63" y="426"/>
                        <a:pt x="63" y="426"/>
                      </a:cubicBezTo>
                      <a:lnTo>
                        <a:pt x="62" y="425"/>
                      </a:lnTo>
                      <a:close/>
                      <a:moveTo>
                        <a:pt x="178" y="508"/>
                      </a:moveTo>
                      <a:cubicBezTo>
                        <a:pt x="174" y="506"/>
                        <a:pt x="174" y="506"/>
                        <a:pt x="174" y="506"/>
                      </a:cubicBezTo>
                      <a:cubicBezTo>
                        <a:pt x="171" y="506"/>
                        <a:pt x="171" y="506"/>
                        <a:pt x="171" y="506"/>
                      </a:cubicBezTo>
                      <a:cubicBezTo>
                        <a:pt x="169" y="506"/>
                        <a:pt x="169" y="506"/>
                        <a:pt x="169" y="506"/>
                      </a:cubicBezTo>
                      <a:cubicBezTo>
                        <a:pt x="167" y="508"/>
                        <a:pt x="167" y="508"/>
                        <a:pt x="167" y="508"/>
                      </a:cubicBezTo>
                      <a:cubicBezTo>
                        <a:pt x="165" y="506"/>
                        <a:pt x="165" y="506"/>
                        <a:pt x="165" y="506"/>
                      </a:cubicBezTo>
                      <a:cubicBezTo>
                        <a:pt x="159" y="508"/>
                        <a:pt x="159" y="508"/>
                        <a:pt x="159" y="508"/>
                      </a:cubicBezTo>
                      <a:cubicBezTo>
                        <a:pt x="157" y="508"/>
                        <a:pt x="157" y="508"/>
                        <a:pt x="157" y="508"/>
                      </a:cubicBezTo>
                      <a:cubicBezTo>
                        <a:pt x="155" y="508"/>
                        <a:pt x="155" y="508"/>
                        <a:pt x="155" y="508"/>
                      </a:cubicBezTo>
                      <a:cubicBezTo>
                        <a:pt x="155" y="509"/>
                        <a:pt x="155" y="509"/>
                        <a:pt x="155" y="509"/>
                      </a:cubicBezTo>
                      <a:cubicBezTo>
                        <a:pt x="154" y="508"/>
                        <a:pt x="154" y="508"/>
                        <a:pt x="154" y="508"/>
                      </a:cubicBezTo>
                      <a:cubicBezTo>
                        <a:pt x="151" y="509"/>
                        <a:pt x="151" y="509"/>
                        <a:pt x="151" y="509"/>
                      </a:cubicBezTo>
                      <a:cubicBezTo>
                        <a:pt x="152" y="511"/>
                        <a:pt x="152" y="511"/>
                        <a:pt x="152" y="511"/>
                      </a:cubicBezTo>
                      <a:cubicBezTo>
                        <a:pt x="155" y="511"/>
                        <a:pt x="155" y="511"/>
                        <a:pt x="155" y="511"/>
                      </a:cubicBezTo>
                      <a:cubicBezTo>
                        <a:pt x="155" y="512"/>
                        <a:pt x="155" y="512"/>
                        <a:pt x="155" y="512"/>
                      </a:cubicBezTo>
                      <a:cubicBezTo>
                        <a:pt x="157" y="512"/>
                        <a:pt x="157" y="512"/>
                        <a:pt x="157" y="512"/>
                      </a:cubicBezTo>
                      <a:cubicBezTo>
                        <a:pt x="161" y="514"/>
                        <a:pt x="161" y="514"/>
                        <a:pt x="161" y="514"/>
                      </a:cubicBezTo>
                      <a:cubicBezTo>
                        <a:pt x="158" y="511"/>
                        <a:pt x="158" y="511"/>
                        <a:pt x="158" y="511"/>
                      </a:cubicBezTo>
                      <a:cubicBezTo>
                        <a:pt x="158" y="509"/>
                        <a:pt x="158" y="509"/>
                        <a:pt x="158" y="509"/>
                      </a:cubicBezTo>
                      <a:cubicBezTo>
                        <a:pt x="159" y="509"/>
                        <a:pt x="159" y="509"/>
                        <a:pt x="159" y="509"/>
                      </a:cubicBezTo>
                      <a:cubicBezTo>
                        <a:pt x="162" y="511"/>
                        <a:pt x="162" y="511"/>
                        <a:pt x="162" y="511"/>
                      </a:cubicBezTo>
                      <a:cubicBezTo>
                        <a:pt x="164" y="512"/>
                        <a:pt x="164" y="512"/>
                        <a:pt x="164" y="512"/>
                      </a:cubicBezTo>
                      <a:cubicBezTo>
                        <a:pt x="164" y="514"/>
                        <a:pt x="164" y="514"/>
                        <a:pt x="164" y="514"/>
                      </a:cubicBezTo>
                      <a:cubicBezTo>
                        <a:pt x="167" y="514"/>
                        <a:pt x="167" y="514"/>
                        <a:pt x="167" y="514"/>
                      </a:cubicBezTo>
                      <a:cubicBezTo>
                        <a:pt x="169" y="514"/>
                        <a:pt x="169" y="514"/>
                        <a:pt x="169" y="514"/>
                      </a:cubicBezTo>
                      <a:cubicBezTo>
                        <a:pt x="172" y="515"/>
                        <a:pt x="172" y="515"/>
                        <a:pt x="172" y="515"/>
                      </a:cubicBezTo>
                      <a:cubicBezTo>
                        <a:pt x="174" y="515"/>
                        <a:pt x="174" y="515"/>
                        <a:pt x="174" y="515"/>
                      </a:cubicBezTo>
                      <a:cubicBezTo>
                        <a:pt x="172" y="514"/>
                        <a:pt x="172" y="514"/>
                        <a:pt x="172" y="514"/>
                      </a:cubicBezTo>
                      <a:cubicBezTo>
                        <a:pt x="169" y="512"/>
                        <a:pt x="169" y="512"/>
                        <a:pt x="169" y="512"/>
                      </a:cubicBezTo>
                      <a:cubicBezTo>
                        <a:pt x="167" y="512"/>
                        <a:pt x="167" y="512"/>
                        <a:pt x="167" y="512"/>
                      </a:cubicBezTo>
                      <a:cubicBezTo>
                        <a:pt x="165" y="511"/>
                        <a:pt x="165" y="511"/>
                        <a:pt x="165" y="511"/>
                      </a:cubicBezTo>
                      <a:cubicBezTo>
                        <a:pt x="167" y="511"/>
                        <a:pt x="167" y="511"/>
                        <a:pt x="167" y="511"/>
                      </a:cubicBezTo>
                      <a:cubicBezTo>
                        <a:pt x="169" y="511"/>
                        <a:pt x="169" y="511"/>
                        <a:pt x="169" y="511"/>
                      </a:cubicBezTo>
                      <a:cubicBezTo>
                        <a:pt x="172" y="511"/>
                        <a:pt x="172" y="511"/>
                        <a:pt x="172" y="511"/>
                      </a:cubicBezTo>
                      <a:cubicBezTo>
                        <a:pt x="174" y="511"/>
                        <a:pt x="174" y="511"/>
                        <a:pt x="174" y="511"/>
                      </a:cubicBezTo>
                      <a:cubicBezTo>
                        <a:pt x="175" y="511"/>
                        <a:pt x="175" y="511"/>
                        <a:pt x="175" y="511"/>
                      </a:cubicBezTo>
                      <a:cubicBezTo>
                        <a:pt x="177" y="511"/>
                        <a:pt x="177" y="511"/>
                        <a:pt x="177" y="511"/>
                      </a:cubicBezTo>
                      <a:cubicBezTo>
                        <a:pt x="178" y="512"/>
                        <a:pt x="178" y="512"/>
                        <a:pt x="178" y="512"/>
                      </a:cubicBezTo>
                      <a:cubicBezTo>
                        <a:pt x="179" y="511"/>
                        <a:pt x="179" y="511"/>
                        <a:pt x="179" y="511"/>
                      </a:cubicBezTo>
                      <a:cubicBezTo>
                        <a:pt x="179" y="509"/>
                        <a:pt x="179" y="509"/>
                        <a:pt x="179" y="509"/>
                      </a:cubicBezTo>
                      <a:lnTo>
                        <a:pt x="178" y="508"/>
                      </a:lnTo>
                      <a:close/>
                      <a:moveTo>
                        <a:pt x="152" y="505"/>
                      </a:moveTo>
                      <a:cubicBezTo>
                        <a:pt x="154" y="506"/>
                        <a:pt x="154" y="506"/>
                        <a:pt x="154" y="506"/>
                      </a:cubicBezTo>
                      <a:cubicBezTo>
                        <a:pt x="158" y="506"/>
                        <a:pt x="158" y="506"/>
                        <a:pt x="158" y="506"/>
                      </a:cubicBezTo>
                      <a:cubicBezTo>
                        <a:pt x="159" y="506"/>
                        <a:pt x="159" y="506"/>
                        <a:pt x="159" y="506"/>
                      </a:cubicBezTo>
                      <a:cubicBezTo>
                        <a:pt x="161" y="506"/>
                        <a:pt x="161" y="506"/>
                        <a:pt x="161" y="506"/>
                      </a:cubicBezTo>
                      <a:cubicBezTo>
                        <a:pt x="159" y="505"/>
                        <a:pt x="159" y="505"/>
                        <a:pt x="159" y="505"/>
                      </a:cubicBezTo>
                      <a:cubicBezTo>
                        <a:pt x="162" y="506"/>
                        <a:pt x="162" y="506"/>
                        <a:pt x="162" y="506"/>
                      </a:cubicBezTo>
                      <a:cubicBezTo>
                        <a:pt x="162" y="504"/>
                        <a:pt x="162" y="504"/>
                        <a:pt x="162" y="504"/>
                      </a:cubicBezTo>
                      <a:cubicBezTo>
                        <a:pt x="161" y="504"/>
                        <a:pt x="161" y="504"/>
                        <a:pt x="161" y="504"/>
                      </a:cubicBezTo>
                      <a:cubicBezTo>
                        <a:pt x="158" y="496"/>
                        <a:pt x="158" y="496"/>
                        <a:pt x="158" y="496"/>
                      </a:cubicBezTo>
                      <a:cubicBezTo>
                        <a:pt x="151" y="482"/>
                        <a:pt x="151" y="482"/>
                        <a:pt x="151" y="482"/>
                      </a:cubicBezTo>
                      <a:cubicBezTo>
                        <a:pt x="149" y="479"/>
                        <a:pt x="149" y="479"/>
                        <a:pt x="149" y="479"/>
                      </a:cubicBezTo>
                      <a:cubicBezTo>
                        <a:pt x="148" y="476"/>
                        <a:pt x="148" y="476"/>
                        <a:pt x="148" y="476"/>
                      </a:cubicBezTo>
                      <a:cubicBezTo>
                        <a:pt x="145" y="476"/>
                        <a:pt x="145" y="476"/>
                        <a:pt x="145" y="476"/>
                      </a:cubicBezTo>
                      <a:cubicBezTo>
                        <a:pt x="142" y="476"/>
                        <a:pt x="142" y="476"/>
                        <a:pt x="142" y="476"/>
                      </a:cubicBezTo>
                      <a:cubicBezTo>
                        <a:pt x="141" y="475"/>
                        <a:pt x="141" y="475"/>
                        <a:pt x="141" y="475"/>
                      </a:cubicBezTo>
                      <a:cubicBezTo>
                        <a:pt x="139" y="475"/>
                        <a:pt x="139" y="475"/>
                        <a:pt x="139" y="475"/>
                      </a:cubicBezTo>
                      <a:cubicBezTo>
                        <a:pt x="138" y="475"/>
                        <a:pt x="138" y="475"/>
                        <a:pt x="138" y="475"/>
                      </a:cubicBezTo>
                      <a:cubicBezTo>
                        <a:pt x="138" y="478"/>
                        <a:pt x="138" y="478"/>
                        <a:pt x="138" y="478"/>
                      </a:cubicBezTo>
                      <a:cubicBezTo>
                        <a:pt x="138" y="479"/>
                        <a:pt x="138" y="479"/>
                        <a:pt x="138" y="479"/>
                      </a:cubicBezTo>
                      <a:cubicBezTo>
                        <a:pt x="136" y="479"/>
                        <a:pt x="136" y="479"/>
                        <a:pt x="136" y="479"/>
                      </a:cubicBezTo>
                      <a:cubicBezTo>
                        <a:pt x="134" y="478"/>
                        <a:pt x="134" y="478"/>
                        <a:pt x="134" y="478"/>
                      </a:cubicBezTo>
                      <a:cubicBezTo>
                        <a:pt x="131" y="478"/>
                        <a:pt x="131" y="478"/>
                        <a:pt x="131" y="478"/>
                      </a:cubicBezTo>
                      <a:cubicBezTo>
                        <a:pt x="134" y="479"/>
                        <a:pt x="134" y="479"/>
                        <a:pt x="134" y="479"/>
                      </a:cubicBezTo>
                      <a:cubicBezTo>
                        <a:pt x="135" y="481"/>
                        <a:pt x="135" y="481"/>
                        <a:pt x="135" y="481"/>
                      </a:cubicBezTo>
                      <a:cubicBezTo>
                        <a:pt x="135" y="482"/>
                        <a:pt x="135" y="482"/>
                        <a:pt x="135" y="482"/>
                      </a:cubicBezTo>
                      <a:cubicBezTo>
                        <a:pt x="134" y="482"/>
                        <a:pt x="134" y="482"/>
                        <a:pt x="134" y="482"/>
                      </a:cubicBezTo>
                      <a:cubicBezTo>
                        <a:pt x="132" y="481"/>
                        <a:pt x="132" y="481"/>
                        <a:pt x="132" y="481"/>
                      </a:cubicBezTo>
                      <a:cubicBezTo>
                        <a:pt x="132" y="483"/>
                        <a:pt x="132" y="483"/>
                        <a:pt x="132" y="483"/>
                      </a:cubicBezTo>
                      <a:cubicBezTo>
                        <a:pt x="134" y="485"/>
                        <a:pt x="134" y="485"/>
                        <a:pt x="134" y="485"/>
                      </a:cubicBezTo>
                      <a:cubicBezTo>
                        <a:pt x="135" y="486"/>
                        <a:pt x="135" y="486"/>
                        <a:pt x="135" y="486"/>
                      </a:cubicBezTo>
                      <a:cubicBezTo>
                        <a:pt x="136" y="486"/>
                        <a:pt x="136" y="486"/>
                        <a:pt x="136" y="486"/>
                      </a:cubicBezTo>
                      <a:cubicBezTo>
                        <a:pt x="141" y="486"/>
                        <a:pt x="141" y="486"/>
                        <a:pt x="141" y="486"/>
                      </a:cubicBezTo>
                      <a:cubicBezTo>
                        <a:pt x="144" y="485"/>
                        <a:pt x="144" y="485"/>
                        <a:pt x="144" y="485"/>
                      </a:cubicBezTo>
                      <a:cubicBezTo>
                        <a:pt x="145" y="486"/>
                        <a:pt x="145" y="486"/>
                        <a:pt x="145" y="486"/>
                      </a:cubicBezTo>
                      <a:cubicBezTo>
                        <a:pt x="146" y="486"/>
                        <a:pt x="146" y="486"/>
                        <a:pt x="146" y="486"/>
                      </a:cubicBezTo>
                      <a:cubicBezTo>
                        <a:pt x="145" y="489"/>
                        <a:pt x="145" y="489"/>
                        <a:pt x="145" y="489"/>
                      </a:cubicBezTo>
                      <a:cubicBezTo>
                        <a:pt x="142" y="489"/>
                        <a:pt x="142" y="489"/>
                        <a:pt x="142" y="489"/>
                      </a:cubicBezTo>
                      <a:cubicBezTo>
                        <a:pt x="141" y="491"/>
                        <a:pt x="141" y="491"/>
                        <a:pt x="141" y="491"/>
                      </a:cubicBezTo>
                      <a:cubicBezTo>
                        <a:pt x="141" y="492"/>
                        <a:pt x="141" y="492"/>
                        <a:pt x="141" y="492"/>
                      </a:cubicBezTo>
                      <a:cubicBezTo>
                        <a:pt x="141" y="493"/>
                        <a:pt x="141" y="493"/>
                        <a:pt x="141" y="493"/>
                      </a:cubicBezTo>
                      <a:cubicBezTo>
                        <a:pt x="144" y="496"/>
                        <a:pt x="144" y="496"/>
                        <a:pt x="144" y="496"/>
                      </a:cubicBezTo>
                      <a:cubicBezTo>
                        <a:pt x="148" y="498"/>
                        <a:pt x="148" y="498"/>
                        <a:pt x="148" y="498"/>
                      </a:cubicBezTo>
                      <a:cubicBezTo>
                        <a:pt x="152" y="498"/>
                        <a:pt x="152" y="498"/>
                        <a:pt x="152" y="498"/>
                      </a:cubicBezTo>
                      <a:cubicBezTo>
                        <a:pt x="157" y="501"/>
                        <a:pt x="157" y="501"/>
                        <a:pt x="157" y="501"/>
                      </a:cubicBezTo>
                      <a:cubicBezTo>
                        <a:pt x="155" y="501"/>
                        <a:pt x="155" y="501"/>
                        <a:pt x="155" y="501"/>
                      </a:cubicBezTo>
                      <a:cubicBezTo>
                        <a:pt x="155" y="502"/>
                        <a:pt x="155" y="502"/>
                        <a:pt x="155" y="502"/>
                      </a:cubicBezTo>
                      <a:cubicBezTo>
                        <a:pt x="154" y="502"/>
                        <a:pt x="154" y="502"/>
                        <a:pt x="154" y="502"/>
                      </a:cubicBezTo>
                      <a:cubicBezTo>
                        <a:pt x="154" y="501"/>
                        <a:pt x="154" y="501"/>
                        <a:pt x="154" y="501"/>
                      </a:cubicBezTo>
                      <a:cubicBezTo>
                        <a:pt x="152" y="499"/>
                        <a:pt x="152" y="499"/>
                        <a:pt x="152" y="499"/>
                      </a:cubicBezTo>
                      <a:cubicBezTo>
                        <a:pt x="151" y="499"/>
                        <a:pt x="151" y="499"/>
                        <a:pt x="151" y="499"/>
                      </a:cubicBezTo>
                      <a:cubicBezTo>
                        <a:pt x="149" y="499"/>
                        <a:pt x="149" y="499"/>
                        <a:pt x="149" y="499"/>
                      </a:cubicBezTo>
                      <a:cubicBezTo>
                        <a:pt x="146" y="498"/>
                        <a:pt x="146" y="498"/>
                        <a:pt x="146" y="498"/>
                      </a:cubicBezTo>
                      <a:cubicBezTo>
                        <a:pt x="148" y="501"/>
                        <a:pt x="148" y="501"/>
                        <a:pt x="148" y="501"/>
                      </a:cubicBezTo>
                      <a:cubicBezTo>
                        <a:pt x="146" y="499"/>
                        <a:pt x="146" y="499"/>
                        <a:pt x="146" y="499"/>
                      </a:cubicBezTo>
                      <a:cubicBezTo>
                        <a:pt x="145" y="498"/>
                        <a:pt x="145" y="498"/>
                        <a:pt x="145" y="498"/>
                      </a:cubicBezTo>
                      <a:cubicBezTo>
                        <a:pt x="144" y="499"/>
                        <a:pt x="144" y="499"/>
                        <a:pt x="144" y="499"/>
                      </a:cubicBezTo>
                      <a:cubicBezTo>
                        <a:pt x="139" y="498"/>
                        <a:pt x="139" y="498"/>
                        <a:pt x="139" y="498"/>
                      </a:cubicBezTo>
                      <a:cubicBezTo>
                        <a:pt x="145" y="502"/>
                        <a:pt x="145" y="502"/>
                        <a:pt x="145" y="502"/>
                      </a:cubicBezTo>
                      <a:cubicBezTo>
                        <a:pt x="144" y="502"/>
                        <a:pt x="144" y="502"/>
                        <a:pt x="144" y="502"/>
                      </a:cubicBezTo>
                      <a:cubicBezTo>
                        <a:pt x="142" y="501"/>
                        <a:pt x="142" y="501"/>
                        <a:pt x="142" y="501"/>
                      </a:cubicBezTo>
                      <a:cubicBezTo>
                        <a:pt x="139" y="499"/>
                        <a:pt x="139" y="499"/>
                        <a:pt x="139" y="499"/>
                      </a:cubicBezTo>
                      <a:cubicBezTo>
                        <a:pt x="138" y="499"/>
                        <a:pt x="138" y="499"/>
                        <a:pt x="138" y="499"/>
                      </a:cubicBezTo>
                      <a:cubicBezTo>
                        <a:pt x="136" y="499"/>
                        <a:pt x="136" y="499"/>
                        <a:pt x="136" y="499"/>
                      </a:cubicBezTo>
                      <a:cubicBezTo>
                        <a:pt x="136" y="501"/>
                        <a:pt x="136" y="501"/>
                        <a:pt x="136" y="501"/>
                      </a:cubicBezTo>
                      <a:cubicBezTo>
                        <a:pt x="134" y="501"/>
                        <a:pt x="134" y="501"/>
                        <a:pt x="134" y="501"/>
                      </a:cubicBezTo>
                      <a:cubicBezTo>
                        <a:pt x="135" y="504"/>
                        <a:pt x="135" y="504"/>
                        <a:pt x="135" y="504"/>
                      </a:cubicBezTo>
                      <a:cubicBezTo>
                        <a:pt x="136" y="504"/>
                        <a:pt x="136" y="504"/>
                        <a:pt x="136" y="504"/>
                      </a:cubicBezTo>
                      <a:cubicBezTo>
                        <a:pt x="136" y="502"/>
                        <a:pt x="136" y="502"/>
                        <a:pt x="136" y="502"/>
                      </a:cubicBezTo>
                      <a:cubicBezTo>
                        <a:pt x="138" y="505"/>
                        <a:pt x="138" y="505"/>
                        <a:pt x="138" y="505"/>
                      </a:cubicBezTo>
                      <a:cubicBezTo>
                        <a:pt x="141" y="504"/>
                        <a:pt x="141" y="504"/>
                        <a:pt x="141" y="504"/>
                      </a:cubicBezTo>
                      <a:cubicBezTo>
                        <a:pt x="142" y="504"/>
                        <a:pt x="142" y="504"/>
                        <a:pt x="142" y="504"/>
                      </a:cubicBezTo>
                      <a:cubicBezTo>
                        <a:pt x="141" y="505"/>
                        <a:pt x="141" y="505"/>
                        <a:pt x="141" y="505"/>
                      </a:cubicBezTo>
                      <a:cubicBezTo>
                        <a:pt x="144" y="505"/>
                        <a:pt x="144" y="505"/>
                        <a:pt x="144" y="505"/>
                      </a:cubicBezTo>
                      <a:cubicBezTo>
                        <a:pt x="145" y="504"/>
                        <a:pt x="145" y="504"/>
                        <a:pt x="145" y="504"/>
                      </a:cubicBezTo>
                      <a:cubicBezTo>
                        <a:pt x="145" y="505"/>
                        <a:pt x="145" y="505"/>
                        <a:pt x="145" y="505"/>
                      </a:cubicBezTo>
                      <a:cubicBezTo>
                        <a:pt x="146" y="505"/>
                        <a:pt x="146" y="505"/>
                        <a:pt x="146" y="505"/>
                      </a:cubicBezTo>
                      <a:cubicBezTo>
                        <a:pt x="149" y="505"/>
                        <a:pt x="149" y="505"/>
                        <a:pt x="149" y="505"/>
                      </a:cubicBezTo>
                      <a:cubicBezTo>
                        <a:pt x="151" y="504"/>
                        <a:pt x="151" y="504"/>
                        <a:pt x="151" y="504"/>
                      </a:cubicBezTo>
                      <a:lnTo>
                        <a:pt x="152" y="505"/>
                      </a:lnTo>
                      <a:close/>
                      <a:moveTo>
                        <a:pt x="139" y="471"/>
                      </a:moveTo>
                      <a:cubicBezTo>
                        <a:pt x="132" y="469"/>
                        <a:pt x="132" y="469"/>
                        <a:pt x="132" y="469"/>
                      </a:cubicBezTo>
                      <a:cubicBezTo>
                        <a:pt x="125" y="468"/>
                        <a:pt x="125" y="468"/>
                        <a:pt x="125" y="468"/>
                      </a:cubicBezTo>
                      <a:cubicBezTo>
                        <a:pt x="118" y="468"/>
                        <a:pt x="118" y="468"/>
                        <a:pt x="118" y="468"/>
                      </a:cubicBezTo>
                      <a:cubicBezTo>
                        <a:pt x="114" y="469"/>
                        <a:pt x="114" y="469"/>
                        <a:pt x="114" y="469"/>
                      </a:cubicBezTo>
                      <a:cubicBezTo>
                        <a:pt x="111" y="468"/>
                        <a:pt x="111" y="468"/>
                        <a:pt x="111" y="468"/>
                      </a:cubicBezTo>
                      <a:cubicBezTo>
                        <a:pt x="109" y="468"/>
                        <a:pt x="109" y="468"/>
                        <a:pt x="109" y="468"/>
                      </a:cubicBezTo>
                      <a:cubicBezTo>
                        <a:pt x="106" y="465"/>
                        <a:pt x="106" y="465"/>
                        <a:pt x="106" y="465"/>
                      </a:cubicBezTo>
                      <a:cubicBezTo>
                        <a:pt x="102" y="462"/>
                        <a:pt x="102" y="462"/>
                        <a:pt x="102" y="462"/>
                      </a:cubicBezTo>
                      <a:cubicBezTo>
                        <a:pt x="102" y="459"/>
                        <a:pt x="102" y="459"/>
                        <a:pt x="102" y="459"/>
                      </a:cubicBezTo>
                      <a:cubicBezTo>
                        <a:pt x="101" y="458"/>
                        <a:pt x="101" y="458"/>
                        <a:pt x="101" y="458"/>
                      </a:cubicBezTo>
                      <a:cubicBezTo>
                        <a:pt x="101" y="455"/>
                        <a:pt x="101" y="455"/>
                        <a:pt x="101" y="455"/>
                      </a:cubicBezTo>
                      <a:cubicBezTo>
                        <a:pt x="99" y="453"/>
                        <a:pt x="99" y="453"/>
                        <a:pt x="99" y="453"/>
                      </a:cubicBezTo>
                      <a:cubicBezTo>
                        <a:pt x="99" y="453"/>
                        <a:pt x="99" y="453"/>
                        <a:pt x="99" y="453"/>
                      </a:cubicBezTo>
                      <a:cubicBezTo>
                        <a:pt x="98" y="450"/>
                        <a:pt x="98" y="450"/>
                        <a:pt x="98" y="450"/>
                      </a:cubicBezTo>
                      <a:cubicBezTo>
                        <a:pt x="96" y="450"/>
                        <a:pt x="96" y="450"/>
                        <a:pt x="96" y="450"/>
                      </a:cubicBezTo>
                      <a:cubicBezTo>
                        <a:pt x="92" y="450"/>
                        <a:pt x="92" y="450"/>
                        <a:pt x="92" y="450"/>
                      </a:cubicBezTo>
                      <a:cubicBezTo>
                        <a:pt x="91" y="452"/>
                        <a:pt x="91" y="452"/>
                        <a:pt x="91" y="452"/>
                      </a:cubicBezTo>
                      <a:cubicBezTo>
                        <a:pt x="89" y="452"/>
                        <a:pt x="89" y="452"/>
                        <a:pt x="89" y="452"/>
                      </a:cubicBezTo>
                      <a:cubicBezTo>
                        <a:pt x="88" y="450"/>
                        <a:pt x="88" y="450"/>
                        <a:pt x="88" y="450"/>
                      </a:cubicBezTo>
                      <a:cubicBezTo>
                        <a:pt x="86" y="448"/>
                        <a:pt x="86" y="448"/>
                        <a:pt x="86" y="448"/>
                      </a:cubicBezTo>
                      <a:cubicBezTo>
                        <a:pt x="85" y="446"/>
                        <a:pt x="85" y="446"/>
                        <a:pt x="85" y="446"/>
                      </a:cubicBezTo>
                      <a:cubicBezTo>
                        <a:pt x="85" y="446"/>
                        <a:pt x="85" y="446"/>
                        <a:pt x="85" y="446"/>
                      </a:cubicBezTo>
                      <a:cubicBezTo>
                        <a:pt x="83" y="445"/>
                        <a:pt x="83" y="445"/>
                        <a:pt x="83" y="445"/>
                      </a:cubicBezTo>
                      <a:cubicBezTo>
                        <a:pt x="83" y="445"/>
                        <a:pt x="83" y="445"/>
                        <a:pt x="83" y="445"/>
                      </a:cubicBezTo>
                      <a:cubicBezTo>
                        <a:pt x="82" y="443"/>
                        <a:pt x="82" y="443"/>
                        <a:pt x="82" y="443"/>
                      </a:cubicBezTo>
                      <a:cubicBezTo>
                        <a:pt x="81" y="440"/>
                        <a:pt x="81" y="440"/>
                        <a:pt x="81" y="440"/>
                      </a:cubicBezTo>
                      <a:cubicBezTo>
                        <a:pt x="81" y="439"/>
                        <a:pt x="81" y="439"/>
                        <a:pt x="81" y="439"/>
                      </a:cubicBezTo>
                      <a:cubicBezTo>
                        <a:pt x="78" y="436"/>
                        <a:pt x="78" y="436"/>
                        <a:pt x="78" y="436"/>
                      </a:cubicBezTo>
                      <a:cubicBezTo>
                        <a:pt x="78" y="435"/>
                        <a:pt x="78" y="435"/>
                        <a:pt x="78" y="435"/>
                      </a:cubicBezTo>
                      <a:cubicBezTo>
                        <a:pt x="78" y="435"/>
                        <a:pt x="78" y="435"/>
                        <a:pt x="78" y="435"/>
                      </a:cubicBezTo>
                      <a:cubicBezTo>
                        <a:pt x="78" y="433"/>
                        <a:pt x="78" y="433"/>
                        <a:pt x="78" y="433"/>
                      </a:cubicBezTo>
                      <a:cubicBezTo>
                        <a:pt x="78" y="433"/>
                        <a:pt x="78" y="433"/>
                        <a:pt x="78" y="433"/>
                      </a:cubicBezTo>
                      <a:cubicBezTo>
                        <a:pt x="79" y="432"/>
                        <a:pt x="79" y="432"/>
                        <a:pt x="79" y="432"/>
                      </a:cubicBezTo>
                      <a:cubicBezTo>
                        <a:pt x="81" y="430"/>
                        <a:pt x="81" y="430"/>
                        <a:pt x="81" y="430"/>
                      </a:cubicBezTo>
                      <a:cubicBezTo>
                        <a:pt x="81" y="428"/>
                        <a:pt x="81" y="428"/>
                        <a:pt x="81" y="428"/>
                      </a:cubicBezTo>
                      <a:cubicBezTo>
                        <a:pt x="83" y="428"/>
                        <a:pt x="83" y="428"/>
                        <a:pt x="83" y="428"/>
                      </a:cubicBezTo>
                      <a:cubicBezTo>
                        <a:pt x="83" y="425"/>
                        <a:pt x="83" y="425"/>
                        <a:pt x="83" y="425"/>
                      </a:cubicBezTo>
                      <a:cubicBezTo>
                        <a:pt x="82" y="422"/>
                        <a:pt x="82" y="422"/>
                        <a:pt x="82" y="422"/>
                      </a:cubicBezTo>
                      <a:cubicBezTo>
                        <a:pt x="83" y="420"/>
                        <a:pt x="83" y="420"/>
                        <a:pt x="83" y="420"/>
                      </a:cubicBezTo>
                      <a:cubicBezTo>
                        <a:pt x="85" y="419"/>
                        <a:pt x="85" y="419"/>
                        <a:pt x="85" y="419"/>
                      </a:cubicBezTo>
                      <a:cubicBezTo>
                        <a:pt x="83" y="418"/>
                        <a:pt x="83" y="418"/>
                        <a:pt x="83" y="418"/>
                      </a:cubicBezTo>
                      <a:cubicBezTo>
                        <a:pt x="82" y="416"/>
                        <a:pt x="82" y="416"/>
                        <a:pt x="82" y="416"/>
                      </a:cubicBezTo>
                      <a:cubicBezTo>
                        <a:pt x="79" y="415"/>
                        <a:pt x="79" y="415"/>
                        <a:pt x="79" y="415"/>
                      </a:cubicBezTo>
                      <a:cubicBezTo>
                        <a:pt x="79" y="412"/>
                        <a:pt x="79" y="412"/>
                        <a:pt x="79" y="412"/>
                      </a:cubicBezTo>
                      <a:cubicBezTo>
                        <a:pt x="81" y="407"/>
                        <a:pt x="81" y="407"/>
                        <a:pt x="81" y="407"/>
                      </a:cubicBezTo>
                      <a:cubicBezTo>
                        <a:pt x="81" y="406"/>
                        <a:pt x="81" y="406"/>
                        <a:pt x="81" y="406"/>
                      </a:cubicBezTo>
                      <a:cubicBezTo>
                        <a:pt x="82" y="405"/>
                        <a:pt x="82" y="405"/>
                        <a:pt x="82" y="405"/>
                      </a:cubicBezTo>
                      <a:cubicBezTo>
                        <a:pt x="82" y="403"/>
                        <a:pt x="82" y="403"/>
                        <a:pt x="82" y="403"/>
                      </a:cubicBezTo>
                      <a:cubicBezTo>
                        <a:pt x="81" y="402"/>
                        <a:pt x="81" y="402"/>
                        <a:pt x="81" y="402"/>
                      </a:cubicBezTo>
                      <a:cubicBezTo>
                        <a:pt x="81" y="400"/>
                        <a:pt x="81" y="400"/>
                        <a:pt x="81" y="400"/>
                      </a:cubicBezTo>
                      <a:cubicBezTo>
                        <a:pt x="82" y="399"/>
                        <a:pt x="82" y="399"/>
                        <a:pt x="82" y="399"/>
                      </a:cubicBezTo>
                      <a:cubicBezTo>
                        <a:pt x="82" y="396"/>
                        <a:pt x="82" y="396"/>
                        <a:pt x="82" y="396"/>
                      </a:cubicBezTo>
                      <a:cubicBezTo>
                        <a:pt x="81" y="395"/>
                        <a:pt x="81" y="395"/>
                        <a:pt x="81" y="395"/>
                      </a:cubicBezTo>
                      <a:cubicBezTo>
                        <a:pt x="76" y="390"/>
                        <a:pt x="76" y="390"/>
                        <a:pt x="76" y="390"/>
                      </a:cubicBezTo>
                      <a:cubicBezTo>
                        <a:pt x="78" y="389"/>
                        <a:pt x="78" y="389"/>
                        <a:pt x="78" y="389"/>
                      </a:cubicBezTo>
                      <a:cubicBezTo>
                        <a:pt x="78" y="387"/>
                        <a:pt x="78" y="387"/>
                        <a:pt x="78" y="387"/>
                      </a:cubicBezTo>
                      <a:cubicBezTo>
                        <a:pt x="75" y="385"/>
                        <a:pt x="75" y="385"/>
                        <a:pt x="75" y="385"/>
                      </a:cubicBezTo>
                      <a:cubicBezTo>
                        <a:pt x="75" y="383"/>
                        <a:pt x="75" y="383"/>
                        <a:pt x="75" y="383"/>
                      </a:cubicBezTo>
                      <a:cubicBezTo>
                        <a:pt x="76" y="382"/>
                        <a:pt x="76" y="382"/>
                        <a:pt x="76" y="382"/>
                      </a:cubicBezTo>
                      <a:cubicBezTo>
                        <a:pt x="78" y="380"/>
                        <a:pt x="78" y="380"/>
                        <a:pt x="78" y="380"/>
                      </a:cubicBezTo>
                      <a:cubicBezTo>
                        <a:pt x="78" y="379"/>
                        <a:pt x="78" y="379"/>
                        <a:pt x="78" y="379"/>
                      </a:cubicBezTo>
                      <a:cubicBezTo>
                        <a:pt x="78" y="377"/>
                        <a:pt x="78" y="377"/>
                        <a:pt x="78" y="377"/>
                      </a:cubicBezTo>
                      <a:cubicBezTo>
                        <a:pt x="73" y="375"/>
                        <a:pt x="73" y="375"/>
                        <a:pt x="73" y="375"/>
                      </a:cubicBezTo>
                      <a:cubicBezTo>
                        <a:pt x="71" y="375"/>
                        <a:pt x="71" y="375"/>
                        <a:pt x="71" y="375"/>
                      </a:cubicBezTo>
                      <a:cubicBezTo>
                        <a:pt x="68" y="373"/>
                        <a:pt x="68" y="373"/>
                        <a:pt x="68" y="373"/>
                      </a:cubicBezTo>
                      <a:cubicBezTo>
                        <a:pt x="69" y="373"/>
                        <a:pt x="69" y="373"/>
                        <a:pt x="69" y="373"/>
                      </a:cubicBezTo>
                      <a:cubicBezTo>
                        <a:pt x="71" y="373"/>
                        <a:pt x="71" y="373"/>
                        <a:pt x="71" y="373"/>
                      </a:cubicBezTo>
                      <a:cubicBezTo>
                        <a:pt x="76" y="372"/>
                        <a:pt x="76" y="372"/>
                        <a:pt x="76" y="372"/>
                      </a:cubicBezTo>
                      <a:cubicBezTo>
                        <a:pt x="76" y="369"/>
                        <a:pt x="76" y="369"/>
                        <a:pt x="76" y="369"/>
                      </a:cubicBezTo>
                      <a:cubicBezTo>
                        <a:pt x="75" y="367"/>
                        <a:pt x="75" y="367"/>
                        <a:pt x="75" y="367"/>
                      </a:cubicBezTo>
                      <a:cubicBezTo>
                        <a:pt x="72" y="367"/>
                        <a:pt x="72" y="367"/>
                        <a:pt x="72" y="367"/>
                      </a:cubicBezTo>
                      <a:cubicBezTo>
                        <a:pt x="69" y="367"/>
                        <a:pt x="69" y="367"/>
                        <a:pt x="69" y="367"/>
                      </a:cubicBezTo>
                      <a:cubicBezTo>
                        <a:pt x="68" y="366"/>
                        <a:pt x="68" y="366"/>
                        <a:pt x="68" y="366"/>
                      </a:cubicBezTo>
                      <a:cubicBezTo>
                        <a:pt x="66" y="364"/>
                        <a:pt x="66" y="364"/>
                        <a:pt x="66" y="364"/>
                      </a:cubicBezTo>
                      <a:cubicBezTo>
                        <a:pt x="66" y="363"/>
                        <a:pt x="66" y="363"/>
                        <a:pt x="66" y="363"/>
                      </a:cubicBezTo>
                      <a:cubicBezTo>
                        <a:pt x="68" y="362"/>
                        <a:pt x="68" y="362"/>
                        <a:pt x="68" y="362"/>
                      </a:cubicBezTo>
                      <a:cubicBezTo>
                        <a:pt x="65" y="360"/>
                        <a:pt x="65" y="360"/>
                        <a:pt x="65" y="360"/>
                      </a:cubicBezTo>
                      <a:cubicBezTo>
                        <a:pt x="65" y="359"/>
                        <a:pt x="65" y="359"/>
                        <a:pt x="65" y="359"/>
                      </a:cubicBezTo>
                      <a:cubicBezTo>
                        <a:pt x="65" y="357"/>
                        <a:pt x="65" y="357"/>
                        <a:pt x="65" y="357"/>
                      </a:cubicBezTo>
                      <a:cubicBezTo>
                        <a:pt x="63" y="356"/>
                        <a:pt x="63" y="356"/>
                        <a:pt x="63" y="356"/>
                      </a:cubicBezTo>
                      <a:cubicBezTo>
                        <a:pt x="62" y="354"/>
                        <a:pt x="62" y="354"/>
                        <a:pt x="62" y="354"/>
                      </a:cubicBezTo>
                      <a:cubicBezTo>
                        <a:pt x="62" y="353"/>
                        <a:pt x="62" y="353"/>
                        <a:pt x="62" y="353"/>
                      </a:cubicBezTo>
                      <a:cubicBezTo>
                        <a:pt x="62" y="352"/>
                        <a:pt x="62" y="352"/>
                        <a:pt x="62" y="352"/>
                      </a:cubicBezTo>
                      <a:cubicBezTo>
                        <a:pt x="60" y="350"/>
                        <a:pt x="60" y="350"/>
                        <a:pt x="60" y="350"/>
                      </a:cubicBezTo>
                      <a:cubicBezTo>
                        <a:pt x="58" y="349"/>
                        <a:pt x="58" y="349"/>
                        <a:pt x="58" y="349"/>
                      </a:cubicBezTo>
                      <a:cubicBezTo>
                        <a:pt x="56" y="346"/>
                        <a:pt x="56" y="346"/>
                        <a:pt x="56" y="346"/>
                      </a:cubicBezTo>
                      <a:cubicBezTo>
                        <a:pt x="55" y="342"/>
                        <a:pt x="55" y="342"/>
                        <a:pt x="55" y="342"/>
                      </a:cubicBezTo>
                      <a:cubicBezTo>
                        <a:pt x="53" y="339"/>
                        <a:pt x="53" y="339"/>
                        <a:pt x="53" y="339"/>
                      </a:cubicBezTo>
                      <a:cubicBezTo>
                        <a:pt x="55" y="337"/>
                        <a:pt x="55" y="337"/>
                        <a:pt x="55" y="337"/>
                      </a:cubicBezTo>
                      <a:cubicBezTo>
                        <a:pt x="56" y="337"/>
                        <a:pt x="56" y="337"/>
                        <a:pt x="56" y="337"/>
                      </a:cubicBezTo>
                      <a:cubicBezTo>
                        <a:pt x="56" y="336"/>
                        <a:pt x="56" y="336"/>
                        <a:pt x="56" y="336"/>
                      </a:cubicBezTo>
                      <a:cubicBezTo>
                        <a:pt x="56" y="334"/>
                        <a:pt x="56" y="334"/>
                        <a:pt x="56" y="334"/>
                      </a:cubicBezTo>
                      <a:cubicBezTo>
                        <a:pt x="53" y="332"/>
                        <a:pt x="53" y="332"/>
                        <a:pt x="53" y="332"/>
                      </a:cubicBezTo>
                      <a:cubicBezTo>
                        <a:pt x="52" y="329"/>
                        <a:pt x="52" y="329"/>
                        <a:pt x="52" y="329"/>
                      </a:cubicBezTo>
                      <a:cubicBezTo>
                        <a:pt x="52" y="326"/>
                        <a:pt x="52" y="326"/>
                        <a:pt x="52" y="326"/>
                      </a:cubicBezTo>
                      <a:cubicBezTo>
                        <a:pt x="50" y="323"/>
                        <a:pt x="50" y="323"/>
                        <a:pt x="50" y="323"/>
                      </a:cubicBezTo>
                      <a:cubicBezTo>
                        <a:pt x="48" y="317"/>
                        <a:pt x="48" y="317"/>
                        <a:pt x="48" y="317"/>
                      </a:cubicBezTo>
                      <a:cubicBezTo>
                        <a:pt x="49" y="313"/>
                        <a:pt x="49" y="313"/>
                        <a:pt x="49" y="313"/>
                      </a:cubicBezTo>
                      <a:cubicBezTo>
                        <a:pt x="49" y="311"/>
                        <a:pt x="49" y="311"/>
                        <a:pt x="49" y="311"/>
                      </a:cubicBezTo>
                      <a:cubicBezTo>
                        <a:pt x="48" y="311"/>
                        <a:pt x="48" y="311"/>
                        <a:pt x="48" y="311"/>
                      </a:cubicBezTo>
                      <a:cubicBezTo>
                        <a:pt x="46" y="309"/>
                        <a:pt x="46" y="309"/>
                        <a:pt x="46" y="309"/>
                      </a:cubicBezTo>
                      <a:cubicBezTo>
                        <a:pt x="48" y="309"/>
                        <a:pt x="48" y="309"/>
                        <a:pt x="48" y="309"/>
                      </a:cubicBezTo>
                      <a:cubicBezTo>
                        <a:pt x="48" y="307"/>
                        <a:pt x="48" y="307"/>
                        <a:pt x="48" y="307"/>
                      </a:cubicBezTo>
                      <a:cubicBezTo>
                        <a:pt x="46" y="306"/>
                        <a:pt x="46" y="306"/>
                        <a:pt x="46" y="306"/>
                      </a:cubicBezTo>
                      <a:cubicBezTo>
                        <a:pt x="46" y="303"/>
                        <a:pt x="46" y="303"/>
                        <a:pt x="46" y="303"/>
                      </a:cubicBezTo>
                      <a:cubicBezTo>
                        <a:pt x="48" y="303"/>
                        <a:pt x="48" y="303"/>
                        <a:pt x="48" y="303"/>
                      </a:cubicBezTo>
                      <a:cubicBezTo>
                        <a:pt x="46" y="299"/>
                        <a:pt x="46" y="299"/>
                        <a:pt x="46" y="299"/>
                      </a:cubicBezTo>
                      <a:cubicBezTo>
                        <a:pt x="46" y="296"/>
                        <a:pt x="46" y="296"/>
                        <a:pt x="46" y="296"/>
                      </a:cubicBezTo>
                      <a:cubicBezTo>
                        <a:pt x="46" y="293"/>
                        <a:pt x="46" y="293"/>
                        <a:pt x="46" y="293"/>
                      </a:cubicBezTo>
                      <a:cubicBezTo>
                        <a:pt x="48" y="293"/>
                        <a:pt x="48" y="293"/>
                        <a:pt x="48" y="293"/>
                      </a:cubicBezTo>
                      <a:cubicBezTo>
                        <a:pt x="50" y="290"/>
                        <a:pt x="50" y="290"/>
                        <a:pt x="50" y="290"/>
                      </a:cubicBezTo>
                      <a:cubicBezTo>
                        <a:pt x="50" y="288"/>
                        <a:pt x="50" y="288"/>
                        <a:pt x="50" y="288"/>
                      </a:cubicBezTo>
                      <a:cubicBezTo>
                        <a:pt x="49" y="287"/>
                        <a:pt x="49" y="287"/>
                        <a:pt x="49" y="287"/>
                      </a:cubicBezTo>
                      <a:cubicBezTo>
                        <a:pt x="48" y="284"/>
                        <a:pt x="48" y="284"/>
                        <a:pt x="48" y="284"/>
                      </a:cubicBezTo>
                      <a:cubicBezTo>
                        <a:pt x="45" y="280"/>
                        <a:pt x="45" y="280"/>
                        <a:pt x="45" y="280"/>
                      </a:cubicBezTo>
                      <a:cubicBezTo>
                        <a:pt x="43" y="277"/>
                        <a:pt x="43" y="277"/>
                        <a:pt x="43" y="277"/>
                      </a:cubicBezTo>
                      <a:cubicBezTo>
                        <a:pt x="43" y="276"/>
                        <a:pt x="43" y="276"/>
                        <a:pt x="43" y="276"/>
                      </a:cubicBezTo>
                      <a:cubicBezTo>
                        <a:pt x="42" y="271"/>
                        <a:pt x="42" y="271"/>
                        <a:pt x="42" y="271"/>
                      </a:cubicBezTo>
                      <a:cubicBezTo>
                        <a:pt x="40" y="267"/>
                        <a:pt x="40" y="267"/>
                        <a:pt x="40" y="267"/>
                      </a:cubicBezTo>
                      <a:cubicBezTo>
                        <a:pt x="39" y="263"/>
                        <a:pt x="39" y="263"/>
                        <a:pt x="39" y="263"/>
                      </a:cubicBezTo>
                      <a:cubicBezTo>
                        <a:pt x="40" y="260"/>
                        <a:pt x="40" y="260"/>
                        <a:pt x="40" y="260"/>
                      </a:cubicBezTo>
                      <a:cubicBezTo>
                        <a:pt x="42" y="260"/>
                        <a:pt x="42" y="260"/>
                        <a:pt x="42" y="260"/>
                      </a:cubicBezTo>
                      <a:cubicBezTo>
                        <a:pt x="43" y="258"/>
                        <a:pt x="43" y="258"/>
                        <a:pt x="43" y="258"/>
                      </a:cubicBezTo>
                      <a:cubicBezTo>
                        <a:pt x="43" y="256"/>
                        <a:pt x="43" y="256"/>
                        <a:pt x="43" y="256"/>
                      </a:cubicBezTo>
                      <a:cubicBezTo>
                        <a:pt x="45" y="254"/>
                        <a:pt x="45" y="254"/>
                        <a:pt x="45" y="254"/>
                      </a:cubicBezTo>
                      <a:cubicBezTo>
                        <a:pt x="43" y="248"/>
                        <a:pt x="43" y="248"/>
                        <a:pt x="43" y="248"/>
                      </a:cubicBezTo>
                      <a:cubicBezTo>
                        <a:pt x="42" y="245"/>
                        <a:pt x="42" y="245"/>
                        <a:pt x="42" y="245"/>
                      </a:cubicBezTo>
                      <a:cubicBezTo>
                        <a:pt x="40" y="244"/>
                        <a:pt x="40" y="244"/>
                        <a:pt x="40" y="244"/>
                      </a:cubicBezTo>
                      <a:cubicBezTo>
                        <a:pt x="42" y="243"/>
                        <a:pt x="42" y="243"/>
                        <a:pt x="42" y="243"/>
                      </a:cubicBezTo>
                      <a:cubicBezTo>
                        <a:pt x="42" y="241"/>
                        <a:pt x="42" y="241"/>
                        <a:pt x="42" y="241"/>
                      </a:cubicBezTo>
                      <a:cubicBezTo>
                        <a:pt x="42" y="237"/>
                        <a:pt x="42" y="237"/>
                        <a:pt x="42" y="237"/>
                      </a:cubicBezTo>
                      <a:cubicBezTo>
                        <a:pt x="42" y="233"/>
                        <a:pt x="42" y="233"/>
                        <a:pt x="42" y="233"/>
                      </a:cubicBezTo>
                      <a:cubicBezTo>
                        <a:pt x="43" y="231"/>
                        <a:pt x="43" y="231"/>
                        <a:pt x="43" y="231"/>
                      </a:cubicBezTo>
                      <a:cubicBezTo>
                        <a:pt x="45" y="230"/>
                        <a:pt x="45" y="230"/>
                        <a:pt x="45" y="230"/>
                      </a:cubicBezTo>
                      <a:cubicBezTo>
                        <a:pt x="45" y="228"/>
                        <a:pt x="45" y="228"/>
                        <a:pt x="45" y="228"/>
                      </a:cubicBezTo>
                      <a:cubicBezTo>
                        <a:pt x="43" y="225"/>
                        <a:pt x="43" y="225"/>
                        <a:pt x="43" y="225"/>
                      </a:cubicBezTo>
                      <a:cubicBezTo>
                        <a:pt x="43" y="220"/>
                        <a:pt x="43" y="220"/>
                        <a:pt x="43" y="220"/>
                      </a:cubicBezTo>
                      <a:cubicBezTo>
                        <a:pt x="42" y="217"/>
                        <a:pt x="42" y="217"/>
                        <a:pt x="42" y="217"/>
                      </a:cubicBezTo>
                      <a:cubicBezTo>
                        <a:pt x="40" y="215"/>
                        <a:pt x="40" y="215"/>
                        <a:pt x="40" y="215"/>
                      </a:cubicBezTo>
                      <a:cubicBezTo>
                        <a:pt x="40" y="217"/>
                        <a:pt x="40" y="217"/>
                        <a:pt x="40" y="217"/>
                      </a:cubicBezTo>
                      <a:cubicBezTo>
                        <a:pt x="39" y="215"/>
                        <a:pt x="39" y="215"/>
                        <a:pt x="39" y="215"/>
                      </a:cubicBezTo>
                      <a:cubicBezTo>
                        <a:pt x="38" y="214"/>
                        <a:pt x="38" y="214"/>
                        <a:pt x="38" y="214"/>
                      </a:cubicBezTo>
                      <a:cubicBezTo>
                        <a:pt x="39" y="211"/>
                        <a:pt x="39" y="211"/>
                        <a:pt x="39" y="211"/>
                      </a:cubicBezTo>
                      <a:cubicBezTo>
                        <a:pt x="38" y="210"/>
                        <a:pt x="38" y="210"/>
                        <a:pt x="38" y="210"/>
                      </a:cubicBezTo>
                      <a:cubicBezTo>
                        <a:pt x="36" y="210"/>
                        <a:pt x="36" y="210"/>
                        <a:pt x="36" y="210"/>
                      </a:cubicBezTo>
                      <a:cubicBezTo>
                        <a:pt x="36" y="208"/>
                        <a:pt x="36" y="208"/>
                        <a:pt x="36" y="208"/>
                      </a:cubicBezTo>
                      <a:cubicBezTo>
                        <a:pt x="36" y="207"/>
                        <a:pt x="36" y="207"/>
                        <a:pt x="36" y="207"/>
                      </a:cubicBezTo>
                      <a:cubicBezTo>
                        <a:pt x="33" y="202"/>
                        <a:pt x="33" y="202"/>
                        <a:pt x="33" y="202"/>
                      </a:cubicBezTo>
                      <a:cubicBezTo>
                        <a:pt x="32" y="200"/>
                        <a:pt x="32" y="200"/>
                        <a:pt x="32" y="200"/>
                      </a:cubicBezTo>
                      <a:cubicBezTo>
                        <a:pt x="32" y="198"/>
                        <a:pt x="32" y="198"/>
                        <a:pt x="32" y="198"/>
                      </a:cubicBezTo>
                      <a:cubicBezTo>
                        <a:pt x="30" y="197"/>
                        <a:pt x="30" y="197"/>
                        <a:pt x="30" y="197"/>
                      </a:cubicBezTo>
                      <a:cubicBezTo>
                        <a:pt x="27" y="194"/>
                        <a:pt x="27" y="194"/>
                        <a:pt x="27" y="194"/>
                      </a:cubicBezTo>
                      <a:cubicBezTo>
                        <a:pt x="26" y="190"/>
                        <a:pt x="26" y="190"/>
                        <a:pt x="26" y="190"/>
                      </a:cubicBezTo>
                      <a:cubicBezTo>
                        <a:pt x="27" y="187"/>
                        <a:pt x="27" y="187"/>
                        <a:pt x="27" y="187"/>
                      </a:cubicBezTo>
                      <a:cubicBezTo>
                        <a:pt x="27" y="185"/>
                        <a:pt x="27" y="185"/>
                        <a:pt x="27" y="185"/>
                      </a:cubicBezTo>
                      <a:cubicBezTo>
                        <a:pt x="27" y="184"/>
                        <a:pt x="27" y="184"/>
                        <a:pt x="27" y="184"/>
                      </a:cubicBezTo>
                      <a:cubicBezTo>
                        <a:pt x="29" y="180"/>
                        <a:pt x="29" y="180"/>
                        <a:pt x="29" y="180"/>
                      </a:cubicBezTo>
                      <a:cubicBezTo>
                        <a:pt x="29" y="178"/>
                        <a:pt x="29" y="178"/>
                        <a:pt x="29" y="178"/>
                      </a:cubicBezTo>
                      <a:cubicBezTo>
                        <a:pt x="29" y="177"/>
                        <a:pt x="29" y="177"/>
                        <a:pt x="29" y="177"/>
                      </a:cubicBezTo>
                      <a:cubicBezTo>
                        <a:pt x="30" y="177"/>
                        <a:pt x="30" y="177"/>
                        <a:pt x="30" y="177"/>
                      </a:cubicBezTo>
                      <a:cubicBezTo>
                        <a:pt x="30" y="175"/>
                        <a:pt x="30" y="175"/>
                        <a:pt x="30" y="175"/>
                      </a:cubicBezTo>
                      <a:cubicBezTo>
                        <a:pt x="30" y="171"/>
                        <a:pt x="30" y="171"/>
                        <a:pt x="30" y="171"/>
                      </a:cubicBezTo>
                      <a:cubicBezTo>
                        <a:pt x="27" y="167"/>
                        <a:pt x="27" y="167"/>
                        <a:pt x="27" y="167"/>
                      </a:cubicBezTo>
                      <a:cubicBezTo>
                        <a:pt x="27" y="164"/>
                        <a:pt x="27" y="164"/>
                        <a:pt x="27" y="164"/>
                      </a:cubicBezTo>
                      <a:cubicBezTo>
                        <a:pt x="27" y="161"/>
                        <a:pt x="27" y="161"/>
                        <a:pt x="27" y="161"/>
                      </a:cubicBezTo>
                      <a:cubicBezTo>
                        <a:pt x="29" y="159"/>
                        <a:pt x="29" y="159"/>
                        <a:pt x="29" y="159"/>
                      </a:cubicBezTo>
                      <a:cubicBezTo>
                        <a:pt x="29" y="154"/>
                        <a:pt x="29" y="154"/>
                        <a:pt x="29" y="154"/>
                      </a:cubicBezTo>
                      <a:cubicBezTo>
                        <a:pt x="30" y="148"/>
                        <a:pt x="30" y="148"/>
                        <a:pt x="30" y="148"/>
                      </a:cubicBezTo>
                      <a:cubicBezTo>
                        <a:pt x="33" y="144"/>
                        <a:pt x="33" y="144"/>
                        <a:pt x="33" y="144"/>
                      </a:cubicBezTo>
                      <a:cubicBezTo>
                        <a:pt x="35" y="137"/>
                        <a:pt x="35" y="137"/>
                        <a:pt x="35" y="137"/>
                      </a:cubicBezTo>
                      <a:cubicBezTo>
                        <a:pt x="36" y="132"/>
                        <a:pt x="36" y="132"/>
                        <a:pt x="36" y="132"/>
                      </a:cubicBezTo>
                      <a:cubicBezTo>
                        <a:pt x="38" y="132"/>
                        <a:pt x="38" y="132"/>
                        <a:pt x="38" y="132"/>
                      </a:cubicBezTo>
                      <a:cubicBezTo>
                        <a:pt x="39" y="132"/>
                        <a:pt x="39" y="132"/>
                        <a:pt x="39" y="132"/>
                      </a:cubicBezTo>
                      <a:cubicBezTo>
                        <a:pt x="40" y="131"/>
                        <a:pt x="40" y="131"/>
                        <a:pt x="40" y="131"/>
                      </a:cubicBezTo>
                      <a:cubicBezTo>
                        <a:pt x="40" y="128"/>
                        <a:pt x="40" y="128"/>
                        <a:pt x="40" y="128"/>
                      </a:cubicBezTo>
                      <a:cubicBezTo>
                        <a:pt x="38" y="124"/>
                        <a:pt x="38" y="124"/>
                        <a:pt x="38" y="124"/>
                      </a:cubicBezTo>
                      <a:cubicBezTo>
                        <a:pt x="36" y="122"/>
                        <a:pt x="36" y="122"/>
                        <a:pt x="36" y="122"/>
                      </a:cubicBezTo>
                      <a:cubicBezTo>
                        <a:pt x="38" y="121"/>
                        <a:pt x="38" y="121"/>
                        <a:pt x="38" y="121"/>
                      </a:cubicBezTo>
                      <a:cubicBezTo>
                        <a:pt x="38" y="119"/>
                        <a:pt x="38" y="119"/>
                        <a:pt x="38" y="119"/>
                      </a:cubicBezTo>
                      <a:cubicBezTo>
                        <a:pt x="38" y="116"/>
                        <a:pt x="38" y="116"/>
                        <a:pt x="38" y="116"/>
                      </a:cubicBezTo>
                      <a:cubicBezTo>
                        <a:pt x="35" y="111"/>
                        <a:pt x="35" y="111"/>
                        <a:pt x="35" y="111"/>
                      </a:cubicBezTo>
                      <a:cubicBezTo>
                        <a:pt x="33" y="106"/>
                        <a:pt x="33" y="106"/>
                        <a:pt x="33" y="106"/>
                      </a:cubicBezTo>
                      <a:cubicBezTo>
                        <a:pt x="35" y="105"/>
                        <a:pt x="35" y="105"/>
                        <a:pt x="35" y="105"/>
                      </a:cubicBezTo>
                      <a:cubicBezTo>
                        <a:pt x="36" y="105"/>
                        <a:pt x="36" y="105"/>
                        <a:pt x="36" y="105"/>
                      </a:cubicBezTo>
                      <a:cubicBezTo>
                        <a:pt x="35" y="102"/>
                        <a:pt x="35" y="102"/>
                        <a:pt x="35" y="102"/>
                      </a:cubicBezTo>
                      <a:cubicBezTo>
                        <a:pt x="33" y="99"/>
                        <a:pt x="33" y="99"/>
                        <a:pt x="33" y="99"/>
                      </a:cubicBezTo>
                      <a:cubicBezTo>
                        <a:pt x="35" y="96"/>
                        <a:pt x="35" y="96"/>
                        <a:pt x="35" y="96"/>
                      </a:cubicBezTo>
                      <a:cubicBezTo>
                        <a:pt x="39" y="94"/>
                        <a:pt x="39" y="94"/>
                        <a:pt x="39" y="94"/>
                      </a:cubicBezTo>
                      <a:cubicBezTo>
                        <a:pt x="43" y="92"/>
                        <a:pt x="43" y="92"/>
                        <a:pt x="43" y="92"/>
                      </a:cubicBezTo>
                      <a:cubicBezTo>
                        <a:pt x="45" y="91"/>
                        <a:pt x="45" y="91"/>
                        <a:pt x="45" y="91"/>
                      </a:cubicBezTo>
                      <a:cubicBezTo>
                        <a:pt x="46" y="89"/>
                        <a:pt x="46" y="89"/>
                        <a:pt x="46" y="89"/>
                      </a:cubicBezTo>
                      <a:cubicBezTo>
                        <a:pt x="48" y="85"/>
                        <a:pt x="48" y="85"/>
                        <a:pt x="48" y="85"/>
                      </a:cubicBezTo>
                      <a:cubicBezTo>
                        <a:pt x="48" y="79"/>
                        <a:pt x="48" y="79"/>
                        <a:pt x="48" y="79"/>
                      </a:cubicBezTo>
                      <a:cubicBezTo>
                        <a:pt x="46" y="75"/>
                        <a:pt x="46" y="75"/>
                        <a:pt x="46" y="75"/>
                      </a:cubicBezTo>
                      <a:cubicBezTo>
                        <a:pt x="46" y="73"/>
                        <a:pt x="46" y="73"/>
                        <a:pt x="46" y="73"/>
                      </a:cubicBezTo>
                      <a:cubicBezTo>
                        <a:pt x="45" y="73"/>
                        <a:pt x="45" y="73"/>
                        <a:pt x="45" y="73"/>
                      </a:cubicBezTo>
                      <a:cubicBezTo>
                        <a:pt x="42" y="75"/>
                        <a:pt x="42" y="75"/>
                        <a:pt x="42" y="75"/>
                      </a:cubicBezTo>
                      <a:cubicBezTo>
                        <a:pt x="38" y="73"/>
                        <a:pt x="38" y="73"/>
                        <a:pt x="38" y="73"/>
                      </a:cubicBezTo>
                      <a:cubicBezTo>
                        <a:pt x="36" y="66"/>
                        <a:pt x="36" y="66"/>
                        <a:pt x="36" y="66"/>
                      </a:cubicBezTo>
                      <a:cubicBezTo>
                        <a:pt x="35" y="63"/>
                        <a:pt x="35" y="63"/>
                        <a:pt x="35" y="63"/>
                      </a:cubicBezTo>
                      <a:cubicBezTo>
                        <a:pt x="25" y="58"/>
                        <a:pt x="17" y="54"/>
                        <a:pt x="17" y="53"/>
                      </a:cubicBezTo>
                      <a:cubicBezTo>
                        <a:pt x="16" y="51"/>
                        <a:pt x="9" y="7"/>
                        <a:pt x="9" y="7"/>
                      </a:cubicBezTo>
                      <a:cubicBezTo>
                        <a:pt x="11" y="5"/>
                        <a:pt x="11" y="5"/>
                        <a:pt x="11" y="5"/>
                      </a:cubicBezTo>
                      <a:cubicBezTo>
                        <a:pt x="10" y="3"/>
                        <a:pt x="10" y="3"/>
                        <a:pt x="10" y="3"/>
                      </a:cubicBezTo>
                      <a:cubicBezTo>
                        <a:pt x="9" y="0"/>
                        <a:pt x="9" y="0"/>
                        <a:pt x="9" y="0"/>
                      </a:cubicBezTo>
                      <a:cubicBezTo>
                        <a:pt x="9" y="2"/>
                        <a:pt x="9" y="2"/>
                        <a:pt x="9" y="2"/>
                      </a:cubicBezTo>
                      <a:cubicBezTo>
                        <a:pt x="7" y="3"/>
                        <a:pt x="7" y="3"/>
                        <a:pt x="7" y="3"/>
                      </a:cubicBezTo>
                      <a:cubicBezTo>
                        <a:pt x="6" y="3"/>
                        <a:pt x="6" y="3"/>
                        <a:pt x="6" y="3"/>
                      </a:cubicBezTo>
                      <a:cubicBezTo>
                        <a:pt x="6" y="5"/>
                        <a:pt x="6" y="5"/>
                        <a:pt x="6" y="5"/>
                      </a:cubicBezTo>
                      <a:cubicBezTo>
                        <a:pt x="6" y="6"/>
                        <a:pt x="6" y="6"/>
                        <a:pt x="6" y="6"/>
                      </a:cubicBezTo>
                      <a:cubicBezTo>
                        <a:pt x="6" y="9"/>
                        <a:pt x="6" y="9"/>
                        <a:pt x="6" y="9"/>
                      </a:cubicBezTo>
                      <a:cubicBezTo>
                        <a:pt x="6" y="10"/>
                        <a:pt x="6" y="10"/>
                        <a:pt x="6" y="10"/>
                      </a:cubicBezTo>
                      <a:cubicBezTo>
                        <a:pt x="5" y="12"/>
                        <a:pt x="5" y="12"/>
                        <a:pt x="5" y="12"/>
                      </a:cubicBezTo>
                      <a:cubicBezTo>
                        <a:pt x="0" y="12"/>
                        <a:pt x="0" y="12"/>
                        <a:pt x="0" y="12"/>
                      </a:cubicBezTo>
                      <a:cubicBezTo>
                        <a:pt x="2" y="13"/>
                        <a:pt x="2" y="13"/>
                        <a:pt x="2" y="13"/>
                      </a:cubicBezTo>
                      <a:cubicBezTo>
                        <a:pt x="2" y="13"/>
                        <a:pt x="2" y="13"/>
                        <a:pt x="2" y="13"/>
                      </a:cubicBezTo>
                      <a:cubicBezTo>
                        <a:pt x="2" y="15"/>
                        <a:pt x="2" y="15"/>
                        <a:pt x="2" y="15"/>
                      </a:cubicBezTo>
                      <a:cubicBezTo>
                        <a:pt x="2" y="19"/>
                        <a:pt x="2" y="19"/>
                        <a:pt x="2" y="19"/>
                      </a:cubicBezTo>
                      <a:cubicBezTo>
                        <a:pt x="5" y="28"/>
                        <a:pt x="5" y="28"/>
                        <a:pt x="5" y="28"/>
                      </a:cubicBezTo>
                      <a:cubicBezTo>
                        <a:pt x="6" y="33"/>
                        <a:pt x="6" y="33"/>
                        <a:pt x="6" y="33"/>
                      </a:cubicBezTo>
                      <a:cubicBezTo>
                        <a:pt x="6" y="39"/>
                        <a:pt x="6" y="39"/>
                        <a:pt x="6" y="39"/>
                      </a:cubicBezTo>
                      <a:cubicBezTo>
                        <a:pt x="6" y="43"/>
                        <a:pt x="6" y="43"/>
                        <a:pt x="6" y="43"/>
                      </a:cubicBezTo>
                      <a:cubicBezTo>
                        <a:pt x="7" y="49"/>
                        <a:pt x="7" y="49"/>
                        <a:pt x="7" y="49"/>
                      </a:cubicBezTo>
                      <a:cubicBezTo>
                        <a:pt x="9" y="53"/>
                        <a:pt x="9" y="53"/>
                        <a:pt x="9" y="53"/>
                      </a:cubicBezTo>
                      <a:cubicBezTo>
                        <a:pt x="9" y="59"/>
                        <a:pt x="9" y="59"/>
                        <a:pt x="9" y="59"/>
                      </a:cubicBezTo>
                      <a:cubicBezTo>
                        <a:pt x="9" y="69"/>
                        <a:pt x="9" y="69"/>
                        <a:pt x="9" y="69"/>
                      </a:cubicBezTo>
                      <a:cubicBezTo>
                        <a:pt x="9" y="75"/>
                        <a:pt x="9" y="75"/>
                        <a:pt x="9" y="75"/>
                      </a:cubicBezTo>
                      <a:cubicBezTo>
                        <a:pt x="9" y="76"/>
                        <a:pt x="9" y="76"/>
                        <a:pt x="9" y="76"/>
                      </a:cubicBezTo>
                      <a:cubicBezTo>
                        <a:pt x="6" y="76"/>
                        <a:pt x="6" y="76"/>
                        <a:pt x="6" y="76"/>
                      </a:cubicBezTo>
                      <a:cubicBezTo>
                        <a:pt x="6" y="82"/>
                        <a:pt x="6" y="82"/>
                        <a:pt x="6" y="82"/>
                      </a:cubicBezTo>
                      <a:cubicBezTo>
                        <a:pt x="7" y="82"/>
                        <a:pt x="7" y="82"/>
                        <a:pt x="7" y="82"/>
                      </a:cubicBezTo>
                      <a:cubicBezTo>
                        <a:pt x="9" y="84"/>
                        <a:pt x="9" y="84"/>
                        <a:pt x="9" y="84"/>
                      </a:cubicBezTo>
                      <a:cubicBezTo>
                        <a:pt x="9" y="88"/>
                        <a:pt x="9" y="88"/>
                        <a:pt x="9" y="88"/>
                      </a:cubicBezTo>
                      <a:cubicBezTo>
                        <a:pt x="9" y="91"/>
                        <a:pt x="9" y="91"/>
                        <a:pt x="9" y="91"/>
                      </a:cubicBezTo>
                      <a:cubicBezTo>
                        <a:pt x="9" y="99"/>
                        <a:pt x="9" y="99"/>
                        <a:pt x="9" y="99"/>
                      </a:cubicBezTo>
                      <a:cubicBezTo>
                        <a:pt x="10" y="104"/>
                        <a:pt x="10" y="104"/>
                        <a:pt x="10" y="104"/>
                      </a:cubicBezTo>
                      <a:cubicBezTo>
                        <a:pt x="12" y="108"/>
                        <a:pt x="12" y="108"/>
                        <a:pt x="12" y="108"/>
                      </a:cubicBezTo>
                      <a:cubicBezTo>
                        <a:pt x="12" y="109"/>
                        <a:pt x="12" y="109"/>
                        <a:pt x="12" y="109"/>
                      </a:cubicBezTo>
                      <a:cubicBezTo>
                        <a:pt x="10" y="112"/>
                        <a:pt x="10" y="112"/>
                        <a:pt x="10" y="112"/>
                      </a:cubicBezTo>
                      <a:cubicBezTo>
                        <a:pt x="10" y="116"/>
                        <a:pt x="10" y="116"/>
                        <a:pt x="10" y="116"/>
                      </a:cubicBezTo>
                      <a:cubicBezTo>
                        <a:pt x="12" y="122"/>
                        <a:pt x="12" y="122"/>
                        <a:pt x="12" y="122"/>
                      </a:cubicBezTo>
                      <a:cubicBezTo>
                        <a:pt x="12" y="129"/>
                        <a:pt x="12" y="129"/>
                        <a:pt x="12" y="129"/>
                      </a:cubicBezTo>
                      <a:cubicBezTo>
                        <a:pt x="10" y="132"/>
                        <a:pt x="10" y="132"/>
                        <a:pt x="10" y="132"/>
                      </a:cubicBezTo>
                      <a:cubicBezTo>
                        <a:pt x="12" y="137"/>
                        <a:pt x="12" y="137"/>
                        <a:pt x="12" y="137"/>
                      </a:cubicBezTo>
                      <a:cubicBezTo>
                        <a:pt x="12" y="138"/>
                        <a:pt x="12" y="138"/>
                        <a:pt x="12" y="138"/>
                      </a:cubicBezTo>
                      <a:cubicBezTo>
                        <a:pt x="12" y="139"/>
                        <a:pt x="12" y="139"/>
                        <a:pt x="12" y="139"/>
                      </a:cubicBezTo>
                      <a:cubicBezTo>
                        <a:pt x="10" y="144"/>
                        <a:pt x="10" y="144"/>
                        <a:pt x="10" y="144"/>
                      </a:cubicBezTo>
                      <a:cubicBezTo>
                        <a:pt x="10" y="147"/>
                        <a:pt x="10" y="147"/>
                        <a:pt x="10" y="147"/>
                      </a:cubicBezTo>
                      <a:cubicBezTo>
                        <a:pt x="10" y="149"/>
                        <a:pt x="10" y="149"/>
                        <a:pt x="10" y="149"/>
                      </a:cubicBezTo>
                      <a:cubicBezTo>
                        <a:pt x="9" y="157"/>
                        <a:pt x="9" y="157"/>
                        <a:pt x="9" y="157"/>
                      </a:cubicBezTo>
                      <a:cubicBezTo>
                        <a:pt x="9" y="159"/>
                        <a:pt x="9" y="159"/>
                        <a:pt x="9" y="159"/>
                      </a:cubicBezTo>
                      <a:cubicBezTo>
                        <a:pt x="10" y="161"/>
                        <a:pt x="10" y="161"/>
                        <a:pt x="10" y="161"/>
                      </a:cubicBezTo>
                      <a:cubicBezTo>
                        <a:pt x="13" y="165"/>
                        <a:pt x="13" y="165"/>
                        <a:pt x="13" y="165"/>
                      </a:cubicBezTo>
                      <a:cubicBezTo>
                        <a:pt x="13" y="170"/>
                        <a:pt x="13" y="170"/>
                        <a:pt x="13" y="170"/>
                      </a:cubicBezTo>
                      <a:cubicBezTo>
                        <a:pt x="13" y="172"/>
                        <a:pt x="13" y="172"/>
                        <a:pt x="13" y="172"/>
                      </a:cubicBezTo>
                      <a:cubicBezTo>
                        <a:pt x="13" y="175"/>
                        <a:pt x="13" y="175"/>
                        <a:pt x="13" y="175"/>
                      </a:cubicBezTo>
                      <a:cubicBezTo>
                        <a:pt x="10" y="177"/>
                        <a:pt x="10" y="177"/>
                        <a:pt x="10" y="177"/>
                      </a:cubicBezTo>
                      <a:cubicBezTo>
                        <a:pt x="10" y="178"/>
                        <a:pt x="10" y="178"/>
                        <a:pt x="10" y="178"/>
                      </a:cubicBezTo>
                      <a:cubicBezTo>
                        <a:pt x="13" y="185"/>
                        <a:pt x="13" y="185"/>
                        <a:pt x="13" y="185"/>
                      </a:cubicBezTo>
                      <a:cubicBezTo>
                        <a:pt x="16" y="192"/>
                        <a:pt x="16" y="192"/>
                        <a:pt x="16" y="192"/>
                      </a:cubicBezTo>
                      <a:cubicBezTo>
                        <a:pt x="17" y="201"/>
                        <a:pt x="17" y="201"/>
                        <a:pt x="17" y="201"/>
                      </a:cubicBezTo>
                      <a:cubicBezTo>
                        <a:pt x="20" y="204"/>
                        <a:pt x="20" y="204"/>
                        <a:pt x="20" y="204"/>
                      </a:cubicBezTo>
                      <a:cubicBezTo>
                        <a:pt x="20" y="205"/>
                        <a:pt x="20" y="205"/>
                        <a:pt x="20" y="205"/>
                      </a:cubicBezTo>
                      <a:cubicBezTo>
                        <a:pt x="20" y="207"/>
                        <a:pt x="20" y="207"/>
                        <a:pt x="20" y="207"/>
                      </a:cubicBezTo>
                      <a:cubicBezTo>
                        <a:pt x="20" y="208"/>
                        <a:pt x="20" y="208"/>
                        <a:pt x="20" y="208"/>
                      </a:cubicBezTo>
                      <a:cubicBezTo>
                        <a:pt x="20" y="211"/>
                        <a:pt x="20" y="211"/>
                        <a:pt x="20" y="211"/>
                      </a:cubicBezTo>
                      <a:cubicBezTo>
                        <a:pt x="20" y="214"/>
                        <a:pt x="20" y="214"/>
                        <a:pt x="20" y="214"/>
                      </a:cubicBezTo>
                      <a:cubicBezTo>
                        <a:pt x="20" y="215"/>
                        <a:pt x="20" y="215"/>
                        <a:pt x="20" y="215"/>
                      </a:cubicBezTo>
                      <a:cubicBezTo>
                        <a:pt x="22" y="221"/>
                        <a:pt x="22" y="221"/>
                        <a:pt x="22" y="221"/>
                      </a:cubicBezTo>
                      <a:cubicBezTo>
                        <a:pt x="22" y="224"/>
                        <a:pt x="22" y="224"/>
                        <a:pt x="22" y="224"/>
                      </a:cubicBezTo>
                      <a:cubicBezTo>
                        <a:pt x="20" y="227"/>
                        <a:pt x="20" y="227"/>
                        <a:pt x="20" y="227"/>
                      </a:cubicBezTo>
                      <a:cubicBezTo>
                        <a:pt x="20" y="234"/>
                        <a:pt x="20" y="234"/>
                        <a:pt x="20" y="234"/>
                      </a:cubicBezTo>
                      <a:cubicBezTo>
                        <a:pt x="20" y="240"/>
                        <a:pt x="20" y="240"/>
                        <a:pt x="20" y="240"/>
                      </a:cubicBezTo>
                      <a:cubicBezTo>
                        <a:pt x="19" y="247"/>
                        <a:pt x="19" y="247"/>
                        <a:pt x="19" y="247"/>
                      </a:cubicBezTo>
                      <a:cubicBezTo>
                        <a:pt x="19" y="248"/>
                        <a:pt x="19" y="248"/>
                        <a:pt x="19" y="248"/>
                      </a:cubicBezTo>
                      <a:cubicBezTo>
                        <a:pt x="19" y="251"/>
                        <a:pt x="19" y="251"/>
                        <a:pt x="19" y="251"/>
                      </a:cubicBezTo>
                      <a:cubicBezTo>
                        <a:pt x="19" y="254"/>
                        <a:pt x="19" y="254"/>
                        <a:pt x="19" y="254"/>
                      </a:cubicBezTo>
                      <a:cubicBezTo>
                        <a:pt x="19" y="257"/>
                        <a:pt x="19" y="257"/>
                        <a:pt x="19" y="257"/>
                      </a:cubicBezTo>
                      <a:cubicBezTo>
                        <a:pt x="17" y="261"/>
                        <a:pt x="17" y="261"/>
                        <a:pt x="17" y="261"/>
                      </a:cubicBezTo>
                      <a:cubicBezTo>
                        <a:pt x="19" y="263"/>
                        <a:pt x="19" y="263"/>
                        <a:pt x="19" y="263"/>
                      </a:cubicBezTo>
                      <a:cubicBezTo>
                        <a:pt x="17" y="263"/>
                        <a:pt x="17" y="263"/>
                        <a:pt x="17" y="263"/>
                      </a:cubicBezTo>
                      <a:cubicBezTo>
                        <a:pt x="17" y="264"/>
                        <a:pt x="17" y="264"/>
                        <a:pt x="17" y="264"/>
                      </a:cubicBezTo>
                      <a:cubicBezTo>
                        <a:pt x="17" y="266"/>
                        <a:pt x="17" y="266"/>
                        <a:pt x="17" y="266"/>
                      </a:cubicBezTo>
                      <a:cubicBezTo>
                        <a:pt x="17" y="267"/>
                        <a:pt x="17" y="267"/>
                        <a:pt x="17" y="267"/>
                      </a:cubicBezTo>
                      <a:cubicBezTo>
                        <a:pt x="17" y="268"/>
                        <a:pt x="17" y="268"/>
                        <a:pt x="17" y="268"/>
                      </a:cubicBezTo>
                      <a:cubicBezTo>
                        <a:pt x="17" y="270"/>
                        <a:pt x="17" y="270"/>
                        <a:pt x="17" y="270"/>
                      </a:cubicBezTo>
                      <a:cubicBezTo>
                        <a:pt x="16" y="270"/>
                        <a:pt x="16" y="270"/>
                        <a:pt x="16" y="270"/>
                      </a:cubicBezTo>
                      <a:cubicBezTo>
                        <a:pt x="13" y="268"/>
                        <a:pt x="13" y="268"/>
                        <a:pt x="13" y="268"/>
                      </a:cubicBezTo>
                      <a:cubicBezTo>
                        <a:pt x="13" y="271"/>
                        <a:pt x="13" y="271"/>
                        <a:pt x="13" y="271"/>
                      </a:cubicBezTo>
                      <a:cubicBezTo>
                        <a:pt x="15" y="274"/>
                        <a:pt x="15" y="274"/>
                        <a:pt x="15" y="274"/>
                      </a:cubicBezTo>
                      <a:cubicBezTo>
                        <a:pt x="15" y="276"/>
                        <a:pt x="15" y="276"/>
                        <a:pt x="15" y="276"/>
                      </a:cubicBezTo>
                      <a:cubicBezTo>
                        <a:pt x="17" y="280"/>
                        <a:pt x="17" y="280"/>
                        <a:pt x="17" y="280"/>
                      </a:cubicBezTo>
                      <a:cubicBezTo>
                        <a:pt x="19" y="281"/>
                        <a:pt x="19" y="281"/>
                        <a:pt x="19" y="281"/>
                      </a:cubicBezTo>
                      <a:cubicBezTo>
                        <a:pt x="19" y="284"/>
                        <a:pt x="19" y="284"/>
                        <a:pt x="19" y="284"/>
                      </a:cubicBezTo>
                      <a:cubicBezTo>
                        <a:pt x="22" y="288"/>
                        <a:pt x="22" y="288"/>
                        <a:pt x="22" y="288"/>
                      </a:cubicBezTo>
                      <a:cubicBezTo>
                        <a:pt x="25" y="293"/>
                        <a:pt x="25" y="293"/>
                        <a:pt x="25" y="293"/>
                      </a:cubicBezTo>
                      <a:cubicBezTo>
                        <a:pt x="27" y="300"/>
                        <a:pt x="27" y="300"/>
                        <a:pt x="27" y="300"/>
                      </a:cubicBezTo>
                      <a:cubicBezTo>
                        <a:pt x="27" y="304"/>
                        <a:pt x="27" y="304"/>
                        <a:pt x="27" y="304"/>
                      </a:cubicBezTo>
                      <a:cubicBezTo>
                        <a:pt x="27" y="306"/>
                        <a:pt x="27" y="306"/>
                        <a:pt x="27" y="306"/>
                      </a:cubicBezTo>
                      <a:cubicBezTo>
                        <a:pt x="26" y="307"/>
                        <a:pt x="26" y="307"/>
                        <a:pt x="26" y="307"/>
                      </a:cubicBezTo>
                      <a:cubicBezTo>
                        <a:pt x="26" y="311"/>
                        <a:pt x="26" y="311"/>
                        <a:pt x="26" y="311"/>
                      </a:cubicBezTo>
                      <a:cubicBezTo>
                        <a:pt x="26" y="316"/>
                        <a:pt x="26" y="316"/>
                        <a:pt x="26" y="316"/>
                      </a:cubicBezTo>
                      <a:cubicBezTo>
                        <a:pt x="27" y="324"/>
                        <a:pt x="27" y="324"/>
                        <a:pt x="27" y="324"/>
                      </a:cubicBezTo>
                      <a:cubicBezTo>
                        <a:pt x="30" y="327"/>
                        <a:pt x="30" y="327"/>
                        <a:pt x="30" y="327"/>
                      </a:cubicBezTo>
                      <a:cubicBezTo>
                        <a:pt x="32" y="329"/>
                        <a:pt x="32" y="329"/>
                        <a:pt x="32" y="329"/>
                      </a:cubicBezTo>
                      <a:cubicBezTo>
                        <a:pt x="35" y="330"/>
                        <a:pt x="35" y="330"/>
                        <a:pt x="35" y="330"/>
                      </a:cubicBezTo>
                      <a:cubicBezTo>
                        <a:pt x="33" y="330"/>
                        <a:pt x="33" y="330"/>
                        <a:pt x="33" y="330"/>
                      </a:cubicBezTo>
                      <a:cubicBezTo>
                        <a:pt x="35" y="332"/>
                        <a:pt x="35" y="332"/>
                        <a:pt x="35" y="332"/>
                      </a:cubicBezTo>
                      <a:cubicBezTo>
                        <a:pt x="38" y="332"/>
                        <a:pt x="38" y="332"/>
                        <a:pt x="38" y="332"/>
                      </a:cubicBezTo>
                      <a:cubicBezTo>
                        <a:pt x="39" y="332"/>
                        <a:pt x="39" y="332"/>
                        <a:pt x="39" y="332"/>
                      </a:cubicBezTo>
                      <a:cubicBezTo>
                        <a:pt x="39" y="330"/>
                        <a:pt x="39" y="330"/>
                        <a:pt x="39" y="330"/>
                      </a:cubicBezTo>
                      <a:cubicBezTo>
                        <a:pt x="40" y="329"/>
                        <a:pt x="40" y="329"/>
                        <a:pt x="40" y="329"/>
                      </a:cubicBezTo>
                      <a:cubicBezTo>
                        <a:pt x="46" y="330"/>
                        <a:pt x="46" y="330"/>
                        <a:pt x="46" y="330"/>
                      </a:cubicBezTo>
                      <a:cubicBezTo>
                        <a:pt x="48" y="330"/>
                        <a:pt x="48" y="330"/>
                        <a:pt x="48" y="330"/>
                      </a:cubicBezTo>
                      <a:cubicBezTo>
                        <a:pt x="45" y="332"/>
                        <a:pt x="45" y="332"/>
                        <a:pt x="45" y="332"/>
                      </a:cubicBezTo>
                      <a:cubicBezTo>
                        <a:pt x="45" y="333"/>
                        <a:pt x="45" y="333"/>
                        <a:pt x="45" y="333"/>
                      </a:cubicBezTo>
                      <a:cubicBezTo>
                        <a:pt x="45" y="334"/>
                        <a:pt x="45" y="334"/>
                        <a:pt x="45" y="334"/>
                      </a:cubicBezTo>
                      <a:cubicBezTo>
                        <a:pt x="46" y="334"/>
                        <a:pt x="46" y="334"/>
                        <a:pt x="46" y="334"/>
                      </a:cubicBezTo>
                      <a:cubicBezTo>
                        <a:pt x="48" y="334"/>
                        <a:pt x="48" y="334"/>
                        <a:pt x="48" y="334"/>
                      </a:cubicBezTo>
                      <a:cubicBezTo>
                        <a:pt x="50" y="337"/>
                        <a:pt x="50" y="337"/>
                        <a:pt x="50" y="337"/>
                      </a:cubicBezTo>
                      <a:cubicBezTo>
                        <a:pt x="50" y="342"/>
                        <a:pt x="50" y="342"/>
                        <a:pt x="50" y="342"/>
                      </a:cubicBezTo>
                      <a:cubicBezTo>
                        <a:pt x="48" y="342"/>
                        <a:pt x="48" y="342"/>
                        <a:pt x="48" y="342"/>
                      </a:cubicBezTo>
                      <a:cubicBezTo>
                        <a:pt x="48" y="343"/>
                        <a:pt x="48" y="343"/>
                        <a:pt x="48" y="343"/>
                      </a:cubicBezTo>
                      <a:cubicBezTo>
                        <a:pt x="49" y="346"/>
                        <a:pt x="49" y="346"/>
                        <a:pt x="49" y="346"/>
                      </a:cubicBezTo>
                      <a:cubicBezTo>
                        <a:pt x="50" y="347"/>
                        <a:pt x="50" y="347"/>
                        <a:pt x="50" y="347"/>
                      </a:cubicBezTo>
                      <a:cubicBezTo>
                        <a:pt x="50" y="349"/>
                        <a:pt x="50" y="349"/>
                        <a:pt x="50" y="349"/>
                      </a:cubicBezTo>
                      <a:cubicBezTo>
                        <a:pt x="49" y="349"/>
                        <a:pt x="49" y="349"/>
                        <a:pt x="49" y="349"/>
                      </a:cubicBezTo>
                      <a:cubicBezTo>
                        <a:pt x="49" y="352"/>
                        <a:pt x="49" y="352"/>
                        <a:pt x="49" y="352"/>
                      </a:cubicBezTo>
                      <a:cubicBezTo>
                        <a:pt x="49" y="353"/>
                        <a:pt x="49" y="353"/>
                        <a:pt x="49" y="353"/>
                      </a:cubicBezTo>
                      <a:cubicBezTo>
                        <a:pt x="49" y="354"/>
                        <a:pt x="49" y="354"/>
                        <a:pt x="49" y="354"/>
                      </a:cubicBezTo>
                      <a:cubicBezTo>
                        <a:pt x="50" y="356"/>
                        <a:pt x="50" y="356"/>
                        <a:pt x="50" y="356"/>
                      </a:cubicBezTo>
                      <a:cubicBezTo>
                        <a:pt x="50" y="357"/>
                        <a:pt x="50" y="357"/>
                        <a:pt x="50" y="357"/>
                      </a:cubicBezTo>
                      <a:cubicBezTo>
                        <a:pt x="52" y="359"/>
                        <a:pt x="52" y="359"/>
                        <a:pt x="52" y="359"/>
                      </a:cubicBezTo>
                      <a:cubicBezTo>
                        <a:pt x="53" y="357"/>
                        <a:pt x="53" y="357"/>
                        <a:pt x="53" y="357"/>
                      </a:cubicBezTo>
                      <a:cubicBezTo>
                        <a:pt x="53" y="359"/>
                        <a:pt x="53" y="359"/>
                        <a:pt x="53" y="359"/>
                      </a:cubicBezTo>
                      <a:cubicBezTo>
                        <a:pt x="52" y="360"/>
                        <a:pt x="52" y="360"/>
                        <a:pt x="52" y="360"/>
                      </a:cubicBezTo>
                      <a:cubicBezTo>
                        <a:pt x="52" y="362"/>
                        <a:pt x="52" y="362"/>
                        <a:pt x="52" y="362"/>
                      </a:cubicBezTo>
                      <a:cubicBezTo>
                        <a:pt x="52" y="363"/>
                        <a:pt x="52" y="363"/>
                        <a:pt x="52" y="363"/>
                      </a:cubicBezTo>
                      <a:cubicBezTo>
                        <a:pt x="50" y="363"/>
                        <a:pt x="50" y="363"/>
                        <a:pt x="50" y="363"/>
                      </a:cubicBezTo>
                      <a:cubicBezTo>
                        <a:pt x="52" y="364"/>
                        <a:pt x="52" y="364"/>
                        <a:pt x="52" y="364"/>
                      </a:cubicBezTo>
                      <a:cubicBezTo>
                        <a:pt x="55" y="366"/>
                        <a:pt x="55" y="366"/>
                        <a:pt x="55" y="366"/>
                      </a:cubicBezTo>
                      <a:cubicBezTo>
                        <a:pt x="58" y="367"/>
                        <a:pt x="58" y="367"/>
                        <a:pt x="58" y="367"/>
                      </a:cubicBezTo>
                      <a:cubicBezTo>
                        <a:pt x="59" y="367"/>
                        <a:pt x="59" y="367"/>
                        <a:pt x="59" y="367"/>
                      </a:cubicBezTo>
                      <a:cubicBezTo>
                        <a:pt x="59" y="369"/>
                        <a:pt x="59" y="369"/>
                        <a:pt x="59" y="369"/>
                      </a:cubicBezTo>
                      <a:cubicBezTo>
                        <a:pt x="59" y="372"/>
                        <a:pt x="59" y="372"/>
                        <a:pt x="59" y="372"/>
                      </a:cubicBezTo>
                      <a:cubicBezTo>
                        <a:pt x="58" y="373"/>
                        <a:pt x="58" y="373"/>
                        <a:pt x="58" y="373"/>
                      </a:cubicBezTo>
                      <a:cubicBezTo>
                        <a:pt x="56" y="375"/>
                        <a:pt x="56" y="375"/>
                        <a:pt x="56" y="375"/>
                      </a:cubicBezTo>
                      <a:cubicBezTo>
                        <a:pt x="55" y="376"/>
                        <a:pt x="55" y="376"/>
                        <a:pt x="55" y="376"/>
                      </a:cubicBezTo>
                      <a:cubicBezTo>
                        <a:pt x="55" y="377"/>
                        <a:pt x="55" y="377"/>
                        <a:pt x="55" y="377"/>
                      </a:cubicBezTo>
                      <a:cubicBezTo>
                        <a:pt x="55" y="379"/>
                        <a:pt x="55" y="379"/>
                        <a:pt x="55" y="379"/>
                      </a:cubicBezTo>
                      <a:cubicBezTo>
                        <a:pt x="58" y="379"/>
                        <a:pt x="58" y="379"/>
                        <a:pt x="58" y="379"/>
                      </a:cubicBezTo>
                      <a:cubicBezTo>
                        <a:pt x="56" y="380"/>
                        <a:pt x="56" y="380"/>
                        <a:pt x="56" y="380"/>
                      </a:cubicBezTo>
                      <a:cubicBezTo>
                        <a:pt x="55" y="382"/>
                        <a:pt x="55" y="382"/>
                        <a:pt x="55" y="382"/>
                      </a:cubicBezTo>
                      <a:cubicBezTo>
                        <a:pt x="56" y="386"/>
                        <a:pt x="56" y="386"/>
                        <a:pt x="56" y="386"/>
                      </a:cubicBezTo>
                      <a:cubicBezTo>
                        <a:pt x="58" y="385"/>
                        <a:pt x="58" y="385"/>
                        <a:pt x="58" y="385"/>
                      </a:cubicBezTo>
                      <a:cubicBezTo>
                        <a:pt x="58" y="387"/>
                        <a:pt x="58" y="387"/>
                        <a:pt x="58" y="387"/>
                      </a:cubicBezTo>
                      <a:cubicBezTo>
                        <a:pt x="58" y="393"/>
                        <a:pt x="58" y="393"/>
                        <a:pt x="58" y="393"/>
                      </a:cubicBezTo>
                      <a:cubicBezTo>
                        <a:pt x="56" y="392"/>
                        <a:pt x="56" y="392"/>
                        <a:pt x="56" y="392"/>
                      </a:cubicBezTo>
                      <a:cubicBezTo>
                        <a:pt x="55" y="390"/>
                        <a:pt x="55" y="390"/>
                        <a:pt x="55" y="390"/>
                      </a:cubicBezTo>
                      <a:cubicBezTo>
                        <a:pt x="56" y="393"/>
                        <a:pt x="56" y="393"/>
                        <a:pt x="56" y="393"/>
                      </a:cubicBezTo>
                      <a:cubicBezTo>
                        <a:pt x="49" y="392"/>
                        <a:pt x="49" y="392"/>
                        <a:pt x="49" y="392"/>
                      </a:cubicBezTo>
                      <a:cubicBezTo>
                        <a:pt x="50" y="392"/>
                        <a:pt x="50" y="392"/>
                        <a:pt x="50" y="392"/>
                      </a:cubicBezTo>
                      <a:cubicBezTo>
                        <a:pt x="53" y="390"/>
                        <a:pt x="53" y="390"/>
                        <a:pt x="53" y="390"/>
                      </a:cubicBezTo>
                      <a:cubicBezTo>
                        <a:pt x="52" y="389"/>
                        <a:pt x="52" y="389"/>
                        <a:pt x="52" y="389"/>
                      </a:cubicBezTo>
                      <a:cubicBezTo>
                        <a:pt x="52" y="387"/>
                        <a:pt x="52" y="387"/>
                        <a:pt x="52" y="387"/>
                      </a:cubicBezTo>
                      <a:cubicBezTo>
                        <a:pt x="50" y="387"/>
                        <a:pt x="50" y="387"/>
                        <a:pt x="50" y="387"/>
                      </a:cubicBezTo>
                      <a:cubicBezTo>
                        <a:pt x="49" y="386"/>
                        <a:pt x="49" y="386"/>
                        <a:pt x="49" y="386"/>
                      </a:cubicBezTo>
                      <a:cubicBezTo>
                        <a:pt x="48" y="387"/>
                        <a:pt x="48" y="387"/>
                        <a:pt x="48" y="387"/>
                      </a:cubicBezTo>
                      <a:cubicBezTo>
                        <a:pt x="48" y="389"/>
                        <a:pt x="48" y="389"/>
                        <a:pt x="48" y="389"/>
                      </a:cubicBezTo>
                      <a:cubicBezTo>
                        <a:pt x="46" y="387"/>
                        <a:pt x="46" y="387"/>
                        <a:pt x="46" y="387"/>
                      </a:cubicBezTo>
                      <a:cubicBezTo>
                        <a:pt x="45" y="386"/>
                        <a:pt x="45" y="386"/>
                        <a:pt x="45" y="386"/>
                      </a:cubicBezTo>
                      <a:cubicBezTo>
                        <a:pt x="43" y="387"/>
                        <a:pt x="43" y="387"/>
                        <a:pt x="43" y="387"/>
                      </a:cubicBezTo>
                      <a:cubicBezTo>
                        <a:pt x="40" y="387"/>
                        <a:pt x="40" y="387"/>
                        <a:pt x="40" y="387"/>
                      </a:cubicBezTo>
                      <a:cubicBezTo>
                        <a:pt x="42" y="389"/>
                        <a:pt x="42" y="389"/>
                        <a:pt x="42" y="389"/>
                      </a:cubicBezTo>
                      <a:cubicBezTo>
                        <a:pt x="43" y="390"/>
                        <a:pt x="43" y="390"/>
                        <a:pt x="43" y="390"/>
                      </a:cubicBezTo>
                      <a:cubicBezTo>
                        <a:pt x="45" y="390"/>
                        <a:pt x="45" y="390"/>
                        <a:pt x="45" y="390"/>
                      </a:cubicBezTo>
                      <a:cubicBezTo>
                        <a:pt x="45" y="392"/>
                        <a:pt x="45" y="392"/>
                        <a:pt x="45" y="392"/>
                      </a:cubicBezTo>
                      <a:cubicBezTo>
                        <a:pt x="43" y="392"/>
                        <a:pt x="43" y="392"/>
                        <a:pt x="43" y="392"/>
                      </a:cubicBezTo>
                      <a:cubicBezTo>
                        <a:pt x="43" y="393"/>
                        <a:pt x="43" y="393"/>
                        <a:pt x="43" y="393"/>
                      </a:cubicBezTo>
                      <a:cubicBezTo>
                        <a:pt x="42" y="393"/>
                        <a:pt x="42" y="393"/>
                        <a:pt x="42" y="393"/>
                      </a:cubicBezTo>
                      <a:cubicBezTo>
                        <a:pt x="39" y="396"/>
                        <a:pt x="39" y="396"/>
                        <a:pt x="39" y="396"/>
                      </a:cubicBezTo>
                      <a:cubicBezTo>
                        <a:pt x="39" y="397"/>
                        <a:pt x="39" y="397"/>
                        <a:pt x="39" y="397"/>
                      </a:cubicBezTo>
                      <a:cubicBezTo>
                        <a:pt x="39" y="398"/>
                        <a:pt x="39" y="398"/>
                        <a:pt x="39" y="398"/>
                      </a:cubicBezTo>
                      <a:cubicBezTo>
                        <a:pt x="40" y="397"/>
                        <a:pt x="40" y="397"/>
                        <a:pt x="40" y="397"/>
                      </a:cubicBezTo>
                      <a:cubicBezTo>
                        <a:pt x="42" y="397"/>
                        <a:pt x="42" y="397"/>
                        <a:pt x="42" y="397"/>
                      </a:cubicBezTo>
                      <a:cubicBezTo>
                        <a:pt x="45" y="395"/>
                        <a:pt x="45" y="395"/>
                        <a:pt x="45" y="395"/>
                      </a:cubicBezTo>
                      <a:cubicBezTo>
                        <a:pt x="46" y="397"/>
                        <a:pt x="46" y="397"/>
                        <a:pt x="46" y="397"/>
                      </a:cubicBezTo>
                      <a:cubicBezTo>
                        <a:pt x="48" y="399"/>
                        <a:pt x="48" y="399"/>
                        <a:pt x="48" y="399"/>
                      </a:cubicBezTo>
                      <a:cubicBezTo>
                        <a:pt x="51" y="400"/>
                        <a:pt x="51" y="400"/>
                        <a:pt x="51" y="400"/>
                      </a:cubicBezTo>
                      <a:cubicBezTo>
                        <a:pt x="53" y="399"/>
                        <a:pt x="53" y="399"/>
                        <a:pt x="53" y="399"/>
                      </a:cubicBezTo>
                      <a:cubicBezTo>
                        <a:pt x="56" y="400"/>
                        <a:pt x="56" y="400"/>
                        <a:pt x="56" y="400"/>
                      </a:cubicBezTo>
                      <a:cubicBezTo>
                        <a:pt x="59" y="403"/>
                        <a:pt x="59" y="403"/>
                        <a:pt x="59" y="403"/>
                      </a:cubicBezTo>
                      <a:cubicBezTo>
                        <a:pt x="59" y="405"/>
                        <a:pt x="59" y="405"/>
                        <a:pt x="59" y="405"/>
                      </a:cubicBezTo>
                      <a:cubicBezTo>
                        <a:pt x="59" y="406"/>
                        <a:pt x="59" y="406"/>
                        <a:pt x="59" y="406"/>
                      </a:cubicBezTo>
                      <a:cubicBezTo>
                        <a:pt x="58" y="405"/>
                        <a:pt x="58" y="405"/>
                        <a:pt x="58" y="405"/>
                      </a:cubicBezTo>
                      <a:cubicBezTo>
                        <a:pt x="56" y="406"/>
                        <a:pt x="56" y="406"/>
                        <a:pt x="56" y="406"/>
                      </a:cubicBezTo>
                      <a:cubicBezTo>
                        <a:pt x="56" y="407"/>
                        <a:pt x="56" y="407"/>
                        <a:pt x="56" y="407"/>
                      </a:cubicBezTo>
                      <a:cubicBezTo>
                        <a:pt x="58" y="409"/>
                        <a:pt x="58" y="409"/>
                        <a:pt x="58" y="409"/>
                      </a:cubicBezTo>
                      <a:cubicBezTo>
                        <a:pt x="59" y="410"/>
                        <a:pt x="59" y="410"/>
                        <a:pt x="59" y="410"/>
                      </a:cubicBezTo>
                      <a:cubicBezTo>
                        <a:pt x="60" y="409"/>
                        <a:pt x="60" y="409"/>
                        <a:pt x="60" y="409"/>
                      </a:cubicBezTo>
                      <a:cubicBezTo>
                        <a:pt x="62" y="410"/>
                        <a:pt x="62" y="410"/>
                        <a:pt x="62" y="410"/>
                      </a:cubicBezTo>
                      <a:cubicBezTo>
                        <a:pt x="60" y="410"/>
                        <a:pt x="60" y="410"/>
                        <a:pt x="60" y="410"/>
                      </a:cubicBezTo>
                      <a:cubicBezTo>
                        <a:pt x="60" y="412"/>
                        <a:pt x="60" y="412"/>
                        <a:pt x="60" y="412"/>
                      </a:cubicBezTo>
                      <a:cubicBezTo>
                        <a:pt x="58" y="410"/>
                        <a:pt x="58" y="410"/>
                        <a:pt x="58" y="410"/>
                      </a:cubicBezTo>
                      <a:cubicBezTo>
                        <a:pt x="56" y="409"/>
                        <a:pt x="56" y="409"/>
                        <a:pt x="56" y="409"/>
                      </a:cubicBezTo>
                      <a:cubicBezTo>
                        <a:pt x="56" y="410"/>
                        <a:pt x="56" y="410"/>
                        <a:pt x="56" y="410"/>
                      </a:cubicBezTo>
                      <a:cubicBezTo>
                        <a:pt x="55" y="412"/>
                        <a:pt x="55" y="412"/>
                        <a:pt x="55" y="412"/>
                      </a:cubicBezTo>
                      <a:cubicBezTo>
                        <a:pt x="59" y="413"/>
                        <a:pt x="59" y="413"/>
                        <a:pt x="59" y="413"/>
                      </a:cubicBezTo>
                      <a:cubicBezTo>
                        <a:pt x="63" y="413"/>
                        <a:pt x="63" y="413"/>
                        <a:pt x="63" y="413"/>
                      </a:cubicBezTo>
                      <a:cubicBezTo>
                        <a:pt x="65" y="413"/>
                        <a:pt x="65" y="413"/>
                        <a:pt x="65" y="413"/>
                      </a:cubicBezTo>
                      <a:cubicBezTo>
                        <a:pt x="65" y="412"/>
                        <a:pt x="65" y="412"/>
                        <a:pt x="65" y="412"/>
                      </a:cubicBezTo>
                      <a:cubicBezTo>
                        <a:pt x="68" y="413"/>
                        <a:pt x="68" y="413"/>
                        <a:pt x="68" y="413"/>
                      </a:cubicBezTo>
                      <a:cubicBezTo>
                        <a:pt x="69" y="415"/>
                        <a:pt x="69" y="415"/>
                        <a:pt x="69" y="415"/>
                      </a:cubicBezTo>
                      <a:cubicBezTo>
                        <a:pt x="68" y="415"/>
                        <a:pt x="68" y="415"/>
                        <a:pt x="68" y="415"/>
                      </a:cubicBezTo>
                      <a:cubicBezTo>
                        <a:pt x="71" y="416"/>
                        <a:pt x="71" y="416"/>
                        <a:pt x="71" y="416"/>
                      </a:cubicBezTo>
                      <a:cubicBezTo>
                        <a:pt x="72" y="418"/>
                        <a:pt x="72" y="418"/>
                        <a:pt x="72" y="418"/>
                      </a:cubicBezTo>
                      <a:cubicBezTo>
                        <a:pt x="72" y="419"/>
                        <a:pt x="72" y="419"/>
                        <a:pt x="72" y="419"/>
                      </a:cubicBezTo>
                      <a:cubicBezTo>
                        <a:pt x="69" y="418"/>
                        <a:pt x="69" y="418"/>
                        <a:pt x="69" y="418"/>
                      </a:cubicBezTo>
                      <a:cubicBezTo>
                        <a:pt x="66" y="416"/>
                        <a:pt x="66" y="416"/>
                        <a:pt x="66" y="416"/>
                      </a:cubicBezTo>
                      <a:cubicBezTo>
                        <a:pt x="63" y="416"/>
                        <a:pt x="63" y="416"/>
                        <a:pt x="63" y="416"/>
                      </a:cubicBezTo>
                      <a:cubicBezTo>
                        <a:pt x="60" y="416"/>
                        <a:pt x="60" y="416"/>
                        <a:pt x="60" y="416"/>
                      </a:cubicBezTo>
                      <a:cubicBezTo>
                        <a:pt x="59" y="415"/>
                        <a:pt x="59" y="415"/>
                        <a:pt x="59" y="415"/>
                      </a:cubicBezTo>
                      <a:cubicBezTo>
                        <a:pt x="58" y="416"/>
                        <a:pt x="58" y="416"/>
                        <a:pt x="58" y="416"/>
                      </a:cubicBezTo>
                      <a:cubicBezTo>
                        <a:pt x="59" y="416"/>
                        <a:pt x="59" y="416"/>
                        <a:pt x="59" y="416"/>
                      </a:cubicBezTo>
                      <a:cubicBezTo>
                        <a:pt x="62" y="418"/>
                        <a:pt x="62" y="418"/>
                        <a:pt x="62" y="418"/>
                      </a:cubicBezTo>
                      <a:cubicBezTo>
                        <a:pt x="63" y="419"/>
                        <a:pt x="63" y="419"/>
                        <a:pt x="63" y="419"/>
                      </a:cubicBezTo>
                      <a:cubicBezTo>
                        <a:pt x="65" y="419"/>
                        <a:pt x="65" y="419"/>
                        <a:pt x="65" y="419"/>
                      </a:cubicBezTo>
                      <a:cubicBezTo>
                        <a:pt x="63" y="420"/>
                        <a:pt x="63" y="420"/>
                        <a:pt x="63" y="420"/>
                      </a:cubicBezTo>
                      <a:cubicBezTo>
                        <a:pt x="65" y="420"/>
                        <a:pt x="65" y="420"/>
                        <a:pt x="65" y="420"/>
                      </a:cubicBezTo>
                      <a:cubicBezTo>
                        <a:pt x="68" y="420"/>
                        <a:pt x="68" y="420"/>
                        <a:pt x="68" y="420"/>
                      </a:cubicBezTo>
                      <a:cubicBezTo>
                        <a:pt x="68" y="422"/>
                        <a:pt x="68" y="422"/>
                        <a:pt x="68" y="422"/>
                      </a:cubicBezTo>
                      <a:cubicBezTo>
                        <a:pt x="68" y="423"/>
                        <a:pt x="68" y="423"/>
                        <a:pt x="68" y="423"/>
                      </a:cubicBezTo>
                      <a:cubicBezTo>
                        <a:pt x="66" y="422"/>
                        <a:pt x="66" y="422"/>
                        <a:pt x="66" y="422"/>
                      </a:cubicBezTo>
                      <a:cubicBezTo>
                        <a:pt x="63" y="422"/>
                        <a:pt x="63" y="422"/>
                        <a:pt x="63" y="422"/>
                      </a:cubicBezTo>
                      <a:cubicBezTo>
                        <a:pt x="63" y="423"/>
                        <a:pt x="63" y="423"/>
                        <a:pt x="63" y="423"/>
                      </a:cubicBezTo>
                      <a:cubicBezTo>
                        <a:pt x="65" y="425"/>
                        <a:pt x="65" y="425"/>
                        <a:pt x="65" y="425"/>
                      </a:cubicBezTo>
                      <a:cubicBezTo>
                        <a:pt x="68" y="425"/>
                        <a:pt x="68" y="425"/>
                        <a:pt x="68" y="425"/>
                      </a:cubicBezTo>
                      <a:cubicBezTo>
                        <a:pt x="65" y="426"/>
                        <a:pt x="65" y="426"/>
                        <a:pt x="65" y="426"/>
                      </a:cubicBezTo>
                      <a:cubicBezTo>
                        <a:pt x="65" y="428"/>
                        <a:pt x="65" y="428"/>
                        <a:pt x="65" y="428"/>
                      </a:cubicBezTo>
                      <a:cubicBezTo>
                        <a:pt x="66" y="428"/>
                        <a:pt x="66" y="428"/>
                        <a:pt x="66" y="428"/>
                      </a:cubicBezTo>
                      <a:cubicBezTo>
                        <a:pt x="68" y="432"/>
                        <a:pt x="68" y="432"/>
                        <a:pt x="68" y="432"/>
                      </a:cubicBezTo>
                      <a:cubicBezTo>
                        <a:pt x="71" y="435"/>
                        <a:pt x="71" y="435"/>
                        <a:pt x="71" y="435"/>
                      </a:cubicBezTo>
                      <a:cubicBezTo>
                        <a:pt x="71" y="429"/>
                        <a:pt x="71" y="429"/>
                        <a:pt x="71" y="429"/>
                      </a:cubicBezTo>
                      <a:cubicBezTo>
                        <a:pt x="72" y="429"/>
                        <a:pt x="72" y="429"/>
                        <a:pt x="72" y="429"/>
                      </a:cubicBezTo>
                      <a:cubicBezTo>
                        <a:pt x="72" y="430"/>
                        <a:pt x="72" y="430"/>
                        <a:pt x="72" y="430"/>
                      </a:cubicBezTo>
                      <a:cubicBezTo>
                        <a:pt x="73" y="433"/>
                        <a:pt x="73" y="433"/>
                        <a:pt x="73" y="433"/>
                      </a:cubicBezTo>
                      <a:cubicBezTo>
                        <a:pt x="72" y="433"/>
                        <a:pt x="72" y="433"/>
                        <a:pt x="72" y="433"/>
                      </a:cubicBezTo>
                      <a:cubicBezTo>
                        <a:pt x="72" y="435"/>
                        <a:pt x="72" y="435"/>
                        <a:pt x="72" y="435"/>
                      </a:cubicBezTo>
                      <a:cubicBezTo>
                        <a:pt x="73" y="436"/>
                        <a:pt x="73" y="436"/>
                        <a:pt x="73" y="436"/>
                      </a:cubicBezTo>
                      <a:cubicBezTo>
                        <a:pt x="72" y="436"/>
                        <a:pt x="72" y="436"/>
                        <a:pt x="72" y="436"/>
                      </a:cubicBezTo>
                      <a:cubicBezTo>
                        <a:pt x="71" y="438"/>
                        <a:pt x="71" y="438"/>
                        <a:pt x="71" y="438"/>
                      </a:cubicBezTo>
                      <a:cubicBezTo>
                        <a:pt x="72" y="438"/>
                        <a:pt x="72" y="438"/>
                        <a:pt x="72" y="438"/>
                      </a:cubicBezTo>
                      <a:cubicBezTo>
                        <a:pt x="73" y="438"/>
                        <a:pt x="73" y="438"/>
                        <a:pt x="73" y="438"/>
                      </a:cubicBezTo>
                      <a:cubicBezTo>
                        <a:pt x="72" y="439"/>
                        <a:pt x="72" y="439"/>
                        <a:pt x="72" y="439"/>
                      </a:cubicBezTo>
                      <a:cubicBezTo>
                        <a:pt x="73" y="440"/>
                        <a:pt x="73" y="440"/>
                        <a:pt x="73" y="440"/>
                      </a:cubicBezTo>
                      <a:cubicBezTo>
                        <a:pt x="75" y="442"/>
                        <a:pt x="75" y="442"/>
                        <a:pt x="75" y="442"/>
                      </a:cubicBezTo>
                      <a:cubicBezTo>
                        <a:pt x="72" y="440"/>
                        <a:pt x="72" y="440"/>
                        <a:pt x="72" y="440"/>
                      </a:cubicBezTo>
                      <a:cubicBezTo>
                        <a:pt x="73" y="443"/>
                        <a:pt x="73" y="443"/>
                        <a:pt x="73" y="443"/>
                      </a:cubicBezTo>
                      <a:cubicBezTo>
                        <a:pt x="72" y="443"/>
                        <a:pt x="72" y="443"/>
                        <a:pt x="72" y="443"/>
                      </a:cubicBezTo>
                      <a:cubicBezTo>
                        <a:pt x="71" y="445"/>
                        <a:pt x="71" y="445"/>
                        <a:pt x="71" y="445"/>
                      </a:cubicBezTo>
                      <a:cubicBezTo>
                        <a:pt x="73" y="446"/>
                        <a:pt x="73" y="446"/>
                        <a:pt x="73" y="446"/>
                      </a:cubicBezTo>
                      <a:cubicBezTo>
                        <a:pt x="75" y="446"/>
                        <a:pt x="75" y="446"/>
                        <a:pt x="75" y="446"/>
                      </a:cubicBezTo>
                      <a:cubicBezTo>
                        <a:pt x="76" y="448"/>
                        <a:pt x="76" y="448"/>
                        <a:pt x="76" y="448"/>
                      </a:cubicBezTo>
                      <a:cubicBezTo>
                        <a:pt x="78" y="449"/>
                        <a:pt x="78" y="449"/>
                        <a:pt x="78" y="449"/>
                      </a:cubicBezTo>
                      <a:cubicBezTo>
                        <a:pt x="79" y="450"/>
                        <a:pt x="79" y="450"/>
                        <a:pt x="79" y="450"/>
                      </a:cubicBezTo>
                      <a:cubicBezTo>
                        <a:pt x="81" y="453"/>
                        <a:pt x="81" y="453"/>
                        <a:pt x="81" y="453"/>
                      </a:cubicBezTo>
                      <a:cubicBezTo>
                        <a:pt x="81" y="455"/>
                        <a:pt x="81" y="455"/>
                        <a:pt x="81" y="455"/>
                      </a:cubicBezTo>
                      <a:cubicBezTo>
                        <a:pt x="82" y="456"/>
                        <a:pt x="82" y="456"/>
                        <a:pt x="82" y="456"/>
                      </a:cubicBezTo>
                      <a:cubicBezTo>
                        <a:pt x="83" y="458"/>
                        <a:pt x="83" y="458"/>
                        <a:pt x="83" y="458"/>
                      </a:cubicBezTo>
                      <a:cubicBezTo>
                        <a:pt x="83" y="456"/>
                        <a:pt x="83" y="456"/>
                        <a:pt x="83" y="456"/>
                      </a:cubicBezTo>
                      <a:cubicBezTo>
                        <a:pt x="85" y="458"/>
                        <a:pt x="85" y="458"/>
                        <a:pt x="85" y="458"/>
                      </a:cubicBezTo>
                      <a:cubicBezTo>
                        <a:pt x="86" y="458"/>
                        <a:pt x="86" y="458"/>
                        <a:pt x="86" y="458"/>
                      </a:cubicBezTo>
                      <a:cubicBezTo>
                        <a:pt x="91" y="463"/>
                        <a:pt x="91" y="463"/>
                        <a:pt x="91" y="463"/>
                      </a:cubicBezTo>
                      <a:cubicBezTo>
                        <a:pt x="88" y="462"/>
                        <a:pt x="88" y="462"/>
                        <a:pt x="88" y="462"/>
                      </a:cubicBezTo>
                      <a:cubicBezTo>
                        <a:pt x="86" y="461"/>
                        <a:pt x="86" y="461"/>
                        <a:pt x="86" y="461"/>
                      </a:cubicBezTo>
                      <a:cubicBezTo>
                        <a:pt x="86" y="462"/>
                        <a:pt x="86" y="462"/>
                        <a:pt x="86" y="462"/>
                      </a:cubicBezTo>
                      <a:cubicBezTo>
                        <a:pt x="88" y="463"/>
                        <a:pt x="88" y="463"/>
                        <a:pt x="88" y="463"/>
                      </a:cubicBezTo>
                      <a:cubicBezTo>
                        <a:pt x="89" y="465"/>
                        <a:pt x="89" y="465"/>
                        <a:pt x="89" y="465"/>
                      </a:cubicBezTo>
                      <a:cubicBezTo>
                        <a:pt x="92" y="465"/>
                        <a:pt x="92" y="465"/>
                        <a:pt x="92" y="465"/>
                      </a:cubicBezTo>
                      <a:cubicBezTo>
                        <a:pt x="92" y="466"/>
                        <a:pt x="92" y="466"/>
                        <a:pt x="92" y="466"/>
                      </a:cubicBezTo>
                      <a:cubicBezTo>
                        <a:pt x="93" y="469"/>
                        <a:pt x="93" y="469"/>
                        <a:pt x="93" y="469"/>
                      </a:cubicBezTo>
                      <a:cubicBezTo>
                        <a:pt x="96" y="471"/>
                        <a:pt x="96" y="471"/>
                        <a:pt x="96" y="471"/>
                      </a:cubicBezTo>
                      <a:cubicBezTo>
                        <a:pt x="95" y="471"/>
                        <a:pt x="95" y="471"/>
                        <a:pt x="95" y="471"/>
                      </a:cubicBezTo>
                      <a:cubicBezTo>
                        <a:pt x="92" y="469"/>
                        <a:pt x="92" y="469"/>
                        <a:pt x="92" y="469"/>
                      </a:cubicBezTo>
                      <a:cubicBezTo>
                        <a:pt x="95" y="472"/>
                        <a:pt x="95" y="472"/>
                        <a:pt x="95" y="472"/>
                      </a:cubicBezTo>
                      <a:cubicBezTo>
                        <a:pt x="96" y="475"/>
                        <a:pt x="96" y="475"/>
                        <a:pt x="96" y="475"/>
                      </a:cubicBezTo>
                      <a:cubicBezTo>
                        <a:pt x="96" y="476"/>
                        <a:pt x="96" y="476"/>
                        <a:pt x="96" y="476"/>
                      </a:cubicBezTo>
                      <a:cubicBezTo>
                        <a:pt x="98" y="476"/>
                        <a:pt x="98" y="476"/>
                        <a:pt x="98" y="476"/>
                      </a:cubicBezTo>
                      <a:cubicBezTo>
                        <a:pt x="98" y="478"/>
                        <a:pt x="98" y="478"/>
                        <a:pt x="98" y="478"/>
                      </a:cubicBezTo>
                      <a:cubicBezTo>
                        <a:pt x="99" y="476"/>
                        <a:pt x="99" y="476"/>
                        <a:pt x="99" y="476"/>
                      </a:cubicBezTo>
                      <a:cubicBezTo>
                        <a:pt x="101" y="478"/>
                        <a:pt x="101" y="478"/>
                        <a:pt x="101" y="478"/>
                      </a:cubicBezTo>
                      <a:cubicBezTo>
                        <a:pt x="102" y="479"/>
                        <a:pt x="102" y="479"/>
                        <a:pt x="102" y="479"/>
                      </a:cubicBezTo>
                      <a:cubicBezTo>
                        <a:pt x="103" y="481"/>
                        <a:pt x="103" y="481"/>
                        <a:pt x="103" y="481"/>
                      </a:cubicBezTo>
                      <a:cubicBezTo>
                        <a:pt x="102" y="481"/>
                        <a:pt x="102" y="481"/>
                        <a:pt x="102" y="481"/>
                      </a:cubicBezTo>
                      <a:cubicBezTo>
                        <a:pt x="102" y="482"/>
                        <a:pt x="102" y="482"/>
                        <a:pt x="102" y="482"/>
                      </a:cubicBezTo>
                      <a:cubicBezTo>
                        <a:pt x="105" y="482"/>
                        <a:pt x="105" y="482"/>
                        <a:pt x="105" y="482"/>
                      </a:cubicBezTo>
                      <a:cubicBezTo>
                        <a:pt x="106" y="482"/>
                        <a:pt x="106" y="482"/>
                        <a:pt x="106" y="482"/>
                      </a:cubicBezTo>
                      <a:cubicBezTo>
                        <a:pt x="106" y="481"/>
                        <a:pt x="106" y="481"/>
                        <a:pt x="106" y="481"/>
                      </a:cubicBezTo>
                      <a:cubicBezTo>
                        <a:pt x="108" y="482"/>
                        <a:pt x="108" y="482"/>
                        <a:pt x="108" y="482"/>
                      </a:cubicBezTo>
                      <a:cubicBezTo>
                        <a:pt x="109" y="483"/>
                        <a:pt x="109" y="483"/>
                        <a:pt x="109" y="483"/>
                      </a:cubicBezTo>
                      <a:cubicBezTo>
                        <a:pt x="106" y="483"/>
                        <a:pt x="106" y="483"/>
                        <a:pt x="106" y="483"/>
                      </a:cubicBezTo>
                      <a:cubicBezTo>
                        <a:pt x="103" y="483"/>
                        <a:pt x="103" y="483"/>
                        <a:pt x="103" y="483"/>
                      </a:cubicBezTo>
                      <a:cubicBezTo>
                        <a:pt x="106" y="485"/>
                        <a:pt x="106" y="485"/>
                        <a:pt x="106" y="485"/>
                      </a:cubicBezTo>
                      <a:cubicBezTo>
                        <a:pt x="102" y="483"/>
                        <a:pt x="102" y="483"/>
                        <a:pt x="102" y="483"/>
                      </a:cubicBezTo>
                      <a:cubicBezTo>
                        <a:pt x="101" y="483"/>
                        <a:pt x="101" y="483"/>
                        <a:pt x="101" y="483"/>
                      </a:cubicBezTo>
                      <a:cubicBezTo>
                        <a:pt x="96" y="482"/>
                        <a:pt x="96" y="482"/>
                        <a:pt x="96" y="482"/>
                      </a:cubicBezTo>
                      <a:cubicBezTo>
                        <a:pt x="93" y="481"/>
                        <a:pt x="93" y="481"/>
                        <a:pt x="93" y="481"/>
                      </a:cubicBezTo>
                      <a:cubicBezTo>
                        <a:pt x="89" y="479"/>
                        <a:pt x="89" y="479"/>
                        <a:pt x="89" y="479"/>
                      </a:cubicBezTo>
                      <a:cubicBezTo>
                        <a:pt x="86" y="478"/>
                        <a:pt x="86" y="478"/>
                        <a:pt x="86" y="478"/>
                      </a:cubicBezTo>
                      <a:cubicBezTo>
                        <a:pt x="91" y="481"/>
                        <a:pt x="91" y="481"/>
                        <a:pt x="91" y="481"/>
                      </a:cubicBezTo>
                      <a:cubicBezTo>
                        <a:pt x="95" y="482"/>
                        <a:pt x="95" y="482"/>
                        <a:pt x="95" y="482"/>
                      </a:cubicBezTo>
                      <a:cubicBezTo>
                        <a:pt x="99" y="483"/>
                        <a:pt x="99" y="483"/>
                        <a:pt x="99" y="483"/>
                      </a:cubicBezTo>
                      <a:cubicBezTo>
                        <a:pt x="101" y="485"/>
                        <a:pt x="101" y="485"/>
                        <a:pt x="101" y="485"/>
                      </a:cubicBezTo>
                      <a:cubicBezTo>
                        <a:pt x="103" y="485"/>
                        <a:pt x="103" y="485"/>
                        <a:pt x="103" y="485"/>
                      </a:cubicBezTo>
                      <a:cubicBezTo>
                        <a:pt x="106" y="485"/>
                        <a:pt x="106" y="485"/>
                        <a:pt x="106" y="485"/>
                      </a:cubicBezTo>
                      <a:cubicBezTo>
                        <a:pt x="109" y="486"/>
                        <a:pt x="109" y="486"/>
                        <a:pt x="109" y="486"/>
                      </a:cubicBezTo>
                      <a:cubicBezTo>
                        <a:pt x="112" y="488"/>
                        <a:pt x="112" y="488"/>
                        <a:pt x="112" y="488"/>
                      </a:cubicBezTo>
                      <a:cubicBezTo>
                        <a:pt x="115" y="488"/>
                        <a:pt x="115" y="488"/>
                        <a:pt x="115" y="488"/>
                      </a:cubicBezTo>
                      <a:cubicBezTo>
                        <a:pt x="114" y="486"/>
                        <a:pt x="114" y="486"/>
                        <a:pt x="114" y="486"/>
                      </a:cubicBezTo>
                      <a:cubicBezTo>
                        <a:pt x="112" y="486"/>
                        <a:pt x="112" y="486"/>
                        <a:pt x="112" y="486"/>
                      </a:cubicBezTo>
                      <a:cubicBezTo>
                        <a:pt x="112" y="483"/>
                        <a:pt x="112" y="483"/>
                        <a:pt x="112" y="483"/>
                      </a:cubicBezTo>
                      <a:cubicBezTo>
                        <a:pt x="114" y="483"/>
                        <a:pt x="114" y="483"/>
                        <a:pt x="114" y="483"/>
                      </a:cubicBezTo>
                      <a:cubicBezTo>
                        <a:pt x="111" y="482"/>
                        <a:pt x="111" y="482"/>
                        <a:pt x="111" y="482"/>
                      </a:cubicBezTo>
                      <a:cubicBezTo>
                        <a:pt x="112" y="482"/>
                        <a:pt x="112" y="482"/>
                        <a:pt x="112" y="482"/>
                      </a:cubicBezTo>
                      <a:cubicBezTo>
                        <a:pt x="114" y="482"/>
                        <a:pt x="114" y="482"/>
                        <a:pt x="114" y="482"/>
                      </a:cubicBezTo>
                      <a:cubicBezTo>
                        <a:pt x="115" y="482"/>
                        <a:pt x="115" y="482"/>
                        <a:pt x="115" y="482"/>
                      </a:cubicBezTo>
                      <a:cubicBezTo>
                        <a:pt x="116" y="482"/>
                        <a:pt x="116" y="482"/>
                        <a:pt x="116" y="482"/>
                      </a:cubicBezTo>
                      <a:cubicBezTo>
                        <a:pt x="119" y="481"/>
                        <a:pt x="119" y="481"/>
                        <a:pt x="119" y="481"/>
                      </a:cubicBezTo>
                      <a:cubicBezTo>
                        <a:pt x="121" y="478"/>
                        <a:pt x="121" y="478"/>
                        <a:pt x="121" y="478"/>
                      </a:cubicBezTo>
                      <a:cubicBezTo>
                        <a:pt x="122" y="479"/>
                        <a:pt x="122" y="479"/>
                        <a:pt x="122" y="479"/>
                      </a:cubicBezTo>
                      <a:cubicBezTo>
                        <a:pt x="124" y="479"/>
                        <a:pt x="124" y="479"/>
                        <a:pt x="124" y="479"/>
                      </a:cubicBezTo>
                      <a:cubicBezTo>
                        <a:pt x="124" y="481"/>
                        <a:pt x="124" y="481"/>
                        <a:pt x="124" y="481"/>
                      </a:cubicBezTo>
                      <a:cubicBezTo>
                        <a:pt x="124" y="482"/>
                        <a:pt x="124" y="482"/>
                        <a:pt x="124" y="482"/>
                      </a:cubicBezTo>
                      <a:cubicBezTo>
                        <a:pt x="124" y="483"/>
                        <a:pt x="124" y="483"/>
                        <a:pt x="124" y="483"/>
                      </a:cubicBezTo>
                      <a:cubicBezTo>
                        <a:pt x="121" y="483"/>
                        <a:pt x="121" y="483"/>
                        <a:pt x="121" y="483"/>
                      </a:cubicBezTo>
                      <a:cubicBezTo>
                        <a:pt x="121" y="486"/>
                        <a:pt x="121" y="486"/>
                        <a:pt x="121" y="486"/>
                      </a:cubicBezTo>
                      <a:cubicBezTo>
                        <a:pt x="118" y="485"/>
                        <a:pt x="118" y="485"/>
                        <a:pt x="118" y="485"/>
                      </a:cubicBezTo>
                      <a:cubicBezTo>
                        <a:pt x="118" y="486"/>
                        <a:pt x="118" y="486"/>
                        <a:pt x="118" y="486"/>
                      </a:cubicBezTo>
                      <a:cubicBezTo>
                        <a:pt x="116" y="485"/>
                        <a:pt x="116" y="485"/>
                        <a:pt x="116" y="485"/>
                      </a:cubicBezTo>
                      <a:cubicBezTo>
                        <a:pt x="115" y="485"/>
                        <a:pt x="115" y="485"/>
                        <a:pt x="115" y="485"/>
                      </a:cubicBezTo>
                      <a:cubicBezTo>
                        <a:pt x="115" y="486"/>
                        <a:pt x="115" y="486"/>
                        <a:pt x="115" y="486"/>
                      </a:cubicBezTo>
                      <a:cubicBezTo>
                        <a:pt x="116" y="489"/>
                        <a:pt x="116" y="489"/>
                        <a:pt x="116" y="489"/>
                      </a:cubicBezTo>
                      <a:cubicBezTo>
                        <a:pt x="119" y="491"/>
                        <a:pt x="119" y="491"/>
                        <a:pt x="119" y="491"/>
                      </a:cubicBezTo>
                      <a:cubicBezTo>
                        <a:pt x="125" y="492"/>
                        <a:pt x="125" y="492"/>
                        <a:pt x="125" y="492"/>
                      </a:cubicBezTo>
                      <a:cubicBezTo>
                        <a:pt x="129" y="492"/>
                        <a:pt x="129" y="492"/>
                        <a:pt x="129" y="492"/>
                      </a:cubicBezTo>
                      <a:cubicBezTo>
                        <a:pt x="131" y="492"/>
                        <a:pt x="131" y="492"/>
                        <a:pt x="131" y="492"/>
                      </a:cubicBezTo>
                      <a:cubicBezTo>
                        <a:pt x="131" y="489"/>
                        <a:pt x="131" y="489"/>
                        <a:pt x="131" y="489"/>
                      </a:cubicBezTo>
                      <a:cubicBezTo>
                        <a:pt x="129" y="486"/>
                        <a:pt x="129" y="486"/>
                        <a:pt x="129" y="486"/>
                      </a:cubicBezTo>
                      <a:cubicBezTo>
                        <a:pt x="128" y="483"/>
                        <a:pt x="128" y="483"/>
                        <a:pt x="128" y="483"/>
                      </a:cubicBezTo>
                      <a:cubicBezTo>
                        <a:pt x="128" y="481"/>
                        <a:pt x="128" y="481"/>
                        <a:pt x="128" y="481"/>
                      </a:cubicBezTo>
                      <a:cubicBezTo>
                        <a:pt x="126" y="478"/>
                        <a:pt x="126" y="478"/>
                        <a:pt x="126" y="478"/>
                      </a:cubicBezTo>
                      <a:cubicBezTo>
                        <a:pt x="129" y="478"/>
                        <a:pt x="129" y="478"/>
                        <a:pt x="129" y="478"/>
                      </a:cubicBezTo>
                      <a:cubicBezTo>
                        <a:pt x="132" y="476"/>
                        <a:pt x="132" y="476"/>
                        <a:pt x="132" y="476"/>
                      </a:cubicBezTo>
                      <a:cubicBezTo>
                        <a:pt x="135" y="475"/>
                        <a:pt x="135" y="475"/>
                        <a:pt x="135" y="475"/>
                      </a:cubicBezTo>
                      <a:cubicBezTo>
                        <a:pt x="138" y="475"/>
                        <a:pt x="138" y="475"/>
                        <a:pt x="138" y="475"/>
                      </a:cubicBezTo>
                      <a:cubicBezTo>
                        <a:pt x="138" y="472"/>
                        <a:pt x="138" y="472"/>
                        <a:pt x="138" y="472"/>
                      </a:cubicBezTo>
                      <a:lnTo>
                        <a:pt x="139" y="471"/>
                      </a:lnTo>
                      <a:close/>
                      <a:moveTo>
                        <a:pt x="129" y="498"/>
                      </a:moveTo>
                      <a:cubicBezTo>
                        <a:pt x="129" y="496"/>
                        <a:pt x="129" y="496"/>
                        <a:pt x="129" y="496"/>
                      </a:cubicBezTo>
                      <a:cubicBezTo>
                        <a:pt x="131" y="496"/>
                        <a:pt x="131" y="496"/>
                        <a:pt x="131" y="496"/>
                      </a:cubicBezTo>
                      <a:cubicBezTo>
                        <a:pt x="131" y="498"/>
                        <a:pt x="131" y="498"/>
                        <a:pt x="131" y="498"/>
                      </a:cubicBezTo>
                      <a:cubicBezTo>
                        <a:pt x="132" y="498"/>
                        <a:pt x="132" y="498"/>
                        <a:pt x="132" y="498"/>
                      </a:cubicBezTo>
                      <a:cubicBezTo>
                        <a:pt x="132" y="499"/>
                        <a:pt x="132" y="499"/>
                        <a:pt x="132" y="499"/>
                      </a:cubicBezTo>
                      <a:cubicBezTo>
                        <a:pt x="135" y="498"/>
                        <a:pt x="135" y="498"/>
                        <a:pt x="135" y="498"/>
                      </a:cubicBezTo>
                      <a:cubicBezTo>
                        <a:pt x="132" y="496"/>
                        <a:pt x="132" y="496"/>
                        <a:pt x="132" y="496"/>
                      </a:cubicBezTo>
                      <a:cubicBezTo>
                        <a:pt x="131" y="495"/>
                        <a:pt x="131" y="495"/>
                        <a:pt x="131" y="495"/>
                      </a:cubicBezTo>
                      <a:cubicBezTo>
                        <a:pt x="126" y="493"/>
                        <a:pt x="126" y="493"/>
                        <a:pt x="126" y="493"/>
                      </a:cubicBezTo>
                      <a:cubicBezTo>
                        <a:pt x="128" y="496"/>
                        <a:pt x="128" y="496"/>
                        <a:pt x="128" y="496"/>
                      </a:cubicBezTo>
                      <a:lnTo>
                        <a:pt x="129" y="498"/>
                      </a:lnTo>
                      <a:close/>
                      <a:moveTo>
                        <a:pt x="46" y="377"/>
                      </a:moveTo>
                      <a:cubicBezTo>
                        <a:pt x="48" y="379"/>
                        <a:pt x="48" y="379"/>
                        <a:pt x="48" y="379"/>
                      </a:cubicBezTo>
                      <a:cubicBezTo>
                        <a:pt x="52" y="379"/>
                        <a:pt x="52" y="379"/>
                        <a:pt x="52" y="379"/>
                      </a:cubicBezTo>
                      <a:cubicBezTo>
                        <a:pt x="50" y="376"/>
                        <a:pt x="50" y="376"/>
                        <a:pt x="50" y="376"/>
                      </a:cubicBezTo>
                      <a:cubicBezTo>
                        <a:pt x="49" y="376"/>
                        <a:pt x="49" y="376"/>
                        <a:pt x="49" y="376"/>
                      </a:cubicBezTo>
                      <a:cubicBezTo>
                        <a:pt x="45" y="376"/>
                        <a:pt x="45" y="376"/>
                        <a:pt x="45" y="376"/>
                      </a:cubicBezTo>
                      <a:lnTo>
                        <a:pt x="46" y="377"/>
                      </a:lnTo>
                      <a:close/>
                      <a:moveTo>
                        <a:pt x="40" y="353"/>
                      </a:moveTo>
                      <a:cubicBezTo>
                        <a:pt x="40" y="350"/>
                        <a:pt x="40" y="350"/>
                        <a:pt x="40" y="350"/>
                      </a:cubicBezTo>
                      <a:cubicBezTo>
                        <a:pt x="42" y="350"/>
                        <a:pt x="42" y="350"/>
                        <a:pt x="42" y="350"/>
                      </a:cubicBezTo>
                      <a:cubicBezTo>
                        <a:pt x="42" y="349"/>
                        <a:pt x="42" y="349"/>
                        <a:pt x="42" y="349"/>
                      </a:cubicBezTo>
                      <a:cubicBezTo>
                        <a:pt x="39" y="347"/>
                        <a:pt x="39" y="347"/>
                        <a:pt x="39" y="347"/>
                      </a:cubicBezTo>
                      <a:cubicBezTo>
                        <a:pt x="42" y="347"/>
                        <a:pt x="42" y="347"/>
                        <a:pt x="42" y="347"/>
                      </a:cubicBezTo>
                      <a:cubicBezTo>
                        <a:pt x="39" y="344"/>
                        <a:pt x="39" y="344"/>
                        <a:pt x="39" y="344"/>
                      </a:cubicBezTo>
                      <a:cubicBezTo>
                        <a:pt x="38" y="343"/>
                        <a:pt x="38" y="343"/>
                        <a:pt x="38" y="343"/>
                      </a:cubicBezTo>
                      <a:cubicBezTo>
                        <a:pt x="39" y="342"/>
                        <a:pt x="39" y="342"/>
                        <a:pt x="39" y="342"/>
                      </a:cubicBezTo>
                      <a:cubicBezTo>
                        <a:pt x="38" y="340"/>
                        <a:pt x="38" y="340"/>
                        <a:pt x="38" y="340"/>
                      </a:cubicBezTo>
                      <a:cubicBezTo>
                        <a:pt x="40" y="339"/>
                        <a:pt x="40" y="339"/>
                        <a:pt x="40" y="339"/>
                      </a:cubicBezTo>
                      <a:cubicBezTo>
                        <a:pt x="38" y="336"/>
                        <a:pt x="38" y="336"/>
                        <a:pt x="38" y="336"/>
                      </a:cubicBezTo>
                      <a:cubicBezTo>
                        <a:pt x="36" y="333"/>
                        <a:pt x="36" y="333"/>
                        <a:pt x="36" y="333"/>
                      </a:cubicBezTo>
                      <a:cubicBezTo>
                        <a:pt x="35" y="333"/>
                        <a:pt x="35" y="333"/>
                        <a:pt x="35" y="333"/>
                      </a:cubicBezTo>
                      <a:cubicBezTo>
                        <a:pt x="33" y="333"/>
                        <a:pt x="33" y="333"/>
                        <a:pt x="33" y="333"/>
                      </a:cubicBezTo>
                      <a:cubicBezTo>
                        <a:pt x="32" y="333"/>
                        <a:pt x="32" y="333"/>
                        <a:pt x="32" y="333"/>
                      </a:cubicBezTo>
                      <a:cubicBezTo>
                        <a:pt x="30" y="332"/>
                        <a:pt x="30" y="332"/>
                        <a:pt x="30" y="332"/>
                      </a:cubicBezTo>
                      <a:cubicBezTo>
                        <a:pt x="30" y="334"/>
                        <a:pt x="30" y="334"/>
                        <a:pt x="30" y="334"/>
                      </a:cubicBezTo>
                      <a:cubicBezTo>
                        <a:pt x="30" y="336"/>
                        <a:pt x="30" y="336"/>
                        <a:pt x="30" y="336"/>
                      </a:cubicBezTo>
                      <a:cubicBezTo>
                        <a:pt x="32" y="339"/>
                        <a:pt x="32" y="339"/>
                        <a:pt x="32" y="339"/>
                      </a:cubicBezTo>
                      <a:cubicBezTo>
                        <a:pt x="33" y="343"/>
                        <a:pt x="33" y="343"/>
                        <a:pt x="33" y="343"/>
                      </a:cubicBezTo>
                      <a:cubicBezTo>
                        <a:pt x="33" y="347"/>
                        <a:pt x="33" y="347"/>
                        <a:pt x="33" y="347"/>
                      </a:cubicBezTo>
                      <a:cubicBezTo>
                        <a:pt x="33" y="350"/>
                        <a:pt x="33" y="350"/>
                        <a:pt x="33" y="350"/>
                      </a:cubicBezTo>
                      <a:cubicBezTo>
                        <a:pt x="33" y="352"/>
                        <a:pt x="33" y="352"/>
                        <a:pt x="33" y="352"/>
                      </a:cubicBezTo>
                      <a:cubicBezTo>
                        <a:pt x="35" y="353"/>
                        <a:pt x="35" y="353"/>
                        <a:pt x="35" y="353"/>
                      </a:cubicBezTo>
                      <a:cubicBezTo>
                        <a:pt x="38" y="353"/>
                        <a:pt x="38" y="353"/>
                        <a:pt x="38" y="353"/>
                      </a:cubicBezTo>
                      <a:cubicBezTo>
                        <a:pt x="40" y="354"/>
                        <a:pt x="40" y="354"/>
                        <a:pt x="40" y="354"/>
                      </a:cubicBezTo>
                      <a:lnTo>
                        <a:pt x="40" y="353"/>
                      </a:lnTo>
                      <a:close/>
                      <a:moveTo>
                        <a:pt x="43" y="370"/>
                      </a:moveTo>
                      <a:cubicBezTo>
                        <a:pt x="42" y="370"/>
                        <a:pt x="42" y="370"/>
                        <a:pt x="42" y="370"/>
                      </a:cubicBezTo>
                      <a:cubicBezTo>
                        <a:pt x="42" y="372"/>
                        <a:pt x="42" y="372"/>
                        <a:pt x="42" y="372"/>
                      </a:cubicBezTo>
                      <a:cubicBezTo>
                        <a:pt x="43" y="373"/>
                        <a:pt x="43" y="373"/>
                        <a:pt x="43" y="373"/>
                      </a:cubicBezTo>
                      <a:cubicBezTo>
                        <a:pt x="45" y="372"/>
                        <a:pt x="45" y="372"/>
                        <a:pt x="45" y="372"/>
                      </a:cubicBezTo>
                      <a:cubicBezTo>
                        <a:pt x="48" y="372"/>
                        <a:pt x="48" y="372"/>
                        <a:pt x="48" y="372"/>
                      </a:cubicBezTo>
                      <a:cubicBezTo>
                        <a:pt x="45" y="370"/>
                        <a:pt x="45" y="370"/>
                        <a:pt x="45" y="370"/>
                      </a:cubicBezTo>
                      <a:lnTo>
                        <a:pt x="43" y="370"/>
                      </a:lnTo>
                      <a:close/>
                      <a:moveTo>
                        <a:pt x="128" y="502"/>
                      </a:moveTo>
                      <a:cubicBezTo>
                        <a:pt x="129" y="502"/>
                        <a:pt x="129" y="502"/>
                        <a:pt x="129" y="502"/>
                      </a:cubicBezTo>
                      <a:cubicBezTo>
                        <a:pt x="126" y="501"/>
                        <a:pt x="126" y="501"/>
                        <a:pt x="126" y="501"/>
                      </a:cubicBezTo>
                      <a:lnTo>
                        <a:pt x="128" y="502"/>
                      </a:lnTo>
                      <a:close/>
                      <a:moveTo>
                        <a:pt x="126" y="498"/>
                      </a:moveTo>
                      <a:cubicBezTo>
                        <a:pt x="125" y="495"/>
                        <a:pt x="125" y="495"/>
                        <a:pt x="125" y="495"/>
                      </a:cubicBezTo>
                      <a:cubicBezTo>
                        <a:pt x="126" y="496"/>
                        <a:pt x="126" y="496"/>
                        <a:pt x="126" y="496"/>
                      </a:cubicBezTo>
                      <a:cubicBezTo>
                        <a:pt x="126" y="493"/>
                        <a:pt x="126" y="493"/>
                        <a:pt x="126" y="493"/>
                      </a:cubicBezTo>
                      <a:cubicBezTo>
                        <a:pt x="125" y="493"/>
                        <a:pt x="125" y="493"/>
                        <a:pt x="125" y="493"/>
                      </a:cubicBezTo>
                      <a:cubicBezTo>
                        <a:pt x="124" y="493"/>
                        <a:pt x="124" y="493"/>
                        <a:pt x="124" y="493"/>
                      </a:cubicBezTo>
                      <a:cubicBezTo>
                        <a:pt x="122" y="493"/>
                        <a:pt x="122" y="493"/>
                        <a:pt x="122" y="493"/>
                      </a:cubicBezTo>
                      <a:cubicBezTo>
                        <a:pt x="121" y="493"/>
                        <a:pt x="121" y="493"/>
                        <a:pt x="121" y="493"/>
                      </a:cubicBezTo>
                      <a:cubicBezTo>
                        <a:pt x="122" y="495"/>
                        <a:pt x="122" y="495"/>
                        <a:pt x="122" y="495"/>
                      </a:cubicBezTo>
                      <a:cubicBezTo>
                        <a:pt x="124" y="496"/>
                        <a:pt x="124" y="496"/>
                        <a:pt x="124" y="496"/>
                      </a:cubicBezTo>
                      <a:cubicBezTo>
                        <a:pt x="125" y="498"/>
                        <a:pt x="125" y="498"/>
                        <a:pt x="125" y="498"/>
                      </a:cubicBezTo>
                      <a:cubicBezTo>
                        <a:pt x="125" y="499"/>
                        <a:pt x="125" y="499"/>
                        <a:pt x="125" y="499"/>
                      </a:cubicBezTo>
                      <a:lnTo>
                        <a:pt x="126" y="498"/>
                      </a:lnTo>
                      <a:close/>
                    </a:path>
                  </a:pathLst>
                </a:custGeom>
                <a:solidFill>
                  <a:schemeClr val="accent1"/>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78" name="Freeform 30">
                  <a:extLst>
                    <a:ext uri="{FF2B5EF4-FFF2-40B4-BE49-F238E27FC236}">
                      <a16:creationId xmlns:a16="http://schemas.microsoft.com/office/drawing/2014/main" id="{BF464866-9623-CB75-00FE-FF1932075EB5}"/>
                    </a:ext>
                  </a:extLst>
                </p:cNvPr>
                <p:cNvSpPr>
                  <a:spLocks noChangeAspect="1" noEditPoints="1"/>
                </p:cNvSpPr>
                <p:nvPr/>
              </p:nvSpPr>
              <p:spPr bwMode="auto">
                <a:xfrm>
                  <a:off x="3157614" y="3225030"/>
                  <a:ext cx="28488" cy="105468"/>
                </a:xfrm>
                <a:custGeom>
                  <a:avLst/>
                  <a:gdLst>
                    <a:gd name="T0" fmla="*/ 0 w 14"/>
                    <a:gd name="T1" fmla="*/ 0 h 53"/>
                    <a:gd name="T2" fmla="*/ 0 w 14"/>
                    <a:gd name="T3" fmla="*/ 3 h 53"/>
                    <a:gd name="T4" fmla="*/ 2 w 14"/>
                    <a:gd name="T5" fmla="*/ 0 h 53"/>
                    <a:gd name="T6" fmla="*/ 2 w 14"/>
                    <a:gd name="T7" fmla="*/ 0 h 53"/>
                    <a:gd name="T8" fmla="*/ 2 w 14"/>
                    <a:gd name="T9" fmla="*/ 0 h 53"/>
                    <a:gd name="T10" fmla="*/ 2 w 14"/>
                    <a:gd name="T11" fmla="*/ 0 h 53"/>
                    <a:gd name="T12" fmla="*/ 12 w 14"/>
                    <a:gd name="T13" fmla="*/ 36 h 53"/>
                    <a:gd name="T14" fmla="*/ 10 w 14"/>
                    <a:gd name="T15" fmla="*/ 35 h 53"/>
                    <a:gd name="T16" fmla="*/ 14 w 14"/>
                    <a:gd name="T17" fmla="*/ 40 h 53"/>
                    <a:gd name="T18" fmla="*/ 14 w 14"/>
                    <a:gd name="T19" fmla="*/ 40 h 53"/>
                    <a:gd name="T20" fmla="*/ 14 w 14"/>
                    <a:gd name="T21" fmla="*/ 40 h 53"/>
                    <a:gd name="T22" fmla="*/ 14 w 14"/>
                    <a:gd name="T23" fmla="*/ 40 h 53"/>
                    <a:gd name="T24" fmla="*/ 10 w 14"/>
                    <a:gd name="T25" fmla="*/ 24 h 53"/>
                    <a:gd name="T26" fmla="*/ 8 w 14"/>
                    <a:gd name="T27" fmla="*/ 27 h 53"/>
                    <a:gd name="T28" fmla="*/ 10 w 14"/>
                    <a:gd name="T29" fmla="*/ 28 h 53"/>
                    <a:gd name="T30" fmla="*/ 10 w 14"/>
                    <a:gd name="T31" fmla="*/ 27 h 53"/>
                    <a:gd name="T32" fmla="*/ 10 w 14"/>
                    <a:gd name="T33" fmla="*/ 27 h 53"/>
                    <a:gd name="T34" fmla="*/ 10 w 14"/>
                    <a:gd name="T35" fmla="*/ 27 h 53"/>
                    <a:gd name="T36" fmla="*/ 8 w 14"/>
                    <a:gd name="T37" fmla="*/ 11 h 53"/>
                    <a:gd name="T38" fmla="*/ 6 w 14"/>
                    <a:gd name="T39" fmla="*/ 8 h 53"/>
                    <a:gd name="T40" fmla="*/ 2 w 14"/>
                    <a:gd name="T41" fmla="*/ 11 h 53"/>
                    <a:gd name="T42" fmla="*/ 0 w 14"/>
                    <a:gd name="T43" fmla="*/ 16 h 53"/>
                    <a:gd name="T44" fmla="*/ 3 w 14"/>
                    <a:gd name="T45" fmla="*/ 14 h 53"/>
                    <a:gd name="T46" fmla="*/ 8 w 14"/>
                    <a:gd name="T47" fmla="*/ 12 h 53"/>
                    <a:gd name="T48" fmla="*/ 8 w 14"/>
                    <a:gd name="T49" fmla="*/ 11 h 53"/>
                    <a:gd name="T50" fmla="*/ 8 w 14"/>
                    <a:gd name="T51" fmla="*/ 11 h 53"/>
                    <a:gd name="T52" fmla="*/ 8 w 14"/>
                    <a:gd name="T53" fmla="*/ 11 h 53"/>
                    <a:gd name="T54" fmla="*/ 14 w 14"/>
                    <a:gd name="T55" fmla="*/ 53 h 53"/>
                    <a:gd name="T56" fmla="*/ 14 w 14"/>
                    <a:gd name="T57" fmla="*/ 49 h 53"/>
                    <a:gd name="T58" fmla="*/ 12 w 14"/>
                    <a:gd name="T59" fmla="*/ 52 h 53"/>
                    <a:gd name="T60" fmla="*/ 14 w 14"/>
                    <a:gd name="T61" fmla="*/ 53 h 53"/>
                    <a:gd name="T62" fmla="*/ 14 w 14"/>
                    <a:gd name="T63" fmla="*/ 53 h 53"/>
                    <a:gd name="T64" fmla="*/ 14 w 14"/>
                    <a:gd name="T6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53">
                      <a:moveTo>
                        <a:pt x="2" y="0"/>
                      </a:moveTo>
                      <a:lnTo>
                        <a:pt x="0" y="0"/>
                      </a:lnTo>
                      <a:lnTo>
                        <a:pt x="0" y="2"/>
                      </a:lnTo>
                      <a:lnTo>
                        <a:pt x="0" y="3"/>
                      </a:lnTo>
                      <a:lnTo>
                        <a:pt x="2" y="2"/>
                      </a:lnTo>
                      <a:lnTo>
                        <a:pt x="2" y="0"/>
                      </a:lnTo>
                      <a:lnTo>
                        <a:pt x="2" y="0"/>
                      </a:lnTo>
                      <a:lnTo>
                        <a:pt x="2" y="0"/>
                      </a:lnTo>
                      <a:lnTo>
                        <a:pt x="2" y="0"/>
                      </a:lnTo>
                      <a:lnTo>
                        <a:pt x="2" y="0"/>
                      </a:lnTo>
                      <a:lnTo>
                        <a:pt x="2" y="0"/>
                      </a:lnTo>
                      <a:lnTo>
                        <a:pt x="2" y="0"/>
                      </a:lnTo>
                      <a:close/>
                      <a:moveTo>
                        <a:pt x="14" y="40"/>
                      </a:moveTo>
                      <a:lnTo>
                        <a:pt x="12" y="36"/>
                      </a:lnTo>
                      <a:lnTo>
                        <a:pt x="11" y="35"/>
                      </a:lnTo>
                      <a:lnTo>
                        <a:pt x="10" y="35"/>
                      </a:lnTo>
                      <a:lnTo>
                        <a:pt x="12" y="40"/>
                      </a:lnTo>
                      <a:lnTo>
                        <a:pt x="14" y="40"/>
                      </a:lnTo>
                      <a:lnTo>
                        <a:pt x="14" y="40"/>
                      </a:lnTo>
                      <a:lnTo>
                        <a:pt x="14" y="40"/>
                      </a:lnTo>
                      <a:lnTo>
                        <a:pt x="14" y="40"/>
                      </a:lnTo>
                      <a:lnTo>
                        <a:pt x="14" y="40"/>
                      </a:lnTo>
                      <a:lnTo>
                        <a:pt x="14" y="40"/>
                      </a:lnTo>
                      <a:lnTo>
                        <a:pt x="14" y="40"/>
                      </a:lnTo>
                      <a:close/>
                      <a:moveTo>
                        <a:pt x="10" y="27"/>
                      </a:moveTo>
                      <a:lnTo>
                        <a:pt x="10" y="24"/>
                      </a:lnTo>
                      <a:lnTo>
                        <a:pt x="8" y="23"/>
                      </a:lnTo>
                      <a:lnTo>
                        <a:pt x="8" y="27"/>
                      </a:lnTo>
                      <a:lnTo>
                        <a:pt x="8" y="28"/>
                      </a:lnTo>
                      <a:lnTo>
                        <a:pt x="10" y="28"/>
                      </a:lnTo>
                      <a:lnTo>
                        <a:pt x="10" y="27"/>
                      </a:lnTo>
                      <a:lnTo>
                        <a:pt x="10" y="27"/>
                      </a:lnTo>
                      <a:lnTo>
                        <a:pt x="10" y="27"/>
                      </a:lnTo>
                      <a:lnTo>
                        <a:pt x="10" y="27"/>
                      </a:lnTo>
                      <a:lnTo>
                        <a:pt x="10" y="27"/>
                      </a:lnTo>
                      <a:lnTo>
                        <a:pt x="10" y="27"/>
                      </a:lnTo>
                      <a:lnTo>
                        <a:pt x="10" y="27"/>
                      </a:lnTo>
                      <a:close/>
                      <a:moveTo>
                        <a:pt x="8" y="11"/>
                      </a:moveTo>
                      <a:lnTo>
                        <a:pt x="7" y="11"/>
                      </a:lnTo>
                      <a:lnTo>
                        <a:pt x="6" y="8"/>
                      </a:lnTo>
                      <a:lnTo>
                        <a:pt x="3" y="11"/>
                      </a:lnTo>
                      <a:lnTo>
                        <a:pt x="2" y="11"/>
                      </a:lnTo>
                      <a:lnTo>
                        <a:pt x="0" y="14"/>
                      </a:lnTo>
                      <a:lnTo>
                        <a:pt x="0" y="16"/>
                      </a:lnTo>
                      <a:lnTo>
                        <a:pt x="3" y="16"/>
                      </a:lnTo>
                      <a:lnTo>
                        <a:pt x="3" y="14"/>
                      </a:lnTo>
                      <a:lnTo>
                        <a:pt x="7" y="14"/>
                      </a:lnTo>
                      <a:lnTo>
                        <a:pt x="8" y="12"/>
                      </a:lnTo>
                      <a:lnTo>
                        <a:pt x="8" y="11"/>
                      </a:lnTo>
                      <a:lnTo>
                        <a:pt x="8" y="11"/>
                      </a:lnTo>
                      <a:lnTo>
                        <a:pt x="8" y="11"/>
                      </a:lnTo>
                      <a:lnTo>
                        <a:pt x="8" y="11"/>
                      </a:lnTo>
                      <a:lnTo>
                        <a:pt x="8" y="11"/>
                      </a:lnTo>
                      <a:lnTo>
                        <a:pt x="8" y="11"/>
                      </a:lnTo>
                      <a:lnTo>
                        <a:pt x="8" y="11"/>
                      </a:lnTo>
                      <a:close/>
                      <a:moveTo>
                        <a:pt x="14" y="53"/>
                      </a:moveTo>
                      <a:lnTo>
                        <a:pt x="14" y="52"/>
                      </a:lnTo>
                      <a:lnTo>
                        <a:pt x="14" y="49"/>
                      </a:lnTo>
                      <a:lnTo>
                        <a:pt x="14" y="48"/>
                      </a:lnTo>
                      <a:lnTo>
                        <a:pt x="12" y="52"/>
                      </a:lnTo>
                      <a:lnTo>
                        <a:pt x="14" y="53"/>
                      </a:lnTo>
                      <a:lnTo>
                        <a:pt x="14" y="53"/>
                      </a:lnTo>
                      <a:lnTo>
                        <a:pt x="14" y="53"/>
                      </a:lnTo>
                      <a:lnTo>
                        <a:pt x="14" y="53"/>
                      </a:lnTo>
                      <a:lnTo>
                        <a:pt x="14" y="53"/>
                      </a:lnTo>
                      <a:lnTo>
                        <a:pt x="14" y="53"/>
                      </a:lnTo>
                      <a:lnTo>
                        <a:pt x="14" y="53"/>
                      </a:lnTo>
                      <a:close/>
                    </a:path>
                  </a:pathLst>
                </a:custGeom>
                <a:solidFill>
                  <a:srgbClr val="FFFFFF"/>
                </a:solidFill>
                <a:ln w="3175">
                  <a:solidFill>
                    <a:schemeClr val="accent1"/>
                  </a:solidFill>
                  <a:round/>
                  <a:headEnd/>
                  <a:tailEnd/>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79" name="Freeform 31">
                  <a:extLst>
                    <a:ext uri="{FF2B5EF4-FFF2-40B4-BE49-F238E27FC236}">
                      <a16:creationId xmlns:a16="http://schemas.microsoft.com/office/drawing/2014/main" id="{A69EBDA3-1CE9-EA0C-75E6-31DACDDFAD9B}"/>
                    </a:ext>
                  </a:extLst>
                </p:cNvPr>
                <p:cNvSpPr>
                  <a:spLocks noChangeAspect="1" noEditPoints="1"/>
                </p:cNvSpPr>
                <p:nvPr/>
              </p:nvSpPr>
              <p:spPr bwMode="auto">
                <a:xfrm>
                  <a:off x="3157614" y="3422036"/>
                  <a:ext cx="38663" cy="37810"/>
                </a:xfrm>
                <a:custGeom>
                  <a:avLst/>
                  <a:gdLst>
                    <a:gd name="T0" fmla="*/ 18 w 19"/>
                    <a:gd name="T1" fmla="*/ 0 h 19"/>
                    <a:gd name="T2" fmla="*/ 15 w 19"/>
                    <a:gd name="T3" fmla="*/ 4 h 19"/>
                    <a:gd name="T4" fmla="*/ 15 w 19"/>
                    <a:gd name="T5" fmla="*/ 5 h 19"/>
                    <a:gd name="T6" fmla="*/ 19 w 19"/>
                    <a:gd name="T7" fmla="*/ 2 h 19"/>
                    <a:gd name="T8" fmla="*/ 19 w 19"/>
                    <a:gd name="T9" fmla="*/ 0 h 19"/>
                    <a:gd name="T10" fmla="*/ 18 w 19"/>
                    <a:gd name="T11" fmla="*/ 0 h 19"/>
                    <a:gd name="T12" fmla="*/ 18 w 19"/>
                    <a:gd name="T13" fmla="*/ 0 h 19"/>
                    <a:gd name="T14" fmla="*/ 18 w 19"/>
                    <a:gd name="T15" fmla="*/ 0 h 19"/>
                    <a:gd name="T16" fmla="*/ 18 w 19"/>
                    <a:gd name="T17" fmla="*/ 0 h 19"/>
                    <a:gd name="T18" fmla="*/ 18 w 19"/>
                    <a:gd name="T19" fmla="*/ 0 h 19"/>
                    <a:gd name="T20" fmla="*/ 18 w 19"/>
                    <a:gd name="T21" fmla="*/ 0 h 19"/>
                    <a:gd name="T22" fmla="*/ 18 w 19"/>
                    <a:gd name="T23" fmla="*/ 0 h 19"/>
                    <a:gd name="T24" fmla="*/ 18 w 19"/>
                    <a:gd name="T25" fmla="*/ 0 h 19"/>
                    <a:gd name="T26" fmla="*/ 3 w 19"/>
                    <a:gd name="T27" fmla="*/ 10 h 19"/>
                    <a:gd name="T28" fmla="*/ 3 w 19"/>
                    <a:gd name="T29" fmla="*/ 10 h 19"/>
                    <a:gd name="T30" fmla="*/ 3 w 19"/>
                    <a:gd name="T31" fmla="*/ 12 h 19"/>
                    <a:gd name="T32" fmla="*/ 6 w 19"/>
                    <a:gd name="T33" fmla="*/ 12 h 19"/>
                    <a:gd name="T34" fmla="*/ 6 w 19"/>
                    <a:gd name="T35" fmla="*/ 12 h 19"/>
                    <a:gd name="T36" fmla="*/ 6 w 19"/>
                    <a:gd name="T37" fmla="*/ 12 h 19"/>
                    <a:gd name="T38" fmla="*/ 6 w 19"/>
                    <a:gd name="T39" fmla="*/ 16 h 19"/>
                    <a:gd name="T40" fmla="*/ 3 w 19"/>
                    <a:gd name="T41" fmla="*/ 17 h 19"/>
                    <a:gd name="T42" fmla="*/ 0 w 19"/>
                    <a:gd name="T43" fmla="*/ 18 h 19"/>
                    <a:gd name="T44" fmla="*/ 0 w 19"/>
                    <a:gd name="T45" fmla="*/ 19 h 19"/>
                    <a:gd name="T46" fmla="*/ 10 w 19"/>
                    <a:gd name="T47" fmla="*/ 18 h 19"/>
                    <a:gd name="T48" fmla="*/ 11 w 19"/>
                    <a:gd name="T49" fmla="*/ 17 h 19"/>
                    <a:gd name="T50" fmla="*/ 12 w 19"/>
                    <a:gd name="T51" fmla="*/ 16 h 19"/>
                    <a:gd name="T52" fmla="*/ 11 w 19"/>
                    <a:gd name="T53" fmla="*/ 16 h 19"/>
                    <a:gd name="T54" fmla="*/ 11 w 19"/>
                    <a:gd name="T55" fmla="*/ 14 h 19"/>
                    <a:gd name="T56" fmla="*/ 11 w 19"/>
                    <a:gd name="T57" fmla="*/ 10 h 19"/>
                    <a:gd name="T58" fmla="*/ 12 w 19"/>
                    <a:gd name="T59" fmla="*/ 10 h 19"/>
                    <a:gd name="T60" fmla="*/ 12 w 19"/>
                    <a:gd name="T61" fmla="*/ 9 h 19"/>
                    <a:gd name="T62" fmla="*/ 6 w 19"/>
                    <a:gd name="T63" fmla="*/ 10 h 19"/>
                    <a:gd name="T64" fmla="*/ 3 w 19"/>
                    <a:gd name="T65" fmla="*/ 10 h 19"/>
                    <a:gd name="T66" fmla="*/ 3 w 19"/>
                    <a:gd name="T67" fmla="*/ 10 h 19"/>
                    <a:gd name="T68" fmla="*/ 3 w 19"/>
                    <a:gd name="T69" fmla="*/ 10 h 19"/>
                    <a:gd name="T70" fmla="*/ 3 w 19"/>
                    <a:gd name="T71" fmla="*/ 10 h 19"/>
                    <a:gd name="T72" fmla="*/ 3 w 19"/>
                    <a:gd name="T73" fmla="*/ 10 h 19"/>
                    <a:gd name="T74" fmla="*/ 3 w 19"/>
                    <a:gd name="T75" fmla="*/ 10 h 19"/>
                    <a:gd name="T76" fmla="*/ 3 w 19"/>
                    <a:gd name="T77" fmla="*/ 10 h 19"/>
                    <a:gd name="T78" fmla="*/ 3 w 19"/>
                    <a:gd name="T7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 h="19">
                      <a:moveTo>
                        <a:pt x="18" y="0"/>
                      </a:moveTo>
                      <a:lnTo>
                        <a:pt x="15" y="4"/>
                      </a:lnTo>
                      <a:lnTo>
                        <a:pt x="15" y="5"/>
                      </a:lnTo>
                      <a:lnTo>
                        <a:pt x="19" y="2"/>
                      </a:lnTo>
                      <a:lnTo>
                        <a:pt x="19" y="0"/>
                      </a:lnTo>
                      <a:lnTo>
                        <a:pt x="18" y="0"/>
                      </a:lnTo>
                      <a:lnTo>
                        <a:pt x="18" y="0"/>
                      </a:lnTo>
                      <a:lnTo>
                        <a:pt x="18" y="0"/>
                      </a:lnTo>
                      <a:lnTo>
                        <a:pt x="18" y="0"/>
                      </a:lnTo>
                      <a:lnTo>
                        <a:pt x="18" y="0"/>
                      </a:lnTo>
                      <a:lnTo>
                        <a:pt x="18" y="0"/>
                      </a:lnTo>
                      <a:lnTo>
                        <a:pt x="18" y="0"/>
                      </a:lnTo>
                      <a:lnTo>
                        <a:pt x="18" y="0"/>
                      </a:lnTo>
                      <a:close/>
                      <a:moveTo>
                        <a:pt x="3" y="10"/>
                      </a:moveTo>
                      <a:lnTo>
                        <a:pt x="3" y="10"/>
                      </a:lnTo>
                      <a:lnTo>
                        <a:pt x="3" y="12"/>
                      </a:lnTo>
                      <a:lnTo>
                        <a:pt x="6" y="12"/>
                      </a:lnTo>
                      <a:lnTo>
                        <a:pt x="6" y="12"/>
                      </a:lnTo>
                      <a:lnTo>
                        <a:pt x="6" y="12"/>
                      </a:lnTo>
                      <a:lnTo>
                        <a:pt x="6" y="16"/>
                      </a:lnTo>
                      <a:lnTo>
                        <a:pt x="3" y="17"/>
                      </a:lnTo>
                      <a:lnTo>
                        <a:pt x="0" y="18"/>
                      </a:lnTo>
                      <a:lnTo>
                        <a:pt x="0" y="19"/>
                      </a:lnTo>
                      <a:lnTo>
                        <a:pt x="10" y="18"/>
                      </a:lnTo>
                      <a:lnTo>
                        <a:pt x="11" y="17"/>
                      </a:lnTo>
                      <a:lnTo>
                        <a:pt x="12" y="16"/>
                      </a:lnTo>
                      <a:lnTo>
                        <a:pt x="11" y="16"/>
                      </a:lnTo>
                      <a:lnTo>
                        <a:pt x="11" y="14"/>
                      </a:lnTo>
                      <a:lnTo>
                        <a:pt x="11" y="10"/>
                      </a:lnTo>
                      <a:lnTo>
                        <a:pt x="12" y="10"/>
                      </a:lnTo>
                      <a:lnTo>
                        <a:pt x="12" y="9"/>
                      </a:lnTo>
                      <a:lnTo>
                        <a:pt x="6" y="10"/>
                      </a:lnTo>
                      <a:lnTo>
                        <a:pt x="3" y="10"/>
                      </a:lnTo>
                      <a:lnTo>
                        <a:pt x="3" y="10"/>
                      </a:lnTo>
                      <a:lnTo>
                        <a:pt x="3" y="10"/>
                      </a:lnTo>
                      <a:lnTo>
                        <a:pt x="3" y="10"/>
                      </a:lnTo>
                      <a:lnTo>
                        <a:pt x="3" y="10"/>
                      </a:lnTo>
                      <a:lnTo>
                        <a:pt x="3" y="10"/>
                      </a:lnTo>
                      <a:lnTo>
                        <a:pt x="3" y="10"/>
                      </a:lnTo>
                      <a:lnTo>
                        <a:pt x="3" y="10"/>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80" name="Freeform 32">
                  <a:extLst>
                    <a:ext uri="{FF2B5EF4-FFF2-40B4-BE49-F238E27FC236}">
                      <a16:creationId xmlns:a16="http://schemas.microsoft.com/office/drawing/2014/main" id="{02AE969F-6617-D5B6-19F5-64E3A1F1CE84}"/>
                    </a:ext>
                  </a:extLst>
                </p:cNvPr>
                <p:cNvSpPr>
                  <a:spLocks noChangeAspect="1"/>
                </p:cNvSpPr>
                <p:nvPr/>
              </p:nvSpPr>
              <p:spPr bwMode="auto">
                <a:xfrm>
                  <a:off x="3059942" y="3185231"/>
                  <a:ext cx="6106" cy="3980"/>
                </a:xfrm>
                <a:custGeom>
                  <a:avLst/>
                  <a:gdLst>
                    <a:gd name="T0" fmla="*/ 3 w 3"/>
                    <a:gd name="T1" fmla="*/ 0 h 2"/>
                    <a:gd name="T2" fmla="*/ 0 w 3"/>
                    <a:gd name="T3" fmla="*/ 0 h 2"/>
                    <a:gd name="T4" fmla="*/ 0 w 3"/>
                    <a:gd name="T5" fmla="*/ 2 h 2"/>
                    <a:gd name="T6" fmla="*/ 3 w 3"/>
                    <a:gd name="T7" fmla="*/ 2 h 2"/>
                    <a:gd name="T8" fmla="*/ 3 w 3"/>
                    <a:gd name="T9" fmla="*/ 0 h 2"/>
                    <a:gd name="T10" fmla="*/ 3 w 3"/>
                    <a:gd name="T11" fmla="*/ 0 h 2"/>
                    <a:gd name="T12" fmla="*/ 3 w 3"/>
                    <a:gd name="T13" fmla="*/ 0 h 2"/>
                    <a:gd name="T14" fmla="*/ 3 w 3"/>
                    <a:gd name="T15" fmla="*/ 0 h 2"/>
                    <a:gd name="T16" fmla="*/ 3 w 3"/>
                    <a:gd name="T17" fmla="*/ 0 h 2"/>
                    <a:gd name="T18" fmla="*/ 3 w 3"/>
                    <a:gd name="T19" fmla="*/ 0 h 2"/>
                    <a:gd name="T20" fmla="*/ 3 w 3"/>
                    <a:gd name="T21" fmla="*/ 0 h 2"/>
                    <a:gd name="T22" fmla="*/ 3 w 3"/>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3" y="0"/>
                      </a:moveTo>
                      <a:lnTo>
                        <a:pt x="0" y="0"/>
                      </a:lnTo>
                      <a:lnTo>
                        <a:pt x="0" y="2"/>
                      </a:lnTo>
                      <a:lnTo>
                        <a:pt x="3" y="2"/>
                      </a:lnTo>
                      <a:lnTo>
                        <a:pt x="3" y="0"/>
                      </a:lnTo>
                      <a:lnTo>
                        <a:pt x="3" y="0"/>
                      </a:lnTo>
                      <a:lnTo>
                        <a:pt x="3" y="0"/>
                      </a:lnTo>
                      <a:lnTo>
                        <a:pt x="3" y="0"/>
                      </a:lnTo>
                      <a:lnTo>
                        <a:pt x="3" y="0"/>
                      </a:lnTo>
                      <a:lnTo>
                        <a:pt x="3" y="0"/>
                      </a:lnTo>
                      <a:lnTo>
                        <a:pt x="3" y="0"/>
                      </a:lnTo>
                      <a:lnTo>
                        <a:pt x="3" y="0"/>
                      </a:lnTo>
                      <a:close/>
                    </a:path>
                  </a:pathLst>
                </a:custGeom>
                <a:solidFill>
                  <a:srgbClr val="FFFFFF"/>
                </a:solidFill>
                <a:ln w="3175">
                  <a:solidFill>
                    <a:schemeClr val="accent1"/>
                  </a:solidFill>
                  <a:round/>
                  <a:headEnd/>
                  <a:tailEnd/>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81" name="Freeform 33">
                  <a:extLst>
                    <a:ext uri="{FF2B5EF4-FFF2-40B4-BE49-F238E27FC236}">
                      <a16:creationId xmlns:a16="http://schemas.microsoft.com/office/drawing/2014/main" id="{4FFDB45E-5EA2-9409-8419-9AFCA9691ED2}"/>
                    </a:ext>
                  </a:extLst>
                </p:cNvPr>
                <p:cNvSpPr>
                  <a:spLocks noChangeAspect="1" noEditPoints="1"/>
                </p:cNvSpPr>
                <p:nvPr/>
              </p:nvSpPr>
              <p:spPr bwMode="auto">
                <a:xfrm>
                  <a:off x="2935818" y="3368306"/>
                  <a:ext cx="30523" cy="7960"/>
                </a:xfrm>
                <a:custGeom>
                  <a:avLst/>
                  <a:gdLst>
                    <a:gd name="T0" fmla="*/ 2 w 15"/>
                    <a:gd name="T1" fmla="*/ 1 h 4"/>
                    <a:gd name="T2" fmla="*/ 0 w 15"/>
                    <a:gd name="T3" fmla="*/ 0 h 4"/>
                    <a:gd name="T4" fmla="*/ 0 w 15"/>
                    <a:gd name="T5" fmla="*/ 1 h 4"/>
                    <a:gd name="T6" fmla="*/ 2 w 15"/>
                    <a:gd name="T7" fmla="*/ 3 h 4"/>
                    <a:gd name="T8" fmla="*/ 6 w 15"/>
                    <a:gd name="T9" fmla="*/ 4 h 4"/>
                    <a:gd name="T10" fmla="*/ 3 w 15"/>
                    <a:gd name="T11" fmla="*/ 3 h 4"/>
                    <a:gd name="T12" fmla="*/ 2 w 15"/>
                    <a:gd name="T13" fmla="*/ 1 h 4"/>
                    <a:gd name="T14" fmla="*/ 2 w 15"/>
                    <a:gd name="T15" fmla="*/ 1 h 4"/>
                    <a:gd name="T16" fmla="*/ 2 w 15"/>
                    <a:gd name="T17" fmla="*/ 1 h 4"/>
                    <a:gd name="T18" fmla="*/ 2 w 15"/>
                    <a:gd name="T19" fmla="*/ 1 h 4"/>
                    <a:gd name="T20" fmla="*/ 2 w 15"/>
                    <a:gd name="T21" fmla="*/ 1 h 4"/>
                    <a:gd name="T22" fmla="*/ 2 w 15"/>
                    <a:gd name="T23" fmla="*/ 1 h 4"/>
                    <a:gd name="T24" fmla="*/ 2 w 15"/>
                    <a:gd name="T25" fmla="*/ 1 h 4"/>
                    <a:gd name="T26" fmla="*/ 14 w 15"/>
                    <a:gd name="T27" fmla="*/ 1 h 4"/>
                    <a:gd name="T28" fmla="*/ 12 w 15"/>
                    <a:gd name="T29" fmla="*/ 1 h 4"/>
                    <a:gd name="T30" fmla="*/ 10 w 15"/>
                    <a:gd name="T31" fmla="*/ 0 h 4"/>
                    <a:gd name="T32" fmla="*/ 10 w 15"/>
                    <a:gd name="T33" fmla="*/ 3 h 4"/>
                    <a:gd name="T34" fmla="*/ 12 w 15"/>
                    <a:gd name="T35" fmla="*/ 3 h 4"/>
                    <a:gd name="T36" fmla="*/ 14 w 15"/>
                    <a:gd name="T37" fmla="*/ 4 h 4"/>
                    <a:gd name="T38" fmla="*/ 15 w 15"/>
                    <a:gd name="T39" fmla="*/ 3 h 4"/>
                    <a:gd name="T40" fmla="*/ 14 w 15"/>
                    <a:gd name="T41" fmla="*/ 1 h 4"/>
                    <a:gd name="T42" fmla="*/ 14 w 15"/>
                    <a:gd name="T43" fmla="*/ 1 h 4"/>
                    <a:gd name="T44" fmla="*/ 14 w 15"/>
                    <a:gd name="T45" fmla="*/ 1 h 4"/>
                    <a:gd name="T46" fmla="*/ 14 w 15"/>
                    <a:gd name="T47" fmla="*/ 1 h 4"/>
                    <a:gd name="T48" fmla="*/ 14 w 15"/>
                    <a:gd name="T49" fmla="*/ 1 h 4"/>
                    <a:gd name="T50" fmla="*/ 14 w 15"/>
                    <a:gd name="T51" fmla="*/ 1 h 4"/>
                    <a:gd name="T52" fmla="*/ 14 w 15"/>
                    <a:gd name="T5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4">
                      <a:moveTo>
                        <a:pt x="2" y="1"/>
                      </a:moveTo>
                      <a:lnTo>
                        <a:pt x="0" y="0"/>
                      </a:lnTo>
                      <a:lnTo>
                        <a:pt x="0" y="1"/>
                      </a:lnTo>
                      <a:lnTo>
                        <a:pt x="2" y="3"/>
                      </a:lnTo>
                      <a:lnTo>
                        <a:pt x="6" y="4"/>
                      </a:lnTo>
                      <a:lnTo>
                        <a:pt x="3" y="3"/>
                      </a:lnTo>
                      <a:lnTo>
                        <a:pt x="2" y="1"/>
                      </a:lnTo>
                      <a:lnTo>
                        <a:pt x="2" y="1"/>
                      </a:lnTo>
                      <a:lnTo>
                        <a:pt x="2" y="1"/>
                      </a:lnTo>
                      <a:lnTo>
                        <a:pt x="2" y="1"/>
                      </a:lnTo>
                      <a:lnTo>
                        <a:pt x="2" y="1"/>
                      </a:lnTo>
                      <a:lnTo>
                        <a:pt x="2" y="1"/>
                      </a:lnTo>
                      <a:lnTo>
                        <a:pt x="2" y="1"/>
                      </a:lnTo>
                      <a:close/>
                      <a:moveTo>
                        <a:pt x="14" y="1"/>
                      </a:moveTo>
                      <a:lnTo>
                        <a:pt x="12" y="1"/>
                      </a:lnTo>
                      <a:lnTo>
                        <a:pt x="10" y="0"/>
                      </a:lnTo>
                      <a:lnTo>
                        <a:pt x="10" y="3"/>
                      </a:lnTo>
                      <a:lnTo>
                        <a:pt x="12" y="3"/>
                      </a:lnTo>
                      <a:lnTo>
                        <a:pt x="14" y="4"/>
                      </a:lnTo>
                      <a:lnTo>
                        <a:pt x="15" y="3"/>
                      </a:lnTo>
                      <a:lnTo>
                        <a:pt x="14" y="1"/>
                      </a:lnTo>
                      <a:lnTo>
                        <a:pt x="14" y="1"/>
                      </a:lnTo>
                      <a:lnTo>
                        <a:pt x="14" y="1"/>
                      </a:lnTo>
                      <a:lnTo>
                        <a:pt x="14" y="1"/>
                      </a:lnTo>
                      <a:lnTo>
                        <a:pt x="14" y="1"/>
                      </a:lnTo>
                      <a:lnTo>
                        <a:pt x="14" y="1"/>
                      </a:lnTo>
                      <a:lnTo>
                        <a:pt x="14" y="1"/>
                      </a:lnTo>
                      <a:close/>
                    </a:path>
                  </a:pathLst>
                </a:custGeom>
                <a:solidFill>
                  <a:srgbClr val="FFFFFF"/>
                </a:solidFill>
                <a:ln w="3175">
                  <a:solidFill>
                    <a:schemeClr val="accent1"/>
                  </a:solidFill>
                  <a:round/>
                  <a:headEnd/>
                  <a:tailEnd/>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82" name="Freeform 34">
                  <a:extLst>
                    <a:ext uri="{FF2B5EF4-FFF2-40B4-BE49-F238E27FC236}">
                      <a16:creationId xmlns:a16="http://schemas.microsoft.com/office/drawing/2014/main" id="{93F1116C-2826-2472-2693-D00C92AFC730}"/>
                    </a:ext>
                  </a:extLst>
                </p:cNvPr>
                <p:cNvSpPr>
                  <a:spLocks noChangeAspect="1" noEditPoints="1"/>
                </p:cNvSpPr>
                <p:nvPr/>
              </p:nvSpPr>
              <p:spPr bwMode="auto">
                <a:xfrm>
                  <a:off x="2268392" y="3859824"/>
                  <a:ext cx="32557" cy="13930"/>
                </a:xfrm>
                <a:custGeom>
                  <a:avLst/>
                  <a:gdLst>
                    <a:gd name="T0" fmla="*/ 2 w 16"/>
                    <a:gd name="T1" fmla="*/ 0 h 7"/>
                    <a:gd name="T2" fmla="*/ 2 w 16"/>
                    <a:gd name="T3" fmla="*/ 0 h 7"/>
                    <a:gd name="T4" fmla="*/ 0 w 16"/>
                    <a:gd name="T5" fmla="*/ 1 h 7"/>
                    <a:gd name="T6" fmla="*/ 0 w 16"/>
                    <a:gd name="T7" fmla="*/ 3 h 7"/>
                    <a:gd name="T8" fmla="*/ 2 w 16"/>
                    <a:gd name="T9" fmla="*/ 3 h 7"/>
                    <a:gd name="T10" fmla="*/ 3 w 16"/>
                    <a:gd name="T11" fmla="*/ 3 h 7"/>
                    <a:gd name="T12" fmla="*/ 4 w 16"/>
                    <a:gd name="T13" fmla="*/ 3 h 7"/>
                    <a:gd name="T14" fmla="*/ 4 w 16"/>
                    <a:gd name="T15" fmla="*/ 0 h 7"/>
                    <a:gd name="T16" fmla="*/ 3 w 16"/>
                    <a:gd name="T17" fmla="*/ 0 h 7"/>
                    <a:gd name="T18" fmla="*/ 2 w 16"/>
                    <a:gd name="T19" fmla="*/ 0 h 7"/>
                    <a:gd name="T20" fmla="*/ 2 w 16"/>
                    <a:gd name="T21" fmla="*/ 0 h 7"/>
                    <a:gd name="T22" fmla="*/ 2 w 16"/>
                    <a:gd name="T23" fmla="*/ 0 h 7"/>
                    <a:gd name="T24" fmla="*/ 2 w 16"/>
                    <a:gd name="T25" fmla="*/ 0 h 7"/>
                    <a:gd name="T26" fmla="*/ 2 w 16"/>
                    <a:gd name="T27" fmla="*/ 0 h 7"/>
                    <a:gd name="T28" fmla="*/ 2 w 16"/>
                    <a:gd name="T29" fmla="*/ 0 h 7"/>
                    <a:gd name="T30" fmla="*/ 2 w 16"/>
                    <a:gd name="T31" fmla="*/ 0 h 7"/>
                    <a:gd name="T32" fmla="*/ 2 w 16"/>
                    <a:gd name="T33" fmla="*/ 0 h 7"/>
                    <a:gd name="T34" fmla="*/ 15 w 16"/>
                    <a:gd name="T35" fmla="*/ 3 h 7"/>
                    <a:gd name="T36" fmla="*/ 14 w 16"/>
                    <a:gd name="T37" fmla="*/ 3 h 7"/>
                    <a:gd name="T38" fmla="*/ 12 w 16"/>
                    <a:gd name="T39" fmla="*/ 5 h 7"/>
                    <a:gd name="T40" fmla="*/ 12 w 16"/>
                    <a:gd name="T41" fmla="*/ 7 h 7"/>
                    <a:gd name="T42" fmla="*/ 12 w 16"/>
                    <a:gd name="T43" fmla="*/ 7 h 7"/>
                    <a:gd name="T44" fmla="*/ 14 w 16"/>
                    <a:gd name="T45" fmla="*/ 7 h 7"/>
                    <a:gd name="T46" fmla="*/ 15 w 16"/>
                    <a:gd name="T47" fmla="*/ 5 h 7"/>
                    <a:gd name="T48" fmla="*/ 16 w 16"/>
                    <a:gd name="T49" fmla="*/ 4 h 7"/>
                    <a:gd name="T50" fmla="*/ 16 w 16"/>
                    <a:gd name="T51" fmla="*/ 3 h 7"/>
                    <a:gd name="T52" fmla="*/ 15 w 16"/>
                    <a:gd name="T53" fmla="*/ 3 h 7"/>
                    <a:gd name="T54" fmla="*/ 15 w 16"/>
                    <a:gd name="T55" fmla="*/ 3 h 7"/>
                    <a:gd name="T56" fmla="*/ 15 w 16"/>
                    <a:gd name="T57" fmla="*/ 3 h 7"/>
                    <a:gd name="T58" fmla="*/ 15 w 16"/>
                    <a:gd name="T59" fmla="*/ 3 h 7"/>
                    <a:gd name="T60" fmla="*/ 15 w 16"/>
                    <a:gd name="T61" fmla="*/ 3 h 7"/>
                    <a:gd name="T62" fmla="*/ 15 w 16"/>
                    <a:gd name="T63" fmla="*/ 3 h 7"/>
                    <a:gd name="T64" fmla="*/ 15 w 16"/>
                    <a:gd name="T65" fmla="*/ 3 h 7"/>
                    <a:gd name="T66" fmla="*/ 15 w 16"/>
                    <a:gd name="T6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7">
                      <a:moveTo>
                        <a:pt x="2" y="0"/>
                      </a:moveTo>
                      <a:lnTo>
                        <a:pt x="2" y="0"/>
                      </a:lnTo>
                      <a:lnTo>
                        <a:pt x="0" y="1"/>
                      </a:lnTo>
                      <a:lnTo>
                        <a:pt x="0" y="3"/>
                      </a:lnTo>
                      <a:lnTo>
                        <a:pt x="2" y="3"/>
                      </a:lnTo>
                      <a:lnTo>
                        <a:pt x="3" y="3"/>
                      </a:lnTo>
                      <a:lnTo>
                        <a:pt x="4" y="3"/>
                      </a:lnTo>
                      <a:lnTo>
                        <a:pt x="4" y="0"/>
                      </a:lnTo>
                      <a:lnTo>
                        <a:pt x="3" y="0"/>
                      </a:lnTo>
                      <a:lnTo>
                        <a:pt x="2" y="0"/>
                      </a:lnTo>
                      <a:lnTo>
                        <a:pt x="2" y="0"/>
                      </a:lnTo>
                      <a:lnTo>
                        <a:pt x="2" y="0"/>
                      </a:lnTo>
                      <a:lnTo>
                        <a:pt x="2" y="0"/>
                      </a:lnTo>
                      <a:lnTo>
                        <a:pt x="2" y="0"/>
                      </a:lnTo>
                      <a:lnTo>
                        <a:pt x="2" y="0"/>
                      </a:lnTo>
                      <a:lnTo>
                        <a:pt x="2" y="0"/>
                      </a:lnTo>
                      <a:lnTo>
                        <a:pt x="2" y="0"/>
                      </a:lnTo>
                      <a:close/>
                      <a:moveTo>
                        <a:pt x="15" y="3"/>
                      </a:moveTo>
                      <a:lnTo>
                        <a:pt x="14" y="3"/>
                      </a:lnTo>
                      <a:lnTo>
                        <a:pt x="12" y="5"/>
                      </a:lnTo>
                      <a:lnTo>
                        <a:pt x="12" y="7"/>
                      </a:lnTo>
                      <a:lnTo>
                        <a:pt x="12" y="7"/>
                      </a:lnTo>
                      <a:lnTo>
                        <a:pt x="14" y="7"/>
                      </a:lnTo>
                      <a:lnTo>
                        <a:pt x="15" y="5"/>
                      </a:lnTo>
                      <a:lnTo>
                        <a:pt x="16" y="4"/>
                      </a:lnTo>
                      <a:lnTo>
                        <a:pt x="16" y="3"/>
                      </a:lnTo>
                      <a:lnTo>
                        <a:pt x="15" y="3"/>
                      </a:lnTo>
                      <a:lnTo>
                        <a:pt x="15" y="3"/>
                      </a:lnTo>
                      <a:lnTo>
                        <a:pt x="15" y="3"/>
                      </a:lnTo>
                      <a:lnTo>
                        <a:pt x="15" y="3"/>
                      </a:lnTo>
                      <a:lnTo>
                        <a:pt x="15" y="3"/>
                      </a:lnTo>
                      <a:lnTo>
                        <a:pt x="15" y="3"/>
                      </a:lnTo>
                      <a:lnTo>
                        <a:pt x="15" y="3"/>
                      </a:lnTo>
                      <a:lnTo>
                        <a:pt x="15" y="3"/>
                      </a:lnTo>
                      <a:close/>
                    </a:path>
                  </a:pathLst>
                </a:custGeom>
                <a:solidFill>
                  <a:srgbClr val="FFFFFF"/>
                </a:solidFill>
                <a:ln w="3175">
                  <a:solidFill>
                    <a:schemeClr val="accent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83" name="Freeform 119">
                  <a:extLst>
                    <a:ext uri="{FF2B5EF4-FFF2-40B4-BE49-F238E27FC236}">
                      <a16:creationId xmlns:a16="http://schemas.microsoft.com/office/drawing/2014/main" id="{A096E20F-BA69-4CC9-92B2-37DC2C0EFF9C}"/>
                    </a:ext>
                  </a:extLst>
                </p:cNvPr>
                <p:cNvSpPr>
                  <a:spLocks noChangeAspect="1" noEditPoints="1"/>
                </p:cNvSpPr>
                <p:nvPr/>
              </p:nvSpPr>
              <p:spPr bwMode="auto">
                <a:xfrm>
                  <a:off x="1523642" y="2659885"/>
                  <a:ext cx="850561" cy="654693"/>
                </a:xfrm>
                <a:custGeom>
                  <a:avLst/>
                  <a:gdLst>
                    <a:gd name="T0" fmla="*/ 378 w 418"/>
                    <a:gd name="T1" fmla="*/ 206 h 329"/>
                    <a:gd name="T2" fmla="*/ 357 w 418"/>
                    <a:gd name="T3" fmla="*/ 233 h 329"/>
                    <a:gd name="T4" fmla="*/ 336 w 418"/>
                    <a:gd name="T5" fmla="*/ 259 h 329"/>
                    <a:gd name="T6" fmla="*/ 317 w 418"/>
                    <a:gd name="T7" fmla="*/ 259 h 329"/>
                    <a:gd name="T8" fmla="*/ 281 w 418"/>
                    <a:gd name="T9" fmla="*/ 255 h 329"/>
                    <a:gd name="T10" fmla="*/ 264 w 418"/>
                    <a:gd name="T11" fmla="*/ 241 h 329"/>
                    <a:gd name="T12" fmla="*/ 248 w 418"/>
                    <a:gd name="T13" fmla="*/ 193 h 329"/>
                    <a:gd name="T14" fmla="*/ 256 w 418"/>
                    <a:gd name="T15" fmla="*/ 153 h 329"/>
                    <a:gd name="T16" fmla="*/ 264 w 418"/>
                    <a:gd name="T17" fmla="*/ 132 h 329"/>
                    <a:gd name="T18" fmla="*/ 261 w 418"/>
                    <a:gd name="T19" fmla="*/ 120 h 329"/>
                    <a:gd name="T20" fmla="*/ 241 w 418"/>
                    <a:gd name="T21" fmla="*/ 104 h 329"/>
                    <a:gd name="T22" fmla="*/ 228 w 418"/>
                    <a:gd name="T23" fmla="*/ 60 h 329"/>
                    <a:gd name="T24" fmla="*/ 194 w 418"/>
                    <a:gd name="T25" fmla="*/ 67 h 329"/>
                    <a:gd name="T26" fmla="*/ 172 w 418"/>
                    <a:gd name="T27" fmla="*/ 36 h 329"/>
                    <a:gd name="T28" fmla="*/ 127 w 418"/>
                    <a:gd name="T29" fmla="*/ 18 h 329"/>
                    <a:gd name="T30" fmla="*/ 1 w 418"/>
                    <a:gd name="T31" fmla="*/ 14 h 329"/>
                    <a:gd name="T32" fmla="*/ 4 w 418"/>
                    <a:gd name="T33" fmla="*/ 33 h 329"/>
                    <a:gd name="T34" fmla="*/ 6 w 418"/>
                    <a:gd name="T35" fmla="*/ 56 h 329"/>
                    <a:gd name="T36" fmla="*/ 17 w 418"/>
                    <a:gd name="T37" fmla="*/ 91 h 329"/>
                    <a:gd name="T38" fmla="*/ 14 w 418"/>
                    <a:gd name="T39" fmla="*/ 91 h 329"/>
                    <a:gd name="T40" fmla="*/ 9 w 418"/>
                    <a:gd name="T41" fmla="*/ 97 h 329"/>
                    <a:gd name="T42" fmla="*/ 20 w 418"/>
                    <a:gd name="T43" fmla="*/ 109 h 329"/>
                    <a:gd name="T44" fmla="*/ 37 w 418"/>
                    <a:gd name="T45" fmla="*/ 132 h 329"/>
                    <a:gd name="T46" fmla="*/ 54 w 418"/>
                    <a:gd name="T47" fmla="*/ 164 h 329"/>
                    <a:gd name="T48" fmla="*/ 70 w 418"/>
                    <a:gd name="T49" fmla="*/ 168 h 329"/>
                    <a:gd name="T50" fmla="*/ 54 w 418"/>
                    <a:gd name="T51" fmla="*/ 148 h 329"/>
                    <a:gd name="T52" fmla="*/ 50 w 418"/>
                    <a:gd name="T53" fmla="*/ 110 h 329"/>
                    <a:gd name="T54" fmla="*/ 45 w 418"/>
                    <a:gd name="T55" fmla="*/ 100 h 329"/>
                    <a:gd name="T56" fmla="*/ 36 w 418"/>
                    <a:gd name="T57" fmla="*/ 73 h 329"/>
                    <a:gd name="T58" fmla="*/ 24 w 418"/>
                    <a:gd name="T59" fmla="*/ 43 h 329"/>
                    <a:gd name="T60" fmla="*/ 37 w 418"/>
                    <a:gd name="T61" fmla="*/ 22 h 329"/>
                    <a:gd name="T62" fmla="*/ 53 w 418"/>
                    <a:gd name="T63" fmla="*/ 30 h 329"/>
                    <a:gd name="T64" fmla="*/ 53 w 418"/>
                    <a:gd name="T65" fmla="*/ 61 h 329"/>
                    <a:gd name="T66" fmla="*/ 62 w 418"/>
                    <a:gd name="T67" fmla="*/ 84 h 329"/>
                    <a:gd name="T68" fmla="*/ 70 w 418"/>
                    <a:gd name="T69" fmla="*/ 97 h 329"/>
                    <a:gd name="T70" fmla="*/ 83 w 418"/>
                    <a:gd name="T71" fmla="*/ 109 h 329"/>
                    <a:gd name="T72" fmla="*/ 81 w 418"/>
                    <a:gd name="T73" fmla="*/ 120 h 329"/>
                    <a:gd name="T74" fmla="*/ 87 w 418"/>
                    <a:gd name="T75" fmla="*/ 130 h 329"/>
                    <a:gd name="T76" fmla="*/ 98 w 418"/>
                    <a:gd name="T77" fmla="*/ 148 h 329"/>
                    <a:gd name="T78" fmla="*/ 125 w 418"/>
                    <a:gd name="T79" fmla="*/ 197 h 329"/>
                    <a:gd name="T80" fmla="*/ 123 w 418"/>
                    <a:gd name="T81" fmla="*/ 221 h 329"/>
                    <a:gd name="T82" fmla="*/ 134 w 418"/>
                    <a:gd name="T83" fmla="*/ 246 h 329"/>
                    <a:gd name="T84" fmla="*/ 167 w 418"/>
                    <a:gd name="T85" fmla="*/ 267 h 329"/>
                    <a:gd name="T86" fmla="*/ 208 w 418"/>
                    <a:gd name="T87" fmla="*/ 291 h 329"/>
                    <a:gd name="T88" fmla="*/ 234 w 418"/>
                    <a:gd name="T89" fmla="*/ 306 h 329"/>
                    <a:gd name="T90" fmla="*/ 276 w 418"/>
                    <a:gd name="T91" fmla="*/ 299 h 329"/>
                    <a:gd name="T92" fmla="*/ 285 w 418"/>
                    <a:gd name="T93" fmla="*/ 298 h 329"/>
                    <a:gd name="T94" fmla="*/ 316 w 418"/>
                    <a:gd name="T95" fmla="*/ 328 h 329"/>
                    <a:gd name="T96" fmla="*/ 326 w 418"/>
                    <a:gd name="T97" fmla="*/ 302 h 329"/>
                    <a:gd name="T98" fmla="*/ 342 w 418"/>
                    <a:gd name="T99" fmla="*/ 288 h 329"/>
                    <a:gd name="T100" fmla="*/ 346 w 418"/>
                    <a:gd name="T101" fmla="*/ 268 h 329"/>
                    <a:gd name="T102" fmla="*/ 376 w 418"/>
                    <a:gd name="T103" fmla="*/ 268 h 329"/>
                    <a:gd name="T104" fmla="*/ 393 w 418"/>
                    <a:gd name="T105" fmla="*/ 263 h 329"/>
                    <a:gd name="T106" fmla="*/ 400 w 418"/>
                    <a:gd name="T107" fmla="*/ 238 h 329"/>
                    <a:gd name="T108" fmla="*/ 418 w 418"/>
                    <a:gd name="T109" fmla="*/ 207 h 329"/>
                    <a:gd name="T110" fmla="*/ 417 w 418"/>
                    <a:gd name="T111" fmla="*/ 202 h 329"/>
                    <a:gd name="T112" fmla="*/ 252 w 418"/>
                    <a:gd name="T113"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29">
                      <a:moveTo>
                        <a:pt x="417" y="202"/>
                      </a:moveTo>
                      <a:lnTo>
                        <a:pt x="410" y="202"/>
                      </a:lnTo>
                      <a:lnTo>
                        <a:pt x="409" y="205"/>
                      </a:lnTo>
                      <a:lnTo>
                        <a:pt x="406" y="205"/>
                      </a:lnTo>
                      <a:lnTo>
                        <a:pt x="400" y="202"/>
                      </a:lnTo>
                      <a:lnTo>
                        <a:pt x="396" y="202"/>
                      </a:lnTo>
                      <a:lnTo>
                        <a:pt x="392" y="202"/>
                      </a:lnTo>
                      <a:lnTo>
                        <a:pt x="378" y="206"/>
                      </a:lnTo>
                      <a:lnTo>
                        <a:pt x="369" y="207"/>
                      </a:lnTo>
                      <a:lnTo>
                        <a:pt x="362" y="210"/>
                      </a:lnTo>
                      <a:lnTo>
                        <a:pt x="361" y="215"/>
                      </a:lnTo>
                      <a:lnTo>
                        <a:pt x="361" y="214"/>
                      </a:lnTo>
                      <a:lnTo>
                        <a:pt x="360" y="219"/>
                      </a:lnTo>
                      <a:lnTo>
                        <a:pt x="357" y="225"/>
                      </a:lnTo>
                      <a:lnTo>
                        <a:pt x="357" y="229"/>
                      </a:lnTo>
                      <a:lnTo>
                        <a:pt x="357" y="233"/>
                      </a:lnTo>
                      <a:lnTo>
                        <a:pt x="352" y="237"/>
                      </a:lnTo>
                      <a:lnTo>
                        <a:pt x="349" y="242"/>
                      </a:lnTo>
                      <a:lnTo>
                        <a:pt x="346" y="246"/>
                      </a:lnTo>
                      <a:lnTo>
                        <a:pt x="342" y="247"/>
                      </a:lnTo>
                      <a:lnTo>
                        <a:pt x="338" y="251"/>
                      </a:lnTo>
                      <a:lnTo>
                        <a:pt x="340" y="254"/>
                      </a:lnTo>
                      <a:lnTo>
                        <a:pt x="338" y="258"/>
                      </a:lnTo>
                      <a:lnTo>
                        <a:pt x="336" y="259"/>
                      </a:lnTo>
                      <a:lnTo>
                        <a:pt x="334" y="259"/>
                      </a:lnTo>
                      <a:lnTo>
                        <a:pt x="330" y="259"/>
                      </a:lnTo>
                      <a:lnTo>
                        <a:pt x="330" y="258"/>
                      </a:lnTo>
                      <a:lnTo>
                        <a:pt x="330" y="255"/>
                      </a:lnTo>
                      <a:lnTo>
                        <a:pt x="329" y="254"/>
                      </a:lnTo>
                      <a:lnTo>
                        <a:pt x="323" y="254"/>
                      </a:lnTo>
                      <a:lnTo>
                        <a:pt x="319" y="255"/>
                      </a:lnTo>
                      <a:lnTo>
                        <a:pt x="317" y="259"/>
                      </a:lnTo>
                      <a:lnTo>
                        <a:pt x="316" y="258"/>
                      </a:lnTo>
                      <a:lnTo>
                        <a:pt x="309" y="259"/>
                      </a:lnTo>
                      <a:lnTo>
                        <a:pt x="301" y="260"/>
                      </a:lnTo>
                      <a:lnTo>
                        <a:pt x="300" y="262"/>
                      </a:lnTo>
                      <a:lnTo>
                        <a:pt x="295" y="263"/>
                      </a:lnTo>
                      <a:lnTo>
                        <a:pt x="291" y="263"/>
                      </a:lnTo>
                      <a:lnTo>
                        <a:pt x="287" y="262"/>
                      </a:lnTo>
                      <a:lnTo>
                        <a:pt x="281" y="255"/>
                      </a:lnTo>
                      <a:lnTo>
                        <a:pt x="276" y="254"/>
                      </a:lnTo>
                      <a:lnTo>
                        <a:pt x="269" y="254"/>
                      </a:lnTo>
                      <a:lnTo>
                        <a:pt x="268" y="254"/>
                      </a:lnTo>
                      <a:lnTo>
                        <a:pt x="268" y="251"/>
                      </a:lnTo>
                      <a:lnTo>
                        <a:pt x="269" y="251"/>
                      </a:lnTo>
                      <a:lnTo>
                        <a:pt x="268" y="250"/>
                      </a:lnTo>
                      <a:lnTo>
                        <a:pt x="265" y="247"/>
                      </a:lnTo>
                      <a:lnTo>
                        <a:pt x="264" y="241"/>
                      </a:lnTo>
                      <a:lnTo>
                        <a:pt x="260" y="231"/>
                      </a:lnTo>
                      <a:lnTo>
                        <a:pt x="256" y="223"/>
                      </a:lnTo>
                      <a:lnTo>
                        <a:pt x="252" y="215"/>
                      </a:lnTo>
                      <a:lnTo>
                        <a:pt x="251" y="206"/>
                      </a:lnTo>
                      <a:lnTo>
                        <a:pt x="251" y="205"/>
                      </a:lnTo>
                      <a:lnTo>
                        <a:pt x="248" y="202"/>
                      </a:lnTo>
                      <a:lnTo>
                        <a:pt x="248" y="197"/>
                      </a:lnTo>
                      <a:lnTo>
                        <a:pt x="248" y="193"/>
                      </a:lnTo>
                      <a:lnTo>
                        <a:pt x="248" y="187"/>
                      </a:lnTo>
                      <a:lnTo>
                        <a:pt x="251" y="180"/>
                      </a:lnTo>
                      <a:lnTo>
                        <a:pt x="252" y="174"/>
                      </a:lnTo>
                      <a:lnTo>
                        <a:pt x="255" y="168"/>
                      </a:lnTo>
                      <a:lnTo>
                        <a:pt x="255" y="164"/>
                      </a:lnTo>
                      <a:lnTo>
                        <a:pt x="252" y="162"/>
                      </a:lnTo>
                      <a:lnTo>
                        <a:pt x="255" y="161"/>
                      </a:lnTo>
                      <a:lnTo>
                        <a:pt x="256" y="153"/>
                      </a:lnTo>
                      <a:lnTo>
                        <a:pt x="255" y="149"/>
                      </a:lnTo>
                      <a:lnTo>
                        <a:pt x="256" y="149"/>
                      </a:lnTo>
                      <a:lnTo>
                        <a:pt x="259" y="144"/>
                      </a:lnTo>
                      <a:lnTo>
                        <a:pt x="260" y="141"/>
                      </a:lnTo>
                      <a:lnTo>
                        <a:pt x="259" y="136"/>
                      </a:lnTo>
                      <a:lnTo>
                        <a:pt x="260" y="133"/>
                      </a:lnTo>
                      <a:lnTo>
                        <a:pt x="261" y="133"/>
                      </a:lnTo>
                      <a:lnTo>
                        <a:pt x="264" y="132"/>
                      </a:lnTo>
                      <a:lnTo>
                        <a:pt x="264" y="133"/>
                      </a:lnTo>
                      <a:lnTo>
                        <a:pt x="264" y="137"/>
                      </a:lnTo>
                      <a:lnTo>
                        <a:pt x="272" y="122"/>
                      </a:lnTo>
                      <a:lnTo>
                        <a:pt x="268" y="124"/>
                      </a:lnTo>
                      <a:lnTo>
                        <a:pt x="268" y="124"/>
                      </a:lnTo>
                      <a:lnTo>
                        <a:pt x="268" y="124"/>
                      </a:lnTo>
                      <a:lnTo>
                        <a:pt x="264" y="122"/>
                      </a:lnTo>
                      <a:lnTo>
                        <a:pt x="261" y="120"/>
                      </a:lnTo>
                      <a:lnTo>
                        <a:pt x="259" y="120"/>
                      </a:lnTo>
                      <a:lnTo>
                        <a:pt x="255" y="120"/>
                      </a:lnTo>
                      <a:lnTo>
                        <a:pt x="251" y="117"/>
                      </a:lnTo>
                      <a:lnTo>
                        <a:pt x="247" y="114"/>
                      </a:lnTo>
                      <a:lnTo>
                        <a:pt x="245" y="114"/>
                      </a:lnTo>
                      <a:lnTo>
                        <a:pt x="243" y="113"/>
                      </a:lnTo>
                      <a:lnTo>
                        <a:pt x="241" y="106"/>
                      </a:lnTo>
                      <a:lnTo>
                        <a:pt x="241" y="104"/>
                      </a:lnTo>
                      <a:lnTo>
                        <a:pt x="241" y="97"/>
                      </a:lnTo>
                      <a:lnTo>
                        <a:pt x="241" y="93"/>
                      </a:lnTo>
                      <a:lnTo>
                        <a:pt x="239" y="91"/>
                      </a:lnTo>
                      <a:lnTo>
                        <a:pt x="235" y="83"/>
                      </a:lnTo>
                      <a:lnTo>
                        <a:pt x="232" y="75"/>
                      </a:lnTo>
                      <a:lnTo>
                        <a:pt x="232" y="67"/>
                      </a:lnTo>
                      <a:lnTo>
                        <a:pt x="230" y="63"/>
                      </a:lnTo>
                      <a:lnTo>
                        <a:pt x="228" y="60"/>
                      </a:lnTo>
                      <a:lnTo>
                        <a:pt x="222" y="53"/>
                      </a:lnTo>
                      <a:lnTo>
                        <a:pt x="219" y="53"/>
                      </a:lnTo>
                      <a:lnTo>
                        <a:pt x="211" y="52"/>
                      </a:lnTo>
                      <a:lnTo>
                        <a:pt x="203" y="53"/>
                      </a:lnTo>
                      <a:lnTo>
                        <a:pt x="202" y="57"/>
                      </a:lnTo>
                      <a:lnTo>
                        <a:pt x="199" y="61"/>
                      </a:lnTo>
                      <a:lnTo>
                        <a:pt x="195" y="65"/>
                      </a:lnTo>
                      <a:lnTo>
                        <a:pt x="194" y="67"/>
                      </a:lnTo>
                      <a:lnTo>
                        <a:pt x="190" y="67"/>
                      </a:lnTo>
                      <a:lnTo>
                        <a:pt x="186" y="65"/>
                      </a:lnTo>
                      <a:lnTo>
                        <a:pt x="180" y="61"/>
                      </a:lnTo>
                      <a:lnTo>
                        <a:pt x="176" y="56"/>
                      </a:lnTo>
                      <a:lnTo>
                        <a:pt x="175" y="49"/>
                      </a:lnTo>
                      <a:lnTo>
                        <a:pt x="175" y="47"/>
                      </a:lnTo>
                      <a:lnTo>
                        <a:pt x="175" y="40"/>
                      </a:lnTo>
                      <a:lnTo>
                        <a:pt x="172" y="36"/>
                      </a:lnTo>
                      <a:lnTo>
                        <a:pt x="168" y="35"/>
                      </a:lnTo>
                      <a:lnTo>
                        <a:pt x="167" y="31"/>
                      </a:lnTo>
                      <a:lnTo>
                        <a:pt x="163" y="26"/>
                      </a:lnTo>
                      <a:lnTo>
                        <a:pt x="159" y="23"/>
                      </a:lnTo>
                      <a:lnTo>
                        <a:pt x="158" y="19"/>
                      </a:lnTo>
                      <a:lnTo>
                        <a:pt x="158" y="18"/>
                      </a:lnTo>
                      <a:lnTo>
                        <a:pt x="155" y="18"/>
                      </a:lnTo>
                      <a:lnTo>
                        <a:pt x="127" y="18"/>
                      </a:lnTo>
                      <a:lnTo>
                        <a:pt x="127" y="26"/>
                      </a:lnTo>
                      <a:lnTo>
                        <a:pt x="85" y="26"/>
                      </a:lnTo>
                      <a:lnTo>
                        <a:pt x="36" y="4"/>
                      </a:lnTo>
                      <a:lnTo>
                        <a:pt x="37" y="0"/>
                      </a:lnTo>
                      <a:lnTo>
                        <a:pt x="0" y="4"/>
                      </a:lnTo>
                      <a:lnTo>
                        <a:pt x="1" y="8"/>
                      </a:lnTo>
                      <a:lnTo>
                        <a:pt x="0" y="12"/>
                      </a:lnTo>
                      <a:lnTo>
                        <a:pt x="1" y="14"/>
                      </a:lnTo>
                      <a:lnTo>
                        <a:pt x="4" y="16"/>
                      </a:lnTo>
                      <a:lnTo>
                        <a:pt x="1" y="18"/>
                      </a:lnTo>
                      <a:lnTo>
                        <a:pt x="1" y="19"/>
                      </a:lnTo>
                      <a:lnTo>
                        <a:pt x="1" y="22"/>
                      </a:lnTo>
                      <a:lnTo>
                        <a:pt x="1" y="26"/>
                      </a:lnTo>
                      <a:lnTo>
                        <a:pt x="4" y="27"/>
                      </a:lnTo>
                      <a:lnTo>
                        <a:pt x="1" y="31"/>
                      </a:lnTo>
                      <a:lnTo>
                        <a:pt x="4" y="33"/>
                      </a:lnTo>
                      <a:lnTo>
                        <a:pt x="4" y="35"/>
                      </a:lnTo>
                      <a:lnTo>
                        <a:pt x="4" y="36"/>
                      </a:lnTo>
                      <a:lnTo>
                        <a:pt x="4" y="40"/>
                      </a:lnTo>
                      <a:lnTo>
                        <a:pt x="5" y="43"/>
                      </a:lnTo>
                      <a:lnTo>
                        <a:pt x="5" y="47"/>
                      </a:lnTo>
                      <a:lnTo>
                        <a:pt x="4" y="48"/>
                      </a:lnTo>
                      <a:lnTo>
                        <a:pt x="4" y="49"/>
                      </a:lnTo>
                      <a:lnTo>
                        <a:pt x="6" y="56"/>
                      </a:lnTo>
                      <a:lnTo>
                        <a:pt x="10" y="60"/>
                      </a:lnTo>
                      <a:lnTo>
                        <a:pt x="17" y="67"/>
                      </a:lnTo>
                      <a:lnTo>
                        <a:pt x="20" y="75"/>
                      </a:lnTo>
                      <a:lnTo>
                        <a:pt x="20" y="79"/>
                      </a:lnTo>
                      <a:lnTo>
                        <a:pt x="20" y="83"/>
                      </a:lnTo>
                      <a:lnTo>
                        <a:pt x="17" y="87"/>
                      </a:lnTo>
                      <a:lnTo>
                        <a:pt x="17" y="88"/>
                      </a:lnTo>
                      <a:lnTo>
                        <a:pt x="17" y="91"/>
                      </a:lnTo>
                      <a:lnTo>
                        <a:pt x="18" y="91"/>
                      </a:lnTo>
                      <a:lnTo>
                        <a:pt x="18" y="87"/>
                      </a:lnTo>
                      <a:lnTo>
                        <a:pt x="20" y="88"/>
                      </a:lnTo>
                      <a:lnTo>
                        <a:pt x="20" y="92"/>
                      </a:lnTo>
                      <a:lnTo>
                        <a:pt x="18" y="96"/>
                      </a:lnTo>
                      <a:lnTo>
                        <a:pt x="18" y="92"/>
                      </a:lnTo>
                      <a:lnTo>
                        <a:pt x="17" y="92"/>
                      </a:lnTo>
                      <a:lnTo>
                        <a:pt x="14" y="91"/>
                      </a:lnTo>
                      <a:lnTo>
                        <a:pt x="13" y="88"/>
                      </a:lnTo>
                      <a:lnTo>
                        <a:pt x="10" y="91"/>
                      </a:lnTo>
                      <a:lnTo>
                        <a:pt x="9" y="91"/>
                      </a:lnTo>
                      <a:lnTo>
                        <a:pt x="4" y="88"/>
                      </a:lnTo>
                      <a:lnTo>
                        <a:pt x="4" y="92"/>
                      </a:lnTo>
                      <a:lnTo>
                        <a:pt x="5" y="93"/>
                      </a:lnTo>
                      <a:lnTo>
                        <a:pt x="6" y="96"/>
                      </a:lnTo>
                      <a:lnTo>
                        <a:pt x="9" y="97"/>
                      </a:lnTo>
                      <a:lnTo>
                        <a:pt x="9" y="100"/>
                      </a:lnTo>
                      <a:lnTo>
                        <a:pt x="10" y="101"/>
                      </a:lnTo>
                      <a:lnTo>
                        <a:pt x="13" y="101"/>
                      </a:lnTo>
                      <a:lnTo>
                        <a:pt x="14" y="104"/>
                      </a:lnTo>
                      <a:lnTo>
                        <a:pt x="17" y="105"/>
                      </a:lnTo>
                      <a:lnTo>
                        <a:pt x="18" y="106"/>
                      </a:lnTo>
                      <a:lnTo>
                        <a:pt x="18" y="109"/>
                      </a:lnTo>
                      <a:lnTo>
                        <a:pt x="20" y="109"/>
                      </a:lnTo>
                      <a:lnTo>
                        <a:pt x="22" y="109"/>
                      </a:lnTo>
                      <a:lnTo>
                        <a:pt x="24" y="106"/>
                      </a:lnTo>
                      <a:lnTo>
                        <a:pt x="26" y="106"/>
                      </a:lnTo>
                      <a:lnTo>
                        <a:pt x="30" y="113"/>
                      </a:lnTo>
                      <a:lnTo>
                        <a:pt x="33" y="117"/>
                      </a:lnTo>
                      <a:lnTo>
                        <a:pt x="37" y="120"/>
                      </a:lnTo>
                      <a:lnTo>
                        <a:pt x="37" y="126"/>
                      </a:lnTo>
                      <a:lnTo>
                        <a:pt x="37" y="132"/>
                      </a:lnTo>
                      <a:lnTo>
                        <a:pt x="33" y="137"/>
                      </a:lnTo>
                      <a:lnTo>
                        <a:pt x="33" y="140"/>
                      </a:lnTo>
                      <a:lnTo>
                        <a:pt x="33" y="144"/>
                      </a:lnTo>
                      <a:lnTo>
                        <a:pt x="36" y="145"/>
                      </a:lnTo>
                      <a:lnTo>
                        <a:pt x="40" y="149"/>
                      </a:lnTo>
                      <a:lnTo>
                        <a:pt x="45" y="153"/>
                      </a:lnTo>
                      <a:lnTo>
                        <a:pt x="49" y="157"/>
                      </a:lnTo>
                      <a:lnTo>
                        <a:pt x="54" y="164"/>
                      </a:lnTo>
                      <a:lnTo>
                        <a:pt x="58" y="168"/>
                      </a:lnTo>
                      <a:lnTo>
                        <a:pt x="58" y="174"/>
                      </a:lnTo>
                      <a:lnTo>
                        <a:pt x="58" y="176"/>
                      </a:lnTo>
                      <a:lnTo>
                        <a:pt x="61" y="177"/>
                      </a:lnTo>
                      <a:lnTo>
                        <a:pt x="64" y="176"/>
                      </a:lnTo>
                      <a:lnTo>
                        <a:pt x="70" y="172"/>
                      </a:lnTo>
                      <a:lnTo>
                        <a:pt x="70" y="170"/>
                      </a:lnTo>
                      <a:lnTo>
                        <a:pt x="70" y="168"/>
                      </a:lnTo>
                      <a:lnTo>
                        <a:pt x="68" y="164"/>
                      </a:lnTo>
                      <a:lnTo>
                        <a:pt x="66" y="158"/>
                      </a:lnTo>
                      <a:lnTo>
                        <a:pt x="61" y="150"/>
                      </a:lnTo>
                      <a:lnTo>
                        <a:pt x="61" y="154"/>
                      </a:lnTo>
                      <a:lnTo>
                        <a:pt x="58" y="154"/>
                      </a:lnTo>
                      <a:lnTo>
                        <a:pt x="57" y="153"/>
                      </a:lnTo>
                      <a:lnTo>
                        <a:pt x="54" y="150"/>
                      </a:lnTo>
                      <a:lnTo>
                        <a:pt x="54" y="148"/>
                      </a:lnTo>
                      <a:lnTo>
                        <a:pt x="54" y="145"/>
                      </a:lnTo>
                      <a:lnTo>
                        <a:pt x="57" y="141"/>
                      </a:lnTo>
                      <a:lnTo>
                        <a:pt x="54" y="137"/>
                      </a:lnTo>
                      <a:lnTo>
                        <a:pt x="54" y="130"/>
                      </a:lnTo>
                      <a:lnTo>
                        <a:pt x="53" y="130"/>
                      </a:lnTo>
                      <a:lnTo>
                        <a:pt x="53" y="126"/>
                      </a:lnTo>
                      <a:lnTo>
                        <a:pt x="50" y="118"/>
                      </a:lnTo>
                      <a:lnTo>
                        <a:pt x="50" y="110"/>
                      </a:lnTo>
                      <a:lnTo>
                        <a:pt x="49" y="106"/>
                      </a:lnTo>
                      <a:lnTo>
                        <a:pt x="48" y="105"/>
                      </a:lnTo>
                      <a:lnTo>
                        <a:pt x="48" y="109"/>
                      </a:lnTo>
                      <a:lnTo>
                        <a:pt x="48" y="110"/>
                      </a:lnTo>
                      <a:lnTo>
                        <a:pt x="45" y="106"/>
                      </a:lnTo>
                      <a:lnTo>
                        <a:pt x="45" y="104"/>
                      </a:lnTo>
                      <a:lnTo>
                        <a:pt x="48" y="101"/>
                      </a:lnTo>
                      <a:lnTo>
                        <a:pt x="45" y="100"/>
                      </a:lnTo>
                      <a:lnTo>
                        <a:pt x="44" y="97"/>
                      </a:lnTo>
                      <a:lnTo>
                        <a:pt x="40" y="92"/>
                      </a:lnTo>
                      <a:lnTo>
                        <a:pt x="40" y="88"/>
                      </a:lnTo>
                      <a:lnTo>
                        <a:pt x="37" y="84"/>
                      </a:lnTo>
                      <a:lnTo>
                        <a:pt x="40" y="79"/>
                      </a:lnTo>
                      <a:lnTo>
                        <a:pt x="40" y="76"/>
                      </a:lnTo>
                      <a:lnTo>
                        <a:pt x="37" y="76"/>
                      </a:lnTo>
                      <a:lnTo>
                        <a:pt x="36" y="73"/>
                      </a:lnTo>
                      <a:lnTo>
                        <a:pt x="36" y="69"/>
                      </a:lnTo>
                      <a:lnTo>
                        <a:pt x="33" y="69"/>
                      </a:lnTo>
                      <a:lnTo>
                        <a:pt x="32" y="69"/>
                      </a:lnTo>
                      <a:lnTo>
                        <a:pt x="32" y="61"/>
                      </a:lnTo>
                      <a:lnTo>
                        <a:pt x="28" y="56"/>
                      </a:lnTo>
                      <a:lnTo>
                        <a:pt x="24" y="49"/>
                      </a:lnTo>
                      <a:lnTo>
                        <a:pt x="22" y="47"/>
                      </a:lnTo>
                      <a:lnTo>
                        <a:pt x="24" y="43"/>
                      </a:lnTo>
                      <a:lnTo>
                        <a:pt x="26" y="35"/>
                      </a:lnTo>
                      <a:lnTo>
                        <a:pt x="24" y="31"/>
                      </a:lnTo>
                      <a:lnTo>
                        <a:pt x="26" y="27"/>
                      </a:lnTo>
                      <a:lnTo>
                        <a:pt x="30" y="19"/>
                      </a:lnTo>
                      <a:lnTo>
                        <a:pt x="28" y="16"/>
                      </a:lnTo>
                      <a:lnTo>
                        <a:pt x="28" y="14"/>
                      </a:lnTo>
                      <a:lnTo>
                        <a:pt x="36" y="19"/>
                      </a:lnTo>
                      <a:lnTo>
                        <a:pt x="37" y="22"/>
                      </a:lnTo>
                      <a:lnTo>
                        <a:pt x="40" y="22"/>
                      </a:lnTo>
                      <a:lnTo>
                        <a:pt x="44" y="19"/>
                      </a:lnTo>
                      <a:lnTo>
                        <a:pt x="45" y="22"/>
                      </a:lnTo>
                      <a:lnTo>
                        <a:pt x="45" y="23"/>
                      </a:lnTo>
                      <a:lnTo>
                        <a:pt x="45" y="26"/>
                      </a:lnTo>
                      <a:lnTo>
                        <a:pt x="48" y="26"/>
                      </a:lnTo>
                      <a:lnTo>
                        <a:pt x="49" y="27"/>
                      </a:lnTo>
                      <a:lnTo>
                        <a:pt x="53" y="30"/>
                      </a:lnTo>
                      <a:lnTo>
                        <a:pt x="50" y="31"/>
                      </a:lnTo>
                      <a:lnTo>
                        <a:pt x="49" y="35"/>
                      </a:lnTo>
                      <a:lnTo>
                        <a:pt x="50" y="40"/>
                      </a:lnTo>
                      <a:lnTo>
                        <a:pt x="50" y="47"/>
                      </a:lnTo>
                      <a:lnTo>
                        <a:pt x="50" y="49"/>
                      </a:lnTo>
                      <a:lnTo>
                        <a:pt x="53" y="56"/>
                      </a:lnTo>
                      <a:lnTo>
                        <a:pt x="53" y="60"/>
                      </a:lnTo>
                      <a:lnTo>
                        <a:pt x="53" y="61"/>
                      </a:lnTo>
                      <a:lnTo>
                        <a:pt x="54" y="61"/>
                      </a:lnTo>
                      <a:lnTo>
                        <a:pt x="54" y="65"/>
                      </a:lnTo>
                      <a:lnTo>
                        <a:pt x="54" y="67"/>
                      </a:lnTo>
                      <a:lnTo>
                        <a:pt x="54" y="69"/>
                      </a:lnTo>
                      <a:lnTo>
                        <a:pt x="57" y="73"/>
                      </a:lnTo>
                      <a:lnTo>
                        <a:pt x="58" y="76"/>
                      </a:lnTo>
                      <a:lnTo>
                        <a:pt x="61" y="80"/>
                      </a:lnTo>
                      <a:lnTo>
                        <a:pt x="62" y="84"/>
                      </a:lnTo>
                      <a:lnTo>
                        <a:pt x="66" y="87"/>
                      </a:lnTo>
                      <a:lnTo>
                        <a:pt x="68" y="88"/>
                      </a:lnTo>
                      <a:lnTo>
                        <a:pt x="68" y="87"/>
                      </a:lnTo>
                      <a:lnTo>
                        <a:pt x="70" y="88"/>
                      </a:lnTo>
                      <a:lnTo>
                        <a:pt x="74" y="88"/>
                      </a:lnTo>
                      <a:lnTo>
                        <a:pt x="72" y="91"/>
                      </a:lnTo>
                      <a:lnTo>
                        <a:pt x="70" y="92"/>
                      </a:lnTo>
                      <a:lnTo>
                        <a:pt x="70" y="97"/>
                      </a:lnTo>
                      <a:lnTo>
                        <a:pt x="72" y="100"/>
                      </a:lnTo>
                      <a:lnTo>
                        <a:pt x="74" y="101"/>
                      </a:lnTo>
                      <a:lnTo>
                        <a:pt x="77" y="101"/>
                      </a:lnTo>
                      <a:lnTo>
                        <a:pt x="77" y="104"/>
                      </a:lnTo>
                      <a:lnTo>
                        <a:pt x="77" y="105"/>
                      </a:lnTo>
                      <a:lnTo>
                        <a:pt x="79" y="109"/>
                      </a:lnTo>
                      <a:lnTo>
                        <a:pt x="81" y="109"/>
                      </a:lnTo>
                      <a:lnTo>
                        <a:pt x="83" y="109"/>
                      </a:lnTo>
                      <a:lnTo>
                        <a:pt x="85" y="113"/>
                      </a:lnTo>
                      <a:lnTo>
                        <a:pt x="85" y="114"/>
                      </a:lnTo>
                      <a:lnTo>
                        <a:pt x="87" y="114"/>
                      </a:lnTo>
                      <a:lnTo>
                        <a:pt x="87" y="117"/>
                      </a:lnTo>
                      <a:lnTo>
                        <a:pt x="85" y="117"/>
                      </a:lnTo>
                      <a:lnTo>
                        <a:pt x="85" y="118"/>
                      </a:lnTo>
                      <a:lnTo>
                        <a:pt x="83" y="118"/>
                      </a:lnTo>
                      <a:lnTo>
                        <a:pt x="81" y="120"/>
                      </a:lnTo>
                      <a:lnTo>
                        <a:pt x="79" y="128"/>
                      </a:lnTo>
                      <a:lnTo>
                        <a:pt x="81" y="126"/>
                      </a:lnTo>
                      <a:lnTo>
                        <a:pt x="81" y="128"/>
                      </a:lnTo>
                      <a:lnTo>
                        <a:pt x="83" y="128"/>
                      </a:lnTo>
                      <a:lnTo>
                        <a:pt x="87" y="128"/>
                      </a:lnTo>
                      <a:lnTo>
                        <a:pt x="85" y="130"/>
                      </a:lnTo>
                      <a:lnTo>
                        <a:pt x="85" y="132"/>
                      </a:lnTo>
                      <a:lnTo>
                        <a:pt x="87" y="130"/>
                      </a:lnTo>
                      <a:lnTo>
                        <a:pt x="89" y="133"/>
                      </a:lnTo>
                      <a:lnTo>
                        <a:pt x="93" y="136"/>
                      </a:lnTo>
                      <a:lnTo>
                        <a:pt x="94" y="136"/>
                      </a:lnTo>
                      <a:lnTo>
                        <a:pt x="94" y="137"/>
                      </a:lnTo>
                      <a:lnTo>
                        <a:pt x="97" y="137"/>
                      </a:lnTo>
                      <a:lnTo>
                        <a:pt x="98" y="140"/>
                      </a:lnTo>
                      <a:lnTo>
                        <a:pt x="98" y="144"/>
                      </a:lnTo>
                      <a:lnTo>
                        <a:pt x="98" y="148"/>
                      </a:lnTo>
                      <a:lnTo>
                        <a:pt x="101" y="149"/>
                      </a:lnTo>
                      <a:lnTo>
                        <a:pt x="107" y="158"/>
                      </a:lnTo>
                      <a:lnTo>
                        <a:pt x="115" y="168"/>
                      </a:lnTo>
                      <a:lnTo>
                        <a:pt x="121" y="177"/>
                      </a:lnTo>
                      <a:lnTo>
                        <a:pt x="125" y="181"/>
                      </a:lnTo>
                      <a:lnTo>
                        <a:pt x="125" y="187"/>
                      </a:lnTo>
                      <a:lnTo>
                        <a:pt x="125" y="193"/>
                      </a:lnTo>
                      <a:lnTo>
                        <a:pt x="125" y="197"/>
                      </a:lnTo>
                      <a:lnTo>
                        <a:pt x="131" y="205"/>
                      </a:lnTo>
                      <a:lnTo>
                        <a:pt x="131" y="206"/>
                      </a:lnTo>
                      <a:lnTo>
                        <a:pt x="127" y="210"/>
                      </a:lnTo>
                      <a:lnTo>
                        <a:pt x="123" y="218"/>
                      </a:lnTo>
                      <a:lnTo>
                        <a:pt x="125" y="218"/>
                      </a:lnTo>
                      <a:lnTo>
                        <a:pt x="127" y="218"/>
                      </a:lnTo>
                      <a:lnTo>
                        <a:pt x="127" y="219"/>
                      </a:lnTo>
                      <a:lnTo>
                        <a:pt x="123" y="221"/>
                      </a:lnTo>
                      <a:lnTo>
                        <a:pt x="121" y="221"/>
                      </a:lnTo>
                      <a:lnTo>
                        <a:pt x="119" y="223"/>
                      </a:lnTo>
                      <a:lnTo>
                        <a:pt x="119" y="227"/>
                      </a:lnTo>
                      <a:lnTo>
                        <a:pt x="121" y="231"/>
                      </a:lnTo>
                      <a:lnTo>
                        <a:pt x="125" y="238"/>
                      </a:lnTo>
                      <a:lnTo>
                        <a:pt x="127" y="242"/>
                      </a:lnTo>
                      <a:lnTo>
                        <a:pt x="133" y="246"/>
                      </a:lnTo>
                      <a:lnTo>
                        <a:pt x="134" y="246"/>
                      </a:lnTo>
                      <a:lnTo>
                        <a:pt x="137" y="247"/>
                      </a:lnTo>
                      <a:lnTo>
                        <a:pt x="141" y="251"/>
                      </a:lnTo>
                      <a:lnTo>
                        <a:pt x="145" y="254"/>
                      </a:lnTo>
                      <a:lnTo>
                        <a:pt x="146" y="259"/>
                      </a:lnTo>
                      <a:lnTo>
                        <a:pt x="151" y="263"/>
                      </a:lnTo>
                      <a:lnTo>
                        <a:pt x="158" y="264"/>
                      </a:lnTo>
                      <a:lnTo>
                        <a:pt x="163" y="267"/>
                      </a:lnTo>
                      <a:lnTo>
                        <a:pt x="167" y="267"/>
                      </a:lnTo>
                      <a:lnTo>
                        <a:pt x="168" y="267"/>
                      </a:lnTo>
                      <a:lnTo>
                        <a:pt x="171" y="268"/>
                      </a:lnTo>
                      <a:lnTo>
                        <a:pt x="176" y="272"/>
                      </a:lnTo>
                      <a:lnTo>
                        <a:pt x="180" y="278"/>
                      </a:lnTo>
                      <a:lnTo>
                        <a:pt x="188" y="282"/>
                      </a:lnTo>
                      <a:lnTo>
                        <a:pt x="198" y="286"/>
                      </a:lnTo>
                      <a:lnTo>
                        <a:pt x="203" y="290"/>
                      </a:lnTo>
                      <a:lnTo>
                        <a:pt x="208" y="291"/>
                      </a:lnTo>
                      <a:lnTo>
                        <a:pt x="215" y="291"/>
                      </a:lnTo>
                      <a:lnTo>
                        <a:pt x="216" y="294"/>
                      </a:lnTo>
                      <a:lnTo>
                        <a:pt x="219" y="295"/>
                      </a:lnTo>
                      <a:lnTo>
                        <a:pt x="222" y="298"/>
                      </a:lnTo>
                      <a:lnTo>
                        <a:pt x="224" y="299"/>
                      </a:lnTo>
                      <a:lnTo>
                        <a:pt x="228" y="302"/>
                      </a:lnTo>
                      <a:lnTo>
                        <a:pt x="230" y="303"/>
                      </a:lnTo>
                      <a:lnTo>
                        <a:pt x="234" y="306"/>
                      </a:lnTo>
                      <a:lnTo>
                        <a:pt x="239" y="306"/>
                      </a:lnTo>
                      <a:lnTo>
                        <a:pt x="243" y="307"/>
                      </a:lnTo>
                      <a:lnTo>
                        <a:pt x="248" y="308"/>
                      </a:lnTo>
                      <a:lnTo>
                        <a:pt x="252" y="308"/>
                      </a:lnTo>
                      <a:lnTo>
                        <a:pt x="265" y="306"/>
                      </a:lnTo>
                      <a:lnTo>
                        <a:pt x="272" y="302"/>
                      </a:lnTo>
                      <a:lnTo>
                        <a:pt x="279" y="299"/>
                      </a:lnTo>
                      <a:lnTo>
                        <a:pt x="276" y="299"/>
                      </a:lnTo>
                      <a:lnTo>
                        <a:pt x="277" y="295"/>
                      </a:lnTo>
                      <a:lnTo>
                        <a:pt x="279" y="295"/>
                      </a:lnTo>
                      <a:lnTo>
                        <a:pt x="279" y="298"/>
                      </a:lnTo>
                      <a:lnTo>
                        <a:pt x="283" y="298"/>
                      </a:lnTo>
                      <a:lnTo>
                        <a:pt x="279" y="299"/>
                      </a:lnTo>
                      <a:lnTo>
                        <a:pt x="287" y="302"/>
                      </a:lnTo>
                      <a:lnTo>
                        <a:pt x="285" y="299"/>
                      </a:lnTo>
                      <a:lnTo>
                        <a:pt x="285" y="298"/>
                      </a:lnTo>
                      <a:lnTo>
                        <a:pt x="292" y="303"/>
                      </a:lnTo>
                      <a:lnTo>
                        <a:pt x="299" y="308"/>
                      </a:lnTo>
                      <a:lnTo>
                        <a:pt x="304" y="315"/>
                      </a:lnTo>
                      <a:lnTo>
                        <a:pt x="308" y="316"/>
                      </a:lnTo>
                      <a:lnTo>
                        <a:pt x="309" y="320"/>
                      </a:lnTo>
                      <a:lnTo>
                        <a:pt x="312" y="324"/>
                      </a:lnTo>
                      <a:lnTo>
                        <a:pt x="316" y="329"/>
                      </a:lnTo>
                      <a:lnTo>
                        <a:pt x="316" y="328"/>
                      </a:lnTo>
                      <a:lnTo>
                        <a:pt x="316" y="328"/>
                      </a:lnTo>
                      <a:lnTo>
                        <a:pt x="317" y="326"/>
                      </a:lnTo>
                      <a:lnTo>
                        <a:pt x="317" y="322"/>
                      </a:lnTo>
                      <a:lnTo>
                        <a:pt x="319" y="320"/>
                      </a:lnTo>
                      <a:lnTo>
                        <a:pt x="319" y="316"/>
                      </a:lnTo>
                      <a:lnTo>
                        <a:pt x="319" y="315"/>
                      </a:lnTo>
                      <a:lnTo>
                        <a:pt x="325" y="303"/>
                      </a:lnTo>
                      <a:lnTo>
                        <a:pt x="326" y="302"/>
                      </a:lnTo>
                      <a:lnTo>
                        <a:pt x="330" y="302"/>
                      </a:lnTo>
                      <a:lnTo>
                        <a:pt x="336" y="302"/>
                      </a:lnTo>
                      <a:lnTo>
                        <a:pt x="342" y="302"/>
                      </a:lnTo>
                      <a:lnTo>
                        <a:pt x="348" y="302"/>
                      </a:lnTo>
                      <a:lnTo>
                        <a:pt x="348" y="295"/>
                      </a:lnTo>
                      <a:lnTo>
                        <a:pt x="346" y="294"/>
                      </a:lnTo>
                      <a:lnTo>
                        <a:pt x="344" y="290"/>
                      </a:lnTo>
                      <a:lnTo>
                        <a:pt x="342" y="288"/>
                      </a:lnTo>
                      <a:lnTo>
                        <a:pt x="338" y="284"/>
                      </a:lnTo>
                      <a:lnTo>
                        <a:pt x="334" y="280"/>
                      </a:lnTo>
                      <a:lnTo>
                        <a:pt x="338" y="280"/>
                      </a:lnTo>
                      <a:lnTo>
                        <a:pt x="340" y="280"/>
                      </a:lnTo>
                      <a:lnTo>
                        <a:pt x="342" y="278"/>
                      </a:lnTo>
                      <a:lnTo>
                        <a:pt x="342" y="275"/>
                      </a:lnTo>
                      <a:lnTo>
                        <a:pt x="344" y="271"/>
                      </a:lnTo>
                      <a:lnTo>
                        <a:pt x="346" y="268"/>
                      </a:lnTo>
                      <a:lnTo>
                        <a:pt x="349" y="268"/>
                      </a:lnTo>
                      <a:lnTo>
                        <a:pt x="357" y="271"/>
                      </a:lnTo>
                      <a:lnTo>
                        <a:pt x="373" y="271"/>
                      </a:lnTo>
                      <a:lnTo>
                        <a:pt x="372" y="275"/>
                      </a:lnTo>
                      <a:lnTo>
                        <a:pt x="373" y="272"/>
                      </a:lnTo>
                      <a:lnTo>
                        <a:pt x="374" y="268"/>
                      </a:lnTo>
                      <a:lnTo>
                        <a:pt x="374" y="267"/>
                      </a:lnTo>
                      <a:lnTo>
                        <a:pt x="376" y="268"/>
                      </a:lnTo>
                      <a:lnTo>
                        <a:pt x="380" y="262"/>
                      </a:lnTo>
                      <a:lnTo>
                        <a:pt x="384" y="259"/>
                      </a:lnTo>
                      <a:lnTo>
                        <a:pt x="388" y="258"/>
                      </a:lnTo>
                      <a:lnTo>
                        <a:pt x="388" y="255"/>
                      </a:lnTo>
                      <a:lnTo>
                        <a:pt x="392" y="251"/>
                      </a:lnTo>
                      <a:lnTo>
                        <a:pt x="392" y="258"/>
                      </a:lnTo>
                      <a:lnTo>
                        <a:pt x="392" y="262"/>
                      </a:lnTo>
                      <a:lnTo>
                        <a:pt x="393" y="263"/>
                      </a:lnTo>
                      <a:lnTo>
                        <a:pt x="396" y="258"/>
                      </a:lnTo>
                      <a:lnTo>
                        <a:pt x="397" y="251"/>
                      </a:lnTo>
                      <a:lnTo>
                        <a:pt x="404" y="242"/>
                      </a:lnTo>
                      <a:lnTo>
                        <a:pt x="400" y="245"/>
                      </a:lnTo>
                      <a:lnTo>
                        <a:pt x="400" y="242"/>
                      </a:lnTo>
                      <a:lnTo>
                        <a:pt x="401" y="241"/>
                      </a:lnTo>
                      <a:lnTo>
                        <a:pt x="404" y="238"/>
                      </a:lnTo>
                      <a:lnTo>
                        <a:pt x="400" y="238"/>
                      </a:lnTo>
                      <a:lnTo>
                        <a:pt x="404" y="234"/>
                      </a:lnTo>
                      <a:lnTo>
                        <a:pt x="404" y="233"/>
                      </a:lnTo>
                      <a:lnTo>
                        <a:pt x="405" y="231"/>
                      </a:lnTo>
                      <a:lnTo>
                        <a:pt x="405" y="229"/>
                      </a:lnTo>
                      <a:lnTo>
                        <a:pt x="409" y="223"/>
                      </a:lnTo>
                      <a:lnTo>
                        <a:pt x="414" y="218"/>
                      </a:lnTo>
                      <a:lnTo>
                        <a:pt x="418" y="211"/>
                      </a:lnTo>
                      <a:lnTo>
                        <a:pt x="418" y="207"/>
                      </a:lnTo>
                      <a:lnTo>
                        <a:pt x="418" y="205"/>
                      </a:lnTo>
                      <a:lnTo>
                        <a:pt x="417" y="202"/>
                      </a:lnTo>
                      <a:lnTo>
                        <a:pt x="417" y="202"/>
                      </a:lnTo>
                      <a:lnTo>
                        <a:pt x="417" y="202"/>
                      </a:lnTo>
                      <a:lnTo>
                        <a:pt x="417" y="202"/>
                      </a:lnTo>
                      <a:lnTo>
                        <a:pt x="417" y="202"/>
                      </a:lnTo>
                      <a:lnTo>
                        <a:pt x="417" y="202"/>
                      </a:lnTo>
                      <a:lnTo>
                        <a:pt x="417" y="202"/>
                      </a:lnTo>
                      <a:close/>
                      <a:moveTo>
                        <a:pt x="252" y="198"/>
                      </a:moveTo>
                      <a:lnTo>
                        <a:pt x="248" y="193"/>
                      </a:lnTo>
                      <a:lnTo>
                        <a:pt x="252" y="202"/>
                      </a:lnTo>
                      <a:lnTo>
                        <a:pt x="252" y="198"/>
                      </a:lnTo>
                      <a:lnTo>
                        <a:pt x="252" y="198"/>
                      </a:lnTo>
                      <a:lnTo>
                        <a:pt x="252" y="198"/>
                      </a:lnTo>
                      <a:lnTo>
                        <a:pt x="252" y="198"/>
                      </a:lnTo>
                      <a:lnTo>
                        <a:pt x="252" y="198"/>
                      </a:lnTo>
                      <a:lnTo>
                        <a:pt x="252" y="198"/>
                      </a:lnTo>
                      <a:lnTo>
                        <a:pt x="252" y="198"/>
                      </a:lnTo>
                      <a:close/>
                    </a:path>
                  </a:pathLst>
                </a:custGeom>
                <a:solidFill>
                  <a:schemeClr val="accent1"/>
                </a:solidFill>
                <a:ln w="3175">
                  <a:solidFill>
                    <a:schemeClr val="bg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84" name="Freeform 120">
                  <a:extLst>
                    <a:ext uri="{FF2B5EF4-FFF2-40B4-BE49-F238E27FC236}">
                      <a16:creationId xmlns:a16="http://schemas.microsoft.com/office/drawing/2014/main" id="{71BAB12F-16B2-D231-9390-3E014E4E05B2}"/>
                    </a:ext>
                  </a:extLst>
                </p:cNvPr>
                <p:cNvSpPr>
                  <a:spLocks noChangeAspect="1" noEditPoints="1"/>
                </p:cNvSpPr>
                <p:nvPr/>
              </p:nvSpPr>
              <p:spPr bwMode="auto">
                <a:xfrm>
                  <a:off x="2956166" y="4625953"/>
                  <a:ext cx="518883" cy="1186009"/>
                </a:xfrm>
                <a:custGeom>
                  <a:avLst/>
                  <a:gdLst>
                    <a:gd name="T0" fmla="*/ 220 w 255"/>
                    <a:gd name="T1" fmla="*/ 525 h 596"/>
                    <a:gd name="T2" fmla="*/ 216 w 255"/>
                    <a:gd name="T3" fmla="*/ 536 h 596"/>
                    <a:gd name="T4" fmla="*/ 223 w 255"/>
                    <a:gd name="T5" fmla="*/ 537 h 596"/>
                    <a:gd name="T6" fmla="*/ 235 w 255"/>
                    <a:gd name="T7" fmla="*/ 528 h 596"/>
                    <a:gd name="T8" fmla="*/ 239 w 255"/>
                    <a:gd name="T9" fmla="*/ 524 h 596"/>
                    <a:gd name="T10" fmla="*/ 233 w 255"/>
                    <a:gd name="T11" fmla="*/ 544 h 596"/>
                    <a:gd name="T12" fmla="*/ 240 w 255"/>
                    <a:gd name="T13" fmla="*/ 533 h 596"/>
                    <a:gd name="T14" fmla="*/ 253 w 255"/>
                    <a:gd name="T15" fmla="*/ 527 h 596"/>
                    <a:gd name="T16" fmla="*/ 217 w 255"/>
                    <a:gd name="T17" fmla="*/ 524 h 596"/>
                    <a:gd name="T18" fmla="*/ 174 w 255"/>
                    <a:gd name="T19" fmla="*/ 565 h 596"/>
                    <a:gd name="T20" fmla="*/ 180 w 255"/>
                    <a:gd name="T21" fmla="*/ 590 h 596"/>
                    <a:gd name="T22" fmla="*/ 227 w 255"/>
                    <a:gd name="T23" fmla="*/ 593 h 596"/>
                    <a:gd name="T24" fmla="*/ 208 w 255"/>
                    <a:gd name="T25" fmla="*/ 529 h 596"/>
                    <a:gd name="T26" fmla="*/ 209 w 255"/>
                    <a:gd name="T27" fmla="*/ 529 h 596"/>
                    <a:gd name="T28" fmla="*/ 146 w 255"/>
                    <a:gd name="T29" fmla="*/ 536 h 596"/>
                    <a:gd name="T30" fmla="*/ 144 w 255"/>
                    <a:gd name="T31" fmla="*/ 512 h 596"/>
                    <a:gd name="T32" fmla="*/ 148 w 255"/>
                    <a:gd name="T33" fmla="*/ 495 h 596"/>
                    <a:gd name="T34" fmla="*/ 162 w 255"/>
                    <a:gd name="T35" fmla="*/ 470 h 596"/>
                    <a:gd name="T36" fmla="*/ 130 w 255"/>
                    <a:gd name="T37" fmla="*/ 426 h 596"/>
                    <a:gd name="T38" fmla="*/ 148 w 255"/>
                    <a:gd name="T39" fmla="*/ 411 h 596"/>
                    <a:gd name="T40" fmla="*/ 154 w 255"/>
                    <a:gd name="T41" fmla="*/ 382 h 596"/>
                    <a:gd name="T42" fmla="*/ 163 w 255"/>
                    <a:gd name="T43" fmla="*/ 377 h 596"/>
                    <a:gd name="T44" fmla="*/ 144 w 255"/>
                    <a:gd name="T45" fmla="*/ 371 h 596"/>
                    <a:gd name="T46" fmla="*/ 132 w 255"/>
                    <a:gd name="T47" fmla="*/ 345 h 596"/>
                    <a:gd name="T48" fmla="*/ 167 w 255"/>
                    <a:gd name="T49" fmla="*/ 333 h 596"/>
                    <a:gd name="T50" fmla="*/ 170 w 255"/>
                    <a:gd name="T51" fmla="*/ 312 h 596"/>
                    <a:gd name="T52" fmla="*/ 236 w 255"/>
                    <a:gd name="T53" fmla="*/ 275 h 596"/>
                    <a:gd name="T54" fmla="*/ 211 w 255"/>
                    <a:gd name="T55" fmla="*/ 237 h 596"/>
                    <a:gd name="T56" fmla="*/ 196 w 255"/>
                    <a:gd name="T57" fmla="*/ 206 h 596"/>
                    <a:gd name="T58" fmla="*/ 194 w 255"/>
                    <a:gd name="T59" fmla="*/ 171 h 596"/>
                    <a:gd name="T60" fmla="*/ 203 w 255"/>
                    <a:gd name="T61" fmla="*/ 143 h 596"/>
                    <a:gd name="T62" fmla="*/ 231 w 255"/>
                    <a:gd name="T63" fmla="*/ 106 h 596"/>
                    <a:gd name="T64" fmla="*/ 233 w 255"/>
                    <a:gd name="T65" fmla="*/ 69 h 596"/>
                    <a:gd name="T66" fmla="*/ 223 w 255"/>
                    <a:gd name="T67" fmla="*/ 93 h 596"/>
                    <a:gd name="T68" fmla="*/ 200 w 255"/>
                    <a:gd name="T69" fmla="*/ 103 h 596"/>
                    <a:gd name="T70" fmla="*/ 175 w 255"/>
                    <a:gd name="T71" fmla="*/ 86 h 596"/>
                    <a:gd name="T72" fmla="*/ 167 w 255"/>
                    <a:gd name="T73" fmla="*/ 56 h 596"/>
                    <a:gd name="T74" fmla="*/ 113 w 255"/>
                    <a:gd name="T75" fmla="*/ 26 h 596"/>
                    <a:gd name="T76" fmla="*/ 79 w 255"/>
                    <a:gd name="T77" fmla="*/ 4 h 596"/>
                    <a:gd name="T78" fmla="*/ 38 w 255"/>
                    <a:gd name="T79" fmla="*/ 0 h 596"/>
                    <a:gd name="T80" fmla="*/ 25 w 255"/>
                    <a:gd name="T81" fmla="*/ 42 h 596"/>
                    <a:gd name="T82" fmla="*/ 16 w 255"/>
                    <a:gd name="T83" fmla="*/ 79 h 596"/>
                    <a:gd name="T84" fmla="*/ 5 w 255"/>
                    <a:gd name="T85" fmla="*/ 118 h 596"/>
                    <a:gd name="T86" fmla="*/ 4 w 255"/>
                    <a:gd name="T87" fmla="*/ 160 h 596"/>
                    <a:gd name="T88" fmla="*/ 13 w 255"/>
                    <a:gd name="T89" fmla="*/ 198 h 596"/>
                    <a:gd name="T90" fmla="*/ 25 w 255"/>
                    <a:gd name="T91" fmla="*/ 224 h 596"/>
                    <a:gd name="T92" fmla="*/ 22 w 255"/>
                    <a:gd name="T93" fmla="*/ 261 h 596"/>
                    <a:gd name="T94" fmla="*/ 30 w 255"/>
                    <a:gd name="T95" fmla="*/ 302 h 596"/>
                    <a:gd name="T96" fmla="*/ 29 w 255"/>
                    <a:gd name="T97" fmla="*/ 332 h 596"/>
                    <a:gd name="T98" fmla="*/ 40 w 255"/>
                    <a:gd name="T99" fmla="*/ 368 h 596"/>
                    <a:gd name="T100" fmla="*/ 49 w 255"/>
                    <a:gd name="T101" fmla="*/ 394 h 596"/>
                    <a:gd name="T102" fmla="*/ 66 w 255"/>
                    <a:gd name="T103" fmla="*/ 411 h 596"/>
                    <a:gd name="T104" fmla="*/ 65 w 255"/>
                    <a:gd name="T105" fmla="*/ 430 h 596"/>
                    <a:gd name="T106" fmla="*/ 74 w 255"/>
                    <a:gd name="T107" fmla="*/ 459 h 596"/>
                    <a:gd name="T108" fmla="*/ 75 w 255"/>
                    <a:gd name="T109" fmla="*/ 490 h 596"/>
                    <a:gd name="T110" fmla="*/ 74 w 255"/>
                    <a:gd name="T111" fmla="*/ 510 h 596"/>
                    <a:gd name="T112" fmla="*/ 95 w 255"/>
                    <a:gd name="T113" fmla="*/ 519 h 596"/>
                    <a:gd name="T114" fmla="*/ 122 w 255"/>
                    <a:gd name="T115" fmla="*/ 543 h 596"/>
                    <a:gd name="T116" fmla="*/ 163 w 255"/>
                    <a:gd name="T117" fmla="*/ 549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596">
                      <a:moveTo>
                        <a:pt x="235" y="528"/>
                      </a:moveTo>
                      <a:lnTo>
                        <a:pt x="236" y="525"/>
                      </a:lnTo>
                      <a:lnTo>
                        <a:pt x="236" y="524"/>
                      </a:lnTo>
                      <a:lnTo>
                        <a:pt x="235" y="524"/>
                      </a:lnTo>
                      <a:lnTo>
                        <a:pt x="235" y="523"/>
                      </a:lnTo>
                      <a:lnTo>
                        <a:pt x="233" y="524"/>
                      </a:lnTo>
                      <a:lnTo>
                        <a:pt x="233" y="525"/>
                      </a:lnTo>
                      <a:lnTo>
                        <a:pt x="225" y="524"/>
                      </a:lnTo>
                      <a:lnTo>
                        <a:pt x="224" y="525"/>
                      </a:lnTo>
                      <a:lnTo>
                        <a:pt x="220" y="524"/>
                      </a:lnTo>
                      <a:lnTo>
                        <a:pt x="220" y="525"/>
                      </a:lnTo>
                      <a:lnTo>
                        <a:pt x="219" y="527"/>
                      </a:lnTo>
                      <a:lnTo>
                        <a:pt x="220" y="527"/>
                      </a:lnTo>
                      <a:lnTo>
                        <a:pt x="221" y="527"/>
                      </a:lnTo>
                      <a:lnTo>
                        <a:pt x="225" y="531"/>
                      </a:lnTo>
                      <a:lnTo>
                        <a:pt x="223" y="531"/>
                      </a:lnTo>
                      <a:lnTo>
                        <a:pt x="221" y="533"/>
                      </a:lnTo>
                      <a:lnTo>
                        <a:pt x="220" y="533"/>
                      </a:lnTo>
                      <a:lnTo>
                        <a:pt x="217" y="535"/>
                      </a:lnTo>
                      <a:lnTo>
                        <a:pt x="220" y="536"/>
                      </a:lnTo>
                      <a:lnTo>
                        <a:pt x="219" y="536"/>
                      </a:lnTo>
                      <a:lnTo>
                        <a:pt x="216" y="536"/>
                      </a:lnTo>
                      <a:lnTo>
                        <a:pt x="215" y="536"/>
                      </a:lnTo>
                      <a:lnTo>
                        <a:pt x="215" y="537"/>
                      </a:lnTo>
                      <a:lnTo>
                        <a:pt x="212" y="537"/>
                      </a:lnTo>
                      <a:lnTo>
                        <a:pt x="212" y="539"/>
                      </a:lnTo>
                      <a:lnTo>
                        <a:pt x="215" y="541"/>
                      </a:lnTo>
                      <a:lnTo>
                        <a:pt x="215" y="540"/>
                      </a:lnTo>
                      <a:lnTo>
                        <a:pt x="216" y="540"/>
                      </a:lnTo>
                      <a:lnTo>
                        <a:pt x="217" y="543"/>
                      </a:lnTo>
                      <a:lnTo>
                        <a:pt x="220" y="540"/>
                      </a:lnTo>
                      <a:lnTo>
                        <a:pt x="223" y="539"/>
                      </a:lnTo>
                      <a:lnTo>
                        <a:pt x="223" y="537"/>
                      </a:lnTo>
                      <a:lnTo>
                        <a:pt x="225" y="536"/>
                      </a:lnTo>
                      <a:lnTo>
                        <a:pt x="227" y="537"/>
                      </a:lnTo>
                      <a:lnTo>
                        <a:pt x="228" y="536"/>
                      </a:lnTo>
                      <a:lnTo>
                        <a:pt x="229" y="533"/>
                      </a:lnTo>
                      <a:lnTo>
                        <a:pt x="231" y="533"/>
                      </a:lnTo>
                      <a:lnTo>
                        <a:pt x="233" y="528"/>
                      </a:lnTo>
                      <a:lnTo>
                        <a:pt x="235" y="528"/>
                      </a:lnTo>
                      <a:lnTo>
                        <a:pt x="235" y="528"/>
                      </a:lnTo>
                      <a:lnTo>
                        <a:pt x="235" y="528"/>
                      </a:lnTo>
                      <a:lnTo>
                        <a:pt x="235" y="528"/>
                      </a:lnTo>
                      <a:lnTo>
                        <a:pt x="235" y="528"/>
                      </a:lnTo>
                      <a:lnTo>
                        <a:pt x="235" y="528"/>
                      </a:lnTo>
                      <a:lnTo>
                        <a:pt x="235" y="528"/>
                      </a:lnTo>
                      <a:close/>
                      <a:moveTo>
                        <a:pt x="253" y="527"/>
                      </a:moveTo>
                      <a:lnTo>
                        <a:pt x="255" y="527"/>
                      </a:lnTo>
                      <a:lnTo>
                        <a:pt x="252" y="524"/>
                      </a:lnTo>
                      <a:lnTo>
                        <a:pt x="251" y="524"/>
                      </a:lnTo>
                      <a:lnTo>
                        <a:pt x="248" y="524"/>
                      </a:lnTo>
                      <a:lnTo>
                        <a:pt x="245" y="521"/>
                      </a:lnTo>
                      <a:lnTo>
                        <a:pt x="243" y="521"/>
                      </a:lnTo>
                      <a:lnTo>
                        <a:pt x="240" y="521"/>
                      </a:lnTo>
                      <a:lnTo>
                        <a:pt x="239" y="524"/>
                      </a:lnTo>
                      <a:lnTo>
                        <a:pt x="237" y="524"/>
                      </a:lnTo>
                      <a:lnTo>
                        <a:pt x="239" y="532"/>
                      </a:lnTo>
                      <a:lnTo>
                        <a:pt x="237" y="531"/>
                      </a:lnTo>
                      <a:lnTo>
                        <a:pt x="235" y="531"/>
                      </a:lnTo>
                      <a:lnTo>
                        <a:pt x="233" y="532"/>
                      </a:lnTo>
                      <a:lnTo>
                        <a:pt x="232" y="533"/>
                      </a:lnTo>
                      <a:lnTo>
                        <a:pt x="231" y="533"/>
                      </a:lnTo>
                      <a:lnTo>
                        <a:pt x="231" y="539"/>
                      </a:lnTo>
                      <a:lnTo>
                        <a:pt x="231" y="540"/>
                      </a:lnTo>
                      <a:lnTo>
                        <a:pt x="232" y="543"/>
                      </a:lnTo>
                      <a:lnTo>
                        <a:pt x="233" y="544"/>
                      </a:lnTo>
                      <a:lnTo>
                        <a:pt x="235" y="540"/>
                      </a:lnTo>
                      <a:lnTo>
                        <a:pt x="236" y="541"/>
                      </a:lnTo>
                      <a:lnTo>
                        <a:pt x="239" y="541"/>
                      </a:lnTo>
                      <a:lnTo>
                        <a:pt x="237" y="540"/>
                      </a:lnTo>
                      <a:lnTo>
                        <a:pt x="237" y="537"/>
                      </a:lnTo>
                      <a:lnTo>
                        <a:pt x="239" y="537"/>
                      </a:lnTo>
                      <a:lnTo>
                        <a:pt x="241" y="537"/>
                      </a:lnTo>
                      <a:lnTo>
                        <a:pt x="243" y="539"/>
                      </a:lnTo>
                      <a:lnTo>
                        <a:pt x="243" y="537"/>
                      </a:lnTo>
                      <a:lnTo>
                        <a:pt x="240" y="535"/>
                      </a:lnTo>
                      <a:lnTo>
                        <a:pt x="240" y="533"/>
                      </a:lnTo>
                      <a:lnTo>
                        <a:pt x="241" y="533"/>
                      </a:lnTo>
                      <a:lnTo>
                        <a:pt x="248" y="533"/>
                      </a:lnTo>
                      <a:lnTo>
                        <a:pt x="249" y="533"/>
                      </a:lnTo>
                      <a:lnTo>
                        <a:pt x="252" y="531"/>
                      </a:lnTo>
                      <a:lnTo>
                        <a:pt x="253" y="531"/>
                      </a:lnTo>
                      <a:lnTo>
                        <a:pt x="255" y="531"/>
                      </a:lnTo>
                      <a:lnTo>
                        <a:pt x="255" y="529"/>
                      </a:lnTo>
                      <a:lnTo>
                        <a:pt x="253" y="528"/>
                      </a:lnTo>
                      <a:lnTo>
                        <a:pt x="253" y="527"/>
                      </a:lnTo>
                      <a:lnTo>
                        <a:pt x="253" y="527"/>
                      </a:lnTo>
                      <a:lnTo>
                        <a:pt x="253" y="527"/>
                      </a:lnTo>
                      <a:lnTo>
                        <a:pt x="253" y="527"/>
                      </a:lnTo>
                      <a:lnTo>
                        <a:pt x="253" y="527"/>
                      </a:lnTo>
                      <a:lnTo>
                        <a:pt x="253" y="527"/>
                      </a:lnTo>
                      <a:lnTo>
                        <a:pt x="253" y="527"/>
                      </a:lnTo>
                      <a:close/>
                      <a:moveTo>
                        <a:pt x="217" y="524"/>
                      </a:moveTo>
                      <a:lnTo>
                        <a:pt x="220" y="524"/>
                      </a:lnTo>
                      <a:lnTo>
                        <a:pt x="217" y="523"/>
                      </a:lnTo>
                      <a:lnTo>
                        <a:pt x="217" y="524"/>
                      </a:lnTo>
                      <a:lnTo>
                        <a:pt x="217" y="524"/>
                      </a:lnTo>
                      <a:lnTo>
                        <a:pt x="217" y="524"/>
                      </a:lnTo>
                      <a:lnTo>
                        <a:pt x="217" y="524"/>
                      </a:lnTo>
                      <a:lnTo>
                        <a:pt x="217" y="524"/>
                      </a:lnTo>
                      <a:lnTo>
                        <a:pt x="217" y="524"/>
                      </a:lnTo>
                      <a:lnTo>
                        <a:pt x="217" y="524"/>
                      </a:lnTo>
                      <a:close/>
                      <a:moveTo>
                        <a:pt x="219" y="590"/>
                      </a:moveTo>
                      <a:lnTo>
                        <a:pt x="213" y="588"/>
                      </a:lnTo>
                      <a:lnTo>
                        <a:pt x="207" y="587"/>
                      </a:lnTo>
                      <a:lnTo>
                        <a:pt x="196" y="580"/>
                      </a:lnTo>
                      <a:lnTo>
                        <a:pt x="187" y="575"/>
                      </a:lnTo>
                      <a:lnTo>
                        <a:pt x="179" y="571"/>
                      </a:lnTo>
                      <a:lnTo>
                        <a:pt x="176" y="567"/>
                      </a:lnTo>
                      <a:lnTo>
                        <a:pt x="174" y="565"/>
                      </a:lnTo>
                      <a:lnTo>
                        <a:pt x="170" y="565"/>
                      </a:lnTo>
                      <a:lnTo>
                        <a:pt x="170" y="563"/>
                      </a:lnTo>
                      <a:lnTo>
                        <a:pt x="170" y="561"/>
                      </a:lnTo>
                      <a:lnTo>
                        <a:pt x="171" y="563"/>
                      </a:lnTo>
                      <a:lnTo>
                        <a:pt x="167" y="557"/>
                      </a:lnTo>
                      <a:lnTo>
                        <a:pt x="162" y="553"/>
                      </a:lnTo>
                      <a:lnTo>
                        <a:pt x="163" y="557"/>
                      </a:lnTo>
                      <a:lnTo>
                        <a:pt x="166" y="561"/>
                      </a:lnTo>
                      <a:lnTo>
                        <a:pt x="175" y="580"/>
                      </a:lnTo>
                      <a:lnTo>
                        <a:pt x="179" y="590"/>
                      </a:lnTo>
                      <a:lnTo>
                        <a:pt x="180" y="590"/>
                      </a:lnTo>
                      <a:lnTo>
                        <a:pt x="180" y="592"/>
                      </a:lnTo>
                      <a:lnTo>
                        <a:pt x="183" y="592"/>
                      </a:lnTo>
                      <a:lnTo>
                        <a:pt x="187" y="592"/>
                      </a:lnTo>
                      <a:lnTo>
                        <a:pt x="192" y="593"/>
                      </a:lnTo>
                      <a:lnTo>
                        <a:pt x="196" y="593"/>
                      </a:lnTo>
                      <a:lnTo>
                        <a:pt x="200" y="593"/>
                      </a:lnTo>
                      <a:lnTo>
                        <a:pt x="209" y="596"/>
                      </a:lnTo>
                      <a:lnTo>
                        <a:pt x="215" y="593"/>
                      </a:lnTo>
                      <a:lnTo>
                        <a:pt x="219" y="593"/>
                      </a:lnTo>
                      <a:lnTo>
                        <a:pt x="223" y="593"/>
                      </a:lnTo>
                      <a:lnTo>
                        <a:pt x="227" y="593"/>
                      </a:lnTo>
                      <a:lnTo>
                        <a:pt x="227" y="590"/>
                      </a:lnTo>
                      <a:lnTo>
                        <a:pt x="224" y="588"/>
                      </a:lnTo>
                      <a:lnTo>
                        <a:pt x="219" y="590"/>
                      </a:lnTo>
                      <a:lnTo>
                        <a:pt x="219" y="590"/>
                      </a:lnTo>
                      <a:lnTo>
                        <a:pt x="219" y="590"/>
                      </a:lnTo>
                      <a:lnTo>
                        <a:pt x="219" y="590"/>
                      </a:lnTo>
                      <a:lnTo>
                        <a:pt x="219" y="590"/>
                      </a:lnTo>
                      <a:lnTo>
                        <a:pt x="219" y="590"/>
                      </a:lnTo>
                      <a:lnTo>
                        <a:pt x="219" y="590"/>
                      </a:lnTo>
                      <a:close/>
                      <a:moveTo>
                        <a:pt x="209" y="529"/>
                      </a:moveTo>
                      <a:lnTo>
                        <a:pt x="208" y="529"/>
                      </a:lnTo>
                      <a:lnTo>
                        <a:pt x="208" y="532"/>
                      </a:lnTo>
                      <a:lnTo>
                        <a:pt x="211" y="535"/>
                      </a:lnTo>
                      <a:lnTo>
                        <a:pt x="212" y="536"/>
                      </a:lnTo>
                      <a:lnTo>
                        <a:pt x="213" y="535"/>
                      </a:lnTo>
                      <a:lnTo>
                        <a:pt x="213" y="532"/>
                      </a:lnTo>
                      <a:lnTo>
                        <a:pt x="212" y="532"/>
                      </a:lnTo>
                      <a:lnTo>
                        <a:pt x="211" y="532"/>
                      </a:lnTo>
                      <a:lnTo>
                        <a:pt x="209" y="532"/>
                      </a:lnTo>
                      <a:lnTo>
                        <a:pt x="209" y="531"/>
                      </a:lnTo>
                      <a:lnTo>
                        <a:pt x="209" y="529"/>
                      </a:lnTo>
                      <a:lnTo>
                        <a:pt x="209" y="529"/>
                      </a:lnTo>
                      <a:lnTo>
                        <a:pt x="209" y="529"/>
                      </a:lnTo>
                      <a:lnTo>
                        <a:pt x="209" y="529"/>
                      </a:lnTo>
                      <a:lnTo>
                        <a:pt x="209" y="529"/>
                      </a:lnTo>
                      <a:lnTo>
                        <a:pt x="209" y="529"/>
                      </a:lnTo>
                      <a:lnTo>
                        <a:pt x="209" y="529"/>
                      </a:lnTo>
                      <a:close/>
                      <a:moveTo>
                        <a:pt x="163" y="549"/>
                      </a:moveTo>
                      <a:lnTo>
                        <a:pt x="159" y="544"/>
                      </a:lnTo>
                      <a:lnTo>
                        <a:pt x="154" y="540"/>
                      </a:lnTo>
                      <a:lnTo>
                        <a:pt x="150" y="539"/>
                      </a:lnTo>
                      <a:lnTo>
                        <a:pt x="148" y="536"/>
                      </a:lnTo>
                      <a:lnTo>
                        <a:pt x="146" y="536"/>
                      </a:lnTo>
                      <a:lnTo>
                        <a:pt x="144" y="536"/>
                      </a:lnTo>
                      <a:lnTo>
                        <a:pt x="146" y="535"/>
                      </a:lnTo>
                      <a:lnTo>
                        <a:pt x="144" y="529"/>
                      </a:lnTo>
                      <a:lnTo>
                        <a:pt x="140" y="527"/>
                      </a:lnTo>
                      <a:lnTo>
                        <a:pt x="139" y="527"/>
                      </a:lnTo>
                      <a:lnTo>
                        <a:pt x="139" y="523"/>
                      </a:lnTo>
                      <a:lnTo>
                        <a:pt x="139" y="521"/>
                      </a:lnTo>
                      <a:lnTo>
                        <a:pt x="139" y="516"/>
                      </a:lnTo>
                      <a:lnTo>
                        <a:pt x="140" y="514"/>
                      </a:lnTo>
                      <a:lnTo>
                        <a:pt x="143" y="514"/>
                      </a:lnTo>
                      <a:lnTo>
                        <a:pt x="144" y="512"/>
                      </a:lnTo>
                      <a:lnTo>
                        <a:pt x="144" y="510"/>
                      </a:lnTo>
                      <a:lnTo>
                        <a:pt x="140" y="508"/>
                      </a:lnTo>
                      <a:lnTo>
                        <a:pt x="140" y="504"/>
                      </a:lnTo>
                      <a:lnTo>
                        <a:pt x="143" y="508"/>
                      </a:lnTo>
                      <a:lnTo>
                        <a:pt x="144" y="510"/>
                      </a:lnTo>
                      <a:lnTo>
                        <a:pt x="148" y="510"/>
                      </a:lnTo>
                      <a:lnTo>
                        <a:pt x="152" y="508"/>
                      </a:lnTo>
                      <a:lnTo>
                        <a:pt x="152" y="504"/>
                      </a:lnTo>
                      <a:lnTo>
                        <a:pt x="150" y="495"/>
                      </a:lnTo>
                      <a:lnTo>
                        <a:pt x="148" y="496"/>
                      </a:lnTo>
                      <a:lnTo>
                        <a:pt x="148" y="495"/>
                      </a:lnTo>
                      <a:lnTo>
                        <a:pt x="148" y="492"/>
                      </a:lnTo>
                      <a:lnTo>
                        <a:pt x="148" y="491"/>
                      </a:lnTo>
                      <a:lnTo>
                        <a:pt x="150" y="490"/>
                      </a:lnTo>
                      <a:lnTo>
                        <a:pt x="156" y="482"/>
                      </a:lnTo>
                      <a:lnTo>
                        <a:pt x="159" y="478"/>
                      </a:lnTo>
                      <a:lnTo>
                        <a:pt x="162" y="476"/>
                      </a:lnTo>
                      <a:lnTo>
                        <a:pt x="166" y="474"/>
                      </a:lnTo>
                      <a:lnTo>
                        <a:pt x="163" y="474"/>
                      </a:lnTo>
                      <a:lnTo>
                        <a:pt x="166" y="472"/>
                      </a:lnTo>
                      <a:lnTo>
                        <a:pt x="163" y="470"/>
                      </a:lnTo>
                      <a:lnTo>
                        <a:pt x="162" y="470"/>
                      </a:lnTo>
                      <a:lnTo>
                        <a:pt x="163" y="466"/>
                      </a:lnTo>
                      <a:lnTo>
                        <a:pt x="162" y="460"/>
                      </a:lnTo>
                      <a:lnTo>
                        <a:pt x="159" y="456"/>
                      </a:lnTo>
                      <a:lnTo>
                        <a:pt x="156" y="456"/>
                      </a:lnTo>
                      <a:lnTo>
                        <a:pt x="152" y="456"/>
                      </a:lnTo>
                      <a:lnTo>
                        <a:pt x="146" y="455"/>
                      </a:lnTo>
                      <a:lnTo>
                        <a:pt x="136" y="448"/>
                      </a:lnTo>
                      <a:lnTo>
                        <a:pt x="130" y="443"/>
                      </a:lnTo>
                      <a:lnTo>
                        <a:pt x="127" y="439"/>
                      </a:lnTo>
                      <a:lnTo>
                        <a:pt x="127" y="434"/>
                      </a:lnTo>
                      <a:lnTo>
                        <a:pt x="130" y="426"/>
                      </a:lnTo>
                      <a:lnTo>
                        <a:pt x="132" y="425"/>
                      </a:lnTo>
                      <a:lnTo>
                        <a:pt x="136" y="425"/>
                      </a:lnTo>
                      <a:lnTo>
                        <a:pt x="136" y="422"/>
                      </a:lnTo>
                      <a:lnTo>
                        <a:pt x="136" y="421"/>
                      </a:lnTo>
                      <a:lnTo>
                        <a:pt x="140" y="421"/>
                      </a:lnTo>
                      <a:lnTo>
                        <a:pt x="146" y="421"/>
                      </a:lnTo>
                      <a:lnTo>
                        <a:pt x="148" y="419"/>
                      </a:lnTo>
                      <a:lnTo>
                        <a:pt x="148" y="417"/>
                      </a:lnTo>
                      <a:lnTo>
                        <a:pt x="146" y="415"/>
                      </a:lnTo>
                      <a:lnTo>
                        <a:pt x="146" y="413"/>
                      </a:lnTo>
                      <a:lnTo>
                        <a:pt x="148" y="411"/>
                      </a:lnTo>
                      <a:lnTo>
                        <a:pt x="150" y="411"/>
                      </a:lnTo>
                      <a:lnTo>
                        <a:pt x="150" y="409"/>
                      </a:lnTo>
                      <a:lnTo>
                        <a:pt x="148" y="405"/>
                      </a:lnTo>
                      <a:lnTo>
                        <a:pt x="148" y="403"/>
                      </a:lnTo>
                      <a:lnTo>
                        <a:pt x="146" y="399"/>
                      </a:lnTo>
                      <a:lnTo>
                        <a:pt x="144" y="395"/>
                      </a:lnTo>
                      <a:lnTo>
                        <a:pt x="146" y="391"/>
                      </a:lnTo>
                      <a:lnTo>
                        <a:pt x="146" y="389"/>
                      </a:lnTo>
                      <a:lnTo>
                        <a:pt x="150" y="386"/>
                      </a:lnTo>
                      <a:lnTo>
                        <a:pt x="152" y="386"/>
                      </a:lnTo>
                      <a:lnTo>
                        <a:pt x="154" y="382"/>
                      </a:lnTo>
                      <a:lnTo>
                        <a:pt x="150" y="382"/>
                      </a:lnTo>
                      <a:lnTo>
                        <a:pt x="146" y="382"/>
                      </a:lnTo>
                      <a:lnTo>
                        <a:pt x="144" y="378"/>
                      </a:lnTo>
                      <a:lnTo>
                        <a:pt x="146" y="377"/>
                      </a:lnTo>
                      <a:lnTo>
                        <a:pt x="150" y="375"/>
                      </a:lnTo>
                      <a:lnTo>
                        <a:pt x="154" y="377"/>
                      </a:lnTo>
                      <a:lnTo>
                        <a:pt x="154" y="381"/>
                      </a:lnTo>
                      <a:lnTo>
                        <a:pt x="158" y="382"/>
                      </a:lnTo>
                      <a:lnTo>
                        <a:pt x="159" y="382"/>
                      </a:lnTo>
                      <a:lnTo>
                        <a:pt x="163" y="381"/>
                      </a:lnTo>
                      <a:lnTo>
                        <a:pt x="163" y="377"/>
                      </a:lnTo>
                      <a:lnTo>
                        <a:pt x="162" y="373"/>
                      </a:lnTo>
                      <a:lnTo>
                        <a:pt x="159" y="369"/>
                      </a:lnTo>
                      <a:lnTo>
                        <a:pt x="156" y="368"/>
                      </a:lnTo>
                      <a:lnTo>
                        <a:pt x="152" y="369"/>
                      </a:lnTo>
                      <a:lnTo>
                        <a:pt x="150" y="371"/>
                      </a:lnTo>
                      <a:lnTo>
                        <a:pt x="152" y="371"/>
                      </a:lnTo>
                      <a:lnTo>
                        <a:pt x="154" y="373"/>
                      </a:lnTo>
                      <a:lnTo>
                        <a:pt x="152" y="373"/>
                      </a:lnTo>
                      <a:lnTo>
                        <a:pt x="146" y="373"/>
                      </a:lnTo>
                      <a:lnTo>
                        <a:pt x="146" y="371"/>
                      </a:lnTo>
                      <a:lnTo>
                        <a:pt x="144" y="371"/>
                      </a:lnTo>
                      <a:lnTo>
                        <a:pt x="140" y="369"/>
                      </a:lnTo>
                      <a:lnTo>
                        <a:pt x="139" y="368"/>
                      </a:lnTo>
                      <a:lnTo>
                        <a:pt x="136" y="365"/>
                      </a:lnTo>
                      <a:lnTo>
                        <a:pt x="136" y="360"/>
                      </a:lnTo>
                      <a:lnTo>
                        <a:pt x="132" y="354"/>
                      </a:lnTo>
                      <a:lnTo>
                        <a:pt x="131" y="350"/>
                      </a:lnTo>
                      <a:lnTo>
                        <a:pt x="130" y="348"/>
                      </a:lnTo>
                      <a:lnTo>
                        <a:pt x="131" y="345"/>
                      </a:lnTo>
                      <a:lnTo>
                        <a:pt x="132" y="342"/>
                      </a:lnTo>
                      <a:lnTo>
                        <a:pt x="135" y="345"/>
                      </a:lnTo>
                      <a:lnTo>
                        <a:pt x="132" y="345"/>
                      </a:lnTo>
                      <a:lnTo>
                        <a:pt x="144" y="348"/>
                      </a:lnTo>
                      <a:lnTo>
                        <a:pt x="150" y="350"/>
                      </a:lnTo>
                      <a:lnTo>
                        <a:pt x="158" y="350"/>
                      </a:lnTo>
                      <a:lnTo>
                        <a:pt x="166" y="348"/>
                      </a:lnTo>
                      <a:lnTo>
                        <a:pt x="170" y="346"/>
                      </a:lnTo>
                      <a:lnTo>
                        <a:pt x="171" y="342"/>
                      </a:lnTo>
                      <a:lnTo>
                        <a:pt x="171" y="341"/>
                      </a:lnTo>
                      <a:lnTo>
                        <a:pt x="170" y="338"/>
                      </a:lnTo>
                      <a:lnTo>
                        <a:pt x="166" y="337"/>
                      </a:lnTo>
                      <a:lnTo>
                        <a:pt x="166" y="334"/>
                      </a:lnTo>
                      <a:lnTo>
                        <a:pt x="167" y="333"/>
                      </a:lnTo>
                      <a:lnTo>
                        <a:pt x="166" y="328"/>
                      </a:lnTo>
                      <a:lnTo>
                        <a:pt x="167" y="328"/>
                      </a:lnTo>
                      <a:lnTo>
                        <a:pt x="167" y="324"/>
                      </a:lnTo>
                      <a:lnTo>
                        <a:pt x="167" y="321"/>
                      </a:lnTo>
                      <a:lnTo>
                        <a:pt x="166" y="318"/>
                      </a:lnTo>
                      <a:lnTo>
                        <a:pt x="162" y="314"/>
                      </a:lnTo>
                      <a:lnTo>
                        <a:pt x="162" y="312"/>
                      </a:lnTo>
                      <a:lnTo>
                        <a:pt x="162" y="310"/>
                      </a:lnTo>
                      <a:lnTo>
                        <a:pt x="159" y="308"/>
                      </a:lnTo>
                      <a:lnTo>
                        <a:pt x="163" y="310"/>
                      </a:lnTo>
                      <a:lnTo>
                        <a:pt x="170" y="312"/>
                      </a:lnTo>
                      <a:lnTo>
                        <a:pt x="179" y="312"/>
                      </a:lnTo>
                      <a:lnTo>
                        <a:pt x="192" y="310"/>
                      </a:lnTo>
                      <a:lnTo>
                        <a:pt x="203" y="306"/>
                      </a:lnTo>
                      <a:lnTo>
                        <a:pt x="215" y="304"/>
                      </a:lnTo>
                      <a:lnTo>
                        <a:pt x="224" y="298"/>
                      </a:lnTo>
                      <a:lnTo>
                        <a:pt x="227" y="297"/>
                      </a:lnTo>
                      <a:lnTo>
                        <a:pt x="227" y="293"/>
                      </a:lnTo>
                      <a:lnTo>
                        <a:pt x="228" y="288"/>
                      </a:lnTo>
                      <a:lnTo>
                        <a:pt x="232" y="281"/>
                      </a:lnTo>
                      <a:lnTo>
                        <a:pt x="233" y="276"/>
                      </a:lnTo>
                      <a:lnTo>
                        <a:pt x="236" y="275"/>
                      </a:lnTo>
                      <a:lnTo>
                        <a:pt x="233" y="271"/>
                      </a:lnTo>
                      <a:lnTo>
                        <a:pt x="233" y="267"/>
                      </a:lnTo>
                      <a:lnTo>
                        <a:pt x="232" y="264"/>
                      </a:lnTo>
                      <a:lnTo>
                        <a:pt x="231" y="264"/>
                      </a:lnTo>
                      <a:lnTo>
                        <a:pt x="227" y="263"/>
                      </a:lnTo>
                      <a:lnTo>
                        <a:pt x="223" y="261"/>
                      </a:lnTo>
                      <a:lnTo>
                        <a:pt x="220" y="255"/>
                      </a:lnTo>
                      <a:lnTo>
                        <a:pt x="220" y="251"/>
                      </a:lnTo>
                      <a:lnTo>
                        <a:pt x="220" y="247"/>
                      </a:lnTo>
                      <a:lnTo>
                        <a:pt x="219" y="244"/>
                      </a:lnTo>
                      <a:lnTo>
                        <a:pt x="211" y="237"/>
                      </a:lnTo>
                      <a:lnTo>
                        <a:pt x="202" y="232"/>
                      </a:lnTo>
                      <a:lnTo>
                        <a:pt x="198" y="231"/>
                      </a:lnTo>
                      <a:lnTo>
                        <a:pt x="196" y="227"/>
                      </a:lnTo>
                      <a:lnTo>
                        <a:pt x="198" y="227"/>
                      </a:lnTo>
                      <a:lnTo>
                        <a:pt x="198" y="224"/>
                      </a:lnTo>
                      <a:lnTo>
                        <a:pt x="198" y="223"/>
                      </a:lnTo>
                      <a:lnTo>
                        <a:pt x="194" y="215"/>
                      </a:lnTo>
                      <a:lnTo>
                        <a:pt x="194" y="211"/>
                      </a:lnTo>
                      <a:lnTo>
                        <a:pt x="194" y="207"/>
                      </a:lnTo>
                      <a:lnTo>
                        <a:pt x="194" y="206"/>
                      </a:lnTo>
                      <a:lnTo>
                        <a:pt x="196" y="206"/>
                      </a:lnTo>
                      <a:lnTo>
                        <a:pt x="198" y="204"/>
                      </a:lnTo>
                      <a:lnTo>
                        <a:pt x="196" y="202"/>
                      </a:lnTo>
                      <a:lnTo>
                        <a:pt x="194" y="198"/>
                      </a:lnTo>
                      <a:lnTo>
                        <a:pt x="194" y="192"/>
                      </a:lnTo>
                      <a:lnTo>
                        <a:pt x="194" y="190"/>
                      </a:lnTo>
                      <a:lnTo>
                        <a:pt x="192" y="187"/>
                      </a:lnTo>
                      <a:lnTo>
                        <a:pt x="194" y="183"/>
                      </a:lnTo>
                      <a:lnTo>
                        <a:pt x="194" y="179"/>
                      </a:lnTo>
                      <a:lnTo>
                        <a:pt x="194" y="176"/>
                      </a:lnTo>
                      <a:lnTo>
                        <a:pt x="194" y="175"/>
                      </a:lnTo>
                      <a:lnTo>
                        <a:pt x="194" y="171"/>
                      </a:lnTo>
                      <a:lnTo>
                        <a:pt x="194" y="167"/>
                      </a:lnTo>
                      <a:lnTo>
                        <a:pt x="194" y="166"/>
                      </a:lnTo>
                      <a:lnTo>
                        <a:pt x="194" y="163"/>
                      </a:lnTo>
                      <a:lnTo>
                        <a:pt x="192" y="160"/>
                      </a:lnTo>
                      <a:lnTo>
                        <a:pt x="194" y="158"/>
                      </a:lnTo>
                      <a:lnTo>
                        <a:pt x="194" y="154"/>
                      </a:lnTo>
                      <a:lnTo>
                        <a:pt x="194" y="152"/>
                      </a:lnTo>
                      <a:lnTo>
                        <a:pt x="198" y="150"/>
                      </a:lnTo>
                      <a:lnTo>
                        <a:pt x="198" y="147"/>
                      </a:lnTo>
                      <a:lnTo>
                        <a:pt x="202" y="145"/>
                      </a:lnTo>
                      <a:lnTo>
                        <a:pt x="203" y="143"/>
                      </a:lnTo>
                      <a:lnTo>
                        <a:pt x="206" y="139"/>
                      </a:lnTo>
                      <a:lnTo>
                        <a:pt x="209" y="131"/>
                      </a:lnTo>
                      <a:lnTo>
                        <a:pt x="213" y="123"/>
                      </a:lnTo>
                      <a:lnTo>
                        <a:pt x="216" y="119"/>
                      </a:lnTo>
                      <a:lnTo>
                        <a:pt x="219" y="119"/>
                      </a:lnTo>
                      <a:lnTo>
                        <a:pt x="219" y="118"/>
                      </a:lnTo>
                      <a:lnTo>
                        <a:pt x="216" y="118"/>
                      </a:lnTo>
                      <a:lnTo>
                        <a:pt x="223" y="114"/>
                      </a:lnTo>
                      <a:lnTo>
                        <a:pt x="224" y="110"/>
                      </a:lnTo>
                      <a:lnTo>
                        <a:pt x="228" y="109"/>
                      </a:lnTo>
                      <a:lnTo>
                        <a:pt x="231" y="106"/>
                      </a:lnTo>
                      <a:lnTo>
                        <a:pt x="232" y="105"/>
                      </a:lnTo>
                      <a:lnTo>
                        <a:pt x="236" y="103"/>
                      </a:lnTo>
                      <a:lnTo>
                        <a:pt x="241" y="99"/>
                      </a:lnTo>
                      <a:lnTo>
                        <a:pt x="245" y="97"/>
                      </a:lnTo>
                      <a:lnTo>
                        <a:pt x="245" y="97"/>
                      </a:lnTo>
                      <a:lnTo>
                        <a:pt x="245" y="95"/>
                      </a:lnTo>
                      <a:lnTo>
                        <a:pt x="245" y="87"/>
                      </a:lnTo>
                      <a:lnTo>
                        <a:pt x="244" y="75"/>
                      </a:lnTo>
                      <a:lnTo>
                        <a:pt x="241" y="73"/>
                      </a:lnTo>
                      <a:lnTo>
                        <a:pt x="237" y="69"/>
                      </a:lnTo>
                      <a:lnTo>
                        <a:pt x="233" y="69"/>
                      </a:lnTo>
                      <a:lnTo>
                        <a:pt x="232" y="69"/>
                      </a:lnTo>
                      <a:lnTo>
                        <a:pt x="232" y="70"/>
                      </a:lnTo>
                      <a:lnTo>
                        <a:pt x="228" y="69"/>
                      </a:lnTo>
                      <a:lnTo>
                        <a:pt x="228" y="70"/>
                      </a:lnTo>
                      <a:lnTo>
                        <a:pt x="228" y="73"/>
                      </a:lnTo>
                      <a:lnTo>
                        <a:pt x="228" y="82"/>
                      </a:lnTo>
                      <a:lnTo>
                        <a:pt x="228" y="86"/>
                      </a:lnTo>
                      <a:lnTo>
                        <a:pt x="228" y="87"/>
                      </a:lnTo>
                      <a:lnTo>
                        <a:pt x="227" y="87"/>
                      </a:lnTo>
                      <a:lnTo>
                        <a:pt x="224" y="93"/>
                      </a:lnTo>
                      <a:lnTo>
                        <a:pt x="223" y="93"/>
                      </a:lnTo>
                      <a:lnTo>
                        <a:pt x="219" y="95"/>
                      </a:lnTo>
                      <a:lnTo>
                        <a:pt x="219" y="99"/>
                      </a:lnTo>
                      <a:lnTo>
                        <a:pt x="216" y="101"/>
                      </a:lnTo>
                      <a:lnTo>
                        <a:pt x="215" y="103"/>
                      </a:lnTo>
                      <a:lnTo>
                        <a:pt x="213" y="101"/>
                      </a:lnTo>
                      <a:lnTo>
                        <a:pt x="211" y="101"/>
                      </a:lnTo>
                      <a:lnTo>
                        <a:pt x="207" y="103"/>
                      </a:lnTo>
                      <a:lnTo>
                        <a:pt x="207" y="105"/>
                      </a:lnTo>
                      <a:lnTo>
                        <a:pt x="203" y="103"/>
                      </a:lnTo>
                      <a:lnTo>
                        <a:pt x="202" y="103"/>
                      </a:lnTo>
                      <a:lnTo>
                        <a:pt x="200" y="103"/>
                      </a:lnTo>
                      <a:lnTo>
                        <a:pt x="198" y="103"/>
                      </a:lnTo>
                      <a:lnTo>
                        <a:pt x="192" y="103"/>
                      </a:lnTo>
                      <a:lnTo>
                        <a:pt x="188" y="103"/>
                      </a:lnTo>
                      <a:lnTo>
                        <a:pt x="180" y="99"/>
                      </a:lnTo>
                      <a:lnTo>
                        <a:pt x="175" y="99"/>
                      </a:lnTo>
                      <a:lnTo>
                        <a:pt x="171" y="101"/>
                      </a:lnTo>
                      <a:lnTo>
                        <a:pt x="171" y="99"/>
                      </a:lnTo>
                      <a:lnTo>
                        <a:pt x="171" y="97"/>
                      </a:lnTo>
                      <a:lnTo>
                        <a:pt x="174" y="91"/>
                      </a:lnTo>
                      <a:lnTo>
                        <a:pt x="175" y="90"/>
                      </a:lnTo>
                      <a:lnTo>
                        <a:pt x="175" y="86"/>
                      </a:lnTo>
                      <a:lnTo>
                        <a:pt x="175" y="82"/>
                      </a:lnTo>
                      <a:lnTo>
                        <a:pt x="176" y="79"/>
                      </a:lnTo>
                      <a:lnTo>
                        <a:pt x="179" y="74"/>
                      </a:lnTo>
                      <a:lnTo>
                        <a:pt x="180" y="70"/>
                      </a:lnTo>
                      <a:lnTo>
                        <a:pt x="183" y="66"/>
                      </a:lnTo>
                      <a:lnTo>
                        <a:pt x="180" y="65"/>
                      </a:lnTo>
                      <a:lnTo>
                        <a:pt x="179" y="61"/>
                      </a:lnTo>
                      <a:lnTo>
                        <a:pt x="175" y="60"/>
                      </a:lnTo>
                      <a:lnTo>
                        <a:pt x="171" y="60"/>
                      </a:lnTo>
                      <a:lnTo>
                        <a:pt x="170" y="57"/>
                      </a:lnTo>
                      <a:lnTo>
                        <a:pt x="167" y="56"/>
                      </a:lnTo>
                      <a:lnTo>
                        <a:pt x="162" y="53"/>
                      </a:lnTo>
                      <a:lnTo>
                        <a:pt x="154" y="49"/>
                      </a:lnTo>
                      <a:lnTo>
                        <a:pt x="146" y="44"/>
                      </a:lnTo>
                      <a:lnTo>
                        <a:pt x="143" y="42"/>
                      </a:lnTo>
                      <a:lnTo>
                        <a:pt x="139" y="40"/>
                      </a:lnTo>
                      <a:lnTo>
                        <a:pt x="135" y="40"/>
                      </a:lnTo>
                      <a:lnTo>
                        <a:pt x="131" y="38"/>
                      </a:lnTo>
                      <a:lnTo>
                        <a:pt x="127" y="38"/>
                      </a:lnTo>
                      <a:lnTo>
                        <a:pt x="123" y="36"/>
                      </a:lnTo>
                      <a:lnTo>
                        <a:pt x="119" y="30"/>
                      </a:lnTo>
                      <a:lnTo>
                        <a:pt x="113" y="26"/>
                      </a:lnTo>
                      <a:lnTo>
                        <a:pt x="113" y="26"/>
                      </a:lnTo>
                      <a:lnTo>
                        <a:pt x="106" y="21"/>
                      </a:lnTo>
                      <a:lnTo>
                        <a:pt x="105" y="16"/>
                      </a:lnTo>
                      <a:lnTo>
                        <a:pt x="102" y="13"/>
                      </a:lnTo>
                      <a:lnTo>
                        <a:pt x="101" y="13"/>
                      </a:lnTo>
                      <a:lnTo>
                        <a:pt x="99" y="12"/>
                      </a:lnTo>
                      <a:lnTo>
                        <a:pt x="95" y="8"/>
                      </a:lnTo>
                      <a:lnTo>
                        <a:pt x="93" y="5"/>
                      </a:lnTo>
                      <a:lnTo>
                        <a:pt x="91" y="4"/>
                      </a:lnTo>
                      <a:lnTo>
                        <a:pt x="87" y="4"/>
                      </a:lnTo>
                      <a:lnTo>
                        <a:pt x="79" y="4"/>
                      </a:lnTo>
                      <a:lnTo>
                        <a:pt x="75" y="4"/>
                      </a:lnTo>
                      <a:lnTo>
                        <a:pt x="74" y="8"/>
                      </a:lnTo>
                      <a:lnTo>
                        <a:pt x="73" y="12"/>
                      </a:lnTo>
                      <a:lnTo>
                        <a:pt x="70" y="18"/>
                      </a:lnTo>
                      <a:lnTo>
                        <a:pt x="66" y="12"/>
                      </a:lnTo>
                      <a:lnTo>
                        <a:pt x="62" y="8"/>
                      </a:lnTo>
                      <a:lnTo>
                        <a:pt x="59" y="5"/>
                      </a:lnTo>
                      <a:lnTo>
                        <a:pt x="53" y="5"/>
                      </a:lnTo>
                      <a:lnTo>
                        <a:pt x="47" y="5"/>
                      </a:lnTo>
                      <a:lnTo>
                        <a:pt x="43" y="2"/>
                      </a:lnTo>
                      <a:lnTo>
                        <a:pt x="38" y="0"/>
                      </a:lnTo>
                      <a:lnTo>
                        <a:pt x="38" y="5"/>
                      </a:lnTo>
                      <a:lnTo>
                        <a:pt x="34" y="8"/>
                      </a:lnTo>
                      <a:lnTo>
                        <a:pt x="30" y="9"/>
                      </a:lnTo>
                      <a:lnTo>
                        <a:pt x="29" y="13"/>
                      </a:lnTo>
                      <a:lnTo>
                        <a:pt x="25" y="18"/>
                      </a:lnTo>
                      <a:lnTo>
                        <a:pt x="26" y="18"/>
                      </a:lnTo>
                      <a:lnTo>
                        <a:pt x="26" y="21"/>
                      </a:lnTo>
                      <a:lnTo>
                        <a:pt x="29" y="26"/>
                      </a:lnTo>
                      <a:lnTo>
                        <a:pt x="29" y="34"/>
                      </a:lnTo>
                      <a:lnTo>
                        <a:pt x="26" y="40"/>
                      </a:lnTo>
                      <a:lnTo>
                        <a:pt x="25" y="42"/>
                      </a:lnTo>
                      <a:lnTo>
                        <a:pt x="22" y="44"/>
                      </a:lnTo>
                      <a:lnTo>
                        <a:pt x="17" y="46"/>
                      </a:lnTo>
                      <a:lnTo>
                        <a:pt x="12" y="49"/>
                      </a:lnTo>
                      <a:lnTo>
                        <a:pt x="9" y="53"/>
                      </a:lnTo>
                      <a:lnTo>
                        <a:pt x="12" y="57"/>
                      </a:lnTo>
                      <a:lnTo>
                        <a:pt x="13" y="61"/>
                      </a:lnTo>
                      <a:lnTo>
                        <a:pt x="12" y="61"/>
                      </a:lnTo>
                      <a:lnTo>
                        <a:pt x="9" y="62"/>
                      </a:lnTo>
                      <a:lnTo>
                        <a:pt x="12" y="69"/>
                      </a:lnTo>
                      <a:lnTo>
                        <a:pt x="16" y="75"/>
                      </a:lnTo>
                      <a:lnTo>
                        <a:pt x="16" y="79"/>
                      </a:lnTo>
                      <a:lnTo>
                        <a:pt x="16" y="82"/>
                      </a:lnTo>
                      <a:lnTo>
                        <a:pt x="13" y="83"/>
                      </a:lnTo>
                      <a:lnTo>
                        <a:pt x="16" y="86"/>
                      </a:lnTo>
                      <a:lnTo>
                        <a:pt x="18" y="91"/>
                      </a:lnTo>
                      <a:lnTo>
                        <a:pt x="18" y="95"/>
                      </a:lnTo>
                      <a:lnTo>
                        <a:pt x="17" y="97"/>
                      </a:lnTo>
                      <a:lnTo>
                        <a:pt x="16" y="97"/>
                      </a:lnTo>
                      <a:lnTo>
                        <a:pt x="13" y="97"/>
                      </a:lnTo>
                      <a:lnTo>
                        <a:pt x="12" y="103"/>
                      </a:lnTo>
                      <a:lnTo>
                        <a:pt x="9" y="113"/>
                      </a:lnTo>
                      <a:lnTo>
                        <a:pt x="5" y="118"/>
                      </a:lnTo>
                      <a:lnTo>
                        <a:pt x="4" y="126"/>
                      </a:lnTo>
                      <a:lnTo>
                        <a:pt x="4" y="133"/>
                      </a:lnTo>
                      <a:lnTo>
                        <a:pt x="1" y="135"/>
                      </a:lnTo>
                      <a:lnTo>
                        <a:pt x="1" y="139"/>
                      </a:lnTo>
                      <a:lnTo>
                        <a:pt x="1" y="143"/>
                      </a:lnTo>
                      <a:lnTo>
                        <a:pt x="5" y="148"/>
                      </a:lnTo>
                      <a:lnTo>
                        <a:pt x="5" y="154"/>
                      </a:lnTo>
                      <a:lnTo>
                        <a:pt x="5" y="156"/>
                      </a:lnTo>
                      <a:lnTo>
                        <a:pt x="4" y="156"/>
                      </a:lnTo>
                      <a:lnTo>
                        <a:pt x="4" y="158"/>
                      </a:lnTo>
                      <a:lnTo>
                        <a:pt x="4" y="160"/>
                      </a:lnTo>
                      <a:lnTo>
                        <a:pt x="1" y="166"/>
                      </a:lnTo>
                      <a:lnTo>
                        <a:pt x="1" y="167"/>
                      </a:lnTo>
                      <a:lnTo>
                        <a:pt x="1" y="170"/>
                      </a:lnTo>
                      <a:lnTo>
                        <a:pt x="0" y="174"/>
                      </a:lnTo>
                      <a:lnTo>
                        <a:pt x="1" y="179"/>
                      </a:lnTo>
                      <a:lnTo>
                        <a:pt x="5" y="183"/>
                      </a:lnTo>
                      <a:lnTo>
                        <a:pt x="8" y="184"/>
                      </a:lnTo>
                      <a:lnTo>
                        <a:pt x="8" y="187"/>
                      </a:lnTo>
                      <a:lnTo>
                        <a:pt x="9" y="190"/>
                      </a:lnTo>
                      <a:lnTo>
                        <a:pt x="13" y="196"/>
                      </a:lnTo>
                      <a:lnTo>
                        <a:pt x="13" y="198"/>
                      </a:lnTo>
                      <a:lnTo>
                        <a:pt x="13" y="200"/>
                      </a:lnTo>
                      <a:lnTo>
                        <a:pt x="16" y="200"/>
                      </a:lnTo>
                      <a:lnTo>
                        <a:pt x="17" y="202"/>
                      </a:lnTo>
                      <a:lnTo>
                        <a:pt x="16" y="206"/>
                      </a:lnTo>
                      <a:lnTo>
                        <a:pt x="17" y="207"/>
                      </a:lnTo>
                      <a:lnTo>
                        <a:pt x="18" y="210"/>
                      </a:lnTo>
                      <a:lnTo>
                        <a:pt x="18" y="207"/>
                      </a:lnTo>
                      <a:lnTo>
                        <a:pt x="21" y="210"/>
                      </a:lnTo>
                      <a:lnTo>
                        <a:pt x="22" y="214"/>
                      </a:lnTo>
                      <a:lnTo>
                        <a:pt x="22" y="220"/>
                      </a:lnTo>
                      <a:lnTo>
                        <a:pt x="25" y="224"/>
                      </a:lnTo>
                      <a:lnTo>
                        <a:pt x="25" y="227"/>
                      </a:lnTo>
                      <a:lnTo>
                        <a:pt x="22" y="228"/>
                      </a:lnTo>
                      <a:lnTo>
                        <a:pt x="21" y="231"/>
                      </a:lnTo>
                      <a:lnTo>
                        <a:pt x="21" y="236"/>
                      </a:lnTo>
                      <a:lnTo>
                        <a:pt x="21" y="241"/>
                      </a:lnTo>
                      <a:lnTo>
                        <a:pt x="21" y="244"/>
                      </a:lnTo>
                      <a:lnTo>
                        <a:pt x="18" y="245"/>
                      </a:lnTo>
                      <a:lnTo>
                        <a:pt x="21" y="247"/>
                      </a:lnTo>
                      <a:lnTo>
                        <a:pt x="22" y="251"/>
                      </a:lnTo>
                      <a:lnTo>
                        <a:pt x="25" y="259"/>
                      </a:lnTo>
                      <a:lnTo>
                        <a:pt x="22" y="261"/>
                      </a:lnTo>
                      <a:lnTo>
                        <a:pt x="22" y="264"/>
                      </a:lnTo>
                      <a:lnTo>
                        <a:pt x="21" y="267"/>
                      </a:lnTo>
                      <a:lnTo>
                        <a:pt x="18" y="267"/>
                      </a:lnTo>
                      <a:lnTo>
                        <a:pt x="17" y="271"/>
                      </a:lnTo>
                      <a:lnTo>
                        <a:pt x="18" y="276"/>
                      </a:lnTo>
                      <a:lnTo>
                        <a:pt x="21" y="281"/>
                      </a:lnTo>
                      <a:lnTo>
                        <a:pt x="22" y="288"/>
                      </a:lnTo>
                      <a:lnTo>
                        <a:pt x="22" y="289"/>
                      </a:lnTo>
                      <a:lnTo>
                        <a:pt x="25" y="293"/>
                      </a:lnTo>
                      <a:lnTo>
                        <a:pt x="29" y="298"/>
                      </a:lnTo>
                      <a:lnTo>
                        <a:pt x="30" y="302"/>
                      </a:lnTo>
                      <a:lnTo>
                        <a:pt x="32" y="304"/>
                      </a:lnTo>
                      <a:lnTo>
                        <a:pt x="32" y="306"/>
                      </a:lnTo>
                      <a:lnTo>
                        <a:pt x="29" y="310"/>
                      </a:lnTo>
                      <a:lnTo>
                        <a:pt x="26" y="310"/>
                      </a:lnTo>
                      <a:lnTo>
                        <a:pt x="26" y="314"/>
                      </a:lnTo>
                      <a:lnTo>
                        <a:pt x="26" y="318"/>
                      </a:lnTo>
                      <a:lnTo>
                        <a:pt x="29" y="324"/>
                      </a:lnTo>
                      <a:lnTo>
                        <a:pt x="26" y="324"/>
                      </a:lnTo>
                      <a:lnTo>
                        <a:pt x="26" y="328"/>
                      </a:lnTo>
                      <a:lnTo>
                        <a:pt x="29" y="329"/>
                      </a:lnTo>
                      <a:lnTo>
                        <a:pt x="29" y="332"/>
                      </a:lnTo>
                      <a:lnTo>
                        <a:pt x="26" y="332"/>
                      </a:lnTo>
                      <a:lnTo>
                        <a:pt x="29" y="334"/>
                      </a:lnTo>
                      <a:lnTo>
                        <a:pt x="30" y="334"/>
                      </a:lnTo>
                      <a:lnTo>
                        <a:pt x="30" y="337"/>
                      </a:lnTo>
                      <a:lnTo>
                        <a:pt x="29" y="342"/>
                      </a:lnTo>
                      <a:lnTo>
                        <a:pt x="32" y="350"/>
                      </a:lnTo>
                      <a:lnTo>
                        <a:pt x="34" y="354"/>
                      </a:lnTo>
                      <a:lnTo>
                        <a:pt x="34" y="358"/>
                      </a:lnTo>
                      <a:lnTo>
                        <a:pt x="36" y="362"/>
                      </a:lnTo>
                      <a:lnTo>
                        <a:pt x="40" y="365"/>
                      </a:lnTo>
                      <a:lnTo>
                        <a:pt x="40" y="368"/>
                      </a:lnTo>
                      <a:lnTo>
                        <a:pt x="40" y="369"/>
                      </a:lnTo>
                      <a:lnTo>
                        <a:pt x="38" y="369"/>
                      </a:lnTo>
                      <a:lnTo>
                        <a:pt x="36" y="371"/>
                      </a:lnTo>
                      <a:lnTo>
                        <a:pt x="38" y="375"/>
                      </a:lnTo>
                      <a:lnTo>
                        <a:pt x="40" y="381"/>
                      </a:lnTo>
                      <a:lnTo>
                        <a:pt x="42" y="385"/>
                      </a:lnTo>
                      <a:lnTo>
                        <a:pt x="45" y="386"/>
                      </a:lnTo>
                      <a:lnTo>
                        <a:pt x="47" y="389"/>
                      </a:lnTo>
                      <a:lnTo>
                        <a:pt x="47" y="390"/>
                      </a:lnTo>
                      <a:lnTo>
                        <a:pt x="47" y="391"/>
                      </a:lnTo>
                      <a:lnTo>
                        <a:pt x="49" y="394"/>
                      </a:lnTo>
                      <a:lnTo>
                        <a:pt x="51" y="395"/>
                      </a:lnTo>
                      <a:lnTo>
                        <a:pt x="51" y="398"/>
                      </a:lnTo>
                      <a:lnTo>
                        <a:pt x="51" y="399"/>
                      </a:lnTo>
                      <a:lnTo>
                        <a:pt x="55" y="402"/>
                      </a:lnTo>
                      <a:lnTo>
                        <a:pt x="53" y="403"/>
                      </a:lnTo>
                      <a:lnTo>
                        <a:pt x="53" y="405"/>
                      </a:lnTo>
                      <a:lnTo>
                        <a:pt x="55" y="407"/>
                      </a:lnTo>
                      <a:lnTo>
                        <a:pt x="57" y="409"/>
                      </a:lnTo>
                      <a:lnTo>
                        <a:pt x="61" y="409"/>
                      </a:lnTo>
                      <a:lnTo>
                        <a:pt x="65" y="409"/>
                      </a:lnTo>
                      <a:lnTo>
                        <a:pt x="66" y="411"/>
                      </a:lnTo>
                      <a:lnTo>
                        <a:pt x="66" y="415"/>
                      </a:lnTo>
                      <a:lnTo>
                        <a:pt x="59" y="417"/>
                      </a:lnTo>
                      <a:lnTo>
                        <a:pt x="57" y="417"/>
                      </a:lnTo>
                      <a:lnTo>
                        <a:pt x="55" y="417"/>
                      </a:lnTo>
                      <a:lnTo>
                        <a:pt x="59" y="419"/>
                      </a:lnTo>
                      <a:lnTo>
                        <a:pt x="62" y="419"/>
                      </a:lnTo>
                      <a:lnTo>
                        <a:pt x="69" y="422"/>
                      </a:lnTo>
                      <a:lnTo>
                        <a:pt x="69" y="425"/>
                      </a:lnTo>
                      <a:lnTo>
                        <a:pt x="69" y="426"/>
                      </a:lnTo>
                      <a:lnTo>
                        <a:pt x="66" y="429"/>
                      </a:lnTo>
                      <a:lnTo>
                        <a:pt x="65" y="430"/>
                      </a:lnTo>
                      <a:lnTo>
                        <a:pt x="65" y="433"/>
                      </a:lnTo>
                      <a:lnTo>
                        <a:pt x="69" y="435"/>
                      </a:lnTo>
                      <a:lnTo>
                        <a:pt x="69" y="438"/>
                      </a:lnTo>
                      <a:lnTo>
                        <a:pt x="66" y="439"/>
                      </a:lnTo>
                      <a:lnTo>
                        <a:pt x="73" y="446"/>
                      </a:lnTo>
                      <a:lnTo>
                        <a:pt x="74" y="447"/>
                      </a:lnTo>
                      <a:lnTo>
                        <a:pt x="74" y="451"/>
                      </a:lnTo>
                      <a:lnTo>
                        <a:pt x="73" y="452"/>
                      </a:lnTo>
                      <a:lnTo>
                        <a:pt x="73" y="455"/>
                      </a:lnTo>
                      <a:lnTo>
                        <a:pt x="74" y="456"/>
                      </a:lnTo>
                      <a:lnTo>
                        <a:pt x="74" y="459"/>
                      </a:lnTo>
                      <a:lnTo>
                        <a:pt x="73" y="460"/>
                      </a:lnTo>
                      <a:lnTo>
                        <a:pt x="73" y="462"/>
                      </a:lnTo>
                      <a:lnTo>
                        <a:pt x="70" y="468"/>
                      </a:lnTo>
                      <a:lnTo>
                        <a:pt x="70" y="472"/>
                      </a:lnTo>
                      <a:lnTo>
                        <a:pt x="74" y="474"/>
                      </a:lnTo>
                      <a:lnTo>
                        <a:pt x="75" y="476"/>
                      </a:lnTo>
                      <a:lnTo>
                        <a:pt x="78" y="478"/>
                      </a:lnTo>
                      <a:lnTo>
                        <a:pt x="75" y="479"/>
                      </a:lnTo>
                      <a:lnTo>
                        <a:pt x="74" y="482"/>
                      </a:lnTo>
                      <a:lnTo>
                        <a:pt x="75" y="486"/>
                      </a:lnTo>
                      <a:lnTo>
                        <a:pt x="75" y="490"/>
                      </a:lnTo>
                      <a:lnTo>
                        <a:pt x="73" y="490"/>
                      </a:lnTo>
                      <a:lnTo>
                        <a:pt x="73" y="492"/>
                      </a:lnTo>
                      <a:lnTo>
                        <a:pt x="70" y="495"/>
                      </a:lnTo>
                      <a:lnTo>
                        <a:pt x="69" y="496"/>
                      </a:lnTo>
                      <a:lnTo>
                        <a:pt x="69" y="496"/>
                      </a:lnTo>
                      <a:lnTo>
                        <a:pt x="69" y="499"/>
                      </a:lnTo>
                      <a:lnTo>
                        <a:pt x="69" y="499"/>
                      </a:lnTo>
                      <a:lnTo>
                        <a:pt x="69" y="500"/>
                      </a:lnTo>
                      <a:lnTo>
                        <a:pt x="73" y="504"/>
                      </a:lnTo>
                      <a:lnTo>
                        <a:pt x="73" y="506"/>
                      </a:lnTo>
                      <a:lnTo>
                        <a:pt x="74" y="510"/>
                      </a:lnTo>
                      <a:lnTo>
                        <a:pt x="75" y="512"/>
                      </a:lnTo>
                      <a:lnTo>
                        <a:pt x="75" y="512"/>
                      </a:lnTo>
                      <a:lnTo>
                        <a:pt x="78" y="514"/>
                      </a:lnTo>
                      <a:lnTo>
                        <a:pt x="78" y="514"/>
                      </a:lnTo>
                      <a:lnTo>
                        <a:pt x="79" y="516"/>
                      </a:lnTo>
                      <a:lnTo>
                        <a:pt x="82" y="519"/>
                      </a:lnTo>
                      <a:lnTo>
                        <a:pt x="83" y="521"/>
                      </a:lnTo>
                      <a:lnTo>
                        <a:pt x="86" y="521"/>
                      </a:lnTo>
                      <a:lnTo>
                        <a:pt x="87" y="519"/>
                      </a:lnTo>
                      <a:lnTo>
                        <a:pt x="93" y="519"/>
                      </a:lnTo>
                      <a:lnTo>
                        <a:pt x="95" y="519"/>
                      </a:lnTo>
                      <a:lnTo>
                        <a:pt x="97" y="523"/>
                      </a:lnTo>
                      <a:lnTo>
                        <a:pt x="97" y="523"/>
                      </a:lnTo>
                      <a:lnTo>
                        <a:pt x="99" y="525"/>
                      </a:lnTo>
                      <a:lnTo>
                        <a:pt x="99" y="529"/>
                      </a:lnTo>
                      <a:lnTo>
                        <a:pt x="101" y="531"/>
                      </a:lnTo>
                      <a:lnTo>
                        <a:pt x="101" y="535"/>
                      </a:lnTo>
                      <a:lnTo>
                        <a:pt x="106" y="539"/>
                      </a:lnTo>
                      <a:lnTo>
                        <a:pt x="110" y="543"/>
                      </a:lnTo>
                      <a:lnTo>
                        <a:pt x="113" y="543"/>
                      </a:lnTo>
                      <a:lnTo>
                        <a:pt x="117" y="544"/>
                      </a:lnTo>
                      <a:lnTo>
                        <a:pt x="122" y="543"/>
                      </a:lnTo>
                      <a:lnTo>
                        <a:pt x="131" y="543"/>
                      </a:lnTo>
                      <a:lnTo>
                        <a:pt x="140" y="544"/>
                      </a:lnTo>
                      <a:lnTo>
                        <a:pt x="150" y="547"/>
                      </a:lnTo>
                      <a:lnTo>
                        <a:pt x="158" y="548"/>
                      </a:lnTo>
                      <a:lnTo>
                        <a:pt x="162" y="548"/>
                      </a:lnTo>
                      <a:lnTo>
                        <a:pt x="163" y="549"/>
                      </a:lnTo>
                      <a:lnTo>
                        <a:pt x="163" y="549"/>
                      </a:lnTo>
                      <a:lnTo>
                        <a:pt x="163" y="549"/>
                      </a:lnTo>
                      <a:lnTo>
                        <a:pt x="163" y="549"/>
                      </a:lnTo>
                      <a:lnTo>
                        <a:pt x="163" y="549"/>
                      </a:lnTo>
                      <a:lnTo>
                        <a:pt x="163" y="549"/>
                      </a:lnTo>
                      <a:lnTo>
                        <a:pt x="163" y="549"/>
                      </a:lnTo>
                      <a:close/>
                    </a:path>
                  </a:pathLst>
                </a:custGeom>
                <a:solidFill>
                  <a:schemeClr val="accent1"/>
                </a:solidFill>
                <a:ln w="3175">
                  <a:solidFill>
                    <a:schemeClr val="bg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sp>
              <p:nvSpPr>
                <p:cNvPr id="85" name="Freeform 188">
                  <a:extLst>
                    <a:ext uri="{FF2B5EF4-FFF2-40B4-BE49-F238E27FC236}">
                      <a16:creationId xmlns:a16="http://schemas.microsoft.com/office/drawing/2014/main" id="{B8246D46-20D8-FFF9-204B-3CEBA7D366C6}"/>
                    </a:ext>
                  </a:extLst>
                </p:cNvPr>
                <p:cNvSpPr>
                  <a:spLocks noChangeAspect="1" noEditPoints="1"/>
                </p:cNvSpPr>
                <p:nvPr/>
              </p:nvSpPr>
              <p:spPr bwMode="auto">
                <a:xfrm>
                  <a:off x="1428004" y="2062900"/>
                  <a:ext cx="1794725" cy="869608"/>
                </a:xfrm>
                <a:custGeom>
                  <a:avLst/>
                  <a:gdLst>
                    <a:gd name="T0" fmla="*/ 800 w 882"/>
                    <a:gd name="T1" fmla="*/ 145 h 437"/>
                    <a:gd name="T2" fmla="*/ 852 w 882"/>
                    <a:gd name="T3" fmla="*/ 93 h 437"/>
                    <a:gd name="T4" fmla="*/ 816 w 882"/>
                    <a:gd name="T5" fmla="*/ 133 h 437"/>
                    <a:gd name="T6" fmla="*/ 121 w 882"/>
                    <a:gd name="T7" fmla="*/ 20 h 437"/>
                    <a:gd name="T8" fmla="*/ 773 w 882"/>
                    <a:gd name="T9" fmla="*/ 148 h 437"/>
                    <a:gd name="T10" fmla="*/ 417 w 882"/>
                    <a:gd name="T11" fmla="*/ 357 h 437"/>
                    <a:gd name="T12" fmla="*/ 881 w 882"/>
                    <a:gd name="T13" fmla="*/ 38 h 437"/>
                    <a:gd name="T14" fmla="*/ 820 w 882"/>
                    <a:gd name="T15" fmla="*/ 75 h 437"/>
                    <a:gd name="T16" fmla="*/ 702 w 882"/>
                    <a:gd name="T17" fmla="*/ 108 h 437"/>
                    <a:gd name="T18" fmla="*/ 623 w 882"/>
                    <a:gd name="T19" fmla="*/ 138 h 437"/>
                    <a:gd name="T20" fmla="*/ 632 w 882"/>
                    <a:gd name="T21" fmla="*/ 101 h 437"/>
                    <a:gd name="T22" fmla="*/ 624 w 882"/>
                    <a:gd name="T23" fmla="*/ 72 h 437"/>
                    <a:gd name="T24" fmla="*/ 589 w 882"/>
                    <a:gd name="T25" fmla="*/ 111 h 437"/>
                    <a:gd name="T26" fmla="*/ 585 w 882"/>
                    <a:gd name="T27" fmla="*/ 81 h 437"/>
                    <a:gd name="T28" fmla="*/ 624 w 882"/>
                    <a:gd name="T29" fmla="*/ 59 h 437"/>
                    <a:gd name="T30" fmla="*/ 614 w 882"/>
                    <a:gd name="T31" fmla="*/ 51 h 437"/>
                    <a:gd name="T32" fmla="*/ 551 w 882"/>
                    <a:gd name="T33" fmla="*/ 49 h 437"/>
                    <a:gd name="T34" fmla="*/ 566 w 882"/>
                    <a:gd name="T35" fmla="*/ 20 h 437"/>
                    <a:gd name="T36" fmla="*/ 518 w 882"/>
                    <a:gd name="T37" fmla="*/ 11 h 437"/>
                    <a:gd name="T38" fmla="*/ 115 w 882"/>
                    <a:gd name="T39" fmla="*/ 32 h 437"/>
                    <a:gd name="T40" fmla="*/ 109 w 882"/>
                    <a:gd name="T41" fmla="*/ 31 h 437"/>
                    <a:gd name="T42" fmla="*/ 80 w 882"/>
                    <a:gd name="T43" fmla="*/ 51 h 437"/>
                    <a:gd name="T44" fmla="*/ 36 w 882"/>
                    <a:gd name="T45" fmla="*/ 108 h 437"/>
                    <a:gd name="T46" fmla="*/ 0 w 882"/>
                    <a:gd name="T47" fmla="*/ 186 h 437"/>
                    <a:gd name="T48" fmla="*/ 7 w 882"/>
                    <a:gd name="T49" fmla="*/ 211 h 437"/>
                    <a:gd name="T50" fmla="*/ 12 w 882"/>
                    <a:gd name="T51" fmla="*/ 260 h 437"/>
                    <a:gd name="T52" fmla="*/ 47 w 882"/>
                    <a:gd name="T53" fmla="*/ 303 h 437"/>
                    <a:gd name="T54" fmla="*/ 219 w 882"/>
                    <a:gd name="T55" fmla="*/ 336 h 437"/>
                    <a:gd name="T56" fmla="*/ 279 w 882"/>
                    <a:gd name="T57" fmla="*/ 375 h 437"/>
                    <a:gd name="T58" fmla="*/ 316 w 882"/>
                    <a:gd name="T59" fmla="*/ 417 h 437"/>
                    <a:gd name="T60" fmla="*/ 328 w 882"/>
                    <a:gd name="T61" fmla="*/ 387 h 437"/>
                    <a:gd name="T62" fmla="*/ 343 w 882"/>
                    <a:gd name="T63" fmla="*/ 376 h 437"/>
                    <a:gd name="T64" fmla="*/ 420 w 882"/>
                    <a:gd name="T65" fmla="*/ 353 h 437"/>
                    <a:gd name="T66" fmla="*/ 452 w 882"/>
                    <a:gd name="T67" fmla="*/ 363 h 437"/>
                    <a:gd name="T68" fmla="*/ 452 w 882"/>
                    <a:gd name="T69" fmla="*/ 352 h 437"/>
                    <a:gd name="T70" fmla="*/ 494 w 882"/>
                    <a:gd name="T71" fmla="*/ 340 h 437"/>
                    <a:gd name="T72" fmla="*/ 518 w 882"/>
                    <a:gd name="T73" fmla="*/ 352 h 437"/>
                    <a:gd name="T74" fmla="*/ 549 w 882"/>
                    <a:gd name="T75" fmla="*/ 391 h 437"/>
                    <a:gd name="T76" fmla="*/ 557 w 882"/>
                    <a:gd name="T77" fmla="*/ 405 h 437"/>
                    <a:gd name="T78" fmla="*/ 574 w 882"/>
                    <a:gd name="T79" fmla="*/ 436 h 437"/>
                    <a:gd name="T80" fmla="*/ 581 w 882"/>
                    <a:gd name="T81" fmla="*/ 352 h 437"/>
                    <a:gd name="T82" fmla="*/ 601 w 882"/>
                    <a:gd name="T83" fmla="*/ 308 h 437"/>
                    <a:gd name="T84" fmla="*/ 628 w 882"/>
                    <a:gd name="T85" fmla="*/ 291 h 437"/>
                    <a:gd name="T86" fmla="*/ 679 w 882"/>
                    <a:gd name="T87" fmla="*/ 259 h 437"/>
                    <a:gd name="T88" fmla="*/ 688 w 882"/>
                    <a:gd name="T89" fmla="*/ 247 h 437"/>
                    <a:gd name="T90" fmla="*/ 698 w 882"/>
                    <a:gd name="T91" fmla="*/ 243 h 437"/>
                    <a:gd name="T92" fmla="*/ 694 w 882"/>
                    <a:gd name="T93" fmla="*/ 215 h 437"/>
                    <a:gd name="T94" fmla="*/ 699 w 882"/>
                    <a:gd name="T95" fmla="*/ 199 h 437"/>
                    <a:gd name="T96" fmla="*/ 715 w 882"/>
                    <a:gd name="T97" fmla="*/ 176 h 437"/>
                    <a:gd name="T98" fmla="*/ 707 w 882"/>
                    <a:gd name="T99" fmla="*/ 198 h 437"/>
                    <a:gd name="T100" fmla="*/ 720 w 882"/>
                    <a:gd name="T101" fmla="*/ 185 h 437"/>
                    <a:gd name="T102" fmla="*/ 744 w 882"/>
                    <a:gd name="T103" fmla="*/ 168 h 437"/>
                    <a:gd name="T104" fmla="*/ 796 w 882"/>
                    <a:gd name="T105" fmla="*/ 138 h 437"/>
                    <a:gd name="T106" fmla="*/ 812 w 882"/>
                    <a:gd name="T107" fmla="*/ 121 h 437"/>
                    <a:gd name="T108" fmla="*/ 848 w 882"/>
                    <a:gd name="T109" fmla="*/ 89 h 437"/>
                    <a:gd name="T110" fmla="*/ 877 w 882"/>
                    <a:gd name="T111" fmla="*/ 76 h 437"/>
                    <a:gd name="T112" fmla="*/ 121 w 882"/>
                    <a:gd name="T113" fmla="*/ 19 h 437"/>
                    <a:gd name="T114" fmla="*/ 587 w 882"/>
                    <a:gd name="T115" fmla="*/ 77 h 437"/>
                    <a:gd name="T116" fmla="*/ 598 w 882"/>
                    <a:gd name="T117" fmla="*/ 38 h 437"/>
                    <a:gd name="T118" fmla="*/ 117 w 882"/>
                    <a:gd name="T119" fmla="*/ 18 h 437"/>
                    <a:gd name="T120" fmla="*/ 460 w 882"/>
                    <a:gd name="T121" fmla="*/ 348 h 437"/>
                    <a:gd name="T122" fmla="*/ 695 w 882"/>
                    <a:gd name="T123" fmla="*/ 25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2" h="437">
                      <a:moveTo>
                        <a:pt x="794" y="142"/>
                      </a:moveTo>
                      <a:lnTo>
                        <a:pt x="796" y="138"/>
                      </a:lnTo>
                      <a:lnTo>
                        <a:pt x="794" y="141"/>
                      </a:lnTo>
                      <a:lnTo>
                        <a:pt x="794" y="142"/>
                      </a:lnTo>
                      <a:lnTo>
                        <a:pt x="794" y="142"/>
                      </a:lnTo>
                      <a:lnTo>
                        <a:pt x="794" y="142"/>
                      </a:lnTo>
                      <a:lnTo>
                        <a:pt x="794" y="142"/>
                      </a:lnTo>
                      <a:lnTo>
                        <a:pt x="794" y="142"/>
                      </a:lnTo>
                      <a:lnTo>
                        <a:pt x="794" y="142"/>
                      </a:lnTo>
                      <a:lnTo>
                        <a:pt x="794" y="142"/>
                      </a:lnTo>
                      <a:close/>
                      <a:moveTo>
                        <a:pt x="800" y="145"/>
                      </a:moveTo>
                      <a:lnTo>
                        <a:pt x="804" y="145"/>
                      </a:lnTo>
                      <a:lnTo>
                        <a:pt x="804" y="142"/>
                      </a:lnTo>
                      <a:lnTo>
                        <a:pt x="802" y="142"/>
                      </a:lnTo>
                      <a:lnTo>
                        <a:pt x="800" y="145"/>
                      </a:lnTo>
                      <a:lnTo>
                        <a:pt x="800" y="145"/>
                      </a:lnTo>
                      <a:lnTo>
                        <a:pt x="800" y="145"/>
                      </a:lnTo>
                      <a:lnTo>
                        <a:pt x="800" y="145"/>
                      </a:lnTo>
                      <a:lnTo>
                        <a:pt x="800" y="145"/>
                      </a:lnTo>
                      <a:lnTo>
                        <a:pt x="800" y="145"/>
                      </a:lnTo>
                      <a:lnTo>
                        <a:pt x="800" y="145"/>
                      </a:lnTo>
                      <a:close/>
                      <a:moveTo>
                        <a:pt x="808" y="145"/>
                      </a:moveTo>
                      <a:lnTo>
                        <a:pt x="812" y="146"/>
                      </a:lnTo>
                      <a:lnTo>
                        <a:pt x="812" y="142"/>
                      </a:lnTo>
                      <a:lnTo>
                        <a:pt x="810" y="145"/>
                      </a:lnTo>
                      <a:lnTo>
                        <a:pt x="808" y="145"/>
                      </a:lnTo>
                      <a:lnTo>
                        <a:pt x="808" y="145"/>
                      </a:lnTo>
                      <a:lnTo>
                        <a:pt x="808" y="145"/>
                      </a:lnTo>
                      <a:lnTo>
                        <a:pt x="808" y="145"/>
                      </a:lnTo>
                      <a:lnTo>
                        <a:pt x="808" y="145"/>
                      </a:lnTo>
                      <a:lnTo>
                        <a:pt x="808" y="145"/>
                      </a:lnTo>
                      <a:lnTo>
                        <a:pt x="808" y="145"/>
                      </a:lnTo>
                      <a:close/>
                      <a:moveTo>
                        <a:pt x="852" y="93"/>
                      </a:moveTo>
                      <a:lnTo>
                        <a:pt x="852" y="91"/>
                      </a:lnTo>
                      <a:lnTo>
                        <a:pt x="850" y="93"/>
                      </a:lnTo>
                      <a:lnTo>
                        <a:pt x="852" y="93"/>
                      </a:lnTo>
                      <a:lnTo>
                        <a:pt x="852" y="93"/>
                      </a:lnTo>
                      <a:lnTo>
                        <a:pt x="852" y="93"/>
                      </a:lnTo>
                      <a:lnTo>
                        <a:pt x="852" y="93"/>
                      </a:lnTo>
                      <a:lnTo>
                        <a:pt x="852" y="93"/>
                      </a:lnTo>
                      <a:lnTo>
                        <a:pt x="852" y="93"/>
                      </a:lnTo>
                      <a:lnTo>
                        <a:pt x="852" y="93"/>
                      </a:lnTo>
                      <a:close/>
                      <a:moveTo>
                        <a:pt x="857" y="91"/>
                      </a:moveTo>
                      <a:lnTo>
                        <a:pt x="857" y="89"/>
                      </a:lnTo>
                      <a:lnTo>
                        <a:pt x="856" y="89"/>
                      </a:lnTo>
                      <a:lnTo>
                        <a:pt x="856" y="93"/>
                      </a:lnTo>
                      <a:lnTo>
                        <a:pt x="857" y="91"/>
                      </a:lnTo>
                      <a:lnTo>
                        <a:pt x="857" y="91"/>
                      </a:lnTo>
                      <a:lnTo>
                        <a:pt x="857" y="91"/>
                      </a:lnTo>
                      <a:lnTo>
                        <a:pt x="857" y="91"/>
                      </a:lnTo>
                      <a:lnTo>
                        <a:pt x="857" y="91"/>
                      </a:lnTo>
                      <a:lnTo>
                        <a:pt x="857" y="91"/>
                      </a:lnTo>
                      <a:lnTo>
                        <a:pt x="857" y="91"/>
                      </a:lnTo>
                      <a:close/>
                      <a:moveTo>
                        <a:pt x="816" y="133"/>
                      </a:moveTo>
                      <a:lnTo>
                        <a:pt x="816" y="132"/>
                      </a:lnTo>
                      <a:lnTo>
                        <a:pt x="813" y="132"/>
                      </a:lnTo>
                      <a:lnTo>
                        <a:pt x="816" y="133"/>
                      </a:lnTo>
                      <a:lnTo>
                        <a:pt x="816" y="133"/>
                      </a:lnTo>
                      <a:lnTo>
                        <a:pt x="816" y="133"/>
                      </a:lnTo>
                      <a:lnTo>
                        <a:pt x="816" y="133"/>
                      </a:lnTo>
                      <a:lnTo>
                        <a:pt x="816" y="133"/>
                      </a:lnTo>
                      <a:lnTo>
                        <a:pt x="816" y="133"/>
                      </a:lnTo>
                      <a:lnTo>
                        <a:pt x="816" y="133"/>
                      </a:lnTo>
                      <a:close/>
                      <a:moveTo>
                        <a:pt x="111" y="36"/>
                      </a:moveTo>
                      <a:lnTo>
                        <a:pt x="113" y="36"/>
                      </a:lnTo>
                      <a:lnTo>
                        <a:pt x="113" y="34"/>
                      </a:lnTo>
                      <a:lnTo>
                        <a:pt x="111" y="36"/>
                      </a:lnTo>
                      <a:lnTo>
                        <a:pt x="111" y="36"/>
                      </a:lnTo>
                      <a:lnTo>
                        <a:pt x="111" y="36"/>
                      </a:lnTo>
                      <a:lnTo>
                        <a:pt x="111" y="36"/>
                      </a:lnTo>
                      <a:lnTo>
                        <a:pt x="111" y="36"/>
                      </a:lnTo>
                      <a:lnTo>
                        <a:pt x="111" y="36"/>
                      </a:lnTo>
                      <a:lnTo>
                        <a:pt x="111" y="36"/>
                      </a:lnTo>
                      <a:close/>
                      <a:moveTo>
                        <a:pt x="121" y="23"/>
                      </a:moveTo>
                      <a:lnTo>
                        <a:pt x="122" y="20"/>
                      </a:lnTo>
                      <a:lnTo>
                        <a:pt x="121" y="20"/>
                      </a:lnTo>
                      <a:lnTo>
                        <a:pt x="121" y="23"/>
                      </a:lnTo>
                      <a:lnTo>
                        <a:pt x="121" y="23"/>
                      </a:lnTo>
                      <a:lnTo>
                        <a:pt x="121" y="23"/>
                      </a:lnTo>
                      <a:lnTo>
                        <a:pt x="121" y="23"/>
                      </a:lnTo>
                      <a:lnTo>
                        <a:pt x="121" y="23"/>
                      </a:lnTo>
                      <a:lnTo>
                        <a:pt x="121" y="23"/>
                      </a:lnTo>
                      <a:lnTo>
                        <a:pt x="121" y="23"/>
                      </a:lnTo>
                      <a:close/>
                      <a:moveTo>
                        <a:pt x="751" y="158"/>
                      </a:moveTo>
                      <a:lnTo>
                        <a:pt x="752" y="158"/>
                      </a:lnTo>
                      <a:lnTo>
                        <a:pt x="755" y="156"/>
                      </a:lnTo>
                      <a:lnTo>
                        <a:pt x="759" y="156"/>
                      </a:lnTo>
                      <a:lnTo>
                        <a:pt x="772" y="154"/>
                      </a:lnTo>
                      <a:lnTo>
                        <a:pt x="777" y="152"/>
                      </a:lnTo>
                      <a:lnTo>
                        <a:pt x="783" y="148"/>
                      </a:lnTo>
                      <a:lnTo>
                        <a:pt x="776" y="150"/>
                      </a:lnTo>
                      <a:lnTo>
                        <a:pt x="773" y="152"/>
                      </a:lnTo>
                      <a:lnTo>
                        <a:pt x="772" y="152"/>
                      </a:lnTo>
                      <a:lnTo>
                        <a:pt x="777" y="146"/>
                      </a:lnTo>
                      <a:lnTo>
                        <a:pt x="773" y="148"/>
                      </a:lnTo>
                      <a:lnTo>
                        <a:pt x="769" y="150"/>
                      </a:lnTo>
                      <a:lnTo>
                        <a:pt x="763" y="152"/>
                      </a:lnTo>
                      <a:lnTo>
                        <a:pt x="759" y="152"/>
                      </a:lnTo>
                      <a:lnTo>
                        <a:pt x="755" y="154"/>
                      </a:lnTo>
                      <a:lnTo>
                        <a:pt x="751" y="154"/>
                      </a:lnTo>
                      <a:lnTo>
                        <a:pt x="749" y="158"/>
                      </a:lnTo>
                      <a:lnTo>
                        <a:pt x="751" y="158"/>
                      </a:lnTo>
                      <a:lnTo>
                        <a:pt x="751" y="158"/>
                      </a:lnTo>
                      <a:lnTo>
                        <a:pt x="751" y="158"/>
                      </a:lnTo>
                      <a:lnTo>
                        <a:pt x="751" y="158"/>
                      </a:lnTo>
                      <a:lnTo>
                        <a:pt x="751" y="158"/>
                      </a:lnTo>
                      <a:lnTo>
                        <a:pt x="751" y="158"/>
                      </a:lnTo>
                      <a:lnTo>
                        <a:pt x="751" y="158"/>
                      </a:lnTo>
                      <a:close/>
                      <a:moveTo>
                        <a:pt x="417" y="357"/>
                      </a:moveTo>
                      <a:lnTo>
                        <a:pt x="416" y="356"/>
                      </a:lnTo>
                      <a:lnTo>
                        <a:pt x="413" y="357"/>
                      </a:lnTo>
                      <a:lnTo>
                        <a:pt x="416" y="357"/>
                      </a:lnTo>
                      <a:lnTo>
                        <a:pt x="417" y="357"/>
                      </a:lnTo>
                      <a:lnTo>
                        <a:pt x="417" y="357"/>
                      </a:lnTo>
                      <a:lnTo>
                        <a:pt x="417" y="357"/>
                      </a:lnTo>
                      <a:lnTo>
                        <a:pt x="417" y="357"/>
                      </a:lnTo>
                      <a:lnTo>
                        <a:pt x="417" y="357"/>
                      </a:lnTo>
                      <a:lnTo>
                        <a:pt x="417" y="357"/>
                      </a:lnTo>
                      <a:lnTo>
                        <a:pt x="417" y="357"/>
                      </a:lnTo>
                      <a:close/>
                      <a:moveTo>
                        <a:pt x="745" y="168"/>
                      </a:moveTo>
                      <a:lnTo>
                        <a:pt x="744" y="168"/>
                      </a:lnTo>
                      <a:lnTo>
                        <a:pt x="743" y="172"/>
                      </a:lnTo>
                      <a:lnTo>
                        <a:pt x="745" y="168"/>
                      </a:lnTo>
                      <a:lnTo>
                        <a:pt x="745" y="168"/>
                      </a:lnTo>
                      <a:lnTo>
                        <a:pt x="745" y="168"/>
                      </a:lnTo>
                      <a:lnTo>
                        <a:pt x="745" y="168"/>
                      </a:lnTo>
                      <a:lnTo>
                        <a:pt x="745" y="168"/>
                      </a:lnTo>
                      <a:lnTo>
                        <a:pt x="745" y="168"/>
                      </a:lnTo>
                      <a:lnTo>
                        <a:pt x="745" y="168"/>
                      </a:lnTo>
                      <a:close/>
                      <a:moveTo>
                        <a:pt x="877" y="57"/>
                      </a:moveTo>
                      <a:lnTo>
                        <a:pt x="881" y="47"/>
                      </a:lnTo>
                      <a:lnTo>
                        <a:pt x="882" y="40"/>
                      </a:lnTo>
                      <a:lnTo>
                        <a:pt x="881" y="38"/>
                      </a:lnTo>
                      <a:lnTo>
                        <a:pt x="877" y="38"/>
                      </a:lnTo>
                      <a:lnTo>
                        <a:pt x="870" y="38"/>
                      </a:lnTo>
                      <a:lnTo>
                        <a:pt x="868" y="40"/>
                      </a:lnTo>
                      <a:lnTo>
                        <a:pt x="868" y="38"/>
                      </a:lnTo>
                      <a:lnTo>
                        <a:pt x="865" y="34"/>
                      </a:lnTo>
                      <a:lnTo>
                        <a:pt x="864" y="36"/>
                      </a:lnTo>
                      <a:lnTo>
                        <a:pt x="857" y="41"/>
                      </a:lnTo>
                      <a:lnTo>
                        <a:pt x="848" y="47"/>
                      </a:lnTo>
                      <a:lnTo>
                        <a:pt x="846" y="51"/>
                      </a:lnTo>
                      <a:lnTo>
                        <a:pt x="844" y="55"/>
                      </a:lnTo>
                      <a:lnTo>
                        <a:pt x="840" y="59"/>
                      </a:lnTo>
                      <a:lnTo>
                        <a:pt x="838" y="63"/>
                      </a:lnTo>
                      <a:lnTo>
                        <a:pt x="834" y="64"/>
                      </a:lnTo>
                      <a:lnTo>
                        <a:pt x="830" y="68"/>
                      </a:lnTo>
                      <a:lnTo>
                        <a:pt x="829" y="72"/>
                      </a:lnTo>
                      <a:lnTo>
                        <a:pt x="826" y="72"/>
                      </a:lnTo>
                      <a:lnTo>
                        <a:pt x="825" y="75"/>
                      </a:lnTo>
                      <a:lnTo>
                        <a:pt x="825" y="72"/>
                      </a:lnTo>
                      <a:lnTo>
                        <a:pt x="820" y="75"/>
                      </a:lnTo>
                      <a:lnTo>
                        <a:pt x="816" y="77"/>
                      </a:lnTo>
                      <a:lnTo>
                        <a:pt x="768" y="77"/>
                      </a:lnTo>
                      <a:lnTo>
                        <a:pt x="755" y="84"/>
                      </a:lnTo>
                      <a:lnTo>
                        <a:pt x="748" y="88"/>
                      </a:lnTo>
                      <a:lnTo>
                        <a:pt x="743" y="91"/>
                      </a:lnTo>
                      <a:lnTo>
                        <a:pt x="739" y="95"/>
                      </a:lnTo>
                      <a:lnTo>
                        <a:pt x="741" y="95"/>
                      </a:lnTo>
                      <a:lnTo>
                        <a:pt x="739" y="97"/>
                      </a:lnTo>
                      <a:lnTo>
                        <a:pt x="741" y="97"/>
                      </a:lnTo>
                      <a:lnTo>
                        <a:pt x="739" y="99"/>
                      </a:lnTo>
                      <a:lnTo>
                        <a:pt x="737" y="103"/>
                      </a:lnTo>
                      <a:lnTo>
                        <a:pt x="736" y="104"/>
                      </a:lnTo>
                      <a:lnTo>
                        <a:pt x="732" y="107"/>
                      </a:lnTo>
                      <a:lnTo>
                        <a:pt x="728" y="108"/>
                      </a:lnTo>
                      <a:lnTo>
                        <a:pt x="724" y="108"/>
                      </a:lnTo>
                      <a:lnTo>
                        <a:pt x="716" y="111"/>
                      </a:lnTo>
                      <a:lnTo>
                        <a:pt x="712" y="108"/>
                      </a:lnTo>
                      <a:lnTo>
                        <a:pt x="711" y="108"/>
                      </a:lnTo>
                      <a:lnTo>
                        <a:pt x="702" y="108"/>
                      </a:lnTo>
                      <a:lnTo>
                        <a:pt x="698" y="108"/>
                      </a:lnTo>
                      <a:lnTo>
                        <a:pt x="694" y="111"/>
                      </a:lnTo>
                      <a:lnTo>
                        <a:pt x="692" y="112"/>
                      </a:lnTo>
                      <a:lnTo>
                        <a:pt x="692" y="114"/>
                      </a:lnTo>
                      <a:lnTo>
                        <a:pt x="694" y="116"/>
                      </a:lnTo>
                      <a:lnTo>
                        <a:pt x="692" y="118"/>
                      </a:lnTo>
                      <a:lnTo>
                        <a:pt x="682" y="124"/>
                      </a:lnTo>
                      <a:lnTo>
                        <a:pt x="672" y="129"/>
                      </a:lnTo>
                      <a:lnTo>
                        <a:pt x="662" y="133"/>
                      </a:lnTo>
                      <a:lnTo>
                        <a:pt x="650" y="137"/>
                      </a:lnTo>
                      <a:lnTo>
                        <a:pt x="646" y="138"/>
                      </a:lnTo>
                      <a:lnTo>
                        <a:pt x="640" y="141"/>
                      </a:lnTo>
                      <a:lnTo>
                        <a:pt x="631" y="142"/>
                      </a:lnTo>
                      <a:lnTo>
                        <a:pt x="627" y="142"/>
                      </a:lnTo>
                      <a:lnTo>
                        <a:pt x="624" y="142"/>
                      </a:lnTo>
                      <a:lnTo>
                        <a:pt x="622" y="142"/>
                      </a:lnTo>
                      <a:lnTo>
                        <a:pt x="627" y="141"/>
                      </a:lnTo>
                      <a:lnTo>
                        <a:pt x="623" y="141"/>
                      </a:lnTo>
                      <a:lnTo>
                        <a:pt x="623" y="138"/>
                      </a:lnTo>
                      <a:lnTo>
                        <a:pt x="619" y="138"/>
                      </a:lnTo>
                      <a:lnTo>
                        <a:pt x="618" y="137"/>
                      </a:lnTo>
                      <a:lnTo>
                        <a:pt x="619" y="134"/>
                      </a:lnTo>
                      <a:lnTo>
                        <a:pt x="623" y="133"/>
                      </a:lnTo>
                      <a:lnTo>
                        <a:pt x="624" y="132"/>
                      </a:lnTo>
                      <a:lnTo>
                        <a:pt x="627" y="129"/>
                      </a:lnTo>
                      <a:lnTo>
                        <a:pt x="631" y="125"/>
                      </a:lnTo>
                      <a:lnTo>
                        <a:pt x="635" y="121"/>
                      </a:lnTo>
                      <a:lnTo>
                        <a:pt x="636" y="120"/>
                      </a:lnTo>
                      <a:lnTo>
                        <a:pt x="636" y="121"/>
                      </a:lnTo>
                      <a:lnTo>
                        <a:pt x="638" y="120"/>
                      </a:lnTo>
                      <a:lnTo>
                        <a:pt x="642" y="116"/>
                      </a:lnTo>
                      <a:lnTo>
                        <a:pt x="644" y="108"/>
                      </a:lnTo>
                      <a:lnTo>
                        <a:pt x="646" y="103"/>
                      </a:lnTo>
                      <a:lnTo>
                        <a:pt x="646" y="99"/>
                      </a:lnTo>
                      <a:lnTo>
                        <a:pt x="644" y="95"/>
                      </a:lnTo>
                      <a:lnTo>
                        <a:pt x="642" y="95"/>
                      </a:lnTo>
                      <a:lnTo>
                        <a:pt x="638" y="97"/>
                      </a:lnTo>
                      <a:lnTo>
                        <a:pt x="632" y="101"/>
                      </a:lnTo>
                      <a:lnTo>
                        <a:pt x="628" y="103"/>
                      </a:lnTo>
                      <a:lnTo>
                        <a:pt x="627" y="103"/>
                      </a:lnTo>
                      <a:lnTo>
                        <a:pt x="627" y="101"/>
                      </a:lnTo>
                      <a:lnTo>
                        <a:pt x="628" y="97"/>
                      </a:lnTo>
                      <a:lnTo>
                        <a:pt x="632" y="95"/>
                      </a:lnTo>
                      <a:lnTo>
                        <a:pt x="635" y="93"/>
                      </a:lnTo>
                      <a:lnTo>
                        <a:pt x="638" y="91"/>
                      </a:lnTo>
                      <a:lnTo>
                        <a:pt x="642" y="88"/>
                      </a:lnTo>
                      <a:lnTo>
                        <a:pt x="644" y="84"/>
                      </a:lnTo>
                      <a:lnTo>
                        <a:pt x="644" y="80"/>
                      </a:lnTo>
                      <a:lnTo>
                        <a:pt x="644" y="77"/>
                      </a:lnTo>
                      <a:lnTo>
                        <a:pt x="646" y="76"/>
                      </a:lnTo>
                      <a:lnTo>
                        <a:pt x="646" y="75"/>
                      </a:lnTo>
                      <a:lnTo>
                        <a:pt x="644" y="72"/>
                      </a:lnTo>
                      <a:lnTo>
                        <a:pt x="635" y="67"/>
                      </a:lnTo>
                      <a:lnTo>
                        <a:pt x="631" y="64"/>
                      </a:lnTo>
                      <a:lnTo>
                        <a:pt x="624" y="68"/>
                      </a:lnTo>
                      <a:lnTo>
                        <a:pt x="623" y="71"/>
                      </a:lnTo>
                      <a:lnTo>
                        <a:pt x="624" y="72"/>
                      </a:lnTo>
                      <a:lnTo>
                        <a:pt x="622" y="72"/>
                      </a:lnTo>
                      <a:lnTo>
                        <a:pt x="619" y="75"/>
                      </a:lnTo>
                      <a:lnTo>
                        <a:pt x="618" y="76"/>
                      </a:lnTo>
                      <a:lnTo>
                        <a:pt x="615" y="80"/>
                      </a:lnTo>
                      <a:lnTo>
                        <a:pt x="611" y="81"/>
                      </a:lnTo>
                      <a:lnTo>
                        <a:pt x="614" y="80"/>
                      </a:lnTo>
                      <a:lnTo>
                        <a:pt x="610" y="81"/>
                      </a:lnTo>
                      <a:lnTo>
                        <a:pt x="611" y="77"/>
                      </a:lnTo>
                      <a:lnTo>
                        <a:pt x="609" y="80"/>
                      </a:lnTo>
                      <a:lnTo>
                        <a:pt x="606" y="80"/>
                      </a:lnTo>
                      <a:lnTo>
                        <a:pt x="605" y="81"/>
                      </a:lnTo>
                      <a:lnTo>
                        <a:pt x="602" y="84"/>
                      </a:lnTo>
                      <a:lnTo>
                        <a:pt x="601" y="85"/>
                      </a:lnTo>
                      <a:lnTo>
                        <a:pt x="597" y="91"/>
                      </a:lnTo>
                      <a:lnTo>
                        <a:pt x="591" y="95"/>
                      </a:lnTo>
                      <a:lnTo>
                        <a:pt x="591" y="101"/>
                      </a:lnTo>
                      <a:lnTo>
                        <a:pt x="587" y="104"/>
                      </a:lnTo>
                      <a:lnTo>
                        <a:pt x="587" y="108"/>
                      </a:lnTo>
                      <a:lnTo>
                        <a:pt x="589" y="111"/>
                      </a:lnTo>
                      <a:lnTo>
                        <a:pt x="587" y="112"/>
                      </a:lnTo>
                      <a:lnTo>
                        <a:pt x="587" y="114"/>
                      </a:lnTo>
                      <a:lnTo>
                        <a:pt x="585" y="120"/>
                      </a:lnTo>
                      <a:lnTo>
                        <a:pt x="579" y="128"/>
                      </a:lnTo>
                      <a:lnTo>
                        <a:pt x="574" y="133"/>
                      </a:lnTo>
                      <a:lnTo>
                        <a:pt x="567" y="137"/>
                      </a:lnTo>
                      <a:lnTo>
                        <a:pt x="562" y="138"/>
                      </a:lnTo>
                      <a:lnTo>
                        <a:pt x="561" y="138"/>
                      </a:lnTo>
                      <a:lnTo>
                        <a:pt x="558" y="137"/>
                      </a:lnTo>
                      <a:lnTo>
                        <a:pt x="558" y="129"/>
                      </a:lnTo>
                      <a:lnTo>
                        <a:pt x="561" y="121"/>
                      </a:lnTo>
                      <a:lnTo>
                        <a:pt x="562" y="118"/>
                      </a:lnTo>
                      <a:lnTo>
                        <a:pt x="565" y="114"/>
                      </a:lnTo>
                      <a:lnTo>
                        <a:pt x="567" y="107"/>
                      </a:lnTo>
                      <a:lnTo>
                        <a:pt x="571" y="101"/>
                      </a:lnTo>
                      <a:lnTo>
                        <a:pt x="578" y="93"/>
                      </a:lnTo>
                      <a:lnTo>
                        <a:pt x="581" y="88"/>
                      </a:lnTo>
                      <a:lnTo>
                        <a:pt x="585" y="84"/>
                      </a:lnTo>
                      <a:lnTo>
                        <a:pt x="585" y="81"/>
                      </a:lnTo>
                      <a:lnTo>
                        <a:pt x="583" y="81"/>
                      </a:lnTo>
                      <a:lnTo>
                        <a:pt x="579" y="84"/>
                      </a:lnTo>
                      <a:lnTo>
                        <a:pt x="574" y="88"/>
                      </a:lnTo>
                      <a:lnTo>
                        <a:pt x="575" y="84"/>
                      </a:lnTo>
                      <a:lnTo>
                        <a:pt x="579" y="80"/>
                      </a:lnTo>
                      <a:lnTo>
                        <a:pt x="583" y="77"/>
                      </a:lnTo>
                      <a:lnTo>
                        <a:pt x="587" y="76"/>
                      </a:lnTo>
                      <a:lnTo>
                        <a:pt x="593" y="68"/>
                      </a:lnTo>
                      <a:lnTo>
                        <a:pt x="597" y="64"/>
                      </a:lnTo>
                      <a:lnTo>
                        <a:pt x="601" y="63"/>
                      </a:lnTo>
                      <a:lnTo>
                        <a:pt x="598" y="67"/>
                      </a:lnTo>
                      <a:lnTo>
                        <a:pt x="602" y="64"/>
                      </a:lnTo>
                      <a:lnTo>
                        <a:pt x="606" y="63"/>
                      </a:lnTo>
                      <a:lnTo>
                        <a:pt x="602" y="67"/>
                      </a:lnTo>
                      <a:lnTo>
                        <a:pt x="609" y="64"/>
                      </a:lnTo>
                      <a:lnTo>
                        <a:pt x="611" y="63"/>
                      </a:lnTo>
                      <a:lnTo>
                        <a:pt x="615" y="61"/>
                      </a:lnTo>
                      <a:lnTo>
                        <a:pt x="622" y="61"/>
                      </a:lnTo>
                      <a:lnTo>
                        <a:pt x="624" y="59"/>
                      </a:lnTo>
                      <a:lnTo>
                        <a:pt x="628" y="61"/>
                      </a:lnTo>
                      <a:lnTo>
                        <a:pt x="631" y="63"/>
                      </a:lnTo>
                      <a:lnTo>
                        <a:pt x="632" y="63"/>
                      </a:lnTo>
                      <a:lnTo>
                        <a:pt x="635" y="61"/>
                      </a:lnTo>
                      <a:lnTo>
                        <a:pt x="636" y="61"/>
                      </a:lnTo>
                      <a:lnTo>
                        <a:pt x="640" y="61"/>
                      </a:lnTo>
                      <a:lnTo>
                        <a:pt x="642" y="61"/>
                      </a:lnTo>
                      <a:lnTo>
                        <a:pt x="644" y="61"/>
                      </a:lnTo>
                      <a:lnTo>
                        <a:pt x="644" y="59"/>
                      </a:lnTo>
                      <a:lnTo>
                        <a:pt x="642" y="57"/>
                      </a:lnTo>
                      <a:lnTo>
                        <a:pt x="644" y="55"/>
                      </a:lnTo>
                      <a:lnTo>
                        <a:pt x="644" y="53"/>
                      </a:lnTo>
                      <a:lnTo>
                        <a:pt x="642" y="51"/>
                      </a:lnTo>
                      <a:lnTo>
                        <a:pt x="640" y="51"/>
                      </a:lnTo>
                      <a:lnTo>
                        <a:pt x="632" y="51"/>
                      </a:lnTo>
                      <a:lnTo>
                        <a:pt x="636" y="47"/>
                      </a:lnTo>
                      <a:lnTo>
                        <a:pt x="627" y="49"/>
                      </a:lnTo>
                      <a:lnTo>
                        <a:pt x="619" y="49"/>
                      </a:lnTo>
                      <a:lnTo>
                        <a:pt x="614" y="51"/>
                      </a:lnTo>
                      <a:lnTo>
                        <a:pt x="610" y="53"/>
                      </a:lnTo>
                      <a:lnTo>
                        <a:pt x="606" y="51"/>
                      </a:lnTo>
                      <a:lnTo>
                        <a:pt x="602" y="51"/>
                      </a:lnTo>
                      <a:lnTo>
                        <a:pt x="598" y="49"/>
                      </a:lnTo>
                      <a:lnTo>
                        <a:pt x="595" y="45"/>
                      </a:lnTo>
                      <a:lnTo>
                        <a:pt x="593" y="44"/>
                      </a:lnTo>
                      <a:lnTo>
                        <a:pt x="591" y="45"/>
                      </a:lnTo>
                      <a:lnTo>
                        <a:pt x="587" y="47"/>
                      </a:lnTo>
                      <a:lnTo>
                        <a:pt x="589" y="45"/>
                      </a:lnTo>
                      <a:lnTo>
                        <a:pt x="589" y="44"/>
                      </a:lnTo>
                      <a:lnTo>
                        <a:pt x="587" y="41"/>
                      </a:lnTo>
                      <a:lnTo>
                        <a:pt x="587" y="40"/>
                      </a:lnTo>
                      <a:lnTo>
                        <a:pt x="575" y="45"/>
                      </a:lnTo>
                      <a:lnTo>
                        <a:pt x="570" y="45"/>
                      </a:lnTo>
                      <a:lnTo>
                        <a:pt x="566" y="47"/>
                      </a:lnTo>
                      <a:lnTo>
                        <a:pt x="562" y="49"/>
                      </a:lnTo>
                      <a:lnTo>
                        <a:pt x="557" y="49"/>
                      </a:lnTo>
                      <a:lnTo>
                        <a:pt x="554" y="49"/>
                      </a:lnTo>
                      <a:lnTo>
                        <a:pt x="551" y="49"/>
                      </a:lnTo>
                      <a:lnTo>
                        <a:pt x="553" y="47"/>
                      </a:lnTo>
                      <a:lnTo>
                        <a:pt x="554" y="44"/>
                      </a:lnTo>
                      <a:lnTo>
                        <a:pt x="545" y="47"/>
                      </a:lnTo>
                      <a:lnTo>
                        <a:pt x="539" y="49"/>
                      </a:lnTo>
                      <a:lnTo>
                        <a:pt x="536" y="47"/>
                      </a:lnTo>
                      <a:lnTo>
                        <a:pt x="538" y="45"/>
                      </a:lnTo>
                      <a:lnTo>
                        <a:pt x="539" y="44"/>
                      </a:lnTo>
                      <a:lnTo>
                        <a:pt x="542" y="43"/>
                      </a:lnTo>
                      <a:lnTo>
                        <a:pt x="547" y="41"/>
                      </a:lnTo>
                      <a:lnTo>
                        <a:pt x="557" y="34"/>
                      </a:lnTo>
                      <a:lnTo>
                        <a:pt x="567" y="31"/>
                      </a:lnTo>
                      <a:lnTo>
                        <a:pt x="581" y="24"/>
                      </a:lnTo>
                      <a:lnTo>
                        <a:pt x="579" y="24"/>
                      </a:lnTo>
                      <a:lnTo>
                        <a:pt x="575" y="24"/>
                      </a:lnTo>
                      <a:lnTo>
                        <a:pt x="573" y="23"/>
                      </a:lnTo>
                      <a:lnTo>
                        <a:pt x="571" y="23"/>
                      </a:lnTo>
                      <a:lnTo>
                        <a:pt x="567" y="23"/>
                      </a:lnTo>
                      <a:lnTo>
                        <a:pt x="566" y="23"/>
                      </a:lnTo>
                      <a:lnTo>
                        <a:pt x="566" y="20"/>
                      </a:lnTo>
                      <a:lnTo>
                        <a:pt x="561" y="23"/>
                      </a:lnTo>
                      <a:lnTo>
                        <a:pt x="554" y="24"/>
                      </a:lnTo>
                      <a:lnTo>
                        <a:pt x="553" y="23"/>
                      </a:lnTo>
                      <a:lnTo>
                        <a:pt x="551" y="20"/>
                      </a:lnTo>
                      <a:lnTo>
                        <a:pt x="549" y="20"/>
                      </a:lnTo>
                      <a:lnTo>
                        <a:pt x="547" y="19"/>
                      </a:lnTo>
                      <a:lnTo>
                        <a:pt x="545" y="20"/>
                      </a:lnTo>
                      <a:lnTo>
                        <a:pt x="545" y="19"/>
                      </a:lnTo>
                      <a:lnTo>
                        <a:pt x="543" y="18"/>
                      </a:lnTo>
                      <a:lnTo>
                        <a:pt x="543" y="15"/>
                      </a:lnTo>
                      <a:lnTo>
                        <a:pt x="539" y="15"/>
                      </a:lnTo>
                      <a:lnTo>
                        <a:pt x="536" y="14"/>
                      </a:lnTo>
                      <a:lnTo>
                        <a:pt x="532" y="15"/>
                      </a:lnTo>
                      <a:lnTo>
                        <a:pt x="528" y="18"/>
                      </a:lnTo>
                      <a:lnTo>
                        <a:pt x="528" y="15"/>
                      </a:lnTo>
                      <a:lnTo>
                        <a:pt x="526" y="14"/>
                      </a:lnTo>
                      <a:lnTo>
                        <a:pt x="524" y="14"/>
                      </a:lnTo>
                      <a:lnTo>
                        <a:pt x="521" y="14"/>
                      </a:lnTo>
                      <a:lnTo>
                        <a:pt x="518" y="11"/>
                      </a:lnTo>
                      <a:lnTo>
                        <a:pt x="518" y="10"/>
                      </a:lnTo>
                      <a:lnTo>
                        <a:pt x="521" y="4"/>
                      </a:lnTo>
                      <a:lnTo>
                        <a:pt x="518" y="0"/>
                      </a:lnTo>
                      <a:lnTo>
                        <a:pt x="517" y="2"/>
                      </a:lnTo>
                      <a:lnTo>
                        <a:pt x="514" y="7"/>
                      </a:lnTo>
                      <a:lnTo>
                        <a:pt x="126" y="7"/>
                      </a:lnTo>
                      <a:lnTo>
                        <a:pt x="126" y="10"/>
                      </a:lnTo>
                      <a:lnTo>
                        <a:pt x="126" y="11"/>
                      </a:lnTo>
                      <a:lnTo>
                        <a:pt x="124" y="15"/>
                      </a:lnTo>
                      <a:lnTo>
                        <a:pt x="122" y="18"/>
                      </a:lnTo>
                      <a:lnTo>
                        <a:pt x="121" y="18"/>
                      </a:lnTo>
                      <a:lnTo>
                        <a:pt x="121" y="19"/>
                      </a:lnTo>
                      <a:lnTo>
                        <a:pt x="122" y="19"/>
                      </a:lnTo>
                      <a:lnTo>
                        <a:pt x="122" y="20"/>
                      </a:lnTo>
                      <a:lnTo>
                        <a:pt x="122" y="24"/>
                      </a:lnTo>
                      <a:lnTo>
                        <a:pt x="121" y="27"/>
                      </a:lnTo>
                      <a:lnTo>
                        <a:pt x="119" y="28"/>
                      </a:lnTo>
                      <a:lnTo>
                        <a:pt x="117" y="31"/>
                      </a:lnTo>
                      <a:lnTo>
                        <a:pt x="115" y="32"/>
                      </a:lnTo>
                      <a:lnTo>
                        <a:pt x="115" y="34"/>
                      </a:lnTo>
                      <a:lnTo>
                        <a:pt x="113" y="36"/>
                      </a:lnTo>
                      <a:lnTo>
                        <a:pt x="109" y="38"/>
                      </a:lnTo>
                      <a:lnTo>
                        <a:pt x="108" y="40"/>
                      </a:lnTo>
                      <a:lnTo>
                        <a:pt x="105" y="40"/>
                      </a:lnTo>
                      <a:lnTo>
                        <a:pt x="108" y="38"/>
                      </a:lnTo>
                      <a:lnTo>
                        <a:pt x="109" y="36"/>
                      </a:lnTo>
                      <a:lnTo>
                        <a:pt x="111" y="34"/>
                      </a:lnTo>
                      <a:lnTo>
                        <a:pt x="109" y="34"/>
                      </a:lnTo>
                      <a:lnTo>
                        <a:pt x="113" y="31"/>
                      </a:lnTo>
                      <a:lnTo>
                        <a:pt x="115" y="28"/>
                      </a:lnTo>
                      <a:lnTo>
                        <a:pt x="117" y="27"/>
                      </a:lnTo>
                      <a:lnTo>
                        <a:pt x="108" y="32"/>
                      </a:lnTo>
                      <a:lnTo>
                        <a:pt x="105" y="34"/>
                      </a:lnTo>
                      <a:lnTo>
                        <a:pt x="104" y="36"/>
                      </a:lnTo>
                      <a:lnTo>
                        <a:pt x="101" y="36"/>
                      </a:lnTo>
                      <a:lnTo>
                        <a:pt x="108" y="31"/>
                      </a:lnTo>
                      <a:lnTo>
                        <a:pt x="111" y="28"/>
                      </a:lnTo>
                      <a:lnTo>
                        <a:pt x="109" y="31"/>
                      </a:lnTo>
                      <a:lnTo>
                        <a:pt x="113" y="28"/>
                      </a:lnTo>
                      <a:lnTo>
                        <a:pt x="115" y="27"/>
                      </a:lnTo>
                      <a:lnTo>
                        <a:pt x="115" y="23"/>
                      </a:lnTo>
                      <a:lnTo>
                        <a:pt x="113" y="24"/>
                      </a:lnTo>
                      <a:lnTo>
                        <a:pt x="113" y="23"/>
                      </a:lnTo>
                      <a:lnTo>
                        <a:pt x="109" y="23"/>
                      </a:lnTo>
                      <a:lnTo>
                        <a:pt x="104" y="23"/>
                      </a:lnTo>
                      <a:lnTo>
                        <a:pt x="97" y="20"/>
                      </a:lnTo>
                      <a:lnTo>
                        <a:pt x="92" y="19"/>
                      </a:lnTo>
                      <a:lnTo>
                        <a:pt x="91" y="19"/>
                      </a:lnTo>
                      <a:lnTo>
                        <a:pt x="91" y="23"/>
                      </a:lnTo>
                      <a:lnTo>
                        <a:pt x="88" y="28"/>
                      </a:lnTo>
                      <a:lnTo>
                        <a:pt x="87" y="36"/>
                      </a:lnTo>
                      <a:lnTo>
                        <a:pt x="83" y="44"/>
                      </a:lnTo>
                      <a:lnTo>
                        <a:pt x="83" y="45"/>
                      </a:lnTo>
                      <a:lnTo>
                        <a:pt x="80" y="47"/>
                      </a:lnTo>
                      <a:lnTo>
                        <a:pt x="84" y="49"/>
                      </a:lnTo>
                      <a:lnTo>
                        <a:pt x="83" y="49"/>
                      </a:lnTo>
                      <a:lnTo>
                        <a:pt x="80" y="51"/>
                      </a:lnTo>
                      <a:lnTo>
                        <a:pt x="77" y="53"/>
                      </a:lnTo>
                      <a:lnTo>
                        <a:pt x="77" y="55"/>
                      </a:lnTo>
                      <a:lnTo>
                        <a:pt x="79" y="57"/>
                      </a:lnTo>
                      <a:lnTo>
                        <a:pt x="75" y="59"/>
                      </a:lnTo>
                      <a:lnTo>
                        <a:pt x="73" y="63"/>
                      </a:lnTo>
                      <a:lnTo>
                        <a:pt x="69" y="67"/>
                      </a:lnTo>
                      <a:lnTo>
                        <a:pt x="69" y="71"/>
                      </a:lnTo>
                      <a:lnTo>
                        <a:pt x="65" y="72"/>
                      </a:lnTo>
                      <a:lnTo>
                        <a:pt x="64" y="75"/>
                      </a:lnTo>
                      <a:lnTo>
                        <a:pt x="60" y="80"/>
                      </a:lnTo>
                      <a:lnTo>
                        <a:pt x="56" y="85"/>
                      </a:lnTo>
                      <a:lnTo>
                        <a:pt x="51" y="93"/>
                      </a:lnTo>
                      <a:lnTo>
                        <a:pt x="47" y="99"/>
                      </a:lnTo>
                      <a:lnTo>
                        <a:pt x="44" y="101"/>
                      </a:lnTo>
                      <a:lnTo>
                        <a:pt x="40" y="103"/>
                      </a:lnTo>
                      <a:lnTo>
                        <a:pt x="39" y="107"/>
                      </a:lnTo>
                      <a:lnTo>
                        <a:pt x="40" y="107"/>
                      </a:lnTo>
                      <a:lnTo>
                        <a:pt x="39" y="108"/>
                      </a:lnTo>
                      <a:lnTo>
                        <a:pt x="36" y="108"/>
                      </a:lnTo>
                      <a:lnTo>
                        <a:pt x="34" y="112"/>
                      </a:lnTo>
                      <a:lnTo>
                        <a:pt x="30" y="118"/>
                      </a:lnTo>
                      <a:lnTo>
                        <a:pt x="27" y="124"/>
                      </a:lnTo>
                      <a:lnTo>
                        <a:pt x="23" y="129"/>
                      </a:lnTo>
                      <a:lnTo>
                        <a:pt x="23" y="132"/>
                      </a:lnTo>
                      <a:lnTo>
                        <a:pt x="22" y="134"/>
                      </a:lnTo>
                      <a:lnTo>
                        <a:pt x="22" y="138"/>
                      </a:lnTo>
                      <a:lnTo>
                        <a:pt x="22" y="141"/>
                      </a:lnTo>
                      <a:lnTo>
                        <a:pt x="18" y="145"/>
                      </a:lnTo>
                      <a:lnTo>
                        <a:pt x="16" y="148"/>
                      </a:lnTo>
                      <a:lnTo>
                        <a:pt x="12" y="152"/>
                      </a:lnTo>
                      <a:lnTo>
                        <a:pt x="12" y="154"/>
                      </a:lnTo>
                      <a:lnTo>
                        <a:pt x="14" y="154"/>
                      </a:lnTo>
                      <a:lnTo>
                        <a:pt x="8" y="158"/>
                      </a:lnTo>
                      <a:lnTo>
                        <a:pt x="4" y="164"/>
                      </a:lnTo>
                      <a:lnTo>
                        <a:pt x="7" y="168"/>
                      </a:lnTo>
                      <a:lnTo>
                        <a:pt x="7" y="172"/>
                      </a:lnTo>
                      <a:lnTo>
                        <a:pt x="4" y="178"/>
                      </a:lnTo>
                      <a:lnTo>
                        <a:pt x="0" y="186"/>
                      </a:lnTo>
                      <a:lnTo>
                        <a:pt x="3" y="190"/>
                      </a:lnTo>
                      <a:lnTo>
                        <a:pt x="3" y="191"/>
                      </a:lnTo>
                      <a:lnTo>
                        <a:pt x="4" y="195"/>
                      </a:lnTo>
                      <a:lnTo>
                        <a:pt x="4" y="199"/>
                      </a:lnTo>
                      <a:lnTo>
                        <a:pt x="7" y="203"/>
                      </a:lnTo>
                      <a:lnTo>
                        <a:pt x="4" y="202"/>
                      </a:lnTo>
                      <a:lnTo>
                        <a:pt x="3" y="203"/>
                      </a:lnTo>
                      <a:lnTo>
                        <a:pt x="4" y="203"/>
                      </a:lnTo>
                      <a:lnTo>
                        <a:pt x="8" y="207"/>
                      </a:lnTo>
                      <a:lnTo>
                        <a:pt x="10" y="205"/>
                      </a:lnTo>
                      <a:lnTo>
                        <a:pt x="10" y="203"/>
                      </a:lnTo>
                      <a:lnTo>
                        <a:pt x="12" y="202"/>
                      </a:lnTo>
                      <a:lnTo>
                        <a:pt x="16" y="203"/>
                      </a:lnTo>
                      <a:lnTo>
                        <a:pt x="12" y="205"/>
                      </a:lnTo>
                      <a:lnTo>
                        <a:pt x="12" y="207"/>
                      </a:lnTo>
                      <a:lnTo>
                        <a:pt x="12" y="215"/>
                      </a:lnTo>
                      <a:lnTo>
                        <a:pt x="8" y="211"/>
                      </a:lnTo>
                      <a:lnTo>
                        <a:pt x="10" y="207"/>
                      </a:lnTo>
                      <a:lnTo>
                        <a:pt x="7" y="211"/>
                      </a:lnTo>
                      <a:lnTo>
                        <a:pt x="7" y="215"/>
                      </a:lnTo>
                      <a:lnTo>
                        <a:pt x="4" y="218"/>
                      </a:lnTo>
                      <a:lnTo>
                        <a:pt x="4" y="221"/>
                      </a:lnTo>
                      <a:lnTo>
                        <a:pt x="7" y="222"/>
                      </a:lnTo>
                      <a:lnTo>
                        <a:pt x="10" y="225"/>
                      </a:lnTo>
                      <a:lnTo>
                        <a:pt x="10" y="226"/>
                      </a:lnTo>
                      <a:lnTo>
                        <a:pt x="8" y="229"/>
                      </a:lnTo>
                      <a:lnTo>
                        <a:pt x="7" y="230"/>
                      </a:lnTo>
                      <a:lnTo>
                        <a:pt x="4" y="234"/>
                      </a:lnTo>
                      <a:lnTo>
                        <a:pt x="7" y="238"/>
                      </a:lnTo>
                      <a:lnTo>
                        <a:pt x="8" y="242"/>
                      </a:lnTo>
                      <a:lnTo>
                        <a:pt x="8" y="246"/>
                      </a:lnTo>
                      <a:lnTo>
                        <a:pt x="8" y="247"/>
                      </a:lnTo>
                      <a:lnTo>
                        <a:pt x="10" y="249"/>
                      </a:lnTo>
                      <a:lnTo>
                        <a:pt x="12" y="253"/>
                      </a:lnTo>
                      <a:lnTo>
                        <a:pt x="10" y="255"/>
                      </a:lnTo>
                      <a:lnTo>
                        <a:pt x="12" y="255"/>
                      </a:lnTo>
                      <a:lnTo>
                        <a:pt x="12" y="257"/>
                      </a:lnTo>
                      <a:lnTo>
                        <a:pt x="12" y="260"/>
                      </a:lnTo>
                      <a:lnTo>
                        <a:pt x="10" y="264"/>
                      </a:lnTo>
                      <a:lnTo>
                        <a:pt x="10" y="268"/>
                      </a:lnTo>
                      <a:lnTo>
                        <a:pt x="12" y="268"/>
                      </a:lnTo>
                      <a:lnTo>
                        <a:pt x="18" y="268"/>
                      </a:lnTo>
                      <a:lnTo>
                        <a:pt x="22" y="270"/>
                      </a:lnTo>
                      <a:lnTo>
                        <a:pt x="26" y="270"/>
                      </a:lnTo>
                      <a:lnTo>
                        <a:pt x="27" y="272"/>
                      </a:lnTo>
                      <a:lnTo>
                        <a:pt x="30" y="276"/>
                      </a:lnTo>
                      <a:lnTo>
                        <a:pt x="34" y="276"/>
                      </a:lnTo>
                      <a:lnTo>
                        <a:pt x="36" y="276"/>
                      </a:lnTo>
                      <a:lnTo>
                        <a:pt x="36" y="278"/>
                      </a:lnTo>
                      <a:lnTo>
                        <a:pt x="36" y="279"/>
                      </a:lnTo>
                      <a:lnTo>
                        <a:pt x="36" y="282"/>
                      </a:lnTo>
                      <a:lnTo>
                        <a:pt x="40" y="282"/>
                      </a:lnTo>
                      <a:lnTo>
                        <a:pt x="43" y="283"/>
                      </a:lnTo>
                      <a:lnTo>
                        <a:pt x="47" y="287"/>
                      </a:lnTo>
                      <a:lnTo>
                        <a:pt x="48" y="292"/>
                      </a:lnTo>
                      <a:lnTo>
                        <a:pt x="47" y="302"/>
                      </a:lnTo>
                      <a:lnTo>
                        <a:pt x="47" y="303"/>
                      </a:lnTo>
                      <a:lnTo>
                        <a:pt x="47" y="303"/>
                      </a:lnTo>
                      <a:lnTo>
                        <a:pt x="47" y="303"/>
                      </a:lnTo>
                      <a:lnTo>
                        <a:pt x="47" y="303"/>
                      </a:lnTo>
                      <a:lnTo>
                        <a:pt x="47" y="303"/>
                      </a:lnTo>
                      <a:lnTo>
                        <a:pt x="47" y="304"/>
                      </a:lnTo>
                      <a:lnTo>
                        <a:pt x="47" y="304"/>
                      </a:lnTo>
                      <a:lnTo>
                        <a:pt x="84" y="300"/>
                      </a:lnTo>
                      <a:lnTo>
                        <a:pt x="83" y="304"/>
                      </a:lnTo>
                      <a:lnTo>
                        <a:pt x="132" y="326"/>
                      </a:lnTo>
                      <a:lnTo>
                        <a:pt x="174" y="326"/>
                      </a:lnTo>
                      <a:lnTo>
                        <a:pt x="174" y="318"/>
                      </a:lnTo>
                      <a:lnTo>
                        <a:pt x="202" y="318"/>
                      </a:lnTo>
                      <a:lnTo>
                        <a:pt x="205" y="318"/>
                      </a:lnTo>
                      <a:lnTo>
                        <a:pt x="205" y="319"/>
                      </a:lnTo>
                      <a:lnTo>
                        <a:pt x="206" y="323"/>
                      </a:lnTo>
                      <a:lnTo>
                        <a:pt x="210" y="326"/>
                      </a:lnTo>
                      <a:lnTo>
                        <a:pt x="214" y="331"/>
                      </a:lnTo>
                      <a:lnTo>
                        <a:pt x="215" y="335"/>
                      </a:lnTo>
                      <a:lnTo>
                        <a:pt x="219" y="336"/>
                      </a:lnTo>
                      <a:lnTo>
                        <a:pt x="222" y="340"/>
                      </a:lnTo>
                      <a:lnTo>
                        <a:pt x="222" y="347"/>
                      </a:lnTo>
                      <a:lnTo>
                        <a:pt x="222" y="349"/>
                      </a:lnTo>
                      <a:lnTo>
                        <a:pt x="223" y="356"/>
                      </a:lnTo>
                      <a:lnTo>
                        <a:pt x="227" y="361"/>
                      </a:lnTo>
                      <a:lnTo>
                        <a:pt x="233" y="365"/>
                      </a:lnTo>
                      <a:lnTo>
                        <a:pt x="237" y="367"/>
                      </a:lnTo>
                      <a:lnTo>
                        <a:pt x="241" y="367"/>
                      </a:lnTo>
                      <a:lnTo>
                        <a:pt x="242" y="365"/>
                      </a:lnTo>
                      <a:lnTo>
                        <a:pt x="246" y="361"/>
                      </a:lnTo>
                      <a:lnTo>
                        <a:pt x="249" y="357"/>
                      </a:lnTo>
                      <a:lnTo>
                        <a:pt x="250" y="353"/>
                      </a:lnTo>
                      <a:lnTo>
                        <a:pt x="258" y="352"/>
                      </a:lnTo>
                      <a:lnTo>
                        <a:pt x="266" y="353"/>
                      </a:lnTo>
                      <a:lnTo>
                        <a:pt x="269" y="353"/>
                      </a:lnTo>
                      <a:lnTo>
                        <a:pt x="275" y="360"/>
                      </a:lnTo>
                      <a:lnTo>
                        <a:pt x="277" y="363"/>
                      </a:lnTo>
                      <a:lnTo>
                        <a:pt x="279" y="367"/>
                      </a:lnTo>
                      <a:lnTo>
                        <a:pt x="279" y="375"/>
                      </a:lnTo>
                      <a:lnTo>
                        <a:pt x="282" y="383"/>
                      </a:lnTo>
                      <a:lnTo>
                        <a:pt x="286" y="391"/>
                      </a:lnTo>
                      <a:lnTo>
                        <a:pt x="288" y="393"/>
                      </a:lnTo>
                      <a:lnTo>
                        <a:pt x="288" y="397"/>
                      </a:lnTo>
                      <a:lnTo>
                        <a:pt x="288" y="404"/>
                      </a:lnTo>
                      <a:lnTo>
                        <a:pt x="288" y="406"/>
                      </a:lnTo>
                      <a:lnTo>
                        <a:pt x="290" y="413"/>
                      </a:lnTo>
                      <a:lnTo>
                        <a:pt x="292" y="414"/>
                      </a:lnTo>
                      <a:lnTo>
                        <a:pt x="294" y="414"/>
                      </a:lnTo>
                      <a:lnTo>
                        <a:pt x="298" y="417"/>
                      </a:lnTo>
                      <a:lnTo>
                        <a:pt x="302" y="420"/>
                      </a:lnTo>
                      <a:lnTo>
                        <a:pt x="306" y="420"/>
                      </a:lnTo>
                      <a:lnTo>
                        <a:pt x="308" y="420"/>
                      </a:lnTo>
                      <a:lnTo>
                        <a:pt x="311" y="422"/>
                      </a:lnTo>
                      <a:lnTo>
                        <a:pt x="315" y="424"/>
                      </a:lnTo>
                      <a:lnTo>
                        <a:pt x="315" y="424"/>
                      </a:lnTo>
                      <a:lnTo>
                        <a:pt x="316" y="422"/>
                      </a:lnTo>
                      <a:lnTo>
                        <a:pt x="316" y="420"/>
                      </a:lnTo>
                      <a:lnTo>
                        <a:pt x="316" y="417"/>
                      </a:lnTo>
                      <a:lnTo>
                        <a:pt x="316" y="409"/>
                      </a:lnTo>
                      <a:lnTo>
                        <a:pt x="316" y="406"/>
                      </a:lnTo>
                      <a:lnTo>
                        <a:pt x="316" y="404"/>
                      </a:lnTo>
                      <a:lnTo>
                        <a:pt x="319" y="401"/>
                      </a:lnTo>
                      <a:lnTo>
                        <a:pt x="320" y="400"/>
                      </a:lnTo>
                      <a:lnTo>
                        <a:pt x="316" y="400"/>
                      </a:lnTo>
                      <a:lnTo>
                        <a:pt x="315" y="400"/>
                      </a:lnTo>
                      <a:lnTo>
                        <a:pt x="316" y="397"/>
                      </a:lnTo>
                      <a:lnTo>
                        <a:pt x="315" y="396"/>
                      </a:lnTo>
                      <a:lnTo>
                        <a:pt x="319" y="397"/>
                      </a:lnTo>
                      <a:lnTo>
                        <a:pt x="320" y="396"/>
                      </a:lnTo>
                      <a:lnTo>
                        <a:pt x="323" y="393"/>
                      </a:lnTo>
                      <a:lnTo>
                        <a:pt x="323" y="396"/>
                      </a:lnTo>
                      <a:lnTo>
                        <a:pt x="324" y="393"/>
                      </a:lnTo>
                      <a:lnTo>
                        <a:pt x="326" y="391"/>
                      </a:lnTo>
                      <a:lnTo>
                        <a:pt x="324" y="392"/>
                      </a:lnTo>
                      <a:lnTo>
                        <a:pt x="323" y="388"/>
                      </a:lnTo>
                      <a:lnTo>
                        <a:pt x="326" y="388"/>
                      </a:lnTo>
                      <a:lnTo>
                        <a:pt x="328" y="387"/>
                      </a:lnTo>
                      <a:lnTo>
                        <a:pt x="330" y="384"/>
                      </a:lnTo>
                      <a:lnTo>
                        <a:pt x="326" y="384"/>
                      </a:lnTo>
                      <a:lnTo>
                        <a:pt x="328" y="383"/>
                      </a:lnTo>
                      <a:lnTo>
                        <a:pt x="330" y="383"/>
                      </a:lnTo>
                      <a:lnTo>
                        <a:pt x="332" y="383"/>
                      </a:lnTo>
                      <a:lnTo>
                        <a:pt x="334" y="383"/>
                      </a:lnTo>
                      <a:lnTo>
                        <a:pt x="336" y="376"/>
                      </a:lnTo>
                      <a:lnTo>
                        <a:pt x="336" y="379"/>
                      </a:lnTo>
                      <a:lnTo>
                        <a:pt x="338" y="379"/>
                      </a:lnTo>
                      <a:lnTo>
                        <a:pt x="342" y="376"/>
                      </a:lnTo>
                      <a:lnTo>
                        <a:pt x="339" y="376"/>
                      </a:lnTo>
                      <a:lnTo>
                        <a:pt x="339" y="375"/>
                      </a:lnTo>
                      <a:lnTo>
                        <a:pt x="339" y="373"/>
                      </a:lnTo>
                      <a:lnTo>
                        <a:pt x="342" y="375"/>
                      </a:lnTo>
                      <a:lnTo>
                        <a:pt x="342" y="373"/>
                      </a:lnTo>
                      <a:lnTo>
                        <a:pt x="346" y="373"/>
                      </a:lnTo>
                      <a:lnTo>
                        <a:pt x="346" y="375"/>
                      </a:lnTo>
                      <a:lnTo>
                        <a:pt x="350" y="373"/>
                      </a:lnTo>
                      <a:lnTo>
                        <a:pt x="343" y="376"/>
                      </a:lnTo>
                      <a:lnTo>
                        <a:pt x="351" y="373"/>
                      </a:lnTo>
                      <a:lnTo>
                        <a:pt x="355" y="371"/>
                      </a:lnTo>
                      <a:lnTo>
                        <a:pt x="359" y="369"/>
                      </a:lnTo>
                      <a:lnTo>
                        <a:pt x="363" y="367"/>
                      </a:lnTo>
                      <a:lnTo>
                        <a:pt x="370" y="361"/>
                      </a:lnTo>
                      <a:lnTo>
                        <a:pt x="377" y="357"/>
                      </a:lnTo>
                      <a:lnTo>
                        <a:pt x="387" y="356"/>
                      </a:lnTo>
                      <a:lnTo>
                        <a:pt x="385" y="353"/>
                      </a:lnTo>
                      <a:lnTo>
                        <a:pt x="389" y="353"/>
                      </a:lnTo>
                      <a:lnTo>
                        <a:pt x="393" y="353"/>
                      </a:lnTo>
                      <a:lnTo>
                        <a:pt x="395" y="352"/>
                      </a:lnTo>
                      <a:lnTo>
                        <a:pt x="404" y="357"/>
                      </a:lnTo>
                      <a:lnTo>
                        <a:pt x="409" y="357"/>
                      </a:lnTo>
                      <a:lnTo>
                        <a:pt x="413" y="357"/>
                      </a:lnTo>
                      <a:lnTo>
                        <a:pt x="413" y="356"/>
                      </a:lnTo>
                      <a:lnTo>
                        <a:pt x="413" y="353"/>
                      </a:lnTo>
                      <a:lnTo>
                        <a:pt x="417" y="352"/>
                      </a:lnTo>
                      <a:lnTo>
                        <a:pt x="417" y="353"/>
                      </a:lnTo>
                      <a:lnTo>
                        <a:pt x="420" y="353"/>
                      </a:lnTo>
                      <a:lnTo>
                        <a:pt x="421" y="357"/>
                      </a:lnTo>
                      <a:lnTo>
                        <a:pt x="423" y="357"/>
                      </a:lnTo>
                      <a:lnTo>
                        <a:pt x="425" y="357"/>
                      </a:lnTo>
                      <a:lnTo>
                        <a:pt x="425" y="360"/>
                      </a:lnTo>
                      <a:lnTo>
                        <a:pt x="427" y="363"/>
                      </a:lnTo>
                      <a:lnTo>
                        <a:pt x="429" y="365"/>
                      </a:lnTo>
                      <a:lnTo>
                        <a:pt x="433" y="365"/>
                      </a:lnTo>
                      <a:lnTo>
                        <a:pt x="435" y="363"/>
                      </a:lnTo>
                      <a:lnTo>
                        <a:pt x="435" y="361"/>
                      </a:lnTo>
                      <a:lnTo>
                        <a:pt x="437" y="361"/>
                      </a:lnTo>
                      <a:lnTo>
                        <a:pt x="439" y="363"/>
                      </a:lnTo>
                      <a:lnTo>
                        <a:pt x="439" y="365"/>
                      </a:lnTo>
                      <a:lnTo>
                        <a:pt x="443" y="363"/>
                      </a:lnTo>
                      <a:lnTo>
                        <a:pt x="443" y="361"/>
                      </a:lnTo>
                      <a:lnTo>
                        <a:pt x="443" y="357"/>
                      </a:lnTo>
                      <a:lnTo>
                        <a:pt x="447" y="357"/>
                      </a:lnTo>
                      <a:lnTo>
                        <a:pt x="447" y="360"/>
                      </a:lnTo>
                      <a:lnTo>
                        <a:pt x="448" y="361"/>
                      </a:lnTo>
                      <a:lnTo>
                        <a:pt x="452" y="363"/>
                      </a:lnTo>
                      <a:lnTo>
                        <a:pt x="452" y="365"/>
                      </a:lnTo>
                      <a:lnTo>
                        <a:pt x="453" y="365"/>
                      </a:lnTo>
                      <a:lnTo>
                        <a:pt x="452" y="369"/>
                      </a:lnTo>
                      <a:lnTo>
                        <a:pt x="453" y="367"/>
                      </a:lnTo>
                      <a:lnTo>
                        <a:pt x="456" y="367"/>
                      </a:lnTo>
                      <a:lnTo>
                        <a:pt x="457" y="365"/>
                      </a:lnTo>
                      <a:lnTo>
                        <a:pt x="457" y="363"/>
                      </a:lnTo>
                      <a:lnTo>
                        <a:pt x="456" y="361"/>
                      </a:lnTo>
                      <a:lnTo>
                        <a:pt x="452" y="360"/>
                      </a:lnTo>
                      <a:lnTo>
                        <a:pt x="451" y="357"/>
                      </a:lnTo>
                      <a:lnTo>
                        <a:pt x="451" y="356"/>
                      </a:lnTo>
                      <a:lnTo>
                        <a:pt x="452" y="356"/>
                      </a:lnTo>
                      <a:lnTo>
                        <a:pt x="452" y="353"/>
                      </a:lnTo>
                      <a:lnTo>
                        <a:pt x="453" y="353"/>
                      </a:lnTo>
                      <a:lnTo>
                        <a:pt x="456" y="352"/>
                      </a:lnTo>
                      <a:lnTo>
                        <a:pt x="456" y="349"/>
                      </a:lnTo>
                      <a:lnTo>
                        <a:pt x="453" y="348"/>
                      </a:lnTo>
                      <a:lnTo>
                        <a:pt x="453" y="349"/>
                      </a:lnTo>
                      <a:lnTo>
                        <a:pt x="452" y="352"/>
                      </a:lnTo>
                      <a:lnTo>
                        <a:pt x="451" y="349"/>
                      </a:lnTo>
                      <a:lnTo>
                        <a:pt x="452" y="348"/>
                      </a:lnTo>
                      <a:lnTo>
                        <a:pt x="453" y="347"/>
                      </a:lnTo>
                      <a:lnTo>
                        <a:pt x="456" y="347"/>
                      </a:lnTo>
                      <a:lnTo>
                        <a:pt x="457" y="344"/>
                      </a:lnTo>
                      <a:lnTo>
                        <a:pt x="461" y="343"/>
                      </a:lnTo>
                      <a:lnTo>
                        <a:pt x="466" y="343"/>
                      </a:lnTo>
                      <a:lnTo>
                        <a:pt x="469" y="343"/>
                      </a:lnTo>
                      <a:lnTo>
                        <a:pt x="470" y="343"/>
                      </a:lnTo>
                      <a:lnTo>
                        <a:pt x="474" y="343"/>
                      </a:lnTo>
                      <a:lnTo>
                        <a:pt x="477" y="343"/>
                      </a:lnTo>
                      <a:lnTo>
                        <a:pt x="478" y="340"/>
                      </a:lnTo>
                      <a:lnTo>
                        <a:pt x="481" y="336"/>
                      </a:lnTo>
                      <a:lnTo>
                        <a:pt x="482" y="340"/>
                      </a:lnTo>
                      <a:lnTo>
                        <a:pt x="482" y="344"/>
                      </a:lnTo>
                      <a:lnTo>
                        <a:pt x="486" y="344"/>
                      </a:lnTo>
                      <a:lnTo>
                        <a:pt x="490" y="343"/>
                      </a:lnTo>
                      <a:lnTo>
                        <a:pt x="492" y="343"/>
                      </a:lnTo>
                      <a:lnTo>
                        <a:pt x="494" y="340"/>
                      </a:lnTo>
                      <a:lnTo>
                        <a:pt x="496" y="339"/>
                      </a:lnTo>
                      <a:lnTo>
                        <a:pt x="496" y="340"/>
                      </a:lnTo>
                      <a:lnTo>
                        <a:pt x="497" y="340"/>
                      </a:lnTo>
                      <a:lnTo>
                        <a:pt x="494" y="343"/>
                      </a:lnTo>
                      <a:lnTo>
                        <a:pt x="501" y="340"/>
                      </a:lnTo>
                      <a:lnTo>
                        <a:pt x="504" y="340"/>
                      </a:lnTo>
                      <a:lnTo>
                        <a:pt x="505" y="340"/>
                      </a:lnTo>
                      <a:lnTo>
                        <a:pt x="509" y="343"/>
                      </a:lnTo>
                      <a:lnTo>
                        <a:pt x="505" y="343"/>
                      </a:lnTo>
                      <a:lnTo>
                        <a:pt x="504" y="343"/>
                      </a:lnTo>
                      <a:lnTo>
                        <a:pt x="509" y="344"/>
                      </a:lnTo>
                      <a:lnTo>
                        <a:pt x="513" y="347"/>
                      </a:lnTo>
                      <a:lnTo>
                        <a:pt x="513" y="344"/>
                      </a:lnTo>
                      <a:lnTo>
                        <a:pt x="517" y="344"/>
                      </a:lnTo>
                      <a:lnTo>
                        <a:pt x="514" y="347"/>
                      </a:lnTo>
                      <a:lnTo>
                        <a:pt x="517" y="347"/>
                      </a:lnTo>
                      <a:lnTo>
                        <a:pt x="517" y="348"/>
                      </a:lnTo>
                      <a:lnTo>
                        <a:pt x="517" y="349"/>
                      </a:lnTo>
                      <a:lnTo>
                        <a:pt x="518" y="352"/>
                      </a:lnTo>
                      <a:lnTo>
                        <a:pt x="517" y="356"/>
                      </a:lnTo>
                      <a:lnTo>
                        <a:pt x="522" y="353"/>
                      </a:lnTo>
                      <a:lnTo>
                        <a:pt x="524" y="352"/>
                      </a:lnTo>
                      <a:lnTo>
                        <a:pt x="526" y="353"/>
                      </a:lnTo>
                      <a:lnTo>
                        <a:pt x="528" y="352"/>
                      </a:lnTo>
                      <a:lnTo>
                        <a:pt x="532" y="352"/>
                      </a:lnTo>
                      <a:lnTo>
                        <a:pt x="532" y="349"/>
                      </a:lnTo>
                      <a:lnTo>
                        <a:pt x="536" y="348"/>
                      </a:lnTo>
                      <a:lnTo>
                        <a:pt x="539" y="348"/>
                      </a:lnTo>
                      <a:lnTo>
                        <a:pt x="543" y="349"/>
                      </a:lnTo>
                      <a:lnTo>
                        <a:pt x="545" y="352"/>
                      </a:lnTo>
                      <a:lnTo>
                        <a:pt x="547" y="357"/>
                      </a:lnTo>
                      <a:lnTo>
                        <a:pt x="551" y="363"/>
                      </a:lnTo>
                      <a:lnTo>
                        <a:pt x="553" y="365"/>
                      </a:lnTo>
                      <a:lnTo>
                        <a:pt x="554" y="367"/>
                      </a:lnTo>
                      <a:lnTo>
                        <a:pt x="554" y="373"/>
                      </a:lnTo>
                      <a:lnTo>
                        <a:pt x="551" y="383"/>
                      </a:lnTo>
                      <a:lnTo>
                        <a:pt x="549" y="387"/>
                      </a:lnTo>
                      <a:lnTo>
                        <a:pt x="549" y="391"/>
                      </a:lnTo>
                      <a:lnTo>
                        <a:pt x="551" y="392"/>
                      </a:lnTo>
                      <a:lnTo>
                        <a:pt x="551" y="391"/>
                      </a:lnTo>
                      <a:lnTo>
                        <a:pt x="551" y="388"/>
                      </a:lnTo>
                      <a:lnTo>
                        <a:pt x="551" y="387"/>
                      </a:lnTo>
                      <a:lnTo>
                        <a:pt x="551" y="384"/>
                      </a:lnTo>
                      <a:lnTo>
                        <a:pt x="553" y="387"/>
                      </a:lnTo>
                      <a:lnTo>
                        <a:pt x="553" y="388"/>
                      </a:lnTo>
                      <a:lnTo>
                        <a:pt x="554" y="387"/>
                      </a:lnTo>
                      <a:lnTo>
                        <a:pt x="554" y="388"/>
                      </a:lnTo>
                      <a:lnTo>
                        <a:pt x="553" y="392"/>
                      </a:lnTo>
                      <a:lnTo>
                        <a:pt x="549" y="396"/>
                      </a:lnTo>
                      <a:lnTo>
                        <a:pt x="551" y="396"/>
                      </a:lnTo>
                      <a:lnTo>
                        <a:pt x="551" y="400"/>
                      </a:lnTo>
                      <a:lnTo>
                        <a:pt x="551" y="404"/>
                      </a:lnTo>
                      <a:lnTo>
                        <a:pt x="553" y="405"/>
                      </a:lnTo>
                      <a:lnTo>
                        <a:pt x="554" y="406"/>
                      </a:lnTo>
                      <a:lnTo>
                        <a:pt x="554" y="405"/>
                      </a:lnTo>
                      <a:lnTo>
                        <a:pt x="554" y="404"/>
                      </a:lnTo>
                      <a:lnTo>
                        <a:pt x="557" y="405"/>
                      </a:lnTo>
                      <a:lnTo>
                        <a:pt x="557" y="409"/>
                      </a:lnTo>
                      <a:lnTo>
                        <a:pt x="557" y="410"/>
                      </a:lnTo>
                      <a:lnTo>
                        <a:pt x="561" y="409"/>
                      </a:lnTo>
                      <a:lnTo>
                        <a:pt x="557" y="413"/>
                      </a:lnTo>
                      <a:lnTo>
                        <a:pt x="558" y="414"/>
                      </a:lnTo>
                      <a:lnTo>
                        <a:pt x="558" y="417"/>
                      </a:lnTo>
                      <a:lnTo>
                        <a:pt x="558" y="420"/>
                      </a:lnTo>
                      <a:lnTo>
                        <a:pt x="558" y="422"/>
                      </a:lnTo>
                      <a:lnTo>
                        <a:pt x="562" y="424"/>
                      </a:lnTo>
                      <a:lnTo>
                        <a:pt x="565" y="428"/>
                      </a:lnTo>
                      <a:lnTo>
                        <a:pt x="566" y="432"/>
                      </a:lnTo>
                      <a:lnTo>
                        <a:pt x="567" y="433"/>
                      </a:lnTo>
                      <a:lnTo>
                        <a:pt x="567" y="436"/>
                      </a:lnTo>
                      <a:lnTo>
                        <a:pt x="566" y="433"/>
                      </a:lnTo>
                      <a:lnTo>
                        <a:pt x="565" y="436"/>
                      </a:lnTo>
                      <a:lnTo>
                        <a:pt x="566" y="437"/>
                      </a:lnTo>
                      <a:lnTo>
                        <a:pt x="570" y="437"/>
                      </a:lnTo>
                      <a:lnTo>
                        <a:pt x="571" y="437"/>
                      </a:lnTo>
                      <a:lnTo>
                        <a:pt x="574" y="436"/>
                      </a:lnTo>
                      <a:lnTo>
                        <a:pt x="575" y="436"/>
                      </a:lnTo>
                      <a:lnTo>
                        <a:pt x="578" y="433"/>
                      </a:lnTo>
                      <a:lnTo>
                        <a:pt x="579" y="430"/>
                      </a:lnTo>
                      <a:lnTo>
                        <a:pt x="583" y="422"/>
                      </a:lnTo>
                      <a:lnTo>
                        <a:pt x="587" y="410"/>
                      </a:lnTo>
                      <a:lnTo>
                        <a:pt x="587" y="404"/>
                      </a:lnTo>
                      <a:lnTo>
                        <a:pt x="587" y="401"/>
                      </a:lnTo>
                      <a:lnTo>
                        <a:pt x="585" y="400"/>
                      </a:lnTo>
                      <a:lnTo>
                        <a:pt x="587" y="397"/>
                      </a:lnTo>
                      <a:lnTo>
                        <a:pt x="587" y="393"/>
                      </a:lnTo>
                      <a:lnTo>
                        <a:pt x="585" y="388"/>
                      </a:lnTo>
                      <a:lnTo>
                        <a:pt x="585" y="384"/>
                      </a:lnTo>
                      <a:lnTo>
                        <a:pt x="585" y="383"/>
                      </a:lnTo>
                      <a:lnTo>
                        <a:pt x="585" y="379"/>
                      </a:lnTo>
                      <a:lnTo>
                        <a:pt x="585" y="376"/>
                      </a:lnTo>
                      <a:lnTo>
                        <a:pt x="585" y="375"/>
                      </a:lnTo>
                      <a:lnTo>
                        <a:pt x="585" y="373"/>
                      </a:lnTo>
                      <a:lnTo>
                        <a:pt x="581" y="361"/>
                      </a:lnTo>
                      <a:lnTo>
                        <a:pt x="581" y="352"/>
                      </a:lnTo>
                      <a:lnTo>
                        <a:pt x="581" y="340"/>
                      </a:lnTo>
                      <a:lnTo>
                        <a:pt x="581" y="339"/>
                      </a:lnTo>
                      <a:lnTo>
                        <a:pt x="581" y="336"/>
                      </a:lnTo>
                      <a:lnTo>
                        <a:pt x="581" y="333"/>
                      </a:lnTo>
                      <a:lnTo>
                        <a:pt x="583" y="330"/>
                      </a:lnTo>
                      <a:lnTo>
                        <a:pt x="585" y="327"/>
                      </a:lnTo>
                      <a:lnTo>
                        <a:pt x="587" y="327"/>
                      </a:lnTo>
                      <a:lnTo>
                        <a:pt x="585" y="326"/>
                      </a:lnTo>
                      <a:lnTo>
                        <a:pt x="587" y="326"/>
                      </a:lnTo>
                      <a:lnTo>
                        <a:pt x="587" y="323"/>
                      </a:lnTo>
                      <a:lnTo>
                        <a:pt x="589" y="323"/>
                      </a:lnTo>
                      <a:lnTo>
                        <a:pt x="587" y="322"/>
                      </a:lnTo>
                      <a:lnTo>
                        <a:pt x="591" y="322"/>
                      </a:lnTo>
                      <a:lnTo>
                        <a:pt x="591" y="318"/>
                      </a:lnTo>
                      <a:lnTo>
                        <a:pt x="593" y="318"/>
                      </a:lnTo>
                      <a:lnTo>
                        <a:pt x="593" y="316"/>
                      </a:lnTo>
                      <a:lnTo>
                        <a:pt x="597" y="314"/>
                      </a:lnTo>
                      <a:lnTo>
                        <a:pt x="598" y="310"/>
                      </a:lnTo>
                      <a:lnTo>
                        <a:pt x="601" y="308"/>
                      </a:lnTo>
                      <a:lnTo>
                        <a:pt x="601" y="306"/>
                      </a:lnTo>
                      <a:lnTo>
                        <a:pt x="602" y="308"/>
                      </a:lnTo>
                      <a:lnTo>
                        <a:pt x="605" y="308"/>
                      </a:lnTo>
                      <a:lnTo>
                        <a:pt x="605" y="306"/>
                      </a:lnTo>
                      <a:lnTo>
                        <a:pt x="606" y="306"/>
                      </a:lnTo>
                      <a:lnTo>
                        <a:pt x="605" y="304"/>
                      </a:lnTo>
                      <a:lnTo>
                        <a:pt x="606" y="304"/>
                      </a:lnTo>
                      <a:lnTo>
                        <a:pt x="609" y="304"/>
                      </a:lnTo>
                      <a:lnTo>
                        <a:pt x="611" y="303"/>
                      </a:lnTo>
                      <a:lnTo>
                        <a:pt x="614" y="300"/>
                      </a:lnTo>
                      <a:lnTo>
                        <a:pt x="615" y="300"/>
                      </a:lnTo>
                      <a:lnTo>
                        <a:pt x="615" y="296"/>
                      </a:lnTo>
                      <a:lnTo>
                        <a:pt x="618" y="299"/>
                      </a:lnTo>
                      <a:lnTo>
                        <a:pt x="619" y="299"/>
                      </a:lnTo>
                      <a:lnTo>
                        <a:pt x="623" y="295"/>
                      </a:lnTo>
                      <a:lnTo>
                        <a:pt x="624" y="292"/>
                      </a:lnTo>
                      <a:lnTo>
                        <a:pt x="627" y="292"/>
                      </a:lnTo>
                      <a:lnTo>
                        <a:pt x="628" y="290"/>
                      </a:lnTo>
                      <a:lnTo>
                        <a:pt x="628" y="291"/>
                      </a:lnTo>
                      <a:lnTo>
                        <a:pt x="635" y="283"/>
                      </a:lnTo>
                      <a:lnTo>
                        <a:pt x="636" y="282"/>
                      </a:lnTo>
                      <a:lnTo>
                        <a:pt x="640" y="279"/>
                      </a:lnTo>
                      <a:lnTo>
                        <a:pt x="648" y="278"/>
                      </a:lnTo>
                      <a:lnTo>
                        <a:pt x="650" y="278"/>
                      </a:lnTo>
                      <a:lnTo>
                        <a:pt x="652" y="274"/>
                      </a:lnTo>
                      <a:lnTo>
                        <a:pt x="652" y="278"/>
                      </a:lnTo>
                      <a:lnTo>
                        <a:pt x="655" y="272"/>
                      </a:lnTo>
                      <a:lnTo>
                        <a:pt x="659" y="268"/>
                      </a:lnTo>
                      <a:lnTo>
                        <a:pt x="663" y="266"/>
                      </a:lnTo>
                      <a:lnTo>
                        <a:pt x="666" y="266"/>
                      </a:lnTo>
                      <a:lnTo>
                        <a:pt x="667" y="264"/>
                      </a:lnTo>
                      <a:lnTo>
                        <a:pt x="671" y="262"/>
                      </a:lnTo>
                      <a:lnTo>
                        <a:pt x="675" y="264"/>
                      </a:lnTo>
                      <a:lnTo>
                        <a:pt x="675" y="262"/>
                      </a:lnTo>
                      <a:lnTo>
                        <a:pt x="679" y="262"/>
                      </a:lnTo>
                      <a:lnTo>
                        <a:pt x="682" y="259"/>
                      </a:lnTo>
                      <a:lnTo>
                        <a:pt x="680" y="259"/>
                      </a:lnTo>
                      <a:lnTo>
                        <a:pt x="679" y="259"/>
                      </a:lnTo>
                      <a:lnTo>
                        <a:pt x="675" y="259"/>
                      </a:lnTo>
                      <a:lnTo>
                        <a:pt x="676" y="257"/>
                      </a:lnTo>
                      <a:lnTo>
                        <a:pt x="679" y="257"/>
                      </a:lnTo>
                      <a:lnTo>
                        <a:pt x="679" y="255"/>
                      </a:lnTo>
                      <a:lnTo>
                        <a:pt x="680" y="253"/>
                      </a:lnTo>
                      <a:lnTo>
                        <a:pt x="679" y="251"/>
                      </a:lnTo>
                      <a:lnTo>
                        <a:pt x="672" y="249"/>
                      </a:lnTo>
                      <a:lnTo>
                        <a:pt x="680" y="251"/>
                      </a:lnTo>
                      <a:lnTo>
                        <a:pt x="684" y="253"/>
                      </a:lnTo>
                      <a:lnTo>
                        <a:pt x="686" y="251"/>
                      </a:lnTo>
                      <a:lnTo>
                        <a:pt x="688" y="251"/>
                      </a:lnTo>
                      <a:lnTo>
                        <a:pt x="690" y="249"/>
                      </a:lnTo>
                      <a:lnTo>
                        <a:pt x="692" y="247"/>
                      </a:lnTo>
                      <a:lnTo>
                        <a:pt x="694" y="247"/>
                      </a:lnTo>
                      <a:lnTo>
                        <a:pt x="694" y="246"/>
                      </a:lnTo>
                      <a:lnTo>
                        <a:pt x="694" y="242"/>
                      </a:lnTo>
                      <a:lnTo>
                        <a:pt x="692" y="243"/>
                      </a:lnTo>
                      <a:lnTo>
                        <a:pt x="690" y="246"/>
                      </a:lnTo>
                      <a:lnTo>
                        <a:pt x="688" y="247"/>
                      </a:lnTo>
                      <a:lnTo>
                        <a:pt x="690" y="242"/>
                      </a:lnTo>
                      <a:lnTo>
                        <a:pt x="688" y="242"/>
                      </a:lnTo>
                      <a:lnTo>
                        <a:pt x="686" y="242"/>
                      </a:lnTo>
                      <a:lnTo>
                        <a:pt x="684" y="242"/>
                      </a:lnTo>
                      <a:lnTo>
                        <a:pt x="680" y="242"/>
                      </a:lnTo>
                      <a:lnTo>
                        <a:pt x="680" y="238"/>
                      </a:lnTo>
                      <a:lnTo>
                        <a:pt x="682" y="235"/>
                      </a:lnTo>
                      <a:lnTo>
                        <a:pt x="682" y="238"/>
                      </a:lnTo>
                      <a:lnTo>
                        <a:pt x="682" y="239"/>
                      </a:lnTo>
                      <a:lnTo>
                        <a:pt x="684" y="239"/>
                      </a:lnTo>
                      <a:lnTo>
                        <a:pt x="688" y="239"/>
                      </a:lnTo>
                      <a:lnTo>
                        <a:pt x="686" y="238"/>
                      </a:lnTo>
                      <a:lnTo>
                        <a:pt x="688" y="238"/>
                      </a:lnTo>
                      <a:lnTo>
                        <a:pt x="690" y="238"/>
                      </a:lnTo>
                      <a:lnTo>
                        <a:pt x="692" y="238"/>
                      </a:lnTo>
                      <a:lnTo>
                        <a:pt x="694" y="235"/>
                      </a:lnTo>
                      <a:lnTo>
                        <a:pt x="695" y="239"/>
                      </a:lnTo>
                      <a:lnTo>
                        <a:pt x="695" y="235"/>
                      </a:lnTo>
                      <a:lnTo>
                        <a:pt x="698" y="243"/>
                      </a:lnTo>
                      <a:lnTo>
                        <a:pt x="698" y="238"/>
                      </a:lnTo>
                      <a:lnTo>
                        <a:pt x="698" y="234"/>
                      </a:lnTo>
                      <a:lnTo>
                        <a:pt x="698" y="229"/>
                      </a:lnTo>
                      <a:lnTo>
                        <a:pt x="698" y="225"/>
                      </a:lnTo>
                      <a:lnTo>
                        <a:pt x="695" y="225"/>
                      </a:lnTo>
                      <a:lnTo>
                        <a:pt x="694" y="225"/>
                      </a:lnTo>
                      <a:lnTo>
                        <a:pt x="692" y="225"/>
                      </a:lnTo>
                      <a:lnTo>
                        <a:pt x="690" y="225"/>
                      </a:lnTo>
                      <a:lnTo>
                        <a:pt x="690" y="222"/>
                      </a:lnTo>
                      <a:lnTo>
                        <a:pt x="688" y="221"/>
                      </a:lnTo>
                      <a:lnTo>
                        <a:pt x="686" y="218"/>
                      </a:lnTo>
                      <a:lnTo>
                        <a:pt x="690" y="221"/>
                      </a:lnTo>
                      <a:lnTo>
                        <a:pt x="692" y="222"/>
                      </a:lnTo>
                      <a:lnTo>
                        <a:pt x="694" y="221"/>
                      </a:lnTo>
                      <a:lnTo>
                        <a:pt x="692" y="218"/>
                      </a:lnTo>
                      <a:lnTo>
                        <a:pt x="690" y="217"/>
                      </a:lnTo>
                      <a:lnTo>
                        <a:pt x="692" y="217"/>
                      </a:lnTo>
                      <a:lnTo>
                        <a:pt x="694" y="217"/>
                      </a:lnTo>
                      <a:lnTo>
                        <a:pt x="694" y="215"/>
                      </a:lnTo>
                      <a:lnTo>
                        <a:pt x="695" y="215"/>
                      </a:lnTo>
                      <a:lnTo>
                        <a:pt x="694" y="211"/>
                      </a:lnTo>
                      <a:lnTo>
                        <a:pt x="692" y="209"/>
                      </a:lnTo>
                      <a:lnTo>
                        <a:pt x="695" y="209"/>
                      </a:lnTo>
                      <a:lnTo>
                        <a:pt x="698" y="209"/>
                      </a:lnTo>
                      <a:lnTo>
                        <a:pt x="699" y="207"/>
                      </a:lnTo>
                      <a:lnTo>
                        <a:pt x="698" y="205"/>
                      </a:lnTo>
                      <a:lnTo>
                        <a:pt x="695" y="202"/>
                      </a:lnTo>
                      <a:lnTo>
                        <a:pt x="692" y="202"/>
                      </a:lnTo>
                      <a:lnTo>
                        <a:pt x="690" y="199"/>
                      </a:lnTo>
                      <a:lnTo>
                        <a:pt x="688" y="198"/>
                      </a:lnTo>
                      <a:lnTo>
                        <a:pt x="690" y="195"/>
                      </a:lnTo>
                      <a:lnTo>
                        <a:pt x="692" y="199"/>
                      </a:lnTo>
                      <a:lnTo>
                        <a:pt x="692" y="198"/>
                      </a:lnTo>
                      <a:lnTo>
                        <a:pt x="694" y="198"/>
                      </a:lnTo>
                      <a:lnTo>
                        <a:pt x="694" y="199"/>
                      </a:lnTo>
                      <a:lnTo>
                        <a:pt x="695" y="199"/>
                      </a:lnTo>
                      <a:lnTo>
                        <a:pt x="698" y="203"/>
                      </a:lnTo>
                      <a:lnTo>
                        <a:pt x="699" y="199"/>
                      </a:lnTo>
                      <a:lnTo>
                        <a:pt x="698" y="198"/>
                      </a:lnTo>
                      <a:lnTo>
                        <a:pt x="695" y="195"/>
                      </a:lnTo>
                      <a:lnTo>
                        <a:pt x="698" y="191"/>
                      </a:lnTo>
                      <a:lnTo>
                        <a:pt x="698" y="195"/>
                      </a:lnTo>
                      <a:lnTo>
                        <a:pt x="699" y="198"/>
                      </a:lnTo>
                      <a:lnTo>
                        <a:pt x="699" y="190"/>
                      </a:lnTo>
                      <a:lnTo>
                        <a:pt x="702" y="186"/>
                      </a:lnTo>
                      <a:lnTo>
                        <a:pt x="703" y="186"/>
                      </a:lnTo>
                      <a:lnTo>
                        <a:pt x="703" y="185"/>
                      </a:lnTo>
                      <a:lnTo>
                        <a:pt x="702" y="181"/>
                      </a:lnTo>
                      <a:lnTo>
                        <a:pt x="703" y="182"/>
                      </a:lnTo>
                      <a:lnTo>
                        <a:pt x="706" y="181"/>
                      </a:lnTo>
                      <a:lnTo>
                        <a:pt x="707" y="178"/>
                      </a:lnTo>
                      <a:lnTo>
                        <a:pt x="707" y="181"/>
                      </a:lnTo>
                      <a:lnTo>
                        <a:pt x="709" y="178"/>
                      </a:lnTo>
                      <a:lnTo>
                        <a:pt x="711" y="178"/>
                      </a:lnTo>
                      <a:lnTo>
                        <a:pt x="711" y="177"/>
                      </a:lnTo>
                      <a:lnTo>
                        <a:pt x="712" y="177"/>
                      </a:lnTo>
                      <a:lnTo>
                        <a:pt x="715" y="176"/>
                      </a:lnTo>
                      <a:lnTo>
                        <a:pt x="712" y="178"/>
                      </a:lnTo>
                      <a:lnTo>
                        <a:pt x="715" y="178"/>
                      </a:lnTo>
                      <a:lnTo>
                        <a:pt x="709" y="181"/>
                      </a:lnTo>
                      <a:lnTo>
                        <a:pt x="707" y="182"/>
                      </a:lnTo>
                      <a:lnTo>
                        <a:pt x="707" y="185"/>
                      </a:lnTo>
                      <a:lnTo>
                        <a:pt x="706" y="186"/>
                      </a:lnTo>
                      <a:lnTo>
                        <a:pt x="703" y="189"/>
                      </a:lnTo>
                      <a:lnTo>
                        <a:pt x="706" y="189"/>
                      </a:lnTo>
                      <a:lnTo>
                        <a:pt x="707" y="189"/>
                      </a:lnTo>
                      <a:lnTo>
                        <a:pt x="706" y="190"/>
                      </a:lnTo>
                      <a:lnTo>
                        <a:pt x="703" y="190"/>
                      </a:lnTo>
                      <a:lnTo>
                        <a:pt x="706" y="191"/>
                      </a:lnTo>
                      <a:lnTo>
                        <a:pt x="707" y="194"/>
                      </a:lnTo>
                      <a:lnTo>
                        <a:pt x="703" y="194"/>
                      </a:lnTo>
                      <a:lnTo>
                        <a:pt x="703" y="195"/>
                      </a:lnTo>
                      <a:lnTo>
                        <a:pt x="702" y="198"/>
                      </a:lnTo>
                      <a:lnTo>
                        <a:pt x="703" y="199"/>
                      </a:lnTo>
                      <a:lnTo>
                        <a:pt x="706" y="199"/>
                      </a:lnTo>
                      <a:lnTo>
                        <a:pt x="707" y="198"/>
                      </a:lnTo>
                      <a:lnTo>
                        <a:pt x="706" y="202"/>
                      </a:lnTo>
                      <a:lnTo>
                        <a:pt x="707" y="202"/>
                      </a:lnTo>
                      <a:lnTo>
                        <a:pt x="707" y="203"/>
                      </a:lnTo>
                      <a:lnTo>
                        <a:pt x="706" y="205"/>
                      </a:lnTo>
                      <a:lnTo>
                        <a:pt x="709" y="205"/>
                      </a:lnTo>
                      <a:lnTo>
                        <a:pt x="706" y="207"/>
                      </a:lnTo>
                      <a:lnTo>
                        <a:pt x="703" y="211"/>
                      </a:lnTo>
                      <a:lnTo>
                        <a:pt x="699" y="215"/>
                      </a:lnTo>
                      <a:lnTo>
                        <a:pt x="699" y="218"/>
                      </a:lnTo>
                      <a:lnTo>
                        <a:pt x="702" y="217"/>
                      </a:lnTo>
                      <a:lnTo>
                        <a:pt x="703" y="215"/>
                      </a:lnTo>
                      <a:lnTo>
                        <a:pt x="709" y="207"/>
                      </a:lnTo>
                      <a:lnTo>
                        <a:pt x="715" y="202"/>
                      </a:lnTo>
                      <a:lnTo>
                        <a:pt x="719" y="198"/>
                      </a:lnTo>
                      <a:lnTo>
                        <a:pt x="720" y="195"/>
                      </a:lnTo>
                      <a:lnTo>
                        <a:pt x="719" y="194"/>
                      </a:lnTo>
                      <a:lnTo>
                        <a:pt x="720" y="191"/>
                      </a:lnTo>
                      <a:lnTo>
                        <a:pt x="720" y="189"/>
                      </a:lnTo>
                      <a:lnTo>
                        <a:pt x="720" y="185"/>
                      </a:lnTo>
                      <a:lnTo>
                        <a:pt x="719" y="178"/>
                      </a:lnTo>
                      <a:lnTo>
                        <a:pt x="719" y="176"/>
                      </a:lnTo>
                      <a:lnTo>
                        <a:pt x="720" y="173"/>
                      </a:lnTo>
                      <a:lnTo>
                        <a:pt x="728" y="169"/>
                      </a:lnTo>
                      <a:lnTo>
                        <a:pt x="723" y="173"/>
                      </a:lnTo>
                      <a:lnTo>
                        <a:pt x="720" y="176"/>
                      </a:lnTo>
                      <a:lnTo>
                        <a:pt x="720" y="178"/>
                      </a:lnTo>
                      <a:lnTo>
                        <a:pt x="723" y="181"/>
                      </a:lnTo>
                      <a:lnTo>
                        <a:pt x="725" y="182"/>
                      </a:lnTo>
                      <a:lnTo>
                        <a:pt x="725" y="185"/>
                      </a:lnTo>
                      <a:lnTo>
                        <a:pt x="724" y="189"/>
                      </a:lnTo>
                      <a:lnTo>
                        <a:pt x="728" y="186"/>
                      </a:lnTo>
                      <a:lnTo>
                        <a:pt x="732" y="182"/>
                      </a:lnTo>
                      <a:lnTo>
                        <a:pt x="733" y="178"/>
                      </a:lnTo>
                      <a:lnTo>
                        <a:pt x="736" y="177"/>
                      </a:lnTo>
                      <a:lnTo>
                        <a:pt x="739" y="176"/>
                      </a:lnTo>
                      <a:lnTo>
                        <a:pt x="741" y="173"/>
                      </a:lnTo>
                      <a:lnTo>
                        <a:pt x="741" y="169"/>
                      </a:lnTo>
                      <a:lnTo>
                        <a:pt x="744" y="168"/>
                      </a:lnTo>
                      <a:lnTo>
                        <a:pt x="745" y="165"/>
                      </a:lnTo>
                      <a:lnTo>
                        <a:pt x="749" y="160"/>
                      </a:lnTo>
                      <a:lnTo>
                        <a:pt x="745" y="160"/>
                      </a:lnTo>
                      <a:lnTo>
                        <a:pt x="745" y="158"/>
                      </a:lnTo>
                      <a:lnTo>
                        <a:pt x="749" y="156"/>
                      </a:lnTo>
                      <a:lnTo>
                        <a:pt x="751" y="154"/>
                      </a:lnTo>
                      <a:lnTo>
                        <a:pt x="759" y="150"/>
                      </a:lnTo>
                      <a:lnTo>
                        <a:pt x="767" y="146"/>
                      </a:lnTo>
                      <a:lnTo>
                        <a:pt x="773" y="146"/>
                      </a:lnTo>
                      <a:lnTo>
                        <a:pt x="776" y="145"/>
                      </a:lnTo>
                      <a:lnTo>
                        <a:pt x="777" y="145"/>
                      </a:lnTo>
                      <a:lnTo>
                        <a:pt x="780" y="145"/>
                      </a:lnTo>
                      <a:lnTo>
                        <a:pt x="781" y="145"/>
                      </a:lnTo>
                      <a:lnTo>
                        <a:pt x="787" y="145"/>
                      </a:lnTo>
                      <a:lnTo>
                        <a:pt x="789" y="142"/>
                      </a:lnTo>
                      <a:lnTo>
                        <a:pt x="791" y="141"/>
                      </a:lnTo>
                      <a:lnTo>
                        <a:pt x="794" y="137"/>
                      </a:lnTo>
                      <a:lnTo>
                        <a:pt x="794" y="138"/>
                      </a:lnTo>
                      <a:lnTo>
                        <a:pt x="796" y="138"/>
                      </a:lnTo>
                      <a:lnTo>
                        <a:pt x="798" y="137"/>
                      </a:lnTo>
                      <a:lnTo>
                        <a:pt x="796" y="141"/>
                      </a:lnTo>
                      <a:lnTo>
                        <a:pt x="800" y="138"/>
                      </a:lnTo>
                      <a:lnTo>
                        <a:pt x="806" y="137"/>
                      </a:lnTo>
                      <a:lnTo>
                        <a:pt x="804" y="141"/>
                      </a:lnTo>
                      <a:lnTo>
                        <a:pt x="810" y="138"/>
                      </a:lnTo>
                      <a:lnTo>
                        <a:pt x="816" y="137"/>
                      </a:lnTo>
                      <a:lnTo>
                        <a:pt x="816" y="134"/>
                      </a:lnTo>
                      <a:lnTo>
                        <a:pt x="813" y="137"/>
                      </a:lnTo>
                      <a:lnTo>
                        <a:pt x="812" y="137"/>
                      </a:lnTo>
                      <a:lnTo>
                        <a:pt x="810" y="137"/>
                      </a:lnTo>
                      <a:lnTo>
                        <a:pt x="808" y="134"/>
                      </a:lnTo>
                      <a:lnTo>
                        <a:pt x="808" y="133"/>
                      </a:lnTo>
                      <a:lnTo>
                        <a:pt x="808" y="129"/>
                      </a:lnTo>
                      <a:lnTo>
                        <a:pt x="806" y="128"/>
                      </a:lnTo>
                      <a:lnTo>
                        <a:pt x="804" y="128"/>
                      </a:lnTo>
                      <a:lnTo>
                        <a:pt x="804" y="125"/>
                      </a:lnTo>
                      <a:lnTo>
                        <a:pt x="806" y="124"/>
                      </a:lnTo>
                      <a:lnTo>
                        <a:pt x="812" y="121"/>
                      </a:lnTo>
                      <a:lnTo>
                        <a:pt x="810" y="120"/>
                      </a:lnTo>
                      <a:lnTo>
                        <a:pt x="810" y="118"/>
                      </a:lnTo>
                      <a:lnTo>
                        <a:pt x="812" y="114"/>
                      </a:lnTo>
                      <a:lnTo>
                        <a:pt x="820" y="107"/>
                      </a:lnTo>
                      <a:lnTo>
                        <a:pt x="824" y="103"/>
                      </a:lnTo>
                      <a:lnTo>
                        <a:pt x="825" y="101"/>
                      </a:lnTo>
                      <a:lnTo>
                        <a:pt x="829" y="99"/>
                      </a:lnTo>
                      <a:lnTo>
                        <a:pt x="829" y="101"/>
                      </a:lnTo>
                      <a:lnTo>
                        <a:pt x="830" y="99"/>
                      </a:lnTo>
                      <a:lnTo>
                        <a:pt x="830" y="101"/>
                      </a:lnTo>
                      <a:lnTo>
                        <a:pt x="833" y="99"/>
                      </a:lnTo>
                      <a:lnTo>
                        <a:pt x="833" y="97"/>
                      </a:lnTo>
                      <a:lnTo>
                        <a:pt x="834" y="97"/>
                      </a:lnTo>
                      <a:lnTo>
                        <a:pt x="834" y="99"/>
                      </a:lnTo>
                      <a:lnTo>
                        <a:pt x="837" y="97"/>
                      </a:lnTo>
                      <a:lnTo>
                        <a:pt x="837" y="99"/>
                      </a:lnTo>
                      <a:lnTo>
                        <a:pt x="840" y="97"/>
                      </a:lnTo>
                      <a:lnTo>
                        <a:pt x="844" y="93"/>
                      </a:lnTo>
                      <a:lnTo>
                        <a:pt x="848" y="89"/>
                      </a:lnTo>
                      <a:lnTo>
                        <a:pt x="850" y="88"/>
                      </a:lnTo>
                      <a:lnTo>
                        <a:pt x="852" y="85"/>
                      </a:lnTo>
                      <a:lnTo>
                        <a:pt x="852" y="89"/>
                      </a:lnTo>
                      <a:lnTo>
                        <a:pt x="853" y="91"/>
                      </a:lnTo>
                      <a:lnTo>
                        <a:pt x="853" y="89"/>
                      </a:lnTo>
                      <a:lnTo>
                        <a:pt x="856" y="89"/>
                      </a:lnTo>
                      <a:lnTo>
                        <a:pt x="860" y="88"/>
                      </a:lnTo>
                      <a:lnTo>
                        <a:pt x="860" y="89"/>
                      </a:lnTo>
                      <a:lnTo>
                        <a:pt x="861" y="89"/>
                      </a:lnTo>
                      <a:lnTo>
                        <a:pt x="864" y="88"/>
                      </a:lnTo>
                      <a:lnTo>
                        <a:pt x="868" y="85"/>
                      </a:lnTo>
                      <a:lnTo>
                        <a:pt x="868" y="88"/>
                      </a:lnTo>
                      <a:lnTo>
                        <a:pt x="869" y="85"/>
                      </a:lnTo>
                      <a:lnTo>
                        <a:pt x="874" y="84"/>
                      </a:lnTo>
                      <a:lnTo>
                        <a:pt x="878" y="81"/>
                      </a:lnTo>
                      <a:lnTo>
                        <a:pt x="878" y="80"/>
                      </a:lnTo>
                      <a:lnTo>
                        <a:pt x="878" y="76"/>
                      </a:lnTo>
                      <a:lnTo>
                        <a:pt x="878" y="76"/>
                      </a:lnTo>
                      <a:lnTo>
                        <a:pt x="877" y="76"/>
                      </a:lnTo>
                      <a:lnTo>
                        <a:pt x="874" y="72"/>
                      </a:lnTo>
                      <a:lnTo>
                        <a:pt x="877" y="71"/>
                      </a:lnTo>
                      <a:lnTo>
                        <a:pt x="877" y="68"/>
                      </a:lnTo>
                      <a:lnTo>
                        <a:pt x="874" y="67"/>
                      </a:lnTo>
                      <a:lnTo>
                        <a:pt x="874" y="63"/>
                      </a:lnTo>
                      <a:lnTo>
                        <a:pt x="877" y="57"/>
                      </a:lnTo>
                      <a:lnTo>
                        <a:pt x="877" y="57"/>
                      </a:lnTo>
                      <a:lnTo>
                        <a:pt x="877" y="57"/>
                      </a:lnTo>
                      <a:lnTo>
                        <a:pt x="877" y="57"/>
                      </a:lnTo>
                      <a:lnTo>
                        <a:pt x="877" y="57"/>
                      </a:lnTo>
                      <a:lnTo>
                        <a:pt x="877" y="57"/>
                      </a:lnTo>
                      <a:lnTo>
                        <a:pt x="877" y="57"/>
                      </a:lnTo>
                      <a:close/>
                      <a:moveTo>
                        <a:pt x="117" y="24"/>
                      </a:moveTo>
                      <a:lnTo>
                        <a:pt x="119" y="27"/>
                      </a:lnTo>
                      <a:lnTo>
                        <a:pt x="121" y="24"/>
                      </a:lnTo>
                      <a:lnTo>
                        <a:pt x="119" y="24"/>
                      </a:lnTo>
                      <a:lnTo>
                        <a:pt x="119" y="23"/>
                      </a:lnTo>
                      <a:lnTo>
                        <a:pt x="119" y="20"/>
                      </a:lnTo>
                      <a:lnTo>
                        <a:pt x="121" y="19"/>
                      </a:lnTo>
                      <a:lnTo>
                        <a:pt x="117" y="23"/>
                      </a:lnTo>
                      <a:lnTo>
                        <a:pt x="117" y="24"/>
                      </a:lnTo>
                      <a:lnTo>
                        <a:pt x="117" y="24"/>
                      </a:lnTo>
                      <a:lnTo>
                        <a:pt x="117" y="24"/>
                      </a:lnTo>
                      <a:lnTo>
                        <a:pt x="117" y="24"/>
                      </a:lnTo>
                      <a:lnTo>
                        <a:pt x="117" y="24"/>
                      </a:lnTo>
                      <a:lnTo>
                        <a:pt x="117" y="24"/>
                      </a:lnTo>
                      <a:lnTo>
                        <a:pt x="117" y="24"/>
                      </a:lnTo>
                      <a:close/>
                      <a:moveTo>
                        <a:pt x="587" y="77"/>
                      </a:moveTo>
                      <a:lnTo>
                        <a:pt x="587" y="80"/>
                      </a:lnTo>
                      <a:lnTo>
                        <a:pt x="587" y="81"/>
                      </a:lnTo>
                      <a:lnTo>
                        <a:pt x="589" y="80"/>
                      </a:lnTo>
                      <a:lnTo>
                        <a:pt x="595" y="75"/>
                      </a:lnTo>
                      <a:lnTo>
                        <a:pt x="591" y="76"/>
                      </a:lnTo>
                      <a:lnTo>
                        <a:pt x="587" y="77"/>
                      </a:lnTo>
                      <a:lnTo>
                        <a:pt x="587" y="77"/>
                      </a:lnTo>
                      <a:lnTo>
                        <a:pt x="587" y="77"/>
                      </a:lnTo>
                      <a:lnTo>
                        <a:pt x="587" y="77"/>
                      </a:lnTo>
                      <a:lnTo>
                        <a:pt x="587" y="77"/>
                      </a:lnTo>
                      <a:lnTo>
                        <a:pt x="587" y="77"/>
                      </a:lnTo>
                      <a:lnTo>
                        <a:pt x="587" y="77"/>
                      </a:lnTo>
                      <a:close/>
                      <a:moveTo>
                        <a:pt x="598" y="38"/>
                      </a:moveTo>
                      <a:lnTo>
                        <a:pt x="598" y="36"/>
                      </a:lnTo>
                      <a:lnTo>
                        <a:pt x="601" y="36"/>
                      </a:lnTo>
                      <a:lnTo>
                        <a:pt x="602" y="34"/>
                      </a:lnTo>
                      <a:lnTo>
                        <a:pt x="597" y="34"/>
                      </a:lnTo>
                      <a:lnTo>
                        <a:pt x="593" y="36"/>
                      </a:lnTo>
                      <a:lnTo>
                        <a:pt x="589" y="40"/>
                      </a:lnTo>
                      <a:lnTo>
                        <a:pt x="589" y="41"/>
                      </a:lnTo>
                      <a:lnTo>
                        <a:pt x="589" y="44"/>
                      </a:lnTo>
                      <a:lnTo>
                        <a:pt x="593" y="40"/>
                      </a:lnTo>
                      <a:lnTo>
                        <a:pt x="598" y="38"/>
                      </a:lnTo>
                      <a:lnTo>
                        <a:pt x="598" y="38"/>
                      </a:lnTo>
                      <a:lnTo>
                        <a:pt x="598" y="38"/>
                      </a:lnTo>
                      <a:lnTo>
                        <a:pt x="598" y="38"/>
                      </a:lnTo>
                      <a:lnTo>
                        <a:pt x="598" y="38"/>
                      </a:lnTo>
                      <a:lnTo>
                        <a:pt x="598" y="38"/>
                      </a:lnTo>
                      <a:lnTo>
                        <a:pt x="598" y="38"/>
                      </a:lnTo>
                      <a:close/>
                      <a:moveTo>
                        <a:pt x="121" y="14"/>
                      </a:moveTo>
                      <a:lnTo>
                        <a:pt x="119" y="15"/>
                      </a:lnTo>
                      <a:lnTo>
                        <a:pt x="121" y="15"/>
                      </a:lnTo>
                      <a:lnTo>
                        <a:pt x="121" y="14"/>
                      </a:lnTo>
                      <a:lnTo>
                        <a:pt x="121" y="14"/>
                      </a:lnTo>
                      <a:lnTo>
                        <a:pt x="121" y="14"/>
                      </a:lnTo>
                      <a:lnTo>
                        <a:pt x="121" y="14"/>
                      </a:lnTo>
                      <a:lnTo>
                        <a:pt x="121" y="14"/>
                      </a:lnTo>
                      <a:lnTo>
                        <a:pt x="121" y="14"/>
                      </a:lnTo>
                      <a:lnTo>
                        <a:pt x="121" y="14"/>
                      </a:lnTo>
                      <a:close/>
                      <a:moveTo>
                        <a:pt x="117" y="18"/>
                      </a:moveTo>
                      <a:lnTo>
                        <a:pt x="117" y="15"/>
                      </a:lnTo>
                      <a:lnTo>
                        <a:pt x="115" y="15"/>
                      </a:lnTo>
                      <a:lnTo>
                        <a:pt x="117" y="18"/>
                      </a:lnTo>
                      <a:lnTo>
                        <a:pt x="117" y="18"/>
                      </a:lnTo>
                      <a:lnTo>
                        <a:pt x="117" y="18"/>
                      </a:lnTo>
                      <a:lnTo>
                        <a:pt x="117" y="18"/>
                      </a:lnTo>
                      <a:lnTo>
                        <a:pt x="117" y="18"/>
                      </a:lnTo>
                      <a:lnTo>
                        <a:pt x="117" y="18"/>
                      </a:lnTo>
                      <a:lnTo>
                        <a:pt x="117" y="18"/>
                      </a:lnTo>
                      <a:close/>
                      <a:moveTo>
                        <a:pt x="593" y="24"/>
                      </a:moveTo>
                      <a:lnTo>
                        <a:pt x="589" y="27"/>
                      </a:lnTo>
                      <a:lnTo>
                        <a:pt x="587" y="28"/>
                      </a:lnTo>
                      <a:lnTo>
                        <a:pt x="598" y="23"/>
                      </a:lnTo>
                      <a:lnTo>
                        <a:pt x="593" y="24"/>
                      </a:lnTo>
                      <a:lnTo>
                        <a:pt x="593" y="24"/>
                      </a:lnTo>
                      <a:lnTo>
                        <a:pt x="593" y="24"/>
                      </a:lnTo>
                      <a:lnTo>
                        <a:pt x="593" y="24"/>
                      </a:lnTo>
                      <a:lnTo>
                        <a:pt x="593" y="24"/>
                      </a:lnTo>
                      <a:lnTo>
                        <a:pt x="593" y="24"/>
                      </a:lnTo>
                      <a:lnTo>
                        <a:pt x="593" y="24"/>
                      </a:lnTo>
                      <a:close/>
                      <a:moveTo>
                        <a:pt x="460" y="348"/>
                      </a:moveTo>
                      <a:lnTo>
                        <a:pt x="460" y="347"/>
                      </a:lnTo>
                      <a:lnTo>
                        <a:pt x="457" y="348"/>
                      </a:lnTo>
                      <a:lnTo>
                        <a:pt x="460" y="348"/>
                      </a:lnTo>
                      <a:lnTo>
                        <a:pt x="460" y="348"/>
                      </a:lnTo>
                      <a:lnTo>
                        <a:pt x="460" y="348"/>
                      </a:lnTo>
                      <a:lnTo>
                        <a:pt x="460" y="348"/>
                      </a:lnTo>
                      <a:lnTo>
                        <a:pt x="460" y="348"/>
                      </a:lnTo>
                      <a:lnTo>
                        <a:pt x="460" y="348"/>
                      </a:lnTo>
                      <a:lnTo>
                        <a:pt x="460" y="348"/>
                      </a:lnTo>
                      <a:close/>
                      <a:moveTo>
                        <a:pt x="425" y="363"/>
                      </a:moveTo>
                      <a:lnTo>
                        <a:pt x="425" y="361"/>
                      </a:lnTo>
                      <a:lnTo>
                        <a:pt x="423" y="363"/>
                      </a:lnTo>
                      <a:lnTo>
                        <a:pt x="425" y="363"/>
                      </a:lnTo>
                      <a:lnTo>
                        <a:pt x="425" y="363"/>
                      </a:lnTo>
                      <a:lnTo>
                        <a:pt x="425" y="363"/>
                      </a:lnTo>
                      <a:lnTo>
                        <a:pt x="425" y="363"/>
                      </a:lnTo>
                      <a:lnTo>
                        <a:pt x="425" y="363"/>
                      </a:lnTo>
                      <a:lnTo>
                        <a:pt x="425" y="363"/>
                      </a:lnTo>
                      <a:lnTo>
                        <a:pt x="425" y="363"/>
                      </a:lnTo>
                      <a:close/>
                      <a:moveTo>
                        <a:pt x="695" y="253"/>
                      </a:moveTo>
                      <a:lnTo>
                        <a:pt x="692" y="255"/>
                      </a:lnTo>
                      <a:lnTo>
                        <a:pt x="695" y="255"/>
                      </a:lnTo>
                      <a:lnTo>
                        <a:pt x="698" y="249"/>
                      </a:lnTo>
                      <a:lnTo>
                        <a:pt x="698" y="246"/>
                      </a:lnTo>
                      <a:lnTo>
                        <a:pt x="695" y="251"/>
                      </a:lnTo>
                      <a:lnTo>
                        <a:pt x="695" y="253"/>
                      </a:lnTo>
                      <a:lnTo>
                        <a:pt x="695" y="253"/>
                      </a:lnTo>
                      <a:lnTo>
                        <a:pt x="695" y="253"/>
                      </a:lnTo>
                      <a:lnTo>
                        <a:pt x="695" y="253"/>
                      </a:lnTo>
                      <a:lnTo>
                        <a:pt x="695" y="253"/>
                      </a:lnTo>
                      <a:lnTo>
                        <a:pt x="695" y="253"/>
                      </a:lnTo>
                      <a:lnTo>
                        <a:pt x="695" y="253"/>
                      </a:lnTo>
                      <a:close/>
                    </a:path>
                  </a:pathLst>
                </a:custGeom>
                <a:solidFill>
                  <a:schemeClr val="accent1"/>
                </a:solidFill>
                <a:ln w="3175">
                  <a:solidFill>
                    <a:schemeClr val="bg1"/>
                  </a:solidFill>
                </a:ln>
              </p:spPr>
              <p:txBody>
                <a:bodyPr vert="horz" wrap="square" lIns="90348" tIns="45174" rIns="90348" bIns="4517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3475">
                    <a:defRPr/>
                  </a:pPr>
                  <a:endParaRPr lang="es-AR" sz="2768" kern="0">
                    <a:solidFill>
                      <a:prstClr val="black"/>
                    </a:solidFill>
                    <a:latin typeface="Franklin Gothic Book" panose="020B0503020102020204"/>
                  </a:endParaRPr>
                </a:p>
              </p:txBody>
            </p:sp>
            <p:pic>
              <p:nvPicPr>
                <p:cNvPr id="86" name="Picture 85">
                  <a:extLst>
                    <a:ext uri="{FF2B5EF4-FFF2-40B4-BE49-F238E27FC236}">
                      <a16:creationId xmlns:a16="http://schemas.microsoft.com/office/drawing/2014/main" id="{19A11F46-7779-9204-69B3-C3BA46E6EB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792" y="2671193"/>
                  <a:ext cx="179916" cy="252296"/>
                </a:xfrm>
                <a:prstGeom prst="rect">
                  <a:avLst/>
                </a:prstGeom>
                <a:effectLst>
                  <a:outerShdw blurRad="76200" dir="13500000" sy="23000" kx="1200000" algn="br" rotWithShape="0">
                    <a:prstClr val="black">
                      <a:alpha val="20000"/>
                    </a:prstClr>
                  </a:outerShdw>
                </a:effectLst>
              </p:spPr>
            </p:pic>
            <p:sp>
              <p:nvSpPr>
                <p:cNvPr id="87" name="Rectangle: Rounded Corners 325">
                  <a:extLst>
                    <a:ext uri="{FF2B5EF4-FFF2-40B4-BE49-F238E27FC236}">
                      <a16:creationId xmlns:a16="http://schemas.microsoft.com/office/drawing/2014/main" id="{72D5BED2-57F4-89F8-7FEC-B0FB67A22EF0}"/>
                    </a:ext>
                  </a:extLst>
                </p:cNvPr>
                <p:cNvSpPr/>
                <p:nvPr/>
              </p:nvSpPr>
              <p:spPr>
                <a:xfrm>
                  <a:off x="3290044" y="4095115"/>
                  <a:ext cx="762903" cy="255373"/>
                </a:xfrm>
                <a:prstGeom prst="roundRect">
                  <a:avLst/>
                </a:prstGeom>
                <a:solidFill>
                  <a:schemeClr val="bg1"/>
                </a:solidFill>
                <a:ln w="19050">
                  <a:solidFill>
                    <a:srgbClr val="C6C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03475">
                    <a:defRPr/>
                  </a:pPr>
                  <a:r>
                    <a:rPr lang="es-AR" sz="990">
                      <a:solidFill>
                        <a:srgbClr val="000000"/>
                      </a:solidFill>
                      <a:latin typeface="Avenir Light" panose="020B0402020203020204" pitchFamily="34" charset="77"/>
                    </a:rPr>
                    <a:t>São Paulo</a:t>
                  </a:r>
                </a:p>
              </p:txBody>
            </p:sp>
            <p:pic>
              <p:nvPicPr>
                <p:cNvPr id="89" name="Picture 88">
                  <a:extLst>
                    <a:ext uri="{FF2B5EF4-FFF2-40B4-BE49-F238E27FC236}">
                      <a16:creationId xmlns:a16="http://schemas.microsoft.com/office/drawing/2014/main" id="{C595FC91-E94B-579C-E6AC-5E52342BFE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3985" y="4403078"/>
                  <a:ext cx="179916" cy="252296"/>
                </a:xfrm>
                <a:prstGeom prst="rect">
                  <a:avLst/>
                </a:prstGeom>
                <a:effectLst>
                  <a:outerShdw blurRad="76200" dir="13500000" sy="23000" kx="1200000" algn="br" rotWithShape="0">
                    <a:prstClr val="black">
                      <a:alpha val="20000"/>
                    </a:prstClr>
                  </a:outerShdw>
                </a:effectLst>
              </p:spPr>
            </p:pic>
            <p:pic>
              <p:nvPicPr>
                <p:cNvPr id="90" name="Picture 89">
                  <a:extLst>
                    <a:ext uri="{FF2B5EF4-FFF2-40B4-BE49-F238E27FC236}">
                      <a16:creationId xmlns:a16="http://schemas.microsoft.com/office/drawing/2014/main" id="{478C2123-9F23-EE0F-C8EC-1D852F7E71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6897" y="4867528"/>
                  <a:ext cx="179916" cy="252296"/>
                </a:xfrm>
                <a:prstGeom prst="rect">
                  <a:avLst/>
                </a:prstGeom>
                <a:effectLst>
                  <a:outerShdw blurRad="76200" dir="13500000" sy="23000" kx="1200000" algn="br" rotWithShape="0">
                    <a:prstClr val="black">
                      <a:alpha val="20000"/>
                    </a:prstClr>
                  </a:outerShdw>
                </a:effectLst>
              </p:spPr>
            </p:pic>
            <p:sp>
              <p:nvSpPr>
                <p:cNvPr id="91" name="Rectangle: Rounded Corners 328">
                  <a:extLst>
                    <a:ext uri="{FF2B5EF4-FFF2-40B4-BE49-F238E27FC236}">
                      <a16:creationId xmlns:a16="http://schemas.microsoft.com/office/drawing/2014/main" id="{E7C21C2B-0033-526C-DE3B-DBB37928503F}"/>
                    </a:ext>
                  </a:extLst>
                </p:cNvPr>
                <p:cNvSpPr/>
                <p:nvPr/>
              </p:nvSpPr>
              <p:spPr>
                <a:xfrm>
                  <a:off x="3490415" y="4956284"/>
                  <a:ext cx="851567" cy="218687"/>
                </a:xfrm>
                <a:prstGeom prst="roundRect">
                  <a:avLst/>
                </a:prstGeom>
                <a:solidFill>
                  <a:schemeClr val="bg1"/>
                </a:solidFill>
                <a:ln w="19050">
                  <a:solidFill>
                    <a:srgbClr val="C6C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03475">
                    <a:defRPr/>
                  </a:pPr>
                  <a:r>
                    <a:rPr lang="es-AR" sz="990">
                      <a:solidFill>
                        <a:srgbClr val="000000"/>
                      </a:solidFill>
                      <a:latin typeface="Avenir Light" panose="020B0402020203020204" pitchFamily="34" charset="77"/>
                    </a:rPr>
                    <a:t>Buenos Aires</a:t>
                  </a:r>
                </a:p>
              </p:txBody>
            </p:sp>
          </p:grpSp>
          <p:sp>
            <p:nvSpPr>
              <p:cNvPr id="19" name="Rectangle: Rounded Corners 289">
                <a:extLst>
                  <a:ext uri="{FF2B5EF4-FFF2-40B4-BE49-F238E27FC236}">
                    <a16:creationId xmlns:a16="http://schemas.microsoft.com/office/drawing/2014/main" id="{7EC85D49-AD69-A9C9-A6ED-B619AFB29D67}"/>
                  </a:ext>
                </a:extLst>
              </p:cNvPr>
              <p:cNvSpPr/>
              <p:nvPr/>
            </p:nvSpPr>
            <p:spPr>
              <a:xfrm>
                <a:off x="1867365" y="6054088"/>
                <a:ext cx="600009" cy="144977"/>
              </a:xfrm>
              <a:prstGeom prst="roundRect">
                <a:avLst/>
              </a:prstGeom>
              <a:solidFill>
                <a:schemeClr val="bg1"/>
              </a:solidFill>
              <a:ln w="19050">
                <a:solidFill>
                  <a:srgbClr val="C6C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03475">
                  <a:defRPr/>
                </a:pPr>
                <a:r>
                  <a:rPr lang="es-AR" sz="990">
                    <a:solidFill>
                      <a:srgbClr val="000000"/>
                    </a:solidFill>
                    <a:latin typeface="Avenir Light" panose="020B0402020203020204" pitchFamily="34" charset="77"/>
                  </a:rPr>
                  <a:t>Mar del Plata</a:t>
                </a:r>
              </a:p>
            </p:txBody>
          </p:sp>
          <p:pic>
            <p:nvPicPr>
              <p:cNvPr id="20" name="Picture 19">
                <a:extLst>
                  <a:ext uri="{FF2B5EF4-FFF2-40B4-BE49-F238E27FC236}">
                    <a16:creationId xmlns:a16="http://schemas.microsoft.com/office/drawing/2014/main" id="{85617B33-CDDF-C1F2-8440-94A3CE074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3209" y="5889763"/>
                <a:ext cx="126939" cy="173601"/>
              </a:xfrm>
              <a:prstGeom prst="rect">
                <a:avLst/>
              </a:prstGeom>
              <a:effectLst>
                <a:outerShdw blurRad="76200" dir="13500000" sy="23000" kx="1200000" algn="br" rotWithShape="0">
                  <a:prstClr val="black">
                    <a:alpha val="20000"/>
                  </a:prstClr>
                </a:outerShdw>
              </a:effectLst>
            </p:spPr>
          </p:pic>
        </p:grpSp>
        <p:sp>
          <p:nvSpPr>
            <p:cNvPr id="11" name="Rectangle: Rounded Corners 346">
              <a:extLst>
                <a:ext uri="{FF2B5EF4-FFF2-40B4-BE49-F238E27FC236}">
                  <a16:creationId xmlns:a16="http://schemas.microsoft.com/office/drawing/2014/main" id="{AF6A65FE-10B6-A66E-2A52-37F2D0BEDF67}"/>
                </a:ext>
              </a:extLst>
            </p:cNvPr>
            <p:cNvSpPr/>
            <p:nvPr/>
          </p:nvSpPr>
          <p:spPr>
            <a:xfrm>
              <a:off x="8910800" y="2557150"/>
              <a:ext cx="299222" cy="100784"/>
            </a:xfrm>
            <a:prstGeom prst="roundRect">
              <a:avLst/>
            </a:prstGeom>
            <a:solidFill>
              <a:srgbClr val="FFFFFF"/>
            </a:solidFill>
            <a:ln w="19050" cap="flat" cmpd="sng" algn="ctr">
              <a:solidFill>
                <a:srgbClr val="C6CACD"/>
              </a:solidFill>
              <a:prstDash val="solid"/>
              <a:miter lim="800000"/>
            </a:ln>
            <a:effectLst/>
          </p:spPr>
          <p:txBody>
            <a:bodyPr lIns="0" rIns="0" rtlCol="0" anchor="ctr"/>
            <a:lstStyle/>
            <a:p>
              <a:pPr algn="ctr" defTabSz="903475">
                <a:defRPr/>
              </a:pPr>
              <a:r>
                <a:rPr lang="en-US" sz="990">
                  <a:solidFill>
                    <a:srgbClr val="000000"/>
                  </a:solidFill>
                  <a:latin typeface="Avenir Light" panose="020B0402020203020204" pitchFamily="34" charset="77"/>
                </a:rPr>
                <a:t>Miami</a:t>
              </a:r>
            </a:p>
          </p:txBody>
        </p:sp>
        <p:pic>
          <p:nvPicPr>
            <p:cNvPr id="14" name="Imagen 1">
              <a:extLst>
                <a:ext uri="{FF2B5EF4-FFF2-40B4-BE49-F238E27FC236}">
                  <a16:creationId xmlns:a16="http://schemas.microsoft.com/office/drawing/2014/main" id="{2EBDEBCA-F02F-9EE2-D9C9-E9D5C373E913}"/>
                </a:ext>
              </a:extLst>
            </p:cNvPr>
            <p:cNvPicPr>
              <a:picLocks noChangeAspect="1"/>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l="-1"/>
            <a:stretch/>
          </p:blipFill>
          <p:spPr>
            <a:xfrm>
              <a:off x="9140838" y="2233325"/>
              <a:ext cx="601437" cy="375881"/>
            </a:xfrm>
            <a:prstGeom prst="rect">
              <a:avLst/>
            </a:prstGeom>
          </p:spPr>
        </p:pic>
        <p:sp>
          <p:nvSpPr>
            <p:cNvPr id="15" name="Rectangle: Rounded Corners 2">
              <a:extLst>
                <a:ext uri="{FF2B5EF4-FFF2-40B4-BE49-F238E27FC236}">
                  <a16:creationId xmlns:a16="http://schemas.microsoft.com/office/drawing/2014/main" id="{0B824575-BFCD-DBC6-4C7D-EF816D974B7C}"/>
                </a:ext>
              </a:extLst>
            </p:cNvPr>
            <p:cNvSpPr/>
            <p:nvPr/>
          </p:nvSpPr>
          <p:spPr>
            <a:xfrm>
              <a:off x="9366896" y="2630655"/>
              <a:ext cx="299222" cy="101154"/>
            </a:xfrm>
            <a:prstGeom prst="roundRect">
              <a:avLst/>
            </a:prstGeom>
            <a:solidFill>
              <a:srgbClr val="FFFFFF"/>
            </a:solidFill>
            <a:ln w="19050" cap="flat" cmpd="sng" algn="ctr">
              <a:solidFill>
                <a:srgbClr val="C6CACD"/>
              </a:solidFill>
              <a:prstDash val="solid"/>
              <a:miter lim="800000"/>
            </a:ln>
            <a:effectLst/>
          </p:spPr>
          <p:txBody>
            <a:bodyPr lIns="0" rIns="0" rtlCol="0" anchor="ctr"/>
            <a:lstStyle/>
            <a:p>
              <a:pPr algn="ctr" defTabSz="903475">
                <a:defRPr/>
              </a:pPr>
              <a:r>
                <a:rPr lang="en-US" sz="990">
                  <a:solidFill>
                    <a:srgbClr val="000000"/>
                  </a:solidFill>
                  <a:latin typeface="Avenir Light" panose="020B0402020203020204" pitchFamily="34" charset="77"/>
                </a:rPr>
                <a:t>London</a:t>
              </a:r>
            </a:p>
          </p:txBody>
        </p:sp>
        <p:pic>
          <p:nvPicPr>
            <p:cNvPr id="16" name="Picture 15">
              <a:extLst>
                <a:ext uri="{FF2B5EF4-FFF2-40B4-BE49-F238E27FC236}">
                  <a16:creationId xmlns:a16="http://schemas.microsoft.com/office/drawing/2014/main" id="{AB88D18F-6050-C77E-3ADC-99357DF270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0224" y="2474319"/>
              <a:ext cx="97452" cy="109053"/>
            </a:xfrm>
            <a:prstGeom prst="rect">
              <a:avLst/>
            </a:prstGeom>
            <a:effectLst>
              <a:outerShdw blurRad="76200" dir="13500000" sy="23000" kx="1200000" algn="br" rotWithShape="0">
                <a:prstClr val="black">
                  <a:alpha val="20000"/>
                </a:prstClr>
              </a:outerShdw>
            </a:effectLst>
          </p:spPr>
        </p:pic>
      </p:grpSp>
      <p:pic>
        <p:nvPicPr>
          <p:cNvPr id="9" name="Picture 9" descr="A picture containing graphics, design&#10;&#10;Description automatically generated">
            <a:extLst>
              <a:ext uri="{FF2B5EF4-FFF2-40B4-BE49-F238E27FC236}">
                <a16:creationId xmlns:a16="http://schemas.microsoft.com/office/drawing/2014/main" id="{BDBE8AFD-2324-6E7B-CE62-EDDAFCEE8F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669227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dirty="0"/>
              <a:t>Intelligent Automation Is Unlocking</a:t>
            </a:r>
            <a:br>
              <a:rPr lang="en-US" dirty="0"/>
            </a:br>
            <a:r>
              <a:rPr lang="en-US" dirty="0">
                <a:solidFill>
                  <a:schemeClr val="accent2"/>
                </a:solidFill>
              </a:rPr>
              <a:t>Valor de </a:t>
            </a:r>
            <a:r>
              <a:rPr lang="en-US" dirty="0" err="1">
                <a:solidFill>
                  <a:schemeClr val="accent2"/>
                </a:solidFill>
              </a:rPr>
              <a:t>Negócios</a:t>
            </a:r>
            <a:r>
              <a:rPr lang="en-US" dirty="0">
                <a:solidFill>
                  <a:schemeClr val="accent2"/>
                </a:solidFill>
              </a:rPr>
              <a:t> </a:t>
            </a:r>
            <a:r>
              <a:rPr lang="en-US" dirty="0" err="1">
                <a:solidFill>
                  <a:schemeClr val="accent2"/>
                </a:solidFill>
              </a:rPr>
              <a:t>Transformacional</a:t>
            </a:r>
            <a:r>
              <a:rPr lang="en-US" dirty="0">
                <a:solidFill>
                  <a:schemeClr val="accent2"/>
                </a:solidFill>
              </a:rPr>
              <a:t> para </a:t>
            </a:r>
            <a:r>
              <a:rPr lang="en-US" dirty="0" err="1">
                <a:solidFill>
                  <a:schemeClr val="accent2"/>
                </a:solidFill>
              </a:rPr>
              <a:t>Seguros</a:t>
            </a:r>
            <a:endParaRPr lang="en-GB" dirty="0">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extLst>
              <p:ext uri="{D42A27DB-BD31-4B8C-83A1-F6EECF244321}">
                <p14:modId xmlns:p14="http://schemas.microsoft.com/office/powerpoint/2010/main" val="1092881382"/>
              </p:ext>
            </p:extLst>
          </p:nvPr>
        </p:nvGraphicFramePr>
        <p:xfrm>
          <a:off x="640079" y="1441407"/>
          <a:ext cx="11153334" cy="4926186"/>
        </p:xfrm>
        <a:graphic>
          <a:graphicData uri="http://schemas.openxmlformats.org/drawingml/2006/table">
            <a:tbl>
              <a:tblPr firstRow="1" bandRow="1">
                <a:tableStyleId>{2D5ABB26-0587-4C30-8999-92F81FD0307C}</a:tableStyleId>
              </a:tblPr>
              <a:tblGrid>
                <a:gridCol w="1845213">
                  <a:extLst>
                    <a:ext uri="{9D8B030D-6E8A-4147-A177-3AD203B41FA5}">
                      <a16:colId xmlns:a16="http://schemas.microsoft.com/office/drawing/2014/main" val="2839472965"/>
                    </a:ext>
                  </a:extLst>
                </a:gridCol>
                <a:gridCol w="2617883">
                  <a:extLst>
                    <a:ext uri="{9D8B030D-6E8A-4147-A177-3AD203B41FA5}">
                      <a16:colId xmlns:a16="http://schemas.microsoft.com/office/drawing/2014/main" val="2409610305"/>
                    </a:ext>
                  </a:extLst>
                </a:gridCol>
                <a:gridCol w="4109836">
                  <a:extLst>
                    <a:ext uri="{9D8B030D-6E8A-4147-A177-3AD203B41FA5}">
                      <a16:colId xmlns:a16="http://schemas.microsoft.com/office/drawing/2014/main" val="2956979084"/>
                    </a:ext>
                  </a:extLst>
                </a:gridCol>
                <a:gridCol w="2580402">
                  <a:extLst>
                    <a:ext uri="{9D8B030D-6E8A-4147-A177-3AD203B41FA5}">
                      <a16:colId xmlns:a16="http://schemas.microsoft.com/office/drawing/2014/main" val="1353351353"/>
                    </a:ext>
                  </a:extLst>
                </a:gridCol>
              </a:tblGrid>
              <a:tr h="1530393">
                <a:tc>
                  <a:txBody>
                    <a:bodyPr/>
                    <a:lstStyle/>
                    <a:p>
                      <a:r>
                        <a:rPr lang="en-US" sz="1600" b="1"/>
                        <a:t>Profitability / EPS</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u="none" strike="noStrike" noProof="0">
                          <a:solidFill>
                            <a:schemeClr val="bg1"/>
                          </a:solidFill>
                          <a:latin typeface="+mn-lt"/>
                        </a:rPr>
                        <a:t>$10M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n-lt"/>
                          <a:ea typeface="+mn-lt"/>
                          <a:cs typeface="+mn-lt"/>
                        </a:rPr>
                        <a:t>Cost savings per year</a:t>
                      </a:r>
                      <a:endParaRPr kumimoji="0" lang="en-US" sz="1800" b="0" i="0" u="none" strike="noStrike" kern="1200" cap="none" spc="0" normalizeH="0" baseline="0">
                        <a:ln>
                          <a:noFill/>
                        </a:ln>
                        <a:solidFill>
                          <a:srgbClr val="FFFFFF"/>
                        </a:solidFill>
                        <a:effectLst/>
                        <a:uLnTx/>
                        <a:uFillTx/>
                        <a:latin typeface="+mn-lt"/>
                        <a:ea typeface="+mn-lt"/>
                        <a:cs typeface="+mn-lt"/>
                      </a:endParaRP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n-lt"/>
                          <a:ea typeface="+mn-lt"/>
                          <a:cs typeface="+mn-lt"/>
                        </a:rPr>
                        <a:t>“…Reduction in tax processing and accounting reconciliation.. employees refocused onto </a:t>
                      </a:r>
                      <a:br>
                        <a:rPr kumimoji="0" lang="en-US" sz="1800" b="0" i="0" u="none" strike="noStrike" kern="1200" cap="none" spc="0" normalizeH="0" baseline="0" noProof="0" dirty="0">
                          <a:ln>
                            <a:noFill/>
                          </a:ln>
                          <a:solidFill>
                            <a:srgbClr val="FFFFFF"/>
                          </a:solidFill>
                          <a:effectLst/>
                          <a:uLnTx/>
                          <a:uFillTx/>
                          <a:latin typeface="+mn-lt"/>
                          <a:ea typeface="+mn-lt"/>
                          <a:cs typeface="+mn-lt"/>
                        </a:rPr>
                      </a:br>
                      <a:r>
                        <a:rPr kumimoji="0" lang="en-US" sz="1800" b="0" i="0" u="none" strike="noStrike" kern="1200" cap="none" spc="0" normalizeH="0" baseline="0" noProof="0" dirty="0">
                          <a:ln>
                            <a:noFill/>
                          </a:ln>
                          <a:solidFill>
                            <a:srgbClr val="FFFFFF"/>
                          </a:solidFill>
                          <a:effectLst/>
                          <a:uLnTx/>
                          <a:uFillTx/>
                          <a:latin typeface="+mn-lt"/>
                          <a:ea typeface="+mn-lt"/>
                          <a:cs typeface="+mn-lt"/>
                        </a:rPr>
                        <a:t>higher-value tasks.”</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buNone/>
                      </a:pPr>
                      <a:r>
                        <a:rPr lang="en-US" sz="1600" b="1"/>
                        <a:t>Top US Mutual Insurer, Highest financial strength rating</a:t>
                      </a:r>
                      <a:endParaRPr lang="en-US" sz="16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r h="1628703">
                <a:tc>
                  <a:txBody>
                    <a:bodyPr/>
                    <a:lstStyle/>
                    <a:p>
                      <a:pPr lvl="0">
                        <a:buNone/>
                      </a:pPr>
                      <a:r>
                        <a:rPr lang="en-US" sz="1600" b="1"/>
                        <a:t>Customer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Claims processing time reduction</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n-lt"/>
                          <a:ea typeface="+mn-lt"/>
                          <a:cs typeface="+mn-lt"/>
                        </a:rPr>
                        <a:t>“The value you get out of </a:t>
                      </a:r>
                      <a:br>
                        <a:rPr kumimoji="0" lang="en-US" sz="1800" b="0" i="0" u="none" strike="noStrike" kern="1200" cap="none" spc="0" normalizeH="0" baseline="0" noProof="0">
                          <a:ln>
                            <a:noFill/>
                          </a:ln>
                          <a:solidFill>
                            <a:srgbClr val="FFFFFF"/>
                          </a:solidFill>
                          <a:effectLst/>
                          <a:uLnTx/>
                          <a:uFillTx/>
                          <a:latin typeface="+mn-lt"/>
                          <a:ea typeface="+mn-lt"/>
                          <a:cs typeface="+mn-lt"/>
                        </a:rPr>
                      </a:br>
                      <a:r>
                        <a:rPr kumimoji="0" lang="en-US" sz="1800" b="0" i="0" u="none" strike="noStrike" kern="1200" cap="none" spc="0" normalizeH="0" baseline="0" noProof="0">
                          <a:ln>
                            <a:noFill/>
                          </a:ln>
                          <a:solidFill>
                            <a:srgbClr val="FFFFFF"/>
                          </a:solidFill>
                          <a:effectLst/>
                          <a:uLnTx/>
                          <a:uFillTx/>
                          <a:latin typeface="+mn-lt"/>
                          <a:ea typeface="+mn-lt"/>
                          <a:cs typeface="+mn-lt"/>
                        </a:rPr>
                        <a:t>re-engineering a process combined with RPA and BPM </a:t>
                      </a:r>
                      <a:br>
                        <a:rPr kumimoji="0" lang="en-US" sz="1800" b="0" i="0" u="none" strike="noStrike" kern="1200" cap="none" spc="0" normalizeH="0" baseline="0" noProof="0">
                          <a:ln>
                            <a:noFill/>
                          </a:ln>
                          <a:solidFill>
                            <a:srgbClr val="FFFFFF"/>
                          </a:solidFill>
                          <a:effectLst/>
                          <a:uLnTx/>
                          <a:uFillTx/>
                          <a:latin typeface="+mn-lt"/>
                          <a:ea typeface="+mn-lt"/>
                          <a:cs typeface="+mn-lt"/>
                        </a:rPr>
                      </a:br>
                      <a:r>
                        <a:rPr kumimoji="0" lang="en-US" sz="1800" b="0" i="0" u="none" strike="noStrike" kern="1200" cap="none" spc="0" normalizeH="0" baseline="0" noProof="0">
                          <a:ln>
                            <a:noFill/>
                          </a:ln>
                          <a:solidFill>
                            <a:srgbClr val="FFFFFF"/>
                          </a:solidFill>
                          <a:effectLst/>
                          <a:uLnTx/>
                          <a:uFillTx/>
                          <a:latin typeface="+mn-lt"/>
                          <a:ea typeface="+mn-lt"/>
                          <a:cs typeface="+mn-lt"/>
                        </a:rPr>
                        <a:t>is greater when you consider those three together.”</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lvl="0" algn="l" defTabSz="914400" rtl="0" eaLnBrk="1" latinLnBrk="0" hangingPunct="1">
                        <a:buNone/>
                      </a:pPr>
                      <a:r>
                        <a:rPr lang="en-US" sz="1600" b="1" kern="1200">
                          <a:solidFill>
                            <a:schemeClr val="tx1"/>
                          </a:solidFill>
                          <a:latin typeface="+mn-lt"/>
                          <a:ea typeface="+mn-ea"/>
                          <a:cs typeface="+mn-cs"/>
                        </a:rPr>
                        <a:t>Fortune 250 Global Insurer</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78201654"/>
                  </a:ext>
                </a:extLst>
              </a:tr>
              <a:tr h="1767090">
                <a:tc>
                  <a:txBody>
                    <a:bodyPr/>
                    <a:lstStyle/>
                    <a:p>
                      <a:pPr lvl="0">
                        <a:buNone/>
                      </a:pPr>
                      <a:r>
                        <a:rPr lang="en-US" sz="1600" b="1"/>
                        <a:t>Employee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Increase in touch free processing</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n-lt"/>
                          <a:ea typeface="+mn-lt"/>
                          <a:cs typeface="+mn-lt"/>
                        </a:rPr>
                        <a:t>“We </a:t>
                      </a:r>
                      <a:r>
                        <a:rPr kumimoji="0" lang="en-US" sz="1800" b="0" i="0" u="none" strike="noStrike" kern="1200" cap="none" spc="0" normalizeH="0" baseline="0" noProof="0" err="1">
                          <a:ln>
                            <a:noFill/>
                          </a:ln>
                          <a:solidFill>
                            <a:srgbClr val="FFFFFF"/>
                          </a:solidFill>
                          <a:effectLst/>
                          <a:uLnTx/>
                          <a:uFillTx/>
                          <a:latin typeface="+mn-lt"/>
                          <a:ea typeface="+mn-lt"/>
                          <a:cs typeface="+mn-lt"/>
                        </a:rPr>
                        <a:t>ID’ed</a:t>
                      </a:r>
                      <a:r>
                        <a:rPr kumimoji="0" lang="en-US" sz="1800" b="0" i="0" u="none" strike="noStrike" kern="1200" cap="none" spc="0" normalizeH="0" baseline="0" noProof="0">
                          <a:ln>
                            <a:noFill/>
                          </a:ln>
                          <a:solidFill>
                            <a:srgbClr val="FFFFFF"/>
                          </a:solidFill>
                          <a:effectLst/>
                          <a:uLnTx/>
                          <a:uFillTx/>
                          <a:latin typeface="+mn-lt"/>
                          <a:ea typeface="+mn-lt"/>
                          <a:cs typeface="+mn-lt"/>
                        </a:rPr>
                        <a:t> transformative capabilities... Our integrated approach to digital is critical </a:t>
                      </a:r>
                      <a:br>
                        <a:rPr kumimoji="0" lang="en-US" sz="1800" b="0" i="0" u="none" strike="noStrike" kern="1200" cap="none" spc="0" normalizeH="0" baseline="0" noProof="0">
                          <a:ln>
                            <a:noFill/>
                          </a:ln>
                          <a:solidFill>
                            <a:srgbClr val="FFFFFF"/>
                          </a:solidFill>
                          <a:effectLst/>
                          <a:uLnTx/>
                          <a:uFillTx/>
                          <a:latin typeface="+mn-lt"/>
                          <a:ea typeface="+mn-lt"/>
                          <a:cs typeface="+mn-lt"/>
                        </a:rPr>
                      </a:br>
                      <a:r>
                        <a:rPr kumimoji="0" lang="en-US" sz="1800" b="0" i="0" u="none" strike="noStrike" kern="1200" cap="none" spc="0" normalizeH="0" baseline="0" noProof="0">
                          <a:ln>
                            <a:noFill/>
                          </a:ln>
                          <a:solidFill>
                            <a:srgbClr val="FFFFFF"/>
                          </a:solidFill>
                          <a:effectLst/>
                          <a:uLnTx/>
                          <a:uFillTx/>
                          <a:latin typeface="+mn-lt"/>
                          <a:ea typeface="+mn-lt"/>
                          <a:cs typeface="+mn-lt"/>
                        </a:rPr>
                        <a:t>to our success.”</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lvl="0" algn="l" defTabSz="914400" rtl="0" eaLnBrk="1" latinLnBrk="0" hangingPunct="1">
                        <a:buNone/>
                      </a:pPr>
                      <a:r>
                        <a:rPr lang="en-US" sz="1600" b="1" kern="1200" dirty="0">
                          <a:solidFill>
                            <a:schemeClr val="tx1"/>
                          </a:solidFill>
                          <a:latin typeface="+mn-lt"/>
                          <a:ea typeface="+mn-ea"/>
                          <a:cs typeface="+mn-cs"/>
                        </a:rPr>
                        <a:t>A Top Life Insurance Provider in the US and Global Insurer</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33576889"/>
                  </a:ext>
                </a:extLst>
              </a:tr>
            </a:tbl>
          </a:graphicData>
        </a:graphic>
      </p:graphicFrame>
      <p:pic>
        <p:nvPicPr>
          <p:cNvPr id="3" name="Picture 9" descr="A picture containing graphics, design&#10;&#10;Description automatically generated">
            <a:extLst>
              <a:ext uri="{FF2B5EF4-FFF2-40B4-BE49-F238E27FC236}">
                <a16:creationId xmlns:a16="http://schemas.microsoft.com/office/drawing/2014/main" id="{E123C0A1-967A-D8CE-6152-FFE55D368D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24009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a:xfrm>
            <a:off x="640079" y="457200"/>
            <a:ext cx="11153333" cy="914400"/>
          </a:xfrm>
        </p:spPr>
        <p:txBody>
          <a:bodyPr/>
          <a:lstStyle/>
          <a:p>
            <a:r>
              <a:rPr lang="en-US"/>
              <a:t>Intelligent Automation Is Unlocking</a:t>
            </a:r>
            <a:br>
              <a:rPr lang="en-US"/>
            </a:br>
            <a:r>
              <a:rPr lang="en-US" sz="2800">
                <a:solidFill>
                  <a:schemeClr val="accent2"/>
                </a:solidFill>
              </a:rPr>
              <a:t>Transformational Business Value for Commercial Banking</a:t>
            </a:r>
            <a:endParaRPr lang="en-GB">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extLst>
              <p:ext uri="{D42A27DB-BD31-4B8C-83A1-F6EECF244321}">
                <p14:modId xmlns:p14="http://schemas.microsoft.com/office/powerpoint/2010/main" val="3362811489"/>
              </p:ext>
            </p:extLst>
          </p:nvPr>
        </p:nvGraphicFramePr>
        <p:xfrm>
          <a:off x="640079" y="1492208"/>
          <a:ext cx="11153334" cy="4653408"/>
        </p:xfrm>
        <a:graphic>
          <a:graphicData uri="http://schemas.openxmlformats.org/drawingml/2006/table">
            <a:tbl>
              <a:tblPr firstRow="1" bandRow="1">
                <a:tableStyleId>{2D5ABB26-0587-4C30-8999-92F81FD0307C}</a:tableStyleId>
              </a:tblPr>
              <a:tblGrid>
                <a:gridCol w="1845213">
                  <a:extLst>
                    <a:ext uri="{9D8B030D-6E8A-4147-A177-3AD203B41FA5}">
                      <a16:colId xmlns:a16="http://schemas.microsoft.com/office/drawing/2014/main" val="2839472965"/>
                    </a:ext>
                  </a:extLst>
                </a:gridCol>
                <a:gridCol w="2617883">
                  <a:extLst>
                    <a:ext uri="{9D8B030D-6E8A-4147-A177-3AD203B41FA5}">
                      <a16:colId xmlns:a16="http://schemas.microsoft.com/office/drawing/2014/main" val="2409610305"/>
                    </a:ext>
                  </a:extLst>
                </a:gridCol>
                <a:gridCol w="4213353">
                  <a:extLst>
                    <a:ext uri="{9D8B030D-6E8A-4147-A177-3AD203B41FA5}">
                      <a16:colId xmlns:a16="http://schemas.microsoft.com/office/drawing/2014/main" val="2956979084"/>
                    </a:ext>
                  </a:extLst>
                </a:gridCol>
                <a:gridCol w="2476885">
                  <a:extLst>
                    <a:ext uri="{9D8B030D-6E8A-4147-A177-3AD203B41FA5}">
                      <a16:colId xmlns:a16="http://schemas.microsoft.com/office/drawing/2014/main" val="1353351353"/>
                    </a:ext>
                  </a:extLst>
                </a:gridCol>
              </a:tblGrid>
              <a:tr h="1245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Profitability / EPS</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2800" b="1">
                          <a:solidFill>
                            <a:schemeClr val="bg1"/>
                          </a:solidFill>
                          <a:ea typeface="+mn-lt"/>
                          <a:cs typeface="+mn-lt"/>
                        </a:rPr>
                        <a:t>30%</a:t>
                      </a:r>
                      <a:endParaRPr lang="en-US" sz="2800" b="1" baseline="30000">
                        <a:solidFill>
                          <a:schemeClr val="bg1"/>
                        </a:solidFill>
                        <a:ea typeface="+mn-lt"/>
                        <a:cs typeface="+mn-lt"/>
                      </a:endParaRPr>
                    </a:p>
                    <a:p>
                      <a:pPr algn="ctr">
                        <a:lnSpc>
                          <a:spcPct val="90000"/>
                        </a:lnSpc>
                        <a:spcAft>
                          <a:spcPts val="1200"/>
                        </a:spcAft>
                      </a:pPr>
                      <a:r>
                        <a:rPr lang="en-US" sz="1600">
                          <a:solidFill>
                            <a:schemeClr val="bg1"/>
                          </a:solidFill>
                          <a:ea typeface="+mn-lt"/>
                          <a:cs typeface="+mn-lt"/>
                        </a:rPr>
                        <a:t>Increase in cost efficiency of offshore operations</a:t>
                      </a: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800">
                          <a:solidFill>
                            <a:schemeClr val="bg1"/>
                          </a:solidFill>
                          <a:ea typeface="+mn-lt"/>
                          <a:cs typeface="+mn-lt"/>
                        </a:rPr>
                        <a:t>“We have reduced our turnaround time for trade finance processing by 90%.”</a:t>
                      </a:r>
                      <a:endParaRPr kumimoji="0" lang="en-US" sz="1800" b="0" i="0" u="none" strike="noStrike" kern="1200" cap="none" spc="0" normalizeH="0" baseline="0" noProof="0">
                        <a:ln>
                          <a:noFill/>
                        </a:ln>
                        <a:solidFill>
                          <a:schemeClr val="bg1"/>
                        </a:solidFill>
                        <a:effectLst/>
                        <a:uLnTx/>
                        <a:uFillTx/>
                        <a:latin typeface="+mn-lt"/>
                        <a:ea typeface="+mn-lt"/>
                        <a:cs typeface="+mn-lt"/>
                      </a:endParaRP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GB" sz="1600" b="1"/>
                    </a:p>
                    <a:p>
                      <a:pPr lvl="0" algn="ctr">
                        <a:buNone/>
                      </a:pPr>
                      <a:endParaRPr lang="en-GB" sz="1600" b="1"/>
                    </a:p>
                    <a:p>
                      <a:pPr lvl="0" algn="ctr">
                        <a:buNone/>
                      </a:pPr>
                      <a:endParaRPr lang="en-GB" sz="1600" b="1"/>
                    </a:p>
                    <a:p>
                      <a:pPr lvl="0" algn="ctr">
                        <a:buNone/>
                      </a:pPr>
                      <a:r>
                        <a:rPr lang="en-GB" sz="1600" b="1"/>
                        <a:t>Leader in digital innovation in MEA</a:t>
                      </a:r>
                      <a:endParaRPr lang="en-US" sz="1600" b="1"/>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r h="1918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Customer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2800" b="1">
                          <a:solidFill>
                            <a:schemeClr val="bg1"/>
                          </a:solidFill>
                          <a:ea typeface="+mn-lt"/>
                          <a:cs typeface="+mn-lt"/>
                        </a:rPr>
                        <a:t>99%</a:t>
                      </a:r>
                      <a:endParaRPr lang="en-US" sz="2800" b="1" baseline="30000">
                        <a:solidFill>
                          <a:schemeClr val="bg1"/>
                        </a:solidFill>
                        <a:ea typeface="+mn-lt"/>
                        <a:cs typeface="+mn-lt"/>
                      </a:endParaRPr>
                    </a:p>
                    <a:p>
                      <a:pPr algn="ctr">
                        <a:lnSpc>
                          <a:spcPct val="90000"/>
                        </a:lnSpc>
                        <a:spcAft>
                          <a:spcPts val="1200"/>
                        </a:spcAft>
                      </a:pPr>
                      <a:r>
                        <a:rPr lang="en-US" sz="1600">
                          <a:solidFill>
                            <a:schemeClr val="bg1"/>
                          </a:solidFill>
                          <a:ea typeface="+mn-lt"/>
                          <a:cs typeface="+mn-lt"/>
                        </a:rPr>
                        <a:t>Reduction in turnaround  times</a:t>
                      </a:r>
                    </a:p>
                    <a:p>
                      <a:pPr algn="ctr">
                        <a:lnSpc>
                          <a:spcPct val="90000"/>
                        </a:lnSpc>
                        <a:spcAft>
                          <a:spcPts val="0"/>
                        </a:spcAft>
                      </a:pPr>
                      <a:r>
                        <a:rPr lang="en-US" sz="2800" b="1">
                          <a:solidFill>
                            <a:schemeClr val="bg1"/>
                          </a:solidFill>
                          <a:ea typeface="+mn-lt"/>
                          <a:cs typeface="+mn-lt"/>
                        </a:rPr>
                        <a:t>20%</a:t>
                      </a:r>
                      <a:endParaRPr lang="en-US" sz="2800" b="1" baseline="30000">
                        <a:solidFill>
                          <a:schemeClr val="bg1"/>
                        </a:solidFill>
                        <a:ea typeface="+mn-lt"/>
                        <a:cs typeface="+mn-lt"/>
                      </a:endParaRPr>
                    </a:p>
                    <a:p>
                      <a:pPr algn="ctr">
                        <a:lnSpc>
                          <a:spcPct val="90000"/>
                        </a:lnSpc>
                        <a:spcAft>
                          <a:spcPts val="1800"/>
                        </a:spcAft>
                      </a:pPr>
                      <a:r>
                        <a:rPr lang="en-US" sz="1600">
                          <a:solidFill>
                            <a:schemeClr val="bg1"/>
                          </a:solidFill>
                          <a:ea typeface="+mn-lt"/>
                          <a:cs typeface="+mn-lt"/>
                        </a:rPr>
                        <a:t>Reduction in calls to the Contact Center</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800">
                          <a:solidFill>
                            <a:schemeClr val="bg1"/>
                          </a:solidFill>
                          <a:ea typeface="+mn-lt"/>
                          <a:cs typeface="+mn-lt"/>
                        </a:rPr>
                        <a:t>“Our priority is to solve the most pressing customer problems.”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n-lt"/>
                        <a:ea typeface="+mn-lt"/>
                        <a:cs typeface="+mn-lt"/>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lvl="0" algn="ctr" defTabSz="914400" rtl="0" eaLnBrk="1" latinLnBrk="0" hangingPunct="1">
                        <a:buNone/>
                      </a:pPr>
                      <a:endParaRPr lang="en-GB" sz="1600" b="1" kern="1200">
                        <a:solidFill>
                          <a:schemeClr val="tx1"/>
                        </a:solidFill>
                        <a:latin typeface="+mn-lt"/>
                        <a:ea typeface="+mn-ea"/>
                        <a:cs typeface="+mn-cs"/>
                      </a:endParaRPr>
                    </a:p>
                    <a:p>
                      <a:pPr marL="0" lvl="0" algn="ctr" defTabSz="914400" rtl="0" eaLnBrk="1" latinLnBrk="0" hangingPunct="1">
                        <a:buNone/>
                      </a:pPr>
                      <a:endParaRPr lang="en-GB" sz="1600" b="1" kern="1200">
                        <a:solidFill>
                          <a:schemeClr val="tx1"/>
                        </a:solidFill>
                        <a:latin typeface="+mn-lt"/>
                        <a:ea typeface="+mn-ea"/>
                        <a:cs typeface="+mn-cs"/>
                      </a:endParaRPr>
                    </a:p>
                    <a:p>
                      <a:pPr marL="0" lvl="0" algn="ctr" defTabSz="914400" rtl="0" eaLnBrk="1" latinLnBrk="0" hangingPunct="1">
                        <a:buNone/>
                      </a:pPr>
                      <a:r>
                        <a:rPr lang="en-GB" sz="1600" b="1" kern="1200">
                          <a:solidFill>
                            <a:schemeClr val="tx1"/>
                          </a:solidFill>
                          <a:latin typeface="+mn-lt"/>
                          <a:ea typeface="+mn-ea"/>
                          <a:cs typeface="+mn-cs"/>
                        </a:rPr>
                        <a:t>Large Canadian Bank</a:t>
                      </a:r>
                      <a:endParaRPr lang="en-US" sz="1600" b="1" kern="1200">
                        <a:solidFill>
                          <a:schemeClr val="tx1"/>
                        </a:solidFill>
                        <a:latin typeface="+mn-lt"/>
                        <a:ea typeface="+mn-ea"/>
                        <a:cs typeface="+mn-cs"/>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78201654"/>
                  </a:ext>
                </a:extLst>
              </a:tr>
              <a:tr h="14243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Employee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kumimoji="0" lang="en-GB" sz="2800" b="1" i="0" u="none" strike="noStrike" kern="1200" cap="none" spc="0" normalizeH="0" baseline="0" noProof="0">
                          <a:ln>
                            <a:noFill/>
                          </a:ln>
                          <a:solidFill>
                            <a:srgbClr val="FFFFFF"/>
                          </a:solidFill>
                          <a:effectLst/>
                          <a:uLnTx/>
                          <a:uFillTx/>
                          <a:latin typeface="+mn-lt"/>
                          <a:ea typeface="+mn-ea"/>
                          <a:cs typeface="+mn-cs"/>
                        </a:rPr>
                        <a:t>6 million </a:t>
                      </a:r>
                    </a:p>
                    <a:p>
                      <a:pPr lvl="0" algn="ctr">
                        <a:buNone/>
                      </a:pPr>
                      <a:r>
                        <a:rPr kumimoji="0" lang="en-GB" sz="1600" b="0" i="0" u="none" strike="noStrike" kern="1200" cap="none" spc="0" normalizeH="0" baseline="0" noProof="0">
                          <a:ln>
                            <a:noFill/>
                          </a:ln>
                          <a:solidFill>
                            <a:srgbClr val="FFFFFF"/>
                          </a:solidFill>
                          <a:effectLst/>
                          <a:uLnTx/>
                          <a:uFillTx/>
                          <a:latin typeface="+mn-lt"/>
                          <a:ea typeface="+mn-ea"/>
                          <a:cs typeface="+mn-cs"/>
                        </a:rPr>
                        <a:t>Card requests processed by chatbots end-to-end </a:t>
                      </a:r>
                      <a:endParaRPr kumimoji="0" lang="en-US" sz="1600" b="0" i="0" u="none" strike="noStrike" kern="1200" cap="none" spc="0" normalizeH="0" baseline="0" noProof="0">
                        <a:ln>
                          <a:noFill/>
                        </a:ln>
                        <a:solidFill>
                          <a:srgbClr val="FFFFFF"/>
                        </a:solidFill>
                        <a:effectLst/>
                        <a:uLnTx/>
                        <a:uFillTx/>
                        <a:latin typeface="+mn-lt"/>
                        <a:ea typeface="+mn-ea"/>
                        <a:cs typeface="+mn-cs"/>
                      </a:endParaRP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b="0">
                          <a:solidFill>
                            <a:schemeClr val="bg1"/>
                          </a:solidFill>
                        </a:rPr>
                        <a:t>“Not only has this relieved resource pressure on the customer center, but it’s turned the mobile app and chatbot into an entirely new communication channel for the bank.”</a:t>
                      </a:r>
                      <a:endParaRPr kumimoji="0" lang="en-US" sz="1800" b="0" i="0" u="none" strike="noStrike" kern="1200" cap="none" spc="0" normalizeH="0" baseline="0" noProof="0">
                        <a:ln>
                          <a:noFill/>
                        </a:ln>
                        <a:solidFill>
                          <a:schemeClr val="bg1"/>
                        </a:solidFill>
                        <a:effectLst/>
                        <a:uLnTx/>
                        <a:uFillTx/>
                        <a:latin typeface="+mn-lt"/>
                        <a:ea typeface="+mn-lt"/>
                        <a:cs typeface="+mn-lt"/>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lvl="0" algn="ctr" defTabSz="914400" rtl="0" eaLnBrk="1" latinLnBrk="0" hangingPunct="1">
                        <a:buNone/>
                      </a:pPr>
                      <a:endParaRPr lang="en-GB" sz="1600" b="1" kern="1200">
                        <a:solidFill>
                          <a:schemeClr val="tx1"/>
                        </a:solidFill>
                        <a:latin typeface="+mn-lt"/>
                        <a:ea typeface="+mn-ea"/>
                        <a:cs typeface="+mn-cs"/>
                      </a:endParaRPr>
                    </a:p>
                    <a:p>
                      <a:pPr marL="0" lvl="0" algn="ctr" defTabSz="914400" rtl="0" eaLnBrk="1" latinLnBrk="0" hangingPunct="1">
                        <a:buNone/>
                      </a:pPr>
                      <a:endParaRPr lang="en-GB" sz="1600" b="1" kern="1200">
                        <a:solidFill>
                          <a:schemeClr val="tx1"/>
                        </a:solidFill>
                        <a:latin typeface="+mn-lt"/>
                        <a:ea typeface="+mn-ea"/>
                        <a:cs typeface="+mn-cs"/>
                      </a:endParaRPr>
                    </a:p>
                    <a:p>
                      <a:pPr marL="0" lvl="0" algn="ctr" defTabSz="914400" rtl="0" eaLnBrk="1" latinLnBrk="0" hangingPunct="1">
                        <a:buNone/>
                      </a:pPr>
                      <a:r>
                        <a:rPr lang="en-GB" sz="1600" b="1" kern="1200">
                          <a:solidFill>
                            <a:schemeClr val="tx1"/>
                          </a:solidFill>
                          <a:latin typeface="+mn-lt"/>
                          <a:ea typeface="+mn-ea"/>
                          <a:cs typeface="+mn-cs"/>
                        </a:rPr>
                        <a:t>Largest bank in Nordic region</a:t>
                      </a:r>
                      <a:endParaRPr lang="en-US" sz="1600" b="1" kern="1200">
                        <a:solidFill>
                          <a:schemeClr val="tx1"/>
                        </a:solidFill>
                        <a:latin typeface="+mn-lt"/>
                        <a:ea typeface="+mn-ea"/>
                        <a:cs typeface="+mn-cs"/>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33576889"/>
                  </a:ext>
                </a:extLst>
              </a:tr>
            </a:tbl>
          </a:graphicData>
        </a:graphic>
      </p:graphicFrame>
      <p:pic>
        <p:nvPicPr>
          <p:cNvPr id="3" name="Picture 2">
            <a:extLst>
              <a:ext uri="{FF2B5EF4-FFF2-40B4-BE49-F238E27FC236}">
                <a16:creationId xmlns:a16="http://schemas.microsoft.com/office/drawing/2014/main" id="{4B5C5881-DFBB-9B49-5A1C-BF0AA3B77236}"/>
              </a:ext>
            </a:extLst>
          </p:cNvPr>
          <p:cNvPicPr>
            <a:picLocks noChangeAspect="1"/>
          </p:cNvPicPr>
          <p:nvPr/>
        </p:nvPicPr>
        <p:blipFill>
          <a:blip r:embed="rId3"/>
          <a:stretch>
            <a:fillRect/>
          </a:stretch>
        </p:blipFill>
        <p:spPr>
          <a:xfrm>
            <a:off x="9804577" y="1562228"/>
            <a:ext cx="1426226" cy="749086"/>
          </a:xfrm>
          <a:prstGeom prst="rect">
            <a:avLst/>
          </a:prstGeom>
        </p:spPr>
      </p:pic>
      <p:pic>
        <p:nvPicPr>
          <p:cNvPr id="4" name="Picture 3">
            <a:extLst>
              <a:ext uri="{FF2B5EF4-FFF2-40B4-BE49-F238E27FC236}">
                <a16:creationId xmlns:a16="http://schemas.microsoft.com/office/drawing/2014/main" id="{0A62FD18-4333-8A37-32BF-0DE346ABB899}"/>
              </a:ext>
            </a:extLst>
          </p:cNvPr>
          <p:cNvPicPr>
            <a:picLocks noChangeAspect="1"/>
          </p:cNvPicPr>
          <p:nvPr/>
        </p:nvPicPr>
        <p:blipFill>
          <a:blip r:embed="rId4"/>
          <a:stretch>
            <a:fillRect/>
          </a:stretch>
        </p:blipFill>
        <p:spPr>
          <a:xfrm>
            <a:off x="9868425" y="4736917"/>
            <a:ext cx="1298530" cy="779118"/>
          </a:xfrm>
          <a:prstGeom prst="rect">
            <a:avLst/>
          </a:prstGeom>
        </p:spPr>
      </p:pic>
      <p:pic>
        <p:nvPicPr>
          <p:cNvPr id="6" name="Picture 5">
            <a:extLst>
              <a:ext uri="{FF2B5EF4-FFF2-40B4-BE49-F238E27FC236}">
                <a16:creationId xmlns:a16="http://schemas.microsoft.com/office/drawing/2014/main" id="{549543EB-6C30-4874-AC6D-C9F3B918F6C8}"/>
              </a:ext>
            </a:extLst>
          </p:cNvPr>
          <p:cNvPicPr>
            <a:picLocks noChangeAspect="1"/>
          </p:cNvPicPr>
          <p:nvPr/>
        </p:nvPicPr>
        <p:blipFill>
          <a:blip r:embed="rId5"/>
          <a:stretch>
            <a:fillRect/>
          </a:stretch>
        </p:blipFill>
        <p:spPr>
          <a:xfrm>
            <a:off x="9565190" y="3327004"/>
            <a:ext cx="1905000" cy="482600"/>
          </a:xfrm>
          <a:prstGeom prst="rect">
            <a:avLst/>
          </a:prstGeom>
        </p:spPr>
      </p:pic>
      <p:pic>
        <p:nvPicPr>
          <p:cNvPr id="5" name="Picture 9" descr="A picture containing graphics, design&#10;&#10;Description automatically generated">
            <a:extLst>
              <a:ext uri="{FF2B5EF4-FFF2-40B4-BE49-F238E27FC236}">
                <a16:creationId xmlns:a16="http://schemas.microsoft.com/office/drawing/2014/main" id="{61B41232-67EE-4A11-D69E-DD4C995A7C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152031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a:xfrm>
            <a:off x="640079" y="457200"/>
            <a:ext cx="11206705" cy="914400"/>
          </a:xfrm>
        </p:spPr>
        <p:txBody>
          <a:bodyPr/>
          <a:lstStyle/>
          <a:p>
            <a:r>
              <a:rPr lang="en-US"/>
              <a:t>Intelligent Automation Is Unlocking</a:t>
            </a:r>
            <a:br>
              <a:rPr lang="en-US"/>
            </a:br>
            <a:r>
              <a:rPr lang="en-US" sz="2800">
                <a:solidFill>
                  <a:schemeClr val="accent2"/>
                </a:solidFill>
              </a:rPr>
              <a:t>Transformational Business Value for Wealth &amp; Asset Management</a:t>
            </a:r>
            <a:endParaRPr lang="en-GB" sz="2800">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extLst>
              <p:ext uri="{D42A27DB-BD31-4B8C-83A1-F6EECF244321}">
                <p14:modId xmlns:p14="http://schemas.microsoft.com/office/powerpoint/2010/main" val="2587877052"/>
              </p:ext>
            </p:extLst>
          </p:nvPr>
        </p:nvGraphicFramePr>
        <p:xfrm>
          <a:off x="640079" y="1492207"/>
          <a:ext cx="11153334" cy="4768188"/>
        </p:xfrm>
        <a:graphic>
          <a:graphicData uri="http://schemas.openxmlformats.org/drawingml/2006/table">
            <a:tbl>
              <a:tblPr firstRow="1" bandRow="1">
                <a:tableStyleId>{2D5ABB26-0587-4C30-8999-92F81FD0307C}</a:tableStyleId>
              </a:tblPr>
              <a:tblGrid>
                <a:gridCol w="1845213">
                  <a:extLst>
                    <a:ext uri="{9D8B030D-6E8A-4147-A177-3AD203B41FA5}">
                      <a16:colId xmlns:a16="http://schemas.microsoft.com/office/drawing/2014/main" val="2839472965"/>
                    </a:ext>
                  </a:extLst>
                </a:gridCol>
                <a:gridCol w="2794074">
                  <a:extLst>
                    <a:ext uri="{9D8B030D-6E8A-4147-A177-3AD203B41FA5}">
                      <a16:colId xmlns:a16="http://schemas.microsoft.com/office/drawing/2014/main" val="2409610305"/>
                    </a:ext>
                  </a:extLst>
                </a:gridCol>
                <a:gridCol w="4002657">
                  <a:extLst>
                    <a:ext uri="{9D8B030D-6E8A-4147-A177-3AD203B41FA5}">
                      <a16:colId xmlns:a16="http://schemas.microsoft.com/office/drawing/2014/main" val="2956979084"/>
                    </a:ext>
                  </a:extLst>
                </a:gridCol>
                <a:gridCol w="2511390">
                  <a:extLst>
                    <a:ext uri="{9D8B030D-6E8A-4147-A177-3AD203B41FA5}">
                      <a16:colId xmlns:a16="http://schemas.microsoft.com/office/drawing/2014/main" val="1353351353"/>
                    </a:ext>
                  </a:extLst>
                </a:gridCol>
              </a:tblGrid>
              <a:tr h="1435134">
                <a:tc>
                  <a:txBody>
                    <a:bodyPr/>
                    <a:lstStyle/>
                    <a:p>
                      <a:r>
                        <a:rPr lang="en-US" sz="1600" b="1"/>
                        <a:t>Profitability / EPS</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a:ln>
                            <a:noFill/>
                          </a:ln>
                          <a:solidFill>
                            <a:srgbClr val="FFFFFF"/>
                          </a:solidFill>
                          <a:effectLst/>
                          <a:uLnTx/>
                          <a:uFillTx/>
                          <a:latin typeface="+mn-lt"/>
                          <a:ea typeface="+mn-lt"/>
                          <a:cs typeface="+mn-lt"/>
                        </a:rPr>
                        <a:t>$2.1 million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a:ln>
                            <a:noFill/>
                          </a:ln>
                          <a:solidFill>
                            <a:srgbClr val="FFFFFF"/>
                          </a:solidFill>
                          <a:effectLst/>
                          <a:uLnTx/>
                          <a:uFillTx/>
                          <a:latin typeface="+mn-lt"/>
                          <a:ea typeface="+mn-lt"/>
                          <a:cs typeface="+mn-lt"/>
                        </a:rPr>
                        <a:t>Incremental savings year on year</a:t>
                      </a:r>
                      <a:endParaRPr kumimoji="0" lang="en-US" sz="1600" b="0" i="0" u="none" strike="noStrike" kern="1200" cap="none" spc="0" normalizeH="0" baseline="0">
                        <a:ln>
                          <a:noFill/>
                        </a:ln>
                        <a:solidFill>
                          <a:srgbClr val="FFFFFF"/>
                        </a:solidFill>
                        <a:effectLst/>
                        <a:uLnTx/>
                        <a:uFillTx/>
                        <a:latin typeface="+mn-lt"/>
                        <a:ea typeface="+mn-lt"/>
                        <a:cs typeface="+mn-lt"/>
                      </a:endParaRP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800">
                          <a:solidFill>
                            <a:schemeClr val="bg1"/>
                          </a:solidFill>
                          <a:effectLst/>
                          <a:ea typeface="Calibri" panose="020F0502020204030204" pitchFamily="34" charset="0"/>
                          <a:cs typeface="Arial" panose="020B0604020202020204" pitchFamily="34" charset="0"/>
                        </a:rPr>
                        <a:t>“We have doubled our ROI each year and have scaled our spectrum of automation.”</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GB" sz="1600" b="1"/>
                    </a:p>
                    <a:p>
                      <a:pPr lvl="0" algn="ctr">
                        <a:buNone/>
                      </a:pPr>
                      <a:endParaRPr lang="en-GB" sz="1600" b="1"/>
                    </a:p>
                    <a:p>
                      <a:pPr lvl="0" algn="ctr">
                        <a:buNone/>
                      </a:pPr>
                      <a:endParaRPr lang="en-GB" sz="1600" b="1"/>
                    </a:p>
                    <a:p>
                      <a:pPr lvl="0" algn="ctr">
                        <a:buNone/>
                      </a:pPr>
                      <a:endParaRPr lang="en-GB" sz="1600" b="1"/>
                    </a:p>
                    <a:p>
                      <a:pPr lvl="0" algn="ctr">
                        <a:buNone/>
                      </a:pPr>
                      <a:r>
                        <a:rPr lang="en-GB" sz="1600" b="1"/>
                        <a:t>Large US independent investment mngt co</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r h="1527324">
                <a:tc>
                  <a:txBody>
                    <a:bodyPr/>
                    <a:lstStyle/>
                    <a:p>
                      <a:pPr lvl="0">
                        <a:buNone/>
                      </a:pPr>
                      <a:r>
                        <a:rPr lang="en-US" sz="1600" b="1"/>
                        <a:t>Customer</a:t>
                      </a:r>
                    </a:p>
                    <a:p>
                      <a:pPr lvl="0">
                        <a:buNone/>
                      </a:pPr>
                      <a:r>
                        <a:rPr lang="en-US" sz="1600" b="1"/>
                        <a:t>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lvl="0" indent="0" algn="ctr">
                        <a:buFont typeface="Wingdings" panose="05000000000000000000" pitchFamily="2" charset="2"/>
                        <a:buNone/>
                      </a:pPr>
                      <a:r>
                        <a:rPr lang="en-GB" sz="2800" b="1">
                          <a:solidFill>
                            <a:schemeClr val="bg1"/>
                          </a:solidFill>
                        </a:rPr>
                        <a:t>5 minutes</a:t>
                      </a:r>
                    </a:p>
                    <a:p>
                      <a:pPr marL="0" lvl="0" indent="0" algn="ctr">
                        <a:buFont typeface="Wingdings" panose="05000000000000000000" pitchFamily="2" charset="2"/>
                        <a:buNone/>
                      </a:pPr>
                      <a:r>
                        <a:rPr lang="en-GB" sz="1600">
                          <a:solidFill>
                            <a:schemeClr val="bg1"/>
                          </a:solidFill>
                        </a:rPr>
                        <a:t>To settle client rebalance transactions, down from 6 hours</a:t>
                      </a:r>
                      <a:endParaRPr lang="en-US" sz="1600">
                        <a:solidFill>
                          <a:schemeClr val="bg1"/>
                        </a:solidFill>
                      </a:endParaRP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a:solidFill>
                            <a:schemeClr val="bg1"/>
                          </a:solidFill>
                        </a:rPr>
                        <a:t>“Blue Prism has provided opportunities for more interesting tasks that has helped to further enhance the overall investment experience.”</a:t>
                      </a:r>
                      <a:endParaRPr kumimoji="0" lang="en-US" sz="1800" b="0" i="0" u="none" strike="noStrike" kern="1200" cap="none" spc="0" normalizeH="0" baseline="0" noProof="0">
                        <a:ln>
                          <a:noFill/>
                        </a:ln>
                        <a:solidFill>
                          <a:schemeClr val="bg1"/>
                        </a:solidFill>
                        <a:effectLst/>
                        <a:uLnTx/>
                        <a:uFillTx/>
                        <a:latin typeface="+mn-lt"/>
                        <a:ea typeface="+mn-lt"/>
                        <a:cs typeface="+mn-lt"/>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lvl="0" algn="ctr" defTabSz="914400" rtl="0" eaLnBrk="1" latinLnBrk="0" hangingPunct="1">
                        <a:buNone/>
                      </a:pPr>
                      <a:endParaRPr lang="en-GB" sz="1600" b="1" kern="1200">
                        <a:solidFill>
                          <a:schemeClr val="tx1"/>
                        </a:solidFill>
                        <a:latin typeface="+mn-lt"/>
                        <a:ea typeface="+mn-ea"/>
                        <a:cs typeface="+mn-cs"/>
                      </a:endParaRPr>
                    </a:p>
                    <a:p>
                      <a:pPr marL="0" lvl="0" algn="ctr" defTabSz="914400" rtl="0" eaLnBrk="1" latinLnBrk="0" hangingPunct="1">
                        <a:buNone/>
                      </a:pPr>
                      <a:endParaRPr lang="en-GB" sz="1600" b="1" kern="1200">
                        <a:solidFill>
                          <a:schemeClr val="tx1"/>
                        </a:solidFill>
                        <a:latin typeface="+mn-lt"/>
                        <a:ea typeface="+mn-ea"/>
                        <a:cs typeface="+mn-cs"/>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78201654"/>
                  </a:ext>
                </a:extLst>
              </a:tr>
              <a:tr h="1686384">
                <a:tc>
                  <a:txBody>
                    <a:bodyPr/>
                    <a:lstStyle/>
                    <a:p>
                      <a:pPr lvl="0">
                        <a:buNone/>
                      </a:pPr>
                      <a:r>
                        <a:rPr lang="en-US" sz="1600" b="1"/>
                        <a:t>Employee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kumimoji="0" lang="en-GB" sz="2800" b="1" i="0" u="none" strike="noStrike" kern="1200" cap="none" spc="0" normalizeH="0" baseline="0" noProof="0">
                          <a:ln>
                            <a:noFill/>
                          </a:ln>
                          <a:solidFill>
                            <a:srgbClr val="FFFFFF"/>
                          </a:solidFill>
                          <a:effectLst/>
                          <a:uLnTx/>
                          <a:uFillTx/>
                          <a:latin typeface="+mn-lt"/>
                          <a:ea typeface="+mn-ea"/>
                          <a:cs typeface="+mn-cs"/>
                        </a:rPr>
                        <a:t>100% accuracy</a:t>
                      </a:r>
                      <a:endParaRPr kumimoji="0" lang="en-GB" sz="1800" b="0" i="0" u="none" strike="noStrike" kern="1200" cap="none" spc="0" normalizeH="0" baseline="0" noProof="0">
                        <a:ln>
                          <a:noFill/>
                        </a:ln>
                        <a:solidFill>
                          <a:srgbClr val="FFFFFF"/>
                        </a:solidFill>
                        <a:effectLst/>
                        <a:uLnTx/>
                        <a:uFillTx/>
                        <a:latin typeface="+mn-lt"/>
                        <a:ea typeface="+mn-ea"/>
                        <a:cs typeface="+mn-cs"/>
                      </a:endParaRPr>
                    </a:p>
                    <a:p>
                      <a:pPr lvl="0" algn="ctr">
                        <a:buNone/>
                      </a:pPr>
                      <a:r>
                        <a:rPr kumimoji="0" lang="en-US" sz="1600" b="0" i="0" u="none" strike="noStrike" kern="1200" cap="none" spc="0" normalizeH="0" baseline="0" noProof="0">
                          <a:ln>
                            <a:noFill/>
                          </a:ln>
                          <a:solidFill>
                            <a:srgbClr val="FFFFFF"/>
                          </a:solidFill>
                          <a:effectLst/>
                          <a:uLnTx/>
                          <a:uFillTx/>
                          <a:latin typeface="+mn-lt"/>
                          <a:ea typeface="+mn-ea"/>
                          <a:cs typeface="+mn-cs"/>
                        </a:rPr>
                        <a:t>Rapid processing of new investor onboarding</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800" b="0" i="0" kern="1200">
                          <a:solidFill>
                            <a:schemeClr val="bg1"/>
                          </a:solidFill>
                          <a:effectLst/>
                          <a:latin typeface="+mn-lt"/>
                          <a:ea typeface="+mn-ea"/>
                          <a:cs typeface="+mn-cs"/>
                        </a:rPr>
                        <a:t>“The overall investment experience has improved the morale within the team."</a:t>
                      </a:r>
                      <a:endParaRPr kumimoji="0" lang="en-US" sz="1800" b="0" i="0" u="none" strike="noStrike" kern="1200" cap="none" spc="0" normalizeH="0" baseline="0" noProof="0">
                        <a:ln>
                          <a:noFill/>
                        </a:ln>
                        <a:solidFill>
                          <a:schemeClr val="bg1"/>
                        </a:solidFill>
                        <a:effectLst/>
                        <a:uLnTx/>
                        <a:uFillTx/>
                        <a:latin typeface="+mn-lt"/>
                        <a:ea typeface="+mn-lt"/>
                        <a:cs typeface="+mn-lt"/>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n-lt"/>
                        <a:ea typeface="+mn-lt"/>
                        <a:cs typeface="+mn-lt"/>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kern="1200">
                        <a:solidFill>
                          <a:schemeClr val="tx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a:solidFill>
                            <a:schemeClr val="tx1"/>
                          </a:solidFill>
                          <a:latin typeface="+mn-lt"/>
                          <a:ea typeface="+mn-ea"/>
                          <a:cs typeface="+mn-cs"/>
                        </a:rPr>
                        <a:t>Large New Zealand investment services co</a:t>
                      </a:r>
                      <a:endParaRPr lang="en-US" sz="1600" b="1" kern="1200">
                        <a:solidFill>
                          <a:schemeClr val="tx1"/>
                        </a:solidFill>
                        <a:latin typeface="+mn-lt"/>
                        <a:ea typeface="+mn-ea"/>
                        <a:cs typeface="+mn-cs"/>
                      </a:endParaRPr>
                    </a:p>
                    <a:p>
                      <a:pPr marL="0" lvl="0" algn="ctr" defTabSz="914400" rtl="0" eaLnBrk="1" latinLnBrk="0" hangingPunct="1">
                        <a:buNone/>
                      </a:pPr>
                      <a:endParaRPr lang="en-GB" sz="1600" b="1" kern="1200">
                        <a:solidFill>
                          <a:schemeClr val="tx1"/>
                        </a:solidFill>
                        <a:latin typeface="+mn-lt"/>
                        <a:ea typeface="+mn-ea"/>
                        <a:cs typeface="+mn-cs"/>
                      </a:endParaRPr>
                    </a:p>
                    <a:p>
                      <a:pPr marL="0" lvl="0" algn="ctr" defTabSz="914400" rtl="0" eaLnBrk="1" latinLnBrk="0" hangingPunct="1">
                        <a:buNone/>
                      </a:pPr>
                      <a:endParaRPr lang="en-GB" sz="1600" b="1" kern="1200">
                        <a:solidFill>
                          <a:schemeClr val="tx1"/>
                        </a:solidFill>
                        <a:latin typeface="+mn-lt"/>
                        <a:ea typeface="+mn-ea"/>
                        <a:cs typeface="+mn-cs"/>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33576889"/>
                  </a:ext>
                </a:extLst>
              </a:tr>
            </a:tbl>
          </a:graphicData>
        </a:graphic>
      </p:graphicFrame>
      <p:pic>
        <p:nvPicPr>
          <p:cNvPr id="4" name="Picture 3">
            <a:extLst>
              <a:ext uri="{FF2B5EF4-FFF2-40B4-BE49-F238E27FC236}">
                <a16:creationId xmlns:a16="http://schemas.microsoft.com/office/drawing/2014/main" id="{46940909-E26F-BE9A-680E-3D37DDE26EFD}"/>
              </a:ext>
            </a:extLst>
          </p:cNvPr>
          <p:cNvPicPr>
            <a:picLocks noChangeAspect="1"/>
          </p:cNvPicPr>
          <p:nvPr/>
        </p:nvPicPr>
        <p:blipFill>
          <a:blip r:embed="rId3"/>
          <a:stretch>
            <a:fillRect/>
          </a:stretch>
        </p:blipFill>
        <p:spPr>
          <a:xfrm>
            <a:off x="9825358" y="3671184"/>
            <a:ext cx="1436425" cy="462848"/>
          </a:xfrm>
          <a:prstGeom prst="rect">
            <a:avLst/>
          </a:prstGeom>
        </p:spPr>
      </p:pic>
      <p:pic>
        <p:nvPicPr>
          <p:cNvPr id="5" name="Picture 4">
            <a:extLst>
              <a:ext uri="{FF2B5EF4-FFF2-40B4-BE49-F238E27FC236}">
                <a16:creationId xmlns:a16="http://schemas.microsoft.com/office/drawing/2014/main" id="{283A0F8D-46C8-0CA8-BF85-72F16DC8977F}"/>
              </a:ext>
            </a:extLst>
          </p:cNvPr>
          <p:cNvPicPr>
            <a:picLocks noChangeAspect="1"/>
          </p:cNvPicPr>
          <p:nvPr/>
        </p:nvPicPr>
        <p:blipFill>
          <a:blip r:embed="rId4"/>
          <a:stretch>
            <a:fillRect/>
          </a:stretch>
        </p:blipFill>
        <p:spPr>
          <a:xfrm>
            <a:off x="9825358" y="1611279"/>
            <a:ext cx="1359342" cy="709878"/>
          </a:xfrm>
          <a:prstGeom prst="rect">
            <a:avLst/>
          </a:prstGeom>
        </p:spPr>
      </p:pic>
      <p:sp>
        <p:nvSpPr>
          <p:cNvPr id="6" name="Rectangle 5">
            <a:extLst>
              <a:ext uri="{FF2B5EF4-FFF2-40B4-BE49-F238E27FC236}">
                <a16:creationId xmlns:a16="http://schemas.microsoft.com/office/drawing/2014/main" id="{FD6A9322-2C2B-073F-BA36-43D70D016AAE}"/>
              </a:ext>
            </a:extLst>
          </p:cNvPr>
          <p:cNvSpPr/>
          <p:nvPr/>
        </p:nvSpPr>
        <p:spPr>
          <a:xfrm>
            <a:off x="9290303" y="4425759"/>
            <a:ext cx="2503109" cy="258291"/>
          </a:xfrm>
          <a:prstGeom prst="rect">
            <a:avLst/>
          </a:prstGeom>
          <a:solidFill>
            <a:srgbClr val="EAE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3" name="Picture 9" descr="A picture containing graphics, design&#10;&#10;Description automatically generated">
            <a:extLst>
              <a:ext uri="{FF2B5EF4-FFF2-40B4-BE49-F238E27FC236}">
                <a16:creationId xmlns:a16="http://schemas.microsoft.com/office/drawing/2014/main" id="{EEF21A66-86F2-C87B-77A1-DC4DF8D08E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59581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a:t>Intelligent Automation Is Unlocking</a:t>
            </a:r>
            <a:br>
              <a:rPr lang="en-US"/>
            </a:br>
            <a:r>
              <a:rPr lang="en-US" sz="2800">
                <a:solidFill>
                  <a:schemeClr val="accent2"/>
                </a:solidFill>
              </a:rPr>
              <a:t>Transformational Business Value for Healthcare</a:t>
            </a:r>
            <a:endParaRPr lang="en-GB">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extLst>
              <p:ext uri="{D42A27DB-BD31-4B8C-83A1-F6EECF244321}">
                <p14:modId xmlns:p14="http://schemas.microsoft.com/office/powerpoint/2010/main" val="3422429517"/>
              </p:ext>
            </p:extLst>
          </p:nvPr>
        </p:nvGraphicFramePr>
        <p:xfrm>
          <a:off x="640079" y="1492923"/>
          <a:ext cx="11153334" cy="4802839"/>
        </p:xfrm>
        <a:graphic>
          <a:graphicData uri="http://schemas.openxmlformats.org/drawingml/2006/table">
            <a:tbl>
              <a:tblPr firstRow="1" bandRow="1">
                <a:tableStyleId>{2D5ABB26-0587-4C30-8999-92F81FD0307C}</a:tableStyleId>
              </a:tblPr>
              <a:tblGrid>
                <a:gridCol w="1845213">
                  <a:extLst>
                    <a:ext uri="{9D8B030D-6E8A-4147-A177-3AD203B41FA5}">
                      <a16:colId xmlns:a16="http://schemas.microsoft.com/office/drawing/2014/main" val="2839472965"/>
                    </a:ext>
                  </a:extLst>
                </a:gridCol>
                <a:gridCol w="2617883">
                  <a:extLst>
                    <a:ext uri="{9D8B030D-6E8A-4147-A177-3AD203B41FA5}">
                      <a16:colId xmlns:a16="http://schemas.microsoft.com/office/drawing/2014/main" val="2409610305"/>
                    </a:ext>
                  </a:extLst>
                </a:gridCol>
                <a:gridCol w="3922294">
                  <a:extLst>
                    <a:ext uri="{9D8B030D-6E8A-4147-A177-3AD203B41FA5}">
                      <a16:colId xmlns:a16="http://schemas.microsoft.com/office/drawing/2014/main" val="2956979084"/>
                    </a:ext>
                  </a:extLst>
                </a:gridCol>
                <a:gridCol w="2767944">
                  <a:extLst>
                    <a:ext uri="{9D8B030D-6E8A-4147-A177-3AD203B41FA5}">
                      <a16:colId xmlns:a16="http://schemas.microsoft.com/office/drawing/2014/main" val="1353351353"/>
                    </a:ext>
                  </a:extLst>
                </a:gridCol>
              </a:tblGrid>
              <a:tr h="1486990">
                <a:tc>
                  <a:txBody>
                    <a:bodyPr/>
                    <a:lstStyle/>
                    <a:p>
                      <a:r>
                        <a:rPr lang="en-US" sz="1600" b="1"/>
                        <a:t>Profitability / EPS</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u="none" strike="noStrike" noProof="0">
                          <a:solidFill>
                            <a:schemeClr val="bg1"/>
                          </a:solidFill>
                          <a:latin typeface="+mn-lt"/>
                        </a:rPr>
                        <a:t>$9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Cost savings per year and a further $35 million in cost avoidance</a:t>
                      </a:r>
                      <a:endParaRPr kumimoji="0" lang="en-US" sz="1600" b="0" i="0" u="none" strike="noStrike" kern="1200" cap="none" spc="0" normalizeH="0" baseline="0">
                        <a:ln>
                          <a:noFill/>
                        </a:ln>
                        <a:solidFill>
                          <a:srgbClr val="FFFFFF"/>
                        </a:solidFill>
                        <a:effectLst/>
                        <a:uLnTx/>
                        <a:uFillTx/>
                        <a:latin typeface="+mn-lt"/>
                        <a:ea typeface="+mn-lt"/>
                        <a:cs typeface="+mn-lt"/>
                      </a:endParaRP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“The automation team helps in maximizing our resources, allowing colleagues to focus on more meaningful work as opposed to repetitive manual tasks which help us bring medicines to the world faster.”</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2</a:t>
                      </a:r>
                      <a:r>
                        <a:rPr lang="en-US" sz="1600" b="1" baseline="30000"/>
                        <a:t>nd</a:t>
                      </a:r>
                      <a:r>
                        <a:rPr lang="en-US" sz="1600" b="1"/>
                        <a:t> largest US pharma and biotechnology company</a:t>
                      </a:r>
                      <a:endParaRPr lang="en-US" sz="16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r h="1557990">
                <a:tc>
                  <a:txBody>
                    <a:bodyPr/>
                    <a:lstStyle/>
                    <a:p>
                      <a:pPr lvl="0">
                        <a:buNone/>
                      </a:pPr>
                      <a:r>
                        <a:rPr lang="en-US" sz="1600" b="1"/>
                        <a:t>Patient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90%</a:t>
                      </a:r>
                      <a:endParaRPr kumimoji="0" lang="en-US" sz="1800" b="0" i="0" u="none" strike="noStrike" kern="1200" cap="none" spc="0" normalizeH="0" baseline="0" noProof="0">
                        <a:ln>
                          <a:noFill/>
                        </a:ln>
                        <a:solidFill>
                          <a:srgbClr val="FFFFFF"/>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ea"/>
                          <a:cs typeface="+mn-cs"/>
                        </a:rPr>
                        <a:t>Appointment confirmations with no human intervention</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“We’ve enabled referrers and patients to book their scan or interventional service with us online. We’re actually the first radiology provider in New Zealand that offers a service like this.”</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lvl="0" algn="ctr" defTabSz="914400" rtl="0" eaLnBrk="1" latinLnBrk="0" hangingPunct="1">
                        <a:buNone/>
                      </a:pPr>
                      <a:endParaRPr lang="en-US" sz="1600" b="1" kern="1200">
                        <a:solidFill>
                          <a:schemeClr val="tx1"/>
                        </a:solidFill>
                        <a:latin typeface="+mn-lt"/>
                        <a:ea typeface="+mn-ea"/>
                        <a:cs typeface="+mn-cs"/>
                      </a:endParaRPr>
                    </a:p>
                    <a:p>
                      <a:pPr marL="0" lvl="0" algn="ctr" defTabSz="914400" rtl="0" eaLnBrk="1" latinLnBrk="0" hangingPunct="1">
                        <a:buNone/>
                      </a:pPr>
                      <a:endParaRPr lang="en-US" sz="1600" b="1" kern="1200">
                        <a:solidFill>
                          <a:schemeClr val="tx1"/>
                        </a:solidFill>
                        <a:latin typeface="+mn-lt"/>
                        <a:ea typeface="+mn-ea"/>
                        <a:cs typeface="+mn-cs"/>
                      </a:endParaRPr>
                    </a:p>
                    <a:p>
                      <a:pPr marL="0" lvl="0" algn="ctr" defTabSz="914400" rtl="0" eaLnBrk="1" latinLnBrk="0" hangingPunct="1">
                        <a:buNone/>
                      </a:pPr>
                      <a:endParaRPr lang="en-US" sz="1600" b="1" kern="1200">
                        <a:solidFill>
                          <a:schemeClr val="tx1"/>
                        </a:solidFill>
                        <a:latin typeface="+mn-lt"/>
                        <a:ea typeface="+mn-ea"/>
                        <a:cs typeface="+mn-cs"/>
                      </a:endParaRPr>
                    </a:p>
                    <a:p>
                      <a:pPr marL="0" lvl="0" algn="ctr" defTabSz="914400" rtl="0" eaLnBrk="1" latinLnBrk="0" hangingPunct="1">
                        <a:buNone/>
                      </a:pPr>
                      <a:r>
                        <a:rPr lang="en-US" sz="1600" b="1" kern="1200">
                          <a:solidFill>
                            <a:schemeClr val="tx1"/>
                          </a:solidFill>
                          <a:latin typeface="+mn-lt"/>
                          <a:ea typeface="+mn-ea"/>
                          <a:cs typeface="+mn-cs"/>
                        </a:rPr>
                        <a:t>Major Australian healthcare provider</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78201654"/>
                  </a:ext>
                </a:extLst>
              </a:tr>
              <a:tr h="1690369">
                <a:tc>
                  <a:txBody>
                    <a:bodyPr/>
                    <a:lstStyle/>
                    <a:p>
                      <a:pPr lvl="0">
                        <a:buNone/>
                      </a:pPr>
                      <a:r>
                        <a:rPr lang="en-US" sz="1600" b="1"/>
                        <a:t>Employee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50,000</a:t>
                      </a:r>
                    </a:p>
                    <a:p>
                      <a:pPr lvl="0" algn="ctr">
                        <a:buNone/>
                      </a:pPr>
                      <a:r>
                        <a:rPr lang="en-US" sz="1600" b="0">
                          <a:solidFill>
                            <a:schemeClr val="bg1"/>
                          </a:solidFill>
                        </a:rPr>
                        <a:t>Records updated – completed in only a few weeks</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“This was a critical project for us. Keeping the Patient Master Index up to date is the number one goal for any Trust because it drives everything we do.”</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lvl="0" algn="ctr" defTabSz="914400" rtl="0" eaLnBrk="1" latinLnBrk="0" hangingPunct="1">
                        <a:buNone/>
                      </a:pPr>
                      <a:endParaRPr lang="en-US" sz="1600" b="1" kern="1200">
                        <a:solidFill>
                          <a:schemeClr val="tx1"/>
                        </a:solidFill>
                        <a:latin typeface="+mn-lt"/>
                        <a:ea typeface="+mn-ea"/>
                        <a:cs typeface="+mn-cs"/>
                      </a:endParaRPr>
                    </a:p>
                    <a:p>
                      <a:pPr marL="0" lvl="0" algn="ctr" defTabSz="914400" rtl="0" eaLnBrk="1" latinLnBrk="0" hangingPunct="1">
                        <a:buNone/>
                      </a:pPr>
                      <a:endParaRPr lang="en-US" sz="1600" b="1" kern="1200">
                        <a:solidFill>
                          <a:schemeClr val="tx1"/>
                        </a:solidFill>
                        <a:latin typeface="+mn-lt"/>
                        <a:ea typeface="+mn-ea"/>
                        <a:cs typeface="+mn-cs"/>
                      </a:endParaRPr>
                    </a:p>
                    <a:p>
                      <a:pPr marL="0" lvl="0" algn="ctr" defTabSz="914400" rtl="0" eaLnBrk="1" latinLnBrk="0" hangingPunct="1">
                        <a:buNone/>
                      </a:pPr>
                      <a:endParaRPr lang="en-US" sz="1600" b="1" kern="1200">
                        <a:solidFill>
                          <a:schemeClr val="tx1"/>
                        </a:solidFill>
                        <a:latin typeface="+mn-lt"/>
                        <a:ea typeface="+mn-ea"/>
                        <a:cs typeface="+mn-cs"/>
                      </a:endParaRPr>
                    </a:p>
                    <a:p>
                      <a:pPr marL="0" lvl="0" algn="ctr" defTabSz="914400" rtl="0" eaLnBrk="1" latinLnBrk="0" hangingPunct="1">
                        <a:buNone/>
                      </a:pPr>
                      <a:r>
                        <a:rPr lang="en-US" sz="1600" b="1" kern="1200">
                          <a:solidFill>
                            <a:schemeClr val="tx1"/>
                          </a:solidFill>
                          <a:latin typeface="+mn-lt"/>
                          <a:ea typeface="+mn-ea"/>
                          <a:cs typeface="+mn-cs"/>
                        </a:rPr>
                        <a:t>UK public healthcare system provider</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33576889"/>
                  </a:ext>
                </a:extLst>
              </a:tr>
            </a:tbl>
          </a:graphicData>
        </a:graphic>
      </p:graphicFrame>
      <p:pic>
        <p:nvPicPr>
          <p:cNvPr id="4" name="Picture 3" descr="Logo&#10;&#10;Description automatically generated">
            <a:extLst>
              <a:ext uri="{FF2B5EF4-FFF2-40B4-BE49-F238E27FC236}">
                <a16:creationId xmlns:a16="http://schemas.microsoft.com/office/drawing/2014/main" id="{3293023F-7D46-8159-4F4F-D6A8A8FC6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6574" y="1627959"/>
            <a:ext cx="961275" cy="557239"/>
          </a:xfrm>
          <a:prstGeom prst="rect">
            <a:avLst/>
          </a:prstGeom>
        </p:spPr>
      </p:pic>
      <p:pic>
        <p:nvPicPr>
          <p:cNvPr id="5" name="Picture 4">
            <a:extLst>
              <a:ext uri="{FF2B5EF4-FFF2-40B4-BE49-F238E27FC236}">
                <a16:creationId xmlns:a16="http://schemas.microsoft.com/office/drawing/2014/main" id="{725732B8-1399-A968-5D72-83A55E76B42D}"/>
              </a:ext>
            </a:extLst>
          </p:cNvPr>
          <p:cNvPicPr>
            <a:picLocks noChangeAspect="1"/>
          </p:cNvPicPr>
          <p:nvPr/>
        </p:nvPicPr>
        <p:blipFill>
          <a:blip r:embed="rId4"/>
          <a:stretch>
            <a:fillRect/>
          </a:stretch>
        </p:blipFill>
        <p:spPr>
          <a:xfrm>
            <a:off x="9489589" y="3336149"/>
            <a:ext cx="1831486" cy="539713"/>
          </a:xfrm>
          <a:prstGeom prst="rect">
            <a:avLst/>
          </a:prstGeom>
        </p:spPr>
      </p:pic>
      <p:pic>
        <p:nvPicPr>
          <p:cNvPr id="6" name="Picture 5">
            <a:extLst>
              <a:ext uri="{FF2B5EF4-FFF2-40B4-BE49-F238E27FC236}">
                <a16:creationId xmlns:a16="http://schemas.microsoft.com/office/drawing/2014/main" id="{594CA430-789A-790B-7081-E41833A7D848}"/>
              </a:ext>
            </a:extLst>
          </p:cNvPr>
          <p:cNvPicPr>
            <a:picLocks noChangeAspect="1"/>
          </p:cNvPicPr>
          <p:nvPr/>
        </p:nvPicPr>
        <p:blipFill>
          <a:blip r:embed="rId5"/>
          <a:stretch>
            <a:fillRect/>
          </a:stretch>
        </p:blipFill>
        <p:spPr>
          <a:xfrm>
            <a:off x="9832815" y="4902144"/>
            <a:ext cx="1145034" cy="462933"/>
          </a:xfrm>
          <a:prstGeom prst="rect">
            <a:avLst/>
          </a:prstGeom>
        </p:spPr>
      </p:pic>
      <p:pic>
        <p:nvPicPr>
          <p:cNvPr id="3" name="Picture 9" descr="A picture containing graphics, design&#10;&#10;Description automatically generated">
            <a:extLst>
              <a:ext uri="{FF2B5EF4-FFF2-40B4-BE49-F238E27FC236}">
                <a16:creationId xmlns:a16="http://schemas.microsoft.com/office/drawing/2014/main" id="{DDFBF21F-4D16-4C1D-AFB7-36F2E24C8C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171888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a:t>Intelligent Automation Is Unlocking</a:t>
            </a:r>
            <a:br>
              <a:rPr lang="en-US"/>
            </a:br>
            <a:r>
              <a:rPr lang="en-US" sz="2800">
                <a:solidFill>
                  <a:schemeClr val="accent2"/>
                </a:solidFill>
              </a:rPr>
              <a:t>Transformational Business Value for Manufacturing</a:t>
            </a:r>
            <a:endParaRPr lang="en-GB">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extLst>
              <p:ext uri="{D42A27DB-BD31-4B8C-83A1-F6EECF244321}">
                <p14:modId xmlns:p14="http://schemas.microsoft.com/office/powerpoint/2010/main" val="521414216"/>
              </p:ext>
            </p:extLst>
          </p:nvPr>
        </p:nvGraphicFramePr>
        <p:xfrm>
          <a:off x="640079" y="1492923"/>
          <a:ext cx="11153334" cy="4528460"/>
        </p:xfrm>
        <a:graphic>
          <a:graphicData uri="http://schemas.openxmlformats.org/drawingml/2006/table">
            <a:tbl>
              <a:tblPr firstRow="1" bandRow="1">
                <a:tableStyleId>{2D5ABB26-0587-4C30-8999-92F81FD0307C}</a:tableStyleId>
              </a:tblPr>
              <a:tblGrid>
                <a:gridCol w="1845213">
                  <a:extLst>
                    <a:ext uri="{9D8B030D-6E8A-4147-A177-3AD203B41FA5}">
                      <a16:colId xmlns:a16="http://schemas.microsoft.com/office/drawing/2014/main" val="2839472965"/>
                    </a:ext>
                  </a:extLst>
                </a:gridCol>
                <a:gridCol w="2617883">
                  <a:extLst>
                    <a:ext uri="{9D8B030D-6E8A-4147-A177-3AD203B41FA5}">
                      <a16:colId xmlns:a16="http://schemas.microsoft.com/office/drawing/2014/main" val="2409610305"/>
                    </a:ext>
                  </a:extLst>
                </a:gridCol>
                <a:gridCol w="3922294">
                  <a:extLst>
                    <a:ext uri="{9D8B030D-6E8A-4147-A177-3AD203B41FA5}">
                      <a16:colId xmlns:a16="http://schemas.microsoft.com/office/drawing/2014/main" val="2956979084"/>
                    </a:ext>
                  </a:extLst>
                </a:gridCol>
                <a:gridCol w="2767944">
                  <a:extLst>
                    <a:ext uri="{9D8B030D-6E8A-4147-A177-3AD203B41FA5}">
                      <a16:colId xmlns:a16="http://schemas.microsoft.com/office/drawing/2014/main" val="1353351353"/>
                    </a:ext>
                  </a:extLst>
                </a:gridCol>
              </a:tblGrid>
              <a:tr h="1486990">
                <a:tc>
                  <a:txBody>
                    <a:bodyPr/>
                    <a:lstStyle/>
                    <a:p>
                      <a:pPr lvl="0" algn="l">
                        <a:buNone/>
                      </a:pPr>
                      <a:r>
                        <a:rPr lang="en-US" sz="1600" b="1"/>
                        <a:t>Financial Sustainability &amp; Productivity</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$50 million</a:t>
                      </a:r>
                    </a:p>
                    <a:p>
                      <a:pPr lvl="0" algn="ctr">
                        <a:buNone/>
                      </a:pPr>
                      <a:r>
                        <a:rPr lang="en-US" sz="1600" b="0">
                          <a:solidFill>
                            <a:schemeClr val="bg1"/>
                          </a:solidFill>
                        </a:rPr>
                        <a:t>In total savings</a:t>
                      </a: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“It is very interesting to see that we are now using all that product instead of it going to waste or instead of it having to be sent to outlet stores”</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One of the largest chocolate manufacturers in the world</a:t>
                      </a:r>
                      <a:endParaRPr lang="en-US" sz="16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342347"/>
                  </a:ext>
                </a:extLst>
              </a:tr>
              <a:tr h="1486990">
                <a:tc>
                  <a:txBody>
                    <a:bodyPr/>
                    <a:lstStyle/>
                    <a:p>
                      <a:pPr lvl="0" algn="l">
                        <a:buNone/>
                      </a:pPr>
                      <a:r>
                        <a:rPr lang="en-US" sz="1600" b="1"/>
                        <a:t>Organizational Agility &amp; Resilience </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Zero errors</a:t>
                      </a:r>
                      <a:endParaRPr kumimoji="0" lang="en-US" sz="1800" b="0" i="0" u="none" strike="noStrike" kern="1200" cap="none" spc="0" normalizeH="0" baseline="0" noProof="0">
                        <a:ln>
                          <a:noFill/>
                        </a:ln>
                        <a:solidFill>
                          <a:srgbClr val="FFFFFF"/>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ea"/>
                          <a:cs typeface="+mn-cs"/>
                        </a:rPr>
                        <a:t>Ensuring 1000 trucks enter UK (post Brexit) per month seamlessly without delay </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“Blue Prism is helping our employees to do more intelligent work. We can carve out the less interesting things that no one wants to do”</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Global leader in frozen food production</a:t>
                      </a:r>
                      <a:endParaRPr lang="en-US" sz="1600"/>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9218485"/>
                  </a:ext>
                </a:extLst>
              </a:tr>
              <a:tr h="1486990">
                <a:tc>
                  <a:txBody>
                    <a:bodyPr/>
                    <a:lstStyle/>
                    <a:p>
                      <a:pPr algn="l"/>
                      <a:r>
                        <a:rPr lang="en-US" sz="1600" b="1"/>
                        <a:t>Employee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a:ln>
                            <a:noFill/>
                          </a:ln>
                          <a:solidFill>
                            <a:srgbClr val="FFFFFF"/>
                          </a:solidFill>
                          <a:effectLst/>
                          <a:uLnTx/>
                          <a:uFillTx/>
                          <a:latin typeface="+mn-lt"/>
                          <a:ea typeface="+mn-lt"/>
                          <a:cs typeface="+mn-lt"/>
                        </a:rPr>
                        <a:t>50%</a:t>
                      </a:r>
                      <a:endParaRPr kumimoji="0" lang="en-US" sz="2800" b="0" i="0" u="none" strike="noStrike" kern="1200" cap="none" spc="0" normalizeH="0" baseline="0">
                        <a:ln>
                          <a:noFill/>
                        </a:ln>
                        <a:solidFill>
                          <a:srgbClr val="FFFFFF"/>
                        </a:solidFill>
                        <a:effectLst/>
                        <a:uLnTx/>
                        <a:uFillTx/>
                        <a:latin typeface="+mn-lt"/>
                        <a:ea typeface="+mn-lt"/>
                        <a:cs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a:ln>
                            <a:noFill/>
                          </a:ln>
                          <a:solidFill>
                            <a:srgbClr val="FFFFFF"/>
                          </a:solidFill>
                          <a:effectLst/>
                          <a:uLnTx/>
                          <a:uFillTx/>
                          <a:latin typeface="+mn-lt"/>
                          <a:ea typeface="+mn-lt"/>
                          <a:cs typeface="+mn-lt"/>
                        </a:rPr>
                        <a:t>Improvement in employee satisfaction whilst increasing capacity</a:t>
                      </a:r>
                      <a:endParaRPr kumimoji="0" lang="en-US" sz="2800" b="1" i="0" u="none" strike="noStrike" kern="1200" cap="none" spc="0" normalizeH="0" baseline="0">
                        <a:ln>
                          <a:noFill/>
                        </a:ln>
                        <a:solidFill>
                          <a:srgbClr val="FFFFFF"/>
                        </a:solidFill>
                        <a:effectLst/>
                        <a:uLnTx/>
                        <a:uFillTx/>
                        <a:latin typeface="+mn-lt"/>
                        <a:ea typeface="+mn-lt"/>
                        <a:cs typeface="+mn-lt"/>
                      </a:endParaRP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a:ln>
                            <a:noFill/>
                          </a:ln>
                          <a:solidFill>
                            <a:srgbClr val="FFFFFF"/>
                          </a:solidFill>
                          <a:effectLst/>
                          <a:uLnTx/>
                          <a:uFillTx/>
                          <a:latin typeface="+mn-lt"/>
                          <a:ea typeface="+mn-lt"/>
                          <a:cs typeface="+mn-lt"/>
                        </a:rPr>
                        <a:t>“The production planners  in </a:t>
                      </a:r>
                      <a:r>
                        <a:rPr kumimoji="0" lang="en-GB" sz="1600" b="0" i="0" u="none" strike="noStrike" kern="1200" cap="none" spc="0" normalizeH="0" baseline="0" err="1">
                          <a:ln>
                            <a:noFill/>
                          </a:ln>
                          <a:solidFill>
                            <a:srgbClr val="FFFFFF"/>
                          </a:solidFill>
                          <a:effectLst/>
                          <a:uLnTx/>
                          <a:uFillTx/>
                          <a:latin typeface="+mn-lt"/>
                          <a:ea typeface="+mn-lt"/>
                          <a:cs typeface="+mn-lt"/>
                        </a:rPr>
                        <a:t>Horten</a:t>
                      </a:r>
                      <a:r>
                        <a:rPr kumimoji="0" lang="en-GB" sz="1600" b="0" i="0" u="none" strike="noStrike" kern="1200" cap="none" spc="0" normalizeH="0" baseline="0">
                          <a:ln>
                            <a:noFill/>
                          </a:ln>
                          <a:solidFill>
                            <a:srgbClr val="FFFFFF"/>
                          </a:solidFill>
                          <a:effectLst/>
                          <a:uLnTx/>
                          <a:uFillTx/>
                          <a:latin typeface="+mn-lt"/>
                          <a:ea typeface="+mn-lt"/>
                          <a:cs typeface="+mn-lt"/>
                        </a:rPr>
                        <a:t> now handle about  50% more production orders  than they did before”</a:t>
                      </a:r>
                    </a:p>
                  </a:txBody>
                  <a:tcPr marL="0" marR="0" marT="0" marB="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r>
                        <a:rPr lang="en-US" sz="1600" b="1"/>
                        <a:t>Norwegian production and distribution activities within steel and metals</a:t>
                      </a:r>
                    </a:p>
                  </a:txBody>
                  <a:tcPr marL="180000" anchor="b">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bl>
          </a:graphicData>
        </a:graphic>
      </p:graphicFrame>
      <p:pic>
        <p:nvPicPr>
          <p:cNvPr id="4" name="Picture 3">
            <a:extLst>
              <a:ext uri="{FF2B5EF4-FFF2-40B4-BE49-F238E27FC236}">
                <a16:creationId xmlns:a16="http://schemas.microsoft.com/office/drawing/2014/main" id="{79B3EF72-52CB-00D1-5DCF-8EF707BECA7C}"/>
              </a:ext>
            </a:extLst>
          </p:cNvPr>
          <p:cNvPicPr>
            <a:picLocks noChangeAspect="1"/>
          </p:cNvPicPr>
          <p:nvPr/>
        </p:nvPicPr>
        <p:blipFill>
          <a:blip r:embed="rId3"/>
          <a:stretch>
            <a:fillRect/>
          </a:stretch>
        </p:blipFill>
        <p:spPr>
          <a:xfrm>
            <a:off x="9490536" y="4822122"/>
            <a:ext cx="1812496" cy="250961"/>
          </a:xfrm>
          <a:prstGeom prst="rect">
            <a:avLst/>
          </a:prstGeom>
        </p:spPr>
      </p:pic>
      <p:pic>
        <p:nvPicPr>
          <p:cNvPr id="7" name="Picture 6">
            <a:extLst>
              <a:ext uri="{FF2B5EF4-FFF2-40B4-BE49-F238E27FC236}">
                <a16:creationId xmlns:a16="http://schemas.microsoft.com/office/drawing/2014/main" id="{94B094B5-0B75-EA27-775F-5ACC0B39567D}"/>
              </a:ext>
            </a:extLst>
          </p:cNvPr>
          <p:cNvPicPr>
            <a:picLocks noChangeAspect="1"/>
          </p:cNvPicPr>
          <p:nvPr/>
        </p:nvPicPr>
        <p:blipFill>
          <a:blip r:embed="rId4"/>
          <a:stretch>
            <a:fillRect/>
          </a:stretch>
        </p:blipFill>
        <p:spPr>
          <a:xfrm>
            <a:off x="9698648" y="1651409"/>
            <a:ext cx="1396272" cy="526287"/>
          </a:xfrm>
          <a:prstGeom prst="rect">
            <a:avLst/>
          </a:prstGeom>
        </p:spPr>
      </p:pic>
      <p:pic>
        <p:nvPicPr>
          <p:cNvPr id="9" name="Picture 8">
            <a:extLst>
              <a:ext uri="{FF2B5EF4-FFF2-40B4-BE49-F238E27FC236}">
                <a16:creationId xmlns:a16="http://schemas.microsoft.com/office/drawing/2014/main" id="{77DC3BC9-A40A-6FCC-CBDE-2A90FB31A1C1}"/>
              </a:ext>
            </a:extLst>
          </p:cNvPr>
          <p:cNvPicPr>
            <a:picLocks noChangeAspect="1"/>
          </p:cNvPicPr>
          <p:nvPr/>
        </p:nvPicPr>
        <p:blipFill>
          <a:blip r:embed="rId5"/>
          <a:stretch>
            <a:fillRect/>
          </a:stretch>
        </p:blipFill>
        <p:spPr>
          <a:xfrm>
            <a:off x="9692175" y="3207853"/>
            <a:ext cx="1409219" cy="627870"/>
          </a:xfrm>
          <a:prstGeom prst="rect">
            <a:avLst/>
          </a:prstGeom>
        </p:spPr>
      </p:pic>
      <p:pic>
        <p:nvPicPr>
          <p:cNvPr id="3" name="Picture 9" descr="A picture containing graphics, design&#10;&#10;Description automatically generated">
            <a:extLst>
              <a:ext uri="{FF2B5EF4-FFF2-40B4-BE49-F238E27FC236}">
                <a16:creationId xmlns:a16="http://schemas.microsoft.com/office/drawing/2014/main" id="{A515B1CC-1ED2-2B2A-1B3C-AB831DE08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4617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a:t>Intelligent Automation Is Unlocking</a:t>
            </a:r>
            <a:br>
              <a:rPr lang="en-US"/>
            </a:br>
            <a:r>
              <a:rPr lang="en-US" sz="2800">
                <a:solidFill>
                  <a:schemeClr val="accent2"/>
                </a:solidFill>
              </a:rPr>
              <a:t>Transformational Business Value for Public Sector</a:t>
            </a:r>
            <a:endParaRPr lang="en-GB">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extLst>
              <p:ext uri="{D42A27DB-BD31-4B8C-83A1-F6EECF244321}">
                <p14:modId xmlns:p14="http://schemas.microsoft.com/office/powerpoint/2010/main" val="794797736"/>
              </p:ext>
            </p:extLst>
          </p:nvPr>
        </p:nvGraphicFramePr>
        <p:xfrm>
          <a:off x="640079" y="1492923"/>
          <a:ext cx="11155682" cy="4770717"/>
        </p:xfrm>
        <a:graphic>
          <a:graphicData uri="http://schemas.openxmlformats.org/drawingml/2006/table">
            <a:tbl>
              <a:tblPr firstRow="1" bandRow="1">
                <a:tableStyleId>{2D5ABB26-0587-4C30-8999-92F81FD0307C}</a:tableStyleId>
              </a:tblPr>
              <a:tblGrid>
                <a:gridCol w="1845602">
                  <a:extLst>
                    <a:ext uri="{9D8B030D-6E8A-4147-A177-3AD203B41FA5}">
                      <a16:colId xmlns:a16="http://schemas.microsoft.com/office/drawing/2014/main" val="2839472965"/>
                    </a:ext>
                  </a:extLst>
                </a:gridCol>
                <a:gridCol w="2618434">
                  <a:extLst>
                    <a:ext uri="{9D8B030D-6E8A-4147-A177-3AD203B41FA5}">
                      <a16:colId xmlns:a16="http://schemas.microsoft.com/office/drawing/2014/main" val="2409610305"/>
                    </a:ext>
                  </a:extLst>
                </a:gridCol>
                <a:gridCol w="4332493">
                  <a:extLst>
                    <a:ext uri="{9D8B030D-6E8A-4147-A177-3AD203B41FA5}">
                      <a16:colId xmlns:a16="http://schemas.microsoft.com/office/drawing/2014/main" val="2956979084"/>
                    </a:ext>
                  </a:extLst>
                </a:gridCol>
                <a:gridCol w="2359153">
                  <a:extLst>
                    <a:ext uri="{9D8B030D-6E8A-4147-A177-3AD203B41FA5}">
                      <a16:colId xmlns:a16="http://schemas.microsoft.com/office/drawing/2014/main" val="1353351353"/>
                    </a:ext>
                  </a:extLst>
                </a:gridCol>
              </a:tblGrid>
              <a:tr h="1344437">
                <a:tc>
                  <a:txBody>
                    <a:bodyPr/>
                    <a:lstStyle/>
                    <a:p>
                      <a:r>
                        <a:rPr lang="en-US" sz="1600" b="1"/>
                        <a:t>Profitability / EPS</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u="none" strike="noStrike" noProof="0">
                          <a:solidFill>
                            <a:schemeClr val="bg1"/>
                          </a:solidFill>
                          <a:latin typeface="+mn-lt"/>
                        </a:rPr>
                        <a:t>99.5%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Decrease in time to complete billing process</a:t>
                      </a:r>
                      <a:endParaRPr kumimoji="0" lang="en-US" sz="1600" b="0" i="0" u="none" strike="noStrike" kern="1200" cap="none" spc="0" normalizeH="0" baseline="0">
                        <a:ln>
                          <a:noFill/>
                        </a:ln>
                        <a:solidFill>
                          <a:srgbClr val="FFFFFF"/>
                        </a:solidFill>
                        <a:effectLst/>
                        <a:uLnTx/>
                        <a:uFillTx/>
                        <a:latin typeface="+mn-lt"/>
                        <a:ea typeface="+mn-lt"/>
                        <a:cs typeface="+mn-lt"/>
                      </a:endParaRP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a:t>
                      </a:r>
                      <a:r>
                        <a:rPr lang="en-US" sz="1600" b="0" i="0" kern="1200">
                          <a:solidFill>
                            <a:schemeClr val="bg1"/>
                          </a:solidFill>
                          <a:effectLst/>
                          <a:latin typeface="+mn-lt"/>
                          <a:ea typeface="+mn-ea"/>
                          <a:cs typeface="+mn-cs"/>
                        </a:rPr>
                        <a:t>We feel the automation of key student and teacher-facing processes will improve our operational efficiency and the safety of our proprietary information.</a:t>
                      </a:r>
                      <a:r>
                        <a:rPr kumimoji="0" lang="en-US" sz="1600" b="0" i="0" u="none" strike="noStrike" kern="1200" cap="none" spc="0" normalizeH="0" baseline="0" noProof="0">
                          <a:ln>
                            <a:noFill/>
                          </a:ln>
                          <a:solidFill>
                            <a:schemeClr val="bg1"/>
                          </a:solidFill>
                          <a:effectLst/>
                          <a:uLnTx/>
                          <a:uFillTx/>
                          <a:latin typeface="+mn-lt"/>
                          <a:ea typeface="+mn-lt"/>
                          <a:cs typeface="+mn-lt"/>
                        </a:rPr>
                        <a:t>”</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Brazil higher </a:t>
                      </a:r>
                    </a:p>
                    <a:p>
                      <a:pPr lvl="0" algn="ctr">
                        <a:buNone/>
                      </a:pPr>
                      <a:r>
                        <a:rPr lang="en-US" sz="1600" b="1"/>
                        <a:t>education company  </a:t>
                      </a:r>
                      <a:endParaRPr lang="en-US" sz="16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r h="1809609">
                <a:tc>
                  <a:txBody>
                    <a:bodyPr/>
                    <a:lstStyle/>
                    <a:p>
                      <a:pPr lvl="0">
                        <a:buNone/>
                      </a:pPr>
                      <a:r>
                        <a:rPr lang="en-US" sz="1600" b="1"/>
                        <a:t>Citizen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60%</a:t>
                      </a:r>
                      <a:endParaRPr kumimoji="0" lang="en-US" sz="1800" b="0" i="0" u="none" strike="noStrike" kern="1200" cap="none" spc="0" normalizeH="0" baseline="0" noProof="0">
                        <a:ln>
                          <a:noFill/>
                        </a:ln>
                        <a:solidFill>
                          <a:srgbClr val="FFFFFF"/>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ea"/>
                          <a:cs typeface="+mn-cs"/>
                        </a:rPr>
                        <a:t>Faster referral process. Requests are completed within the hour instead of  a week</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a:t>
                      </a:r>
                      <a:r>
                        <a:rPr lang="en-US" sz="1600">
                          <a:solidFill>
                            <a:schemeClr val="bg1"/>
                          </a:solidFill>
                        </a:rPr>
                        <a:t>The police welfare referrals process is a critical one because that’s somebody’s mother or father, brother or sister, son or daughter. With the assistance of our digital workforce, they are now receiving support from our fantastic team of social care professionals within hours rather than days.</a:t>
                      </a:r>
                      <a:r>
                        <a:rPr kumimoji="0" lang="en-US" sz="1600" b="0" i="0" u="none" strike="noStrike" kern="1200" cap="none" spc="0" normalizeH="0" baseline="0" noProof="0">
                          <a:ln>
                            <a:noFill/>
                          </a:ln>
                          <a:solidFill>
                            <a:schemeClr val="bg1"/>
                          </a:solidFill>
                          <a:effectLst/>
                          <a:uLnTx/>
                          <a:uFillTx/>
                          <a:latin typeface="+mn-lt"/>
                          <a:ea typeface="+mn-lt"/>
                          <a:cs typeface="+mn-lt"/>
                        </a:rPr>
                        <a:t>”</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UK administrative authority</a:t>
                      </a:r>
                      <a:endParaRPr lang="en-US" sz="1600"/>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78201654"/>
                  </a:ext>
                </a:extLst>
              </a:tr>
              <a:tr h="1616671">
                <a:tc>
                  <a:txBody>
                    <a:bodyPr/>
                    <a:lstStyle/>
                    <a:p>
                      <a:pPr lvl="0">
                        <a:buNone/>
                      </a:pPr>
                      <a:r>
                        <a:rPr lang="en-US" sz="1600" b="1"/>
                        <a:t>Employee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90%</a:t>
                      </a:r>
                    </a:p>
                    <a:p>
                      <a:pPr lvl="0" algn="ctr">
                        <a:buNone/>
                      </a:pPr>
                      <a:r>
                        <a:rPr lang="en-US" sz="1600" b="0">
                          <a:solidFill>
                            <a:schemeClr val="bg1"/>
                          </a:solidFill>
                        </a:rPr>
                        <a:t>Of remote workers benefit from automation initiatives </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“IT staff and central IT can evolve their roles from producers to facilitators to enable the delivery of  more IT value to the agency in an efficient, secure and scalable way.”</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US state </a:t>
                      </a:r>
                    </a:p>
                    <a:p>
                      <a:pPr lvl="0" algn="ctr">
                        <a:buNone/>
                      </a:pPr>
                      <a:r>
                        <a:rPr lang="en-US" sz="1600" b="1"/>
                        <a:t>transportation agency</a:t>
                      </a:r>
                      <a:endParaRPr lang="en-US" sz="1600"/>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33576889"/>
                  </a:ext>
                </a:extLst>
              </a:tr>
            </a:tbl>
          </a:graphicData>
        </a:graphic>
      </p:graphicFrame>
      <p:pic>
        <p:nvPicPr>
          <p:cNvPr id="1026" name="Picture 2" descr="Virginia | City Rise Safety">
            <a:extLst>
              <a:ext uri="{FF2B5EF4-FFF2-40B4-BE49-F238E27FC236}">
                <a16:creationId xmlns:a16="http://schemas.microsoft.com/office/drawing/2014/main" id="{A0C92F38-73A9-A92E-5999-90BDA45C7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688" y="4926770"/>
            <a:ext cx="1532875" cy="4383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2CE06B-D7F4-1322-7CEE-C2C2151314DD}"/>
              </a:ext>
            </a:extLst>
          </p:cNvPr>
          <p:cNvPicPr>
            <a:picLocks noChangeAspect="1"/>
          </p:cNvPicPr>
          <p:nvPr/>
        </p:nvPicPr>
        <p:blipFill>
          <a:blip r:embed="rId4"/>
          <a:stretch>
            <a:fillRect/>
          </a:stretch>
        </p:blipFill>
        <p:spPr>
          <a:xfrm>
            <a:off x="9830688" y="1575630"/>
            <a:ext cx="1231900" cy="711200"/>
          </a:xfrm>
          <a:prstGeom prst="rect">
            <a:avLst/>
          </a:prstGeom>
        </p:spPr>
      </p:pic>
      <p:pic>
        <p:nvPicPr>
          <p:cNvPr id="4" name="Picture 3">
            <a:extLst>
              <a:ext uri="{FF2B5EF4-FFF2-40B4-BE49-F238E27FC236}">
                <a16:creationId xmlns:a16="http://schemas.microsoft.com/office/drawing/2014/main" id="{4233BAF4-DDE2-FCFA-DCB6-45C4B4C279A4}"/>
              </a:ext>
            </a:extLst>
          </p:cNvPr>
          <p:cNvPicPr>
            <a:picLocks noChangeAspect="1"/>
          </p:cNvPicPr>
          <p:nvPr/>
        </p:nvPicPr>
        <p:blipFill>
          <a:blip r:embed="rId5"/>
          <a:stretch>
            <a:fillRect/>
          </a:stretch>
        </p:blipFill>
        <p:spPr>
          <a:xfrm>
            <a:off x="9830688" y="3130860"/>
            <a:ext cx="1463924" cy="460865"/>
          </a:xfrm>
          <a:prstGeom prst="rect">
            <a:avLst/>
          </a:prstGeom>
        </p:spPr>
      </p:pic>
      <p:pic>
        <p:nvPicPr>
          <p:cNvPr id="5" name="Picture 9" descr="A picture containing graphics, design&#10;&#10;Description automatically generated">
            <a:extLst>
              <a:ext uri="{FF2B5EF4-FFF2-40B4-BE49-F238E27FC236}">
                <a16:creationId xmlns:a16="http://schemas.microsoft.com/office/drawing/2014/main" id="{344FDB84-586F-AFCB-F7BF-8D41484A13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413119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a:t>Intelligent Automation Is Unlocking</a:t>
            </a:r>
            <a:br>
              <a:rPr lang="en-US"/>
            </a:br>
            <a:r>
              <a:rPr lang="en-US" sz="2800">
                <a:solidFill>
                  <a:schemeClr val="accent2"/>
                </a:solidFill>
              </a:rPr>
              <a:t>Transformational Business Value for Telecommunications</a:t>
            </a:r>
            <a:endParaRPr lang="en-GB">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extLst>
              <p:ext uri="{D42A27DB-BD31-4B8C-83A1-F6EECF244321}">
                <p14:modId xmlns:p14="http://schemas.microsoft.com/office/powerpoint/2010/main" val="2840073857"/>
              </p:ext>
            </p:extLst>
          </p:nvPr>
        </p:nvGraphicFramePr>
        <p:xfrm>
          <a:off x="640080" y="1418717"/>
          <a:ext cx="11164825" cy="4904765"/>
        </p:xfrm>
        <a:graphic>
          <a:graphicData uri="http://schemas.openxmlformats.org/drawingml/2006/table">
            <a:tbl>
              <a:tblPr firstRow="1" bandRow="1">
                <a:tableStyleId>{2D5ABB26-0587-4C30-8999-92F81FD0307C}</a:tableStyleId>
              </a:tblPr>
              <a:tblGrid>
                <a:gridCol w="1801368">
                  <a:extLst>
                    <a:ext uri="{9D8B030D-6E8A-4147-A177-3AD203B41FA5}">
                      <a16:colId xmlns:a16="http://schemas.microsoft.com/office/drawing/2014/main" val="2839472965"/>
                    </a:ext>
                  </a:extLst>
                </a:gridCol>
                <a:gridCol w="2807208">
                  <a:extLst>
                    <a:ext uri="{9D8B030D-6E8A-4147-A177-3AD203B41FA5}">
                      <a16:colId xmlns:a16="http://schemas.microsoft.com/office/drawing/2014/main" val="2409610305"/>
                    </a:ext>
                  </a:extLst>
                </a:gridCol>
                <a:gridCol w="4325112">
                  <a:extLst>
                    <a:ext uri="{9D8B030D-6E8A-4147-A177-3AD203B41FA5}">
                      <a16:colId xmlns:a16="http://schemas.microsoft.com/office/drawing/2014/main" val="2956979084"/>
                    </a:ext>
                  </a:extLst>
                </a:gridCol>
                <a:gridCol w="2231137">
                  <a:extLst>
                    <a:ext uri="{9D8B030D-6E8A-4147-A177-3AD203B41FA5}">
                      <a16:colId xmlns:a16="http://schemas.microsoft.com/office/drawing/2014/main" val="1353351353"/>
                    </a:ext>
                  </a:extLst>
                </a:gridCol>
              </a:tblGrid>
              <a:tr h="1278230">
                <a:tc>
                  <a:txBody>
                    <a:bodyPr/>
                    <a:lstStyle/>
                    <a:p>
                      <a:r>
                        <a:rPr lang="en-US" sz="1600" b="1"/>
                        <a:t>Financial Sustainability</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u="none" strike="noStrike" noProof="0">
                          <a:solidFill>
                            <a:schemeClr val="bg1"/>
                          </a:solidFill>
                          <a:latin typeface="+mn-lt"/>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Reduction in operating costs  with in-year ROI </a:t>
                      </a:r>
                      <a:endParaRPr kumimoji="0" lang="en-US" sz="1600" b="0" i="0" u="none" strike="noStrike" kern="1200" cap="none" spc="0" normalizeH="0" baseline="0">
                        <a:ln>
                          <a:noFill/>
                        </a:ln>
                        <a:solidFill>
                          <a:srgbClr val="FFFFFF"/>
                        </a:solidFill>
                        <a:effectLst/>
                        <a:uLnTx/>
                        <a:uFillTx/>
                        <a:latin typeface="+mn-lt"/>
                        <a:ea typeface="+mn-lt"/>
                        <a:cs typeface="+mn-lt"/>
                      </a:endParaRP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“We automated around 70% of the tasks that these people were doing on a day-by-day basis, and the result of that is that we reduced the time taken by between 30% and 50%.”</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t>Largest operator in Spain</a:t>
                      </a:r>
                      <a:endParaRPr lang="en-US" sz="16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r h="2015442">
                <a:tc>
                  <a:txBody>
                    <a:bodyPr/>
                    <a:lstStyle/>
                    <a:p>
                      <a:pPr lvl="0">
                        <a:buNone/>
                      </a:pPr>
                      <a:r>
                        <a:rPr lang="en-US" sz="1600" b="1"/>
                        <a:t>Customer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kumimoji="0" lang="en-US" sz="2800" b="1" i="0" u="none" strike="noStrike" kern="1200" cap="none" spc="0" normalizeH="0" baseline="0" noProof="0">
                          <a:ln>
                            <a:noFill/>
                          </a:ln>
                          <a:solidFill>
                            <a:schemeClr val="bg1"/>
                          </a:solidFill>
                          <a:effectLst/>
                          <a:uLnTx/>
                          <a:uFillTx/>
                          <a:latin typeface="+mn-lt"/>
                          <a:ea typeface="+mn-ea"/>
                          <a:cs typeface="+mn-cs"/>
                        </a:rPr>
                        <a:t>87%</a:t>
                      </a:r>
                      <a:endParaRPr kumimoji="0" lang="en-US" sz="1800" b="0" i="0" u="none" strike="noStrike" kern="1200" cap="none" spc="0" normalizeH="0" baseline="0" noProof="0">
                        <a:ln>
                          <a:noFill/>
                        </a:ln>
                        <a:solidFill>
                          <a:srgbClr val="FFFFFF"/>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ea"/>
                          <a:cs typeface="+mn-cs"/>
                        </a:rPr>
                        <a:t>Reduction in customer call average handling times (AHT)</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“The deployment has gone extremely well and has exceeded our expectations. Our clients are extremely satisfied, staying longer and repurchasing more than before. We have significant reductions in AHT and reduced improvement in First Call Resolution and NPS scores. Service Assist has turned us at Bell into rock stars overnight”</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endParaRPr lang="en-US" sz="1600" b="1"/>
                    </a:p>
                    <a:p>
                      <a:pPr lvl="0" algn="ctr">
                        <a:buNone/>
                      </a:pPr>
                      <a:r>
                        <a:rPr lang="en-US" sz="1600" b="1"/>
                        <a:t>Largest operator in Canada</a:t>
                      </a:r>
                      <a:endParaRPr lang="en-US" sz="1600"/>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78201654"/>
                  </a:ext>
                </a:extLst>
              </a:tr>
              <a:tr h="1578683">
                <a:tc>
                  <a:txBody>
                    <a:bodyPr/>
                    <a:lstStyle/>
                    <a:p>
                      <a:pPr lvl="0">
                        <a:buNone/>
                      </a:pPr>
                      <a:r>
                        <a:rPr lang="en-US" sz="1600" b="1"/>
                        <a:t>Organizational Agility And Resilience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240,000</a:t>
                      </a:r>
                    </a:p>
                    <a:p>
                      <a:pPr lvl="0" algn="ctr">
                        <a:buNone/>
                      </a:pPr>
                      <a:r>
                        <a:rPr lang="en-US" sz="1600" b="0">
                          <a:solidFill>
                            <a:schemeClr val="bg1"/>
                          </a:solidFill>
                        </a:rPr>
                        <a:t>hours returned annually to the business.  </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“The benefits of using RPA to the employee are a more interesting job with fewer mundane tasks and more time to deal with customers or more complex issues”</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Largest operator in the UK</a:t>
                      </a:r>
                      <a:endParaRPr lang="en-US" sz="1600"/>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33576889"/>
                  </a:ext>
                </a:extLst>
              </a:tr>
            </a:tbl>
          </a:graphicData>
        </a:graphic>
      </p:graphicFrame>
      <p:pic>
        <p:nvPicPr>
          <p:cNvPr id="3" name="Picture 2">
            <a:extLst>
              <a:ext uri="{FF2B5EF4-FFF2-40B4-BE49-F238E27FC236}">
                <a16:creationId xmlns:a16="http://schemas.microsoft.com/office/drawing/2014/main" id="{01E33506-3D97-501D-95FA-6C03B4E5F067}"/>
              </a:ext>
            </a:extLst>
          </p:cNvPr>
          <p:cNvPicPr>
            <a:picLocks noChangeAspect="1"/>
          </p:cNvPicPr>
          <p:nvPr/>
        </p:nvPicPr>
        <p:blipFill>
          <a:blip r:embed="rId3"/>
          <a:stretch>
            <a:fillRect/>
          </a:stretch>
        </p:blipFill>
        <p:spPr>
          <a:xfrm>
            <a:off x="9792628" y="1607571"/>
            <a:ext cx="1664804" cy="455046"/>
          </a:xfrm>
          <a:prstGeom prst="rect">
            <a:avLst/>
          </a:prstGeom>
        </p:spPr>
      </p:pic>
      <p:pic>
        <p:nvPicPr>
          <p:cNvPr id="4" name="Picture 3">
            <a:extLst>
              <a:ext uri="{FF2B5EF4-FFF2-40B4-BE49-F238E27FC236}">
                <a16:creationId xmlns:a16="http://schemas.microsoft.com/office/drawing/2014/main" id="{736F8B4D-B4E1-7DEA-B0E6-7CE1460E19AC}"/>
              </a:ext>
            </a:extLst>
          </p:cNvPr>
          <p:cNvPicPr>
            <a:picLocks noChangeAspect="1"/>
          </p:cNvPicPr>
          <p:nvPr/>
        </p:nvPicPr>
        <p:blipFill>
          <a:blip r:embed="rId4"/>
          <a:stretch>
            <a:fillRect/>
          </a:stretch>
        </p:blipFill>
        <p:spPr>
          <a:xfrm>
            <a:off x="9941102" y="3020023"/>
            <a:ext cx="1260298" cy="840199"/>
          </a:xfrm>
          <a:prstGeom prst="rect">
            <a:avLst/>
          </a:prstGeom>
        </p:spPr>
      </p:pic>
      <p:pic>
        <p:nvPicPr>
          <p:cNvPr id="7" name="Picture 6">
            <a:extLst>
              <a:ext uri="{FF2B5EF4-FFF2-40B4-BE49-F238E27FC236}">
                <a16:creationId xmlns:a16="http://schemas.microsoft.com/office/drawing/2014/main" id="{FE7DACCA-3D02-6596-732A-12DC63B00F3E}"/>
              </a:ext>
            </a:extLst>
          </p:cNvPr>
          <p:cNvPicPr>
            <a:picLocks noChangeAspect="1"/>
          </p:cNvPicPr>
          <p:nvPr/>
        </p:nvPicPr>
        <p:blipFill>
          <a:blip r:embed="rId5"/>
          <a:stretch>
            <a:fillRect/>
          </a:stretch>
        </p:blipFill>
        <p:spPr>
          <a:xfrm>
            <a:off x="10300352" y="4954549"/>
            <a:ext cx="649357" cy="649357"/>
          </a:xfrm>
          <a:prstGeom prst="rect">
            <a:avLst/>
          </a:prstGeom>
        </p:spPr>
      </p:pic>
      <p:pic>
        <p:nvPicPr>
          <p:cNvPr id="5" name="Picture 9" descr="A picture containing graphics, design&#10;&#10;Description automatically generated">
            <a:extLst>
              <a:ext uri="{FF2B5EF4-FFF2-40B4-BE49-F238E27FC236}">
                <a16:creationId xmlns:a16="http://schemas.microsoft.com/office/drawing/2014/main" id="{A8718E19-DBE3-769A-2036-742292BAE2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379308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a:t>Intelligent Automation Is Unlocking</a:t>
            </a:r>
            <a:br>
              <a:rPr lang="en-US"/>
            </a:br>
            <a:r>
              <a:rPr lang="en-US" sz="2800">
                <a:solidFill>
                  <a:schemeClr val="accent2"/>
                </a:solidFill>
              </a:rPr>
              <a:t>Transformational Business Value for Utilities</a:t>
            </a:r>
            <a:endParaRPr lang="en-GB">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extLst>
              <p:ext uri="{D42A27DB-BD31-4B8C-83A1-F6EECF244321}">
                <p14:modId xmlns:p14="http://schemas.microsoft.com/office/powerpoint/2010/main" val="1607523776"/>
              </p:ext>
            </p:extLst>
          </p:nvPr>
        </p:nvGraphicFramePr>
        <p:xfrm>
          <a:off x="640079" y="1492923"/>
          <a:ext cx="11153334" cy="4735349"/>
        </p:xfrm>
        <a:graphic>
          <a:graphicData uri="http://schemas.openxmlformats.org/drawingml/2006/table">
            <a:tbl>
              <a:tblPr firstRow="1" bandRow="1">
                <a:tableStyleId>{2D5ABB26-0587-4C30-8999-92F81FD0307C}</a:tableStyleId>
              </a:tblPr>
              <a:tblGrid>
                <a:gridCol w="1845213">
                  <a:extLst>
                    <a:ext uri="{9D8B030D-6E8A-4147-A177-3AD203B41FA5}">
                      <a16:colId xmlns:a16="http://schemas.microsoft.com/office/drawing/2014/main" val="2839472965"/>
                    </a:ext>
                  </a:extLst>
                </a:gridCol>
                <a:gridCol w="2772508">
                  <a:extLst>
                    <a:ext uri="{9D8B030D-6E8A-4147-A177-3AD203B41FA5}">
                      <a16:colId xmlns:a16="http://schemas.microsoft.com/office/drawing/2014/main" val="2409610305"/>
                    </a:ext>
                  </a:extLst>
                </a:gridCol>
                <a:gridCol w="3767669">
                  <a:extLst>
                    <a:ext uri="{9D8B030D-6E8A-4147-A177-3AD203B41FA5}">
                      <a16:colId xmlns:a16="http://schemas.microsoft.com/office/drawing/2014/main" val="2956979084"/>
                    </a:ext>
                  </a:extLst>
                </a:gridCol>
                <a:gridCol w="2767944">
                  <a:extLst>
                    <a:ext uri="{9D8B030D-6E8A-4147-A177-3AD203B41FA5}">
                      <a16:colId xmlns:a16="http://schemas.microsoft.com/office/drawing/2014/main" val="1353351353"/>
                    </a:ext>
                  </a:extLst>
                </a:gridCol>
              </a:tblGrid>
              <a:tr h="1486990">
                <a:tc>
                  <a:txBody>
                    <a:bodyPr/>
                    <a:lstStyle/>
                    <a:p>
                      <a:r>
                        <a:rPr lang="en-US" sz="1600" b="1"/>
                        <a:t>Financial Sustainability</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u="none" strike="noStrike" noProof="0">
                          <a:solidFill>
                            <a:schemeClr val="bg1"/>
                          </a:solidFill>
                          <a:latin typeface="+mn-lt"/>
                        </a:rPr>
                        <a:t>$15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value delivered and 1.8 million hours back to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business per year</a:t>
                      </a:r>
                      <a:endParaRPr kumimoji="0" lang="en-US" sz="1600" b="0" i="0" u="none" strike="noStrike" kern="1200" cap="none" spc="0" normalizeH="0" baseline="0">
                        <a:ln>
                          <a:noFill/>
                        </a:ln>
                        <a:solidFill>
                          <a:srgbClr val="FFFFFF"/>
                        </a:solidFill>
                        <a:effectLst/>
                        <a:uLnTx/>
                        <a:uFillTx/>
                        <a:latin typeface="+mn-lt"/>
                        <a:ea typeface="+mn-lt"/>
                        <a:cs typeface="+mn-lt"/>
                      </a:endParaRP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“Intelligent automation is becoming</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increasingly embedded within our core operations – transforming the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way we work and the things we’re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able to do for our customers.”</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Fortune 500 US multi-energy company</a:t>
                      </a:r>
                      <a:endParaRPr lang="en-US" sz="16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r h="1557990">
                <a:tc>
                  <a:txBody>
                    <a:bodyPr/>
                    <a:lstStyle/>
                    <a:p>
                      <a:pPr lvl="0">
                        <a:buNone/>
                      </a:pPr>
                      <a:r>
                        <a:rPr lang="en-US" sz="1600" b="1"/>
                        <a:t>Customer 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88%</a:t>
                      </a:r>
                      <a:endParaRPr kumimoji="0" lang="en-US" sz="1800" b="0" i="0" u="none" strike="noStrike" kern="1200" cap="none" spc="0" normalizeH="0" baseline="0" noProof="0">
                        <a:ln>
                          <a:noFill/>
                        </a:ln>
                        <a:solidFill>
                          <a:srgbClr val="FFFFFF"/>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ea"/>
                          <a:cs typeface="+mn-cs"/>
                        </a:rPr>
                        <a:t>Decrease in time to complete a move-in request</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“Harz </a:t>
                      </a:r>
                      <a:r>
                        <a:rPr kumimoji="0" lang="en-US" sz="1600" b="0" i="0" u="none" strike="noStrike" kern="1200" cap="none" spc="0" normalizeH="0" baseline="0" noProof="0" err="1">
                          <a:ln>
                            <a:noFill/>
                          </a:ln>
                          <a:solidFill>
                            <a:srgbClr val="FFFFFF"/>
                          </a:solidFill>
                          <a:effectLst/>
                          <a:uLnTx/>
                          <a:uFillTx/>
                          <a:latin typeface="+mn-lt"/>
                          <a:ea typeface="+mn-lt"/>
                          <a:cs typeface="+mn-lt"/>
                        </a:rPr>
                        <a:t>Energie</a:t>
                      </a:r>
                      <a:r>
                        <a:rPr kumimoji="0" lang="en-US" sz="1600" b="0" i="0" u="none" strike="noStrike" kern="1200" cap="none" spc="0" normalizeH="0" baseline="0" noProof="0">
                          <a:ln>
                            <a:noFill/>
                          </a:ln>
                          <a:solidFill>
                            <a:srgbClr val="FFFFFF"/>
                          </a:solidFill>
                          <a:effectLst/>
                          <a:uLnTx/>
                          <a:uFillTx/>
                          <a:latin typeface="+mn-lt"/>
                          <a:ea typeface="+mn-lt"/>
                          <a:cs typeface="+mn-lt"/>
                        </a:rPr>
                        <a:t> is so happy with its results that it is now looking to extend the digital workforce into accounting, payment processing and meter reading.”</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Leading municipal energy supplier in Germany</a:t>
                      </a:r>
                      <a:endParaRPr lang="en-US" sz="1600"/>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78201654"/>
                  </a:ext>
                </a:extLst>
              </a:tr>
              <a:tr h="1690369">
                <a:tc>
                  <a:txBody>
                    <a:bodyPr/>
                    <a:lstStyle/>
                    <a:p>
                      <a:pPr lvl="0">
                        <a:buNone/>
                      </a:pPr>
                      <a:r>
                        <a:rPr lang="en-US" sz="1600" b="1"/>
                        <a:t>Organizational Agility and Resilience</a:t>
                      </a:r>
                    </a:p>
                    <a:p>
                      <a:pPr lvl="0">
                        <a:buNone/>
                      </a:pPr>
                      <a:endParaRPr lang="en-US" sz="1600" b="1"/>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250,000</a:t>
                      </a:r>
                    </a:p>
                    <a:p>
                      <a:pPr lvl="0" algn="ctr">
                        <a:buNone/>
                      </a:pPr>
                      <a:r>
                        <a:rPr lang="en-US" sz="1600" b="0">
                          <a:solidFill>
                            <a:schemeClr val="bg1"/>
                          </a:solidFill>
                        </a:rPr>
                        <a:t>Annualized hours savings across the business</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n-lt"/>
                          <a:ea typeface="+mn-lt"/>
                          <a:cs typeface="+mn-lt"/>
                        </a:rPr>
                        <a:t>“Now we can run processes more consistently. Previously, there were times when we wouldn’t be able to run processes because our employees didn’t have the time.”</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lgn="ctr">
                        <a:buNone/>
                      </a:pPr>
                      <a:endParaRPr lang="en-US" sz="1600" b="1"/>
                    </a:p>
                    <a:p>
                      <a:pPr lvl="0" algn="ctr">
                        <a:buNone/>
                      </a:pPr>
                      <a:endParaRPr lang="en-US" sz="1600" b="1"/>
                    </a:p>
                    <a:p>
                      <a:pPr lvl="0" algn="ctr">
                        <a:buNone/>
                      </a:pPr>
                      <a:endParaRPr lang="en-US" sz="1600" b="1"/>
                    </a:p>
                    <a:p>
                      <a:pPr lvl="0" algn="ctr">
                        <a:buNone/>
                      </a:pPr>
                      <a:r>
                        <a:rPr lang="en-US" sz="1600" b="1"/>
                        <a:t>Major diversified energy company with services in the US and Canada</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33576889"/>
                  </a:ext>
                </a:extLst>
              </a:tr>
            </a:tbl>
          </a:graphicData>
        </a:graphic>
      </p:graphicFrame>
      <p:pic>
        <p:nvPicPr>
          <p:cNvPr id="3" name="Picture 2">
            <a:extLst>
              <a:ext uri="{FF2B5EF4-FFF2-40B4-BE49-F238E27FC236}">
                <a16:creationId xmlns:a16="http://schemas.microsoft.com/office/drawing/2014/main" id="{25DFF10F-7509-B0E7-3460-734241DDAAB6}"/>
              </a:ext>
            </a:extLst>
          </p:cNvPr>
          <p:cNvPicPr>
            <a:picLocks noChangeAspect="1"/>
          </p:cNvPicPr>
          <p:nvPr/>
        </p:nvPicPr>
        <p:blipFill>
          <a:blip r:embed="rId3"/>
          <a:stretch>
            <a:fillRect/>
          </a:stretch>
        </p:blipFill>
        <p:spPr>
          <a:xfrm>
            <a:off x="9575800" y="1556423"/>
            <a:ext cx="1524000" cy="787400"/>
          </a:xfrm>
          <a:prstGeom prst="rect">
            <a:avLst/>
          </a:prstGeom>
        </p:spPr>
      </p:pic>
      <p:pic>
        <p:nvPicPr>
          <p:cNvPr id="4" name="Picture 3">
            <a:extLst>
              <a:ext uri="{FF2B5EF4-FFF2-40B4-BE49-F238E27FC236}">
                <a16:creationId xmlns:a16="http://schemas.microsoft.com/office/drawing/2014/main" id="{0884A962-24AC-3157-681F-9BF124C431F1}"/>
              </a:ext>
            </a:extLst>
          </p:cNvPr>
          <p:cNvPicPr>
            <a:picLocks noChangeAspect="1"/>
          </p:cNvPicPr>
          <p:nvPr/>
        </p:nvPicPr>
        <p:blipFill>
          <a:blip r:embed="rId4"/>
          <a:stretch>
            <a:fillRect/>
          </a:stretch>
        </p:blipFill>
        <p:spPr>
          <a:xfrm>
            <a:off x="9702800" y="3276600"/>
            <a:ext cx="1270000" cy="457200"/>
          </a:xfrm>
          <a:prstGeom prst="rect">
            <a:avLst/>
          </a:prstGeom>
        </p:spPr>
      </p:pic>
      <p:pic>
        <p:nvPicPr>
          <p:cNvPr id="1026" name="Picture 2">
            <a:extLst>
              <a:ext uri="{FF2B5EF4-FFF2-40B4-BE49-F238E27FC236}">
                <a16:creationId xmlns:a16="http://schemas.microsoft.com/office/drawing/2014/main" id="{CF641884-0B57-2F9C-063A-26073D88B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8050" y="4805018"/>
            <a:ext cx="1079500" cy="3695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A picture containing graphics, design&#10;&#10;Description automatically generated">
            <a:extLst>
              <a:ext uri="{FF2B5EF4-FFF2-40B4-BE49-F238E27FC236}">
                <a16:creationId xmlns:a16="http://schemas.microsoft.com/office/drawing/2014/main" id="{E91BAB4B-AE65-6D69-CBF4-7CDAB46C4E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162531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A9B4C3-7637-7742-10E6-CC4C6B20E084}"/>
              </a:ext>
            </a:extLst>
          </p:cNvPr>
          <p:cNvSpPr>
            <a:spLocks noGrp="1"/>
          </p:cNvSpPr>
          <p:nvPr>
            <p:ph type="title"/>
          </p:nvPr>
        </p:nvSpPr>
        <p:spPr/>
        <p:txBody>
          <a:bodyPr/>
          <a:lstStyle/>
          <a:p>
            <a:r>
              <a:rPr lang="en-US"/>
              <a:t>Intelligent Automation Is Unlocking</a:t>
            </a:r>
            <a:br>
              <a:rPr lang="en-US"/>
            </a:br>
            <a:r>
              <a:rPr lang="en-US" sz="2800">
                <a:solidFill>
                  <a:schemeClr val="accent2"/>
                </a:solidFill>
              </a:rPr>
              <a:t>Transformational Business Value</a:t>
            </a:r>
            <a:endParaRPr lang="en-GB" sz="2800">
              <a:solidFill>
                <a:schemeClr val="accent2"/>
              </a:solidFill>
            </a:endParaRPr>
          </a:p>
        </p:txBody>
      </p:sp>
      <p:graphicFrame>
        <p:nvGraphicFramePr>
          <p:cNvPr id="2" name="Table 3">
            <a:extLst>
              <a:ext uri="{FF2B5EF4-FFF2-40B4-BE49-F238E27FC236}">
                <a16:creationId xmlns:a16="http://schemas.microsoft.com/office/drawing/2014/main" id="{25A6652A-6A46-2E08-072E-A4FA832E2B18}"/>
              </a:ext>
            </a:extLst>
          </p:cNvPr>
          <p:cNvGraphicFramePr>
            <a:graphicFrameLocks noGrp="1"/>
          </p:cNvGraphicFramePr>
          <p:nvPr>
            <p:extLst>
              <p:ext uri="{D42A27DB-BD31-4B8C-83A1-F6EECF244321}">
                <p14:modId xmlns:p14="http://schemas.microsoft.com/office/powerpoint/2010/main" val="4188552622"/>
              </p:ext>
            </p:extLst>
          </p:nvPr>
        </p:nvGraphicFramePr>
        <p:xfrm>
          <a:off x="640079" y="1492207"/>
          <a:ext cx="11153334" cy="4561787"/>
        </p:xfrm>
        <a:graphic>
          <a:graphicData uri="http://schemas.openxmlformats.org/drawingml/2006/table">
            <a:tbl>
              <a:tblPr firstRow="1" bandRow="1">
                <a:tableStyleId>{2D5ABB26-0587-4C30-8999-92F81FD0307C}</a:tableStyleId>
              </a:tblPr>
              <a:tblGrid>
                <a:gridCol w="1845213">
                  <a:extLst>
                    <a:ext uri="{9D8B030D-6E8A-4147-A177-3AD203B41FA5}">
                      <a16:colId xmlns:a16="http://schemas.microsoft.com/office/drawing/2014/main" val="2839472965"/>
                    </a:ext>
                  </a:extLst>
                </a:gridCol>
                <a:gridCol w="2617883">
                  <a:extLst>
                    <a:ext uri="{9D8B030D-6E8A-4147-A177-3AD203B41FA5}">
                      <a16:colId xmlns:a16="http://schemas.microsoft.com/office/drawing/2014/main" val="2409610305"/>
                    </a:ext>
                  </a:extLst>
                </a:gridCol>
                <a:gridCol w="3922294">
                  <a:extLst>
                    <a:ext uri="{9D8B030D-6E8A-4147-A177-3AD203B41FA5}">
                      <a16:colId xmlns:a16="http://schemas.microsoft.com/office/drawing/2014/main" val="2956979084"/>
                    </a:ext>
                  </a:extLst>
                </a:gridCol>
                <a:gridCol w="2767944">
                  <a:extLst>
                    <a:ext uri="{9D8B030D-6E8A-4147-A177-3AD203B41FA5}">
                      <a16:colId xmlns:a16="http://schemas.microsoft.com/office/drawing/2014/main" val="1353351353"/>
                    </a:ext>
                  </a:extLst>
                </a:gridCol>
              </a:tblGrid>
              <a:tr h="837661">
                <a:tc>
                  <a:txBody>
                    <a:bodyPr/>
                    <a:lstStyle/>
                    <a:p>
                      <a:r>
                        <a:rPr lang="en-US" sz="1600" b="1"/>
                        <a:t>Profitability / EPS</a:t>
                      </a:r>
                    </a:p>
                  </a:txBody>
                  <a:tcPr marL="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u="none" strike="noStrike" noProof="0">
                          <a:solidFill>
                            <a:schemeClr val="bg1"/>
                          </a:solidFill>
                          <a:latin typeface="+mn-lt"/>
                        </a:rPr>
                        <a:t>$3.8 million</a:t>
                      </a:r>
                      <a:endParaRPr lang="en-US" sz="2800" b="0">
                        <a:solidFill>
                          <a:schemeClr val="bg1"/>
                        </a:solidFill>
                      </a:endParaRPr>
                    </a:p>
                  </a:txBody>
                  <a:tcPr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lvl="0" algn="l">
                        <a:lnSpc>
                          <a:spcPct val="100000"/>
                        </a:lnSpc>
                        <a:spcBef>
                          <a:spcPts val="0"/>
                        </a:spcBef>
                        <a:spcAft>
                          <a:spcPts val="0"/>
                        </a:spcAft>
                        <a:buNone/>
                      </a:pPr>
                      <a:r>
                        <a:rPr lang="en-US" sz="1800" b="0" i="0" u="none" strike="noStrike" noProof="0">
                          <a:solidFill>
                            <a:schemeClr val="bg1"/>
                          </a:solidFill>
                          <a:latin typeface="+mn-lt"/>
                        </a:rPr>
                        <a:t>Revenue contribution by reducing customer attrition </a:t>
                      </a:r>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buNone/>
                      </a:pPr>
                      <a:r>
                        <a:rPr lang="en-US" sz="1200" b="0"/>
                        <a:t>Financial Services</a:t>
                      </a:r>
                    </a:p>
                    <a:p>
                      <a:pPr lvl="0">
                        <a:buNone/>
                      </a:pPr>
                      <a:r>
                        <a:rPr lang="en-US" sz="1800" b="1"/>
                        <a:t>ATB Financial </a:t>
                      </a:r>
                      <a:endParaRPr lang="en-US" sz="1800"/>
                    </a:p>
                  </a:txBody>
                  <a:tcPr marL="180000" anchor="ctr">
                    <a:lnL>
                      <a:noFill/>
                    </a:lnL>
                    <a:lnR>
                      <a:noFill/>
                    </a:lnR>
                    <a:lnT w="3175" cap="flat" cmpd="sng" algn="ctr">
                      <a:solidFill>
                        <a:schemeClr val="tx1">
                          <a:lumMod val="75000"/>
                          <a:lumOff val="25000"/>
                        </a:schemeClr>
                      </a:solidFill>
                      <a:prstDash val="solid"/>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2519873"/>
                  </a:ext>
                </a:extLst>
              </a:tr>
              <a:tr h="837661">
                <a:tc>
                  <a:txBody>
                    <a:bodyPr/>
                    <a:lstStyle/>
                    <a:p>
                      <a:r>
                        <a:rPr lang="en-US" sz="1600" b="1"/>
                        <a:t>Driving Change</a:t>
                      </a:r>
                      <a:br>
                        <a:rPr lang="en-US" sz="1600" b="1"/>
                      </a:br>
                      <a:r>
                        <a:rPr lang="en-US" sz="1600" b="1"/>
                        <a:t>&amp; Innovation</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a:solidFill>
                            <a:schemeClr val="bg1"/>
                          </a:solidFill>
                        </a:rPr>
                        <a:t>£1 million</a:t>
                      </a: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lvl="0" algn="l">
                        <a:lnSpc>
                          <a:spcPct val="100000"/>
                        </a:lnSpc>
                        <a:spcBef>
                          <a:spcPts val="0"/>
                        </a:spcBef>
                        <a:spcAft>
                          <a:spcPts val="0"/>
                        </a:spcAft>
                        <a:buNone/>
                      </a:pPr>
                      <a:r>
                        <a:rPr lang="en-US" sz="1800" b="0" i="0" u="none" strike="noStrike" noProof="0">
                          <a:solidFill>
                            <a:schemeClr val="bg1"/>
                          </a:solidFill>
                          <a:latin typeface="Arial Nova"/>
                        </a:rPr>
                        <a:t>Business value by driving a culture of continual innovation</a:t>
                      </a:r>
                      <a:r>
                        <a:rPr lang="en-US" sz="1800" b="1" i="0" u="none" strike="noStrike" noProof="0">
                          <a:solidFill>
                            <a:schemeClr val="bg1"/>
                          </a:solidFill>
                          <a:latin typeface="Arial Nova"/>
                        </a:rPr>
                        <a:t> </a:t>
                      </a:r>
                      <a:endParaRPr lang="en-US" sz="1800" b="0" i="0" u="none" strike="noStrike" noProof="0">
                        <a:solidFill>
                          <a:schemeClr val="bg1"/>
                        </a:solidFill>
                        <a:latin typeface="Arial Nova"/>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buNone/>
                      </a:pPr>
                      <a:r>
                        <a:rPr lang="en-US" sz="1200" b="0" i="0" u="none" strike="noStrike" noProof="0">
                          <a:latin typeface="Arial Nova"/>
                        </a:rPr>
                        <a:t>Manufacturing</a:t>
                      </a:r>
                      <a:endParaRPr lang="en-US" sz="1200" b="0"/>
                    </a:p>
                    <a:p>
                      <a:pPr lvl="0">
                        <a:buNone/>
                      </a:pPr>
                      <a:r>
                        <a:rPr lang="en-US" sz="1800" b="1" i="0" u="none" strike="noStrike" noProof="0">
                          <a:latin typeface="Arial Nova"/>
                        </a:rPr>
                        <a:t>Jaguar Land Rover </a:t>
                      </a:r>
                      <a:endParaRPr lang="en-US" sz="1400" b="0" i="0" u="none" strike="noStrike" noProof="0">
                        <a:latin typeface="Arial Nova"/>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78201654"/>
                  </a:ext>
                </a:extLst>
              </a:tr>
              <a:tr h="837661">
                <a:tc>
                  <a:txBody>
                    <a:bodyPr/>
                    <a:lstStyle/>
                    <a:p>
                      <a:pPr lvl="0">
                        <a:buNone/>
                      </a:pPr>
                      <a:r>
                        <a:rPr lang="en-US" sz="1600" b="1"/>
                        <a:t>Productivity</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800" b="1">
                          <a:solidFill>
                            <a:schemeClr val="bg1"/>
                          </a:solidFill>
                        </a:rPr>
                        <a:t>300%</a:t>
                      </a:r>
                      <a:endParaRPr lang="en-US" sz="2800" b="0" i="0" u="none" strike="noStrike" noProof="0">
                        <a:solidFill>
                          <a:schemeClr val="bg1"/>
                        </a:solidFill>
                        <a:latin typeface="Arial Nova"/>
                      </a:endParaRP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lvl="0" algn="l">
                        <a:lnSpc>
                          <a:spcPct val="100000"/>
                        </a:lnSpc>
                        <a:spcBef>
                          <a:spcPts val="0"/>
                        </a:spcBef>
                        <a:spcAft>
                          <a:spcPts val="0"/>
                        </a:spcAft>
                        <a:buNone/>
                      </a:pPr>
                      <a:r>
                        <a:rPr lang="en-US" sz="1800" b="0" i="0" u="none" strike="noStrike" noProof="0">
                          <a:solidFill>
                            <a:schemeClr val="bg1"/>
                          </a:solidFill>
                          <a:latin typeface="Arial Nova"/>
                        </a:rPr>
                        <a:t>Increase in customer support productivity</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buNone/>
                      </a:pPr>
                      <a:r>
                        <a:rPr lang="en-US" sz="1200" b="0"/>
                        <a:t>Telecommunications</a:t>
                      </a:r>
                    </a:p>
                    <a:p>
                      <a:pPr lvl="0">
                        <a:buNone/>
                      </a:pPr>
                      <a:r>
                        <a:rPr lang="en-US" sz="1800" b="1"/>
                        <a:t>Telefonica</a:t>
                      </a:r>
                      <a:endParaRPr lang="en-US" sz="1800"/>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09394248"/>
                  </a:ext>
                </a:extLst>
              </a:tr>
              <a:tr h="1109769">
                <a:tc>
                  <a:txBody>
                    <a:bodyPr/>
                    <a:lstStyle/>
                    <a:p>
                      <a:pPr lvl="0">
                        <a:buNone/>
                      </a:pPr>
                      <a:r>
                        <a:rPr lang="en-US" sz="1600" b="1"/>
                        <a:t>Customer</a:t>
                      </a:r>
                      <a:br>
                        <a:rPr lang="en-US" sz="1600" b="1"/>
                      </a:br>
                      <a:r>
                        <a:rPr lang="en-US" sz="1600" b="1"/>
                        <a:t>Experience</a:t>
                      </a:r>
                    </a:p>
                  </a:txBody>
                  <a:tcPr marL="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lvl="0" algn="ctr">
                        <a:buNone/>
                      </a:pPr>
                      <a:r>
                        <a:rPr lang="en-US" sz="1800" b="0">
                          <a:solidFill>
                            <a:schemeClr val="bg1"/>
                          </a:solidFill>
                        </a:rPr>
                        <a:t>“</a:t>
                      </a:r>
                      <a:r>
                        <a:rPr lang="en-US" sz="1800" b="0" i="0" u="none" strike="noStrike" noProof="0">
                          <a:solidFill>
                            <a:schemeClr val="bg1"/>
                          </a:solidFill>
                          <a:latin typeface="Arial Nova"/>
                        </a:rPr>
                        <a:t>The ultimate goal is to give capacity back to our frontline care delivery teams .... to focus toward that human element providing clinical care</a:t>
                      </a:r>
                      <a:r>
                        <a:rPr lang="en-US" sz="1800" b="0">
                          <a:solidFill>
                            <a:schemeClr val="bg1"/>
                          </a:solidFill>
                        </a:rPr>
                        <a:t>.”</a:t>
                      </a:r>
                      <a:endParaRPr lang="en-US" sz="2000" b="0">
                        <a:solidFill>
                          <a:schemeClr val="bg1"/>
                        </a:solidFill>
                      </a:endParaRPr>
                    </a:p>
                  </a:txBody>
                  <a:tcPr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lvl="0" algn="l">
                        <a:buNone/>
                      </a:pPr>
                      <a:endParaRPr lang="en-US" sz="1600" b="0">
                        <a:solidFill>
                          <a:schemeClr val="bg1"/>
                        </a:solidFill>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lvl="0">
                        <a:buNone/>
                      </a:pPr>
                      <a:r>
                        <a:rPr lang="en-US" sz="1200" b="0"/>
                        <a:t>Healthcare</a:t>
                      </a:r>
                    </a:p>
                    <a:p>
                      <a:pPr lvl="0">
                        <a:buNone/>
                      </a:pPr>
                      <a:r>
                        <a:rPr lang="en-US" sz="1800" b="1"/>
                        <a:t>Alberta Health Services</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28575"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82993956"/>
                  </a:ext>
                </a:extLst>
              </a:tr>
              <a:tr h="939035">
                <a:tc>
                  <a:txBody>
                    <a:bodyPr/>
                    <a:lstStyle/>
                    <a:p>
                      <a:r>
                        <a:rPr lang="en-US" sz="1600" b="1"/>
                        <a:t>Employee</a:t>
                      </a:r>
                      <a:br>
                        <a:rPr lang="en-US" sz="1600" b="1"/>
                      </a:br>
                      <a:r>
                        <a:rPr lang="en-US" sz="1600" b="1"/>
                        <a:t>Engagement</a:t>
                      </a:r>
                    </a:p>
                  </a:txBody>
                  <a:tcPr marL="0" anchor="ctr">
                    <a:lnL>
                      <a:noFill/>
                    </a:lnL>
                    <a:lnR>
                      <a:noFill/>
                    </a:lnR>
                    <a:lnT w="28575" cap="flat" cmpd="sng" algn="ctr">
                      <a:solidFill>
                        <a:schemeClr val="bg2">
                          <a:lumMod val="75000"/>
                        </a:schemeClr>
                      </a:solidFill>
                      <a:prstDash val="sysDot"/>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lvl="0" algn="ctr">
                        <a:buNone/>
                      </a:pPr>
                      <a:r>
                        <a:rPr lang="en-US" sz="1800" b="0">
                          <a:solidFill>
                            <a:schemeClr val="bg1"/>
                          </a:solidFill>
                        </a:rPr>
                        <a:t>“We want our employees to be on the edge of innovation — driving creativity and opportunities.”</a:t>
                      </a:r>
                    </a:p>
                  </a:txBody>
                  <a:tcPr anchor="ctr">
                    <a:lnL>
                      <a:noFill/>
                    </a:lnL>
                    <a:lnR>
                      <a:noFill/>
                    </a:lnR>
                    <a:lnT w="28575" cap="flat" cmpd="sng" algn="ctr">
                      <a:solidFill>
                        <a:schemeClr val="bg2">
                          <a:lumMod val="75000"/>
                        </a:schemeClr>
                      </a:solidFill>
                      <a:prstDash val="sysDot"/>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lvl="0" algn="l">
                        <a:buNone/>
                      </a:pPr>
                      <a:endParaRPr lang="en-US" sz="2400" b="1">
                        <a:solidFill>
                          <a:schemeClr val="bg1"/>
                        </a:solidFill>
                      </a:endParaRPr>
                    </a:p>
                  </a:txBody>
                  <a:tcPr marL="180000" anchor="ctr">
                    <a:lnL>
                      <a:noFill/>
                    </a:lnL>
                    <a:lnR>
                      <a:noFill/>
                    </a:lnR>
                    <a:lnT w="28575" cap="flat" cmpd="sng" algn="ctr">
                      <a:solidFill>
                        <a:schemeClr val="bg2">
                          <a:lumMod val="75000"/>
                        </a:schemeClr>
                      </a:solidFill>
                      <a:prstDash val="sysDot"/>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15F44"/>
                    </a:solidFill>
                  </a:tcPr>
                </a:tc>
                <a:tc>
                  <a:txBody>
                    <a:bodyPr/>
                    <a:lstStyle/>
                    <a:p>
                      <a:pPr marL="0" lvl="0" indent="0">
                        <a:buNone/>
                      </a:pPr>
                      <a:r>
                        <a:rPr lang="en-US" sz="1200"/>
                        <a:t>Manufacturing</a:t>
                      </a:r>
                    </a:p>
                    <a:p>
                      <a:pPr marL="0" lvl="0" indent="0">
                        <a:buNone/>
                      </a:pPr>
                      <a:r>
                        <a:rPr lang="en-US" sz="1800" b="1"/>
                        <a:t>Coca-Cola</a:t>
                      </a:r>
                    </a:p>
                  </a:txBody>
                  <a:tcPr marL="180000" anchor="ctr">
                    <a:lnL>
                      <a:noFill/>
                    </a:lnL>
                    <a:lnR>
                      <a:noFill/>
                    </a:lnR>
                    <a:lnT w="28575" cap="flat" cmpd="sng" algn="ctr">
                      <a:solidFill>
                        <a:schemeClr val="bg2">
                          <a:lumMod val="75000"/>
                        </a:schemeClr>
                      </a:solidFill>
                      <a:prstDash val="sysDot"/>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06031640"/>
                  </a:ext>
                </a:extLst>
              </a:tr>
            </a:tbl>
          </a:graphicData>
        </a:graphic>
      </p:graphicFrame>
      <p:pic>
        <p:nvPicPr>
          <p:cNvPr id="3" name="Picture 9" descr="A picture containing graphics, design&#10;&#10;Description automatically generated">
            <a:extLst>
              <a:ext uri="{FF2B5EF4-FFF2-40B4-BE49-F238E27FC236}">
                <a16:creationId xmlns:a16="http://schemas.microsoft.com/office/drawing/2014/main" id="{6A1AF5AD-2BFB-5D0D-11D5-07C1A231DC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109563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3E993A7D-1C77-54EB-7912-5F6B0DE73F92}"/>
              </a:ext>
            </a:extLst>
          </p:cNvPr>
          <p:cNvPicPr>
            <a:picLocks noChangeAspect="1"/>
          </p:cNvPicPr>
          <p:nvPr/>
        </p:nvPicPr>
        <p:blipFill rotWithShape="1">
          <a:blip r:embed="rId2">
            <a:extLst>
              <a:ext uri="{28A0092B-C50C-407E-A947-70E740481C1C}">
                <a14:useLocalDpi xmlns:a14="http://schemas.microsoft.com/office/drawing/2010/main" val="0"/>
              </a:ext>
            </a:extLst>
          </a:blip>
          <a:srcRect b="1316"/>
          <a:stretch/>
        </p:blipFill>
        <p:spPr>
          <a:xfrm>
            <a:off x="20" y="10"/>
            <a:ext cx="12191980" cy="6857990"/>
          </a:xfrm>
          <a:prstGeom prst="rect">
            <a:avLst/>
          </a:prstGeom>
          <a:noFill/>
        </p:spPr>
      </p:pic>
      <p:sp>
        <p:nvSpPr>
          <p:cNvPr id="3" name="Slide Number Placeholder 2" hidden="1">
            <a:extLst>
              <a:ext uri="{FF2B5EF4-FFF2-40B4-BE49-F238E27FC236}">
                <a16:creationId xmlns:a16="http://schemas.microsoft.com/office/drawing/2014/main" id="{EB63B707-02BA-FEDA-7311-B5383E619686}"/>
              </a:ext>
            </a:extLst>
          </p:cNvPr>
          <p:cNvSpPr>
            <a:spLocks noGrp="1"/>
          </p:cNvSpPr>
          <p:nvPr>
            <p:ph type="sldNum" sz="quarter" idx="11"/>
          </p:nvPr>
        </p:nvSpPr>
        <p:spPr/>
        <p:txBody>
          <a:bodyPr/>
          <a:lstStyle/>
          <a:p>
            <a:pPr>
              <a:spcAft>
                <a:spcPts val="600"/>
              </a:spcAft>
            </a:pPr>
            <a:fld id="{4B0EDFBC-7666-BA46-8E94-F83EDA5B5493}" type="slidenum">
              <a:rPr lang="en-US" smtClean="0"/>
              <a:pPr>
                <a:spcAft>
                  <a:spcPts val="600"/>
                </a:spcAft>
              </a:pPr>
              <a:t>59</a:t>
            </a:fld>
            <a:endParaRPr lang="en-US"/>
          </a:p>
        </p:txBody>
      </p:sp>
    </p:spTree>
    <p:extLst>
      <p:ext uri="{BB962C8B-B14F-4D97-AF65-F5344CB8AC3E}">
        <p14:creationId xmlns:p14="http://schemas.microsoft.com/office/powerpoint/2010/main" val="77803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 Placeholder 2">
            <a:extLst>
              <a:ext uri="{FF2B5EF4-FFF2-40B4-BE49-F238E27FC236}">
                <a16:creationId xmlns:a16="http://schemas.microsoft.com/office/drawing/2014/main" id="{CB994A96-6C57-4058-9711-0CBAAC7C7632}"/>
              </a:ext>
            </a:extLst>
          </p:cNvPr>
          <p:cNvSpPr txBox="1">
            <a:spLocks/>
          </p:cNvSpPr>
          <p:nvPr/>
        </p:nvSpPr>
        <p:spPr>
          <a:xfrm>
            <a:off x="315050" y="899200"/>
            <a:ext cx="7259068" cy="654996"/>
          </a:xfrm>
          <a:prstGeom prst="rect">
            <a:avLst/>
          </a:prstGeom>
        </p:spPr>
        <p:txBody>
          <a:bodyPr vert="horz" lIns="90348" tIns="45174" rIns="90348" bIns="45174" rtlCol="0">
            <a:normAutofit/>
          </a:bodyPr>
          <a:lstStyle>
            <a:lvl1pPr marL="0" indent="0" algn="l" defTabSz="914400" rtl="0" eaLnBrk="1" latinLnBrk="0" hangingPunct="1">
              <a:lnSpc>
                <a:spcPct val="90000"/>
              </a:lnSpc>
              <a:spcBef>
                <a:spcPts val="1000"/>
              </a:spcBef>
              <a:buFont typeface="Arial"/>
              <a:buNone/>
              <a:defRPr sz="2200" kern="1200" baseline="0">
                <a:solidFill>
                  <a:schemeClr val="tx1">
                    <a:lumMod val="50000"/>
                    <a:lumOff val="50000"/>
                  </a:schemeClr>
                </a:solidFill>
                <a:latin typeface="+mj-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1580" b="1"/>
          </a:p>
        </p:txBody>
      </p:sp>
      <p:sp>
        <p:nvSpPr>
          <p:cNvPr id="212" name="Rectangle 106">
            <a:extLst>
              <a:ext uri="{FF2B5EF4-FFF2-40B4-BE49-F238E27FC236}">
                <a16:creationId xmlns:a16="http://schemas.microsoft.com/office/drawing/2014/main" id="{3F795902-9F48-FA24-98FA-F118DACEB7F9}"/>
              </a:ext>
            </a:extLst>
          </p:cNvPr>
          <p:cNvSpPr/>
          <p:nvPr/>
        </p:nvSpPr>
        <p:spPr>
          <a:xfrm>
            <a:off x="429565" y="1875603"/>
            <a:ext cx="2618634" cy="3256341"/>
          </a:xfrm>
          <a:prstGeom prst="rect">
            <a:avLst/>
          </a:prstGeom>
        </p:spPr>
        <p:txBody>
          <a:bodyPr wrap="square">
            <a:spAutoFit/>
          </a:bodyPr>
          <a:lstStyle/>
          <a:p>
            <a:pPr marL="179153" indent="-179153">
              <a:lnSpc>
                <a:spcPct val="150000"/>
              </a:lnSpc>
              <a:buFont typeface="Arial" panose="020B0604020202020204" pitchFamily="34" charset="0"/>
              <a:buChar char="•"/>
            </a:pPr>
            <a:r>
              <a:rPr lang="pt-BR" sz="1385" dirty="0">
                <a:solidFill>
                  <a:srgbClr val="162D41"/>
                </a:solidFill>
                <a:latin typeface="Gilroy" panose="00000500000000000000" pitchFamily="50" charset="0"/>
              </a:rPr>
              <a:t>Operações na Argentina, Brasil, Colômbia, EUA e Inglaterra
+ 60 Clientes 
+ 100 Programas de Consultoria e Implementação em RPA/AI na maioria dos países da América.
+ 1.000 licenças vendidas (Blue </a:t>
            </a:r>
            <a:r>
              <a:rPr lang="pt-BR" sz="1385" dirty="0" err="1">
                <a:solidFill>
                  <a:srgbClr val="162D41"/>
                </a:solidFill>
                <a:latin typeface="Gilroy" panose="00000500000000000000" pitchFamily="50" charset="0"/>
              </a:rPr>
              <a:t>Prism</a:t>
            </a:r>
            <a:r>
              <a:rPr lang="pt-BR" sz="1385" dirty="0">
                <a:solidFill>
                  <a:srgbClr val="162D41"/>
                </a:solidFill>
                <a:latin typeface="Gilroy" panose="00000500000000000000" pitchFamily="50" charset="0"/>
              </a:rPr>
              <a:t>, Automation </a:t>
            </a:r>
            <a:r>
              <a:rPr lang="pt-BR" sz="1385" dirty="0" err="1">
                <a:solidFill>
                  <a:srgbClr val="162D41"/>
                </a:solidFill>
                <a:latin typeface="Gilroy" panose="00000500000000000000" pitchFamily="50" charset="0"/>
              </a:rPr>
              <a:t>Anywhere</a:t>
            </a:r>
            <a:r>
              <a:rPr lang="pt-BR" sz="1385" dirty="0">
                <a:solidFill>
                  <a:srgbClr val="162D41"/>
                </a:solidFill>
                <a:latin typeface="Gilroy" panose="00000500000000000000" pitchFamily="50" charset="0"/>
              </a:rPr>
              <a:t>, </a:t>
            </a:r>
            <a:r>
              <a:rPr lang="pt-BR" sz="1385" dirty="0" err="1">
                <a:solidFill>
                  <a:srgbClr val="162D41"/>
                </a:solidFill>
                <a:latin typeface="Gilroy" panose="00000500000000000000" pitchFamily="50" charset="0"/>
              </a:rPr>
              <a:t>UiPath</a:t>
            </a:r>
            <a:r>
              <a:rPr lang="pt-BR" sz="1385" dirty="0">
                <a:solidFill>
                  <a:srgbClr val="162D41"/>
                </a:solidFill>
                <a:latin typeface="Gilroy" panose="00000500000000000000" pitchFamily="50" charset="0"/>
              </a:rPr>
              <a:t> e </a:t>
            </a:r>
            <a:r>
              <a:rPr lang="pt-BR" sz="1385" dirty="0" err="1">
                <a:solidFill>
                  <a:srgbClr val="162D41"/>
                </a:solidFill>
                <a:latin typeface="Gilroy" panose="00000500000000000000" pitchFamily="50" charset="0"/>
              </a:rPr>
              <a:t>Abbyy</a:t>
            </a:r>
            <a:r>
              <a:rPr lang="pt-BR" sz="1385" dirty="0">
                <a:solidFill>
                  <a:srgbClr val="162D41"/>
                </a:solidFill>
                <a:latin typeface="Gilroy" panose="00000500000000000000" pitchFamily="50" charset="0"/>
              </a:rPr>
              <a:t>)</a:t>
            </a:r>
            <a:endParaRPr lang="es-AR" sz="1385" dirty="0">
              <a:solidFill>
                <a:srgbClr val="162D41"/>
              </a:solidFill>
              <a:latin typeface="Gilroy" panose="00000500000000000000" pitchFamily="50" charset="0"/>
            </a:endParaRPr>
          </a:p>
        </p:txBody>
      </p:sp>
      <p:sp>
        <p:nvSpPr>
          <p:cNvPr id="217" name="Title 62">
            <a:extLst>
              <a:ext uri="{FF2B5EF4-FFF2-40B4-BE49-F238E27FC236}">
                <a16:creationId xmlns:a16="http://schemas.microsoft.com/office/drawing/2014/main" id="{2ECF4ABA-C9ED-49AA-EBEE-FA80EFD3AFFC}"/>
              </a:ext>
            </a:extLst>
          </p:cNvPr>
          <p:cNvSpPr>
            <a:spLocks noGrp="1"/>
          </p:cNvSpPr>
          <p:nvPr>
            <p:ph type="title"/>
          </p:nvPr>
        </p:nvSpPr>
        <p:spPr>
          <a:xfrm>
            <a:off x="653658" y="410428"/>
            <a:ext cx="10820320" cy="480191"/>
          </a:xfrm>
        </p:spPr>
        <p:txBody>
          <a:bodyPr>
            <a:normAutofit/>
          </a:bodyPr>
          <a:lstStyle/>
          <a:p>
            <a:pPr defTabSz="903475"/>
            <a:r>
              <a:rPr lang="pt-BR" kern="1200">
                <a:solidFill>
                  <a:srgbClr val="00CCE5"/>
                </a:solidFill>
                <a:latin typeface="Gilroy Bold" panose="00000800000000000000" pitchFamily="50" charset="0"/>
                <a:cs typeface="+mj-cs"/>
              </a:rPr>
              <a:t>Alguns dos nossos clientes na américa latina</a:t>
            </a:r>
          </a:p>
        </p:txBody>
      </p:sp>
      <p:sp>
        <p:nvSpPr>
          <p:cNvPr id="218" name="Text Placeholder 6">
            <a:extLst>
              <a:ext uri="{FF2B5EF4-FFF2-40B4-BE49-F238E27FC236}">
                <a16:creationId xmlns:a16="http://schemas.microsoft.com/office/drawing/2014/main" id="{CA0F0FA1-8986-A6A3-9888-E84D3DA07813}"/>
              </a:ext>
            </a:extLst>
          </p:cNvPr>
          <p:cNvSpPr>
            <a:spLocks noGrp="1"/>
          </p:cNvSpPr>
          <p:nvPr>
            <p:ph type="body" idx="1"/>
          </p:nvPr>
        </p:nvSpPr>
        <p:spPr>
          <a:xfrm>
            <a:off x="659838" y="939845"/>
            <a:ext cx="10820320" cy="355697"/>
          </a:xfrm>
        </p:spPr>
        <p:txBody>
          <a:bodyPr vert="horz" wrap="square" lIns="0" tIns="0" rIns="0" bIns="0" rtlCol="0" anchor="t">
            <a:normAutofit/>
          </a:bodyPr>
          <a:lstStyle/>
          <a:p>
            <a:r>
              <a:rPr lang="pt-BR">
                <a:solidFill>
                  <a:srgbClr val="162D41"/>
                </a:solidFill>
                <a:latin typeface="Gilroy" panose="00000500000000000000" pitchFamily="50" charset="0"/>
              </a:rPr>
              <a:t>Alguns dos clientes dos serviços de RPA e IA da nossa equipe da América Latina</a:t>
            </a:r>
          </a:p>
        </p:txBody>
      </p:sp>
      <p:pic>
        <p:nvPicPr>
          <p:cNvPr id="6" name="Picture 2">
            <a:extLst>
              <a:ext uri="{FF2B5EF4-FFF2-40B4-BE49-F238E27FC236}">
                <a16:creationId xmlns:a16="http://schemas.microsoft.com/office/drawing/2014/main" id="{3D289A28-13F8-3EFA-3130-A27BCE250C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2194" t="21770" r="14973" b="63000"/>
          <a:stretch/>
        </p:blipFill>
        <p:spPr>
          <a:xfrm>
            <a:off x="3973950" y="2223982"/>
            <a:ext cx="757380" cy="510609"/>
          </a:xfrm>
          <a:prstGeom prst="rect">
            <a:avLst/>
          </a:prstGeom>
        </p:spPr>
      </p:pic>
      <p:pic>
        <p:nvPicPr>
          <p:cNvPr id="7" name="Picture 6">
            <a:extLst>
              <a:ext uri="{FF2B5EF4-FFF2-40B4-BE49-F238E27FC236}">
                <a16:creationId xmlns:a16="http://schemas.microsoft.com/office/drawing/2014/main" id="{BA725E3F-F055-56D8-7DBF-6C33BB31C68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51512" y="3551136"/>
            <a:ext cx="739667" cy="455121"/>
          </a:xfrm>
          <a:prstGeom prst="rect">
            <a:avLst/>
          </a:prstGeom>
        </p:spPr>
      </p:pic>
      <p:pic>
        <p:nvPicPr>
          <p:cNvPr id="8" name="Picture 7">
            <a:extLst>
              <a:ext uri="{FF2B5EF4-FFF2-40B4-BE49-F238E27FC236}">
                <a16:creationId xmlns:a16="http://schemas.microsoft.com/office/drawing/2014/main" id="{DF2F7608-2640-4E25-1CC2-1C97917902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73325" y="4872308"/>
            <a:ext cx="780392" cy="509831"/>
          </a:xfrm>
          <a:prstGeom prst="rect">
            <a:avLst/>
          </a:prstGeom>
        </p:spPr>
      </p:pic>
      <p:pic>
        <p:nvPicPr>
          <p:cNvPr id="11" name="Picture 10">
            <a:extLst>
              <a:ext uri="{FF2B5EF4-FFF2-40B4-BE49-F238E27FC236}">
                <a16:creationId xmlns:a16="http://schemas.microsoft.com/office/drawing/2014/main" id="{BE526515-1024-8141-B2A4-B3388D59F4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63722" y="4348646"/>
            <a:ext cx="775344" cy="261842"/>
          </a:xfrm>
          <a:prstGeom prst="rect">
            <a:avLst/>
          </a:prstGeom>
          <a:noFill/>
          <a:ln w="9525">
            <a:noFill/>
          </a:ln>
        </p:spPr>
      </p:pic>
      <p:pic>
        <p:nvPicPr>
          <p:cNvPr id="17" name="Picture 16">
            <a:extLst>
              <a:ext uri="{FF2B5EF4-FFF2-40B4-BE49-F238E27FC236}">
                <a16:creationId xmlns:a16="http://schemas.microsoft.com/office/drawing/2014/main" id="{D2708FC7-6207-D384-90CA-DCEBA11754C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428143" y="4328264"/>
            <a:ext cx="705960" cy="337006"/>
          </a:xfrm>
          <a:prstGeom prst="rect">
            <a:avLst/>
          </a:prstGeom>
        </p:spPr>
      </p:pic>
      <p:pic>
        <p:nvPicPr>
          <p:cNvPr id="22" name="Picture 21">
            <a:extLst>
              <a:ext uri="{FF2B5EF4-FFF2-40B4-BE49-F238E27FC236}">
                <a16:creationId xmlns:a16="http://schemas.microsoft.com/office/drawing/2014/main" id="{A82B041E-AC30-C942-7503-279388DDFD9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5581" t="5741" r="9636" b="2584"/>
          <a:stretch/>
        </p:blipFill>
        <p:spPr>
          <a:xfrm>
            <a:off x="8517921" y="2826588"/>
            <a:ext cx="748367" cy="501055"/>
          </a:xfrm>
          <a:prstGeom prst="rect">
            <a:avLst/>
          </a:prstGeom>
          <a:noFill/>
        </p:spPr>
      </p:pic>
      <p:pic>
        <p:nvPicPr>
          <p:cNvPr id="23" name="Picture 22">
            <a:extLst>
              <a:ext uri="{FF2B5EF4-FFF2-40B4-BE49-F238E27FC236}">
                <a16:creationId xmlns:a16="http://schemas.microsoft.com/office/drawing/2014/main" id="{B90E51EB-8767-B0F2-40F7-BDC83C2F174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531759" y="4901879"/>
            <a:ext cx="781766" cy="500962"/>
          </a:xfrm>
          <a:prstGeom prst="rect">
            <a:avLst/>
          </a:prstGeom>
          <a:solidFill>
            <a:schemeClr val="bg1"/>
          </a:solidFill>
        </p:spPr>
      </p:pic>
      <p:grpSp>
        <p:nvGrpSpPr>
          <p:cNvPr id="24" name="11 Grupo">
            <a:extLst>
              <a:ext uri="{FF2B5EF4-FFF2-40B4-BE49-F238E27FC236}">
                <a16:creationId xmlns:a16="http://schemas.microsoft.com/office/drawing/2014/main" id="{9B7B10ED-FC5A-4DF5-A02A-01159CB7365D}"/>
              </a:ext>
            </a:extLst>
          </p:cNvPr>
          <p:cNvGrpSpPr/>
          <p:nvPr/>
        </p:nvGrpSpPr>
        <p:grpSpPr>
          <a:xfrm>
            <a:off x="6681175" y="5733654"/>
            <a:ext cx="673707" cy="171155"/>
            <a:chOff x="574675" y="207963"/>
            <a:chExt cx="776288" cy="192087"/>
          </a:xfrm>
          <a:solidFill>
            <a:srgbClr val="000000"/>
          </a:solidFill>
        </p:grpSpPr>
        <p:sp>
          <p:nvSpPr>
            <p:cNvPr id="27" name="Freeform 12">
              <a:extLst>
                <a:ext uri="{FF2B5EF4-FFF2-40B4-BE49-F238E27FC236}">
                  <a16:creationId xmlns:a16="http://schemas.microsoft.com/office/drawing/2014/main" id="{D3675991-E809-1AA0-17F1-54C21BB973A0}"/>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sz="1445" dirty="0"/>
            </a:p>
          </p:txBody>
        </p:sp>
        <p:sp>
          <p:nvSpPr>
            <p:cNvPr id="32" name="Freeform 14">
              <a:extLst>
                <a:ext uri="{FF2B5EF4-FFF2-40B4-BE49-F238E27FC236}">
                  <a16:creationId xmlns:a16="http://schemas.microsoft.com/office/drawing/2014/main" id="{FB2D4AEB-32C2-62FF-A75D-79DC1605CF9D}"/>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sz="1445" dirty="0"/>
            </a:p>
          </p:txBody>
        </p:sp>
        <p:sp>
          <p:nvSpPr>
            <p:cNvPr id="89" name="Freeform 17">
              <a:extLst>
                <a:ext uri="{FF2B5EF4-FFF2-40B4-BE49-F238E27FC236}">
                  <a16:creationId xmlns:a16="http://schemas.microsoft.com/office/drawing/2014/main" id="{AA121F95-FC20-28B1-60CC-B26798CAD6B7}"/>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sz="1445" dirty="0"/>
            </a:p>
          </p:txBody>
        </p:sp>
      </p:grpSp>
      <p:pic>
        <p:nvPicPr>
          <p:cNvPr id="104" name="Picture 103" descr="https://www.canvia.com/contents/web/img/logo-interna.png">
            <a:extLst>
              <a:ext uri="{FF2B5EF4-FFF2-40B4-BE49-F238E27FC236}">
                <a16:creationId xmlns:a16="http://schemas.microsoft.com/office/drawing/2014/main" id="{A143CF34-8794-D72E-014B-EB5F6F3C13C7}"/>
              </a:ext>
            </a:extLst>
          </p:cNvPr>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80000" y="4883085"/>
            <a:ext cx="684213" cy="171126"/>
          </a:xfrm>
          <a:prstGeom prst="rect">
            <a:avLst/>
          </a:prstGeom>
          <a:solidFill>
            <a:schemeClr val="bg1"/>
          </a:solidFill>
        </p:spPr>
      </p:pic>
      <p:pic>
        <p:nvPicPr>
          <p:cNvPr id="120" name="Picture 119">
            <a:extLst>
              <a:ext uri="{FF2B5EF4-FFF2-40B4-BE49-F238E27FC236}">
                <a16:creationId xmlns:a16="http://schemas.microsoft.com/office/drawing/2014/main" id="{469AC2C0-CD90-E7B4-F92C-43E0B61E2EF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10476" t="5632" r="10990" b="13468"/>
          <a:stretch/>
        </p:blipFill>
        <p:spPr>
          <a:xfrm>
            <a:off x="4924322" y="2222186"/>
            <a:ext cx="638018" cy="454484"/>
          </a:xfrm>
          <a:prstGeom prst="rect">
            <a:avLst/>
          </a:prstGeom>
        </p:spPr>
      </p:pic>
      <p:pic>
        <p:nvPicPr>
          <p:cNvPr id="145" name="Picture 144">
            <a:extLst>
              <a:ext uri="{FF2B5EF4-FFF2-40B4-BE49-F238E27FC236}">
                <a16:creationId xmlns:a16="http://schemas.microsoft.com/office/drawing/2014/main" id="{17231E13-2308-3FE6-365F-BAAE10A4DEE5}"/>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b="7816"/>
          <a:stretch/>
        </p:blipFill>
        <p:spPr>
          <a:xfrm>
            <a:off x="6714230" y="3747810"/>
            <a:ext cx="602584" cy="215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6" name="Picture 145">
            <a:extLst>
              <a:ext uri="{FF2B5EF4-FFF2-40B4-BE49-F238E27FC236}">
                <a16:creationId xmlns:a16="http://schemas.microsoft.com/office/drawing/2014/main" id="{0DFD7BF5-93FA-D417-68E2-6CB865E1623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710899" y="3571395"/>
            <a:ext cx="572230" cy="194193"/>
          </a:xfrm>
          <a:prstGeom prst="rect">
            <a:avLst/>
          </a:prstGeom>
        </p:spPr>
      </p:pic>
      <p:sp>
        <p:nvSpPr>
          <p:cNvPr id="147" name="TextBox 146">
            <a:extLst>
              <a:ext uri="{FF2B5EF4-FFF2-40B4-BE49-F238E27FC236}">
                <a16:creationId xmlns:a16="http://schemas.microsoft.com/office/drawing/2014/main" id="{46247616-3896-7F8A-473E-ED42D925D0A9}"/>
              </a:ext>
            </a:extLst>
          </p:cNvPr>
          <p:cNvSpPr txBox="1"/>
          <p:nvPr/>
        </p:nvSpPr>
        <p:spPr>
          <a:xfrm>
            <a:off x="8242610" y="4807619"/>
            <a:ext cx="33898" cy="289233"/>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B050"/>
                </a:solidFill>
                <a:effectLst/>
                <a:uLnTx/>
                <a:uFillTx/>
                <a:latin typeface="Franklin Gothic Book" panose="020B0503020102020204"/>
              </a:defRPr>
            </a:lvl1pPr>
          </a:lstStyle>
          <a:p>
            <a:r>
              <a:rPr lang="en-US" sz="1286" dirty="0">
                <a:solidFill>
                  <a:schemeClr val="tx1"/>
                </a:solidFill>
              </a:rPr>
              <a:t>*</a:t>
            </a:r>
          </a:p>
        </p:txBody>
      </p:sp>
      <p:pic>
        <p:nvPicPr>
          <p:cNvPr id="150" name="Picture 149">
            <a:extLst>
              <a:ext uri="{FF2B5EF4-FFF2-40B4-BE49-F238E27FC236}">
                <a16:creationId xmlns:a16="http://schemas.microsoft.com/office/drawing/2014/main" id="{617A95D9-302F-BB58-0781-A6F3E05C103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803984" y="4363916"/>
            <a:ext cx="640992" cy="257716"/>
          </a:xfrm>
          <a:prstGeom prst="rect">
            <a:avLst/>
          </a:prstGeom>
        </p:spPr>
      </p:pic>
      <p:pic>
        <p:nvPicPr>
          <p:cNvPr id="151" name="Picture 150">
            <a:extLst>
              <a:ext uri="{FF2B5EF4-FFF2-40B4-BE49-F238E27FC236}">
                <a16:creationId xmlns:a16="http://schemas.microsoft.com/office/drawing/2014/main" id="{5931F7FB-F402-C915-FE40-4419768F46C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057904" y="3607825"/>
            <a:ext cx="385945" cy="396244"/>
          </a:xfrm>
          <a:prstGeom prst="rect">
            <a:avLst/>
          </a:prstGeom>
        </p:spPr>
      </p:pic>
      <p:pic>
        <p:nvPicPr>
          <p:cNvPr id="152" name="Picture 2" descr="Em breve um site totalmente renovado para você!">
            <a:extLst>
              <a:ext uri="{FF2B5EF4-FFF2-40B4-BE49-F238E27FC236}">
                <a16:creationId xmlns:a16="http://schemas.microsoft.com/office/drawing/2014/main" id="{92BD36D5-99ED-249D-C7A9-2C71BABA5295}"/>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035314" y="4240646"/>
            <a:ext cx="650999" cy="448511"/>
          </a:xfrm>
          <a:prstGeom prst="rect">
            <a:avLst/>
          </a:prstGeom>
          <a:noFill/>
          <a:extLst>
            <a:ext uri="{909E8E84-426E-40DD-AFC4-6F175D3DCCD1}">
              <a14:hiddenFill xmlns:a14="http://schemas.microsoft.com/office/drawing/2010/main">
                <a:solidFill>
                  <a:srgbClr val="FFFFFF"/>
                </a:solidFill>
              </a14:hiddenFill>
            </a:ext>
          </a:extLst>
        </p:spPr>
      </p:pic>
      <p:pic>
        <p:nvPicPr>
          <p:cNvPr id="153" name="Imagen 15" descr="G:\RRII Marca y Beneficios\Branding\MARCA\Logos La CAJA\LogoLaCajadigitalRGB250x250(Original).png">
            <a:extLst>
              <a:ext uri="{FF2B5EF4-FFF2-40B4-BE49-F238E27FC236}">
                <a16:creationId xmlns:a16="http://schemas.microsoft.com/office/drawing/2014/main" id="{355128AA-46E6-0C7B-ECA9-8E1BA8F1180D}"/>
              </a:ext>
            </a:extLst>
          </p:cNvPr>
          <p:cNvPicPr/>
          <p:nvPr/>
        </p:nvPicPr>
        <p:blipFill>
          <a:blip r:embed="rId17" cstate="email">
            <a:extLst>
              <a:ext uri="{28A0092B-C50C-407E-A947-70E740481C1C}">
                <a14:useLocalDpi xmlns:a14="http://schemas.microsoft.com/office/drawing/2010/main"/>
              </a:ext>
            </a:extLst>
          </a:blip>
          <a:srcRect/>
          <a:stretch>
            <a:fillRect/>
          </a:stretch>
        </p:blipFill>
        <p:spPr bwMode="auto">
          <a:xfrm>
            <a:off x="4864698" y="2883409"/>
            <a:ext cx="305891" cy="300750"/>
          </a:xfrm>
          <a:prstGeom prst="rect">
            <a:avLst/>
          </a:prstGeom>
          <a:ln>
            <a:noFill/>
          </a:ln>
          <a:effectLst/>
        </p:spPr>
      </p:pic>
      <p:pic>
        <p:nvPicPr>
          <p:cNvPr id="154" name="Picture 153">
            <a:extLst>
              <a:ext uri="{FF2B5EF4-FFF2-40B4-BE49-F238E27FC236}">
                <a16:creationId xmlns:a16="http://schemas.microsoft.com/office/drawing/2014/main" id="{CFBF7F6B-C859-99A4-6EBF-A0EE2DDA413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231482" y="3034307"/>
            <a:ext cx="347747" cy="283211"/>
          </a:xfrm>
          <a:prstGeom prst="rect">
            <a:avLst/>
          </a:prstGeom>
          <a:ln>
            <a:noFill/>
          </a:ln>
          <a:effectLst/>
        </p:spPr>
      </p:pic>
      <p:sp>
        <p:nvSpPr>
          <p:cNvPr id="155" name="TextBox 154">
            <a:extLst>
              <a:ext uri="{FF2B5EF4-FFF2-40B4-BE49-F238E27FC236}">
                <a16:creationId xmlns:a16="http://schemas.microsoft.com/office/drawing/2014/main" id="{993D21D0-D532-2FF0-A153-CDFFAF5179A8}"/>
              </a:ext>
            </a:extLst>
          </p:cNvPr>
          <p:cNvSpPr txBox="1"/>
          <p:nvPr/>
        </p:nvSpPr>
        <p:spPr>
          <a:xfrm>
            <a:off x="4787374" y="3507338"/>
            <a:ext cx="236520" cy="313708"/>
          </a:xfrm>
          <a:prstGeom prst="rect">
            <a:avLst/>
          </a:prstGeom>
          <a:noFill/>
        </p:spPr>
        <p:txBody>
          <a:bodyPr wrap="square">
            <a:spAutoFit/>
          </a:bodyPr>
          <a:lstStyle/>
          <a:p>
            <a:r>
              <a:rPr lang="en-US" sz="1445" b="1" dirty="0">
                <a:latin typeface="Franklin Gothic Book" panose="020B0503020102020204"/>
              </a:rPr>
              <a:t>*</a:t>
            </a:r>
            <a:endParaRPr lang="en-US" sz="1445" dirty="0"/>
          </a:p>
        </p:txBody>
      </p:sp>
      <p:sp>
        <p:nvSpPr>
          <p:cNvPr id="156" name="TextBox 155">
            <a:extLst>
              <a:ext uri="{FF2B5EF4-FFF2-40B4-BE49-F238E27FC236}">
                <a16:creationId xmlns:a16="http://schemas.microsoft.com/office/drawing/2014/main" id="{7A5E27A3-729F-2824-31C3-AC77B5338E07}"/>
              </a:ext>
            </a:extLst>
          </p:cNvPr>
          <p:cNvSpPr txBox="1"/>
          <p:nvPr/>
        </p:nvSpPr>
        <p:spPr>
          <a:xfrm>
            <a:off x="7501843" y="4149909"/>
            <a:ext cx="236520" cy="313708"/>
          </a:xfrm>
          <a:prstGeom prst="rect">
            <a:avLst/>
          </a:prstGeom>
          <a:noFill/>
        </p:spPr>
        <p:txBody>
          <a:bodyPr wrap="square">
            <a:spAutoFit/>
          </a:bodyPr>
          <a:lstStyle/>
          <a:p>
            <a:r>
              <a:rPr lang="en-US" sz="1445" b="1" dirty="0">
                <a:latin typeface="Franklin Gothic Book" panose="020B0503020102020204"/>
              </a:rPr>
              <a:t>*</a:t>
            </a:r>
            <a:endParaRPr lang="en-US" sz="1445" dirty="0"/>
          </a:p>
        </p:txBody>
      </p:sp>
      <p:sp>
        <p:nvSpPr>
          <p:cNvPr id="157" name="TextBox 156">
            <a:extLst>
              <a:ext uri="{FF2B5EF4-FFF2-40B4-BE49-F238E27FC236}">
                <a16:creationId xmlns:a16="http://schemas.microsoft.com/office/drawing/2014/main" id="{9E3F0DAD-20B4-B5C6-0DAB-8B21BA13DB04}"/>
              </a:ext>
            </a:extLst>
          </p:cNvPr>
          <p:cNvSpPr txBox="1"/>
          <p:nvPr/>
        </p:nvSpPr>
        <p:spPr>
          <a:xfrm>
            <a:off x="8492585" y="4795017"/>
            <a:ext cx="236520" cy="313708"/>
          </a:xfrm>
          <a:prstGeom prst="rect">
            <a:avLst/>
          </a:prstGeom>
          <a:noFill/>
        </p:spPr>
        <p:txBody>
          <a:bodyPr wrap="square">
            <a:spAutoFit/>
          </a:bodyPr>
          <a:lstStyle/>
          <a:p>
            <a:r>
              <a:rPr lang="en-US" sz="1445" b="1" dirty="0">
                <a:latin typeface="Franklin Gothic Book" panose="020B0503020102020204"/>
              </a:rPr>
              <a:t>*</a:t>
            </a:r>
            <a:endParaRPr lang="en-US" sz="1445" dirty="0"/>
          </a:p>
        </p:txBody>
      </p:sp>
      <p:sp>
        <p:nvSpPr>
          <p:cNvPr id="158" name="TextBox 157">
            <a:extLst>
              <a:ext uri="{FF2B5EF4-FFF2-40B4-BE49-F238E27FC236}">
                <a16:creationId xmlns:a16="http://schemas.microsoft.com/office/drawing/2014/main" id="{98427D78-2D30-4DAA-C839-759628698AC6}"/>
              </a:ext>
            </a:extLst>
          </p:cNvPr>
          <p:cNvSpPr txBox="1"/>
          <p:nvPr/>
        </p:nvSpPr>
        <p:spPr>
          <a:xfrm>
            <a:off x="6532638" y="3474192"/>
            <a:ext cx="236520" cy="313708"/>
          </a:xfrm>
          <a:prstGeom prst="rect">
            <a:avLst/>
          </a:prstGeom>
          <a:noFill/>
        </p:spPr>
        <p:txBody>
          <a:bodyPr wrap="square">
            <a:spAutoFit/>
          </a:bodyPr>
          <a:lstStyle/>
          <a:p>
            <a:r>
              <a:rPr lang="en-US" sz="1445" b="1" dirty="0">
                <a:latin typeface="Franklin Gothic Book" panose="020B0503020102020204"/>
              </a:rPr>
              <a:t>*</a:t>
            </a:r>
            <a:endParaRPr lang="en-US" sz="1445" dirty="0"/>
          </a:p>
        </p:txBody>
      </p:sp>
      <p:sp>
        <p:nvSpPr>
          <p:cNvPr id="159" name="TextBox 158">
            <a:extLst>
              <a:ext uri="{FF2B5EF4-FFF2-40B4-BE49-F238E27FC236}">
                <a16:creationId xmlns:a16="http://schemas.microsoft.com/office/drawing/2014/main" id="{DF39D36A-C77C-D888-B87B-87FC2DB19F74}"/>
              </a:ext>
            </a:extLst>
          </p:cNvPr>
          <p:cNvSpPr txBox="1"/>
          <p:nvPr/>
        </p:nvSpPr>
        <p:spPr>
          <a:xfrm>
            <a:off x="9341164" y="1471594"/>
            <a:ext cx="236520" cy="313708"/>
          </a:xfrm>
          <a:prstGeom prst="rect">
            <a:avLst/>
          </a:prstGeom>
          <a:noFill/>
        </p:spPr>
        <p:txBody>
          <a:bodyPr wrap="square">
            <a:spAutoFit/>
          </a:bodyPr>
          <a:lstStyle/>
          <a:p>
            <a:r>
              <a:rPr lang="en-US" sz="1445" b="1" dirty="0">
                <a:latin typeface="Franklin Gothic Book" panose="020B0503020102020204"/>
              </a:rPr>
              <a:t>*</a:t>
            </a:r>
            <a:endParaRPr lang="en-US" sz="1445" dirty="0"/>
          </a:p>
        </p:txBody>
      </p:sp>
      <p:sp>
        <p:nvSpPr>
          <p:cNvPr id="160" name="TextBox 159">
            <a:extLst>
              <a:ext uri="{FF2B5EF4-FFF2-40B4-BE49-F238E27FC236}">
                <a16:creationId xmlns:a16="http://schemas.microsoft.com/office/drawing/2014/main" id="{403466C7-BD3F-360E-A9D6-48C5120B5095}"/>
              </a:ext>
            </a:extLst>
          </p:cNvPr>
          <p:cNvSpPr txBox="1"/>
          <p:nvPr/>
        </p:nvSpPr>
        <p:spPr>
          <a:xfrm>
            <a:off x="5673429" y="4176960"/>
            <a:ext cx="236520" cy="313708"/>
          </a:xfrm>
          <a:prstGeom prst="rect">
            <a:avLst/>
          </a:prstGeom>
          <a:noFill/>
        </p:spPr>
        <p:txBody>
          <a:bodyPr wrap="square">
            <a:spAutoFit/>
          </a:bodyPr>
          <a:lstStyle/>
          <a:p>
            <a:r>
              <a:rPr lang="en-US" sz="1445" b="1" dirty="0">
                <a:latin typeface="Franklin Gothic Book" panose="020B0503020102020204"/>
              </a:rPr>
              <a:t>*</a:t>
            </a:r>
            <a:endParaRPr lang="en-US" sz="1445" dirty="0"/>
          </a:p>
        </p:txBody>
      </p:sp>
      <p:pic>
        <p:nvPicPr>
          <p:cNvPr id="165" name="Picture 164" descr="A picture containing drawing&#10;&#10;Description automatically generated">
            <a:extLst>
              <a:ext uri="{FF2B5EF4-FFF2-40B4-BE49-F238E27FC236}">
                <a16:creationId xmlns:a16="http://schemas.microsoft.com/office/drawing/2014/main" id="{96247746-928D-2EF2-1471-8285FB060E4B}"/>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5818606" y="2923485"/>
            <a:ext cx="618678" cy="404157"/>
          </a:xfrm>
          <a:prstGeom prst="rect">
            <a:avLst/>
          </a:prstGeom>
        </p:spPr>
      </p:pic>
      <p:pic>
        <p:nvPicPr>
          <p:cNvPr id="168" name="Picture 2" descr="Comentários CESARI avaliações e comentários de funcionários | Catho">
            <a:extLst>
              <a:ext uri="{FF2B5EF4-FFF2-40B4-BE49-F238E27FC236}">
                <a16:creationId xmlns:a16="http://schemas.microsoft.com/office/drawing/2014/main" id="{6E56BF82-EA5C-441F-73E2-6C0236073557}"/>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r="56375" b="-2053"/>
          <a:stretch/>
        </p:blipFill>
        <p:spPr bwMode="auto">
          <a:xfrm>
            <a:off x="5822110" y="4940622"/>
            <a:ext cx="585036" cy="415924"/>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LH LafargeHolcim | Brands of the World™ | Download vector logos and  logotypes">
            <a:extLst>
              <a:ext uri="{FF2B5EF4-FFF2-40B4-BE49-F238E27FC236}">
                <a16:creationId xmlns:a16="http://schemas.microsoft.com/office/drawing/2014/main" id="{7270718D-8340-140B-8388-5C90A7A8A28D}"/>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a:stretch/>
        </p:blipFill>
        <p:spPr bwMode="auto">
          <a:xfrm>
            <a:off x="5773167" y="3583631"/>
            <a:ext cx="703419" cy="434215"/>
          </a:xfrm>
          <a:prstGeom prst="rect">
            <a:avLst/>
          </a:prstGeom>
          <a:noFill/>
          <a:extLst>
            <a:ext uri="{909E8E84-426E-40DD-AFC4-6F175D3DCCD1}">
              <a14:hiddenFill xmlns:a14="http://schemas.microsoft.com/office/drawing/2010/main">
                <a:solidFill>
                  <a:srgbClr val="FFFFFF"/>
                </a:solidFill>
              </a14:hiddenFill>
            </a:ext>
          </a:extLst>
        </p:spPr>
      </p:pic>
      <p:sp>
        <p:nvSpPr>
          <p:cNvPr id="170" name="TextBox 169">
            <a:extLst>
              <a:ext uri="{FF2B5EF4-FFF2-40B4-BE49-F238E27FC236}">
                <a16:creationId xmlns:a16="http://schemas.microsoft.com/office/drawing/2014/main" id="{368DF5A8-968A-3115-FFDD-29F9BABBC409}"/>
              </a:ext>
            </a:extLst>
          </p:cNvPr>
          <p:cNvSpPr txBox="1"/>
          <p:nvPr/>
        </p:nvSpPr>
        <p:spPr>
          <a:xfrm>
            <a:off x="5693795" y="3531438"/>
            <a:ext cx="211303" cy="289233"/>
          </a:xfrm>
          <a:prstGeom prst="rect">
            <a:avLst/>
          </a:prstGeom>
          <a:noFill/>
        </p:spPr>
        <p:txBody>
          <a:bodyPr wrap="square" rtlCol="0">
            <a:spAutoFit/>
          </a:bodyPr>
          <a:lstStyle/>
          <a:p>
            <a:pPr defTabSz="734073">
              <a:defRPr/>
            </a:pPr>
            <a:r>
              <a:rPr lang="en-US" sz="1286" b="1" dirty="0">
                <a:latin typeface="Franklin Gothic Book" panose="020B0503020102020204"/>
              </a:rPr>
              <a:t>*</a:t>
            </a:r>
            <a:endParaRPr lang="en-US" sz="1124" b="1" dirty="0">
              <a:latin typeface="Calibri" panose="020F0502020204030204" pitchFamily="34" charset="0"/>
              <a:cs typeface="Calibri" panose="020F0502020204030204" pitchFamily="34" charset="0"/>
            </a:endParaRPr>
          </a:p>
        </p:txBody>
      </p:sp>
      <p:pic>
        <p:nvPicPr>
          <p:cNvPr id="171" name="Picture 170">
            <a:extLst>
              <a:ext uri="{FF2B5EF4-FFF2-40B4-BE49-F238E27FC236}">
                <a16:creationId xmlns:a16="http://schemas.microsoft.com/office/drawing/2014/main" id="{16349A75-9A9F-3D3D-3544-B9C45244C8A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700739" y="5031566"/>
            <a:ext cx="633657" cy="239128"/>
          </a:xfrm>
          <a:prstGeom prst="rect">
            <a:avLst/>
          </a:prstGeom>
        </p:spPr>
      </p:pic>
      <p:pic>
        <p:nvPicPr>
          <p:cNvPr id="172" name="Picture 171">
            <a:extLst>
              <a:ext uri="{FF2B5EF4-FFF2-40B4-BE49-F238E27FC236}">
                <a16:creationId xmlns:a16="http://schemas.microsoft.com/office/drawing/2014/main" id="{4DA130E3-F838-9577-A4CA-35B90790693F}"/>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7699875" y="1534971"/>
            <a:ext cx="488324" cy="419046"/>
          </a:xfrm>
          <a:prstGeom prst="rect">
            <a:avLst/>
          </a:prstGeom>
        </p:spPr>
      </p:pic>
      <p:pic>
        <p:nvPicPr>
          <p:cNvPr id="173" name="Picture 172">
            <a:extLst>
              <a:ext uri="{FF2B5EF4-FFF2-40B4-BE49-F238E27FC236}">
                <a16:creationId xmlns:a16="http://schemas.microsoft.com/office/drawing/2014/main" id="{CB269EE2-4EBA-090F-DD96-5A3EECCE4737}"/>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7587319" y="3617536"/>
            <a:ext cx="743023" cy="324515"/>
          </a:xfrm>
          <a:prstGeom prst="rect">
            <a:avLst/>
          </a:prstGeom>
        </p:spPr>
      </p:pic>
      <p:pic>
        <p:nvPicPr>
          <p:cNvPr id="174" name="Picture 173">
            <a:extLst>
              <a:ext uri="{FF2B5EF4-FFF2-40B4-BE49-F238E27FC236}">
                <a16:creationId xmlns:a16="http://schemas.microsoft.com/office/drawing/2014/main" id="{3E53F043-2C39-A58B-276E-15B1D0C8EB40}"/>
              </a:ext>
            </a:extLst>
          </p:cNvPr>
          <p:cNvPicPr>
            <a:picLocks noChangeAspect="1"/>
          </p:cNvPicPr>
          <p:nvPr/>
        </p:nvPicPr>
        <p:blipFill rotWithShape="1">
          <a:blip r:embed="rId25"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9741309" y="1783152"/>
            <a:ext cx="423261" cy="206144"/>
          </a:xfrm>
          <a:prstGeom prst="rect">
            <a:avLst/>
          </a:prstGeom>
        </p:spPr>
      </p:pic>
      <p:pic>
        <p:nvPicPr>
          <p:cNvPr id="175" name="Picture 174">
            <a:extLst>
              <a:ext uri="{FF2B5EF4-FFF2-40B4-BE49-F238E27FC236}">
                <a16:creationId xmlns:a16="http://schemas.microsoft.com/office/drawing/2014/main" id="{C8284924-C0D7-A23C-0A68-79BB0158508D}"/>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5781108" y="1674750"/>
            <a:ext cx="743096" cy="292054"/>
          </a:xfrm>
          <a:prstGeom prst="rect">
            <a:avLst/>
          </a:prstGeom>
        </p:spPr>
      </p:pic>
      <p:pic>
        <p:nvPicPr>
          <p:cNvPr id="176" name="Picture 175">
            <a:extLst>
              <a:ext uri="{FF2B5EF4-FFF2-40B4-BE49-F238E27FC236}">
                <a16:creationId xmlns:a16="http://schemas.microsoft.com/office/drawing/2014/main" id="{59C6AF97-39B8-D6AF-FF43-1C28FDD73392}"/>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8575878" y="3640427"/>
            <a:ext cx="653776" cy="256949"/>
          </a:xfrm>
          <a:prstGeom prst="rect">
            <a:avLst/>
          </a:prstGeom>
        </p:spPr>
      </p:pic>
      <p:sp>
        <p:nvSpPr>
          <p:cNvPr id="179" name="TextBox 178">
            <a:extLst>
              <a:ext uri="{FF2B5EF4-FFF2-40B4-BE49-F238E27FC236}">
                <a16:creationId xmlns:a16="http://schemas.microsoft.com/office/drawing/2014/main" id="{9CF56096-9483-1F77-B59B-3E4C7BB9C329}"/>
              </a:ext>
            </a:extLst>
          </p:cNvPr>
          <p:cNvSpPr txBox="1"/>
          <p:nvPr/>
        </p:nvSpPr>
        <p:spPr>
          <a:xfrm>
            <a:off x="7531657" y="1469309"/>
            <a:ext cx="236520" cy="313708"/>
          </a:xfrm>
          <a:prstGeom prst="rect">
            <a:avLst/>
          </a:prstGeom>
          <a:noFill/>
        </p:spPr>
        <p:txBody>
          <a:bodyPr wrap="square">
            <a:spAutoFit/>
          </a:bodyPr>
          <a:lstStyle/>
          <a:p>
            <a:r>
              <a:rPr lang="en-US" sz="1445" b="1" dirty="0">
                <a:latin typeface="Franklin Gothic Book" panose="020B0503020102020204"/>
              </a:rPr>
              <a:t>*</a:t>
            </a:r>
            <a:endParaRPr lang="en-US" sz="1445" dirty="0"/>
          </a:p>
        </p:txBody>
      </p:sp>
      <p:sp>
        <p:nvSpPr>
          <p:cNvPr id="181" name="TextBox 180">
            <a:extLst>
              <a:ext uri="{FF2B5EF4-FFF2-40B4-BE49-F238E27FC236}">
                <a16:creationId xmlns:a16="http://schemas.microsoft.com/office/drawing/2014/main" id="{B7DE1397-A461-4328-319F-CADCE314DBD0}"/>
              </a:ext>
            </a:extLst>
          </p:cNvPr>
          <p:cNvSpPr txBox="1"/>
          <p:nvPr/>
        </p:nvSpPr>
        <p:spPr>
          <a:xfrm>
            <a:off x="5672525" y="1514605"/>
            <a:ext cx="236520" cy="313708"/>
          </a:xfrm>
          <a:prstGeom prst="rect">
            <a:avLst/>
          </a:prstGeom>
          <a:noFill/>
        </p:spPr>
        <p:txBody>
          <a:bodyPr wrap="square">
            <a:spAutoFit/>
          </a:bodyPr>
          <a:lstStyle/>
          <a:p>
            <a:r>
              <a:rPr lang="en-US" sz="1445" b="1" dirty="0">
                <a:latin typeface="Franklin Gothic Book" panose="020B0503020102020204"/>
              </a:rPr>
              <a:t>*</a:t>
            </a:r>
            <a:endParaRPr lang="en-US" sz="1445" dirty="0"/>
          </a:p>
        </p:txBody>
      </p:sp>
      <p:pic>
        <p:nvPicPr>
          <p:cNvPr id="182" name="Picture 181">
            <a:extLst>
              <a:ext uri="{FF2B5EF4-FFF2-40B4-BE49-F238E27FC236}">
                <a16:creationId xmlns:a16="http://schemas.microsoft.com/office/drawing/2014/main" id="{ECB060AA-CBB9-0FE8-91AB-2DFC28BC6E7B}"/>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4884934" y="4956251"/>
            <a:ext cx="676997" cy="329443"/>
          </a:xfrm>
          <a:prstGeom prst="rect">
            <a:avLst/>
          </a:prstGeom>
        </p:spPr>
      </p:pic>
      <p:pic>
        <p:nvPicPr>
          <p:cNvPr id="183" name="Picture 182" descr="LATAM Airlines Group - Latest News | TravelPulse">
            <a:extLst>
              <a:ext uri="{FF2B5EF4-FFF2-40B4-BE49-F238E27FC236}">
                <a16:creationId xmlns:a16="http://schemas.microsoft.com/office/drawing/2014/main" id="{E6E47874-7C4D-B54B-6E98-691C4CE2B731}"/>
              </a:ext>
            </a:extLst>
          </p:cNvPr>
          <p:cNvPicPr>
            <a:picLocks noChangeAspect="1" noChangeArrowheads="1"/>
          </p:cNvPicPr>
          <p:nvPr/>
        </p:nvPicPr>
        <p:blipFill rotWithShape="1">
          <a:blip r:embed="rId2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631992" y="2957508"/>
            <a:ext cx="690981" cy="267135"/>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83">
            <a:extLst>
              <a:ext uri="{FF2B5EF4-FFF2-40B4-BE49-F238E27FC236}">
                <a16:creationId xmlns:a16="http://schemas.microsoft.com/office/drawing/2014/main" id="{D1A2FD0B-2BAC-54F8-83C4-77ECF6B2B982}"/>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5847831" y="2276377"/>
            <a:ext cx="554089" cy="330893"/>
          </a:xfrm>
          <a:prstGeom prst="rect">
            <a:avLst/>
          </a:prstGeom>
        </p:spPr>
      </p:pic>
      <p:pic>
        <p:nvPicPr>
          <p:cNvPr id="186" name="Picture 6" descr="Home Page - Biosev">
            <a:extLst>
              <a:ext uri="{FF2B5EF4-FFF2-40B4-BE49-F238E27FC236}">
                <a16:creationId xmlns:a16="http://schemas.microsoft.com/office/drawing/2014/main" id="{4E846890-56E1-954C-83D9-F067D753E190}"/>
              </a:ext>
            </a:extLst>
          </p:cNvPr>
          <p:cNvPicPr>
            <a:picLocks noChangeAspect="1" noChangeArrowheads="1"/>
          </p:cNvPicPr>
          <p:nvPr/>
        </p:nvPicPr>
        <p:blipFill>
          <a:blip r:embed="rId3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87319" y="5563922"/>
            <a:ext cx="839563" cy="5279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4" name="Picture 2">
            <a:extLst>
              <a:ext uri="{FF2B5EF4-FFF2-40B4-BE49-F238E27FC236}">
                <a16:creationId xmlns:a16="http://schemas.microsoft.com/office/drawing/2014/main" id="{CFD2CFD9-6AF5-C32C-3EF1-BDACAF8E5F1F}"/>
              </a:ext>
            </a:extLst>
          </p:cNvPr>
          <p:cNvPicPr>
            <a:picLocks noChangeAspect="1" noChangeArrowheads="1"/>
          </p:cNvPicPr>
          <p:nvPr/>
        </p:nvPicPr>
        <p:blipFill>
          <a:blip r:embed="rId3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01621" y="2896017"/>
            <a:ext cx="483541" cy="375463"/>
          </a:xfrm>
          <a:prstGeom prst="rect">
            <a:avLst/>
          </a:prstGeom>
          <a:noFill/>
          <a:extLst>
            <a:ext uri="{909E8E84-426E-40DD-AFC4-6F175D3DCCD1}">
              <a14:hiddenFill xmlns:a14="http://schemas.microsoft.com/office/drawing/2010/main">
                <a:solidFill>
                  <a:srgbClr val="FFFFFF"/>
                </a:solidFill>
              </a14:hiddenFill>
            </a:ext>
          </a:extLst>
        </p:spPr>
      </p:pic>
      <p:sp>
        <p:nvSpPr>
          <p:cNvPr id="205" name="TextBox 204">
            <a:extLst>
              <a:ext uri="{FF2B5EF4-FFF2-40B4-BE49-F238E27FC236}">
                <a16:creationId xmlns:a16="http://schemas.microsoft.com/office/drawing/2014/main" id="{84B60528-55A2-23E5-5C7F-26C52AEAF9DE}"/>
              </a:ext>
            </a:extLst>
          </p:cNvPr>
          <p:cNvSpPr txBox="1"/>
          <p:nvPr/>
        </p:nvSpPr>
        <p:spPr>
          <a:xfrm>
            <a:off x="7558670" y="2177541"/>
            <a:ext cx="236520" cy="313708"/>
          </a:xfrm>
          <a:prstGeom prst="rect">
            <a:avLst/>
          </a:prstGeom>
          <a:noFill/>
        </p:spPr>
        <p:txBody>
          <a:bodyPr wrap="square">
            <a:spAutoFit/>
          </a:bodyPr>
          <a:lstStyle/>
          <a:p>
            <a:r>
              <a:rPr lang="en-US" sz="1445" b="1" dirty="0">
                <a:latin typeface="Franklin Gothic Book" panose="020B0503020102020204"/>
              </a:rPr>
              <a:t>*</a:t>
            </a:r>
            <a:endParaRPr lang="en-US" sz="1445" dirty="0"/>
          </a:p>
        </p:txBody>
      </p:sp>
      <p:sp>
        <p:nvSpPr>
          <p:cNvPr id="213" name="TextBox 212">
            <a:extLst>
              <a:ext uri="{FF2B5EF4-FFF2-40B4-BE49-F238E27FC236}">
                <a16:creationId xmlns:a16="http://schemas.microsoft.com/office/drawing/2014/main" id="{BBBC2525-EE18-D9FD-449A-244F02C2360C}"/>
              </a:ext>
            </a:extLst>
          </p:cNvPr>
          <p:cNvSpPr txBox="1"/>
          <p:nvPr/>
        </p:nvSpPr>
        <p:spPr>
          <a:xfrm>
            <a:off x="3917912" y="3506930"/>
            <a:ext cx="272672" cy="334550"/>
          </a:xfrm>
          <a:prstGeom prst="rect">
            <a:avLst/>
          </a:prstGeom>
          <a:noFill/>
        </p:spPr>
        <p:txBody>
          <a:bodyPr wrap="square">
            <a:spAutoFit/>
          </a:bodyPr>
          <a:lstStyle/>
          <a:p>
            <a:r>
              <a:rPr lang="en-US" sz="1580" b="1" dirty="0">
                <a:latin typeface="Franklin Gothic Book" panose="020B0503020102020204"/>
              </a:rPr>
              <a:t>*</a:t>
            </a:r>
            <a:endParaRPr lang="en-US" sz="1580" dirty="0"/>
          </a:p>
        </p:txBody>
      </p:sp>
      <p:sp>
        <p:nvSpPr>
          <p:cNvPr id="214" name="TextBox 213">
            <a:extLst>
              <a:ext uri="{FF2B5EF4-FFF2-40B4-BE49-F238E27FC236}">
                <a16:creationId xmlns:a16="http://schemas.microsoft.com/office/drawing/2014/main" id="{34E1D5A9-AF36-E827-3CF8-EB527B8E932D}"/>
              </a:ext>
            </a:extLst>
          </p:cNvPr>
          <p:cNvSpPr txBox="1"/>
          <p:nvPr/>
        </p:nvSpPr>
        <p:spPr>
          <a:xfrm>
            <a:off x="4805577" y="1522679"/>
            <a:ext cx="272672" cy="304084"/>
          </a:xfrm>
          <a:prstGeom prst="rect">
            <a:avLst/>
          </a:prstGeom>
          <a:noFill/>
        </p:spPr>
        <p:txBody>
          <a:bodyPr wrap="square">
            <a:spAutoFit/>
          </a:bodyPr>
          <a:lstStyle/>
          <a:p>
            <a:r>
              <a:rPr lang="en-US" sz="1382" b="1" dirty="0">
                <a:latin typeface="Franklin Gothic Book" panose="020B0503020102020204"/>
              </a:rPr>
              <a:t>*</a:t>
            </a:r>
            <a:endParaRPr lang="en-US" sz="1382" dirty="0"/>
          </a:p>
        </p:txBody>
      </p:sp>
      <p:sp>
        <p:nvSpPr>
          <p:cNvPr id="215" name="TextBox 214">
            <a:extLst>
              <a:ext uri="{FF2B5EF4-FFF2-40B4-BE49-F238E27FC236}">
                <a16:creationId xmlns:a16="http://schemas.microsoft.com/office/drawing/2014/main" id="{B648DAED-89D0-FF7B-C217-D94CD0B272C0}"/>
              </a:ext>
            </a:extLst>
          </p:cNvPr>
          <p:cNvSpPr txBox="1"/>
          <p:nvPr/>
        </p:nvSpPr>
        <p:spPr>
          <a:xfrm>
            <a:off x="8449443" y="3425537"/>
            <a:ext cx="272672" cy="304084"/>
          </a:xfrm>
          <a:prstGeom prst="rect">
            <a:avLst/>
          </a:prstGeom>
          <a:noFill/>
        </p:spPr>
        <p:txBody>
          <a:bodyPr wrap="square">
            <a:spAutoFit/>
          </a:bodyPr>
          <a:lstStyle/>
          <a:p>
            <a:r>
              <a:rPr lang="en-US" sz="1382" b="1" dirty="0">
                <a:latin typeface="Franklin Gothic Book" panose="020B0503020102020204"/>
              </a:rPr>
              <a:t>*</a:t>
            </a:r>
            <a:endParaRPr lang="en-US" sz="1382" dirty="0"/>
          </a:p>
        </p:txBody>
      </p:sp>
      <p:sp>
        <p:nvSpPr>
          <p:cNvPr id="216" name="TextBox 215">
            <a:extLst>
              <a:ext uri="{FF2B5EF4-FFF2-40B4-BE49-F238E27FC236}">
                <a16:creationId xmlns:a16="http://schemas.microsoft.com/office/drawing/2014/main" id="{6E90B1CC-D623-D4BA-9FFA-3CF0ED93B5DE}"/>
              </a:ext>
            </a:extLst>
          </p:cNvPr>
          <p:cNvSpPr txBox="1"/>
          <p:nvPr/>
        </p:nvSpPr>
        <p:spPr>
          <a:xfrm>
            <a:off x="5727434" y="2843284"/>
            <a:ext cx="272672" cy="304084"/>
          </a:xfrm>
          <a:prstGeom prst="rect">
            <a:avLst/>
          </a:prstGeom>
          <a:noFill/>
        </p:spPr>
        <p:txBody>
          <a:bodyPr wrap="square">
            <a:spAutoFit/>
          </a:bodyPr>
          <a:lstStyle/>
          <a:p>
            <a:r>
              <a:rPr lang="en-US" sz="1382" b="1" dirty="0">
                <a:latin typeface="Franklin Gothic Book" panose="020B0503020102020204"/>
              </a:rPr>
              <a:t>*</a:t>
            </a:r>
            <a:endParaRPr lang="en-US" sz="1382" dirty="0"/>
          </a:p>
        </p:txBody>
      </p:sp>
      <p:sp>
        <p:nvSpPr>
          <p:cNvPr id="219" name="TextBox 218">
            <a:extLst>
              <a:ext uri="{FF2B5EF4-FFF2-40B4-BE49-F238E27FC236}">
                <a16:creationId xmlns:a16="http://schemas.microsoft.com/office/drawing/2014/main" id="{AC8999F0-570A-F491-426E-70039E4F92C3}"/>
              </a:ext>
            </a:extLst>
          </p:cNvPr>
          <p:cNvSpPr txBox="1"/>
          <p:nvPr/>
        </p:nvSpPr>
        <p:spPr>
          <a:xfrm>
            <a:off x="3908373" y="4160396"/>
            <a:ext cx="272672" cy="304084"/>
          </a:xfrm>
          <a:prstGeom prst="rect">
            <a:avLst/>
          </a:prstGeom>
          <a:noFill/>
        </p:spPr>
        <p:txBody>
          <a:bodyPr wrap="square">
            <a:spAutoFit/>
          </a:bodyPr>
          <a:lstStyle/>
          <a:p>
            <a:r>
              <a:rPr lang="en-US" sz="1382" b="1" dirty="0">
                <a:latin typeface="Franklin Gothic Book" panose="020B0503020102020204"/>
              </a:rPr>
              <a:t>*</a:t>
            </a:r>
            <a:endParaRPr lang="en-US" sz="1382" dirty="0"/>
          </a:p>
        </p:txBody>
      </p:sp>
      <p:pic>
        <p:nvPicPr>
          <p:cNvPr id="220" name="Picture 219">
            <a:extLst>
              <a:ext uri="{FF2B5EF4-FFF2-40B4-BE49-F238E27FC236}">
                <a16:creationId xmlns:a16="http://schemas.microsoft.com/office/drawing/2014/main" id="{7663B68A-517F-CEF7-721B-829B607A36BE}"/>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4948278" y="1771478"/>
            <a:ext cx="626180" cy="148962"/>
          </a:xfrm>
          <a:prstGeom prst="rect">
            <a:avLst/>
          </a:prstGeom>
        </p:spPr>
      </p:pic>
      <p:pic>
        <p:nvPicPr>
          <p:cNvPr id="221" name="Imagem 5">
            <a:extLst>
              <a:ext uri="{FF2B5EF4-FFF2-40B4-BE49-F238E27FC236}">
                <a16:creationId xmlns:a16="http://schemas.microsoft.com/office/drawing/2014/main" id="{CB00EF85-04EB-6751-995A-9413DEC69C67}"/>
              </a:ext>
            </a:extLst>
          </p:cNvPr>
          <p:cNvPicPr>
            <a:picLocks noChangeAspect="1"/>
          </p:cNvPicPr>
          <p:nvPr/>
        </p:nvPicPr>
        <p:blipFill rotWithShape="1">
          <a:blip r:embed="rId34" cstate="email">
            <a:clrChange>
              <a:clrFrom>
                <a:srgbClr val="FFFFFF"/>
              </a:clrFrom>
              <a:clrTo>
                <a:srgbClr val="FFFFFF">
                  <a:alpha val="0"/>
                </a:srgbClr>
              </a:clrTo>
            </a:clrChange>
            <a:extLst>
              <a:ext uri="{28A0092B-C50C-407E-A947-70E740481C1C}">
                <a14:useLocalDpi xmlns:a14="http://schemas.microsoft.com/office/drawing/2010/main"/>
              </a:ext>
            </a:extLst>
          </a:blip>
          <a:srcRect l="15682" t="2183" r="20164" b="2417"/>
          <a:stretch/>
        </p:blipFill>
        <p:spPr>
          <a:xfrm>
            <a:off x="7805912" y="2253709"/>
            <a:ext cx="358412" cy="364129"/>
          </a:xfrm>
          <a:prstGeom prst="rect">
            <a:avLst/>
          </a:prstGeom>
          <a:ln>
            <a:noFill/>
          </a:ln>
        </p:spPr>
      </p:pic>
      <p:pic>
        <p:nvPicPr>
          <p:cNvPr id="222" name="Picture 4" descr="Neoenergia: a energia do futuro - Neoenergia">
            <a:extLst>
              <a:ext uri="{FF2B5EF4-FFF2-40B4-BE49-F238E27FC236}">
                <a16:creationId xmlns:a16="http://schemas.microsoft.com/office/drawing/2014/main" id="{DF59BA94-C47E-4FC0-DD3C-0D7ECD28137F}"/>
              </a:ext>
            </a:extLst>
          </p:cNvPr>
          <p:cNvPicPr>
            <a:picLocks noChangeAspect="1" noChangeArrowheads="1"/>
          </p:cNvPicPr>
          <p:nvPr/>
        </p:nvPicPr>
        <p:blipFill rotWithShape="1">
          <a:blip r:embed="rId35" cstate="email">
            <a:extLst>
              <a:ext uri="{28A0092B-C50C-407E-A947-70E740481C1C}">
                <a14:useLocalDpi xmlns:a14="http://schemas.microsoft.com/office/drawing/2010/main"/>
              </a:ext>
            </a:extLst>
          </a:blip>
          <a:srcRect/>
          <a:stretch/>
        </p:blipFill>
        <p:spPr bwMode="auto">
          <a:xfrm>
            <a:off x="6656402" y="1527069"/>
            <a:ext cx="724855" cy="373006"/>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4" descr="Logo de Iberdrola: la historia y el significado del logotipo, la marca y el  símbolo. | png, vector">
            <a:extLst>
              <a:ext uri="{FF2B5EF4-FFF2-40B4-BE49-F238E27FC236}">
                <a16:creationId xmlns:a16="http://schemas.microsoft.com/office/drawing/2014/main" id="{97B41550-8DE0-DFCB-2BE7-A8B78FB998AE}"/>
              </a:ext>
            </a:extLst>
          </p:cNvPr>
          <p:cNvPicPr>
            <a:picLocks noChangeAspect="1" noChangeArrowheads="1"/>
          </p:cNvPicPr>
          <p:nvPr/>
        </p:nvPicPr>
        <p:blipFill rotWithShape="1">
          <a:blip r:embed="rId36" cstate="email">
            <a:extLst>
              <a:ext uri="{28A0092B-C50C-407E-A947-70E740481C1C}">
                <a14:useLocalDpi xmlns:a14="http://schemas.microsoft.com/office/drawing/2010/main"/>
              </a:ext>
            </a:extLst>
          </a:blip>
          <a:srcRect/>
          <a:stretch/>
        </p:blipFill>
        <p:spPr bwMode="auto">
          <a:xfrm>
            <a:off x="6715111" y="1875182"/>
            <a:ext cx="626476" cy="117755"/>
          </a:xfrm>
          <a:prstGeom prst="rect">
            <a:avLst/>
          </a:prstGeom>
          <a:noFill/>
          <a:extLst>
            <a:ext uri="{909E8E84-426E-40DD-AFC4-6F175D3DCCD1}">
              <a14:hiddenFill xmlns:a14="http://schemas.microsoft.com/office/drawing/2010/main">
                <a:solidFill>
                  <a:srgbClr val="FFFFFF"/>
                </a:solidFill>
              </a14:hiddenFill>
            </a:ext>
          </a:extLst>
        </p:spPr>
      </p:pic>
      <p:sp>
        <p:nvSpPr>
          <p:cNvPr id="224" name="TextBox 223">
            <a:extLst>
              <a:ext uri="{FF2B5EF4-FFF2-40B4-BE49-F238E27FC236}">
                <a16:creationId xmlns:a16="http://schemas.microsoft.com/office/drawing/2014/main" id="{0DC80983-98D5-0D14-9B23-259AD8536790}"/>
              </a:ext>
            </a:extLst>
          </p:cNvPr>
          <p:cNvSpPr txBox="1"/>
          <p:nvPr/>
        </p:nvSpPr>
        <p:spPr>
          <a:xfrm>
            <a:off x="6945993" y="1462469"/>
            <a:ext cx="346019" cy="304084"/>
          </a:xfrm>
          <a:prstGeom prst="rect">
            <a:avLst/>
          </a:prstGeom>
          <a:noFill/>
        </p:spPr>
        <p:txBody>
          <a:bodyPr wrap="square">
            <a:spAutoFit/>
          </a:bodyPr>
          <a:lstStyle/>
          <a:p>
            <a:r>
              <a:rPr lang="en-US" sz="1382" b="1" dirty="0">
                <a:latin typeface="Franklin Gothic Book" panose="020B0503020102020204"/>
              </a:rPr>
              <a:t>* </a:t>
            </a:r>
            <a:endParaRPr lang="en-US" sz="1382" dirty="0"/>
          </a:p>
        </p:txBody>
      </p:sp>
      <p:sp>
        <p:nvSpPr>
          <p:cNvPr id="225" name="TextBox 224">
            <a:extLst>
              <a:ext uri="{FF2B5EF4-FFF2-40B4-BE49-F238E27FC236}">
                <a16:creationId xmlns:a16="http://schemas.microsoft.com/office/drawing/2014/main" id="{1F23A885-3808-EBFD-E327-98B00E2F8103}"/>
              </a:ext>
            </a:extLst>
          </p:cNvPr>
          <p:cNvSpPr txBox="1"/>
          <p:nvPr/>
        </p:nvSpPr>
        <p:spPr>
          <a:xfrm>
            <a:off x="8461117" y="1471077"/>
            <a:ext cx="346019" cy="304084"/>
          </a:xfrm>
          <a:prstGeom prst="rect">
            <a:avLst/>
          </a:prstGeom>
          <a:noFill/>
        </p:spPr>
        <p:txBody>
          <a:bodyPr wrap="square">
            <a:spAutoFit/>
          </a:bodyPr>
          <a:lstStyle/>
          <a:p>
            <a:r>
              <a:rPr lang="en-US" sz="1382" b="1" dirty="0">
                <a:latin typeface="Franklin Gothic Book" panose="020B0503020102020204"/>
              </a:rPr>
              <a:t>* </a:t>
            </a:r>
            <a:endParaRPr lang="en-US" sz="1382" dirty="0"/>
          </a:p>
        </p:txBody>
      </p:sp>
      <p:sp>
        <p:nvSpPr>
          <p:cNvPr id="226" name="TextBox 225">
            <a:extLst>
              <a:ext uri="{FF2B5EF4-FFF2-40B4-BE49-F238E27FC236}">
                <a16:creationId xmlns:a16="http://schemas.microsoft.com/office/drawing/2014/main" id="{753294F4-FE01-F51B-444B-E1AD5422F1BE}"/>
              </a:ext>
            </a:extLst>
          </p:cNvPr>
          <p:cNvSpPr txBox="1"/>
          <p:nvPr/>
        </p:nvSpPr>
        <p:spPr>
          <a:xfrm>
            <a:off x="3912663" y="1463581"/>
            <a:ext cx="346019" cy="304084"/>
          </a:xfrm>
          <a:prstGeom prst="rect">
            <a:avLst/>
          </a:prstGeom>
          <a:noFill/>
        </p:spPr>
        <p:txBody>
          <a:bodyPr wrap="square">
            <a:spAutoFit/>
          </a:bodyPr>
          <a:lstStyle/>
          <a:p>
            <a:r>
              <a:rPr lang="en-US" sz="1382" b="1" dirty="0">
                <a:latin typeface="Franklin Gothic Book" panose="020B0503020102020204"/>
              </a:rPr>
              <a:t>* </a:t>
            </a:r>
            <a:endParaRPr lang="en-US" sz="1382" dirty="0"/>
          </a:p>
        </p:txBody>
      </p:sp>
      <p:sp>
        <p:nvSpPr>
          <p:cNvPr id="227" name="TextBox 226">
            <a:extLst>
              <a:ext uri="{FF2B5EF4-FFF2-40B4-BE49-F238E27FC236}">
                <a16:creationId xmlns:a16="http://schemas.microsoft.com/office/drawing/2014/main" id="{B3A5038C-882A-2A89-1636-F233A8899980}"/>
              </a:ext>
            </a:extLst>
          </p:cNvPr>
          <p:cNvSpPr txBox="1"/>
          <p:nvPr/>
        </p:nvSpPr>
        <p:spPr>
          <a:xfrm>
            <a:off x="4771307" y="2131283"/>
            <a:ext cx="346019" cy="304084"/>
          </a:xfrm>
          <a:prstGeom prst="rect">
            <a:avLst/>
          </a:prstGeom>
          <a:noFill/>
        </p:spPr>
        <p:txBody>
          <a:bodyPr wrap="square">
            <a:spAutoFit/>
          </a:bodyPr>
          <a:lstStyle/>
          <a:p>
            <a:r>
              <a:rPr lang="en-US" sz="1382" b="1" dirty="0">
                <a:latin typeface="Franklin Gothic Book" panose="020B0503020102020204"/>
              </a:rPr>
              <a:t>* </a:t>
            </a:r>
            <a:endParaRPr lang="en-US" sz="1382" dirty="0"/>
          </a:p>
        </p:txBody>
      </p:sp>
      <p:sp>
        <p:nvSpPr>
          <p:cNvPr id="228" name="TextBox 227">
            <a:extLst>
              <a:ext uri="{FF2B5EF4-FFF2-40B4-BE49-F238E27FC236}">
                <a16:creationId xmlns:a16="http://schemas.microsoft.com/office/drawing/2014/main" id="{EE369831-B1AE-EAF9-FF79-32D1061C2FBE}"/>
              </a:ext>
            </a:extLst>
          </p:cNvPr>
          <p:cNvSpPr txBox="1"/>
          <p:nvPr/>
        </p:nvSpPr>
        <p:spPr>
          <a:xfrm>
            <a:off x="7159351" y="2784779"/>
            <a:ext cx="346019" cy="304084"/>
          </a:xfrm>
          <a:prstGeom prst="rect">
            <a:avLst/>
          </a:prstGeom>
          <a:noFill/>
        </p:spPr>
        <p:txBody>
          <a:bodyPr wrap="square">
            <a:spAutoFit/>
          </a:bodyPr>
          <a:lstStyle/>
          <a:p>
            <a:r>
              <a:rPr lang="en-US" sz="1382" b="1" dirty="0">
                <a:latin typeface="Franklin Gothic Book" panose="020B0503020102020204"/>
              </a:rPr>
              <a:t>* </a:t>
            </a:r>
            <a:endParaRPr lang="en-US" sz="1382" dirty="0"/>
          </a:p>
        </p:txBody>
      </p:sp>
      <p:pic>
        <p:nvPicPr>
          <p:cNvPr id="229" name="Imagem 3">
            <a:extLst>
              <a:ext uri="{FF2B5EF4-FFF2-40B4-BE49-F238E27FC236}">
                <a16:creationId xmlns:a16="http://schemas.microsoft.com/office/drawing/2014/main" id="{63AE00CE-E322-A0DB-E2E0-A66046EDAD93}"/>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4002468" y="3821063"/>
            <a:ext cx="654532" cy="132000"/>
          </a:xfrm>
          <a:prstGeom prst="rect">
            <a:avLst/>
          </a:prstGeom>
        </p:spPr>
      </p:pic>
      <p:pic>
        <p:nvPicPr>
          <p:cNvPr id="230" name="Picture 229">
            <a:extLst>
              <a:ext uri="{FF2B5EF4-FFF2-40B4-BE49-F238E27FC236}">
                <a16:creationId xmlns:a16="http://schemas.microsoft.com/office/drawing/2014/main" id="{DD9684F5-8886-50AB-FB6F-5B0FDC9ACD6A}"/>
              </a:ext>
            </a:extLst>
          </p:cNvPr>
          <p:cNvPicPr>
            <a:picLocks noChangeAspect="1"/>
          </p:cNvPicPr>
          <p:nvPr/>
        </p:nvPicPr>
        <p:blipFill rotWithShape="1">
          <a:blip r:embed="rId38" cstate="email">
            <a:extLst>
              <a:ext uri="{28A0092B-C50C-407E-A947-70E740481C1C}">
                <a14:useLocalDpi xmlns:a14="http://schemas.microsoft.com/office/drawing/2010/main"/>
              </a:ext>
            </a:extLst>
          </a:blip>
          <a:srcRect/>
          <a:stretch/>
        </p:blipFill>
        <p:spPr>
          <a:xfrm>
            <a:off x="3991259" y="5031567"/>
            <a:ext cx="687936" cy="180990"/>
          </a:xfrm>
          <a:prstGeom prst="rect">
            <a:avLst/>
          </a:prstGeom>
        </p:spPr>
      </p:pic>
      <p:pic>
        <p:nvPicPr>
          <p:cNvPr id="231" name="Picture 2" descr="Multa a Telecom Personal por no cumplir con la garantía de un producto">
            <a:extLst>
              <a:ext uri="{FF2B5EF4-FFF2-40B4-BE49-F238E27FC236}">
                <a16:creationId xmlns:a16="http://schemas.microsoft.com/office/drawing/2014/main" id="{A4E962DD-48B1-CB67-8676-D2774A32AD84}"/>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6724183" y="4911344"/>
            <a:ext cx="631012" cy="431117"/>
          </a:xfrm>
          <a:prstGeom prst="rect">
            <a:avLst/>
          </a:prstGeom>
          <a:noFill/>
          <a:extLst>
            <a:ext uri="{909E8E84-426E-40DD-AFC4-6F175D3DCCD1}">
              <a14:hiddenFill xmlns:a14="http://schemas.microsoft.com/office/drawing/2010/main">
                <a:solidFill>
                  <a:srgbClr val="FFFFFF"/>
                </a:solidFill>
              </a14:hiddenFill>
            </a:ext>
          </a:extLst>
        </p:spPr>
      </p:pic>
      <p:sp>
        <p:nvSpPr>
          <p:cNvPr id="232" name="TextBox 231">
            <a:extLst>
              <a:ext uri="{FF2B5EF4-FFF2-40B4-BE49-F238E27FC236}">
                <a16:creationId xmlns:a16="http://schemas.microsoft.com/office/drawing/2014/main" id="{2AB4EC93-8A55-F381-73CD-4438ACDAB692}"/>
              </a:ext>
            </a:extLst>
          </p:cNvPr>
          <p:cNvSpPr txBox="1"/>
          <p:nvPr/>
        </p:nvSpPr>
        <p:spPr>
          <a:xfrm>
            <a:off x="9938038" y="4216164"/>
            <a:ext cx="346019" cy="304084"/>
          </a:xfrm>
          <a:prstGeom prst="rect">
            <a:avLst/>
          </a:prstGeom>
          <a:noFill/>
        </p:spPr>
        <p:txBody>
          <a:bodyPr wrap="square">
            <a:spAutoFit/>
          </a:bodyPr>
          <a:lstStyle/>
          <a:p>
            <a:r>
              <a:rPr lang="en-US" sz="1382" b="1" dirty="0">
                <a:latin typeface="Franklin Gothic Book" panose="020B0503020102020204"/>
              </a:rPr>
              <a:t>* </a:t>
            </a:r>
            <a:endParaRPr lang="en-US" sz="1382" dirty="0"/>
          </a:p>
        </p:txBody>
      </p:sp>
      <p:grpSp>
        <p:nvGrpSpPr>
          <p:cNvPr id="233" name="Group 232">
            <a:extLst>
              <a:ext uri="{FF2B5EF4-FFF2-40B4-BE49-F238E27FC236}">
                <a16:creationId xmlns:a16="http://schemas.microsoft.com/office/drawing/2014/main" id="{F6077F7D-60AD-0A6F-D2E0-DFC2A7082A9C}"/>
              </a:ext>
            </a:extLst>
          </p:cNvPr>
          <p:cNvGrpSpPr/>
          <p:nvPr/>
        </p:nvGrpSpPr>
        <p:grpSpPr>
          <a:xfrm>
            <a:off x="10296822" y="1585424"/>
            <a:ext cx="674980" cy="415867"/>
            <a:chOff x="9955857" y="1382120"/>
            <a:chExt cx="1446899" cy="868290"/>
          </a:xfrm>
        </p:grpSpPr>
        <p:pic>
          <p:nvPicPr>
            <p:cNvPr id="234" name="Picture 12">
              <a:extLst>
                <a:ext uri="{FF2B5EF4-FFF2-40B4-BE49-F238E27FC236}">
                  <a16:creationId xmlns:a16="http://schemas.microsoft.com/office/drawing/2014/main" id="{4E150504-A0B2-4232-0F92-5267F3B545A6}"/>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9955857" y="1382120"/>
              <a:ext cx="1392790" cy="293970"/>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14" descr="Fiat Logo – PNG e Vetor – Download de Logo">
              <a:extLst>
                <a:ext uri="{FF2B5EF4-FFF2-40B4-BE49-F238E27FC236}">
                  <a16:creationId xmlns:a16="http://schemas.microsoft.com/office/drawing/2014/main" id="{248A7D11-6B53-1800-C063-BFEAB1D74ED7}"/>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10057469" y="1621297"/>
              <a:ext cx="331885" cy="331885"/>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16">
              <a:extLst>
                <a:ext uri="{FF2B5EF4-FFF2-40B4-BE49-F238E27FC236}">
                  <a16:creationId xmlns:a16="http://schemas.microsoft.com/office/drawing/2014/main" id="{53CC21AD-3064-4CF3-348D-A4FA7C11DA86}"/>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416289" y="1686950"/>
              <a:ext cx="492457" cy="214364"/>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18">
              <a:extLst>
                <a:ext uri="{FF2B5EF4-FFF2-40B4-BE49-F238E27FC236}">
                  <a16:creationId xmlns:a16="http://schemas.microsoft.com/office/drawing/2014/main" id="{6865C2F2-2081-9FA0-FB01-AA8DC52A5EBA}"/>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0043811" y="1960234"/>
              <a:ext cx="470798" cy="270391"/>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2" descr="Peugeot apresenta nova logo na França – ALL THE CARS">
              <a:extLst>
                <a:ext uri="{FF2B5EF4-FFF2-40B4-BE49-F238E27FC236}">
                  <a16:creationId xmlns:a16="http://schemas.microsoft.com/office/drawing/2014/main" id="{8DC477BA-2E87-5D62-1D62-DC0443512670}"/>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918900" y="1590128"/>
              <a:ext cx="483856" cy="367581"/>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24" descr="Citroën Logo – PNG e Vetor – Download de Logo">
              <a:extLst>
                <a:ext uri="{FF2B5EF4-FFF2-40B4-BE49-F238E27FC236}">
                  <a16:creationId xmlns:a16="http://schemas.microsoft.com/office/drawing/2014/main" id="{CE2E735B-79DF-C23D-0F15-3A74F0B2F55B}"/>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0554230" y="1933097"/>
              <a:ext cx="377575" cy="287955"/>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26" descr="A História dos logótipos: Alfa Romeo">
              <a:extLst>
                <a:ext uri="{FF2B5EF4-FFF2-40B4-BE49-F238E27FC236}">
                  <a16:creationId xmlns:a16="http://schemas.microsoft.com/office/drawing/2014/main" id="{186B29E0-0CC1-EA41-18DD-34459F20FCDE}"/>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1023972" y="1943250"/>
              <a:ext cx="305795" cy="307160"/>
            </a:xfrm>
            <a:prstGeom prst="rect">
              <a:avLst/>
            </a:prstGeom>
            <a:noFill/>
            <a:extLst>
              <a:ext uri="{909E8E84-426E-40DD-AFC4-6F175D3DCCD1}">
                <a14:hiddenFill xmlns:a14="http://schemas.microsoft.com/office/drawing/2010/main">
                  <a:solidFill>
                    <a:srgbClr val="FFFFFF"/>
                  </a:solidFill>
                </a14:hiddenFill>
              </a:ext>
            </a:extLst>
          </p:spPr>
        </p:pic>
      </p:grpSp>
      <p:pic>
        <p:nvPicPr>
          <p:cNvPr id="241" name="Picture 2">
            <a:extLst>
              <a:ext uri="{FF2B5EF4-FFF2-40B4-BE49-F238E27FC236}">
                <a16:creationId xmlns:a16="http://schemas.microsoft.com/office/drawing/2014/main" id="{75B158B1-0257-FD47-0AE9-DB585230D5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9468" t="22037" r="28306" b="62733"/>
          <a:stretch/>
        </p:blipFill>
        <p:spPr>
          <a:xfrm>
            <a:off x="9523671" y="5521332"/>
            <a:ext cx="707935" cy="500962"/>
          </a:xfrm>
          <a:prstGeom prst="rect">
            <a:avLst/>
          </a:prstGeom>
        </p:spPr>
      </p:pic>
      <p:pic>
        <p:nvPicPr>
          <p:cNvPr id="242" name="Picture 241">
            <a:extLst>
              <a:ext uri="{FF2B5EF4-FFF2-40B4-BE49-F238E27FC236}">
                <a16:creationId xmlns:a16="http://schemas.microsoft.com/office/drawing/2014/main" id="{09187B5A-8838-21BD-D5B9-4CADDF23BFBD}"/>
              </a:ext>
            </a:extLst>
          </p:cNvPr>
          <p:cNvPicPr>
            <a:picLocks noChangeAspect="1"/>
          </p:cNvPicPr>
          <p:nvPr/>
        </p:nvPicPr>
        <p:blipFill rotWithShape="1">
          <a:blip r:embed="rId47" cstate="email">
            <a:extLst>
              <a:ext uri="{28A0092B-C50C-407E-A947-70E740481C1C}">
                <a14:useLocalDpi xmlns:a14="http://schemas.microsoft.com/office/drawing/2010/main"/>
              </a:ext>
            </a:extLst>
          </a:blip>
          <a:srcRect/>
          <a:stretch/>
        </p:blipFill>
        <p:spPr>
          <a:xfrm>
            <a:off x="9454811" y="4935165"/>
            <a:ext cx="656184" cy="447544"/>
          </a:xfrm>
          <a:prstGeom prst="rect">
            <a:avLst/>
          </a:prstGeom>
        </p:spPr>
      </p:pic>
      <p:pic>
        <p:nvPicPr>
          <p:cNvPr id="243" name="Picture 242">
            <a:extLst>
              <a:ext uri="{FF2B5EF4-FFF2-40B4-BE49-F238E27FC236}">
                <a16:creationId xmlns:a16="http://schemas.microsoft.com/office/drawing/2014/main" id="{A2569754-C2D3-DEC0-0F1D-F955DEACE678}"/>
              </a:ext>
            </a:extLst>
          </p:cNvPr>
          <p:cNvPicPr>
            <a:picLocks noChangeAspect="1"/>
          </p:cNvPicPr>
          <p:nvPr/>
        </p:nvPicPr>
        <p:blipFill rotWithShape="1">
          <a:blip r:embed="rId48" cstate="email">
            <a:extLst>
              <a:ext uri="{28A0092B-C50C-407E-A947-70E740481C1C}">
                <a14:useLocalDpi xmlns:a14="http://schemas.microsoft.com/office/drawing/2010/main"/>
              </a:ext>
            </a:extLst>
          </a:blip>
          <a:srcRect/>
          <a:stretch/>
        </p:blipFill>
        <p:spPr>
          <a:xfrm>
            <a:off x="10326827" y="3473381"/>
            <a:ext cx="656184" cy="447544"/>
          </a:xfrm>
          <a:prstGeom prst="rect">
            <a:avLst/>
          </a:prstGeom>
        </p:spPr>
      </p:pic>
      <p:pic>
        <p:nvPicPr>
          <p:cNvPr id="244" name="Picture 243">
            <a:extLst>
              <a:ext uri="{FF2B5EF4-FFF2-40B4-BE49-F238E27FC236}">
                <a16:creationId xmlns:a16="http://schemas.microsoft.com/office/drawing/2014/main" id="{9EE862D3-195A-CCE5-3313-048E4A1D6758}"/>
              </a:ext>
            </a:extLst>
          </p:cNvPr>
          <p:cNvPicPr>
            <a:picLocks noChangeAspect="1"/>
          </p:cNvPicPr>
          <p:nvPr/>
        </p:nvPicPr>
        <p:blipFill rotWithShape="1">
          <a:blip r:embed="rId49" cstate="email">
            <a:extLst>
              <a:ext uri="{28A0092B-C50C-407E-A947-70E740481C1C}">
                <a14:useLocalDpi xmlns:a14="http://schemas.microsoft.com/office/drawing/2010/main"/>
              </a:ext>
            </a:extLst>
          </a:blip>
          <a:srcRect/>
          <a:stretch/>
        </p:blipFill>
        <p:spPr>
          <a:xfrm>
            <a:off x="4924321" y="4245009"/>
            <a:ext cx="656184" cy="447544"/>
          </a:xfrm>
          <a:prstGeom prst="rect">
            <a:avLst/>
          </a:prstGeom>
        </p:spPr>
      </p:pic>
      <p:pic>
        <p:nvPicPr>
          <p:cNvPr id="245" name="Picture 2">
            <a:extLst>
              <a:ext uri="{FF2B5EF4-FFF2-40B4-BE49-F238E27FC236}">
                <a16:creationId xmlns:a16="http://schemas.microsoft.com/office/drawing/2014/main" id="{B09019F9-646A-DA55-10A7-49C14CC75B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643" t="63220" r="59142" b="22935"/>
          <a:stretch/>
        </p:blipFill>
        <p:spPr>
          <a:xfrm>
            <a:off x="10409543" y="4956251"/>
            <a:ext cx="449540" cy="346153"/>
          </a:xfrm>
          <a:prstGeom prst="rect">
            <a:avLst/>
          </a:prstGeom>
        </p:spPr>
      </p:pic>
      <p:pic>
        <p:nvPicPr>
          <p:cNvPr id="246" name="Picture 2">
            <a:extLst>
              <a:ext uri="{FF2B5EF4-FFF2-40B4-BE49-F238E27FC236}">
                <a16:creationId xmlns:a16="http://schemas.microsoft.com/office/drawing/2014/main" id="{D042C935-211E-099C-4B38-DE991FCFFA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299" t="83844" r="58289" b="3085"/>
          <a:stretch/>
        </p:blipFill>
        <p:spPr>
          <a:xfrm>
            <a:off x="10360962" y="4308891"/>
            <a:ext cx="604607" cy="361715"/>
          </a:xfrm>
          <a:prstGeom prst="rect">
            <a:avLst/>
          </a:prstGeom>
        </p:spPr>
      </p:pic>
      <p:pic>
        <p:nvPicPr>
          <p:cNvPr id="247" name="Picture 246">
            <a:extLst>
              <a:ext uri="{FF2B5EF4-FFF2-40B4-BE49-F238E27FC236}">
                <a16:creationId xmlns:a16="http://schemas.microsoft.com/office/drawing/2014/main" id="{A75D470B-E77A-624E-116C-14A5DA6AF620}"/>
              </a:ext>
            </a:extLst>
          </p:cNvPr>
          <p:cNvPicPr>
            <a:picLocks noChangeAspect="1"/>
          </p:cNvPicPr>
          <p:nvPr/>
        </p:nvPicPr>
        <p:blipFill>
          <a:blip r:embed="rId50"/>
          <a:stretch>
            <a:fillRect/>
          </a:stretch>
        </p:blipFill>
        <p:spPr>
          <a:xfrm>
            <a:off x="9455806" y="3534922"/>
            <a:ext cx="686578" cy="410448"/>
          </a:xfrm>
          <a:prstGeom prst="rect">
            <a:avLst/>
          </a:prstGeom>
        </p:spPr>
      </p:pic>
      <p:pic>
        <p:nvPicPr>
          <p:cNvPr id="248" name="Picture 247">
            <a:extLst>
              <a:ext uri="{FF2B5EF4-FFF2-40B4-BE49-F238E27FC236}">
                <a16:creationId xmlns:a16="http://schemas.microsoft.com/office/drawing/2014/main" id="{1A8C185A-791B-1AB7-0C55-25C7371A2FED}"/>
              </a:ext>
            </a:extLst>
          </p:cNvPr>
          <p:cNvPicPr>
            <a:picLocks noChangeAspect="1"/>
          </p:cNvPicPr>
          <p:nvPr/>
        </p:nvPicPr>
        <p:blipFill>
          <a:blip r:embed="rId51"/>
          <a:stretch>
            <a:fillRect/>
          </a:stretch>
        </p:blipFill>
        <p:spPr>
          <a:xfrm>
            <a:off x="10435345" y="5567232"/>
            <a:ext cx="425854" cy="455062"/>
          </a:xfrm>
          <a:prstGeom prst="rect">
            <a:avLst/>
          </a:prstGeom>
        </p:spPr>
      </p:pic>
      <p:pic>
        <p:nvPicPr>
          <p:cNvPr id="249" name="Picture 4" descr="DHL Global Forwarding Argentina S.A. (DHL Argentina) - BNamericas">
            <a:extLst>
              <a:ext uri="{FF2B5EF4-FFF2-40B4-BE49-F238E27FC236}">
                <a16:creationId xmlns:a16="http://schemas.microsoft.com/office/drawing/2014/main" id="{C7A7AE0F-29BF-7100-5C94-41AA5A4827B8}"/>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9478113" y="2281029"/>
            <a:ext cx="596392" cy="354930"/>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250">
            <a:extLst>
              <a:ext uri="{FF2B5EF4-FFF2-40B4-BE49-F238E27FC236}">
                <a16:creationId xmlns:a16="http://schemas.microsoft.com/office/drawing/2014/main" id="{B6E68587-1DE8-A73C-A6FA-C3B9458FEC25}"/>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4409733" y="5650315"/>
            <a:ext cx="252445" cy="316817"/>
          </a:xfrm>
          <a:prstGeom prst="rect">
            <a:avLst/>
          </a:prstGeom>
        </p:spPr>
      </p:pic>
      <p:pic>
        <p:nvPicPr>
          <p:cNvPr id="252" name="Picture 2">
            <a:extLst>
              <a:ext uri="{FF2B5EF4-FFF2-40B4-BE49-F238E27FC236}">
                <a16:creationId xmlns:a16="http://schemas.microsoft.com/office/drawing/2014/main" id="{90952CB0-6F4E-A7E8-E89F-B87664A7A521}"/>
              </a:ext>
            </a:extLst>
          </p:cNvPr>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4051361" y="5649785"/>
            <a:ext cx="264211" cy="271262"/>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11">
            <a:extLst>
              <a:ext uri="{FF2B5EF4-FFF2-40B4-BE49-F238E27FC236}">
                <a16:creationId xmlns:a16="http://schemas.microsoft.com/office/drawing/2014/main" id="{AE22ACA0-756B-8AA2-6805-8B547F7233B8}"/>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5774104" y="5734951"/>
            <a:ext cx="609254" cy="202955"/>
          </a:xfrm>
          <a:prstGeom prst="rect">
            <a:avLst/>
          </a:prstGeom>
        </p:spPr>
      </p:pic>
      <p:pic>
        <p:nvPicPr>
          <p:cNvPr id="254" name="Picture 253" descr="Logo, company name&#10;&#10;Description automatically generated">
            <a:extLst>
              <a:ext uri="{FF2B5EF4-FFF2-40B4-BE49-F238E27FC236}">
                <a16:creationId xmlns:a16="http://schemas.microsoft.com/office/drawing/2014/main" id="{ABC6A03C-D6AD-A45D-A4F1-E41197DE3513}"/>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8702682" y="2173804"/>
            <a:ext cx="378844" cy="456374"/>
          </a:xfrm>
          <a:prstGeom prst="rect">
            <a:avLst/>
          </a:prstGeom>
        </p:spPr>
      </p:pic>
      <p:pic>
        <p:nvPicPr>
          <p:cNvPr id="255" name="Picture 2" descr="The Largest Drug Safety Congress Globally | Drug Safety USA ...">
            <a:extLst>
              <a:ext uri="{FF2B5EF4-FFF2-40B4-BE49-F238E27FC236}">
                <a16:creationId xmlns:a16="http://schemas.microsoft.com/office/drawing/2014/main" id="{1542A2D6-9337-57AC-3FEE-48C6B986C71A}"/>
              </a:ext>
            </a:extLst>
          </p:cNvPr>
          <p:cNvPicPr>
            <a:picLocks noChangeAspect="1" noChangeArrowheads="1"/>
          </p:cNvPicPr>
          <p:nvPr/>
        </p:nvPicPr>
        <p:blipFill rotWithShape="1">
          <a:blip r:embed="rId57" cstate="email">
            <a:extLst>
              <a:ext uri="{28A0092B-C50C-407E-A947-70E740481C1C}">
                <a14:useLocalDpi xmlns:a14="http://schemas.microsoft.com/office/drawing/2010/main"/>
              </a:ext>
            </a:extLst>
          </a:blip>
          <a:srcRect/>
          <a:stretch/>
        </p:blipFill>
        <p:spPr bwMode="auto">
          <a:xfrm>
            <a:off x="8642345" y="4398068"/>
            <a:ext cx="565121" cy="152532"/>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2" descr="Logo Profarma – Logos PNG">
            <a:extLst>
              <a:ext uri="{FF2B5EF4-FFF2-40B4-BE49-F238E27FC236}">
                <a16:creationId xmlns:a16="http://schemas.microsoft.com/office/drawing/2014/main" id="{7E2520DA-83C4-D950-7175-3D02981243CB}"/>
              </a:ext>
            </a:extLst>
          </p:cNvPr>
          <p:cNvPicPr>
            <a:picLocks noChangeAspect="1" noChangeArrowheads="1"/>
          </p:cNvPicPr>
          <p:nvPr/>
        </p:nvPicPr>
        <p:blipFill rotWithShape="1">
          <a:blip r:embed="rId58" cstate="print">
            <a:extLst>
              <a:ext uri="{28A0092B-C50C-407E-A947-70E740481C1C}">
                <a14:useLocalDpi xmlns:a14="http://schemas.microsoft.com/office/drawing/2010/main" val="0"/>
              </a:ext>
            </a:extLst>
          </a:blip>
          <a:srcRect t="25824" b="19879"/>
          <a:stretch/>
        </p:blipFill>
        <p:spPr bwMode="auto">
          <a:xfrm>
            <a:off x="10274023" y="2242679"/>
            <a:ext cx="705484" cy="393279"/>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264" descr="Logo&#10;&#10;Description automatically generated">
            <a:extLst>
              <a:ext uri="{FF2B5EF4-FFF2-40B4-BE49-F238E27FC236}">
                <a16:creationId xmlns:a16="http://schemas.microsoft.com/office/drawing/2014/main" id="{7D9F7A9C-8B89-1585-A999-419E5166C272}"/>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8533830" y="1756214"/>
            <a:ext cx="721721" cy="177578"/>
          </a:xfrm>
          <a:prstGeom prst="rect">
            <a:avLst/>
          </a:prstGeom>
        </p:spPr>
      </p:pic>
      <p:pic>
        <p:nvPicPr>
          <p:cNvPr id="266" name="Picture 2" descr="European Parliament adopts resolution on the new Circular Economy Action  Plan – Water Europe">
            <a:extLst>
              <a:ext uri="{FF2B5EF4-FFF2-40B4-BE49-F238E27FC236}">
                <a16:creationId xmlns:a16="http://schemas.microsoft.com/office/drawing/2014/main" id="{B3832331-7179-ABBB-C98B-290FE78E83F3}"/>
              </a:ext>
            </a:extLst>
          </p:cNvPr>
          <p:cNvPicPr>
            <a:picLocks noChangeAspect="1" noChangeArrowheads="1"/>
          </p:cNvPicPr>
          <p:nvPr/>
        </p:nvPicPr>
        <p:blipFill rotWithShape="1">
          <a:blip r:embed="rId60" cstate="print">
            <a:extLst>
              <a:ext uri="{28A0092B-C50C-407E-A947-70E740481C1C}">
                <a14:useLocalDpi xmlns:a14="http://schemas.microsoft.com/office/drawing/2010/main" val="0"/>
              </a:ext>
            </a:extLst>
          </a:blip>
          <a:srcRect b="10620"/>
          <a:stretch/>
        </p:blipFill>
        <p:spPr bwMode="auto">
          <a:xfrm>
            <a:off x="6617756" y="2288317"/>
            <a:ext cx="777713" cy="400787"/>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2" descr="European Parliament adopts resolution on the new Circular Economy Action  Plan – Water Europe">
            <a:extLst>
              <a:ext uri="{FF2B5EF4-FFF2-40B4-BE49-F238E27FC236}">
                <a16:creationId xmlns:a16="http://schemas.microsoft.com/office/drawing/2014/main" id="{42C10FE6-4927-DE4A-BBDB-692563D7A933}"/>
              </a:ext>
            </a:extLst>
          </p:cNvPr>
          <p:cNvPicPr>
            <a:picLocks noChangeAspect="1" noChangeArrowheads="1"/>
          </p:cNvPicPr>
          <p:nvPr/>
        </p:nvPicPr>
        <p:blipFill rotWithShape="1">
          <a:blip r:embed="rId61" cstate="print">
            <a:extLst>
              <a:ext uri="{28A0092B-C50C-407E-A947-70E740481C1C}">
                <a14:useLocalDpi xmlns:a14="http://schemas.microsoft.com/office/drawing/2010/main" val="0"/>
              </a:ext>
            </a:extLst>
          </a:blip>
          <a:srcRect l="43918" t="12035" r="43624" b="64044"/>
          <a:stretch/>
        </p:blipFill>
        <p:spPr bwMode="auto">
          <a:xfrm>
            <a:off x="6895199" y="2202557"/>
            <a:ext cx="243833" cy="269969"/>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67" descr="ibm-logo – Timmaron Group">
            <a:extLst>
              <a:ext uri="{FF2B5EF4-FFF2-40B4-BE49-F238E27FC236}">
                <a16:creationId xmlns:a16="http://schemas.microsoft.com/office/drawing/2014/main" id="{74570934-B20E-A4F8-7EF2-E78D18301899}"/>
              </a:ext>
            </a:extLst>
          </p:cNvPr>
          <p:cNvPicPr>
            <a:picLocks noChangeAspect="1" noChangeArrowheads="1"/>
          </p:cNvPicPr>
          <p:nvPr/>
        </p:nvPicPr>
        <p:blipFill rotWithShape="1">
          <a:blip r:embed="rId62" cstate="email">
            <a:extLst>
              <a:ext uri="{28A0092B-C50C-407E-A947-70E740481C1C}">
                <a14:useLocalDpi xmlns:a14="http://schemas.microsoft.com/office/drawing/2010/main"/>
              </a:ext>
            </a:extLst>
          </a:blip>
          <a:srcRect l="11391" t="20004" r="11903" b="25160"/>
          <a:stretch/>
        </p:blipFill>
        <p:spPr bwMode="auto">
          <a:xfrm>
            <a:off x="4979909" y="5687971"/>
            <a:ext cx="556683" cy="249789"/>
          </a:xfrm>
          <a:prstGeom prst="rect">
            <a:avLst/>
          </a:prstGeom>
          <a:noFill/>
          <a:extLst>
            <a:ext uri="{909E8E84-426E-40DD-AFC4-6F175D3DCCD1}">
              <a14:hiddenFill xmlns:a14="http://schemas.microsoft.com/office/drawing/2010/main">
                <a:solidFill>
                  <a:srgbClr val="FFFFFF"/>
                </a:solidFill>
              </a14:hiddenFill>
            </a:ext>
          </a:extLst>
        </p:spPr>
      </p:pic>
      <p:pic>
        <p:nvPicPr>
          <p:cNvPr id="269" name="Picture 15" descr="meta">
            <a:extLst>
              <a:ext uri="{FF2B5EF4-FFF2-40B4-BE49-F238E27FC236}">
                <a16:creationId xmlns:a16="http://schemas.microsoft.com/office/drawing/2014/main" id="{1C6A4C35-1EF6-1351-76CA-E77159CCFB6C}"/>
              </a:ext>
            </a:extLst>
          </p:cNvPr>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9405840" y="2973693"/>
            <a:ext cx="728263" cy="259540"/>
          </a:xfrm>
          <a:prstGeom prst="rect">
            <a:avLst/>
          </a:prstGeom>
          <a:noFill/>
          <a:extLst>
            <a:ext uri="{909E8E84-426E-40DD-AFC4-6F175D3DCCD1}">
              <a14:hiddenFill xmlns:a14="http://schemas.microsoft.com/office/drawing/2010/main">
                <a:solidFill>
                  <a:srgbClr val="FFFFFF"/>
                </a:solidFill>
              </a14:hiddenFill>
            </a:ext>
          </a:extLst>
        </p:spPr>
      </p:pic>
      <p:pic>
        <p:nvPicPr>
          <p:cNvPr id="270" name="Picture 2" descr="Volkswagen Logo PNG vector in SVG, PDF, AI, CDR format">
            <a:extLst>
              <a:ext uri="{FF2B5EF4-FFF2-40B4-BE49-F238E27FC236}">
                <a16:creationId xmlns:a16="http://schemas.microsoft.com/office/drawing/2014/main" id="{6CDDE01D-2864-01CE-8974-EB9369FF8919}"/>
              </a:ext>
            </a:extLst>
          </p:cNvPr>
          <p:cNvPicPr>
            <a:picLocks noChangeAspect="1" noChangeArrowheads="1"/>
          </p:cNvPicPr>
          <p:nvPr/>
        </p:nvPicPr>
        <p:blipFill rotWithShape="1">
          <a:blip r:embed="rId64" cstate="print">
            <a:extLst>
              <a:ext uri="{28A0092B-C50C-407E-A947-70E740481C1C}">
                <a14:useLocalDpi xmlns:a14="http://schemas.microsoft.com/office/drawing/2010/main" val="0"/>
              </a:ext>
            </a:extLst>
          </a:blip>
          <a:srcRect l="22629" t="9445" r="22197" b="8461"/>
          <a:stretch/>
        </p:blipFill>
        <p:spPr bwMode="auto">
          <a:xfrm>
            <a:off x="9549700" y="1558665"/>
            <a:ext cx="305088" cy="340019"/>
          </a:xfrm>
          <a:prstGeom prst="rect">
            <a:avLst/>
          </a:prstGeom>
          <a:noFill/>
          <a:extLst>
            <a:ext uri="{909E8E84-426E-40DD-AFC4-6F175D3DCCD1}">
              <a14:hiddenFill xmlns:a14="http://schemas.microsoft.com/office/drawing/2010/main">
                <a:solidFill>
                  <a:srgbClr val="FFFFFF"/>
                </a:solidFill>
              </a14:hiddenFill>
            </a:ext>
          </a:extLst>
        </p:spPr>
      </p:pic>
      <p:pic>
        <p:nvPicPr>
          <p:cNvPr id="271" name="Picture 270" descr="Logo&#10;&#10;Description automatically generated">
            <a:extLst>
              <a:ext uri="{FF2B5EF4-FFF2-40B4-BE49-F238E27FC236}">
                <a16:creationId xmlns:a16="http://schemas.microsoft.com/office/drawing/2014/main" id="{9E1CFDE4-9B72-51E9-DEA1-2C5EFA71AB82}"/>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8563113" y="5734271"/>
            <a:ext cx="706466" cy="90663"/>
          </a:xfrm>
          <a:prstGeom prst="rect">
            <a:avLst/>
          </a:prstGeom>
        </p:spPr>
      </p:pic>
      <p:pic>
        <p:nvPicPr>
          <p:cNvPr id="272" name="Picture 271" descr="A logo of a company&#10;&#10;Description automatically generated">
            <a:extLst>
              <a:ext uri="{FF2B5EF4-FFF2-40B4-BE49-F238E27FC236}">
                <a16:creationId xmlns:a16="http://schemas.microsoft.com/office/drawing/2014/main" id="{506A7355-78DB-89BE-42AE-C51B202501B3}"/>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4084085" y="2949992"/>
            <a:ext cx="464829" cy="325567"/>
          </a:xfrm>
          <a:prstGeom prst="rect">
            <a:avLst/>
          </a:prstGeom>
        </p:spPr>
      </p:pic>
      <p:pic>
        <p:nvPicPr>
          <p:cNvPr id="273" name="Picture 272" descr="A logo with a red triangle&#10;&#10;Description automatically generated">
            <a:extLst>
              <a:ext uri="{FF2B5EF4-FFF2-40B4-BE49-F238E27FC236}">
                <a16:creationId xmlns:a16="http://schemas.microsoft.com/office/drawing/2014/main" id="{147A33FD-82BD-A53A-7EBD-CADADD67311F}"/>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6637371" y="4212234"/>
            <a:ext cx="688631" cy="412597"/>
          </a:xfrm>
          <a:prstGeom prst="rect">
            <a:avLst/>
          </a:prstGeom>
        </p:spPr>
      </p:pic>
      <p:pic>
        <p:nvPicPr>
          <p:cNvPr id="274" name="Picture 273">
            <a:extLst>
              <a:ext uri="{FF2B5EF4-FFF2-40B4-BE49-F238E27FC236}">
                <a16:creationId xmlns:a16="http://schemas.microsoft.com/office/drawing/2014/main" id="{E0C5A670-B796-19BD-55F6-7E2AC355F871}"/>
              </a:ext>
            </a:extLst>
          </p:cNvPr>
          <p:cNvPicPr>
            <a:picLocks noChangeAspect="1"/>
          </p:cNvPicPr>
          <p:nvPr/>
        </p:nvPicPr>
        <p:blipFill>
          <a:blip r:embed="rId68" cstate="email">
            <a:extLst>
              <a:ext uri="{28A0092B-C50C-407E-A947-70E740481C1C}">
                <a14:useLocalDpi xmlns:a14="http://schemas.microsoft.com/office/drawing/2010/main"/>
              </a:ext>
            </a:extLst>
          </a:blip>
          <a:stretch>
            <a:fillRect/>
          </a:stretch>
        </p:blipFill>
        <p:spPr>
          <a:xfrm>
            <a:off x="10358582" y="3039640"/>
            <a:ext cx="613111" cy="232260"/>
          </a:xfrm>
          <a:prstGeom prst="rect">
            <a:avLst/>
          </a:prstGeom>
        </p:spPr>
      </p:pic>
      <p:sp>
        <p:nvSpPr>
          <p:cNvPr id="275" name="TextBox 274">
            <a:extLst>
              <a:ext uri="{FF2B5EF4-FFF2-40B4-BE49-F238E27FC236}">
                <a16:creationId xmlns:a16="http://schemas.microsoft.com/office/drawing/2014/main" id="{BD3DA13A-069B-BF47-571D-58AB115E1635}"/>
              </a:ext>
            </a:extLst>
          </p:cNvPr>
          <p:cNvSpPr txBox="1"/>
          <p:nvPr/>
        </p:nvSpPr>
        <p:spPr>
          <a:xfrm>
            <a:off x="692206" y="5904809"/>
            <a:ext cx="2513566" cy="304530"/>
          </a:xfrm>
          <a:prstGeom prst="rect">
            <a:avLst/>
          </a:prstGeom>
          <a:noFill/>
        </p:spPr>
        <p:txBody>
          <a:bodyPr wrap="square">
            <a:spAutoFit/>
          </a:bodyPr>
          <a:lstStyle/>
          <a:p>
            <a:r>
              <a:rPr lang="pt-BR" sz="1382" b="1" dirty="0">
                <a:latin typeface="Franklin Gothic Book" panose="020B0503020102020204"/>
              </a:rPr>
              <a:t>* </a:t>
            </a:r>
            <a:r>
              <a:rPr lang="pt-BR" sz="894" b="1" dirty="0">
                <a:latin typeface="Franklin Gothic Book" panose="020B0503020102020204"/>
              </a:rPr>
              <a:t>Mais de  3 anos</a:t>
            </a:r>
            <a:endParaRPr lang="pt-BR" sz="1382" dirty="0"/>
          </a:p>
        </p:txBody>
      </p:sp>
      <p:pic>
        <p:nvPicPr>
          <p:cNvPr id="2" name="Imagen 6" descr="Logotipo&#10;&#10;Descripción generada automáticamente">
            <a:extLst>
              <a:ext uri="{FF2B5EF4-FFF2-40B4-BE49-F238E27FC236}">
                <a16:creationId xmlns:a16="http://schemas.microsoft.com/office/drawing/2014/main" id="{6BFC5E85-C5A8-044A-ED6A-3C39FD435A89}"/>
              </a:ext>
            </a:extLst>
          </p:cNvPr>
          <p:cNvPicPr>
            <a:picLocks noChangeAspect="1"/>
          </p:cNvPicPr>
          <p:nvPr/>
        </p:nvPicPr>
        <p:blipFill>
          <a:blip r:embed="rId69" cstate="email">
            <a:clrChange>
              <a:clrFrom>
                <a:srgbClr val="FEE600"/>
              </a:clrFrom>
              <a:clrTo>
                <a:srgbClr val="FEE600">
                  <a:alpha val="0"/>
                </a:srgbClr>
              </a:clrTo>
            </a:clrChange>
            <a:extLst>
              <a:ext uri="{28A0092B-C50C-407E-A947-70E740481C1C}">
                <a14:useLocalDpi xmlns:a14="http://schemas.microsoft.com/office/drawing/2010/main"/>
              </a:ext>
            </a:extLst>
          </a:blip>
          <a:stretch>
            <a:fillRect/>
          </a:stretch>
        </p:blipFill>
        <p:spPr>
          <a:xfrm>
            <a:off x="4055596" y="1624010"/>
            <a:ext cx="590674" cy="455475"/>
          </a:xfrm>
          <a:prstGeom prst="rect">
            <a:avLst/>
          </a:prstGeom>
        </p:spPr>
      </p:pic>
      <p:pic>
        <p:nvPicPr>
          <p:cNvPr id="4" name="Picture 9" descr="A picture containing graphics, design&#10;&#10;Description automatically generated">
            <a:extLst>
              <a:ext uri="{FF2B5EF4-FFF2-40B4-BE49-F238E27FC236}">
                <a16:creationId xmlns:a16="http://schemas.microsoft.com/office/drawing/2014/main" id="{A92C3EFE-F146-DE13-90AD-AB98B9B57BF6}"/>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70075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wipe(left)">
                                      <p:cBhvr>
                                        <p:cTn id="7"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sky, night, outdoor, fireworks&#10;&#10;Description automatically generated">
            <a:extLst>
              <a:ext uri="{FF2B5EF4-FFF2-40B4-BE49-F238E27FC236}">
                <a16:creationId xmlns:a16="http://schemas.microsoft.com/office/drawing/2014/main" id="{64252548-4C93-591A-B935-1161F58D9297}"/>
              </a:ext>
            </a:extLst>
          </p:cNvPr>
          <p:cNvPicPr>
            <a:picLocks noChangeAspect="1"/>
          </p:cNvPicPr>
          <p:nvPr/>
        </p:nvPicPr>
        <p:blipFill rotWithShape="1">
          <a:blip r:embed="rId3"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36537" y="20552"/>
            <a:ext cx="12118926" cy="6816896"/>
          </a:xfrm>
          <a:prstGeom prst="rect">
            <a:avLst/>
          </a:prstGeom>
        </p:spPr>
      </p:pic>
      <p:sp>
        <p:nvSpPr>
          <p:cNvPr id="2" name="object 2"/>
          <p:cNvSpPr txBox="1"/>
          <p:nvPr/>
        </p:nvSpPr>
        <p:spPr>
          <a:xfrm>
            <a:off x="914859" y="4274778"/>
            <a:ext cx="1711408" cy="1085750"/>
          </a:xfrm>
          <a:prstGeom prst="rect">
            <a:avLst/>
          </a:prstGeom>
        </p:spPr>
        <p:txBody>
          <a:bodyPr vert="horz" wrap="square" lIns="0" tIns="12572" rIns="0" bIns="0" rtlCol="0">
            <a:spAutoFit/>
          </a:bodyPr>
          <a:lstStyle/>
          <a:p>
            <a:pPr marL="13201">
              <a:lnSpc>
                <a:spcPct val="80000"/>
              </a:lnSpc>
              <a:spcBef>
                <a:spcPts val="100"/>
              </a:spcBef>
            </a:pPr>
            <a:r>
              <a:rPr lang="es-419" sz="1880" spc="-10" dirty="0">
                <a:solidFill>
                  <a:srgbClr val="6DBE97"/>
                </a:solidFill>
                <a:latin typeface="Gilroy-Black"/>
                <a:cs typeface="Gilroy-Black"/>
              </a:rPr>
              <a:t>NÓS MOLDAMOS EXPERIÊNCIAS.</a:t>
            </a:r>
            <a:endParaRPr lang="es-419" sz="2178" dirty="0">
              <a:latin typeface="Gilroy-Black"/>
              <a:cs typeface="Gilroy-Black"/>
            </a:endParaRPr>
          </a:p>
          <a:p>
            <a:pPr marL="12572" marR="5028">
              <a:spcBef>
                <a:spcPts val="1163"/>
              </a:spcBef>
            </a:pPr>
            <a:r>
              <a:rPr lang="pt-BR" sz="990" dirty="0">
                <a:solidFill>
                  <a:srgbClr val="FFFFFF"/>
                </a:solidFill>
                <a:latin typeface="Gilroy-Medium"/>
                <a:cs typeface="Gilroy-Medium"/>
              </a:rPr>
              <a:t>Reinventar a forma como você interage e se inspirar na automação inteligente.</a:t>
            </a:r>
            <a:endParaRPr lang="es-419" sz="990" dirty="0">
              <a:latin typeface="Gilroy-Medium"/>
              <a:cs typeface="Gilroy-Medium"/>
            </a:endParaRPr>
          </a:p>
        </p:txBody>
      </p:sp>
      <p:sp>
        <p:nvSpPr>
          <p:cNvPr id="13" name="object 13"/>
          <p:cNvSpPr txBox="1">
            <a:spLocks noGrp="1"/>
          </p:cNvSpPr>
          <p:nvPr>
            <p:ph type="title" idx="4294967295"/>
          </p:nvPr>
        </p:nvSpPr>
        <p:spPr>
          <a:xfrm>
            <a:off x="36537" y="733801"/>
            <a:ext cx="12118926" cy="839488"/>
          </a:xfrm>
          <a:prstGeom prst="rect">
            <a:avLst/>
          </a:prstGeom>
        </p:spPr>
        <p:txBody>
          <a:bodyPr vert="horz" wrap="square" lIns="0" tIns="12572" rIns="0" bIns="0" rtlCol="0" anchor="ctr">
            <a:spAutoFit/>
          </a:bodyPr>
          <a:lstStyle/>
          <a:p>
            <a:pPr marL="12572" algn="ctr">
              <a:lnSpc>
                <a:spcPct val="100000"/>
              </a:lnSpc>
              <a:spcBef>
                <a:spcPts val="100"/>
              </a:spcBef>
            </a:pPr>
            <a:r>
              <a:rPr lang="pt-BR" sz="5368" dirty="0">
                <a:solidFill>
                  <a:srgbClr val="FFFFFF"/>
                </a:solidFill>
                <a:latin typeface="Perfect Moment Script" panose="00000500000000000000" pitchFamily="50" charset="0"/>
              </a:rPr>
              <a:t>5 Razões para trabalhar conosco</a:t>
            </a:r>
            <a:endParaRPr lang="es-419" dirty="0">
              <a:solidFill>
                <a:srgbClr val="00CCE5"/>
              </a:solidFill>
              <a:latin typeface="Perfect Moment Script" panose="00000500000000000000" pitchFamily="50" charset="0"/>
            </a:endParaRPr>
          </a:p>
        </p:txBody>
      </p:sp>
      <p:sp>
        <p:nvSpPr>
          <p:cNvPr id="14" name="object 2">
            <a:extLst>
              <a:ext uri="{FF2B5EF4-FFF2-40B4-BE49-F238E27FC236}">
                <a16:creationId xmlns:a16="http://schemas.microsoft.com/office/drawing/2014/main" id="{EC2A3458-4DEF-0D17-4394-BA6CEB04EC21}"/>
              </a:ext>
            </a:extLst>
          </p:cNvPr>
          <p:cNvSpPr txBox="1"/>
          <p:nvPr/>
        </p:nvSpPr>
        <p:spPr>
          <a:xfrm>
            <a:off x="3019647" y="4258722"/>
            <a:ext cx="1711408" cy="1085750"/>
          </a:xfrm>
          <a:prstGeom prst="rect">
            <a:avLst/>
          </a:prstGeom>
        </p:spPr>
        <p:txBody>
          <a:bodyPr vert="horz" wrap="square" lIns="0" tIns="12572" rIns="0" bIns="0" rtlCol="0">
            <a:spAutoFit/>
          </a:bodyPr>
          <a:lstStyle/>
          <a:p>
            <a:pPr marL="13201">
              <a:lnSpc>
                <a:spcPct val="80000"/>
              </a:lnSpc>
              <a:spcBef>
                <a:spcPts val="100"/>
              </a:spcBef>
            </a:pPr>
            <a:r>
              <a:rPr lang="es-419" sz="1880" spc="-10" dirty="0">
                <a:solidFill>
                  <a:srgbClr val="6DBE97"/>
                </a:solidFill>
                <a:latin typeface="Gilroy-Black"/>
                <a:cs typeface="Gilroy-Black"/>
              </a:rPr>
              <a:t>DESAFIAMOS OS LIMITES.</a:t>
            </a:r>
            <a:endParaRPr lang="es-419" sz="2178" dirty="0">
              <a:latin typeface="Gilroy-Black"/>
              <a:cs typeface="Gilroy-Black"/>
            </a:endParaRPr>
          </a:p>
          <a:p>
            <a:pPr>
              <a:spcBef>
                <a:spcPts val="1163"/>
              </a:spcBef>
            </a:pPr>
            <a:r>
              <a:rPr lang="pt-BR" sz="990" dirty="0">
                <a:solidFill>
                  <a:schemeClr val="bg1"/>
                </a:solidFill>
                <a:latin typeface="Gilroy-Medium" pitchFamily="2" charset="77"/>
              </a:rPr>
              <a:t>Redefina o que é possível para sua empresa, sua equipe e seus clientes.</a:t>
            </a:r>
            <a:endParaRPr lang="es-419" sz="990" dirty="0">
              <a:latin typeface="Gilroy-Medium"/>
              <a:cs typeface="Gilroy-Medium"/>
            </a:endParaRPr>
          </a:p>
        </p:txBody>
      </p:sp>
      <p:sp>
        <p:nvSpPr>
          <p:cNvPr id="15" name="object 2">
            <a:extLst>
              <a:ext uri="{FF2B5EF4-FFF2-40B4-BE49-F238E27FC236}">
                <a16:creationId xmlns:a16="http://schemas.microsoft.com/office/drawing/2014/main" id="{5321ACF0-9D15-B967-36D9-8B4C947316BE}"/>
              </a:ext>
            </a:extLst>
          </p:cNvPr>
          <p:cNvSpPr txBox="1"/>
          <p:nvPr/>
        </p:nvSpPr>
        <p:spPr>
          <a:xfrm>
            <a:off x="5124434" y="4258720"/>
            <a:ext cx="1711408" cy="1238078"/>
          </a:xfrm>
          <a:prstGeom prst="rect">
            <a:avLst/>
          </a:prstGeom>
        </p:spPr>
        <p:txBody>
          <a:bodyPr vert="horz" wrap="square" lIns="0" tIns="12572" rIns="0" bIns="0" rtlCol="0">
            <a:spAutoFit/>
          </a:bodyPr>
          <a:lstStyle/>
          <a:p>
            <a:pPr marL="13201">
              <a:lnSpc>
                <a:spcPct val="80000"/>
              </a:lnSpc>
              <a:spcBef>
                <a:spcPts val="100"/>
              </a:spcBef>
            </a:pPr>
            <a:r>
              <a:rPr lang="es-419" sz="1880" spc="-10" dirty="0">
                <a:solidFill>
                  <a:srgbClr val="6DBE97"/>
                </a:solidFill>
                <a:latin typeface="Gilroy-Black"/>
                <a:cs typeface="Gilroy-Black"/>
              </a:rPr>
              <a:t>TRABALHAMOS JUNTOS</a:t>
            </a:r>
            <a:endParaRPr lang="es-419" sz="2178" dirty="0">
              <a:latin typeface="Gilroy-Black"/>
              <a:cs typeface="Gilroy-Black"/>
            </a:endParaRPr>
          </a:p>
          <a:p>
            <a:pPr>
              <a:spcBef>
                <a:spcPts val="1163"/>
              </a:spcBef>
            </a:pPr>
            <a:r>
              <a:rPr lang="pt-BR" sz="990" dirty="0">
                <a:solidFill>
                  <a:schemeClr val="bg1"/>
                </a:solidFill>
                <a:latin typeface="Gilroy-Medium" pitchFamily="2" charset="77"/>
              </a:rPr>
              <a:t>Trazemos uma abordagem ousada para parcerias para trazer a você soluções completas e comprovadas.</a:t>
            </a:r>
            <a:endParaRPr lang="es-419" sz="990" dirty="0">
              <a:latin typeface="Gilroy-Medium"/>
              <a:cs typeface="Gilroy-Medium"/>
            </a:endParaRPr>
          </a:p>
        </p:txBody>
      </p:sp>
      <p:sp>
        <p:nvSpPr>
          <p:cNvPr id="16" name="object 2">
            <a:extLst>
              <a:ext uri="{FF2B5EF4-FFF2-40B4-BE49-F238E27FC236}">
                <a16:creationId xmlns:a16="http://schemas.microsoft.com/office/drawing/2014/main" id="{864FF4C1-2C25-193C-8083-4999D83BA6F6}"/>
              </a:ext>
            </a:extLst>
          </p:cNvPr>
          <p:cNvSpPr txBox="1"/>
          <p:nvPr/>
        </p:nvSpPr>
        <p:spPr>
          <a:xfrm>
            <a:off x="7181882" y="4259617"/>
            <a:ext cx="1876944" cy="933422"/>
          </a:xfrm>
          <a:prstGeom prst="rect">
            <a:avLst/>
          </a:prstGeom>
        </p:spPr>
        <p:txBody>
          <a:bodyPr vert="horz" wrap="square" lIns="0" tIns="12572" rIns="0" bIns="0" rtlCol="0">
            <a:spAutoFit/>
          </a:bodyPr>
          <a:lstStyle/>
          <a:p>
            <a:pPr marL="13201">
              <a:lnSpc>
                <a:spcPct val="80000"/>
              </a:lnSpc>
              <a:spcBef>
                <a:spcPts val="100"/>
              </a:spcBef>
            </a:pPr>
            <a:r>
              <a:rPr lang="es-419" sz="1880" spc="-10" dirty="0">
                <a:solidFill>
                  <a:srgbClr val="6DBE97"/>
                </a:solidFill>
                <a:latin typeface="Gilroy-Black"/>
                <a:cs typeface="Gilroy-Black"/>
              </a:rPr>
              <a:t>SOMOS SEMPRE HUMANOS</a:t>
            </a:r>
            <a:endParaRPr lang="es-419" sz="2178" dirty="0">
              <a:latin typeface="Gilroy-Black"/>
              <a:cs typeface="Gilroy-Black"/>
            </a:endParaRPr>
          </a:p>
          <a:p>
            <a:pPr>
              <a:spcBef>
                <a:spcPts val="1163"/>
              </a:spcBef>
            </a:pPr>
            <a:r>
              <a:rPr lang="pt-BR" sz="990" dirty="0">
                <a:solidFill>
                  <a:schemeClr val="bg1"/>
                </a:solidFill>
                <a:latin typeface="Gilroy-Medium" pitchFamily="2" charset="77"/>
              </a:rPr>
              <a:t>Em como pensamos, como falamos e como entregamos</a:t>
            </a:r>
            <a:endParaRPr lang="es-419" sz="990" dirty="0">
              <a:latin typeface="Gilroy-Medium"/>
              <a:cs typeface="Gilroy-Medium"/>
            </a:endParaRPr>
          </a:p>
        </p:txBody>
      </p:sp>
      <p:sp>
        <p:nvSpPr>
          <p:cNvPr id="17" name="object 2">
            <a:extLst>
              <a:ext uri="{FF2B5EF4-FFF2-40B4-BE49-F238E27FC236}">
                <a16:creationId xmlns:a16="http://schemas.microsoft.com/office/drawing/2014/main" id="{BA4188CF-CFB0-4FAA-57ED-4E40A58F73DD}"/>
              </a:ext>
            </a:extLst>
          </p:cNvPr>
          <p:cNvSpPr txBox="1"/>
          <p:nvPr/>
        </p:nvSpPr>
        <p:spPr>
          <a:xfrm>
            <a:off x="9355904" y="4260120"/>
            <a:ext cx="1876944" cy="854199"/>
          </a:xfrm>
          <a:prstGeom prst="rect">
            <a:avLst/>
          </a:prstGeom>
        </p:spPr>
        <p:txBody>
          <a:bodyPr vert="horz" wrap="square" lIns="0" tIns="12572" rIns="0" bIns="0" rtlCol="0">
            <a:spAutoFit/>
          </a:bodyPr>
          <a:lstStyle/>
          <a:p>
            <a:pPr marL="13201">
              <a:lnSpc>
                <a:spcPct val="80000"/>
              </a:lnSpc>
              <a:spcBef>
                <a:spcPts val="100"/>
              </a:spcBef>
            </a:pPr>
            <a:r>
              <a:rPr lang="es-419" sz="1880" spc="-10" dirty="0">
                <a:solidFill>
                  <a:srgbClr val="6DBE97"/>
                </a:solidFill>
                <a:latin typeface="Gilroy-Black"/>
                <a:cs typeface="Gilroy-Black"/>
              </a:rPr>
              <a:t>SOMOS DIRETOS</a:t>
            </a:r>
            <a:endParaRPr lang="es-419" sz="2178" dirty="0">
              <a:latin typeface="Gilroy-Black"/>
              <a:cs typeface="Gilroy-Black"/>
            </a:endParaRPr>
          </a:p>
          <a:p>
            <a:pPr>
              <a:spcBef>
                <a:spcPts val="1163"/>
              </a:spcBef>
            </a:pPr>
            <a:r>
              <a:rPr lang="pt-BR" sz="990" dirty="0">
                <a:solidFill>
                  <a:schemeClr val="bg1"/>
                </a:solidFill>
                <a:latin typeface="Gilroy-Medium" pitchFamily="2" charset="77"/>
              </a:rPr>
              <a:t>Em como baseamos o preço nos resultados, como contratamos e como fazemos o trabalho.</a:t>
            </a:r>
            <a:endParaRPr lang="es-419" sz="990" dirty="0">
              <a:latin typeface="Gilroy-Medium"/>
              <a:cs typeface="Gilroy-Medium"/>
            </a:endParaRPr>
          </a:p>
        </p:txBody>
      </p:sp>
      <p:sp>
        <p:nvSpPr>
          <p:cNvPr id="3" name="CaixaDeTexto 2">
            <a:extLst>
              <a:ext uri="{FF2B5EF4-FFF2-40B4-BE49-F238E27FC236}">
                <a16:creationId xmlns:a16="http://schemas.microsoft.com/office/drawing/2014/main" id="{7E5590C5-5920-8D6A-5B0C-A1121D08E3CF}"/>
              </a:ext>
            </a:extLst>
          </p:cNvPr>
          <p:cNvSpPr txBox="1"/>
          <p:nvPr/>
        </p:nvSpPr>
        <p:spPr>
          <a:xfrm>
            <a:off x="3245783" y="5997677"/>
            <a:ext cx="5400389" cy="307777"/>
          </a:xfrm>
          <a:prstGeom prst="rect">
            <a:avLst/>
          </a:prstGeom>
          <a:noFill/>
        </p:spPr>
        <p:txBody>
          <a:bodyPr wrap="none" lIns="0" tIns="0" rIns="0" bIns="0" rtlCol="0">
            <a:spAutoFit/>
          </a:bodyPr>
          <a:lstStyle/>
          <a:p>
            <a:pPr algn="l">
              <a:spcBef>
                <a:spcPts val="600"/>
              </a:spcBef>
              <a:spcAft>
                <a:spcPts val="600"/>
              </a:spcAft>
              <a:buClr>
                <a:schemeClr val="accent2"/>
              </a:buClr>
            </a:pPr>
            <a:r>
              <a:rPr lang="pt-BR" sz="2000" dirty="0">
                <a:solidFill>
                  <a:schemeClr val="bg1"/>
                </a:solidFill>
                <a:latin typeface="Arial Nova" panose="020B0504020202020204" pitchFamily="34" charset="0"/>
              </a:rPr>
              <a:t>RONILSON.CARASSINI@COGNITIONHQ.COM</a:t>
            </a:r>
          </a:p>
        </p:txBody>
      </p:sp>
      <p:sp>
        <p:nvSpPr>
          <p:cNvPr id="5" name="object 13">
            <a:extLst>
              <a:ext uri="{FF2B5EF4-FFF2-40B4-BE49-F238E27FC236}">
                <a16:creationId xmlns:a16="http://schemas.microsoft.com/office/drawing/2014/main" id="{4032AD6F-67A6-58EF-3CEE-911FED9441FA}"/>
              </a:ext>
            </a:extLst>
          </p:cNvPr>
          <p:cNvSpPr txBox="1">
            <a:spLocks/>
          </p:cNvSpPr>
          <p:nvPr/>
        </p:nvSpPr>
        <p:spPr>
          <a:xfrm>
            <a:off x="4416127" y="2469834"/>
            <a:ext cx="3306531" cy="838755"/>
          </a:xfrm>
          <a:prstGeom prst="rect">
            <a:avLst/>
          </a:prstGeom>
        </p:spPr>
        <p:txBody>
          <a:bodyPr vert="horz" wrap="square" lIns="0" tIns="12572" rIns="0" bIns="0" rtlCol="0" anchor="ctr">
            <a:spAutoFit/>
          </a:bodyPr>
          <a:lstStyle>
            <a:lvl1pPr algn="l" defTabSz="914400" rtl="0" eaLnBrk="1" latinLnBrk="0" hangingPunct="1">
              <a:lnSpc>
                <a:spcPct val="90000"/>
              </a:lnSpc>
              <a:spcBef>
                <a:spcPct val="0"/>
              </a:spcBef>
              <a:buNone/>
              <a:defRPr sz="3200" b="1" kern="1200">
                <a:solidFill>
                  <a:schemeClr val="tx1"/>
                </a:solidFill>
                <a:latin typeface="Arial Nova" panose="020B0504020202020204" pitchFamily="34" charset="0"/>
                <a:ea typeface="+mj-ea"/>
                <a:cs typeface="+mj-cs"/>
              </a:defRPr>
            </a:lvl1pPr>
          </a:lstStyle>
          <a:p>
            <a:pPr marL="12572" algn="ctr">
              <a:lnSpc>
                <a:spcPct val="100000"/>
              </a:lnSpc>
              <a:spcBef>
                <a:spcPts val="100"/>
              </a:spcBef>
            </a:pPr>
            <a:r>
              <a:rPr lang="pt-BR" sz="5368" dirty="0">
                <a:solidFill>
                  <a:srgbClr val="FFFFFF"/>
                </a:solidFill>
                <a:latin typeface="Perfect Moment Script" panose="00000500000000000000" pitchFamily="50" charset="0"/>
              </a:rPr>
              <a:t>OBRIGADO</a:t>
            </a:r>
            <a:endParaRPr lang="es-419" dirty="0">
              <a:solidFill>
                <a:srgbClr val="00CCE5"/>
              </a:solidFill>
              <a:latin typeface="Perfect Moment Script" panose="00000500000000000000" pitchFamily="50" charset="0"/>
            </a:endParaRPr>
          </a:p>
        </p:txBody>
      </p:sp>
    </p:spTree>
    <p:extLst>
      <p:ext uri="{BB962C8B-B14F-4D97-AF65-F5344CB8AC3E}">
        <p14:creationId xmlns:p14="http://schemas.microsoft.com/office/powerpoint/2010/main" val="256039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E2E3-9BB3-A065-9BDC-9940E2BB63B4}"/>
              </a:ext>
            </a:extLst>
          </p:cNvPr>
          <p:cNvSpPr>
            <a:spLocks noGrp="1"/>
          </p:cNvSpPr>
          <p:nvPr>
            <p:ph type="title"/>
          </p:nvPr>
        </p:nvSpPr>
        <p:spPr/>
        <p:txBody>
          <a:bodyPr/>
          <a:lstStyle/>
          <a:p>
            <a:r>
              <a:rPr lang="en-US" dirty="0"/>
              <a:t>O Que </a:t>
            </a:r>
            <a:r>
              <a:rPr lang="en-US" dirty="0" err="1"/>
              <a:t>Vocês</a:t>
            </a:r>
            <a:r>
              <a:rPr lang="en-US" dirty="0"/>
              <a:t> </a:t>
            </a:r>
            <a:r>
              <a:rPr lang="en-US" dirty="0" err="1"/>
              <a:t>Estão</a:t>
            </a:r>
            <a:r>
              <a:rPr lang="en-US" dirty="0"/>
              <a:t> </a:t>
            </a:r>
            <a:r>
              <a:rPr lang="en-US" dirty="0" err="1"/>
              <a:t>Focando</a:t>
            </a:r>
            <a:r>
              <a:rPr lang="en-US" dirty="0"/>
              <a:t> </a:t>
            </a:r>
            <a:r>
              <a:rPr lang="en-US" dirty="0" err="1"/>
              <a:t>nos</a:t>
            </a:r>
            <a:r>
              <a:rPr lang="en-US" dirty="0"/>
              <a:t> </a:t>
            </a:r>
            <a:r>
              <a:rPr lang="en-US" dirty="0" err="1"/>
              <a:t>Próximos</a:t>
            </a:r>
            <a:r>
              <a:rPr lang="en-US" dirty="0"/>
              <a:t> </a:t>
            </a:r>
            <a:r>
              <a:rPr lang="en-US" dirty="0" err="1"/>
              <a:t>Anos</a:t>
            </a:r>
            <a:endParaRPr lang="en-US" dirty="0"/>
          </a:p>
        </p:txBody>
      </p:sp>
      <p:sp>
        <p:nvSpPr>
          <p:cNvPr id="3" name="Slide Number Placeholder 2">
            <a:extLst>
              <a:ext uri="{FF2B5EF4-FFF2-40B4-BE49-F238E27FC236}">
                <a16:creationId xmlns:a16="http://schemas.microsoft.com/office/drawing/2014/main" id="{24ACBA2F-9473-2DD6-1FCC-2B65ED6804C9}"/>
              </a:ext>
            </a:extLst>
          </p:cNvPr>
          <p:cNvSpPr>
            <a:spLocks noGrp="1"/>
          </p:cNvSpPr>
          <p:nvPr>
            <p:ph type="sldNum" sz="quarter" idx="11"/>
          </p:nvPr>
        </p:nvSpPr>
        <p:spPr/>
        <p:txBody>
          <a:bodyPr/>
          <a:lstStyle/>
          <a:p>
            <a:fld id="{4B0EDFBC-7666-BA46-8E94-F83EDA5B5493}" type="slidenum">
              <a:rPr lang="en-US" smtClean="0"/>
              <a:pPr/>
              <a:t>8</a:t>
            </a:fld>
            <a:endParaRPr lang="en-US"/>
          </a:p>
        </p:txBody>
      </p:sp>
      <p:sp>
        <p:nvSpPr>
          <p:cNvPr id="5" name="Snip Diagonal Corner Rectangle 4">
            <a:extLst>
              <a:ext uri="{FF2B5EF4-FFF2-40B4-BE49-F238E27FC236}">
                <a16:creationId xmlns:a16="http://schemas.microsoft.com/office/drawing/2014/main" id="{B2D27381-33DC-7873-985F-F57B924BD6BF}"/>
              </a:ext>
            </a:extLst>
          </p:cNvPr>
          <p:cNvSpPr/>
          <p:nvPr/>
        </p:nvSpPr>
        <p:spPr>
          <a:xfrm>
            <a:off x="726831" y="2039815"/>
            <a:ext cx="3387969" cy="1195754"/>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1" u="none" strike="noStrike" dirty="0">
                <a:solidFill>
                  <a:schemeClr val="bg1"/>
                </a:solidFill>
                <a:effectLst/>
                <a:latin typeface="Google Sans"/>
              </a:rPr>
              <a:t>“A M. Dias Branco </a:t>
            </a:r>
            <a:r>
              <a:rPr lang="en-US" sz="1200" b="0" i="1" u="none" strike="noStrike" dirty="0" err="1">
                <a:solidFill>
                  <a:schemeClr val="bg1"/>
                </a:solidFill>
                <a:effectLst/>
                <a:latin typeface="Google Sans"/>
              </a:rPr>
              <a:t>está</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usando</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tecnologias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digitais</a:t>
            </a:r>
            <a:r>
              <a:rPr lang="en-US" sz="1200" b="0" i="1" u="none" strike="noStrike" dirty="0">
                <a:solidFill>
                  <a:schemeClr val="bg1"/>
                </a:solidFill>
                <a:effectLst/>
                <a:latin typeface="Google Sans"/>
              </a:rPr>
              <a:t> para </a:t>
            </a:r>
            <a:r>
              <a:rPr lang="en-US" sz="1200" b="0" i="1" u="none" strike="noStrike" dirty="0" err="1">
                <a:solidFill>
                  <a:schemeClr val="bg1"/>
                </a:solidFill>
                <a:effectLst/>
                <a:latin typeface="Google Sans"/>
              </a:rPr>
              <a:t>melhorar</a:t>
            </a:r>
            <a:r>
              <a:rPr lang="en-US" sz="1200" b="0" i="1" u="none" strike="noStrike" dirty="0">
                <a:solidFill>
                  <a:schemeClr val="bg1"/>
                </a:solidFill>
                <a:effectLst/>
                <a:latin typeface="Google Sans"/>
              </a:rPr>
              <a:t> a </a:t>
            </a:r>
            <a:r>
              <a:rPr lang="en-US" sz="1200" b="0" i="1" u="none" strike="noStrike" dirty="0" err="1">
                <a:solidFill>
                  <a:schemeClr val="bg1"/>
                </a:solidFill>
                <a:effectLst/>
                <a:latin typeface="Google Sans"/>
              </a:rPr>
              <a:t>eficiência</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operacional</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automatizando</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tarefas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reduzindo</a:t>
            </a:r>
            <a:r>
              <a:rPr lang="en-US" sz="1200" b="0" i="1" u="none" strike="noStrike" dirty="0">
                <a:solidFill>
                  <a:schemeClr val="bg1"/>
                </a:solidFill>
                <a:effectLst/>
                <a:latin typeface="Google Sans"/>
              </a:rPr>
              <a:t> o </a:t>
            </a:r>
            <a:r>
              <a:rPr lang="en-US" sz="1200" b="0" i="1" u="none" strike="noStrike" dirty="0" err="1">
                <a:solidFill>
                  <a:schemeClr val="bg1"/>
                </a:solidFill>
                <a:effectLst/>
                <a:latin typeface="Google Sans"/>
              </a:rPr>
              <a:t>desperdício</a:t>
            </a:r>
            <a:r>
              <a:rPr lang="en-US" sz="1200" b="0" i="1" u="none" strike="noStrike" dirty="0">
                <a:solidFill>
                  <a:schemeClr val="bg1"/>
                </a:solidFill>
                <a:effectLst/>
                <a:latin typeface="Google Sans"/>
              </a:rPr>
              <a:t> e </a:t>
            </a:r>
            <a:r>
              <a:rPr lang="en-US" sz="1200" b="0" i="1" u="none" strike="noStrike" dirty="0" err="1">
                <a:solidFill>
                  <a:schemeClr val="bg1"/>
                </a:solidFill>
                <a:effectLst/>
                <a:latin typeface="Google Sans"/>
              </a:rPr>
              <a:t>aprimorando</a:t>
            </a:r>
            <a:r>
              <a:rPr lang="en-US" sz="1200" b="0" i="1" u="none" strike="noStrike" dirty="0">
                <a:solidFill>
                  <a:schemeClr val="bg1"/>
                </a:solidFill>
                <a:effectLst/>
                <a:latin typeface="Google Sans"/>
              </a:rPr>
              <a:t> o </a:t>
            </a:r>
            <a:r>
              <a:rPr lang="en-US" sz="1200" b="0" i="1" u="none" strike="noStrike" dirty="0" err="1">
                <a:solidFill>
                  <a:schemeClr val="bg1"/>
                </a:solidFill>
                <a:effectLst/>
                <a:latin typeface="Google Sans"/>
              </a:rPr>
              <a:t>gerenciamento</a:t>
            </a:r>
            <a:r>
              <a:rPr lang="en-US" sz="1200" b="0" i="1" u="none" strike="noStrike" dirty="0">
                <a:solidFill>
                  <a:schemeClr val="bg1"/>
                </a:solidFill>
                <a:effectLst/>
                <a:latin typeface="Google Sans"/>
              </a:rPr>
              <a:t> da </a:t>
            </a:r>
            <a:r>
              <a:rPr lang="en-US" sz="1200" b="0" i="1" u="none" strike="noStrike" dirty="0" err="1">
                <a:solidFill>
                  <a:schemeClr val="bg1"/>
                </a:solidFill>
                <a:effectLst/>
                <a:latin typeface="Google Sans"/>
              </a:rPr>
              <a:t>cadeia</a:t>
            </a:r>
            <a:r>
              <a:rPr lang="en-US" sz="1200" b="0" i="1" u="none" strike="noStrike" dirty="0">
                <a:solidFill>
                  <a:schemeClr val="bg1"/>
                </a:solidFill>
                <a:effectLst/>
                <a:latin typeface="Google Sans"/>
              </a:rPr>
              <a:t> de </a:t>
            </a:r>
            <a:r>
              <a:rPr lang="en-US" sz="1200" b="0" i="1" u="none" strike="noStrike" dirty="0" err="1">
                <a:solidFill>
                  <a:schemeClr val="bg1"/>
                </a:solidFill>
                <a:effectLst/>
                <a:latin typeface="Google Sans"/>
              </a:rPr>
              <a:t>suprimentos</a:t>
            </a:r>
            <a:r>
              <a:rPr lang="en-US" sz="1200" b="0" i="1" u="none" strike="noStrike" dirty="0">
                <a:solidFill>
                  <a:schemeClr val="bg1"/>
                </a:solidFill>
                <a:effectLst/>
                <a:latin typeface="Google Sans"/>
              </a:rPr>
              <a:t>” .</a:t>
            </a:r>
            <a:r>
              <a:rPr lang="en-US" sz="1200" b="1" i="1" dirty="0">
                <a:solidFill>
                  <a:schemeClr val="accent3"/>
                </a:solidFill>
                <a:latin typeface="Google Sans"/>
              </a:rPr>
              <a:t>M Dias Branco</a:t>
            </a:r>
            <a:endParaRPr lang="en-US" sz="1200" b="1" i="1" dirty="0">
              <a:solidFill>
                <a:schemeClr val="accent3"/>
              </a:solidFill>
            </a:endParaRPr>
          </a:p>
        </p:txBody>
      </p:sp>
      <p:sp>
        <p:nvSpPr>
          <p:cNvPr id="6" name="Snip Diagonal Corner Rectangle 5">
            <a:extLst>
              <a:ext uri="{FF2B5EF4-FFF2-40B4-BE49-F238E27FC236}">
                <a16:creationId xmlns:a16="http://schemas.microsoft.com/office/drawing/2014/main" id="{CC84D424-8657-E799-0FFA-2AEDF7C90629}"/>
              </a:ext>
            </a:extLst>
          </p:cNvPr>
          <p:cNvSpPr/>
          <p:nvPr/>
        </p:nvSpPr>
        <p:spPr>
          <a:xfrm>
            <a:off x="4402015" y="3235569"/>
            <a:ext cx="3387969" cy="1195754"/>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0" i="1" u="none" strike="noStrike" dirty="0">
                <a:solidFill>
                  <a:schemeClr val="bg1"/>
                </a:solidFill>
                <a:effectLst/>
                <a:latin typeface="Google Sans"/>
              </a:rPr>
              <a:t>“</a:t>
            </a:r>
            <a:r>
              <a:rPr lang="en-US" sz="1400" b="0" i="1" u="none" strike="noStrike" dirty="0" err="1">
                <a:solidFill>
                  <a:schemeClr val="bg1"/>
                </a:solidFill>
                <a:effectLst/>
                <a:latin typeface="Google Sans"/>
              </a:rPr>
              <a:t>Melhorar</a:t>
            </a:r>
            <a:r>
              <a:rPr lang="en-US" sz="1400" b="0" i="1" u="none" strike="noStrike" dirty="0">
                <a:solidFill>
                  <a:schemeClr val="bg1"/>
                </a:solidFill>
                <a:effectLst/>
                <a:latin typeface="Google Sans"/>
              </a:rPr>
              <a:t> a </a:t>
            </a:r>
            <a:r>
              <a:rPr lang="en-US" sz="1400" b="0" i="1" u="none" strike="noStrike" dirty="0" err="1">
                <a:solidFill>
                  <a:schemeClr val="bg1"/>
                </a:solidFill>
                <a:effectLst/>
                <a:latin typeface="Google Sans"/>
              </a:rPr>
              <a:t>eficiência</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operacional</a:t>
            </a:r>
            <a:r>
              <a:rPr lang="en-US" sz="1400" b="0" i="1" u="none" strike="noStrike" dirty="0">
                <a:solidFill>
                  <a:schemeClr val="bg1"/>
                </a:solidFill>
                <a:effectLst/>
                <a:latin typeface="Google Sans"/>
              </a:rPr>
              <a:t>: A </a:t>
            </a:r>
            <a:r>
              <a:rPr lang="en-US" sz="1400" b="0" i="1" u="none" strike="noStrike" dirty="0" err="1">
                <a:solidFill>
                  <a:schemeClr val="bg1"/>
                </a:solidFill>
                <a:effectLst/>
                <a:latin typeface="Google Sans"/>
              </a:rPr>
              <a:t>empresa</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quer</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reduzir</a:t>
            </a:r>
            <a:r>
              <a:rPr lang="en-US" sz="1400" b="0" i="1" u="none" strike="noStrike" dirty="0">
                <a:solidFill>
                  <a:schemeClr val="bg1"/>
                </a:solidFill>
                <a:effectLst/>
                <a:latin typeface="Google Sans"/>
              </a:rPr>
              <a:t> custos e </a:t>
            </a:r>
            <a:r>
              <a:rPr lang="en-US" sz="1400" b="0" i="1" u="none" strike="noStrike" dirty="0" err="1">
                <a:solidFill>
                  <a:schemeClr val="bg1"/>
                </a:solidFill>
                <a:effectLst/>
                <a:latin typeface="Google Sans"/>
              </a:rPr>
              <a:t>melhorar</a:t>
            </a:r>
            <a:r>
              <a:rPr lang="en-US" sz="1400" b="0" i="1" u="none" strike="noStrike" dirty="0">
                <a:solidFill>
                  <a:schemeClr val="bg1"/>
                </a:solidFill>
                <a:effectLst/>
                <a:latin typeface="Google Sans"/>
              </a:rPr>
              <a:t> a </a:t>
            </a:r>
            <a:r>
              <a:rPr lang="en-US" sz="1400" b="0" i="1" u="none" strike="noStrike" dirty="0" err="1">
                <a:solidFill>
                  <a:schemeClr val="bg1"/>
                </a:solidFill>
                <a:effectLst/>
                <a:latin typeface="Google Sans"/>
              </a:rPr>
              <a:t>produtividade</a:t>
            </a:r>
            <a:r>
              <a:rPr lang="en-US" sz="1400" b="0" i="1" u="none" strike="noStrike" dirty="0">
                <a:solidFill>
                  <a:schemeClr val="bg1"/>
                </a:solidFill>
                <a:effectLst/>
                <a:latin typeface="Google Sans"/>
              </a:rPr>
              <a:t>”.  </a:t>
            </a:r>
            <a:r>
              <a:rPr lang="en-US" sz="1400" b="1" i="1" dirty="0" err="1">
                <a:solidFill>
                  <a:schemeClr val="accent3"/>
                </a:solidFill>
                <a:latin typeface="Google Sans"/>
              </a:rPr>
              <a:t>Grendene</a:t>
            </a:r>
            <a:endParaRPr lang="en-US" sz="1400" b="1" i="1" dirty="0">
              <a:solidFill>
                <a:schemeClr val="accent3"/>
              </a:solidFill>
            </a:endParaRPr>
          </a:p>
        </p:txBody>
      </p:sp>
      <p:sp>
        <p:nvSpPr>
          <p:cNvPr id="7" name="Snip Diagonal Corner Rectangle 6">
            <a:extLst>
              <a:ext uri="{FF2B5EF4-FFF2-40B4-BE49-F238E27FC236}">
                <a16:creationId xmlns:a16="http://schemas.microsoft.com/office/drawing/2014/main" id="{7C0118DF-7586-1452-0FC0-4878BB672D4E}"/>
              </a:ext>
            </a:extLst>
          </p:cNvPr>
          <p:cNvSpPr/>
          <p:nvPr/>
        </p:nvSpPr>
        <p:spPr>
          <a:xfrm>
            <a:off x="8133471" y="1746738"/>
            <a:ext cx="3387969" cy="1195754"/>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1" u="none" strike="noStrike" dirty="0">
                <a:solidFill>
                  <a:schemeClr val="bg1"/>
                </a:solidFill>
                <a:effectLst/>
                <a:latin typeface="Google Sans"/>
              </a:rPr>
              <a:t> A </a:t>
            </a:r>
            <a:r>
              <a:rPr lang="en-US" sz="1200" b="0" i="1" u="none" strike="noStrike" dirty="0" err="1">
                <a:solidFill>
                  <a:schemeClr val="bg1"/>
                </a:solidFill>
                <a:effectLst/>
                <a:latin typeface="Google Sans"/>
              </a:rPr>
              <a:t>empresa</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está</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usando</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tecnologias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digitais</a:t>
            </a:r>
            <a:r>
              <a:rPr lang="en-US" sz="1200" b="0" i="1" u="none" strike="noStrike" dirty="0">
                <a:solidFill>
                  <a:schemeClr val="bg1"/>
                </a:solidFill>
                <a:effectLst/>
                <a:latin typeface="Google Sans"/>
              </a:rPr>
              <a:t> para </a:t>
            </a:r>
            <a:r>
              <a:rPr lang="en-US" sz="1200" b="0" i="1" u="none" strike="noStrike" dirty="0" err="1">
                <a:solidFill>
                  <a:schemeClr val="bg1"/>
                </a:solidFill>
                <a:effectLst/>
                <a:latin typeface="Google Sans"/>
              </a:rPr>
              <a:t>melhorar</a:t>
            </a:r>
            <a:r>
              <a:rPr lang="en-US" sz="1200" b="0" i="1" u="none" strike="noStrike" dirty="0">
                <a:solidFill>
                  <a:schemeClr val="bg1"/>
                </a:solidFill>
                <a:effectLst/>
                <a:latin typeface="Google Sans"/>
              </a:rPr>
              <a:t> a </a:t>
            </a:r>
            <a:r>
              <a:rPr lang="en-US" sz="1200" b="0" i="1" u="none" strike="noStrike" dirty="0" err="1">
                <a:solidFill>
                  <a:schemeClr val="bg1"/>
                </a:solidFill>
                <a:effectLst/>
                <a:latin typeface="Google Sans"/>
              </a:rPr>
              <a:t>experiência</a:t>
            </a:r>
            <a:r>
              <a:rPr lang="en-US" sz="1200" b="0" i="1" u="none" strike="noStrike" dirty="0">
                <a:solidFill>
                  <a:schemeClr val="bg1"/>
                </a:solidFill>
                <a:effectLst/>
                <a:latin typeface="Google Sans"/>
              </a:rPr>
              <a:t> do </a:t>
            </a:r>
            <a:r>
              <a:rPr lang="en-US" sz="1200" b="0" i="1" u="none" strike="noStrike" dirty="0" err="1">
                <a:solidFill>
                  <a:schemeClr val="bg1"/>
                </a:solidFill>
                <a:effectLst/>
                <a:latin typeface="Google Sans"/>
              </a:rPr>
              <a:t>cliente</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fornecendo</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aos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clientes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mais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opções</a:t>
            </a:r>
            <a:r>
              <a:rPr lang="en-US" sz="1200" b="0" i="1" u="none" strike="noStrike" dirty="0">
                <a:solidFill>
                  <a:schemeClr val="bg1"/>
                </a:solidFill>
                <a:effectLst/>
                <a:latin typeface="Google Sans"/>
              </a:rPr>
              <a:t> de </a:t>
            </a:r>
            <a:r>
              <a:rPr lang="en-US" sz="1200" b="0" i="1" u="none" strike="noStrike" dirty="0" err="1">
                <a:solidFill>
                  <a:schemeClr val="bg1"/>
                </a:solidFill>
                <a:effectLst/>
                <a:latin typeface="Google Sans"/>
              </a:rPr>
              <a:t>autoatendimento</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facilitando</a:t>
            </a:r>
            <a:r>
              <a:rPr lang="en-US" sz="1200" b="0" i="1" u="none" strike="noStrike" dirty="0">
                <a:solidFill>
                  <a:schemeClr val="bg1"/>
                </a:solidFill>
                <a:effectLst/>
                <a:latin typeface="Google Sans"/>
              </a:rPr>
              <a:t> a </a:t>
            </a:r>
            <a:r>
              <a:rPr lang="en-US" sz="1200" b="0" i="1" u="none" strike="noStrike" dirty="0" err="1">
                <a:solidFill>
                  <a:schemeClr val="bg1"/>
                </a:solidFill>
                <a:effectLst/>
                <a:latin typeface="Google Sans"/>
              </a:rPr>
              <a:t>localização</a:t>
            </a:r>
            <a:r>
              <a:rPr lang="en-US" sz="1200" b="0" i="1" u="none" strike="noStrike" dirty="0">
                <a:solidFill>
                  <a:schemeClr val="bg1"/>
                </a:solidFill>
                <a:effectLst/>
                <a:latin typeface="Google Sans"/>
              </a:rPr>
              <a:t> de </a:t>
            </a:r>
            <a:r>
              <a:rPr lang="en-US" sz="1200" b="0" i="1" u="none" strike="noStrike" dirty="0" err="1">
                <a:solidFill>
                  <a:schemeClr val="bg1"/>
                </a:solidFill>
                <a:effectLst/>
                <a:latin typeface="Google Sans"/>
              </a:rPr>
              <a:t>informações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sobre</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os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produtos</a:t>
            </a:r>
            <a:r>
              <a:rPr lang="en-US" sz="1200" b="0" i="1" u="none" strike="noStrike" dirty="0">
                <a:solidFill>
                  <a:schemeClr val="bg1"/>
                </a:solidFill>
                <a:effectLst/>
                <a:latin typeface="Google Sans"/>
              </a:rPr>
              <a:t> e </a:t>
            </a:r>
            <a:r>
              <a:rPr lang="en-US" sz="1200" b="0" i="1" u="none" strike="noStrike" dirty="0" err="1">
                <a:solidFill>
                  <a:schemeClr val="bg1"/>
                </a:solidFill>
                <a:effectLst/>
                <a:latin typeface="Google Sans"/>
              </a:rPr>
              <a:t>fornecendo</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recomendações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personalizadas</a:t>
            </a:r>
            <a:r>
              <a:rPr lang="en-US" sz="1200" b="0" i="1" u="none" strike="noStrike" dirty="0">
                <a:solidFill>
                  <a:schemeClr val="bg1"/>
                </a:solidFill>
                <a:effectLst/>
                <a:latin typeface="Google Sans"/>
              </a:rPr>
              <a:t>. </a:t>
            </a:r>
            <a:r>
              <a:rPr lang="en-US" sz="1200" b="1" i="1" dirty="0">
                <a:solidFill>
                  <a:schemeClr val="accent3"/>
                </a:solidFill>
                <a:latin typeface="Google Sans"/>
              </a:rPr>
              <a:t>Enel </a:t>
            </a:r>
            <a:r>
              <a:rPr lang="en-US" sz="1200" b="1" i="1" dirty="0" err="1">
                <a:solidFill>
                  <a:schemeClr val="accent3"/>
                </a:solidFill>
                <a:latin typeface="Google Sans"/>
              </a:rPr>
              <a:t>Ceará</a:t>
            </a:r>
            <a:endParaRPr lang="en-US" sz="1200" b="1" i="1" dirty="0">
              <a:solidFill>
                <a:schemeClr val="accent3"/>
              </a:solidFill>
            </a:endParaRPr>
          </a:p>
        </p:txBody>
      </p:sp>
      <p:sp>
        <p:nvSpPr>
          <p:cNvPr id="8" name="Snip Diagonal Corner Rectangle 7">
            <a:extLst>
              <a:ext uri="{FF2B5EF4-FFF2-40B4-BE49-F238E27FC236}">
                <a16:creationId xmlns:a16="http://schemas.microsoft.com/office/drawing/2014/main" id="{D2F7FAC0-C081-ACE2-D5D5-5B33BC6140E1}"/>
              </a:ext>
            </a:extLst>
          </p:cNvPr>
          <p:cNvSpPr/>
          <p:nvPr/>
        </p:nvSpPr>
        <p:spPr>
          <a:xfrm>
            <a:off x="726831" y="4712676"/>
            <a:ext cx="3387969" cy="1195754"/>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0" i="1" u="none" strike="noStrike" dirty="0">
                <a:solidFill>
                  <a:schemeClr val="bg1"/>
                </a:solidFill>
                <a:effectLst/>
                <a:latin typeface="Google Sans"/>
              </a:rPr>
              <a:t>“</a:t>
            </a:r>
            <a:r>
              <a:rPr lang="en-US" sz="1400" b="0" i="1" u="none" strike="noStrike" dirty="0" err="1">
                <a:solidFill>
                  <a:schemeClr val="bg1"/>
                </a:solidFill>
                <a:effectLst/>
                <a:latin typeface="Google Sans"/>
              </a:rPr>
              <a:t>Melhorar</a:t>
            </a:r>
            <a:r>
              <a:rPr lang="en-US" sz="1400" b="0" i="1" u="none" strike="noStrike" dirty="0">
                <a:solidFill>
                  <a:schemeClr val="bg1"/>
                </a:solidFill>
                <a:effectLst/>
                <a:latin typeface="Google Sans"/>
              </a:rPr>
              <a:t> a </a:t>
            </a:r>
            <a:r>
              <a:rPr lang="en-US" sz="1400" b="0" i="1" u="none" strike="noStrike" dirty="0" err="1">
                <a:solidFill>
                  <a:schemeClr val="bg1"/>
                </a:solidFill>
                <a:effectLst/>
                <a:latin typeface="Google Sans"/>
              </a:rPr>
              <a:t>experiência</a:t>
            </a:r>
            <a:r>
              <a:rPr lang="en-US" sz="1400" b="0" i="1" u="none" strike="noStrike" dirty="0">
                <a:solidFill>
                  <a:schemeClr val="bg1"/>
                </a:solidFill>
                <a:effectLst/>
                <a:latin typeface="Google Sans"/>
              </a:rPr>
              <a:t> do </a:t>
            </a:r>
            <a:r>
              <a:rPr lang="en-US" sz="1400" b="0" i="1" u="none" strike="noStrike" dirty="0" err="1">
                <a:solidFill>
                  <a:schemeClr val="bg1"/>
                </a:solidFill>
                <a:effectLst/>
                <a:latin typeface="Google Sans"/>
              </a:rPr>
              <a:t>cliente</a:t>
            </a:r>
            <a:r>
              <a:rPr lang="en-US" sz="1400" b="0" i="1" u="none" strike="noStrike" dirty="0">
                <a:solidFill>
                  <a:schemeClr val="bg1"/>
                </a:solidFill>
                <a:effectLst/>
                <a:latin typeface="Google Sans"/>
              </a:rPr>
              <a:t>: A </a:t>
            </a:r>
            <a:r>
              <a:rPr lang="en-US" sz="1400" b="0" i="1" u="none" strike="noStrike" dirty="0" err="1">
                <a:solidFill>
                  <a:schemeClr val="bg1"/>
                </a:solidFill>
                <a:effectLst/>
                <a:latin typeface="Google Sans"/>
              </a:rPr>
              <a:t>empresa</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está</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investindo</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em</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tecnologias</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digitais</a:t>
            </a:r>
            <a:r>
              <a:rPr lang="en-US" sz="1400" b="0" i="1" u="none" strike="noStrike" dirty="0">
                <a:solidFill>
                  <a:schemeClr val="bg1"/>
                </a:solidFill>
                <a:effectLst/>
                <a:latin typeface="Google Sans"/>
              </a:rPr>
              <a:t> para </a:t>
            </a:r>
            <a:r>
              <a:rPr lang="en-US" sz="1400" b="0" i="1" u="none" strike="noStrike" dirty="0" err="1">
                <a:solidFill>
                  <a:schemeClr val="bg1"/>
                </a:solidFill>
                <a:effectLst/>
                <a:latin typeface="Google Sans"/>
              </a:rPr>
              <a:t>melhorar</a:t>
            </a:r>
            <a:r>
              <a:rPr lang="en-US" sz="1400" b="0" i="1" u="none" strike="noStrike" dirty="0">
                <a:solidFill>
                  <a:schemeClr val="bg1"/>
                </a:solidFill>
                <a:effectLst/>
                <a:latin typeface="Google Sans"/>
              </a:rPr>
              <a:t> a </a:t>
            </a:r>
            <a:r>
              <a:rPr lang="en-US" sz="1400" b="0" i="1" u="none" strike="noStrike" dirty="0" err="1">
                <a:solidFill>
                  <a:schemeClr val="bg1"/>
                </a:solidFill>
                <a:effectLst/>
                <a:latin typeface="Google Sans"/>
              </a:rPr>
              <a:t>experiência</a:t>
            </a:r>
            <a:r>
              <a:rPr lang="en-US" sz="1400" b="0" i="1" u="none" strike="noStrike" dirty="0">
                <a:solidFill>
                  <a:schemeClr val="bg1"/>
                </a:solidFill>
                <a:effectLst/>
                <a:latin typeface="Google Sans"/>
              </a:rPr>
              <a:t> do </a:t>
            </a:r>
            <a:r>
              <a:rPr lang="en-US" sz="1400" b="0" i="1" u="none" strike="noStrike" dirty="0" err="1">
                <a:solidFill>
                  <a:schemeClr val="bg1"/>
                </a:solidFill>
                <a:effectLst/>
                <a:latin typeface="Google Sans"/>
              </a:rPr>
              <a:t>cliente</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em</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todos</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os</a:t>
            </a:r>
            <a:r>
              <a:rPr lang="en-US" sz="1400" b="0" i="1" u="none" strike="noStrike" dirty="0">
                <a:solidFill>
                  <a:schemeClr val="bg1"/>
                </a:solidFill>
                <a:effectLst/>
                <a:latin typeface="Google Sans"/>
              </a:rPr>
              <a:t> </a:t>
            </a:r>
            <a:r>
              <a:rPr lang="en-US" sz="1400" b="0" i="1" u="none" strike="noStrike" dirty="0" err="1">
                <a:solidFill>
                  <a:schemeClr val="bg1"/>
                </a:solidFill>
                <a:effectLst/>
                <a:latin typeface="Google Sans"/>
              </a:rPr>
              <a:t>pontos</a:t>
            </a:r>
            <a:r>
              <a:rPr lang="en-US" sz="1400" b="0" i="1" u="none" strike="noStrike" dirty="0">
                <a:solidFill>
                  <a:schemeClr val="bg1"/>
                </a:solidFill>
                <a:effectLst/>
                <a:latin typeface="Google Sans"/>
              </a:rPr>
              <a:t> de </a:t>
            </a:r>
            <a:r>
              <a:rPr lang="en-US" sz="1400" b="0" i="1" u="none" strike="noStrike" dirty="0" err="1">
                <a:solidFill>
                  <a:schemeClr val="bg1"/>
                </a:solidFill>
                <a:effectLst/>
                <a:latin typeface="Google Sans"/>
              </a:rPr>
              <a:t>contato</a:t>
            </a:r>
            <a:r>
              <a:rPr lang="en-US" sz="1400" b="0" i="1" u="none" strike="noStrike" dirty="0">
                <a:solidFill>
                  <a:schemeClr val="bg1"/>
                </a:solidFill>
                <a:effectLst/>
                <a:latin typeface="Google Sans"/>
              </a:rPr>
              <a:t>” </a:t>
            </a:r>
            <a:r>
              <a:rPr lang="en-US" sz="1400" b="1" i="1" dirty="0" err="1">
                <a:solidFill>
                  <a:schemeClr val="accent3"/>
                </a:solidFill>
                <a:latin typeface="Google Sans"/>
              </a:rPr>
              <a:t>Brisanet</a:t>
            </a:r>
            <a:endParaRPr lang="en-US" sz="1400" b="1" i="1" dirty="0">
              <a:solidFill>
                <a:schemeClr val="accent3"/>
              </a:solidFill>
            </a:endParaRPr>
          </a:p>
        </p:txBody>
      </p:sp>
      <p:sp>
        <p:nvSpPr>
          <p:cNvPr id="9" name="Snip Diagonal Corner Rectangle 8">
            <a:extLst>
              <a:ext uri="{FF2B5EF4-FFF2-40B4-BE49-F238E27FC236}">
                <a16:creationId xmlns:a16="http://schemas.microsoft.com/office/drawing/2014/main" id="{E3B2B9CE-5F2B-34F8-ABD1-ABF71D07CB76}"/>
              </a:ext>
            </a:extLst>
          </p:cNvPr>
          <p:cNvSpPr/>
          <p:nvPr/>
        </p:nvSpPr>
        <p:spPr>
          <a:xfrm>
            <a:off x="8133470" y="4712676"/>
            <a:ext cx="3387969" cy="1195754"/>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1" u="none" strike="noStrike" dirty="0">
                <a:solidFill>
                  <a:schemeClr val="bg1"/>
                </a:solidFill>
                <a:effectLst/>
                <a:latin typeface="Google Sans"/>
              </a:rPr>
              <a:t>“</a:t>
            </a:r>
            <a:r>
              <a:rPr lang="en-US" sz="1200" b="0" i="1" u="none" strike="noStrike" dirty="0" err="1">
                <a:solidFill>
                  <a:schemeClr val="bg1"/>
                </a:solidFill>
                <a:effectLst/>
                <a:latin typeface="Google Sans"/>
              </a:rPr>
              <a:t>Expandir</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sua</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presença</a:t>
            </a:r>
            <a:r>
              <a:rPr lang="en-US" sz="1200" b="0" i="1" u="none" strike="noStrike" dirty="0">
                <a:solidFill>
                  <a:schemeClr val="bg1"/>
                </a:solidFill>
                <a:effectLst/>
                <a:latin typeface="Google Sans"/>
              </a:rPr>
              <a:t> digital: A </a:t>
            </a:r>
            <a:r>
              <a:rPr lang="en-US" sz="1200" b="0" i="1" u="none" strike="noStrike" dirty="0" err="1">
                <a:solidFill>
                  <a:schemeClr val="bg1"/>
                </a:solidFill>
                <a:effectLst/>
                <a:latin typeface="Google Sans"/>
              </a:rPr>
              <a:t>empresa</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está</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investindo</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em</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seu</a:t>
            </a:r>
            <a:r>
              <a:rPr lang="en-US" sz="1200" b="0" i="1" u="none" strike="noStrike" dirty="0">
                <a:solidFill>
                  <a:schemeClr val="bg1"/>
                </a:solidFill>
                <a:effectLst/>
                <a:latin typeface="Google Sans"/>
              </a:rPr>
              <a:t> e-commerce e </a:t>
            </a:r>
            <a:r>
              <a:rPr lang="en-US" sz="1200" b="0" i="1" u="none" strike="noStrike" dirty="0" err="1">
                <a:solidFill>
                  <a:schemeClr val="bg1"/>
                </a:solidFill>
                <a:effectLst/>
                <a:latin typeface="Google Sans"/>
              </a:rPr>
              <a:t>em</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outras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plataformas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digitais</a:t>
            </a:r>
            <a:r>
              <a:rPr lang="en-US" sz="1200" b="0" i="1" u="none" strike="noStrike" dirty="0">
                <a:solidFill>
                  <a:schemeClr val="bg1"/>
                </a:solidFill>
                <a:effectLst/>
                <a:latin typeface="Google Sans"/>
              </a:rPr>
              <a:t> para </a:t>
            </a:r>
            <a:r>
              <a:rPr lang="en-US" sz="1200" b="0" i="1" u="none" strike="noStrike" dirty="0" err="1">
                <a:solidFill>
                  <a:schemeClr val="bg1"/>
                </a:solidFill>
                <a:effectLst/>
                <a:latin typeface="Google Sans"/>
              </a:rPr>
              <a:t>atender</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às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crescentes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demandas</a:t>
            </a:r>
            <a:r>
              <a:rPr lang="en-US" sz="1200" b="0" i="1" u="none" strike="noStrike" dirty="0">
                <a:solidFill>
                  <a:schemeClr val="bg1"/>
                </a:solidFill>
                <a:effectLst/>
                <a:latin typeface="Google Sans"/>
              </a:rPr>
              <a:t> dos </a:t>
            </a:r>
            <a:r>
              <a:rPr lang="en-US" sz="1200" b="0" i="1" u="none" strike="noStrike" dirty="0" err="1">
                <a:solidFill>
                  <a:schemeClr val="bg1"/>
                </a:solidFill>
                <a:effectLst/>
                <a:latin typeface="Google Sans"/>
              </a:rPr>
              <a:t>clientes</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por</a:t>
            </a:r>
            <a:r>
              <a:rPr lang="en-US" sz="1200" b="0" i="1" u="none" strike="noStrike" dirty="0">
                <a:solidFill>
                  <a:schemeClr val="bg1"/>
                </a:solidFill>
                <a:effectLst/>
                <a:latin typeface="Google Sans"/>
              </a:rPr>
              <a:t> </a:t>
            </a:r>
            <a:r>
              <a:rPr lang="en-US" sz="1200" b="0" i="1" u="none" strike="noStrike" dirty="0" err="1">
                <a:solidFill>
                  <a:schemeClr val="bg1"/>
                </a:solidFill>
                <a:effectLst/>
                <a:latin typeface="Google Sans"/>
              </a:rPr>
              <a:t>compras</a:t>
            </a:r>
            <a:r>
              <a:rPr lang="en-US" sz="1200" b="0" i="1" u="none" strike="noStrike" dirty="0">
                <a:solidFill>
                  <a:schemeClr val="bg1"/>
                </a:solidFill>
                <a:effectLst/>
                <a:latin typeface="Google Sans"/>
              </a:rPr>
              <a:t> online”</a:t>
            </a:r>
          </a:p>
          <a:p>
            <a:r>
              <a:rPr lang="en-US" sz="1400" b="1" i="1" dirty="0" err="1">
                <a:solidFill>
                  <a:schemeClr val="accent3"/>
                </a:solidFill>
                <a:latin typeface="Google Sans"/>
              </a:rPr>
              <a:t>Pague</a:t>
            </a:r>
            <a:r>
              <a:rPr lang="en-US" sz="1400" b="1" i="1" dirty="0">
                <a:solidFill>
                  <a:schemeClr val="accent3"/>
                </a:solidFill>
                <a:latin typeface="Google Sans"/>
              </a:rPr>
              <a:t> </a:t>
            </a:r>
            <a:r>
              <a:rPr lang="en-US" sz="1400" b="1" i="1" dirty="0" err="1">
                <a:solidFill>
                  <a:schemeClr val="accent3"/>
                </a:solidFill>
                <a:latin typeface="Google Sans"/>
              </a:rPr>
              <a:t>Menos</a:t>
            </a:r>
            <a:endParaRPr lang="en-US" sz="1200" b="1" i="1" dirty="0">
              <a:solidFill>
                <a:schemeClr val="accent3"/>
              </a:solidFill>
            </a:endParaRPr>
          </a:p>
        </p:txBody>
      </p:sp>
      <p:pic>
        <p:nvPicPr>
          <p:cNvPr id="10" name="Picture 9" descr="A picture containing graphics, design&#10;&#10;Description automatically generated">
            <a:extLst>
              <a:ext uri="{FF2B5EF4-FFF2-40B4-BE49-F238E27FC236}">
                <a16:creationId xmlns:a16="http://schemas.microsoft.com/office/drawing/2014/main" id="{9F0C90B6-6485-4E8D-0292-25BCF8C242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290972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E2E3-9BB3-A065-9BDC-9940E2BB63B4}"/>
              </a:ext>
            </a:extLst>
          </p:cNvPr>
          <p:cNvSpPr>
            <a:spLocks noGrp="1"/>
          </p:cNvSpPr>
          <p:nvPr>
            <p:ph type="title"/>
          </p:nvPr>
        </p:nvSpPr>
        <p:spPr/>
        <p:txBody>
          <a:bodyPr/>
          <a:lstStyle/>
          <a:p>
            <a:r>
              <a:rPr lang="en-US" dirty="0"/>
              <a:t>O Que </a:t>
            </a:r>
            <a:r>
              <a:rPr lang="en-US" dirty="0" err="1"/>
              <a:t>Vocês</a:t>
            </a:r>
            <a:r>
              <a:rPr lang="en-US" dirty="0"/>
              <a:t> </a:t>
            </a:r>
            <a:r>
              <a:rPr lang="en-US" dirty="0" err="1"/>
              <a:t>Estão</a:t>
            </a:r>
            <a:r>
              <a:rPr lang="en-US" dirty="0"/>
              <a:t> </a:t>
            </a:r>
            <a:r>
              <a:rPr lang="en-US" dirty="0" err="1"/>
              <a:t>Focando</a:t>
            </a:r>
            <a:r>
              <a:rPr lang="en-US" dirty="0"/>
              <a:t> </a:t>
            </a:r>
            <a:r>
              <a:rPr lang="en-US" dirty="0" err="1"/>
              <a:t>nos</a:t>
            </a:r>
            <a:r>
              <a:rPr lang="en-US" dirty="0"/>
              <a:t> </a:t>
            </a:r>
            <a:r>
              <a:rPr lang="en-US" dirty="0" err="1"/>
              <a:t>Próximos</a:t>
            </a:r>
            <a:r>
              <a:rPr lang="en-US" dirty="0"/>
              <a:t> </a:t>
            </a:r>
            <a:r>
              <a:rPr lang="en-US" dirty="0" err="1"/>
              <a:t>Anos</a:t>
            </a:r>
            <a:endParaRPr lang="en-US" dirty="0"/>
          </a:p>
        </p:txBody>
      </p:sp>
      <p:sp>
        <p:nvSpPr>
          <p:cNvPr id="3" name="Slide Number Placeholder 2">
            <a:extLst>
              <a:ext uri="{FF2B5EF4-FFF2-40B4-BE49-F238E27FC236}">
                <a16:creationId xmlns:a16="http://schemas.microsoft.com/office/drawing/2014/main" id="{24ACBA2F-9473-2DD6-1FCC-2B65ED6804C9}"/>
              </a:ext>
            </a:extLst>
          </p:cNvPr>
          <p:cNvSpPr>
            <a:spLocks noGrp="1"/>
          </p:cNvSpPr>
          <p:nvPr>
            <p:ph type="sldNum" sz="quarter" idx="11"/>
          </p:nvPr>
        </p:nvSpPr>
        <p:spPr/>
        <p:txBody>
          <a:bodyPr/>
          <a:lstStyle/>
          <a:p>
            <a:fld id="{4B0EDFBC-7666-BA46-8E94-F83EDA5B5493}" type="slidenum">
              <a:rPr lang="en-US" smtClean="0"/>
              <a:pPr/>
              <a:t>9</a:t>
            </a:fld>
            <a:endParaRPr lang="en-US"/>
          </a:p>
        </p:txBody>
      </p:sp>
      <p:sp>
        <p:nvSpPr>
          <p:cNvPr id="5" name="Snip Diagonal Corner Rectangle 4">
            <a:extLst>
              <a:ext uri="{FF2B5EF4-FFF2-40B4-BE49-F238E27FC236}">
                <a16:creationId xmlns:a16="http://schemas.microsoft.com/office/drawing/2014/main" id="{B2D27381-33DC-7873-985F-F57B924BD6BF}"/>
              </a:ext>
            </a:extLst>
          </p:cNvPr>
          <p:cNvSpPr/>
          <p:nvPr/>
        </p:nvSpPr>
        <p:spPr>
          <a:xfrm>
            <a:off x="726831" y="2039815"/>
            <a:ext cx="3387969" cy="1195754"/>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1" u="none" strike="noStrike" dirty="0">
                <a:solidFill>
                  <a:schemeClr val="accent1">
                    <a:lumMod val="60000"/>
                    <a:lumOff val="40000"/>
                  </a:schemeClr>
                </a:solidFill>
                <a:effectLst/>
                <a:latin typeface="Google Sans"/>
              </a:rPr>
              <a:t>“A M. Dias Branco </a:t>
            </a:r>
            <a:r>
              <a:rPr lang="en-US" sz="1200" b="0" i="1" u="none" strike="noStrike" dirty="0" err="1">
                <a:solidFill>
                  <a:schemeClr val="accent1">
                    <a:lumMod val="60000"/>
                    <a:lumOff val="40000"/>
                  </a:schemeClr>
                </a:solidFill>
                <a:effectLst/>
                <a:latin typeface="Google Sans"/>
              </a:rPr>
              <a:t>está</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usando</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tecnologias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digitais</a:t>
            </a:r>
            <a:r>
              <a:rPr lang="en-US" sz="1200" b="0" i="1" u="none" strike="noStrike" dirty="0">
                <a:solidFill>
                  <a:schemeClr val="accent1">
                    <a:lumMod val="60000"/>
                    <a:lumOff val="40000"/>
                  </a:schemeClr>
                </a:solidFill>
                <a:effectLst/>
                <a:latin typeface="Google Sans"/>
              </a:rPr>
              <a:t> para </a:t>
            </a:r>
            <a:r>
              <a:rPr lang="en-US" sz="1200" b="1" i="1" u="none" strike="noStrike" dirty="0" err="1">
                <a:solidFill>
                  <a:schemeClr val="bg1"/>
                </a:solidFill>
                <a:effectLst/>
                <a:latin typeface="Google Sans"/>
              </a:rPr>
              <a:t>melhorar</a:t>
            </a:r>
            <a:r>
              <a:rPr lang="en-US" sz="1200" b="1" i="1" u="none" strike="noStrike" dirty="0">
                <a:solidFill>
                  <a:schemeClr val="bg1"/>
                </a:solidFill>
                <a:effectLst/>
                <a:latin typeface="Google Sans"/>
              </a:rPr>
              <a:t> a </a:t>
            </a:r>
            <a:r>
              <a:rPr lang="en-US" sz="1200" b="1" i="1" u="none" strike="noStrike" dirty="0" err="1">
                <a:solidFill>
                  <a:schemeClr val="bg1"/>
                </a:solidFill>
                <a:effectLst/>
                <a:latin typeface="Google Sans"/>
              </a:rPr>
              <a:t>eficiência</a:t>
            </a:r>
            <a:r>
              <a:rPr lang="en-US" sz="1200" b="1" i="1" u="none" strike="noStrike" dirty="0">
                <a:solidFill>
                  <a:schemeClr val="bg1"/>
                </a:solidFill>
                <a:effectLst/>
                <a:latin typeface="Google Sans"/>
              </a:rPr>
              <a:t> </a:t>
            </a:r>
            <a:r>
              <a:rPr lang="en-US" sz="1200" b="1" i="1" u="none" strike="noStrike" dirty="0" err="1">
                <a:solidFill>
                  <a:schemeClr val="bg1"/>
                </a:solidFill>
                <a:effectLst/>
                <a:latin typeface="Google Sans"/>
              </a:rPr>
              <a:t>operacional</a:t>
            </a:r>
            <a:r>
              <a:rPr lang="en-US" sz="1200" b="1" i="1" u="none" strike="noStrike" dirty="0">
                <a:solidFill>
                  <a:schemeClr val="bg1"/>
                </a:solidFill>
                <a:effectLst/>
                <a:latin typeface="Google Sans"/>
              </a:rPr>
              <a:t> </a:t>
            </a:r>
            <a:r>
              <a:rPr lang="en-US" sz="1200" b="0" i="1" u="none" strike="noStrike" dirty="0" err="1">
                <a:solidFill>
                  <a:schemeClr val="accent1">
                    <a:lumMod val="60000"/>
                    <a:lumOff val="40000"/>
                  </a:schemeClr>
                </a:solidFill>
                <a:effectLst/>
                <a:latin typeface="Google Sans"/>
              </a:rPr>
              <a:t>automatizando</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tarefas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reduzindo</a:t>
            </a:r>
            <a:r>
              <a:rPr lang="en-US" sz="1200" b="0" i="1" u="none" strike="noStrike" dirty="0">
                <a:solidFill>
                  <a:schemeClr val="accent1">
                    <a:lumMod val="60000"/>
                    <a:lumOff val="40000"/>
                  </a:schemeClr>
                </a:solidFill>
                <a:effectLst/>
                <a:latin typeface="Google Sans"/>
              </a:rPr>
              <a:t> o </a:t>
            </a:r>
            <a:r>
              <a:rPr lang="en-US" sz="1200" b="0" i="1" u="none" strike="noStrike" dirty="0" err="1">
                <a:solidFill>
                  <a:schemeClr val="accent1">
                    <a:lumMod val="60000"/>
                    <a:lumOff val="40000"/>
                  </a:schemeClr>
                </a:solidFill>
                <a:effectLst/>
                <a:latin typeface="Google Sans"/>
              </a:rPr>
              <a:t>desperdício</a:t>
            </a:r>
            <a:r>
              <a:rPr lang="en-US" sz="1200" b="0" i="1" u="none" strike="noStrike" dirty="0">
                <a:solidFill>
                  <a:schemeClr val="accent1">
                    <a:lumMod val="60000"/>
                    <a:lumOff val="40000"/>
                  </a:schemeClr>
                </a:solidFill>
                <a:effectLst/>
                <a:latin typeface="Google Sans"/>
              </a:rPr>
              <a:t> e </a:t>
            </a:r>
            <a:r>
              <a:rPr lang="en-US" sz="1200" b="0" i="1" u="none" strike="noStrike" dirty="0" err="1">
                <a:solidFill>
                  <a:schemeClr val="accent1">
                    <a:lumMod val="60000"/>
                    <a:lumOff val="40000"/>
                  </a:schemeClr>
                </a:solidFill>
                <a:effectLst/>
                <a:latin typeface="Google Sans"/>
              </a:rPr>
              <a:t>aprimorando</a:t>
            </a:r>
            <a:r>
              <a:rPr lang="en-US" sz="1200" b="0" i="1" u="none" strike="noStrike" dirty="0">
                <a:solidFill>
                  <a:schemeClr val="accent1">
                    <a:lumMod val="60000"/>
                    <a:lumOff val="40000"/>
                  </a:schemeClr>
                </a:solidFill>
                <a:effectLst/>
                <a:latin typeface="Google Sans"/>
              </a:rPr>
              <a:t> o </a:t>
            </a:r>
            <a:r>
              <a:rPr lang="en-US" sz="1200" b="0" i="1" u="none" strike="noStrike" dirty="0" err="1">
                <a:solidFill>
                  <a:schemeClr val="accent1">
                    <a:lumMod val="60000"/>
                    <a:lumOff val="40000"/>
                  </a:schemeClr>
                </a:solidFill>
                <a:effectLst/>
                <a:latin typeface="Google Sans"/>
              </a:rPr>
              <a:t>gerenciamento</a:t>
            </a:r>
            <a:r>
              <a:rPr lang="en-US" sz="1200" b="0" i="1" u="none" strike="noStrike" dirty="0">
                <a:solidFill>
                  <a:schemeClr val="accent1">
                    <a:lumMod val="60000"/>
                    <a:lumOff val="40000"/>
                  </a:schemeClr>
                </a:solidFill>
                <a:effectLst/>
                <a:latin typeface="Google Sans"/>
              </a:rPr>
              <a:t> da </a:t>
            </a:r>
            <a:r>
              <a:rPr lang="en-US" sz="1200" b="0" i="1" u="none" strike="noStrike" dirty="0" err="1">
                <a:solidFill>
                  <a:schemeClr val="accent1">
                    <a:lumMod val="60000"/>
                    <a:lumOff val="40000"/>
                  </a:schemeClr>
                </a:solidFill>
                <a:effectLst/>
                <a:latin typeface="Google Sans"/>
              </a:rPr>
              <a:t>cadeia</a:t>
            </a:r>
            <a:r>
              <a:rPr lang="en-US" sz="1200" b="0" i="1" u="none" strike="noStrike" dirty="0">
                <a:solidFill>
                  <a:schemeClr val="accent1">
                    <a:lumMod val="60000"/>
                    <a:lumOff val="40000"/>
                  </a:schemeClr>
                </a:solidFill>
                <a:effectLst/>
                <a:latin typeface="Google Sans"/>
              </a:rPr>
              <a:t> de </a:t>
            </a:r>
            <a:r>
              <a:rPr lang="en-US" sz="1200" b="0" i="1" u="none" strike="noStrike" dirty="0" err="1">
                <a:solidFill>
                  <a:schemeClr val="accent1">
                    <a:lumMod val="60000"/>
                    <a:lumOff val="40000"/>
                  </a:schemeClr>
                </a:solidFill>
                <a:effectLst/>
                <a:latin typeface="Google Sans"/>
              </a:rPr>
              <a:t>suprimentos</a:t>
            </a:r>
            <a:r>
              <a:rPr lang="en-US" sz="1200" b="0" i="1" u="none" strike="noStrike" dirty="0">
                <a:solidFill>
                  <a:schemeClr val="accent1">
                    <a:lumMod val="60000"/>
                    <a:lumOff val="40000"/>
                  </a:schemeClr>
                </a:solidFill>
                <a:effectLst/>
                <a:latin typeface="Google Sans"/>
              </a:rPr>
              <a:t>” </a:t>
            </a:r>
            <a:r>
              <a:rPr lang="en-US" sz="1200" b="0" i="1" u="none" strike="noStrike" dirty="0">
                <a:solidFill>
                  <a:schemeClr val="bg1"/>
                </a:solidFill>
                <a:effectLst/>
                <a:latin typeface="Google Sans"/>
              </a:rPr>
              <a:t>.</a:t>
            </a:r>
            <a:r>
              <a:rPr lang="en-US" sz="1200" b="1" i="1" dirty="0">
                <a:solidFill>
                  <a:schemeClr val="accent3"/>
                </a:solidFill>
                <a:latin typeface="Google Sans"/>
              </a:rPr>
              <a:t>M Dias Branco</a:t>
            </a:r>
            <a:endParaRPr lang="en-US" sz="1200" b="1" i="1" dirty="0">
              <a:solidFill>
                <a:schemeClr val="accent3"/>
              </a:solidFill>
            </a:endParaRPr>
          </a:p>
        </p:txBody>
      </p:sp>
      <p:sp>
        <p:nvSpPr>
          <p:cNvPr id="6" name="Snip Diagonal Corner Rectangle 5">
            <a:extLst>
              <a:ext uri="{FF2B5EF4-FFF2-40B4-BE49-F238E27FC236}">
                <a16:creationId xmlns:a16="http://schemas.microsoft.com/office/drawing/2014/main" id="{CC84D424-8657-E799-0FFA-2AEDF7C90629}"/>
              </a:ext>
            </a:extLst>
          </p:cNvPr>
          <p:cNvSpPr/>
          <p:nvPr/>
        </p:nvSpPr>
        <p:spPr>
          <a:xfrm>
            <a:off x="4402015" y="3235569"/>
            <a:ext cx="3387969" cy="1195754"/>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0" i="1" u="none" strike="noStrike" dirty="0">
                <a:solidFill>
                  <a:schemeClr val="bg1"/>
                </a:solidFill>
                <a:effectLst/>
                <a:latin typeface="Google Sans"/>
              </a:rPr>
              <a:t>“</a:t>
            </a:r>
            <a:r>
              <a:rPr lang="en-US" sz="1400" b="1" i="1" u="none" strike="noStrike" dirty="0" err="1">
                <a:solidFill>
                  <a:schemeClr val="bg1"/>
                </a:solidFill>
                <a:effectLst/>
                <a:latin typeface="Google Sans"/>
              </a:rPr>
              <a:t>Melhorar</a:t>
            </a:r>
            <a:r>
              <a:rPr lang="en-US" sz="1400" b="1" i="1" u="none" strike="noStrike" dirty="0">
                <a:solidFill>
                  <a:schemeClr val="bg1"/>
                </a:solidFill>
                <a:effectLst/>
                <a:latin typeface="Google Sans"/>
              </a:rPr>
              <a:t> a </a:t>
            </a:r>
            <a:r>
              <a:rPr lang="en-US" sz="1400" b="1" i="1" u="none" strike="noStrike" dirty="0" err="1">
                <a:solidFill>
                  <a:schemeClr val="bg1"/>
                </a:solidFill>
                <a:effectLst/>
                <a:latin typeface="Google Sans"/>
              </a:rPr>
              <a:t>eficiência</a:t>
            </a:r>
            <a:r>
              <a:rPr lang="en-US" sz="1400" b="1" i="1" u="none" strike="noStrike" dirty="0">
                <a:solidFill>
                  <a:schemeClr val="bg1"/>
                </a:solidFill>
                <a:effectLst/>
                <a:latin typeface="Google Sans"/>
              </a:rPr>
              <a:t> </a:t>
            </a:r>
            <a:r>
              <a:rPr lang="en-US" sz="1400" b="1" i="1" u="none" strike="noStrike" dirty="0" err="1">
                <a:solidFill>
                  <a:schemeClr val="bg1"/>
                </a:solidFill>
                <a:effectLst/>
                <a:latin typeface="Google Sans"/>
              </a:rPr>
              <a:t>operacional</a:t>
            </a:r>
            <a:r>
              <a:rPr lang="en-US" sz="1400" b="1" i="1" u="none" strike="noStrike" dirty="0">
                <a:solidFill>
                  <a:schemeClr val="bg1"/>
                </a:solidFill>
                <a:effectLst/>
                <a:latin typeface="Google Sans"/>
              </a:rPr>
              <a:t>:</a:t>
            </a:r>
            <a:r>
              <a:rPr lang="en-US" sz="1400" b="0" i="1" u="none" strike="noStrike" dirty="0">
                <a:solidFill>
                  <a:schemeClr val="bg1"/>
                </a:solidFill>
                <a:effectLst/>
                <a:latin typeface="Google Sans"/>
              </a:rPr>
              <a:t> </a:t>
            </a:r>
            <a:r>
              <a:rPr lang="en-US" sz="1400" b="0" i="1" u="none" strike="noStrike" dirty="0">
                <a:solidFill>
                  <a:schemeClr val="accent1">
                    <a:lumMod val="60000"/>
                    <a:lumOff val="40000"/>
                  </a:schemeClr>
                </a:solidFill>
                <a:effectLst/>
                <a:latin typeface="Google Sans"/>
              </a:rPr>
              <a:t>A </a:t>
            </a:r>
            <a:r>
              <a:rPr lang="en-US" sz="1400" b="0" i="1" u="none" strike="noStrike" dirty="0" err="1">
                <a:solidFill>
                  <a:schemeClr val="accent1">
                    <a:lumMod val="60000"/>
                    <a:lumOff val="40000"/>
                  </a:schemeClr>
                </a:solidFill>
                <a:effectLst/>
                <a:latin typeface="Google Sans"/>
              </a:rPr>
              <a:t>empresa</a:t>
            </a:r>
            <a:r>
              <a:rPr lang="en-US" sz="1400" b="0" i="1" u="none" strike="noStrike" dirty="0">
                <a:solidFill>
                  <a:schemeClr val="accent1">
                    <a:lumMod val="60000"/>
                    <a:lumOff val="40000"/>
                  </a:schemeClr>
                </a:solidFill>
                <a:effectLst/>
                <a:latin typeface="Google Sans"/>
              </a:rPr>
              <a:t> </a:t>
            </a:r>
            <a:r>
              <a:rPr lang="en-US" sz="1400" b="0" i="1" u="none" strike="noStrike" dirty="0" err="1">
                <a:solidFill>
                  <a:schemeClr val="accent1">
                    <a:lumMod val="60000"/>
                    <a:lumOff val="40000"/>
                  </a:schemeClr>
                </a:solidFill>
                <a:effectLst/>
                <a:latin typeface="Google Sans"/>
              </a:rPr>
              <a:t>quer</a:t>
            </a:r>
            <a:r>
              <a:rPr lang="en-US" sz="1400" b="0" i="1" u="none" strike="noStrike" dirty="0">
                <a:solidFill>
                  <a:schemeClr val="accent1">
                    <a:lumMod val="60000"/>
                    <a:lumOff val="40000"/>
                  </a:schemeClr>
                </a:solidFill>
                <a:effectLst/>
                <a:latin typeface="Google Sans"/>
              </a:rPr>
              <a:t> </a:t>
            </a:r>
            <a:r>
              <a:rPr lang="en-US" sz="1400" b="0" i="1" u="none" strike="noStrike" dirty="0" err="1">
                <a:solidFill>
                  <a:schemeClr val="accent1">
                    <a:lumMod val="60000"/>
                    <a:lumOff val="40000"/>
                  </a:schemeClr>
                </a:solidFill>
                <a:effectLst/>
                <a:latin typeface="Google Sans"/>
              </a:rPr>
              <a:t>reduzir</a:t>
            </a:r>
            <a:r>
              <a:rPr lang="en-US" sz="1400" b="0" i="1" u="none" strike="noStrike" dirty="0">
                <a:solidFill>
                  <a:schemeClr val="accent1">
                    <a:lumMod val="60000"/>
                    <a:lumOff val="40000"/>
                  </a:schemeClr>
                </a:solidFill>
                <a:effectLst/>
                <a:latin typeface="Google Sans"/>
              </a:rPr>
              <a:t> custos e </a:t>
            </a:r>
            <a:r>
              <a:rPr lang="en-US" sz="1400" b="0" i="1" u="none" strike="noStrike" dirty="0" err="1">
                <a:solidFill>
                  <a:schemeClr val="accent1">
                    <a:lumMod val="60000"/>
                    <a:lumOff val="40000"/>
                  </a:schemeClr>
                </a:solidFill>
                <a:effectLst/>
                <a:latin typeface="Google Sans"/>
              </a:rPr>
              <a:t>melhorar</a:t>
            </a:r>
            <a:r>
              <a:rPr lang="en-US" sz="1400" b="0" i="1" u="none" strike="noStrike" dirty="0">
                <a:solidFill>
                  <a:schemeClr val="accent1">
                    <a:lumMod val="60000"/>
                    <a:lumOff val="40000"/>
                  </a:schemeClr>
                </a:solidFill>
                <a:effectLst/>
                <a:latin typeface="Google Sans"/>
              </a:rPr>
              <a:t> a </a:t>
            </a:r>
            <a:r>
              <a:rPr lang="en-US" sz="1400" b="0" i="1" u="none" strike="noStrike" dirty="0" err="1">
                <a:solidFill>
                  <a:schemeClr val="accent1">
                    <a:lumMod val="60000"/>
                    <a:lumOff val="40000"/>
                  </a:schemeClr>
                </a:solidFill>
                <a:effectLst/>
                <a:latin typeface="Google Sans"/>
              </a:rPr>
              <a:t>produtividade</a:t>
            </a:r>
            <a:r>
              <a:rPr lang="en-US" sz="1400" b="0" i="1" u="none" strike="noStrike" dirty="0">
                <a:solidFill>
                  <a:schemeClr val="accent1">
                    <a:lumMod val="60000"/>
                    <a:lumOff val="40000"/>
                  </a:schemeClr>
                </a:solidFill>
                <a:effectLst/>
                <a:latin typeface="Google Sans"/>
              </a:rPr>
              <a:t>”.  </a:t>
            </a:r>
            <a:r>
              <a:rPr lang="en-US" sz="1400" b="1" i="1" dirty="0" err="1">
                <a:solidFill>
                  <a:schemeClr val="accent3"/>
                </a:solidFill>
                <a:latin typeface="Google Sans"/>
              </a:rPr>
              <a:t>Grendene</a:t>
            </a:r>
            <a:endParaRPr lang="en-US" sz="1400" b="1" i="1" dirty="0">
              <a:solidFill>
                <a:schemeClr val="accent3"/>
              </a:solidFill>
            </a:endParaRPr>
          </a:p>
        </p:txBody>
      </p:sp>
      <p:sp>
        <p:nvSpPr>
          <p:cNvPr id="7" name="Snip Diagonal Corner Rectangle 6">
            <a:extLst>
              <a:ext uri="{FF2B5EF4-FFF2-40B4-BE49-F238E27FC236}">
                <a16:creationId xmlns:a16="http://schemas.microsoft.com/office/drawing/2014/main" id="{7C0118DF-7586-1452-0FC0-4878BB672D4E}"/>
              </a:ext>
            </a:extLst>
          </p:cNvPr>
          <p:cNvSpPr/>
          <p:nvPr/>
        </p:nvSpPr>
        <p:spPr>
          <a:xfrm>
            <a:off x="8133471" y="1746738"/>
            <a:ext cx="3387969" cy="1195754"/>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1" u="none" strike="noStrike" dirty="0">
                <a:solidFill>
                  <a:schemeClr val="accent1">
                    <a:lumMod val="60000"/>
                    <a:lumOff val="40000"/>
                  </a:schemeClr>
                </a:solidFill>
                <a:effectLst/>
                <a:latin typeface="Google Sans"/>
              </a:rPr>
              <a:t> A </a:t>
            </a:r>
            <a:r>
              <a:rPr lang="en-US" sz="1200" b="0" i="1" u="none" strike="noStrike" dirty="0" err="1">
                <a:solidFill>
                  <a:schemeClr val="accent1">
                    <a:lumMod val="60000"/>
                    <a:lumOff val="40000"/>
                  </a:schemeClr>
                </a:solidFill>
                <a:effectLst/>
                <a:latin typeface="Google Sans"/>
              </a:rPr>
              <a:t>empresa</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está</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usando</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tecnologias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digitais</a:t>
            </a:r>
            <a:r>
              <a:rPr lang="en-US" sz="1200" b="0" i="1" u="none" strike="noStrike" dirty="0">
                <a:solidFill>
                  <a:schemeClr val="accent1">
                    <a:lumMod val="60000"/>
                    <a:lumOff val="40000"/>
                  </a:schemeClr>
                </a:solidFill>
                <a:effectLst/>
                <a:latin typeface="Google Sans"/>
              </a:rPr>
              <a:t> para </a:t>
            </a:r>
            <a:r>
              <a:rPr lang="en-US" sz="1200" b="1" i="1" u="none" strike="noStrike" dirty="0" err="1">
                <a:solidFill>
                  <a:schemeClr val="bg1"/>
                </a:solidFill>
                <a:effectLst/>
                <a:latin typeface="Google Sans"/>
              </a:rPr>
              <a:t>melhorar</a:t>
            </a:r>
            <a:r>
              <a:rPr lang="en-US" sz="1200" b="1" i="1" u="none" strike="noStrike" dirty="0">
                <a:solidFill>
                  <a:schemeClr val="bg1"/>
                </a:solidFill>
                <a:effectLst/>
                <a:latin typeface="Google Sans"/>
              </a:rPr>
              <a:t> a </a:t>
            </a:r>
            <a:r>
              <a:rPr lang="en-US" sz="1200" b="1" i="1" u="none" strike="noStrike" dirty="0" err="1">
                <a:solidFill>
                  <a:schemeClr val="bg1"/>
                </a:solidFill>
                <a:effectLst/>
                <a:latin typeface="Google Sans"/>
              </a:rPr>
              <a:t>experiência</a:t>
            </a:r>
            <a:r>
              <a:rPr lang="en-US" sz="1200" b="1" i="1" u="none" strike="noStrike" dirty="0">
                <a:solidFill>
                  <a:schemeClr val="bg1"/>
                </a:solidFill>
                <a:effectLst/>
                <a:latin typeface="Google Sans"/>
              </a:rPr>
              <a:t> do </a:t>
            </a:r>
            <a:r>
              <a:rPr lang="en-US" sz="1200" b="1" i="1" u="none" strike="noStrike" dirty="0" err="1">
                <a:solidFill>
                  <a:schemeClr val="bg1"/>
                </a:solidFill>
                <a:effectLst/>
                <a:latin typeface="Google Sans"/>
              </a:rPr>
              <a:t>cliente</a:t>
            </a:r>
            <a:r>
              <a:rPr lang="en-US" sz="1200" b="0" i="1" u="none" strike="noStrike" dirty="0">
                <a:solidFill>
                  <a:schemeClr val="bg1"/>
                </a:solidFill>
                <a:effectLst/>
                <a:latin typeface="Google Sans"/>
              </a:rPr>
              <a:t>, </a:t>
            </a:r>
            <a:r>
              <a:rPr lang="en-US" sz="1200" b="0" i="1" u="none" strike="noStrike" dirty="0" err="1">
                <a:solidFill>
                  <a:schemeClr val="accent1">
                    <a:lumMod val="60000"/>
                    <a:lumOff val="40000"/>
                  </a:schemeClr>
                </a:solidFill>
                <a:effectLst/>
                <a:latin typeface="Google Sans"/>
              </a:rPr>
              <a:t>fornecendo</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aos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clientes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mais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opções</a:t>
            </a:r>
            <a:r>
              <a:rPr lang="en-US" sz="1200" b="0" i="1" u="none" strike="noStrike" dirty="0">
                <a:solidFill>
                  <a:schemeClr val="accent1">
                    <a:lumMod val="60000"/>
                    <a:lumOff val="40000"/>
                  </a:schemeClr>
                </a:solidFill>
                <a:effectLst/>
                <a:latin typeface="Google Sans"/>
              </a:rPr>
              <a:t> de </a:t>
            </a:r>
            <a:r>
              <a:rPr lang="en-US" sz="1200" b="0" i="1" u="none" strike="noStrike" dirty="0" err="1">
                <a:solidFill>
                  <a:schemeClr val="accent1">
                    <a:lumMod val="60000"/>
                    <a:lumOff val="40000"/>
                  </a:schemeClr>
                </a:solidFill>
                <a:effectLst/>
                <a:latin typeface="Google Sans"/>
              </a:rPr>
              <a:t>autoatendimento</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facilitando</a:t>
            </a:r>
            <a:r>
              <a:rPr lang="en-US" sz="1200" b="0" i="1" u="none" strike="noStrike" dirty="0">
                <a:solidFill>
                  <a:schemeClr val="accent1">
                    <a:lumMod val="60000"/>
                    <a:lumOff val="40000"/>
                  </a:schemeClr>
                </a:solidFill>
                <a:effectLst/>
                <a:latin typeface="Google Sans"/>
              </a:rPr>
              <a:t> a </a:t>
            </a:r>
            <a:r>
              <a:rPr lang="en-US" sz="1200" b="0" i="1" u="none" strike="noStrike" dirty="0" err="1">
                <a:solidFill>
                  <a:schemeClr val="accent1">
                    <a:lumMod val="60000"/>
                    <a:lumOff val="40000"/>
                  </a:schemeClr>
                </a:solidFill>
                <a:effectLst/>
                <a:latin typeface="Google Sans"/>
              </a:rPr>
              <a:t>localização</a:t>
            </a:r>
            <a:r>
              <a:rPr lang="en-US" sz="1200" b="0" i="1" u="none" strike="noStrike" dirty="0">
                <a:solidFill>
                  <a:schemeClr val="accent1">
                    <a:lumMod val="60000"/>
                    <a:lumOff val="40000"/>
                  </a:schemeClr>
                </a:solidFill>
                <a:effectLst/>
                <a:latin typeface="Google Sans"/>
              </a:rPr>
              <a:t> de </a:t>
            </a:r>
            <a:r>
              <a:rPr lang="en-US" sz="1200" b="0" i="1" u="none" strike="noStrike" dirty="0" err="1">
                <a:solidFill>
                  <a:schemeClr val="accent1">
                    <a:lumMod val="60000"/>
                    <a:lumOff val="40000"/>
                  </a:schemeClr>
                </a:solidFill>
                <a:effectLst/>
                <a:latin typeface="Google Sans"/>
              </a:rPr>
              <a:t>informações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sobre</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os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produtos</a:t>
            </a:r>
            <a:r>
              <a:rPr lang="en-US" sz="1200" b="0" i="1" u="none" strike="noStrike" dirty="0">
                <a:solidFill>
                  <a:schemeClr val="accent1">
                    <a:lumMod val="60000"/>
                    <a:lumOff val="40000"/>
                  </a:schemeClr>
                </a:solidFill>
                <a:effectLst/>
                <a:latin typeface="Google Sans"/>
              </a:rPr>
              <a:t> e </a:t>
            </a:r>
            <a:r>
              <a:rPr lang="en-US" sz="1200" b="0" i="1" u="none" strike="noStrike" dirty="0" err="1">
                <a:solidFill>
                  <a:schemeClr val="accent1">
                    <a:lumMod val="60000"/>
                    <a:lumOff val="40000"/>
                  </a:schemeClr>
                </a:solidFill>
                <a:effectLst/>
                <a:latin typeface="Google Sans"/>
              </a:rPr>
              <a:t>fornecendo</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recomendações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personalizadas</a:t>
            </a:r>
            <a:r>
              <a:rPr lang="en-US" sz="1200" b="0" i="1" u="none" strike="noStrike" dirty="0">
                <a:solidFill>
                  <a:schemeClr val="bg1"/>
                </a:solidFill>
                <a:effectLst/>
                <a:latin typeface="Google Sans"/>
              </a:rPr>
              <a:t>. </a:t>
            </a:r>
            <a:r>
              <a:rPr lang="en-US" sz="1200" b="1" i="1" dirty="0">
                <a:solidFill>
                  <a:schemeClr val="accent3"/>
                </a:solidFill>
                <a:latin typeface="Google Sans"/>
              </a:rPr>
              <a:t>Enel </a:t>
            </a:r>
            <a:r>
              <a:rPr lang="en-US" sz="1200" b="1" i="1" dirty="0" err="1">
                <a:solidFill>
                  <a:schemeClr val="accent3"/>
                </a:solidFill>
                <a:latin typeface="Google Sans"/>
              </a:rPr>
              <a:t>Ceará</a:t>
            </a:r>
            <a:endParaRPr lang="en-US" sz="1200" b="1" i="1" dirty="0">
              <a:solidFill>
                <a:schemeClr val="accent3"/>
              </a:solidFill>
            </a:endParaRPr>
          </a:p>
        </p:txBody>
      </p:sp>
      <p:sp>
        <p:nvSpPr>
          <p:cNvPr id="8" name="Snip Diagonal Corner Rectangle 7">
            <a:extLst>
              <a:ext uri="{FF2B5EF4-FFF2-40B4-BE49-F238E27FC236}">
                <a16:creationId xmlns:a16="http://schemas.microsoft.com/office/drawing/2014/main" id="{D2F7FAC0-C081-ACE2-D5D5-5B33BC6140E1}"/>
              </a:ext>
            </a:extLst>
          </p:cNvPr>
          <p:cNvSpPr/>
          <p:nvPr/>
        </p:nvSpPr>
        <p:spPr>
          <a:xfrm>
            <a:off x="726831" y="4712676"/>
            <a:ext cx="3387969" cy="1195754"/>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0" i="1" u="none" strike="noStrike" dirty="0">
                <a:solidFill>
                  <a:schemeClr val="accent1">
                    <a:lumMod val="60000"/>
                    <a:lumOff val="40000"/>
                  </a:schemeClr>
                </a:solidFill>
                <a:effectLst/>
                <a:latin typeface="Google Sans"/>
              </a:rPr>
              <a:t>“</a:t>
            </a:r>
            <a:r>
              <a:rPr lang="en-US" sz="1400" b="0" i="1" u="none" strike="noStrike" dirty="0" err="1">
                <a:solidFill>
                  <a:schemeClr val="accent1">
                    <a:lumMod val="60000"/>
                    <a:lumOff val="40000"/>
                  </a:schemeClr>
                </a:solidFill>
                <a:effectLst/>
                <a:latin typeface="Google Sans"/>
              </a:rPr>
              <a:t>Melhorar</a:t>
            </a:r>
            <a:r>
              <a:rPr lang="en-US" sz="1400" b="0" i="1" u="none" strike="noStrike" dirty="0">
                <a:solidFill>
                  <a:schemeClr val="accent1">
                    <a:lumMod val="60000"/>
                    <a:lumOff val="40000"/>
                  </a:schemeClr>
                </a:solidFill>
                <a:effectLst/>
                <a:latin typeface="Google Sans"/>
              </a:rPr>
              <a:t> a </a:t>
            </a:r>
            <a:r>
              <a:rPr lang="en-US" sz="1400" b="0" i="1" u="none" strike="noStrike" dirty="0" err="1">
                <a:solidFill>
                  <a:schemeClr val="accent1">
                    <a:lumMod val="60000"/>
                    <a:lumOff val="40000"/>
                  </a:schemeClr>
                </a:solidFill>
                <a:effectLst/>
                <a:latin typeface="Google Sans"/>
              </a:rPr>
              <a:t>experiência</a:t>
            </a:r>
            <a:r>
              <a:rPr lang="en-US" sz="1400" b="0" i="1" u="none" strike="noStrike" dirty="0">
                <a:solidFill>
                  <a:schemeClr val="accent1">
                    <a:lumMod val="60000"/>
                    <a:lumOff val="40000"/>
                  </a:schemeClr>
                </a:solidFill>
                <a:effectLst/>
                <a:latin typeface="Google Sans"/>
              </a:rPr>
              <a:t> do </a:t>
            </a:r>
            <a:r>
              <a:rPr lang="en-US" sz="1400" b="0" i="1" u="none" strike="noStrike" dirty="0" err="1">
                <a:solidFill>
                  <a:schemeClr val="accent1">
                    <a:lumMod val="60000"/>
                    <a:lumOff val="40000"/>
                  </a:schemeClr>
                </a:solidFill>
                <a:effectLst/>
                <a:latin typeface="Google Sans"/>
              </a:rPr>
              <a:t>cliente</a:t>
            </a:r>
            <a:r>
              <a:rPr lang="en-US" sz="1400" b="0" i="1" u="none" strike="noStrike" dirty="0">
                <a:solidFill>
                  <a:schemeClr val="accent1">
                    <a:lumMod val="60000"/>
                    <a:lumOff val="40000"/>
                  </a:schemeClr>
                </a:solidFill>
                <a:effectLst/>
                <a:latin typeface="Google Sans"/>
              </a:rPr>
              <a:t>: A </a:t>
            </a:r>
            <a:r>
              <a:rPr lang="en-US" sz="1400" b="0" i="1" u="none" strike="noStrike" dirty="0" err="1">
                <a:solidFill>
                  <a:schemeClr val="accent1">
                    <a:lumMod val="60000"/>
                    <a:lumOff val="40000"/>
                  </a:schemeClr>
                </a:solidFill>
                <a:effectLst/>
                <a:latin typeface="Google Sans"/>
              </a:rPr>
              <a:t>empresa</a:t>
            </a:r>
            <a:r>
              <a:rPr lang="en-US" sz="1400" b="0" i="1" u="none" strike="noStrike" dirty="0">
                <a:solidFill>
                  <a:schemeClr val="accent1">
                    <a:lumMod val="60000"/>
                    <a:lumOff val="40000"/>
                  </a:schemeClr>
                </a:solidFill>
                <a:effectLst/>
                <a:latin typeface="Google Sans"/>
              </a:rPr>
              <a:t> </a:t>
            </a:r>
            <a:r>
              <a:rPr lang="en-US" sz="1400" b="0" i="1" u="none" strike="noStrike" dirty="0" err="1">
                <a:solidFill>
                  <a:schemeClr val="accent1">
                    <a:lumMod val="60000"/>
                    <a:lumOff val="40000"/>
                  </a:schemeClr>
                </a:solidFill>
                <a:effectLst/>
                <a:latin typeface="Google Sans"/>
              </a:rPr>
              <a:t>está</a:t>
            </a:r>
            <a:r>
              <a:rPr lang="en-US" sz="1400" b="0" i="1" u="none" strike="noStrike" dirty="0">
                <a:solidFill>
                  <a:schemeClr val="accent1">
                    <a:lumMod val="60000"/>
                    <a:lumOff val="40000"/>
                  </a:schemeClr>
                </a:solidFill>
                <a:effectLst/>
                <a:latin typeface="Google Sans"/>
              </a:rPr>
              <a:t> </a:t>
            </a:r>
            <a:r>
              <a:rPr lang="en-US" sz="1400" b="0" i="1" u="none" strike="noStrike" dirty="0" err="1">
                <a:solidFill>
                  <a:schemeClr val="accent1">
                    <a:lumMod val="60000"/>
                    <a:lumOff val="40000"/>
                  </a:schemeClr>
                </a:solidFill>
                <a:effectLst/>
                <a:latin typeface="Google Sans"/>
              </a:rPr>
              <a:t>investindo</a:t>
            </a:r>
            <a:r>
              <a:rPr lang="en-US" sz="1400" b="0" i="1" u="none" strike="noStrike" dirty="0">
                <a:solidFill>
                  <a:schemeClr val="accent1">
                    <a:lumMod val="60000"/>
                    <a:lumOff val="40000"/>
                  </a:schemeClr>
                </a:solidFill>
                <a:effectLst/>
                <a:latin typeface="Google Sans"/>
              </a:rPr>
              <a:t> </a:t>
            </a:r>
            <a:r>
              <a:rPr lang="en-US" sz="1400" b="0" i="1" u="none" strike="noStrike" dirty="0" err="1">
                <a:solidFill>
                  <a:schemeClr val="accent1">
                    <a:lumMod val="60000"/>
                    <a:lumOff val="40000"/>
                  </a:schemeClr>
                </a:solidFill>
                <a:effectLst/>
                <a:latin typeface="Google Sans"/>
              </a:rPr>
              <a:t>em</a:t>
            </a:r>
            <a:r>
              <a:rPr lang="en-US" sz="1400" b="0" i="1" u="none" strike="noStrike" dirty="0">
                <a:solidFill>
                  <a:schemeClr val="accent1">
                    <a:lumMod val="60000"/>
                    <a:lumOff val="40000"/>
                  </a:schemeClr>
                </a:solidFill>
                <a:effectLst/>
                <a:latin typeface="Google Sans"/>
              </a:rPr>
              <a:t> </a:t>
            </a:r>
            <a:r>
              <a:rPr lang="en-US" sz="1400" b="0" i="1" u="none" strike="noStrike" dirty="0" err="1">
                <a:solidFill>
                  <a:schemeClr val="accent1">
                    <a:lumMod val="60000"/>
                    <a:lumOff val="40000"/>
                  </a:schemeClr>
                </a:solidFill>
                <a:effectLst/>
                <a:latin typeface="Google Sans"/>
              </a:rPr>
              <a:t>tecnologias</a:t>
            </a:r>
            <a:r>
              <a:rPr lang="en-US" sz="1400" b="0" i="1" u="none" strike="noStrike" dirty="0">
                <a:solidFill>
                  <a:schemeClr val="accent1">
                    <a:lumMod val="60000"/>
                    <a:lumOff val="40000"/>
                  </a:schemeClr>
                </a:solidFill>
                <a:effectLst/>
                <a:latin typeface="Google Sans"/>
              </a:rPr>
              <a:t> </a:t>
            </a:r>
            <a:r>
              <a:rPr lang="en-US" sz="1400" b="0" i="1" u="none" strike="noStrike" dirty="0" err="1">
                <a:solidFill>
                  <a:schemeClr val="accent1">
                    <a:lumMod val="60000"/>
                    <a:lumOff val="40000"/>
                  </a:schemeClr>
                </a:solidFill>
                <a:effectLst/>
                <a:latin typeface="Google Sans"/>
              </a:rPr>
              <a:t>digitais</a:t>
            </a:r>
            <a:r>
              <a:rPr lang="en-US" sz="1400" b="0" i="1" u="none" strike="noStrike" dirty="0">
                <a:solidFill>
                  <a:schemeClr val="accent1">
                    <a:lumMod val="60000"/>
                    <a:lumOff val="40000"/>
                  </a:schemeClr>
                </a:solidFill>
                <a:effectLst/>
                <a:latin typeface="Google Sans"/>
              </a:rPr>
              <a:t> para </a:t>
            </a:r>
            <a:r>
              <a:rPr lang="en-US" sz="1400" b="1" i="1" u="none" strike="noStrike" dirty="0" err="1">
                <a:solidFill>
                  <a:schemeClr val="bg1"/>
                </a:solidFill>
                <a:effectLst/>
                <a:latin typeface="Google Sans"/>
              </a:rPr>
              <a:t>melhorar</a:t>
            </a:r>
            <a:r>
              <a:rPr lang="en-US" sz="1400" b="1" i="1" u="none" strike="noStrike" dirty="0">
                <a:solidFill>
                  <a:schemeClr val="bg1"/>
                </a:solidFill>
                <a:effectLst/>
                <a:latin typeface="Google Sans"/>
              </a:rPr>
              <a:t> a </a:t>
            </a:r>
            <a:r>
              <a:rPr lang="en-US" sz="1400" b="1" i="1" u="none" strike="noStrike" dirty="0" err="1">
                <a:solidFill>
                  <a:schemeClr val="bg1"/>
                </a:solidFill>
                <a:effectLst/>
                <a:latin typeface="Google Sans"/>
              </a:rPr>
              <a:t>experiência</a:t>
            </a:r>
            <a:r>
              <a:rPr lang="en-US" sz="1400" b="1" i="1" u="none" strike="noStrike" dirty="0">
                <a:solidFill>
                  <a:schemeClr val="bg1"/>
                </a:solidFill>
                <a:effectLst/>
                <a:latin typeface="Google Sans"/>
              </a:rPr>
              <a:t> do </a:t>
            </a:r>
            <a:r>
              <a:rPr lang="en-US" sz="1400" b="1" i="1" u="none" strike="noStrike" dirty="0" err="1">
                <a:solidFill>
                  <a:schemeClr val="bg1"/>
                </a:solidFill>
                <a:effectLst/>
                <a:latin typeface="Google Sans"/>
              </a:rPr>
              <a:t>cliente</a:t>
            </a:r>
            <a:r>
              <a:rPr lang="en-US" sz="1400" b="1" i="1" u="none" strike="noStrike" dirty="0">
                <a:solidFill>
                  <a:schemeClr val="bg1"/>
                </a:solidFill>
                <a:effectLst/>
                <a:latin typeface="Google Sans"/>
              </a:rPr>
              <a:t> </a:t>
            </a:r>
            <a:r>
              <a:rPr lang="en-US" sz="1400" b="1" i="1" u="none" strike="noStrike" dirty="0" err="1">
                <a:solidFill>
                  <a:schemeClr val="bg1"/>
                </a:solidFill>
                <a:effectLst/>
                <a:latin typeface="Google Sans"/>
              </a:rPr>
              <a:t>em</a:t>
            </a:r>
            <a:r>
              <a:rPr lang="en-US" sz="1400" b="1" i="1" u="none" strike="noStrike" dirty="0">
                <a:solidFill>
                  <a:schemeClr val="bg1"/>
                </a:solidFill>
                <a:effectLst/>
                <a:latin typeface="Google Sans"/>
              </a:rPr>
              <a:t> </a:t>
            </a:r>
            <a:r>
              <a:rPr lang="en-US" sz="1400" b="1" i="1" u="none" strike="noStrike" dirty="0" err="1">
                <a:solidFill>
                  <a:schemeClr val="bg1"/>
                </a:solidFill>
                <a:effectLst/>
                <a:latin typeface="Google Sans"/>
              </a:rPr>
              <a:t>todos</a:t>
            </a:r>
            <a:r>
              <a:rPr lang="en-US" sz="1400" b="1" i="1" u="none" strike="noStrike" dirty="0">
                <a:solidFill>
                  <a:schemeClr val="bg1"/>
                </a:solidFill>
                <a:effectLst/>
                <a:latin typeface="Google Sans"/>
              </a:rPr>
              <a:t> </a:t>
            </a:r>
            <a:r>
              <a:rPr lang="en-US" sz="1400" b="1" i="1" u="none" strike="noStrike" dirty="0" err="1">
                <a:solidFill>
                  <a:schemeClr val="bg1"/>
                </a:solidFill>
                <a:effectLst/>
                <a:latin typeface="Google Sans"/>
              </a:rPr>
              <a:t>os</a:t>
            </a:r>
            <a:r>
              <a:rPr lang="en-US" sz="1400" b="1" i="1" u="none" strike="noStrike" dirty="0">
                <a:solidFill>
                  <a:schemeClr val="bg1"/>
                </a:solidFill>
                <a:effectLst/>
                <a:latin typeface="Google Sans"/>
              </a:rPr>
              <a:t> </a:t>
            </a:r>
            <a:r>
              <a:rPr lang="en-US" sz="1400" b="1" i="1" u="none" strike="noStrike" dirty="0" err="1">
                <a:solidFill>
                  <a:schemeClr val="bg1"/>
                </a:solidFill>
                <a:effectLst/>
                <a:latin typeface="Google Sans"/>
              </a:rPr>
              <a:t>pontos</a:t>
            </a:r>
            <a:r>
              <a:rPr lang="en-US" sz="1400" b="1" i="1" u="none" strike="noStrike" dirty="0">
                <a:solidFill>
                  <a:schemeClr val="bg1"/>
                </a:solidFill>
                <a:effectLst/>
                <a:latin typeface="Google Sans"/>
              </a:rPr>
              <a:t> de </a:t>
            </a:r>
            <a:r>
              <a:rPr lang="en-US" sz="1400" b="1" i="1" u="none" strike="noStrike" dirty="0" err="1">
                <a:solidFill>
                  <a:schemeClr val="bg1"/>
                </a:solidFill>
                <a:effectLst/>
                <a:latin typeface="Google Sans"/>
              </a:rPr>
              <a:t>contato</a:t>
            </a:r>
            <a:r>
              <a:rPr lang="en-US" sz="1400" b="0" i="1" u="none" strike="noStrike" dirty="0">
                <a:solidFill>
                  <a:schemeClr val="bg1"/>
                </a:solidFill>
                <a:effectLst/>
                <a:latin typeface="Google Sans"/>
              </a:rPr>
              <a:t>” </a:t>
            </a:r>
            <a:r>
              <a:rPr lang="en-US" sz="1400" b="1" i="1" dirty="0" err="1">
                <a:solidFill>
                  <a:schemeClr val="accent3"/>
                </a:solidFill>
                <a:latin typeface="Google Sans"/>
              </a:rPr>
              <a:t>Brisanet</a:t>
            </a:r>
            <a:endParaRPr lang="en-US" sz="1400" b="1" i="1" dirty="0">
              <a:solidFill>
                <a:schemeClr val="accent3"/>
              </a:solidFill>
            </a:endParaRPr>
          </a:p>
        </p:txBody>
      </p:sp>
      <p:sp>
        <p:nvSpPr>
          <p:cNvPr id="9" name="Snip Diagonal Corner Rectangle 8">
            <a:extLst>
              <a:ext uri="{FF2B5EF4-FFF2-40B4-BE49-F238E27FC236}">
                <a16:creationId xmlns:a16="http://schemas.microsoft.com/office/drawing/2014/main" id="{E3B2B9CE-5F2B-34F8-ABD1-ABF71D07CB76}"/>
              </a:ext>
            </a:extLst>
          </p:cNvPr>
          <p:cNvSpPr/>
          <p:nvPr/>
        </p:nvSpPr>
        <p:spPr>
          <a:xfrm>
            <a:off x="8133470" y="4712676"/>
            <a:ext cx="3387969" cy="1195754"/>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1" u="none" strike="noStrike" dirty="0">
                <a:solidFill>
                  <a:schemeClr val="bg1"/>
                </a:solidFill>
                <a:effectLst/>
                <a:latin typeface="Google Sans"/>
              </a:rPr>
              <a:t>“</a:t>
            </a:r>
            <a:r>
              <a:rPr lang="en-US" sz="1200" b="1" i="1" u="none" strike="noStrike" dirty="0" err="1">
                <a:solidFill>
                  <a:schemeClr val="bg1"/>
                </a:solidFill>
                <a:effectLst/>
                <a:latin typeface="Google Sans"/>
              </a:rPr>
              <a:t>Expandir</a:t>
            </a:r>
            <a:r>
              <a:rPr lang="en-US" sz="1200" b="1" i="1" u="none" strike="noStrike" dirty="0">
                <a:solidFill>
                  <a:schemeClr val="bg1"/>
                </a:solidFill>
                <a:effectLst/>
                <a:latin typeface="Google Sans"/>
              </a:rPr>
              <a:t> </a:t>
            </a:r>
            <a:r>
              <a:rPr lang="en-US" sz="1200" b="1" i="1" u="none" strike="noStrike" dirty="0" err="1">
                <a:solidFill>
                  <a:schemeClr val="bg1"/>
                </a:solidFill>
                <a:effectLst/>
                <a:latin typeface="Google Sans"/>
              </a:rPr>
              <a:t>sua</a:t>
            </a:r>
            <a:r>
              <a:rPr lang="en-US" sz="1200" b="1" i="1" u="none" strike="noStrike" dirty="0">
                <a:solidFill>
                  <a:schemeClr val="bg1"/>
                </a:solidFill>
                <a:effectLst/>
                <a:latin typeface="Google Sans"/>
              </a:rPr>
              <a:t> </a:t>
            </a:r>
            <a:r>
              <a:rPr lang="en-US" sz="1200" b="1" i="1" u="none" strike="noStrike" dirty="0" err="1">
                <a:solidFill>
                  <a:schemeClr val="bg1"/>
                </a:solidFill>
                <a:effectLst/>
                <a:latin typeface="Google Sans"/>
              </a:rPr>
              <a:t>presença</a:t>
            </a:r>
            <a:r>
              <a:rPr lang="en-US" sz="1200" b="1" i="1" u="none" strike="noStrike" dirty="0">
                <a:solidFill>
                  <a:schemeClr val="bg1"/>
                </a:solidFill>
                <a:effectLst/>
                <a:latin typeface="Google Sans"/>
              </a:rPr>
              <a:t> digital</a:t>
            </a:r>
            <a:r>
              <a:rPr lang="en-US" sz="1200" b="0" i="1" u="none" strike="noStrike" dirty="0">
                <a:solidFill>
                  <a:schemeClr val="bg1"/>
                </a:solidFill>
                <a:effectLst/>
                <a:latin typeface="Google Sans"/>
              </a:rPr>
              <a:t>: </a:t>
            </a:r>
            <a:r>
              <a:rPr lang="en-US" sz="1200" b="0" i="1" u="none" strike="noStrike" dirty="0">
                <a:solidFill>
                  <a:schemeClr val="accent1">
                    <a:lumMod val="60000"/>
                    <a:lumOff val="40000"/>
                  </a:schemeClr>
                </a:solidFill>
                <a:effectLst/>
                <a:latin typeface="Google Sans"/>
              </a:rPr>
              <a:t>A </a:t>
            </a:r>
            <a:r>
              <a:rPr lang="en-US" sz="1200" b="0" i="1" u="none" strike="noStrike" dirty="0" err="1">
                <a:solidFill>
                  <a:schemeClr val="accent1">
                    <a:lumMod val="60000"/>
                    <a:lumOff val="40000"/>
                  </a:schemeClr>
                </a:solidFill>
                <a:effectLst/>
                <a:latin typeface="Google Sans"/>
              </a:rPr>
              <a:t>empresa</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está</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investindo</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em</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seu</a:t>
            </a:r>
            <a:r>
              <a:rPr lang="en-US" sz="1200" b="0" i="1" u="none" strike="noStrike" dirty="0">
                <a:solidFill>
                  <a:schemeClr val="accent1">
                    <a:lumMod val="60000"/>
                    <a:lumOff val="40000"/>
                  </a:schemeClr>
                </a:solidFill>
                <a:effectLst/>
                <a:latin typeface="Google Sans"/>
              </a:rPr>
              <a:t> e-commerce e </a:t>
            </a:r>
            <a:r>
              <a:rPr lang="en-US" sz="1200" b="0" i="1" u="none" strike="noStrike" dirty="0" err="1">
                <a:solidFill>
                  <a:schemeClr val="accent1">
                    <a:lumMod val="60000"/>
                    <a:lumOff val="40000"/>
                  </a:schemeClr>
                </a:solidFill>
                <a:effectLst/>
                <a:latin typeface="Google Sans"/>
              </a:rPr>
              <a:t>em</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outras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plataformas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digitais</a:t>
            </a:r>
            <a:r>
              <a:rPr lang="en-US" sz="1200" b="0" i="1" u="none" strike="noStrike" dirty="0">
                <a:solidFill>
                  <a:schemeClr val="accent1">
                    <a:lumMod val="60000"/>
                    <a:lumOff val="40000"/>
                  </a:schemeClr>
                </a:solidFill>
                <a:effectLst/>
                <a:latin typeface="Google Sans"/>
              </a:rPr>
              <a:t> para </a:t>
            </a:r>
            <a:r>
              <a:rPr lang="en-US" sz="1200" b="0" i="1" u="none" strike="noStrike" dirty="0" err="1">
                <a:solidFill>
                  <a:schemeClr val="accent1">
                    <a:lumMod val="60000"/>
                    <a:lumOff val="40000"/>
                  </a:schemeClr>
                </a:solidFill>
                <a:effectLst/>
                <a:latin typeface="Google Sans"/>
              </a:rPr>
              <a:t>atender</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às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crescentes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demandas</a:t>
            </a:r>
            <a:r>
              <a:rPr lang="en-US" sz="1200" b="0" i="1" u="none" strike="noStrike" dirty="0">
                <a:solidFill>
                  <a:schemeClr val="accent1">
                    <a:lumMod val="60000"/>
                    <a:lumOff val="40000"/>
                  </a:schemeClr>
                </a:solidFill>
                <a:effectLst/>
                <a:latin typeface="Google Sans"/>
              </a:rPr>
              <a:t> dos </a:t>
            </a:r>
            <a:r>
              <a:rPr lang="en-US" sz="1200" b="0" i="1" u="none" strike="noStrike" dirty="0" err="1">
                <a:solidFill>
                  <a:schemeClr val="accent1">
                    <a:lumMod val="60000"/>
                    <a:lumOff val="40000"/>
                  </a:schemeClr>
                </a:solidFill>
                <a:effectLst/>
                <a:latin typeface="Google Sans"/>
              </a:rPr>
              <a:t>clientes</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por</a:t>
            </a:r>
            <a:r>
              <a:rPr lang="en-US" sz="1200" b="0" i="1" u="none" strike="noStrike" dirty="0">
                <a:solidFill>
                  <a:schemeClr val="accent1">
                    <a:lumMod val="60000"/>
                    <a:lumOff val="40000"/>
                  </a:schemeClr>
                </a:solidFill>
                <a:effectLst/>
                <a:latin typeface="Google Sans"/>
              </a:rPr>
              <a:t> </a:t>
            </a:r>
            <a:r>
              <a:rPr lang="en-US" sz="1200" b="0" i="1" u="none" strike="noStrike" dirty="0" err="1">
                <a:solidFill>
                  <a:schemeClr val="accent1">
                    <a:lumMod val="60000"/>
                    <a:lumOff val="40000"/>
                  </a:schemeClr>
                </a:solidFill>
                <a:effectLst/>
                <a:latin typeface="Google Sans"/>
              </a:rPr>
              <a:t>compras</a:t>
            </a:r>
            <a:r>
              <a:rPr lang="en-US" sz="1200" b="0" i="1" u="none" strike="noStrike" dirty="0">
                <a:solidFill>
                  <a:schemeClr val="accent1">
                    <a:lumMod val="60000"/>
                    <a:lumOff val="40000"/>
                  </a:schemeClr>
                </a:solidFill>
                <a:effectLst/>
                <a:latin typeface="Google Sans"/>
              </a:rPr>
              <a:t> online”</a:t>
            </a:r>
          </a:p>
          <a:p>
            <a:r>
              <a:rPr lang="en-US" sz="1400" b="1" i="1" dirty="0" err="1">
                <a:solidFill>
                  <a:schemeClr val="accent3"/>
                </a:solidFill>
                <a:latin typeface="Google Sans"/>
              </a:rPr>
              <a:t>Pague</a:t>
            </a:r>
            <a:r>
              <a:rPr lang="en-US" sz="1400" b="1" i="1" dirty="0">
                <a:solidFill>
                  <a:schemeClr val="accent3"/>
                </a:solidFill>
                <a:latin typeface="Google Sans"/>
              </a:rPr>
              <a:t> </a:t>
            </a:r>
            <a:r>
              <a:rPr lang="en-US" sz="1400" b="1" i="1" dirty="0" err="1">
                <a:solidFill>
                  <a:schemeClr val="accent3"/>
                </a:solidFill>
                <a:latin typeface="Google Sans"/>
              </a:rPr>
              <a:t>Menos</a:t>
            </a:r>
            <a:endParaRPr lang="en-US" sz="1200" b="1" i="1" dirty="0">
              <a:solidFill>
                <a:schemeClr val="accent3"/>
              </a:solidFill>
            </a:endParaRPr>
          </a:p>
        </p:txBody>
      </p:sp>
      <p:pic>
        <p:nvPicPr>
          <p:cNvPr id="4" name="Picture 9" descr="A picture containing graphics, design&#10;&#10;Description automatically generated">
            <a:extLst>
              <a:ext uri="{FF2B5EF4-FFF2-40B4-BE49-F238E27FC236}">
                <a16:creationId xmlns:a16="http://schemas.microsoft.com/office/drawing/2014/main" id="{56435FAB-5272-E9D6-2444-D367619DE2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15994" y="6342236"/>
            <a:ext cx="1217163" cy="407281"/>
          </a:xfrm>
          <a:prstGeom prst="rect">
            <a:avLst/>
          </a:prstGeom>
        </p:spPr>
      </p:pic>
    </p:spTree>
    <p:extLst>
      <p:ext uri="{BB962C8B-B14F-4D97-AF65-F5344CB8AC3E}">
        <p14:creationId xmlns:p14="http://schemas.microsoft.com/office/powerpoint/2010/main" val="409093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ue Prism - New Branding">
  <a:themeElements>
    <a:clrScheme name="Custom 6">
      <a:dk1>
        <a:srgbClr val="000000"/>
      </a:dk1>
      <a:lt1>
        <a:srgbClr val="FFFFFF"/>
      </a:lt1>
      <a:dk2>
        <a:srgbClr val="8B8B8F"/>
      </a:dk2>
      <a:lt2>
        <a:srgbClr val="E9E9E2"/>
      </a:lt2>
      <a:accent1>
        <a:srgbClr val="00ABE6"/>
      </a:accent1>
      <a:accent2>
        <a:srgbClr val="006CB7"/>
      </a:accent2>
      <a:accent3>
        <a:srgbClr val="FFC30C"/>
      </a:accent3>
      <a:accent4>
        <a:srgbClr val="F15F44"/>
      </a:accent4>
      <a:accent5>
        <a:srgbClr val="60499E"/>
      </a:accent5>
      <a:accent6>
        <a:srgbClr val="A7C538"/>
      </a:accent6>
      <a:hlink>
        <a:srgbClr val="006CB7"/>
      </a:hlink>
      <a:folHlink>
        <a:srgbClr val="006CB7"/>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prstDash val="sysDot"/>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4320" indent="-274320" algn="l">
          <a:spcBef>
            <a:spcPts val="600"/>
          </a:spcBef>
          <a:spcAft>
            <a:spcPts val="600"/>
          </a:spcAft>
          <a:buClr>
            <a:schemeClr val="accent2"/>
          </a:buClr>
          <a:buFont typeface="System Font Regular"/>
          <a:buChar char="●"/>
          <a:defRPr sz="2000" dirty="0" err="1" smtClean="0">
            <a:solidFill>
              <a:schemeClr val="tx1">
                <a:lumMod val="65000"/>
                <a:lumOff val="35000"/>
              </a:schemeClr>
            </a:solidFill>
            <a:latin typeface="Arial Nova" panose="020B0504020202020204" pitchFamily="34" charset="0"/>
          </a:defRPr>
        </a:defPPr>
      </a:lstStyle>
    </a:txDef>
  </a:objectDefaults>
  <a:extraClrSchemeLst/>
  <a:extLst>
    <a:ext uri="{05A4C25C-085E-4340-85A3-A5531E510DB2}">
      <thm15:themeFamily xmlns:thm15="http://schemas.microsoft.com/office/thememl/2012/main" name="Blue-Prism_template_100920" id="{F7917248-4226-5E40-A73C-A6666D16FFEF}" vid="{B97D189A-745A-214E-ABBA-3ADE3C727396}"/>
    </a:ext>
  </a:extLst>
</a:theme>
</file>

<file path=ppt/theme/theme2.xml><?xml version="1.0" encoding="utf-8"?>
<a:theme xmlns:a="http://schemas.openxmlformats.org/drawingml/2006/main" name="1_Blue Prism - New Branding">
  <a:themeElements>
    <a:clrScheme name="Custom 6">
      <a:dk1>
        <a:srgbClr val="000000"/>
      </a:dk1>
      <a:lt1>
        <a:srgbClr val="FFFFFF"/>
      </a:lt1>
      <a:dk2>
        <a:srgbClr val="8B8B8F"/>
      </a:dk2>
      <a:lt2>
        <a:srgbClr val="E9E9E2"/>
      </a:lt2>
      <a:accent1>
        <a:srgbClr val="00ABE6"/>
      </a:accent1>
      <a:accent2>
        <a:srgbClr val="006CB7"/>
      </a:accent2>
      <a:accent3>
        <a:srgbClr val="FFC30C"/>
      </a:accent3>
      <a:accent4>
        <a:srgbClr val="F15F44"/>
      </a:accent4>
      <a:accent5>
        <a:srgbClr val="60499E"/>
      </a:accent5>
      <a:accent6>
        <a:srgbClr val="A7C538"/>
      </a:accent6>
      <a:hlink>
        <a:srgbClr val="006CB7"/>
      </a:hlink>
      <a:folHlink>
        <a:srgbClr val="006CB7"/>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prstDash val="sysDot"/>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4320" indent="-274320" algn="l">
          <a:spcBef>
            <a:spcPts val="600"/>
          </a:spcBef>
          <a:spcAft>
            <a:spcPts val="600"/>
          </a:spcAft>
          <a:buClr>
            <a:schemeClr val="accent2"/>
          </a:buClr>
          <a:buFont typeface="System Font Regular"/>
          <a:buChar char="●"/>
          <a:defRPr sz="2000" dirty="0" err="1" smtClean="0">
            <a:solidFill>
              <a:schemeClr val="tx1">
                <a:lumMod val="65000"/>
                <a:lumOff val="35000"/>
              </a:schemeClr>
            </a:solidFill>
            <a:latin typeface="Arial Nova" panose="020B0504020202020204" pitchFamily="34" charset="0"/>
          </a:defRPr>
        </a:defPPr>
      </a:lstStyle>
    </a:txDef>
  </a:objectDefaults>
  <a:extraClrSchemeLst/>
  <a:extLst>
    <a:ext uri="{05A4C25C-085E-4340-85A3-A5531E510DB2}">
      <thm15:themeFamily xmlns:thm15="http://schemas.microsoft.com/office/thememl/2012/main" name="Blue_Prism_template_091720" id="{E5B178DB-1686-8F41-8A1A-145C1ECD0736}" vid="{B12FC3F4-CCA4-7141-B75B-E2CEEE3C63EF}"/>
    </a:ext>
  </a:extLst>
</a:theme>
</file>

<file path=ppt/theme/theme3.xml><?xml version="1.0" encoding="utf-8"?>
<a:theme xmlns:a="http://schemas.openxmlformats.org/drawingml/2006/main" name="2_Blue Prism - New Branding">
  <a:themeElements>
    <a:clrScheme name="Custom 6">
      <a:dk1>
        <a:srgbClr val="000000"/>
      </a:dk1>
      <a:lt1>
        <a:srgbClr val="FFFFFF"/>
      </a:lt1>
      <a:dk2>
        <a:srgbClr val="8B8B8F"/>
      </a:dk2>
      <a:lt2>
        <a:srgbClr val="E9E9E2"/>
      </a:lt2>
      <a:accent1>
        <a:srgbClr val="00ABE6"/>
      </a:accent1>
      <a:accent2>
        <a:srgbClr val="006CB7"/>
      </a:accent2>
      <a:accent3>
        <a:srgbClr val="FFC30C"/>
      </a:accent3>
      <a:accent4>
        <a:srgbClr val="F15F44"/>
      </a:accent4>
      <a:accent5>
        <a:srgbClr val="60499E"/>
      </a:accent5>
      <a:accent6>
        <a:srgbClr val="A7C538"/>
      </a:accent6>
      <a:hlink>
        <a:srgbClr val="006CB7"/>
      </a:hlink>
      <a:folHlink>
        <a:srgbClr val="006CB7"/>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prstDash val="sysDot"/>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4320" indent="-274320" algn="l">
          <a:spcBef>
            <a:spcPts val="600"/>
          </a:spcBef>
          <a:spcAft>
            <a:spcPts val="600"/>
          </a:spcAft>
          <a:buClr>
            <a:schemeClr val="accent2"/>
          </a:buClr>
          <a:buFont typeface="System Font Regular"/>
          <a:buChar char="●"/>
          <a:defRPr sz="2000" dirty="0" err="1" smtClean="0">
            <a:solidFill>
              <a:schemeClr val="tx1">
                <a:lumMod val="65000"/>
                <a:lumOff val="35000"/>
              </a:schemeClr>
            </a:solidFill>
            <a:latin typeface="Arial Nova" panose="020B0504020202020204" pitchFamily="34" charset="0"/>
          </a:defRPr>
        </a:defPPr>
      </a:lstStyle>
    </a:txDef>
  </a:objectDefaults>
  <a:extraClrSchemeLst/>
  <a:extLst>
    <a:ext uri="{05A4C25C-085E-4340-85A3-A5531E510DB2}">
      <thm15:themeFamily xmlns:thm15="http://schemas.microsoft.com/office/thememl/2012/main" name="Presentation1" id="{142CD475-E4F4-A94B-B152-8A906CF7A0D7}" vid="{F24A8888-40C4-AB4A-AFD5-EF06CEA7043B}"/>
    </a:ext>
  </a:extLst>
</a:theme>
</file>

<file path=ppt/theme/theme4.xml><?xml version="1.0" encoding="utf-8"?>
<a:theme xmlns:a="http://schemas.openxmlformats.org/drawingml/2006/main" name="3_Blue Prism - New Branding">
  <a:themeElements>
    <a:clrScheme name="Blue Prism Colors">
      <a:dk1>
        <a:srgbClr val="000000"/>
      </a:dk1>
      <a:lt1>
        <a:srgbClr val="FFFFFF"/>
      </a:lt1>
      <a:dk2>
        <a:srgbClr val="8B8B8F"/>
      </a:dk2>
      <a:lt2>
        <a:srgbClr val="E9E9E2"/>
      </a:lt2>
      <a:accent1>
        <a:srgbClr val="00ABE6"/>
      </a:accent1>
      <a:accent2>
        <a:srgbClr val="006CB7"/>
      </a:accent2>
      <a:accent3>
        <a:srgbClr val="FFC30C"/>
      </a:accent3>
      <a:accent4>
        <a:srgbClr val="F15F44"/>
      </a:accent4>
      <a:accent5>
        <a:srgbClr val="60499E"/>
      </a:accent5>
      <a:accent6>
        <a:srgbClr val="A7C538"/>
      </a:accent6>
      <a:hlink>
        <a:srgbClr val="006CB7"/>
      </a:hlink>
      <a:folHlink>
        <a:srgbClr val="006CB7"/>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prstDash val="sysDot"/>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4320" indent="-274320" algn="l">
          <a:spcBef>
            <a:spcPts val="600"/>
          </a:spcBef>
          <a:spcAft>
            <a:spcPts val="600"/>
          </a:spcAft>
          <a:buClr>
            <a:schemeClr val="accent2"/>
          </a:buClr>
          <a:buFont typeface="System Font Regular"/>
          <a:buChar char="●"/>
          <a:defRPr sz="2000" dirty="0" err="1" smtClean="0">
            <a:solidFill>
              <a:schemeClr val="tx1">
                <a:lumMod val="65000"/>
                <a:lumOff val="35000"/>
              </a:schemeClr>
            </a:solidFill>
            <a:latin typeface="Arial Nova" panose="020B0504020202020204" pitchFamily="34" charset="0"/>
          </a:defRPr>
        </a:defPPr>
      </a:lstStyle>
    </a:txDef>
  </a:objectDefaults>
  <a:extraClrSchemeLst/>
  <a:extLst>
    <a:ext uri="{05A4C25C-085E-4340-85A3-A5531E510DB2}">
      <thm15:themeFamily xmlns:thm15="http://schemas.microsoft.com/office/thememl/2012/main" name="Presentation7" id="{9AF6716E-7828-404B-AC56-BDF30FC1D595}" vid="{5909D2F2-0615-4942-ADFE-36BE11E5089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9B46290A217040811BFC05B8C4EB3F" ma:contentTypeVersion="14" ma:contentTypeDescription="Create a new document." ma:contentTypeScope="" ma:versionID="3c934bad98648ca4c74dfedb8c31d105">
  <xsd:schema xmlns:xsd="http://www.w3.org/2001/XMLSchema" xmlns:xs="http://www.w3.org/2001/XMLSchema" xmlns:p="http://schemas.microsoft.com/office/2006/metadata/properties" xmlns:ns2="2783d5db-9657-41a3-a13d-3b39d904482f" xmlns:ns3="5cf15526-e0db-48be-a7b7-9319b1899398" targetNamespace="http://schemas.microsoft.com/office/2006/metadata/properties" ma:root="true" ma:fieldsID="5375afc0e7a37a78cb506e075023f048" ns2:_="" ns3:_="">
    <xsd:import namespace="2783d5db-9657-41a3-a13d-3b39d904482f"/>
    <xsd:import namespace="5cf15526-e0db-48be-a7b7-9319b1899398"/>
    <xsd:element name="properties">
      <xsd:complexType>
        <xsd:sequence>
          <xsd:element name="documentManagement">
            <xsd:complexType>
              <xsd:all>
                <xsd:element ref="ns2:Showpad"/>
                <xsd:element ref="ns2:Shareable"/>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3d5db-9657-41a3-a13d-3b39d904482f" elementFormDefault="qualified">
    <xsd:import namespace="http://schemas.microsoft.com/office/2006/documentManagement/types"/>
    <xsd:import namespace="http://schemas.microsoft.com/office/infopath/2007/PartnerControls"/>
    <xsd:element name="Showpad" ma:index="8" ma:displayName="Showpad" ma:default="0" ma:format="Dropdown" ma:internalName="Showpad">
      <xsd:simpleType>
        <xsd:restriction base="dms:Boolean"/>
      </xsd:simpleType>
    </xsd:element>
    <xsd:element name="Shareable" ma:index="9" ma:displayName="Shareable " ma:default="0" ma:description="YES - customer facing&#10;NO - internal only" ma:format="Dropdown" ma:internalName="Shareable">
      <xsd:simpleType>
        <xsd:restriction base="dms:Boolea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f15526-e0db-48be-a7b7-9319b189939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cf15526-e0db-48be-a7b7-9319b1899398">
      <UserInfo>
        <DisplayName>Nick Rudy</DisplayName>
        <AccountId>336</AccountId>
        <AccountType/>
      </UserInfo>
      <UserInfo>
        <DisplayName>SharingLinks.a26f0d0a-6934-48b6-89a2-23fb92a79d5b.OrganizationEdit.cc7794fd-83f1-4734-8482-834a96555e00</DisplayName>
        <AccountId>294</AccountId>
        <AccountType/>
      </UserInfo>
      <UserInfo>
        <DisplayName>Fernando Barroso</DisplayName>
        <AccountId>130</AccountId>
        <AccountType/>
      </UserInfo>
      <UserInfo>
        <DisplayName>SharingLinks.37f71833-019b-4c3f-9876-e4202d70a72b.OrganizationEdit.0d4e182b-a720-4a85-a7f7-7a7b6a0df510</DisplayName>
        <AccountId>20</AccountId>
        <AccountType/>
      </UserInfo>
      <UserInfo>
        <DisplayName>Kayleigh Monahan</DisplayName>
        <AccountId>595</AccountId>
        <AccountType/>
      </UserInfo>
      <UserInfo>
        <DisplayName>Alicia Meadows</DisplayName>
        <AccountId>348</AccountId>
        <AccountType/>
      </UserInfo>
      <UserInfo>
        <DisplayName>Joe Lim</DisplayName>
        <AccountId>73</AccountId>
        <AccountType/>
      </UserInfo>
      <UserInfo>
        <DisplayName>Darren Cockerell</DisplayName>
        <AccountId>125</AccountId>
        <AccountType/>
      </UserInfo>
      <UserInfo>
        <DisplayName>Kevin Whittingham</DisplayName>
        <AccountId>50</AccountId>
        <AccountType/>
      </UserInfo>
    </SharedWithUsers>
    <Showpad xmlns="2783d5db-9657-41a3-a13d-3b39d904482f">true</Showpad>
    <Shareable xmlns="2783d5db-9657-41a3-a13d-3b39d904482f">true</Shareable>
  </documentManagement>
</p:properties>
</file>

<file path=customXml/itemProps1.xml><?xml version="1.0" encoding="utf-8"?>
<ds:datastoreItem xmlns:ds="http://schemas.openxmlformats.org/officeDocument/2006/customXml" ds:itemID="{839CD643-457A-4F02-A526-D0A42F1D1BC3}">
  <ds:schemaRefs>
    <ds:schemaRef ds:uri="2783d5db-9657-41a3-a13d-3b39d904482f"/>
    <ds:schemaRef ds:uri="5cf15526-e0db-48be-a7b7-9319b18993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A50DB8A-47F6-4E05-8F78-C1809EB2BE03}">
  <ds:schemaRefs>
    <ds:schemaRef ds:uri="http://schemas.microsoft.com/sharepoint/v3/contenttype/forms"/>
  </ds:schemaRefs>
</ds:datastoreItem>
</file>

<file path=customXml/itemProps3.xml><?xml version="1.0" encoding="utf-8"?>
<ds:datastoreItem xmlns:ds="http://schemas.openxmlformats.org/officeDocument/2006/customXml" ds:itemID="{836C0393-4D74-400F-B367-20CDB7CF0F7F}">
  <ds:schemaRefs>
    <ds:schemaRef ds:uri="http://purl.org/dc/elements/1.1/"/>
    <ds:schemaRef ds:uri="http://purl.org/dc/terms/"/>
    <ds:schemaRef ds:uri="http://schemas.microsoft.com/office/2006/metadata/properties"/>
    <ds:schemaRef ds:uri="http://schemas.openxmlformats.org/package/2006/metadata/core-properties"/>
    <ds:schemaRef ds:uri="5cf15526-e0db-48be-a7b7-9319b1899398"/>
    <ds:schemaRef ds:uri="http://www.w3.org/XML/1998/namespace"/>
    <ds:schemaRef ds:uri="http://schemas.microsoft.com/office/2006/documentManagement/types"/>
    <ds:schemaRef ds:uri="http://schemas.microsoft.com/office/infopath/2007/PartnerControls"/>
    <ds:schemaRef ds:uri="2783d5db-9657-41a3-a13d-3b39d904482f"/>
    <ds:schemaRef ds:uri="http://purl.org/dc/dcmitype/"/>
  </ds:schemaRefs>
</ds:datastoreItem>
</file>

<file path=docMetadata/LabelInfo.xml><?xml version="1.0" encoding="utf-8"?>
<clbl:labelList xmlns:clbl="http://schemas.microsoft.com/office/2020/mipLabelMetadata">
  <clbl:label id="{f4c566ce-a3ce-4b10-b55b-1e9d56ad1b26}" enabled="0" method="" siteId="{f4c566ce-a3ce-4b10-b55b-1e9d56ad1b26}" removed="1"/>
</clbl:labelList>
</file>

<file path=docProps/app.xml><?xml version="1.0" encoding="utf-8"?>
<Properties xmlns="http://schemas.openxmlformats.org/officeDocument/2006/extended-properties" xmlns:vt="http://schemas.openxmlformats.org/officeDocument/2006/docPropsVTypes">
  <Template>Blue Prism - New Branding</Template>
  <TotalTime>190094</TotalTime>
  <Words>14630</Words>
  <Application>Microsoft Office PowerPoint</Application>
  <PresentationFormat>Widescreen</PresentationFormat>
  <Paragraphs>1715</Paragraphs>
  <Slides>59</Slides>
  <Notes>38</Notes>
  <HiddenSlides>0</HiddenSlides>
  <MMClips>0</MMClips>
  <ScaleCrop>false</ScaleCrop>
  <HeadingPairs>
    <vt:vector size="6" baseType="variant">
      <vt:variant>
        <vt:lpstr>Fontes usadas</vt:lpstr>
      </vt:variant>
      <vt:variant>
        <vt:i4>21</vt:i4>
      </vt:variant>
      <vt:variant>
        <vt:lpstr>Tema</vt:lpstr>
      </vt:variant>
      <vt:variant>
        <vt:i4>4</vt:i4>
      </vt:variant>
      <vt:variant>
        <vt:lpstr>Títulos de slides</vt:lpstr>
      </vt:variant>
      <vt:variant>
        <vt:i4>59</vt:i4>
      </vt:variant>
    </vt:vector>
  </HeadingPairs>
  <TitlesOfParts>
    <vt:vector size="84" baseType="lpstr">
      <vt:lpstr>-apple-system</vt:lpstr>
      <vt:lpstr>Arial</vt:lpstr>
      <vt:lpstr>Arial Nova</vt:lpstr>
      <vt:lpstr>Avenir Light</vt:lpstr>
      <vt:lpstr>Calibri</vt:lpstr>
      <vt:lpstr>Calibri Light</vt:lpstr>
      <vt:lpstr>Courier New</vt:lpstr>
      <vt:lpstr>EYInterstate Light,Bold</vt:lpstr>
      <vt:lpstr>Franklin Gothic Book</vt:lpstr>
      <vt:lpstr>Gilroy</vt:lpstr>
      <vt:lpstr>Gilroy Bold</vt:lpstr>
      <vt:lpstr>Gilroy-Black</vt:lpstr>
      <vt:lpstr>Gilroy-Medium</vt:lpstr>
      <vt:lpstr>Google Sans</vt:lpstr>
      <vt:lpstr>Perfect Moment Script</vt:lpstr>
      <vt:lpstr>Poppins</vt:lpstr>
      <vt:lpstr>Roboto</vt:lpstr>
      <vt:lpstr>Source Sans Pro</vt:lpstr>
      <vt:lpstr>Source Serif</vt:lpstr>
      <vt:lpstr>System Font Regular</vt:lpstr>
      <vt:lpstr>Wingdings</vt:lpstr>
      <vt:lpstr>Blue Prism - New Branding</vt:lpstr>
      <vt:lpstr>1_Blue Prism - New Branding</vt:lpstr>
      <vt:lpstr>2_Blue Prism - New Branding</vt:lpstr>
      <vt:lpstr>3_Blue Prism - New Branding</vt:lpstr>
      <vt:lpstr>   ENTREGANDO VALOR TRANSFORMACIONAL NA ERA DO 5G</vt:lpstr>
      <vt:lpstr>Rodrigo Cid</vt:lpstr>
      <vt:lpstr>QUEM SOMOS</vt:lpstr>
      <vt:lpstr>Diferenciais cognition</vt:lpstr>
      <vt:lpstr>cobertura global e experiência reconhecida</vt:lpstr>
      <vt:lpstr>Alguns dos nossos clientes na américa latina</vt:lpstr>
      <vt:lpstr>5 Razões para trabalhar conosco</vt:lpstr>
      <vt:lpstr>O Que Vocês Estão Focando nos Próximos Anos</vt:lpstr>
      <vt:lpstr>O Que Vocês Estão Focando nos Próximos Anos</vt:lpstr>
      <vt:lpstr>Empresas que Pensam estrategicamente Atinge 5x* Mais Valor Empresarial                                                                                                                        </vt:lpstr>
      <vt:lpstr>ROM2 Fornece as Bases e Orientação
</vt:lpstr>
      <vt:lpstr>Intelligent Automation:  Que objetivos estamos alcançando</vt:lpstr>
      <vt:lpstr>Apresentação do PowerPoint</vt:lpstr>
      <vt:lpstr>Como Nós Operamos?</vt:lpstr>
      <vt:lpstr>Intelligent Automation Is Unlocking Transformational Business Value for Manufacturing</vt:lpstr>
      <vt:lpstr>Intelligent Automation Is Unlocking Transformational Business Value for Manufacturing</vt:lpstr>
      <vt:lpstr>Apresentação do PowerPoint</vt:lpstr>
      <vt:lpstr>Apresentação do PowerPoint</vt:lpstr>
      <vt:lpstr>Automation ‘Hot Spots’ for Human Resources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Os Fundamentos do ROM2
</vt:lpstr>
      <vt:lpstr>SS&amp;C Blue Prism…a Powerful Combination </vt:lpstr>
      <vt:lpstr>SS&amp;C Blue Prism Deployments - TCO</vt:lpstr>
      <vt:lpstr>Os Fundamentos do ROM2
</vt:lpstr>
      <vt:lpstr>SS&amp;C | Blue Prism® Intelligent Automation Portfolio </vt:lpstr>
      <vt:lpstr>SS&amp;C Blue Prism Digital Workforce:  Impulsionando o valor estratégico de longo prazo  </vt:lpstr>
      <vt:lpstr>SS&amp;C Blue Prism Digital Workforce:  Impulsionando o valor estratégico de longo prazo  </vt:lpstr>
      <vt:lpstr>Apresentação do PowerPoint</vt:lpstr>
      <vt:lpstr>Apresentação do PowerPoint</vt:lpstr>
      <vt:lpstr>Intelligent Automation Is Unlocking Transformational Business Value for Healthcare</vt:lpstr>
      <vt:lpstr>Intelligent Automation Is Unlocking Transformational Business Value for Public Sector</vt:lpstr>
      <vt:lpstr>Intelligent Automation Is Unlocking Transformational Business Value</vt:lpstr>
      <vt:lpstr>Apresentação do PowerPoint</vt:lpstr>
      <vt:lpstr>The Automation of Blue Prism</vt:lpstr>
      <vt:lpstr>ROM Maturity Stages</vt:lpstr>
      <vt:lpstr>Apresentação do PowerPoint</vt:lpstr>
      <vt:lpstr>SS&amp;C BLUE PRISM Named 2022 Gartner ® Magic Quadrant™ Leader For RPA</vt:lpstr>
      <vt:lpstr>Apresentação do PowerPoint</vt:lpstr>
      <vt:lpstr>Apresentação do PowerPoint</vt:lpstr>
      <vt:lpstr>Smart Objective - KPI</vt:lpstr>
      <vt:lpstr>Apresentação do PowerPoint</vt:lpstr>
      <vt:lpstr>Apresentação do PowerPoint</vt:lpstr>
      <vt:lpstr>Apresentação do PowerPoint</vt:lpstr>
      <vt:lpstr>Intelligent Automation Is Unlocking Valor de Negócios Transformacional para Seguros</vt:lpstr>
      <vt:lpstr>Intelligent Automation Is Unlocking Transformational Business Value for Commercial Banking</vt:lpstr>
      <vt:lpstr>Intelligent Automation Is Unlocking Transformational Business Value for Wealth &amp; Asset Management</vt:lpstr>
      <vt:lpstr>Intelligent Automation Is Unlocking Transformational Business Value for Healthcare</vt:lpstr>
      <vt:lpstr>Intelligent Automation Is Unlocking Transformational Business Value for Manufacturing</vt:lpstr>
      <vt:lpstr>Intelligent Automation Is Unlocking Transformational Business Value for Public Sector</vt:lpstr>
      <vt:lpstr>Intelligent Automation Is Unlocking Transformational Business Value for Telecommunications</vt:lpstr>
      <vt:lpstr>Intelligent Automation Is Unlocking Transformational Business Value for Utilities</vt:lpstr>
      <vt:lpstr>Intelligent Automation Is Unlocking Transformational Business Value</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Intelligent Automation Process Design</dc:title>
  <dc:creator>Jennifer Fleischmann</dc:creator>
  <cp:lastModifiedBy>ronilson carassini</cp:lastModifiedBy>
  <cp:revision>51</cp:revision>
  <cp:lastPrinted>2022-05-30T14:53:41Z</cp:lastPrinted>
  <dcterms:created xsi:type="dcterms:W3CDTF">2020-10-21T22:36:55Z</dcterms:created>
  <dcterms:modified xsi:type="dcterms:W3CDTF">2023-11-21T12:13:45Z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0x010100859B46290A217040811BFC05B8C4EB3F</vt:lpwstr>
  </property>
  <property fmtid="{D5CDD505-2E9C-101B-9397-08002B2CF9AE}" pid="3" name="_dlc_DocIdItemGuid">
    <vt:lpwstr>8be8ea8e-e632-4703-9569-751ec0bf0fac</vt:lpwstr>
  </property>
</Properties>
</file>