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4" r:id="rId6"/>
    <p:sldId id="317" r:id="rId7"/>
    <p:sldId id="322" r:id="rId8"/>
    <p:sldId id="318" r:id="rId9"/>
    <p:sldId id="321" r:id="rId10"/>
    <p:sldId id="315" r:id="rId11"/>
    <p:sldId id="306" r:id="rId12"/>
    <p:sldId id="307" r:id="rId13"/>
    <p:sldId id="308" r:id="rId14"/>
    <p:sldId id="309" r:id="rId15"/>
    <p:sldId id="301" r:id="rId16"/>
    <p:sldId id="310" r:id="rId17"/>
    <p:sldId id="312" r:id="rId18"/>
    <p:sldId id="313" r:id="rId19"/>
    <p:sldId id="319" r:id="rId20"/>
    <p:sldId id="314" r:id="rId21"/>
    <p:sldId id="320" r:id="rId2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14067"/>
    <a:srgbClr val="3F3F3F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4" autoAdjust="0"/>
  </p:normalViewPr>
  <p:slideViewPr>
    <p:cSldViewPr snapToGrid="0" showGuides="1">
      <p:cViewPr varScale="1">
        <p:scale>
          <a:sx n="81" d="100"/>
          <a:sy n="81" d="100"/>
        </p:scale>
        <p:origin x="72" y="1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D4671B-FCC0-4EAA-BB8E-E4BD79218EB5}" type="datetime1">
              <a:rPr lang="pt-BR" smtClean="0"/>
              <a:t>21/11/2023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A9AD4-3FF0-4D31-B3D2-33D322A576B2}" type="datetime1">
              <a:rPr lang="pt-BR" smtClean="0"/>
              <a:pPr/>
              <a:t>21/11/2023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51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03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CLIQUE PARA EDITAR O SUBTÍTULO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Subtítulo 2" title="Subtítulo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 dirty="0"/>
              <a:t>CLIQUE PARA EDITAR O ESTILO DE SUBTÍTULO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 Ret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101" name="Espaço Reservado para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dirty="0"/>
              <a:t>EDITAR ESTILOS DE TEXTO MESTRE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Listr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 </a:t>
            </a: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Listr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5" name="Caixa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RF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 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Listr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25" name="Caixa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RF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 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pt-BR" noProof="0"/>
              <a:t>Clique para editar o texto mestre</a:t>
            </a:r>
          </a:p>
        </p:txBody>
      </p:sp>
      <p:sp>
        <p:nvSpPr>
          <p:cNvPr id="20" name="Espaço Reservado para Texto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1" name="Espaço reservado para conteúdo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4" name="Espaço reservado para conteúdo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o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" name="Espaço Reservado para Imagem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 de texto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RF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Listra Diagonal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elogramo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0" name="Paralelogramo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 de texto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RF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Listra Diagonal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1" name="Paralelogramo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33" name="Título 1" title="Título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 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ângulo Reto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7" name="Paralelogramo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ítulo 1" title="Título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101" name="Espaço Reservado para Texto 2" title="Subtítulo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dirty="0"/>
              <a:t>EDITAR ESTILOS DE TEXTO MESTRE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 title="Marcador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4" name="Triângulo Reto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O ESTILO DE SUBTÍTULO</a:t>
            </a:r>
          </a:p>
        </p:txBody>
      </p:sp>
      <p:sp>
        <p:nvSpPr>
          <p:cNvPr id="2" name="Título 1" title="Título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</a:t>
            </a:r>
            <a:br>
              <a:rPr lang="pt-BR" noProof="0" dirty="0"/>
            </a:br>
            <a:r>
              <a:rPr lang="pt-BR" noProof="0" dirty="0"/>
              <a:t>Estilo do Título Mestre </a:t>
            </a: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tex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ângulo Reto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3" name="Espaço Reservado para Conteúdo 2" title="Marcador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5" name="Paralelogramo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Texto 4" title="Subtítulo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O ESTILO DE SUBTÍTULO</a:t>
            </a:r>
          </a:p>
        </p:txBody>
      </p:sp>
      <p:sp>
        <p:nvSpPr>
          <p:cNvPr id="17" name="Caixa de texto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RF</a:t>
            </a:r>
          </a:p>
        </p:txBody>
      </p:sp>
      <p:sp>
        <p:nvSpPr>
          <p:cNvPr id="19" name="Título 1" title="Título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</a:t>
            </a:r>
            <a:br>
              <a:rPr lang="pt-BR" noProof="0" dirty="0"/>
            </a:br>
            <a:r>
              <a:rPr lang="pt-BR" noProof="0" dirty="0"/>
              <a:t>Estilo do Título Mestre 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d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Listra Diagonal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elogramo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8" name="Espaço Reservado para Conteúdo 3" title="Marcadore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pt-BR" noProof="0"/>
              <a:t>Clique para editar o texto mestre</a:t>
            </a:r>
          </a:p>
          <a:p>
            <a:pPr lvl="1" rtl="0">
              <a:buClr>
                <a:schemeClr val="accent2"/>
              </a:buClr>
            </a:pPr>
            <a:r>
              <a:rPr lang="pt-BR" noProof="0"/>
              <a:t>Segundo nível</a:t>
            </a:r>
          </a:p>
          <a:p>
            <a:pPr lvl="2" rtl="0">
              <a:buClr>
                <a:schemeClr val="accent2"/>
              </a:buClr>
            </a:pPr>
            <a:r>
              <a:rPr lang="pt-BR" noProof="0"/>
              <a:t>Terceiro nível</a:t>
            </a:r>
          </a:p>
          <a:p>
            <a:pPr lvl="3" rtl="0">
              <a:buClr>
                <a:schemeClr val="accent2"/>
              </a:buClr>
            </a:pPr>
            <a:r>
              <a:rPr lang="pt-BR" noProof="0"/>
              <a:t>Quarto nível</a:t>
            </a:r>
          </a:p>
          <a:p>
            <a:pPr lvl="4" rtl="0">
              <a:buClr>
                <a:schemeClr val="accent2"/>
              </a:buClr>
            </a:pPr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19" name="Espaço Reservado para Texto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20" name="Espaço Reservado para Conteúdo 5" title="Marcadore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pt-BR" noProof="0"/>
              <a:t>Clique para editar o texto mestre</a:t>
            </a:r>
          </a:p>
          <a:p>
            <a:pPr lvl="1" rtl="0">
              <a:buClr>
                <a:schemeClr val="accent2"/>
              </a:buClr>
            </a:pPr>
            <a:r>
              <a:rPr lang="pt-BR" noProof="0"/>
              <a:t>Segundo nível</a:t>
            </a:r>
          </a:p>
          <a:p>
            <a:pPr lvl="2" rtl="0">
              <a:buClr>
                <a:schemeClr val="accent2"/>
              </a:buClr>
            </a:pPr>
            <a:r>
              <a:rPr lang="pt-BR" noProof="0"/>
              <a:t>Terceiro nível</a:t>
            </a:r>
          </a:p>
          <a:p>
            <a:pPr lvl="3" rtl="0">
              <a:buClr>
                <a:schemeClr val="accent2"/>
              </a:buClr>
            </a:pPr>
            <a:r>
              <a:rPr lang="pt-BR" noProof="0"/>
              <a:t>Quarto nível</a:t>
            </a:r>
          </a:p>
          <a:p>
            <a:pPr lvl="4" rtl="0">
              <a:buClr>
                <a:schemeClr val="accent2"/>
              </a:buClr>
            </a:pPr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24" name="Espaço Reservado para Texto 4" title="Subtítulo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O ESTILO DE SUBTÍTULO</a:t>
            </a:r>
          </a:p>
        </p:txBody>
      </p:sp>
      <p:sp>
        <p:nvSpPr>
          <p:cNvPr id="25" name="Caixa de texto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RF</a:t>
            </a:r>
          </a:p>
        </p:txBody>
      </p: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  <p:sp>
        <p:nvSpPr>
          <p:cNvPr id="27" name="Título 1" title="Título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 de texto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RF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Listra Diagonal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elogramo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3" name="Paralelogramo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pt-BR" noProof="0" dirty="0"/>
          </a:p>
        </p:txBody>
      </p:sp>
      <p:sp>
        <p:nvSpPr>
          <p:cNvPr id="34" name="Espaço Reservado para Texto 4" title="Subtítulo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O ESTILO DE SUBTÍTULO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 dirty="0"/>
              <a:t>Texto aqui</a:t>
            </a:r>
          </a:p>
        </p:txBody>
      </p:sp>
      <p:sp>
        <p:nvSpPr>
          <p:cNvPr id="20" name="Espaço Reservado para Gráfico 2" title="Gráfico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pt-BR" noProof="0"/>
              <a:t>Clique no ícone para adicionar gráfico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abela 11" title="Tabela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pt-BR" noProof="0"/>
              <a:t>Clique no ícone para adicionar tabela</a:t>
            </a:r>
            <a:endParaRPr lang="pt-BR" noProof="0" dirty="0"/>
          </a:p>
        </p:txBody>
      </p:sp>
      <p:sp>
        <p:nvSpPr>
          <p:cNvPr id="16" name="Caixa de texto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RF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Listra Diagonal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</p:grpSp>
      <p:sp>
        <p:nvSpPr>
          <p:cNvPr id="36" name="Paralelogramo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-BR" noProof="0" dirty="0"/>
          </a:p>
        </p:txBody>
      </p:sp>
      <p:sp>
        <p:nvSpPr>
          <p:cNvPr id="37" name="Espaço Reservado para Texto 4" title="Subtítulo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pt-BR" noProof="0" dirty="0"/>
              <a:t>CLIQUE PARA O ESTILO DE SUBTÍTULO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pt-BR" noProof="0" smtClean="0"/>
              <a:t>‹#›</a:t>
            </a:fld>
            <a:endParaRPr lang="pt-BR" noProof="0" dirty="0"/>
          </a:p>
        </p:txBody>
      </p:sp>
      <p:sp>
        <p:nvSpPr>
          <p:cNvPr id="17" name="Título 1" title="Título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o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5" name="Espaço Reservado para Imagem 31" title="Imagem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Inserir ou arrastar e soltar a imagem aqui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 title="Título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 dirty="0"/>
              <a:t>Adicionar Legenda Aqui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em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Título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pt-BR" noProof="0" dirty="0"/>
              <a:t>Nome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pt-BR" noProof="0" dirty="0"/>
              <a:t>Número do telefone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pt-BR" noProof="0" dirty="0" err="1"/>
              <a:t>Email</a:t>
            </a:r>
            <a:r>
              <a:rPr lang="pt-BR" noProof="0" dirty="0"/>
              <a:t> </a:t>
            </a:r>
          </a:p>
        </p:txBody>
      </p:sp>
      <p:sp>
        <p:nvSpPr>
          <p:cNvPr id="13" name="Espaço Reservado para Texto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pt-BR" noProof="0" dirty="0"/>
              <a:t>Site da empresa</a:t>
            </a:r>
          </a:p>
        </p:txBody>
      </p:sp>
      <p:sp>
        <p:nvSpPr>
          <p:cNvPr id="14" name="Forma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pt-BR" noProof="0" dirty="0"/>
          </a:p>
        </p:txBody>
      </p:sp>
      <p:sp>
        <p:nvSpPr>
          <p:cNvPr id="15" name="Forma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pt-BR" noProof="0" dirty="0"/>
          </a:p>
        </p:txBody>
      </p:sp>
      <p:sp>
        <p:nvSpPr>
          <p:cNvPr id="19" name="Forma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pt-BR" noProof="0" dirty="0"/>
          </a:p>
        </p:txBody>
      </p:sp>
      <p:sp>
        <p:nvSpPr>
          <p:cNvPr id="20" name="Forma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pt-BR" noProof="0" dirty="0"/>
          </a:p>
        </p:txBody>
      </p:sp>
      <p:sp>
        <p:nvSpPr>
          <p:cNvPr id="21" name="Triângulo Reto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Imagem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pt-BR" noProof="0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pt-BR" noProof="0" smtClean="0"/>
              <a:pPr rtl="0"/>
              <a:t>‹#›</a:t>
            </a:fld>
            <a:endParaRPr lang="pt-BR" noProof="0" dirty="0"/>
          </a:p>
        </p:txBody>
      </p:sp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info@browsermate.i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3" y="1739637"/>
            <a:ext cx="3630973" cy="3630973"/>
          </a:xfrm>
          <a:prstGeom prst="rect">
            <a:avLst/>
          </a:prstGeom>
        </p:spPr>
      </p:pic>
      <p:sp>
        <p:nvSpPr>
          <p:cNvPr id="5" name="Espaço Reservado para Conteúdo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 txBox="1">
            <a:spLocks/>
          </p:cNvSpPr>
          <p:nvPr/>
        </p:nvSpPr>
        <p:spPr>
          <a:xfrm>
            <a:off x="4957577" y="5425791"/>
            <a:ext cx="4688259" cy="132981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0" i="0" kern="1200" spc="300">
                <a:solidFill>
                  <a:schemeClr val="accent6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latin typeface="Arial Nova" panose="020B0504020202020204" pitchFamily="34" charset="0"/>
              </a:rPr>
              <a:t>Diego Mesquita</a:t>
            </a:r>
          </a:p>
          <a:p>
            <a:pPr algn="ctr"/>
            <a:r>
              <a:rPr lang="pt-BR" sz="1800" dirty="0">
                <a:latin typeface="Arial Nova" panose="020B0504020202020204" pitchFamily="34" charset="0"/>
                <a:hlinkClick r:id="rId4"/>
              </a:rPr>
              <a:t>diego.mesquita@browsermate.io</a:t>
            </a:r>
            <a:endParaRPr lang="pt-BR" sz="1800" dirty="0">
              <a:latin typeface="Arial Nova" panose="020B0504020202020204" pitchFamily="34" charset="0"/>
            </a:endParaRPr>
          </a:p>
          <a:p>
            <a:pPr algn="ctr"/>
            <a:r>
              <a:rPr lang="pt-BR" sz="1800" dirty="0">
                <a:latin typeface="Arial Nova" panose="020B0504020202020204" pitchFamily="34" charset="0"/>
              </a:rPr>
              <a:t>https://browsermate.io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C2EB3A1-FA9F-8074-78B4-7E6398E279E9}"/>
              </a:ext>
            </a:extLst>
          </p:cNvPr>
          <p:cNvSpPr txBox="1">
            <a:spLocks/>
          </p:cNvSpPr>
          <p:nvPr/>
        </p:nvSpPr>
        <p:spPr>
          <a:xfrm>
            <a:off x="3893409" y="2312987"/>
            <a:ext cx="7352654" cy="161625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Primeira Plataforma de RPA Nacional e 100% na Nuvem</a:t>
            </a:r>
          </a:p>
        </p:txBody>
      </p:sp>
      <p:pic>
        <p:nvPicPr>
          <p:cNvPr id="1026" name="Picture 2" descr="Fotos Borrao Linhas Coloridas, 36.000+ fotos de arquivo grátis de alta  qualidade">
            <a:extLst>
              <a:ext uri="{FF2B5EF4-FFF2-40B4-BE49-F238E27FC236}">
                <a16:creationId xmlns:a16="http://schemas.microsoft.com/office/drawing/2014/main" id="{CD519D71-440C-CF2C-2E4B-955C90E72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 t="36207" r="13941" b="42184"/>
          <a:stretch/>
        </p:blipFill>
        <p:spPr bwMode="auto">
          <a:xfrm>
            <a:off x="4074667" y="3929239"/>
            <a:ext cx="5321537" cy="102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9AAA4367-1082-4D2C-B8CD-0AFB551E7A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32"/>
          <a:stretch/>
        </p:blipFill>
        <p:spPr>
          <a:xfrm>
            <a:off x="4669649" y="-181858"/>
            <a:ext cx="5264114" cy="22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 de texto 66">
            <a:extLst>
              <a:ext uri="{FF2B5EF4-FFF2-40B4-BE49-F238E27FC236}">
                <a16:creationId xmlns:a16="http://schemas.microsoft.com/office/drawing/2014/main" id="{5DD8CAE8-2E8E-4A98-8015-701A74516F2A}"/>
              </a:ext>
            </a:extLst>
          </p:cNvPr>
          <p:cNvSpPr txBox="1"/>
          <p:nvPr/>
        </p:nvSpPr>
        <p:spPr>
          <a:xfrm>
            <a:off x="131949" y="927258"/>
            <a:ext cx="9207994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Forte dependência das consultorias em atividades de baixo valor</a:t>
            </a:r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74DDDFB1-4A4D-22FB-E83D-7A166442559B}"/>
              </a:ext>
            </a:extLst>
          </p:cNvPr>
          <p:cNvSpPr txBox="1"/>
          <p:nvPr/>
        </p:nvSpPr>
        <p:spPr>
          <a:xfrm>
            <a:off x="210169" y="229103"/>
            <a:ext cx="1365538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#3</a:t>
            </a:r>
          </a:p>
        </p:txBody>
      </p:sp>
      <p:sp>
        <p:nvSpPr>
          <p:cNvPr id="9" name="Caixa de texto 66">
            <a:extLst>
              <a:ext uri="{FF2B5EF4-FFF2-40B4-BE49-F238E27FC236}">
                <a16:creationId xmlns:a16="http://schemas.microsoft.com/office/drawing/2014/main" id="{10C81E4B-FFF2-DE8E-C99B-642492C2AE66}"/>
              </a:ext>
            </a:extLst>
          </p:cNvPr>
          <p:cNvSpPr txBox="1"/>
          <p:nvPr/>
        </p:nvSpPr>
        <p:spPr>
          <a:xfrm>
            <a:off x="8765792" y="2736031"/>
            <a:ext cx="3235707" cy="279119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1500" b="0" dirty="0">
                <a:solidFill>
                  <a:srgbClr val="0070C0"/>
                </a:solidFill>
              </a:rPr>
              <a:t>As empresas de consultoria são remuneradas de 2 a 3x mais do que os players de tecnologia, em grande parte com serviços de operação assistida.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347300-D869-B524-08DD-FA4F5F2B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5" y="2007420"/>
            <a:ext cx="5296682" cy="482689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BA29D74-422E-165C-2797-9BD866F45E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0"/>
          <a:stretch/>
        </p:blipFill>
        <p:spPr>
          <a:xfrm>
            <a:off x="5780539" y="2097227"/>
            <a:ext cx="2541734" cy="360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1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C9549B-1D06-685B-31FE-78EA6C4126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45" y="762001"/>
            <a:ext cx="6227379" cy="6227379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 de texto 66">
            <a:extLst>
              <a:ext uri="{FF2B5EF4-FFF2-40B4-BE49-F238E27FC236}">
                <a16:creationId xmlns:a16="http://schemas.microsoft.com/office/drawing/2014/main" id="{5DD8CAE8-2E8E-4A98-8015-701A74516F2A}"/>
              </a:ext>
            </a:extLst>
          </p:cNvPr>
          <p:cNvSpPr txBox="1"/>
          <p:nvPr/>
        </p:nvSpPr>
        <p:spPr>
          <a:xfrm>
            <a:off x="768762" y="1326711"/>
            <a:ext cx="10440802" cy="42045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4400" dirty="0"/>
              <a:t>A </a:t>
            </a:r>
            <a:r>
              <a:rPr lang="pt-BR" sz="4400" dirty="0" err="1"/>
              <a:t>browserMate</a:t>
            </a:r>
            <a:r>
              <a:rPr lang="pt-BR" sz="4400" dirty="0"/>
              <a:t> nasceu como uma resposta direta as dores do mercado de RPA, endereçando os desafios com tecnologia mas sem deixar de entregar o trivial: Eficiência Operacional!</a:t>
            </a:r>
          </a:p>
        </p:txBody>
      </p:sp>
    </p:spTree>
    <p:extLst>
      <p:ext uri="{BB962C8B-B14F-4D97-AF65-F5344CB8AC3E}">
        <p14:creationId xmlns:p14="http://schemas.microsoft.com/office/powerpoint/2010/main" val="256463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11005751" y="312738"/>
            <a:ext cx="881447" cy="47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Homem segurando uma placa&#10;&#10;Descrição gerada automaticamente">
            <a:extLst>
              <a:ext uri="{FF2B5EF4-FFF2-40B4-BE49-F238E27FC236}">
                <a16:creationId xmlns:a16="http://schemas.microsoft.com/office/drawing/2014/main" id="{4751DEAD-46B2-C82D-1DA2-5E20A287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10" y="2034502"/>
            <a:ext cx="4571999" cy="452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 de texto 66">
            <a:extLst>
              <a:ext uri="{FF2B5EF4-FFF2-40B4-BE49-F238E27FC236}">
                <a16:creationId xmlns:a16="http://schemas.microsoft.com/office/drawing/2014/main" id="{0C4017C8-CC02-6A16-EDDB-1ADD47C24140}"/>
              </a:ext>
            </a:extLst>
          </p:cNvPr>
          <p:cNvSpPr txBox="1"/>
          <p:nvPr/>
        </p:nvSpPr>
        <p:spPr>
          <a:xfrm>
            <a:off x="131949" y="927258"/>
            <a:ext cx="9207994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Nosso Mantra</a:t>
            </a:r>
          </a:p>
        </p:txBody>
      </p:sp>
    </p:spTree>
    <p:extLst>
      <p:ext uri="{BB962C8B-B14F-4D97-AF65-F5344CB8AC3E}">
        <p14:creationId xmlns:p14="http://schemas.microsoft.com/office/powerpoint/2010/main" val="326569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 de texto 66">
            <a:extLst>
              <a:ext uri="{FF2B5EF4-FFF2-40B4-BE49-F238E27FC236}">
                <a16:creationId xmlns:a16="http://schemas.microsoft.com/office/drawing/2014/main" id="{5DD8CAE8-2E8E-4A98-8015-701A74516F2A}"/>
              </a:ext>
            </a:extLst>
          </p:cNvPr>
          <p:cNvSpPr txBox="1"/>
          <p:nvPr/>
        </p:nvSpPr>
        <p:spPr>
          <a:xfrm>
            <a:off x="131949" y="927258"/>
            <a:ext cx="9207994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Mais Acessibilidade e Redução do Atrito</a:t>
            </a:r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74DDDFB1-4A4D-22FB-E83D-7A166442559B}"/>
              </a:ext>
            </a:extLst>
          </p:cNvPr>
          <p:cNvSpPr txBox="1"/>
          <p:nvPr/>
        </p:nvSpPr>
        <p:spPr>
          <a:xfrm>
            <a:off x="210169" y="229103"/>
            <a:ext cx="1365538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#1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1D1C3B6-21CE-AA57-5A90-27818635C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5" y="3042523"/>
            <a:ext cx="2100324" cy="2100324"/>
          </a:xfrm>
          <a:prstGeom prst="rect">
            <a:avLst/>
          </a:prstGeom>
        </p:spPr>
      </p:pic>
      <p:sp>
        <p:nvSpPr>
          <p:cNvPr id="15" name="Caixa de texto 66">
            <a:extLst>
              <a:ext uri="{FF2B5EF4-FFF2-40B4-BE49-F238E27FC236}">
                <a16:creationId xmlns:a16="http://schemas.microsoft.com/office/drawing/2014/main" id="{6ED0A6C6-AD9F-6BD4-897B-7E72A1A37CFE}"/>
              </a:ext>
            </a:extLst>
          </p:cNvPr>
          <p:cNvSpPr txBox="1"/>
          <p:nvPr/>
        </p:nvSpPr>
        <p:spPr>
          <a:xfrm>
            <a:off x="3226212" y="3716413"/>
            <a:ext cx="6497451" cy="24312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400" b="0" dirty="0"/>
              <a:t>Somos uma plataforma Nacional de RPA, Nativa da Nuvem, que por meio do modelo SaaS e sem codificação, entrega soluções de alta tecnologia para Automação Robótica de Processos. </a:t>
            </a:r>
          </a:p>
          <a:p>
            <a:pPr>
              <a:lnSpc>
                <a:spcPct val="150000"/>
              </a:lnSpc>
            </a:pPr>
            <a:endParaRPr lang="pt-BR" sz="1400" b="0" dirty="0"/>
          </a:p>
          <a:p>
            <a:pPr>
              <a:lnSpc>
                <a:spcPct val="150000"/>
              </a:lnSpc>
            </a:pPr>
            <a:r>
              <a:rPr lang="pt-BR" sz="1400" b="0" dirty="0"/>
              <a:t>Sem instalação, sem custo de infra, sem licenças, com suporte 100% White </a:t>
            </a:r>
            <a:r>
              <a:rPr lang="pt-BR" sz="1400" b="0" dirty="0" err="1"/>
              <a:t>Label</a:t>
            </a:r>
            <a:r>
              <a:rPr lang="pt-BR" sz="1400" b="0" dirty="0"/>
              <a:t>, Full API e tudo verdadeiramente como Serviços!</a:t>
            </a:r>
          </a:p>
        </p:txBody>
      </p:sp>
      <p:sp>
        <p:nvSpPr>
          <p:cNvPr id="16" name="Caixa de texto 66">
            <a:extLst>
              <a:ext uri="{FF2B5EF4-FFF2-40B4-BE49-F238E27FC236}">
                <a16:creationId xmlns:a16="http://schemas.microsoft.com/office/drawing/2014/main" id="{818CFEF1-D5C6-679C-3380-B27C8CFA0D42}"/>
              </a:ext>
            </a:extLst>
          </p:cNvPr>
          <p:cNvSpPr txBox="1"/>
          <p:nvPr/>
        </p:nvSpPr>
        <p:spPr>
          <a:xfrm>
            <a:off x="3226213" y="3090793"/>
            <a:ext cx="6750544" cy="424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2000" dirty="0"/>
              <a:t>Pronta para uso, foque apenas no seu Negócio</a:t>
            </a:r>
          </a:p>
        </p:txBody>
      </p:sp>
      <p:sp>
        <p:nvSpPr>
          <p:cNvPr id="4" name="Caixa de texto 66">
            <a:extLst>
              <a:ext uri="{FF2B5EF4-FFF2-40B4-BE49-F238E27FC236}">
                <a16:creationId xmlns:a16="http://schemas.microsoft.com/office/drawing/2014/main" id="{01577652-3771-BB11-0BE6-0924CD32427C}"/>
              </a:ext>
            </a:extLst>
          </p:cNvPr>
          <p:cNvSpPr txBox="1"/>
          <p:nvPr/>
        </p:nvSpPr>
        <p:spPr>
          <a:xfrm>
            <a:off x="3264314" y="6526616"/>
            <a:ext cx="4165186" cy="33138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400" b="0" dirty="0"/>
              <a:t>#RPA #Cloud #SaaS #API #White </a:t>
            </a:r>
            <a:r>
              <a:rPr lang="pt-BR" sz="1400" b="0" dirty="0" err="1"/>
              <a:t>Label</a:t>
            </a:r>
            <a:r>
              <a:rPr lang="pt-BR" sz="1400" b="0" dirty="0"/>
              <a:t> #No-code</a:t>
            </a:r>
          </a:p>
        </p:txBody>
      </p:sp>
    </p:spTree>
    <p:extLst>
      <p:ext uri="{BB962C8B-B14F-4D97-AF65-F5344CB8AC3E}">
        <p14:creationId xmlns:p14="http://schemas.microsoft.com/office/powerpoint/2010/main" val="294886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 de texto 66">
            <a:extLst>
              <a:ext uri="{FF2B5EF4-FFF2-40B4-BE49-F238E27FC236}">
                <a16:creationId xmlns:a16="http://schemas.microsoft.com/office/drawing/2014/main" id="{5DD8CAE8-2E8E-4A98-8015-701A74516F2A}"/>
              </a:ext>
            </a:extLst>
          </p:cNvPr>
          <p:cNvSpPr txBox="1"/>
          <p:nvPr/>
        </p:nvSpPr>
        <p:spPr>
          <a:xfrm>
            <a:off x="131949" y="927258"/>
            <a:ext cx="9207994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Governança e Inteligência Nativa</a:t>
            </a:r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74DDDFB1-4A4D-22FB-E83D-7A166442559B}"/>
              </a:ext>
            </a:extLst>
          </p:cNvPr>
          <p:cNvSpPr txBox="1"/>
          <p:nvPr/>
        </p:nvSpPr>
        <p:spPr>
          <a:xfrm>
            <a:off x="210169" y="229103"/>
            <a:ext cx="1161431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#2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1D1C3B6-21CE-AA57-5A90-27818635C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5" y="3090793"/>
            <a:ext cx="2100324" cy="2100324"/>
          </a:xfrm>
          <a:prstGeom prst="rect">
            <a:avLst/>
          </a:prstGeom>
        </p:spPr>
      </p:pic>
      <p:sp>
        <p:nvSpPr>
          <p:cNvPr id="15" name="Caixa de texto 66">
            <a:extLst>
              <a:ext uri="{FF2B5EF4-FFF2-40B4-BE49-F238E27FC236}">
                <a16:creationId xmlns:a16="http://schemas.microsoft.com/office/drawing/2014/main" id="{6ED0A6C6-AD9F-6BD4-897B-7E72A1A37CFE}"/>
              </a:ext>
            </a:extLst>
          </p:cNvPr>
          <p:cNvSpPr txBox="1"/>
          <p:nvPr/>
        </p:nvSpPr>
        <p:spPr>
          <a:xfrm>
            <a:off x="3226213" y="3716412"/>
            <a:ext cx="5991266" cy="25129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1400" b="0" dirty="0"/>
              <a:t>Nossa plataforma entrega robôs autogerenciáveis que não quebram, compreendem o contexto ao qual estão inseridos e realizam atividades complexas por meio de regras de negócio dinâmicas.</a:t>
            </a:r>
          </a:p>
          <a:p>
            <a:pPr rtl="0">
              <a:lnSpc>
                <a:spcPct val="150000"/>
              </a:lnSpc>
            </a:pPr>
            <a:endParaRPr lang="pt-BR" sz="1400" b="0" dirty="0"/>
          </a:p>
          <a:p>
            <a:pPr rtl="0">
              <a:lnSpc>
                <a:spcPct val="150000"/>
              </a:lnSpc>
            </a:pPr>
            <a:r>
              <a:rPr lang="pt-BR" sz="1400" b="0" dirty="0"/>
              <a:t>Sem scripts rígidos e sem oneração de gestão. Os robôs avisam com detalhes o que está ou não funcionando, sugerem melhorias e seguem os processos de acordo com cada regra do negócio.</a:t>
            </a:r>
          </a:p>
        </p:txBody>
      </p:sp>
      <p:sp>
        <p:nvSpPr>
          <p:cNvPr id="16" name="Caixa de texto 66">
            <a:extLst>
              <a:ext uri="{FF2B5EF4-FFF2-40B4-BE49-F238E27FC236}">
                <a16:creationId xmlns:a16="http://schemas.microsoft.com/office/drawing/2014/main" id="{818CFEF1-D5C6-679C-3380-B27C8CFA0D42}"/>
              </a:ext>
            </a:extLst>
          </p:cNvPr>
          <p:cNvSpPr txBox="1"/>
          <p:nvPr/>
        </p:nvSpPr>
        <p:spPr>
          <a:xfrm>
            <a:off x="3226212" y="3090793"/>
            <a:ext cx="6554601" cy="424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2000" dirty="0"/>
              <a:t>Força de Trabalho Digital, Inteligente e Autônoma</a:t>
            </a:r>
          </a:p>
        </p:txBody>
      </p:sp>
      <p:sp>
        <p:nvSpPr>
          <p:cNvPr id="4" name="Caixa de texto 66">
            <a:extLst>
              <a:ext uri="{FF2B5EF4-FFF2-40B4-BE49-F238E27FC236}">
                <a16:creationId xmlns:a16="http://schemas.microsoft.com/office/drawing/2014/main" id="{705E44E8-CD9B-53C7-9171-AD44FA5D229F}"/>
              </a:ext>
            </a:extLst>
          </p:cNvPr>
          <p:cNvSpPr txBox="1"/>
          <p:nvPr/>
        </p:nvSpPr>
        <p:spPr>
          <a:xfrm>
            <a:off x="3264314" y="6526616"/>
            <a:ext cx="3324266" cy="323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400" b="0" dirty="0"/>
              <a:t>#AI #Data-Driven #Rules #Governance</a:t>
            </a:r>
          </a:p>
        </p:txBody>
      </p:sp>
    </p:spTree>
    <p:extLst>
      <p:ext uri="{BB962C8B-B14F-4D97-AF65-F5344CB8AC3E}">
        <p14:creationId xmlns:p14="http://schemas.microsoft.com/office/powerpoint/2010/main" val="155386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74DDDFB1-4A4D-22FB-E83D-7A166442559B}"/>
              </a:ext>
            </a:extLst>
          </p:cNvPr>
          <p:cNvSpPr txBox="1"/>
          <p:nvPr/>
        </p:nvSpPr>
        <p:spPr>
          <a:xfrm>
            <a:off x="210169" y="229103"/>
            <a:ext cx="1365538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#3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1D1C3B6-21CE-AA57-5A90-27818635C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5" y="3042523"/>
            <a:ext cx="2100324" cy="2100324"/>
          </a:xfrm>
          <a:prstGeom prst="rect">
            <a:avLst/>
          </a:prstGeom>
        </p:spPr>
      </p:pic>
      <p:sp>
        <p:nvSpPr>
          <p:cNvPr id="15" name="Caixa de texto 66">
            <a:extLst>
              <a:ext uri="{FF2B5EF4-FFF2-40B4-BE49-F238E27FC236}">
                <a16:creationId xmlns:a16="http://schemas.microsoft.com/office/drawing/2014/main" id="{6ED0A6C6-AD9F-6BD4-897B-7E72A1A37CFE}"/>
              </a:ext>
            </a:extLst>
          </p:cNvPr>
          <p:cNvSpPr txBox="1"/>
          <p:nvPr/>
        </p:nvSpPr>
        <p:spPr>
          <a:xfrm>
            <a:off x="3226213" y="3716413"/>
            <a:ext cx="6399480" cy="17046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1400" b="0" dirty="0"/>
              <a:t>A comunicação com TI e Negócios é estabelecida em cada atividade pertinente e evidências visuais de todas as ações dos robôs são geradas aprimorando a governança e os pontos de melhoria. </a:t>
            </a:r>
          </a:p>
          <a:p>
            <a:pPr rtl="0">
              <a:lnSpc>
                <a:spcPct val="150000"/>
              </a:lnSpc>
            </a:pPr>
            <a:endParaRPr lang="pt-BR" sz="1400" b="0" dirty="0"/>
          </a:p>
          <a:p>
            <a:pPr rtl="0">
              <a:lnSpc>
                <a:spcPct val="150000"/>
              </a:lnSpc>
            </a:pPr>
            <a:r>
              <a:rPr lang="pt-BR" sz="1400" b="0" dirty="0"/>
              <a:t>O trivial é todo desenvolvido em No-</a:t>
            </a:r>
            <a:r>
              <a:rPr lang="pt-BR" sz="1400" b="0" dirty="0" err="1"/>
              <a:t>code</a:t>
            </a:r>
            <a:r>
              <a:rPr lang="pt-BR" sz="1400" b="0" dirty="0"/>
              <a:t> com suporte a </a:t>
            </a:r>
            <a:r>
              <a:rPr lang="pt-BR" sz="1400" b="0" dirty="0" err="1"/>
              <a:t>Low</a:t>
            </a:r>
            <a:r>
              <a:rPr lang="pt-BR" sz="1400" b="0" dirty="0"/>
              <a:t> e Pró-</a:t>
            </a:r>
            <a:r>
              <a:rPr lang="pt-BR" sz="1400" b="0" dirty="0" err="1"/>
              <a:t>Code</a:t>
            </a:r>
            <a:endParaRPr lang="pt-BR" sz="1400" b="0" dirty="0"/>
          </a:p>
        </p:txBody>
      </p:sp>
      <p:sp>
        <p:nvSpPr>
          <p:cNvPr id="16" name="Caixa de texto 66">
            <a:extLst>
              <a:ext uri="{FF2B5EF4-FFF2-40B4-BE49-F238E27FC236}">
                <a16:creationId xmlns:a16="http://schemas.microsoft.com/office/drawing/2014/main" id="{818CFEF1-D5C6-679C-3380-B27C8CFA0D42}"/>
              </a:ext>
            </a:extLst>
          </p:cNvPr>
          <p:cNvSpPr txBox="1"/>
          <p:nvPr/>
        </p:nvSpPr>
        <p:spPr>
          <a:xfrm>
            <a:off x="3226212" y="3090793"/>
            <a:ext cx="8285431" cy="424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2000" dirty="0"/>
              <a:t>Comunicação Ativa, Geração de Evidências e No-</a:t>
            </a:r>
            <a:r>
              <a:rPr lang="pt-BR" sz="2000" dirty="0" err="1"/>
              <a:t>Code</a:t>
            </a:r>
            <a:endParaRPr lang="pt-BR" sz="2000" dirty="0"/>
          </a:p>
        </p:txBody>
      </p:sp>
      <p:sp>
        <p:nvSpPr>
          <p:cNvPr id="4" name="Caixa de texto 66">
            <a:extLst>
              <a:ext uri="{FF2B5EF4-FFF2-40B4-BE49-F238E27FC236}">
                <a16:creationId xmlns:a16="http://schemas.microsoft.com/office/drawing/2014/main" id="{3798C2C9-FE52-1258-9D43-71599F2D34D3}"/>
              </a:ext>
            </a:extLst>
          </p:cNvPr>
          <p:cNvSpPr txBox="1"/>
          <p:nvPr/>
        </p:nvSpPr>
        <p:spPr>
          <a:xfrm>
            <a:off x="131949" y="927258"/>
            <a:ext cx="9207994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Agilidade para comunicar, criar, mudar e sempre evoluir</a:t>
            </a:r>
          </a:p>
        </p:txBody>
      </p:sp>
      <p:sp>
        <p:nvSpPr>
          <p:cNvPr id="5" name="Caixa de texto 66">
            <a:extLst>
              <a:ext uri="{FF2B5EF4-FFF2-40B4-BE49-F238E27FC236}">
                <a16:creationId xmlns:a16="http://schemas.microsoft.com/office/drawing/2014/main" id="{22CABABD-6465-406A-DA82-B1E711BDB8D5}"/>
              </a:ext>
            </a:extLst>
          </p:cNvPr>
          <p:cNvSpPr txBox="1"/>
          <p:nvPr/>
        </p:nvSpPr>
        <p:spPr>
          <a:xfrm>
            <a:off x="3264313" y="6498771"/>
            <a:ext cx="4189679" cy="3510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1400" b="0" dirty="0"/>
              <a:t>#dragNdrop #No-code #Agility #Logs #OCR #ICR #CAPTCHA</a:t>
            </a:r>
          </a:p>
        </p:txBody>
      </p:sp>
    </p:spTree>
    <p:extLst>
      <p:ext uri="{BB962C8B-B14F-4D97-AF65-F5344CB8AC3E}">
        <p14:creationId xmlns:p14="http://schemas.microsoft.com/office/powerpoint/2010/main" val="293794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74DDDFB1-4A4D-22FB-E83D-7A166442559B}"/>
              </a:ext>
            </a:extLst>
          </p:cNvPr>
          <p:cNvSpPr txBox="1"/>
          <p:nvPr/>
        </p:nvSpPr>
        <p:spPr>
          <a:xfrm>
            <a:off x="210169" y="229103"/>
            <a:ext cx="1365538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#4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1D1C3B6-21CE-AA57-5A90-27818635C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5" y="3042523"/>
            <a:ext cx="2100324" cy="2100324"/>
          </a:xfrm>
          <a:prstGeom prst="rect">
            <a:avLst/>
          </a:prstGeom>
        </p:spPr>
      </p:pic>
      <p:sp>
        <p:nvSpPr>
          <p:cNvPr id="15" name="Caixa de texto 66">
            <a:extLst>
              <a:ext uri="{FF2B5EF4-FFF2-40B4-BE49-F238E27FC236}">
                <a16:creationId xmlns:a16="http://schemas.microsoft.com/office/drawing/2014/main" id="{6ED0A6C6-AD9F-6BD4-897B-7E72A1A37CFE}"/>
              </a:ext>
            </a:extLst>
          </p:cNvPr>
          <p:cNvSpPr txBox="1"/>
          <p:nvPr/>
        </p:nvSpPr>
        <p:spPr>
          <a:xfrm>
            <a:off x="3226213" y="3716413"/>
            <a:ext cx="6399480" cy="17046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1400" b="0" dirty="0"/>
              <a:t>Além de uma faixa completamente </a:t>
            </a:r>
            <a:r>
              <a:rPr lang="pt-BR" sz="1400" b="0" dirty="0" err="1"/>
              <a:t>free</a:t>
            </a:r>
            <a:r>
              <a:rPr lang="pt-BR" sz="1400" b="0" dirty="0"/>
              <a:t> e sem restrição de funcionalidades, você adquire créditos de acordo com a sua demanda. </a:t>
            </a:r>
          </a:p>
          <a:p>
            <a:pPr rtl="0">
              <a:lnSpc>
                <a:spcPct val="150000"/>
              </a:lnSpc>
            </a:pPr>
            <a:endParaRPr lang="pt-BR" sz="1400" b="0" dirty="0"/>
          </a:p>
          <a:p>
            <a:pPr rtl="0">
              <a:lnSpc>
                <a:spcPct val="150000"/>
              </a:lnSpc>
            </a:pPr>
            <a:r>
              <a:rPr lang="pt-BR" sz="1400" b="0" dirty="0"/>
              <a:t>Sem licenças e sem mensalidades fixas!</a:t>
            </a:r>
          </a:p>
        </p:txBody>
      </p:sp>
      <p:sp>
        <p:nvSpPr>
          <p:cNvPr id="16" name="Caixa de texto 66">
            <a:extLst>
              <a:ext uri="{FF2B5EF4-FFF2-40B4-BE49-F238E27FC236}">
                <a16:creationId xmlns:a16="http://schemas.microsoft.com/office/drawing/2014/main" id="{818CFEF1-D5C6-679C-3380-B27C8CFA0D42}"/>
              </a:ext>
            </a:extLst>
          </p:cNvPr>
          <p:cNvSpPr txBox="1"/>
          <p:nvPr/>
        </p:nvSpPr>
        <p:spPr>
          <a:xfrm>
            <a:off x="3226212" y="3090793"/>
            <a:ext cx="8285431" cy="4246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2000" dirty="0"/>
              <a:t>Use e pague como um serviço de RPA disponível na nuvem</a:t>
            </a:r>
          </a:p>
        </p:txBody>
      </p:sp>
      <p:sp>
        <p:nvSpPr>
          <p:cNvPr id="4" name="Caixa de texto 66">
            <a:extLst>
              <a:ext uri="{FF2B5EF4-FFF2-40B4-BE49-F238E27FC236}">
                <a16:creationId xmlns:a16="http://schemas.microsoft.com/office/drawing/2014/main" id="{3798C2C9-FE52-1258-9D43-71599F2D34D3}"/>
              </a:ext>
            </a:extLst>
          </p:cNvPr>
          <p:cNvSpPr txBox="1"/>
          <p:nvPr/>
        </p:nvSpPr>
        <p:spPr>
          <a:xfrm>
            <a:off x="131949" y="927258"/>
            <a:ext cx="9207994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 err="1"/>
              <a:t>Pay</a:t>
            </a:r>
            <a:r>
              <a:rPr lang="pt-BR" sz="3000" dirty="0"/>
              <a:t> as </a:t>
            </a:r>
            <a:r>
              <a:rPr lang="pt-BR" sz="3000" dirty="0" err="1"/>
              <a:t>you</a:t>
            </a:r>
            <a:r>
              <a:rPr lang="pt-BR" sz="3000" dirty="0"/>
              <a:t> Go</a:t>
            </a:r>
          </a:p>
        </p:txBody>
      </p:sp>
    </p:spTree>
    <p:extLst>
      <p:ext uri="{BB962C8B-B14F-4D97-AF65-F5344CB8AC3E}">
        <p14:creationId xmlns:p14="http://schemas.microsoft.com/office/powerpoint/2010/main" val="504596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1C753A6A-4F2C-885C-08AC-92EAFA39B713}"/>
              </a:ext>
            </a:extLst>
          </p:cNvPr>
          <p:cNvSpPr txBox="1"/>
          <p:nvPr/>
        </p:nvSpPr>
        <p:spPr>
          <a:xfrm>
            <a:off x="210169" y="229103"/>
            <a:ext cx="1365538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#5</a:t>
            </a:r>
          </a:p>
        </p:txBody>
      </p:sp>
      <p:sp>
        <p:nvSpPr>
          <p:cNvPr id="5" name="Caixa de texto 66">
            <a:extLst>
              <a:ext uri="{FF2B5EF4-FFF2-40B4-BE49-F238E27FC236}">
                <a16:creationId xmlns:a16="http://schemas.microsoft.com/office/drawing/2014/main" id="{F3C03363-E9D0-C526-8919-3DB480BD7D6E}"/>
              </a:ext>
            </a:extLst>
          </p:cNvPr>
          <p:cNvSpPr txBox="1"/>
          <p:nvPr/>
        </p:nvSpPr>
        <p:spPr>
          <a:xfrm>
            <a:off x="131949" y="927258"/>
            <a:ext cx="9207994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Capilaridade no Suporte e Apoio 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B2B82D60-11BA-CFA4-9432-018964C5510D}"/>
              </a:ext>
            </a:extLst>
          </p:cNvPr>
          <p:cNvGrpSpPr/>
          <p:nvPr/>
        </p:nvGrpSpPr>
        <p:grpSpPr>
          <a:xfrm>
            <a:off x="1657755" y="1883982"/>
            <a:ext cx="7354075" cy="4674466"/>
            <a:chOff x="1906079" y="1643678"/>
            <a:chExt cx="8095344" cy="5145638"/>
          </a:xfrm>
        </p:grpSpPr>
        <p:pic>
          <p:nvPicPr>
            <p:cNvPr id="7" name="Picture 2" descr="Mapa do Brasil: estados, capitais e regiões - Brasil Escola">
              <a:extLst>
                <a:ext uri="{FF2B5EF4-FFF2-40B4-BE49-F238E27FC236}">
                  <a16:creationId xmlns:a16="http://schemas.microsoft.com/office/drawing/2014/main" id="{AE5865EA-C053-8090-E8CC-7E1EEAB0EC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706" y="1643678"/>
              <a:ext cx="6224717" cy="4025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Vetores de Brasil Simples Azul Mapa Em Fundo Branco e mais imagens de  Brasil - Brasil, Mapa, 2015 - iStock">
              <a:extLst>
                <a:ext uri="{FF2B5EF4-FFF2-40B4-BE49-F238E27FC236}">
                  <a16:creationId xmlns:a16="http://schemas.microsoft.com/office/drawing/2014/main" id="{9F859B1E-FAF9-4158-F569-1B3FAE4D7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079" y="3467101"/>
              <a:ext cx="2273757" cy="2335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B097B740-91DA-512E-61A3-83C4A62DB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8877" y="3535322"/>
              <a:ext cx="2290230" cy="67474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B431D65D-E8A6-8C86-FBF8-6759DD5E7768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H="1">
              <a:off x="3042958" y="4798500"/>
              <a:ext cx="2713093" cy="100366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1" name="Imagem 10" descr="Logotipo&#10;&#10;Descrição gerada automaticamente">
              <a:extLst>
                <a:ext uri="{FF2B5EF4-FFF2-40B4-BE49-F238E27FC236}">
                  <a16:creationId xmlns:a16="http://schemas.microsoft.com/office/drawing/2014/main" id="{D63596FE-88FE-A4BA-DB23-7B950AB32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733" y="3894943"/>
              <a:ext cx="298814" cy="298814"/>
            </a:xfrm>
            <a:prstGeom prst="rect">
              <a:avLst/>
            </a:prstGeom>
          </p:spPr>
        </p:pic>
        <p:pic>
          <p:nvPicPr>
            <p:cNvPr id="12" name="Imagem 11" descr="Logotipo&#10;&#10;Descrição gerada automaticamente">
              <a:extLst>
                <a:ext uri="{FF2B5EF4-FFF2-40B4-BE49-F238E27FC236}">
                  <a16:creationId xmlns:a16="http://schemas.microsoft.com/office/drawing/2014/main" id="{97E5C771-C1CA-9002-F902-2D115A12E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911" y="3833987"/>
              <a:ext cx="298814" cy="298814"/>
            </a:xfrm>
            <a:prstGeom prst="rect">
              <a:avLst/>
            </a:prstGeom>
          </p:spPr>
        </p:pic>
        <p:pic>
          <p:nvPicPr>
            <p:cNvPr id="13" name="Imagem 12" descr="Logotipo&#10;&#10;Descrição gerada automaticamente">
              <a:extLst>
                <a:ext uri="{FF2B5EF4-FFF2-40B4-BE49-F238E27FC236}">
                  <a16:creationId xmlns:a16="http://schemas.microsoft.com/office/drawing/2014/main" id="{78C3EC63-783B-C976-97A0-5A5BCAB17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750" y="4202362"/>
              <a:ext cx="298814" cy="298814"/>
            </a:xfrm>
            <a:prstGeom prst="rect">
              <a:avLst/>
            </a:prstGeom>
          </p:spPr>
        </p:pic>
        <p:pic>
          <p:nvPicPr>
            <p:cNvPr id="14" name="Imagem 13" descr="Logotipo&#10;&#10;Descrição gerada automaticamente">
              <a:extLst>
                <a:ext uri="{FF2B5EF4-FFF2-40B4-BE49-F238E27FC236}">
                  <a16:creationId xmlns:a16="http://schemas.microsoft.com/office/drawing/2014/main" id="{FF495BB1-6188-7013-25E1-045E7E5D2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728" y="4439178"/>
              <a:ext cx="298814" cy="298814"/>
            </a:xfrm>
            <a:prstGeom prst="rect">
              <a:avLst/>
            </a:prstGeom>
          </p:spPr>
        </p:pic>
        <p:pic>
          <p:nvPicPr>
            <p:cNvPr id="15" name="Imagem 14" descr="Logotipo&#10;&#10;Descrição gerada automaticamente">
              <a:extLst>
                <a:ext uri="{FF2B5EF4-FFF2-40B4-BE49-F238E27FC236}">
                  <a16:creationId xmlns:a16="http://schemas.microsoft.com/office/drawing/2014/main" id="{4685108C-674D-8797-0160-939A5883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196" y="4558926"/>
              <a:ext cx="298814" cy="298814"/>
            </a:xfrm>
            <a:prstGeom prst="rect">
              <a:avLst/>
            </a:prstGeom>
          </p:spPr>
        </p:pic>
        <p:pic>
          <p:nvPicPr>
            <p:cNvPr id="16" name="Imagem 15" descr="Logotipo&#10;&#10;Descrição gerada automaticamente">
              <a:extLst>
                <a:ext uri="{FF2B5EF4-FFF2-40B4-BE49-F238E27FC236}">
                  <a16:creationId xmlns:a16="http://schemas.microsoft.com/office/drawing/2014/main" id="{33723D17-6B87-1AAA-0B61-BB9FCCACE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011" y="4993049"/>
              <a:ext cx="298814" cy="298814"/>
            </a:xfrm>
            <a:prstGeom prst="rect">
              <a:avLst/>
            </a:prstGeom>
          </p:spPr>
        </p:pic>
        <p:pic>
          <p:nvPicPr>
            <p:cNvPr id="17" name="Imagem 16" descr="Logotipo&#10;&#10;Descrição gerada automaticamente">
              <a:extLst>
                <a:ext uri="{FF2B5EF4-FFF2-40B4-BE49-F238E27FC236}">
                  <a16:creationId xmlns:a16="http://schemas.microsoft.com/office/drawing/2014/main" id="{0156271E-757D-D699-7DAC-93685281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299" y="4955023"/>
              <a:ext cx="298814" cy="298814"/>
            </a:xfrm>
            <a:prstGeom prst="rect">
              <a:avLst/>
            </a:prstGeom>
          </p:spPr>
        </p:pic>
        <p:pic>
          <p:nvPicPr>
            <p:cNvPr id="18" name="Imagem 17" descr="Logotipo&#10;&#10;Descrição gerada automaticamente">
              <a:extLst>
                <a:ext uri="{FF2B5EF4-FFF2-40B4-BE49-F238E27FC236}">
                  <a16:creationId xmlns:a16="http://schemas.microsoft.com/office/drawing/2014/main" id="{F03B1161-ECE3-2C56-3BF5-3DAC3C7A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2667" y="3179811"/>
              <a:ext cx="314791" cy="314791"/>
            </a:xfrm>
            <a:prstGeom prst="rect">
              <a:avLst/>
            </a:prstGeom>
          </p:spPr>
        </p:pic>
        <p:pic>
          <p:nvPicPr>
            <p:cNvPr id="19" name="Picture 24" descr="Mapa Brasil Logo PNG Vector (AI) Free Download">
              <a:extLst>
                <a:ext uri="{FF2B5EF4-FFF2-40B4-BE49-F238E27FC236}">
                  <a16:creationId xmlns:a16="http://schemas.microsoft.com/office/drawing/2014/main" id="{F0F489F5-2EAD-6E91-63C4-D1CDB9DC30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375" y="4073553"/>
              <a:ext cx="741080" cy="758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6" descr="ISO 20000 ISO/IEC 20000-1:2018 ITSMS, For IT and Consulting, New  Certification, Rs 8000/3 years | ID: 25462401562">
              <a:extLst>
                <a:ext uri="{FF2B5EF4-FFF2-40B4-BE49-F238E27FC236}">
                  <a16:creationId xmlns:a16="http://schemas.microsoft.com/office/drawing/2014/main" id="{EDA5DE89-68B8-3A31-DDCB-D57773137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299" y="5884174"/>
              <a:ext cx="849665" cy="849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8" descr="Certified Business Process Professional (CBPP) - Credly">
              <a:extLst>
                <a:ext uri="{FF2B5EF4-FFF2-40B4-BE49-F238E27FC236}">
                  <a16:creationId xmlns:a16="http://schemas.microsoft.com/office/drawing/2014/main" id="{BCA32B67-251E-E8A2-476E-246C3113A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115" y="6009627"/>
              <a:ext cx="779689" cy="779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The Agile Development Process for Mobile Apps | Krasamo">
              <a:extLst>
                <a:ext uri="{FF2B5EF4-FFF2-40B4-BE49-F238E27FC236}">
                  <a16:creationId xmlns:a16="http://schemas.microsoft.com/office/drawing/2014/main" id="{2DE0EC8F-61A6-0BEC-5DCE-814AE25A6B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5" t="3341" r="21505" b="6844"/>
            <a:stretch/>
          </p:blipFill>
          <p:spPr bwMode="auto">
            <a:xfrm>
              <a:off x="6968378" y="5983551"/>
              <a:ext cx="896645" cy="78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4661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tângulo 41"/>
          <p:cNvSpPr/>
          <p:nvPr/>
        </p:nvSpPr>
        <p:spPr>
          <a:xfrm>
            <a:off x="11005751" y="312738"/>
            <a:ext cx="881447" cy="47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 txBox="1">
            <a:spLocks/>
          </p:cNvSpPr>
          <p:nvPr/>
        </p:nvSpPr>
        <p:spPr>
          <a:xfrm>
            <a:off x="3609117" y="-342900"/>
            <a:ext cx="5520715" cy="1616252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browserMate</a:t>
            </a:r>
            <a:endParaRPr lang="pt-BR" dirty="0"/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 txBox="1">
            <a:spLocks/>
          </p:cNvSpPr>
          <p:nvPr/>
        </p:nvSpPr>
        <p:spPr>
          <a:xfrm>
            <a:off x="3651389" y="1273352"/>
            <a:ext cx="6945375" cy="1257574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i="1" dirty="0" err="1">
                <a:solidFill>
                  <a:srgbClr val="00B0F0"/>
                </a:solidFill>
              </a:rPr>
              <a:t>Cloud-Native</a:t>
            </a:r>
            <a:r>
              <a:rPr lang="pt-BR" sz="2000" i="1" dirty="0">
                <a:solidFill>
                  <a:srgbClr val="00B0F0"/>
                </a:solidFill>
              </a:rPr>
              <a:t> RPA as a Service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82" y="0"/>
            <a:ext cx="2360242" cy="2360242"/>
          </a:xfrm>
          <a:prstGeom prst="rect">
            <a:avLst/>
          </a:prstGeom>
        </p:spPr>
      </p:pic>
      <p:sp>
        <p:nvSpPr>
          <p:cNvPr id="4" name="Caixa de texto 66">
            <a:extLst>
              <a:ext uri="{FF2B5EF4-FFF2-40B4-BE49-F238E27FC236}">
                <a16:creationId xmlns:a16="http://schemas.microsoft.com/office/drawing/2014/main" id="{4537676D-8C51-85B0-308A-09F367FD5DDC}"/>
              </a:ext>
            </a:extLst>
          </p:cNvPr>
          <p:cNvSpPr txBox="1"/>
          <p:nvPr/>
        </p:nvSpPr>
        <p:spPr>
          <a:xfrm>
            <a:off x="3453324" y="5913685"/>
            <a:ext cx="5170864" cy="760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3200" dirty="0"/>
              <a:t>https://browsermate.io</a:t>
            </a:r>
          </a:p>
        </p:txBody>
      </p:sp>
      <p:sp>
        <p:nvSpPr>
          <p:cNvPr id="5" name="Caixa de texto 66">
            <a:extLst>
              <a:ext uri="{FF2B5EF4-FFF2-40B4-BE49-F238E27FC236}">
                <a16:creationId xmlns:a16="http://schemas.microsoft.com/office/drawing/2014/main" id="{D6FB715A-0869-5F63-A571-B42B272326D0}"/>
              </a:ext>
            </a:extLst>
          </p:cNvPr>
          <p:cNvSpPr txBox="1"/>
          <p:nvPr/>
        </p:nvSpPr>
        <p:spPr>
          <a:xfrm>
            <a:off x="1880151" y="2752775"/>
            <a:ext cx="8431698" cy="31485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3200" b="0" i="1" dirty="0"/>
              <a:t>Nosso propósito é democratizar radicalmente o mercado de RPA para que você não encontre mais barreiras para automatizar os seus processos!</a:t>
            </a:r>
          </a:p>
        </p:txBody>
      </p:sp>
    </p:spTree>
    <p:extLst>
      <p:ext uri="{BB962C8B-B14F-4D97-AF65-F5344CB8AC3E}">
        <p14:creationId xmlns:p14="http://schemas.microsoft.com/office/powerpoint/2010/main" val="426962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EDDA17-E3B4-344B-4AEE-55913E690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486" y="2767693"/>
            <a:ext cx="5683542" cy="3791145"/>
          </a:xfrm>
          <a:prstGeom prst="rect">
            <a:avLst/>
          </a:prstGeom>
        </p:spPr>
      </p:pic>
      <p:sp>
        <p:nvSpPr>
          <p:cNvPr id="7" name="Caixa de texto 66">
            <a:extLst>
              <a:ext uri="{FF2B5EF4-FFF2-40B4-BE49-F238E27FC236}">
                <a16:creationId xmlns:a16="http://schemas.microsoft.com/office/drawing/2014/main" id="{E2AF5E59-384A-370F-DCE1-55AC939AE915}"/>
              </a:ext>
            </a:extLst>
          </p:cNvPr>
          <p:cNvSpPr txBox="1"/>
          <p:nvPr/>
        </p:nvSpPr>
        <p:spPr>
          <a:xfrm>
            <a:off x="131949" y="559868"/>
            <a:ext cx="9207994" cy="10648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 err="1"/>
              <a:t>Robotic</a:t>
            </a:r>
            <a:r>
              <a:rPr lang="pt-BR" sz="3000" dirty="0"/>
              <a:t> </a:t>
            </a:r>
            <a:r>
              <a:rPr lang="pt-BR" sz="3000" dirty="0" err="1"/>
              <a:t>Process</a:t>
            </a:r>
            <a:r>
              <a:rPr lang="pt-BR" sz="3000" dirty="0"/>
              <a:t> Automation – O abre alas da </a:t>
            </a:r>
            <a:r>
              <a:rPr lang="pt-BR" sz="3000" dirty="0" err="1"/>
              <a:t>Hiperautomação</a:t>
            </a:r>
            <a:endParaRPr lang="pt-BR" sz="3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866B52-3756-35DE-8999-5BFF17314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0" y="1818657"/>
            <a:ext cx="5408128" cy="35799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DC6D92A-4505-686F-87C5-B0982C870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161" y="5679070"/>
            <a:ext cx="5675838" cy="4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9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 de texto 66">
            <a:extLst>
              <a:ext uri="{FF2B5EF4-FFF2-40B4-BE49-F238E27FC236}">
                <a16:creationId xmlns:a16="http://schemas.microsoft.com/office/drawing/2014/main" id="{E2AF5E59-384A-370F-DCE1-55AC939AE915}"/>
              </a:ext>
            </a:extLst>
          </p:cNvPr>
          <p:cNvSpPr txBox="1"/>
          <p:nvPr/>
        </p:nvSpPr>
        <p:spPr>
          <a:xfrm>
            <a:off x="131949" y="559868"/>
            <a:ext cx="9207994" cy="10648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 err="1"/>
              <a:t>Robotic</a:t>
            </a:r>
            <a:r>
              <a:rPr lang="pt-BR" sz="3000" dirty="0"/>
              <a:t> </a:t>
            </a:r>
            <a:r>
              <a:rPr lang="pt-BR" sz="3000" dirty="0" err="1"/>
              <a:t>Process</a:t>
            </a:r>
            <a:r>
              <a:rPr lang="pt-BR" sz="3000" dirty="0"/>
              <a:t> Automation e a Relevância da Eficiência Operacional</a:t>
            </a:r>
          </a:p>
        </p:txBody>
      </p:sp>
      <p:grpSp>
        <p:nvGrpSpPr>
          <p:cNvPr id="2" name="Agrupar 10">
            <a:extLst>
              <a:ext uri="{FF2B5EF4-FFF2-40B4-BE49-F238E27FC236}">
                <a16:creationId xmlns:a16="http://schemas.microsoft.com/office/drawing/2014/main" id="{18176D15-5250-9322-0649-5F5C42BB1B01}"/>
              </a:ext>
            </a:extLst>
          </p:cNvPr>
          <p:cNvGrpSpPr/>
          <p:nvPr/>
        </p:nvGrpSpPr>
        <p:grpSpPr>
          <a:xfrm>
            <a:off x="921997" y="1765201"/>
            <a:ext cx="8886604" cy="5037591"/>
            <a:chOff x="1666983" y="1434005"/>
            <a:chExt cx="21698695" cy="12300439"/>
          </a:xfrm>
        </p:grpSpPr>
        <p:pic>
          <p:nvPicPr>
            <p:cNvPr id="5" name="Google Shape;146;p5">
              <a:extLst>
                <a:ext uri="{FF2B5EF4-FFF2-40B4-BE49-F238E27FC236}">
                  <a16:creationId xmlns:a16="http://schemas.microsoft.com/office/drawing/2014/main" id="{809398D6-3A4F-B0A4-96DF-72E48B10E22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666983" y="2683846"/>
              <a:ext cx="21434835" cy="9132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55F3386E-7D94-05F0-E5E3-5CA5A4714CEF}"/>
                </a:ext>
              </a:extLst>
            </p:cNvPr>
            <p:cNvSpPr txBox="1"/>
            <p:nvPr/>
          </p:nvSpPr>
          <p:spPr>
            <a:xfrm>
              <a:off x="10750224" y="1434005"/>
              <a:ext cx="5907067" cy="788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500" b="1" i="0" u="none" strike="noStrike" cap="none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ESSÊNCIA DAS DORES</a:t>
              </a:r>
              <a:endParaRPr sz="1500" dirty="0"/>
            </a:p>
          </p:txBody>
        </p:sp>
        <p:sp>
          <p:nvSpPr>
            <p:cNvPr id="8" name="Google Shape;153;p5">
              <a:extLst>
                <a:ext uri="{FF2B5EF4-FFF2-40B4-BE49-F238E27FC236}">
                  <a16:creationId xmlns:a16="http://schemas.microsoft.com/office/drawing/2014/main" id="{AE9C974A-AF9C-C8FA-C70C-B366876DB5CA}"/>
                </a:ext>
              </a:extLst>
            </p:cNvPr>
            <p:cNvSpPr txBox="1"/>
            <p:nvPr/>
          </p:nvSpPr>
          <p:spPr>
            <a:xfrm>
              <a:off x="10192044" y="12156378"/>
              <a:ext cx="5337658" cy="1578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Obter Excelência Operacional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Aumentar a Qualidade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Realocar Postos de Trabalho</a:t>
              </a:r>
              <a:endParaRPr sz="1200" dirty="0"/>
            </a:p>
          </p:txBody>
        </p:sp>
        <p:sp>
          <p:nvSpPr>
            <p:cNvPr id="11" name="Google Shape;154;p5">
              <a:extLst>
                <a:ext uri="{FF2B5EF4-FFF2-40B4-BE49-F238E27FC236}">
                  <a16:creationId xmlns:a16="http://schemas.microsoft.com/office/drawing/2014/main" id="{8729FF03-12E2-EC23-6D0F-B17FB9ED43F9}"/>
                </a:ext>
              </a:extLst>
            </p:cNvPr>
            <p:cNvSpPr txBox="1"/>
            <p:nvPr/>
          </p:nvSpPr>
          <p:spPr>
            <a:xfrm>
              <a:off x="17211459" y="4073865"/>
              <a:ext cx="6120447" cy="2479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Reduzir a Taxa de </a:t>
              </a:r>
              <a:r>
                <a:rPr lang="pt-BR" sz="1200" i="1" dirty="0" err="1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Churn</a:t>
              </a:r>
              <a:endParaRPr sz="12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Aumentar a Fidelização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Blindar o Mercado Atuante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Gerar mais Receita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1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Transformar com Assertividade</a:t>
              </a:r>
              <a:endParaRPr sz="1200" b="1" u="sng" dirty="0"/>
            </a:p>
          </p:txBody>
        </p:sp>
        <p:sp>
          <p:nvSpPr>
            <p:cNvPr id="12" name="Google Shape;155;p5">
              <a:extLst>
                <a:ext uri="{FF2B5EF4-FFF2-40B4-BE49-F238E27FC236}">
                  <a16:creationId xmlns:a16="http://schemas.microsoft.com/office/drawing/2014/main" id="{57425966-3861-FC1C-B1C1-90B4532B5817}"/>
                </a:ext>
              </a:extLst>
            </p:cNvPr>
            <p:cNvSpPr txBox="1"/>
            <p:nvPr/>
          </p:nvSpPr>
          <p:spPr>
            <a:xfrm>
              <a:off x="16525792" y="9554824"/>
              <a:ext cx="6839886" cy="1578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Mitigar Ineficiência Digital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Promover Transformação Digital Holística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Eliminar Silos de Forma Gradativa</a:t>
              </a:r>
              <a:endParaRPr sz="1200" dirty="0"/>
            </a:p>
          </p:txBody>
        </p:sp>
        <p:sp>
          <p:nvSpPr>
            <p:cNvPr id="13" name="Google Shape;156;p5">
              <a:extLst>
                <a:ext uri="{FF2B5EF4-FFF2-40B4-BE49-F238E27FC236}">
                  <a16:creationId xmlns:a16="http://schemas.microsoft.com/office/drawing/2014/main" id="{B78CD878-F8EE-868E-8A32-B10F948B838E}"/>
                </a:ext>
              </a:extLst>
            </p:cNvPr>
            <p:cNvSpPr txBox="1"/>
            <p:nvPr/>
          </p:nvSpPr>
          <p:spPr>
            <a:xfrm>
              <a:off x="2378994" y="8973170"/>
              <a:ext cx="7813050" cy="2028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Inserir Capacidade Cognitiva ao Negócio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Garantir Aderência da Tecnologia 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Suportar Escala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7;p5">
              <a:extLst>
                <a:ext uri="{FF2B5EF4-FFF2-40B4-BE49-F238E27FC236}">
                  <a16:creationId xmlns:a16="http://schemas.microsoft.com/office/drawing/2014/main" id="{C2007C0F-3AE1-8542-6F76-C80BD8AD81A0}"/>
                </a:ext>
              </a:extLst>
            </p:cNvPr>
            <p:cNvSpPr txBox="1"/>
            <p:nvPr/>
          </p:nvSpPr>
          <p:spPr>
            <a:xfrm>
              <a:off x="2763149" y="4084716"/>
              <a:ext cx="6120445" cy="2028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Reduzir Custos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Eliminar Retrabalho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i="1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Manter Operação Enxuta</a:t>
              </a:r>
              <a:endParaRPr sz="1200"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1" u="sng" dirty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Ganhar Patrocínio para Inovação</a:t>
              </a:r>
              <a:endParaRPr sz="12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80951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Caixa de texto 66">
            <a:extLst>
              <a:ext uri="{FF2B5EF4-FFF2-40B4-BE49-F238E27FC236}">
                <a16:creationId xmlns:a16="http://schemas.microsoft.com/office/drawing/2014/main" id="{E2AF5E59-384A-370F-DCE1-55AC939AE915}"/>
              </a:ext>
            </a:extLst>
          </p:cNvPr>
          <p:cNvSpPr txBox="1"/>
          <p:nvPr/>
        </p:nvSpPr>
        <p:spPr>
          <a:xfrm>
            <a:off x="124065" y="656735"/>
            <a:ext cx="10308045" cy="10648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rtl="0"/>
            <a:r>
              <a:rPr lang="pt-BR" sz="3000" dirty="0"/>
              <a:t>ABSTRAÇÃO</a:t>
            </a:r>
          </a:p>
          <a:p>
            <a:pPr rtl="0"/>
            <a:r>
              <a:rPr lang="pt-BR" sz="3000" dirty="0"/>
              <a:t> Promove o foco e a acessibilidade total na necessidade</a:t>
            </a:r>
          </a:p>
        </p:txBody>
      </p:sp>
      <p:pic>
        <p:nvPicPr>
          <p:cNvPr id="1026" name="Picture 2" descr="Abstração">
            <a:extLst>
              <a:ext uri="{FF2B5EF4-FFF2-40B4-BE49-F238E27FC236}">
                <a16:creationId xmlns:a16="http://schemas.microsoft.com/office/drawing/2014/main" id="{147E8E46-4C73-6517-8ABC-E07A6EB61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2136228"/>
            <a:ext cx="4585328" cy="4585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456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Gráfico 3" descr="Marcador com preenchimento sólido">
            <a:extLst>
              <a:ext uri="{FF2B5EF4-FFF2-40B4-BE49-F238E27FC236}">
                <a16:creationId xmlns:a16="http://schemas.microsoft.com/office/drawing/2014/main" id="{F505F2FF-E27F-29B3-1698-7FE034DB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7410" y="2773247"/>
            <a:ext cx="1522032" cy="1522032"/>
          </a:xfrm>
          <a:prstGeom prst="rect">
            <a:avLst/>
          </a:prstGeom>
        </p:spPr>
      </p:pic>
      <p:pic>
        <p:nvPicPr>
          <p:cNvPr id="1028" name="Picture 4" descr="emoji-feliz · Marketing Digital">
            <a:extLst>
              <a:ext uri="{FF2B5EF4-FFF2-40B4-BE49-F238E27FC236}">
                <a16:creationId xmlns:a16="http://schemas.microsoft.com/office/drawing/2014/main" id="{188D8B7B-D1CF-767A-56A4-3EA578921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656" y="2897402"/>
            <a:ext cx="1233652" cy="12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F19B4E-6112-9C96-EE13-9963F4509C91}"/>
              </a:ext>
            </a:extLst>
          </p:cNvPr>
          <p:cNvSpPr txBox="1"/>
          <p:nvPr/>
        </p:nvSpPr>
        <p:spPr>
          <a:xfrm>
            <a:off x="7923790" y="4184512"/>
            <a:ext cx="352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Aumento de Eficiência Operacional</a:t>
            </a:r>
          </a:p>
        </p:txBody>
      </p:sp>
      <p:pic>
        <p:nvPicPr>
          <p:cNvPr id="9" name="Gráfico 8" descr="Gráfico de decisão estrutura de tópicos">
            <a:extLst>
              <a:ext uri="{FF2B5EF4-FFF2-40B4-BE49-F238E27FC236}">
                <a16:creationId xmlns:a16="http://schemas.microsoft.com/office/drawing/2014/main" id="{04A4F783-164C-5724-6B8F-7C409F1FD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9381" y="3714122"/>
            <a:ext cx="922445" cy="922445"/>
          </a:xfrm>
          <a:prstGeom prst="rect">
            <a:avLst/>
          </a:prstGeom>
        </p:spPr>
      </p:pic>
      <p:pic>
        <p:nvPicPr>
          <p:cNvPr id="11" name="Gráfico 10" descr="Escudo com marca de verificação estrutura de tópicos">
            <a:extLst>
              <a:ext uri="{FF2B5EF4-FFF2-40B4-BE49-F238E27FC236}">
                <a16:creationId xmlns:a16="http://schemas.microsoft.com/office/drawing/2014/main" id="{0FBD9B02-E491-E595-0056-7688465D44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0520" y="2554188"/>
            <a:ext cx="914400" cy="914400"/>
          </a:xfrm>
          <a:prstGeom prst="rect">
            <a:avLst/>
          </a:prstGeom>
        </p:spPr>
      </p:pic>
      <p:pic>
        <p:nvPicPr>
          <p:cNvPr id="13" name="Gráfico 12" descr="Servidor com preenchimento sólido">
            <a:extLst>
              <a:ext uri="{FF2B5EF4-FFF2-40B4-BE49-F238E27FC236}">
                <a16:creationId xmlns:a16="http://schemas.microsoft.com/office/drawing/2014/main" id="{A622581A-88CA-0481-9A90-5869B17CA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31207" y="1651599"/>
            <a:ext cx="661494" cy="661494"/>
          </a:xfrm>
          <a:prstGeom prst="rect">
            <a:avLst/>
          </a:prstGeom>
        </p:spPr>
      </p:pic>
      <p:pic>
        <p:nvPicPr>
          <p:cNvPr id="15" name="Gráfico 14" descr="Dinheiro voador com preenchimento sólido">
            <a:extLst>
              <a:ext uri="{FF2B5EF4-FFF2-40B4-BE49-F238E27FC236}">
                <a16:creationId xmlns:a16="http://schemas.microsoft.com/office/drawing/2014/main" id="{AC85550A-9D8F-3141-7FB7-D3F9FB8388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33699" y="769821"/>
            <a:ext cx="731378" cy="731378"/>
          </a:xfrm>
          <a:prstGeom prst="rect">
            <a:avLst/>
          </a:prstGeom>
        </p:spPr>
      </p:pic>
      <p:pic>
        <p:nvPicPr>
          <p:cNvPr id="17" name="Gráfico 16" descr="Programador com preenchimento sólido">
            <a:extLst>
              <a:ext uri="{FF2B5EF4-FFF2-40B4-BE49-F238E27FC236}">
                <a16:creationId xmlns:a16="http://schemas.microsoft.com/office/drawing/2014/main" id="{8AE8B901-89C4-BE49-C02B-0A92CBE7E8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70317" y="5908198"/>
            <a:ext cx="914400" cy="914400"/>
          </a:xfrm>
          <a:prstGeom prst="rect">
            <a:avLst/>
          </a:prstGeom>
        </p:spPr>
      </p:pic>
      <p:pic>
        <p:nvPicPr>
          <p:cNvPr id="19" name="Gráfico 18" descr="Web design com preenchimento sólido">
            <a:extLst>
              <a:ext uri="{FF2B5EF4-FFF2-40B4-BE49-F238E27FC236}">
                <a16:creationId xmlns:a16="http://schemas.microsoft.com/office/drawing/2014/main" id="{01E21927-737B-5E16-6B3F-8778C744BAE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03558" y="4898888"/>
            <a:ext cx="914400" cy="914400"/>
          </a:xfrm>
          <a:prstGeom prst="rect">
            <a:avLst/>
          </a:prstGeom>
        </p:spPr>
      </p:pic>
      <p:pic>
        <p:nvPicPr>
          <p:cNvPr id="21" name="Gráfico 20" descr="Poste de sinalização estrutura de tópicos">
            <a:extLst>
              <a:ext uri="{FF2B5EF4-FFF2-40B4-BE49-F238E27FC236}">
                <a16:creationId xmlns:a16="http://schemas.microsoft.com/office/drawing/2014/main" id="{EFA73A23-8CF3-C493-2A9F-9C8B613744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78951" y="87867"/>
            <a:ext cx="914400" cy="9144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E570F735-1EB9-FD8A-CB69-3ACBE270677A}"/>
              </a:ext>
            </a:extLst>
          </p:cNvPr>
          <p:cNvSpPr txBox="1"/>
          <p:nvPr/>
        </p:nvSpPr>
        <p:spPr>
          <a:xfrm>
            <a:off x="4293351" y="320197"/>
            <a:ext cx="194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Qual ferramenta?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1C88280-045D-906F-FC06-15FC4D7A43F8}"/>
              </a:ext>
            </a:extLst>
          </p:cNvPr>
          <p:cNvSpPr txBox="1"/>
          <p:nvPr/>
        </p:nvSpPr>
        <p:spPr>
          <a:xfrm>
            <a:off x="4939129" y="964761"/>
            <a:ext cx="2556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Custo x Minha Realidade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8F6E666-E042-8017-CEA0-502EB364154D}"/>
              </a:ext>
            </a:extLst>
          </p:cNvPr>
          <p:cNvSpPr txBox="1"/>
          <p:nvPr/>
        </p:nvSpPr>
        <p:spPr>
          <a:xfrm>
            <a:off x="5445328" y="1763961"/>
            <a:ext cx="164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Infraestrutura?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FC1C771-2940-E1B9-DA15-1B754E06743E}"/>
              </a:ext>
            </a:extLst>
          </p:cNvPr>
          <p:cNvSpPr txBox="1"/>
          <p:nvPr/>
        </p:nvSpPr>
        <p:spPr>
          <a:xfrm>
            <a:off x="5534920" y="2801524"/>
            <a:ext cx="1296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Segurança?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9F67763-6ED3-6BAF-005C-A85C074DD025}"/>
              </a:ext>
            </a:extLst>
          </p:cNvPr>
          <p:cNvSpPr txBox="1"/>
          <p:nvPr/>
        </p:nvSpPr>
        <p:spPr>
          <a:xfrm>
            <a:off x="5579655" y="4087713"/>
            <a:ext cx="14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Governança?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07AEE9A-D703-05C4-CE2A-C8DAFABEA325}"/>
              </a:ext>
            </a:extLst>
          </p:cNvPr>
          <p:cNvSpPr txBox="1"/>
          <p:nvPr/>
        </p:nvSpPr>
        <p:spPr>
          <a:xfrm>
            <a:off x="4939129" y="5186229"/>
            <a:ext cx="205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Melhor tecnologia?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C554283-9A0C-18BF-3461-13CE6823502A}"/>
              </a:ext>
            </a:extLst>
          </p:cNvPr>
          <p:cNvSpPr txBox="1"/>
          <p:nvPr/>
        </p:nvSpPr>
        <p:spPr>
          <a:xfrm>
            <a:off x="4050856" y="6304405"/>
            <a:ext cx="154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Perfil Interno?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8445589-06B5-D1E6-4B74-1E7557850623}"/>
              </a:ext>
            </a:extLst>
          </p:cNvPr>
          <p:cNvSpPr txBox="1"/>
          <p:nvPr/>
        </p:nvSpPr>
        <p:spPr>
          <a:xfrm>
            <a:off x="1170184" y="2140892"/>
            <a:ext cx="68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RPA</a:t>
            </a:r>
          </a:p>
        </p:txBody>
      </p:sp>
      <p:pic>
        <p:nvPicPr>
          <p:cNvPr id="33" name="Picture 4" descr="What is Robotic Process Automation or RPA - Infoveave Data Automation &amp;  Decision Intelligence">
            <a:extLst>
              <a:ext uri="{FF2B5EF4-FFF2-40B4-BE49-F238E27FC236}">
                <a16:creationId xmlns:a16="http://schemas.microsoft.com/office/drawing/2014/main" id="{5993F914-4B29-639E-8AAC-0E8AF5ED8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" y="2795671"/>
            <a:ext cx="2867205" cy="17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4EED7640-C50C-FF18-81BA-9C23538F7850}"/>
              </a:ext>
            </a:extLst>
          </p:cNvPr>
          <p:cNvCxnSpPr/>
          <p:nvPr/>
        </p:nvCxnSpPr>
        <p:spPr>
          <a:xfrm>
            <a:off x="4132333" y="3578946"/>
            <a:ext cx="292203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2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 descr="Interface gráfica do usuário, Gráfico&#10;&#10;Descrição gerada automaticamente">
            <a:extLst>
              <a:ext uri="{FF2B5EF4-FFF2-40B4-BE49-F238E27FC236}">
                <a16:creationId xmlns:a16="http://schemas.microsoft.com/office/drawing/2014/main" id="{C82F271C-D29A-8516-DDC5-929B76B2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25" y="1058968"/>
            <a:ext cx="8337551" cy="57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8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 de texto 66">
            <a:extLst>
              <a:ext uri="{FF2B5EF4-FFF2-40B4-BE49-F238E27FC236}">
                <a16:creationId xmlns:a16="http://schemas.microsoft.com/office/drawing/2014/main" id="{5DD8CAE8-2E8E-4A98-8015-701A74516F2A}"/>
              </a:ext>
            </a:extLst>
          </p:cNvPr>
          <p:cNvSpPr txBox="1"/>
          <p:nvPr/>
        </p:nvSpPr>
        <p:spPr>
          <a:xfrm>
            <a:off x="744270" y="2090086"/>
            <a:ext cx="10089738" cy="30779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>
              <a:lnSpc>
                <a:spcPct val="150000"/>
              </a:lnSpc>
            </a:pPr>
            <a:r>
              <a:rPr lang="pt-BR" sz="4400" dirty="0"/>
              <a:t>Os 3 Principais Desafios do Mercado de RPA ocultos na promessa da Eficiência Operacional</a:t>
            </a:r>
          </a:p>
        </p:txBody>
      </p:sp>
    </p:spTree>
    <p:extLst>
      <p:ext uri="{BB962C8B-B14F-4D97-AF65-F5344CB8AC3E}">
        <p14:creationId xmlns:p14="http://schemas.microsoft.com/office/powerpoint/2010/main" val="323852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 de texto 66">
            <a:extLst>
              <a:ext uri="{FF2B5EF4-FFF2-40B4-BE49-F238E27FC236}">
                <a16:creationId xmlns:a16="http://schemas.microsoft.com/office/drawing/2014/main" id="{5DD8CAE8-2E8E-4A98-8015-701A74516F2A}"/>
              </a:ext>
            </a:extLst>
          </p:cNvPr>
          <p:cNvSpPr txBox="1"/>
          <p:nvPr/>
        </p:nvSpPr>
        <p:spPr>
          <a:xfrm>
            <a:off x="131950" y="927257"/>
            <a:ext cx="9150844" cy="11627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Baixa Amplitude de </a:t>
            </a:r>
            <a:r>
              <a:rPr lang="pt-BR" sz="3000" i="1" dirty="0"/>
              <a:t>Players – Modelos Tradicionais – Apelo de Suítes</a:t>
            </a:r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74DDDFB1-4A4D-22FB-E83D-7A166442559B}"/>
              </a:ext>
            </a:extLst>
          </p:cNvPr>
          <p:cNvSpPr txBox="1"/>
          <p:nvPr/>
        </p:nvSpPr>
        <p:spPr>
          <a:xfrm>
            <a:off x="210169" y="229103"/>
            <a:ext cx="1365538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B4418CA-4BFB-691C-F05A-DC888E13B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9" y="2235830"/>
            <a:ext cx="5143943" cy="4622170"/>
          </a:xfrm>
          <a:prstGeom prst="rect">
            <a:avLst/>
          </a:prstGeom>
        </p:spPr>
      </p:pic>
      <p:sp>
        <p:nvSpPr>
          <p:cNvPr id="9" name="Caixa de texto 66">
            <a:extLst>
              <a:ext uri="{FF2B5EF4-FFF2-40B4-BE49-F238E27FC236}">
                <a16:creationId xmlns:a16="http://schemas.microsoft.com/office/drawing/2014/main" id="{10C81E4B-FFF2-DE8E-C99B-642492C2AE66}"/>
              </a:ext>
            </a:extLst>
          </p:cNvPr>
          <p:cNvSpPr txBox="1"/>
          <p:nvPr/>
        </p:nvSpPr>
        <p:spPr>
          <a:xfrm>
            <a:off x="6176591" y="3551669"/>
            <a:ext cx="5143943" cy="22018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1500" b="0" dirty="0">
                <a:solidFill>
                  <a:srgbClr val="0070C0"/>
                </a:solidFill>
              </a:rPr>
              <a:t>Players internacionais, preços dolarizados e modelos tradicionais de comercialização (licenciamento por robô, por processo, por máquina etc.). Ofertas elitizadas com opções escassas.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A9A522-3BD2-7331-B49D-4AA0ED19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12" y="6385409"/>
            <a:ext cx="5675838" cy="45216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175E98-B928-FE6D-DDD7-AA6C2B966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06" y="1959131"/>
            <a:ext cx="4520293" cy="49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434CD0D-074E-4D39-9FD2-6804A5F02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1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Caixa de texto 66">
            <a:extLst>
              <a:ext uri="{FF2B5EF4-FFF2-40B4-BE49-F238E27FC236}">
                <a16:creationId xmlns:a16="http://schemas.microsoft.com/office/drawing/2014/main" id="{5DD8CAE8-2E8E-4A98-8015-701A74516F2A}"/>
              </a:ext>
            </a:extLst>
          </p:cNvPr>
          <p:cNvSpPr txBox="1"/>
          <p:nvPr/>
        </p:nvSpPr>
        <p:spPr>
          <a:xfrm>
            <a:off x="131949" y="927258"/>
            <a:ext cx="11012301" cy="7525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3000" dirty="0"/>
              <a:t>Força de Trabalho Digital demanda forte Gestão e Governança</a:t>
            </a:r>
          </a:p>
        </p:txBody>
      </p:sp>
      <p:sp>
        <p:nvSpPr>
          <p:cNvPr id="2" name="Caixa de texto 66">
            <a:extLst>
              <a:ext uri="{FF2B5EF4-FFF2-40B4-BE49-F238E27FC236}">
                <a16:creationId xmlns:a16="http://schemas.microsoft.com/office/drawing/2014/main" id="{74DDDFB1-4A4D-22FB-E83D-7A166442559B}"/>
              </a:ext>
            </a:extLst>
          </p:cNvPr>
          <p:cNvSpPr txBox="1"/>
          <p:nvPr/>
        </p:nvSpPr>
        <p:spPr>
          <a:xfrm>
            <a:off x="210169" y="229103"/>
            <a:ext cx="1365538" cy="5511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5000" dirty="0"/>
              <a:t>#2</a:t>
            </a:r>
          </a:p>
        </p:txBody>
      </p:sp>
      <p:sp>
        <p:nvSpPr>
          <p:cNvPr id="9" name="Caixa de texto 66">
            <a:extLst>
              <a:ext uri="{FF2B5EF4-FFF2-40B4-BE49-F238E27FC236}">
                <a16:creationId xmlns:a16="http://schemas.microsoft.com/office/drawing/2014/main" id="{10C81E4B-FFF2-DE8E-C99B-642492C2AE66}"/>
              </a:ext>
            </a:extLst>
          </p:cNvPr>
          <p:cNvSpPr txBox="1"/>
          <p:nvPr/>
        </p:nvSpPr>
        <p:spPr>
          <a:xfrm>
            <a:off x="6331628" y="3559717"/>
            <a:ext cx="5782811" cy="165928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ts val="4000"/>
              </a:lnSpc>
              <a:defRPr sz="36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rtl="0"/>
            <a:r>
              <a:rPr lang="pt-BR" sz="1500" b="0" dirty="0">
                <a:solidFill>
                  <a:srgbClr val="0070C0"/>
                </a:solidFill>
              </a:rPr>
              <a:t>Os problemas gerados pelo advento da automação criam novas responsabilidades e demandam esforço que contaminam os ganhos operacionais. Paradoxo humano/Digital!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9E6407-C5C0-CA0A-FFE5-3AD4B41FC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" r="1977" b="2610"/>
          <a:stretch/>
        </p:blipFill>
        <p:spPr>
          <a:xfrm>
            <a:off x="0" y="1994266"/>
            <a:ext cx="6254068" cy="485834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8C3B5F0-8FA0-CEE0-D5FA-B4E3B94BEEF7}"/>
              </a:ext>
            </a:extLst>
          </p:cNvPr>
          <p:cNvSpPr txBox="1"/>
          <p:nvPr/>
        </p:nvSpPr>
        <p:spPr>
          <a:xfrm>
            <a:off x="-77560" y="6534835"/>
            <a:ext cx="4626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Fonte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: </a:t>
            </a:r>
            <a:r>
              <a:rPr lang="pt-BR" sz="1000" i="1" dirty="0" err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State</a:t>
            </a:r>
            <a:r>
              <a:rPr lang="pt-BR" sz="1000" i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 </a:t>
            </a:r>
            <a:r>
              <a:rPr lang="pt-BR" sz="1000" i="1" dirty="0" err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of</a:t>
            </a:r>
            <a:r>
              <a:rPr lang="pt-BR" sz="1000" i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 </a:t>
            </a:r>
            <a:r>
              <a:rPr lang="pt-BR" sz="1000" i="1" dirty="0" err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Process</a:t>
            </a:r>
            <a:r>
              <a:rPr lang="pt-BR" sz="1000" i="1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 Automation </a:t>
            </a:r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2021, </a:t>
            </a:r>
            <a:r>
              <a:rPr lang="pt-BR" sz="1000" dirty="0" err="1">
                <a:solidFill>
                  <a:schemeClr val="accent1">
                    <a:lumMod val="75000"/>
                  </a:schemeClr>
                </a:solidFill>
                <a:latin typeface="Arial Nova" panose="020B0504020202020204" pitchFamily="34" charset="0"/>
                <a:cs typeface="Segoe UI" panose="020B0502040204020203" pitchFamily="34" charset="0"/>
              </a:rPr>
              <a:t>Camunda</a:t>
            </a:r>
            <a:endParaRPr lang="en-US" sz="1000" dirty="0">
              <a:solidFill>
                <a:schemeClr val="accent1">
                  <a:lumMod val="75000"/>
                </a:schemeClr>
              </a:solidFill>
              <a:latin typeface="Arial Nova" panose="020B05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20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33_TF00951641.potx" id="{56D76C83-AB6D-4D1E-A68C-C0A6164BA3F4}" vid="{B92C1300-75A7-49A1-A712-D2F9301F6A7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D15D6-87BC-477C-8E91-9F90829C2FC8}">
  <ds:schemaRefs>
    <ds:schemaRef ds:uri="fb0879af-3eba-417a-a55a-ffe6dcd6ca77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6dc4bcd6-49db-4c07-9060-8acfc67cef9f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652</Words>
  <Application>Microsoft Office PowerPoint</Application>
  <PresentationFormat>Widescreen</PresentationFormat>
  <Paragraphs>85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Nova</vt:lpstr>
      <vt:lpstr>Calibri</vt:lpstr>
      <vt:lpstr>Gill Sans SemiBold</vt:lpstr>
      <vt:lpstr>Segoe UI</vt:lpstr>
      <vt:lpstr>Times New Roman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browserMate</cp:keywords>
  <cp:lastModifiedBy/>
  <cp:revision>1</cp:revision>
  <dcterms:created xsi:type="dcterms:W3CDTF">2022-07-18T21:42:29Z</dcterms:created>
  <dcterms:modified xsi:type="dcterms:W3CDTF">2023-11-21T11:02:01Z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